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notesMasterIdLst>
    <p:notesMasterId r:id="rId57"/>
  </p:notesMasterIdLst>
  <p:sldIdLst>
    <p:sldId id="272" r:id="rId2"/>
    <p:sldId id="307" r:id="rId3"/>
    <p:sldId id="309" r:id="rId4"/>
    <p:sldId id="310" r:id="rId5"/>
    <p:sldId id="337" r:id="rId6"/>
    <p:sldId id="312" r:id="rId7"/>
    <p:sldId id="313" r:id="rId8"/>
    <p:sldId id="314" r:id="rId9"/>
    <p:sldId id="316" r:id="rId10"/>
    <p:sldId id="317" r:id="rId11"/>
    <p:sldId id="318" r:id="rId12"/>
    <p:sldId id="360" r:id="rId13"/>
    <p:sldId id="361" r:id="rId14"/>
    <p:sldId id="366" r:id="rId15"/>
    <p:sldId id="368" r:id="rId16"/>
    <p:sldId id="365" r:id="rId17"/>
    <p:sldId id="369" r:id="rId18"/>
    <p:sldId id="346" r:id="rId19"/>
    <p:sldId id="370" r:id="rId20"/>
    <p:sldId id="348" r:id="rId21"/>
    <p:sldId id="349" r:id="rId22"/>
    <p:sldId id="342" r:id="rId23"/>
    <p:sldId id="350" r:id="rId24"/>
    <p:sldId id="353" r:id="rId25"/>
    <p:sldId id="354" r:id="rId26"/>
    <p:sldId id="355" r:id="rId27"/>
    <p:sldId id="373" r:id="rId28"/>
    <p:sldId id="372" r:id="rId29"/>
    <p:sldId id="374" r:id="rId30"/>
    <p:sldId id="359" r:id="rId31"/>
    <p:sldId id="371" r:id="rId32"/>
    <p:sldId id="378" r:id="rId33"/>
    <p:sldId id="415" r:id="rId34"/>
    <p:sldId id="375" r:id="rId35"/>
    <p:sldId id="343" r:id="rId36"/>
    <p:sldId id="377" r:id="rId37"/>
    <p:sldId id="379" r:id="rId38"/>
    <p:sldId id="367" r:id="rId39"/>
    <p:sldId id="381" r:id="rId40"/>
    <p:sldId id="382" r:id="rId41"/>
    <p:sldId id="383" r:id="rId42"/>
    <p:sldId id="393" r:id="rId43"/>
    <p:sldId id="394" r:id="rId44"/>
    <p:sldId id="384" r:id="rId45"/>
    <p:sldId id="395" r:id="rId46"/>
    <p:sldId id="396" r:id="rId47"/>
    <p:sldId id="400" r:id="rId48"/>
    <p:sldId id="401" r:id="rId49"/>
    <p:sldId id="397" r:id="rId50"/>
    <p:sldId id="402" r:id="rId51"/>
    <p:sldId id="403" r:id="rId52"/>
    <p:sldId id="398" r:id="rId53"/>
    <p:sldId id="399" r:id="rId54"/>
    <p:sldId id="410" r:id="rId55"/>
    <p:sldId id="414" r:id="rId5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1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1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1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1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1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1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1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1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1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EA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>
      <p:cViewPr varScale="1">
        <p:scale>
          <a:sx n="80" d="100"/>
          <a:sy n="80" d="100"/>
        </p:scale>
        <p:origin x="1411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260373-41EF-4A34-8501-54F2AA05213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604F36-292C-4630-BEA5-C010B4155BE6}">
      <dgm:prSet phldrT="[Text]" custT="1"/>
      <dgm:spPr/>
      <dgm:t>
        <a:bodyPr/>
        <a:lstStyle/>
        <a:p>
          <a:r>
            <a:rPr lang="en-US" sz="2000" dirty="0" smtClean="0"/>
            <a:t>Focus Areas</a:t>
          </a:r>
          <a:endParaRPr lang="en-US" sz="2000" dirty="0"/>
        </a:p>
      </dgm:t>
    </dgm:pt>
    <dgm:pt modelId="{556711AB-1550-4004-AC3C-6D621B0645B6}" type="parTrans" cxnId="{567ADE2D-1AC0-4B38-A7F7-43751470F28A}">
      <dgm:prSet/>
      <dgm:spPr/>
      <dgm:t>
        <a:bodyPr/>
        <a:lstStyle/>
        <a:p>
          <a:endParaRPr lang="en-US" sz="2400"/>
        </a:p>
      </dgm:t>
    </dgm:pt>
    <dgm:pt modelId="{49524950-5D5C-4879-972A-F6B099495697}" type="sibTrans" cxnId="{567ADE2D-1AC0-4B38-A7F7-43751470F28A}">
      <dgm:prSet/>
      <dgm:spPr/>
      <dgm:t>
        <a:bodyPr/>
        <a:lstStyle/>
        <a:p>
          <a:endParaRPr lang="en-US" sz="2400"/>
        </a:p>
      </dgm:t>
    </dgm:pt>
    <dgm:pt modelId="{1F1977D1-2674-4E59-8D10-CB0CB4995CE1}">
      <dgm:prSet phldrT="[Text]" custT="1"/>
      <dgm:spPr/>
      <dgm:t>
        <a:bodyPr/>
        <a:lstStyle/>
        <a:p>
          <a:r>
            <a:rPr lang="en-US" sz="2000" b="0" dirty="0" smtClean="0"/>
            <a:t>Application composition model</a:t>
          </a:r>
          <a:endParaRPr lang="en-US" sz="2000" b="0" dirty="0"/>
        </a:p>
      </dgm:t>
    </dgm:pt>
    <dgm:pt modelId="{B4A45A79-5CA8-4AD5-9D20-88B2AE461937}" type="parTrans" cxnId="{98A846D4-CFAD-45DA-9A89-8C5A9959C3A8}">
      <dgm:prSet/>
      <dgm:spPr/>
      <dgm:t>
        <a:bodyPr/>
        <a:lstStyle/>
        <a:p>
          <a:endParaRPr lang="en-US" sz="2400"/>
        </a:p>
      </dgm:t>
    </dgm:pt>
    <dgm:pt modelId="{8F3C3AC5-F40E-4B1A-8EF8-87B172B4EA15}" type="sibTrans" cxnId="{98A846D4-CFAD-45DA-9A89-8C5A9959C3A8}">
      <dgm:prSet/>
      <dgm:spPr/>
      <dgm:t>
        <a:bodyPr/>
        <a:lstStyle/>
        <a:p>
          <a:endParaRPr lang="en-US" sz="2400"/>
        </a:p>
      </dgm:t>
    </dgm:pt>
    <dgm:pt modelId="{85AA813C-B280-49D4-BB39-E3F873F6EA0A}">
      <dgm:prSet phldrT="[Text]" custT="1"/>
      <dgm:spPr/>
      <dgm:t>
        <a:bodyPr/>
        <a:lstStyle/>
        <a:p>
          <a:r>
            <a:rPr lang="en-US" sz="2000" b="0" dirty="0" smtClean="0"/>
            <a:t>Early design stage model</a:t>
          </a:r>
          <a:endParaRPr lang="en-US" sz="2000" b="0" dirty="0"/>
        </a:p>
      </dgm:t>
    </dgm:pt>
    <dgm:pt modelId="{D5D47151-45C6-426C-9D70-7E733A62E2A9}" type="parTrans" cxnId="{767C80BD-0C10-4C69-8B26-F33041BA1847}">
      <dgm:prSet/>
      <dgm:spPr/>
      <dgm:t>
        <a:bodyPr/>
        <a:lstStyle/>
        <a:p>
          <a:endParaRPr lang="en-US" sz="2400"/>
        </a:p>
      </dgm:t>
    </dgm:pt>
    <dgm:pt modelId="{09C2FC9E-146D-4905-AA96-8D029A6DE05B}" type="sibTrans" cxnId="{767C80BD-0C10-4C69-8B26-F33041BA1847}">
      <dgm:prSet/>
      <dgm:spPr/>
      <dgm:t>
        <a:bodyPr/>
        <a:lstStyle/>
        <a:p>
          <a:endParaRPr lang="en-US" sz="2400"/>
        </a:p>
      </dgm:t>
    </dgm:pt>
    <dgm:pt modelId="{9CB53B9F-EDA6-43B0-8CCC-F527D4B7ACEC}">
      <dgm:prSet phldrT="[Text]" custT="1"/>
      <dgm:spPr/>
      <dgm:t>
        <a:bodyPr/>
        <a:lstStyle/>
        <a:p>
          <a:r>
            <a:rPr lang="en-US" sz="2000" dirty="0" smtClean="0"/>
            <a:t>Sizing options</a:t>
          </a:r>
          <a:endParaRPr lang="en-US" sz="2000" dirty="0"/>
        </a:p>
      </dgm:t>
    </dgm:pt>
    <dgm:pt modelId="{B57812D6-BF65-441C-820F-550EF0A4AA24}" type="parTrans" cxnId="{A54D8BA2-736C-4EFA-B964-70B9924EDF1A}">
      <dgm:prSet/>
      <dgm:spPr/>
      <dgm:t>
        <a:bodyPr/>
        <a:lstStyle/>
        <a:p>
          <a:endParaRPr lang="en-US" sz="2400"/>
        </a:p>
      </dgm:t>
    </dgm:pt>
    <dgm:pt modelId="{41824A01-A4B4-4030-8949-930EFD732A46}" type="sibTrans" cxnId="{A54D8BA2-736C-4EFA-B964-70B9924EDF1A}">
      <dgm:prSet/>
      <dgm:spPr/>
      <dgm:t>
        <a:bodyPr/>
        <a:lstStyle/>
        <a:p>
          <a:endParaRPr lang="en-US" sz="2400"/>
        </a:p>
      </dgm:t>
    </dgm:pt>
    <dgm:pt modelId="{F0AA998B-A816-4E92-AE22-F899B2A27A2E}">
      <dgm:prSet phldrT="[Text]" custT="1"/>
      <dgm:spPr/>
      <dgm:t>
        <a:bodyPr/>
        <a:lstStyle/>
        <a:p>
          <a:r>
            <a:rPr lang="en-US" sz="2000" b="0" i="0" dirty="0" smtClean="0"/>
            <a:t>Object Points</a:t>
          </a:r>
          <a:endParaRPr lang="en-US" sz="2000" b="0" i="0" dirty="0"/>
        </a:p>
      </dgm:t>
    </dgm:pt>
    <dgm:pt modelId="{2965B625-2A5D-4E6B-A0E4-1AFDEC47BA6A}" type="parTrans" cxnId="{27481261-2751-415F-8FC2-7D466C8ED7ED}">
      <dgm:prSet/>
      <dgm:spPr/>
      <dgm:t>
        <a:bodyPr/>
        <a:lstStyle/>
        <a:p>
          <a:endParaRPr lang="en-US" sz="2400"/>
        </a:p>
      </dgm:t>
    </dgm:pt>
    <dgm:pt modelId="{20DE6CBD-91B8-4D31-8946-52D524C11EFB}" type="sibTrans" cxnId="{27481261-2751-415F-8FC2-7D466C8ED7ED}">
      <dgm:prSet/>
      <dgm:spPr/>
      <dgm:t>
        <a:bodyPr/>
        <a:lstStyle/>
        <a:p>
          <a:endParaRPr lang="en-US" sz="2400"/>
        </a:p>
      </dgm:t>
    </dgm:pt>
    <dgm:pt modelId="{97AD0BE8-614C-4218-8D35-6175CCD85DA4}">
      <dgm:prSet phldrT="[Text]" custT="1"/>
      <dgm:spPr/>
      <dgm:t>
        <a:bodyPr/>
        <a:lstStyle/>
        <a:p>
          <a:r>
            <a:rPr lang="en-US" sz="2000" b="0" dirty="0" smtClean="0"/>
            <a:t>Function Points</a:t>
          </a:r>
          <a:endParaRPr lang="en-US" sz="2000" b="0" dirty="0"/>
        </a:p>
      </dgm:t>
    </dgm:pt>
    <dgm:pt modelId="{CF7F13F7-5D4F-426A-A0CF-954A5642EFED}" type="parTrans" cxnId="{3D425359-14CE-4050-973A-45B91C274923}">
      <dgm:prSet/>
      <dgm:spPr/>
      <dgm:t>
        <a:bodyPr/>
        <a:lstStyle/>
        <a:p>
          <a:endParaRPr lang="en-US" sz="2400"/>
        </a:p>
      </dgm:t>
    </dgm:pt>
    <dgm:pt modelId="{128D9A74-0A14-4CBB-B94A-BB84CA192E04}" type="sibTrans" cxnId="{3D425359-14CE-4050-973A-45B91C274923}">
      <dgm:prSet/>
      <dgm:spPr/>
      <dgm:t>
        <a:bodyPr/>
        <a:lstStyle/>
        <a:p>
          <a:endParaRPr lang="en-US" sz="2400"/>
        </a:p>
      </dgm:t>
    </dgm:pt>
    <dgm:pt modelId="{454B65BD-C42A-46A5-A724-661AB2CD5AF3}">
      <dgm:prSet phldrT="[Text]" custT="1"/>
      <dgm:spPr/>
      <dgm:t>
        <a:bodyPr/>
        <a:lstStyle/>
        <a:p>
          <a:r>
            <a:rPr lang="en-US" sz="2000" b="0" dirty="0" smtClean="0"/>
            <a:t>Post-architecture stage model</a:t>
          </a:r>
          <a:endParaRPr lang="en-US" sz="2000" b="0" dirty="0"/>
        </a:p>
      </dgm:t>
    </dgm:pt>
    <dgm:pt modelId="{38670256-2E9B-468D-AC7C-53AB4EF4AED8}" type="parTrans" cxnId="{6A3712EB-8809-4875-8AA3-279B25C06E51}">
      <dgm:prSet/>
      <dgm:spPr/>
      <dgm:t>
        <a:bodyPr/>
        <a:lstStyle/>
        <a:p>
          <a:endParaRPr lang="en-US" sz="2400"/>
        </a:p>
      </dgm:t>
    </dgm:pt>
    <dgm:pt modelId="{3F90F50D-9452-419C-AA21-CD0C6CD339AE}" type="sibTrans" cxnId="{6A3712EB-8809-4875-8AA3-279B25C06E51}">
      <dgm:prSet/>
      <dgm:spPr/>
      <dgm:t>
        <a:bodyPr/>
        <a:lstStyle/>
        <a:p>
          <a:endParaRPr lang="en-US" sz="2400"/>
        </a:p>
      </dgm:t>
    </dgm:pt>
    <dgm:pt modelId="{F345983B-CAFC-47F1-B547-1B0D7451BD34}">
      <dgm:prSet phldrT="[Text]" custT="1"/>
      <dgm:spPr/>
      <dgm:t>
        <a:bodyPr/>
        <a:lstStyle/>
        <a:p>
          <a:r>
            <a:rPr lang="en-US" sz="2000" b="0" dirty="0" smtClean="0"/>
            <a:t>Lines of source code</a:t>
          </a:r>
          <a:endParaRPr lang="en-US" sz="2000" b="0" dirty="0"/>
        </a:p>
      </dgm:t>
    </dgm:pt>
    <dgm:pt modelId="{B6940582-00C0-4574-BC72-634E916B453E}" type="parTrans" cxnId="{DC1A23FA-F20A-4087-A5E8-C09D76DFD4FC}">
      <dgm:prSet/>
      <dgm:spPr/>
      <dgm:t>
        <a:bodyPr/>
        <a:lstStyle/>
        <a:p>
          <a:endParaRPr lang="en-US" sz="2400"/>
        </a:p>
      </dgm:t>
    </dgm:pt>
    <dgm:pt modelId="{95AE9B39-D23A-4841-B32C-E245B1D73E3D}" type="sibTrans" cxnId="{DC1A23FA-F20A-4087-A5E8-C09D76DFD4FC}">
      <dgm:prSet/>
      <dgm:spPr/>
      <dgm:t>
        <a:bodyPr/>
        <a:lstStyle/>
        <a:p>
          <a:endParaRPr lang="en-US" sz="2400"/>
        </a:p>
      </dgm:t>
    </dgm:pt>
    <dgm:pt modelId="{34C1F3CB-B3B8-4A23-9231-9DAE08EBB7EE}">
      <dgm:prSet phldrT="[Text]" custT="1"/>
      <dgm:spPr/>
      <dgm:t>
        <a:bodyPr/>
        <a:lstStyle/>
        <a:p>
          <a:r>
            <a:rPr lang="en-US" sz="2000" i="1" u="sng" dirty="0" smtClean="0"/>
            <a:t>Screenshots taken at user interface</a:t>
          </a:r>
          <a:endParaRPr lang="en-US" sz="2000" b="0" i="1" u="sng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F44E24DE-5487-42F9-9A3B-0F5C24FE3771}" type="parTrans" cxnId="{1A6649B1-3C19-478D-9F4B-6C670ACD3668}">
      <dgm:prSet/>
      <dgm:spPr/>
      <dgm:t>
        <a:bodyPr/>
        <a:lstStyle/>
        <a:p>
          <a:endParaRPr lang="en-US" sz="2400"/>
        </a:p>
      </dgm:t>
    </dgm:pt>
    <dgm:pt modelId="{9FE8F158-9BB0-452C-A4C7-FBF68443515E}" type="sibTrans" cxnId="{1A6649B1-3C19-478D-9F4B-6C670ACD3668}">
      <dgm:prSet/>
      <dgm:spPr/>
      <dgm:t>
        <a:bodyPr/>
        <a:lstStyle/>
        <a:p>
          <a:endParaRPr lang="en-US" sz="2400"/>
        </a:p>
      </dgm:t>
    </dgm:pt>
    <dgm:pt modelId="{002B77E8-0E40-415A-A2FD-344C6782FD3F}">
      <dgm:prSet custT="1"/>
      <dgm:spPr/>
      <dgm:t>
        <a:bodyPr/>
        <a:lstStyle/>
        <a:p>
          <a:r>
            <a:rPr lang="en-US" sz="2000" i="1" dirty="0" smtClean="0"/>
            <a:t>Components required in developing the application</a:t>
          </a:r>
          <a:endParaRPr lang="en-US" sz="2000" i="1" dirty="0"/>
        </a:p>
      </dgm:t>
    </dgm:pt>
    <dgm:pt modelId="{6BCFF5FA-3207-40AD-9068-7D4D069E5038}" type="parTrans" cxnId="{DE74514B-E5BB-4111-A288-201835B4E3FA}">
      <dgm:prSet/>
      <dgm:spPr/>
      <dgm:t>
        <a:bodyPr/>
        <a:lstStyle/>
        <a:p>
          <a:endParaRPr lang="en-US" sz="2400"/>
        </a:p>
      </dgm:t>
    </dgm:pt>
    <dgm:pt modelId="{C55EF6C6-9576-4238-9346-BBBF643D1639}" type="sibTrans" cxnId="{DE74514B-E5BB-4111-A288-201835B4E3FA}">
      <dgm:prSet/>
      <dgm:spPr/>
      <dgm:t>
        <a:bodyPr/>
        <a:lstStyle/>
        <a:p>
          <a:endParaRPr lang="en-US" sz="2400"/>
        </a:p>
      </dgm:t>
    </dgm:pt>
    <dgm:pt modelId="{950E0C92-B8F4-40F7-A8D8-04EAF21B4B89}">
      <dgm:prSet phldrT="[Text]" custT="1"/>
      <dgm:spPr/>
      <dgm:t>
        <a:bodyPr/>
        <a:lstStyle/>
        <a:p>
          <a:r>
            <a:rPr lang="en-US" sz="2000" i="1" u="sng" dirty="0" smtClean="0"/>
            <a:t>Reports</a:t>
          </a:r>
          <a:endParaRPr lang="en-US" sz="2000" b="0" i="1" u="sng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7CCD2718-C092-40F5-90E9-A9E6845C655A}" type="parTrans" cxnId="{A056AB02-324D-4898-A8D0-3A02BC169B47}">
      <dgm:prSet/>
      <dgm:spPr/>
      <dgm:t>
        <a:bodyPr/>
        <a:lstStyle/>
        <a:p>
          <a:endParaRPr lang="en-US" sz="2400"/>
        </a:p>
      </dgm:t>
    </dgm:pt>
    <dgm:pt modelId="{5526B946-CD4A-4FDC-9AC2-0101E8C6E3A2}" type="sibTrans" cxnId="{A056AB02-324D-4898-A8D0-3A02BC169B47}">
      <dgm:prSet/>
      <dgm:spPr/>
      <dgm:t>
        <a:bodyPr/>
        <a:lstStyle/>
        <a:p>
          <a:endParaRPr lang="en-US" sz="2400"/>
        </a:p>
      </dgm:t>
    </dgm:pt>
    <dgm:pt modelId="{60652449-D854-4AC5-97E0-BB0556B6D1E9}">
      <dgm:prSet phldrT="[Text]" custT="1"/>
      <dgm:spPr/>
      <dgm:t>
        <a:bodyPr/>
        <a:lstStyle/>
        <a:p>
          <a:r>
            <a:rPr lang="en-US" sz="2000" u="sng" dirty="0" smtClean="0"/>
            <a:t>Screenshots &amp; Reports</a:t>
          </a:r>
          <a:endParaRPr lang="en-US" sz="2000" u="sng" dirty="0"/>
        </a:p>
      </dgm:t>
    </dgm:pt>
    <dgm:pt modelId="{585DA1F1-1668-403C-9350-984A965BA938}" type="sibTrans" cxnId="{25E433FC-90FC-4E65-859D-F4CBC57AFB52}">
      <dgm:prSet/>
      <dgm:spPr/>
      <dgm:t>
        <a:bodyPr/>
        <a:lstStyle/>
        <a:p>
          <a:endParaRPr lang="en-US" sz="2400"/>
        </a:p>
      </dgm:t>
    </dgm:pt>
    <dgm:pt modelId="{CE0C8571-C9CC-41D7-BE44-46539177A109}" type="parTrans" cxnId="{25E433FC-90FC-4E65-859D-F4CBC57AFB52}">
      <dgm:prSet/>
      <dgm:spPr/>
      <dgm:t>
        <a:bodyPr/>
        <a:lstStyle/>
        <a:p>
          <a:endParaRPr lang="en-US" sz="2400"/>
        </a:p>
      </dgm:t>
    </dgm:pt>
    <dgm:pt modelId="{8B43E92F-2806-41EB-96A2-FFEA0EDCA4A9}">
      <dgm:prSet phldrT="[Text]" custT="1"/>
      <dgm:spPr/>
      <dgm:t>
        <a:bodyPr/>
        <a:lstStyle/>
        <a:p>
          <a:r>
            <a:rPr lang="en-US" sz="2000" dirty="0" smtClean="0"/>
            <a:t>Simple</a:t>
          </a:r>
          <a:endParaRPr lang="en-US" sz="2000" dirty="0"/>
        </a:p>
      </dgm:t>
    </dgm:pt>
    <dgm:pt modelId="{7A7EA2BB-6E23-4E16-A3C8-D3C1F03C22D6}" type="parTrans" cxnId="{604B3EB6-6892-474A-AC30-FB6456690120}">
      <dgm:prSet/>
      <dgm:spPr/>
      <dgm:t>
        <a:bodyPr/>
        <a:lstStyle/>
        <a:p>
          <a:endParaRPr lang="en-US" sz="2400"/>
        </a:p>
      </dgm:t>
    </dgm:pt>
    <dgm:pt modelId="{C95C8D4E-25C4-4E9C-810F-6EE2D38009DA}" type="sibTrans" cxnId="{604B3EB6-6892-474A-AC30-FB6456690120}">
      <dgm:prSet/>
      <dgm:spPr/>
      <dgm:t>
        <a:bodyPr/>
        <a:lstStyle/>
        <a:p>
          <a:endParaRPr lang="en-US" sz="2400"/>
        </a:p>
      </dgm:t>
    </dgm:pt>
    <dgm:pt modelId="{EBBB7DE7-2B19-4EFF-8E5D-E2DCD7ABB035}">
      <dgm:prSet phldrT="[Text]" custT="1"/>
      <dgm:spPr/>
      <dgm:t>
        <a:bodyPr/>
        <a:lstStyle/>
        <a:p>
          <a:r>
            <a:rPr lang="en-US" sz="2000" dirty="0" smtClean="0"/>
            <a:t>Medium</a:t>
          </a:r>
          <a:endParaRPr lang="en-US" sz="2000" dirty="0"/>
        </a:p>
      </dgm:t>
    </dgm:pt>
    <dgm:pt modelId="{3807F82A-667A-472F-B022-4DFDB4AE38D8}" type="parTrans" cxnId="{793E7CD4-734D-4834-8FF2-1CFF3758A5D5}">
      <dgm:prSet/>
      <dgm:spPr/>
      <dgm:t>
        <a:bodyPr/>
        <a:lstStyle/>
        <a:p>
          <a:endParaRPr lang="en-US" sz="2400"/>
        </a:p>
      </dgm:t>
    </dgm:pt>
    <dgm:pt modelId="{4656D194-CF27-4FA1-B93E-75F65FE8489D}" type="sibTrans" cxnId="{793E7CD4-734D-4834-8FF2-1CFF3758A5D5}">
      <dgm:prSet/>
      <dgm:spPr/>
      <dgm:t>
        <a:bodyPr/>
        <a:lstStyle/>
        <a:p>
          <a:endParaRPr lang="en-US" sz="2400"/>
        </a:p>
      </dgm:t>
    </dgm:pt>
    <dgm:pt modelId="{B49754CC-D1FF-4D2E-B43B-3D517B0A07B5}">
      <dgm:prSet phldrT="[Text]" custT="1"/>
      <dgm:spPr/>
      <dgm:t>
        <a:bodyPr/>
        <a:lstStyle/>
        <a:p>
          <a:r>
            <a:rPr lang="en-US" sz="2000" dirty="0" smtClean="0"/>
            <a:t>High</a:t>
          </a:r>
          <a:endParaRPr lang="en-US" sz="2000" dirty="0"/>
        </a:p>
      </dgm:t>
    </dgm:pt>
    <dgm:pt modelId="{DF5B13A5-EB29-4E06-AAAB-AD50FCDCB0E2}" type="parTrans" cxnId="{3F825B42-1693-440C-ABB6-6C76955AC681}">
      <dgm:prSet/>
      <dgm:spPr/>
      <dgm:t>
        <a:bodyPr/>
        <a:lstStyle/>
        <a:p>
          <a:endParaRPr lang="en-US" sz="2400"/>
        </a:p>
      </dgm:t>
    </dgm:pt>
    <dgm:pt modelId="{643D5BF7-7DF2-429B-B182-518EEC9FE417}" type="sibTrans" cxnId="{3F825B42-1693-440C-ABB6-6C76955AC681}">
      <dgm:prSet/>
      <dgm:spPr/>
      <dgm:t>
        <a:bodyPr/>
        <a:lstStyle/>
        <a:p>
          <a:endParaRPr lang="en-US" sz="2400"/>
        </a:p>
      </dgm:t>
    </dgm:pt>
    <dgm:pt modelId="{8AA0FA28-00BC-45A3-B8BD-E9CEECC1FD41}" type="pres">
      <dgm:prSet presAssocID="{26260373-41EF-4A34-8501-54F2AA05213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B1C38E-3CC7-4CD1-8C89-5999FAE11E46}" type="pres">
      <dgm:prSet presAssocID="{6B604F36-292C-4630-BEA5-C010B4155BE6}" presName="parentLin" presStyleCnt="0"/>
      <dgm:spPr/>
    </dgm:pt>
    <dgm:pt modelId="{371C3BDB-39EA-4DB9-96E4-128503ABE24B}" type="pres">
      <dgm:prSet presAssocID="{6B604F36-292C-4630-BEA5-C010B4155BE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BA33002-6CF0-435D-B4BD-0234FCECD2C9}" type="pres">
      <dgm:prSet presAssocID="{6B604F36-292C-4630-BEA5-C010B4155BE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27F724-5A77-4D79-B0A8-1E56B9B0458D}" type="pres">
      <dgm:prSet presAssocID="{6B604F36-292C-4630-BEA5-C010B4155BE6}" presName="negativeSpace" presStyleCnt="0"/>
      <dgm:spPr/>
    </dgm:pt>
    <dgm:pt modelId="{18BBF403-B123-47DC-8AA0-B6B84A7501F7}" type="pres">
      <dgm:prSet presAssocID="{6B604F36-292C-4630-BEA5-C010B4155BE6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43BA5C-67E0-491A-91BB-08A7B08AE356}" type="pres">
      <dgm:prSet presAssocID="{49524950-5D5C-4879-972A-F6B099495697}" presName="spaceBetweenRectangles" presStyleCnt="0"/>
      <dgm:spPr/>
    </dgm:pt>
    <dgm:pt modelId="{866459D3-9FA5-4A11-B7F7-81C680277FC6}" type="pres">
      <dgm:prSet presAssocID="{9CB53B9F-EDA6-43B0-8CCC-F527D4B7ACEC}" presName="parentLin" presStyleCnt="0"/>
      <dgm:spPr/>
    </dgm:pt>
    <dgm:pt modelId="{35DE139F-580F-493A-8747-DC1714D70EC5}" type="pres">
      <dgm:prSet presAssocID="{9CB53B9F-EDA6-43B0-8CCC-F527D4B7ACE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BB8F9E7-3967-431A-9A6B-E6C7496D2295}" type="pres">
      <dgm:prSet presAssocID="{9CB53B9F-EDA6-43B0-8CCC-F527D4B7ACE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DC165C-F852-4370-B205-06DEFE40507E}" type="pres">
      <dgm:prSet presAssocID="{9CB53B9F-EDA6-43B0-8CCC-F527D4B7ACEC}" presName="negativeSpace" presStyleCnt="0"/>
      <dgm:spPr/>
    </dgm:pt>
    <dgm:pt modelId="{05EE2CE8-4560-4870-AC11-794136003FF5}" type="pres">
      <dgm:prSet presAssocID="{9CB53B9F-EDA6-43B0-8CCC-F527D4B7ACEC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21A173-C8F4-4029-938B-3F3CC388EB13}" type="pres">
      <dgm:prSet presAssocID="{41824A01-A4B4-4030-8949-930EFD732A46}" presName="spaceBetweenRectangles" presStyleCnt="0"/>
      <dgm:spPr/>
    </dgm:pt>
    <dgm:pt modelId="{F9E333E6-EAE6-4CBD-8B79-02279AC1EC9B}" type="pres">
      <dgm:prSet presAssocID="{60652449-D854-4AC5-97E0-BB0556B6D1E9}" presName="parentLin" presStyleCnt="0"/>
      <dgm:spPr/>
    </dgm:pt>
    <dgm:pt modelId="{9C9EC268-9EDE-4B6F-A102-FE78DF9DF34E}" type="pres">
      <dgm:prSet presAssocID="{60652449-D854-4AC5-97E0-BB0556B6D1E9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650A0481-9EB9-45E1-A63D-A4D659F16F27}" type="pres">
      <dgm:prSet presAssocID="{60652449-D854-4AC5-97E0-BB0556B6D1E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1C8061-6EF2-4DEA-90C5-066E583B05E9}" type="pres">
      <dgm:prSet presAssocID="{60652449-D854-4AC5-97E0-BB0556B6D1E9}" presName="negativeSpace" presStyleCnt="0"/>
      <dgm:spPr/>
    </dgm:pt>
    <dgm:pt modelId="{25F6585B-C331-4904-9154-5111B2A336DE}" type="pres">
      <dgm:prSet presAssocID="{60652449-D854-4AC5-97E0-BB0556B6D1E9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825B42-1693-440C-ABB6-6C76955AC681}" srcId="{60652449-D854-4AC5-97E0-BB0556B6D1E9}" destId="{B49754CC-D1FF-4D2E-B43B-3D517B0A07B5}" srcOrd="2" destOrd="0" parTransId="{DF5B13A5-EB29-4E06-AAAB-AD50FCDCB0E2}" sibTransId="{643D5BF7-7DF2-429B-B182-518EEC9FE417}"/>
    <dgm:cxn modelId="{82EE62AE-A0B4-464F-9DA1-10FE074A6679}" type="presOf" srcId="{EBBB7DE7-2B19-4EFF-8E5D-E2DCD7ABB035}" destId="{25F6585B-C331-4904-9154-5111B2A336DE}" srcOrd="0" destOrd="1" presId="urn:microsoft.com/office/officeart/2005/8/layout/list1"/>
    <dgm:cxn modelId="{6A3712EB-8809-4875-8AA3-279B25C06E51}" srcId="{6B604F36-292C-4630-BEA5-C010B4155BE6}" destId="{454B65BD-C42A-46A5-A724-661AB2CD5AF3}" srcOrd="2" destOrd="0" parTransId="{38670256-2E9B-468D-AC7C-53AB4EF4AED8}" sibTransId="{3F90F50D-9452-419C-AA21-CD0C6CD339AE}"/>
    <dgm:cxn modelId="{007375F2-D9FA-45B9-9754-7BB074029A8D}" type="presOf" srcId="{97AD0BE8-614C-4218-8D35-6175CCD85DA4}" destId="{05EE2CE8-4560-4870-AC11-794136003FF5}" srcOrd="0" destOrd="4" presId="urn:microsoft.com/office/officeart/2005/8/layout/list1"/>
    <dgm:cxn modelId="{3D425359-14CE-4050-973A-45B91C274923}" srcId="{9CB53B9F-EDA6-43B0-8CCC-F527D4B7ACEC}" destId="{97AD0BE8-614C-4218-8D35-6175CCD85DA4}" srcOrd="1" destOrd="0" parTransId="{CF7F13F7-5D4F-426A-A0CF-954A5642EFED}" sibTransId="{128D9A74-0A14-4CBB-B94A-BB84CA192E04}"/>
    <dgm:cxn modelId="{27481261-2751-415F-8FC2-7D466C8ED7ED}" srcId="{9CB53B9F-EDA6-43B0-8CCC-F527D4B7ACEC}" destId="{F0AA998B-A816-4E92-AE22-F899B2A27A2E}" srcOrd="0" destOrd="0" parTransId="{2965B625-2A5D-4E6B-A0E4-1AFDEC47BA6A}" sibTransId="{20DE6CBD-91B8-4D31-8946-52D524C11EFB}"/>
    <dgm:cxn modelId="{8C072A08-666C-4723-AB0E-9D4D79006D9A}" type="presOf" srcId="{1F1977D1-2674-4E59-8D10-CB0CB4995CE1}" destId="{18BBF403-B123-47DC-8AA0-B6B84A7501F7}" srcOrd="0" destOrd="0" presId="urn:microsoft.com/office/officeart/2005/8/layout/list1"/>
    <dgm:cxn modelId="{AAD6A5F0-91BF-4B96-8DED-C533F7989258}" type="presOf" srcId="{8B43E92F-2806-41EB-96A2-FFEA0EDCA4A9}" destId="{25F6585B-C331-4904-9154-5111B2A336DE}" srcOrd="0" destOrd="0" presId="urn:microsoft.com/office/officeart/2005/8/layout/list1"/>
    <dgm:cxn modelId="{3C9D707E-5B44-4D17-93B1-49E5DF2B8E9D}" type="presOf" srcId="{6B604F36-292C-4630-BEA5-C010B4155BE6}" destId="{2BA33002-6CF0-435D-B4BD-0234FCECD2C9}" srcOrd="1" destOrd="0" presId="urn:microsoft.com/office/officeart/2005/8/layout/list1"/>
    <dgm:cxn modelId="{1A6649B1-3C19-478D-9F4B-6C670ACD3668}" srcId="{F0AA998B-A816-4E92-AE22-F899B2A27A2E}" destId="{34C1F3CB-B3B8-4A23-9231-9DAE08EBB7EE}" srcOrd="0" destOrd="0" parTransId="{F44E24DE-5487-42F9-9A3B-0F5C24FE3771}" sibTransId="{9FE8F158-9BB0-452C-A4C7-FBF68443515E}"/>
    <dgm:cxn modelId="{351669AD-9A2F-4096-98F1-B399098B9DC8}" type="presOf" srcId="{950E0C92-B8F4-40F7-A8D8-04EAF21B4B89}" destId="{05EE2CE8-4560-4870-AC11-794136003FF5}" srcOrd="0" destOrd="2" presId="urn:microsoft.com/office/officeart/2005/8/layout/list1"/>
    <dgm:cxn modelId="{25E433FC-90FC-4E65-859D-F4CBC57AFB52}" srcId="{26260373-41EF-4A34-8501-54F2AA05213E}" destId="{60652449-D854-4AC5-97E0-BB0556B6D1E9}" srcOrd="2" destOrd="0" parTransId="{CE0C8571-C9CC-41D7-BE44-46539177A109}" sibTransId="{585DA1F1-1668-403C-9350-984A965BA938}"/>
    <dgm:cxn modelId="{8E573C5C-2E88-48E1-9B2A-F5E9CC705B5A}" type="presOf" srcId="{60652449-D854-4AC5-97E0-BB0556B6D1E9}" destId="{650A0481-9EB9-45E1-A63D-A4D659F16F27}" srcOrd="1" destOrd="0" presId="urn:microsoft.com/office/officeart/2005/8/layout/list1"/>
    <dgm:cxn modelId="{DE74514B-E5BB-4111-A288-201835B4E3FA}" srcId="{F0AA998B-A816-4E92-AE22-F899B2A27A2E}" destId="{002B77E8-0E40-415A-A2FD-344C6782FD3F}" srcOrd="2" destOrd="0" parTransId="{6BCFF5FA-3207-40AD-9068-7D4D069E5038}" sibTransId="{C55EF6C6-9576-4238-9346-BBBF643D1639}"/>
    <dgm:cxn modelId="{9734EC87-724A-47A9-B07C-8F439055D159}" type="presOf" srcId="{9CB53B9F-EDA6-43B0-8CCC-F527D4B7ACEC}" destId="{35DE139F-580F-493A-8747-DC1714D70EC5}" srcOrd="0" destOrd="0" presId="urn:microsoft.com/office/officeart/2005/8/layout/list1"/>
    <dgm:cxn modelId="{2BC5C2B3-46FB-4EF0-85C3-DAB59739FA93}" type="presOf" srcId="{F345983B-CAFC-47F1-B547-1B0D7451BD34}" destId="{05EE2CE8-4560-4870-AC11-794136003FF5}" srcOrd="0" destOrd="5" presId="urn:microsoft.com/office/officeart/2005/8/layout/list1"/>
    <dgm:cxn modelId="{567ADE2D-1AC0-4B38-A7F7-43751470F28A}" srcId="{26260373-41EF-4A34-8501-54F2AA05213E}" destId="{6B604F36-292C-4630-BEA5-C010B4155BE6}" srcOrd="0" destOrd="0" parTransId="{556711AB-1550-4004-AC3C-6D621B0645B6}" sibTransId="{49524950-5D5C-4879-972A-F6B099495697}"/>
    <dgm:cxn modelId="{20A19442-87CB-47EE-BB52-563067BE551C}" type="presOf" srcId="{60652449-D854-4AC5-97E0-BB0556B6D1E9}" destId="{9C9EC268-9EDE-4B6F-A102-FE78DF9DF34E}" srcOrd="0" destOrd="0" presId="urn:microsoft.com/office/officeart/2005/8/layout/list1"/>
    <dgm:cxn modelId="{A54D8BA2-736C-4EFA-B964-70B9924EDF1A}" srcId="{26260373-41EF-4A34-8501-54F2AA05213E}" destId="{9CB53B9F-EDA6-43B0-8CCC-F527D4B7ACEC}" srcOrd="1" destOrd="0" parTransId="{B57812D6-BF65-441C-820F-550EF0A4AA24}" sibTransId="{41824A01-A4B4-4030-8949-930EFD732A46}"/>
    <dgm:cxn modelId="{1B779AE1-A7B4-45CD-8130-C675D4C70AFD}" type="presOf" srcId="{85AA813C-B280-49D4-BB39-E3F873F6EA0A}" destId="{18BBF403-B123-47DC-8AA0-B6B84A7501F7}" srcOrd="0" destOrd="1" presId="urn:microsoft.com/office/officeart/2005/8/layout/list1"/>
    <dgm:cxn modelId="{DC1A23FA-F20A-4087-A5E8-C09D76DFD4FC}" srcId="{9CB53B9F-EDA6-43B0-8CCC-F527D4B7ACEC}" destId="{F345983B-CAFC-47F1-B547-1B0D7451BD34}" srcOrd="2" destOrd="0" parTransId="{B6940582-00C0-4574-BC72-634E916B453E}" sibTransId="{95AE9B39-D23A-4841-B32C-E245B1D73E3D}"/>
    <dgm:cxn modelId="{793E7CD4-734D-4834-8FF2-1CFF3758A5D5}" srcId="{60652449-D854-4AC5-97E0-BB0556B6D1E9}" destId="{EBBB7DE7-2B19-4EFF-8E5D-E2DCD7ABB035}" srcOrd="1" destOrd="0" parTransId="{3807F82A-667A-472F-B022-4DFDB4AE38D8}" sibTransId="{4656D194-CF27-4FA1-B93E-75F65FE8489D}"/>
    <dgm:cxn modelId="{55B0D26D-C797-44A2-902B-637C0B088018}" type="presOf" srcId="{6B604F36-292C-4630-BEA5-C010B4155BE6}" destId="{371C3BDB-39EA-4DB9-96E4-128503ABE24B}" srcOrd="0" destOrd="0" presId="urn:microsoft.com/office/officeart/2005/8/layout/list1"/>
    <dgm:cxn modelId="{925954C0-2158-4A37-B5D8-DCA4F8F86891}" type="presOf" srcId="{26260373-41EF-4A34-8501-54F2AA05213E}" destId="{8AA0FA28-00BC-45A3-B8BD-E9CEECC1FD41}" srcOrd="0" destOrd="0" presId="urn:microsoft.com/office/officeart/2005/8/layout/list1"/>
    <dgm:cxn modelId="{98A846D4-CFAD-45DA-9A89-8C5A9959C3A8}" srcId="{6B604F36-292C-4630-BEA5-C010B4155BE6}" destId="{1F1977D1-2674-4E59-8D10-CB0CB4995CE1}" srcOrd="0" destOrd="0" parTransId="{B4A45A79-5CA8-4AD5-9D20-88B2AE461937}" sibTransId="{8F3C3AC5-F40E-4B1A-8EF8-87B172B4EA15}"/>
    <dgm:cxn modelId="{4AD814D2-4D96-4BB6-9142-39C979E8E021}" type="presOf" srcId="{9CB53B9F-EDA6-43B0-8CCC-F527D4B7ACEC}" destId="{FBB8F9E7-3967-431A-9A6B-E6C7496D2295}" srcOrd="1" destOrd="0" presId="urn:microsoft.com/office/officeart/2005/8/layout/list1"/>
    <dgm:cxn modelId="{604B3EB6-6892-474A-AC30-FB6456690120}" srcId="{60652449-D854-4AC5-97E0-BB0556B6D1E9}" destId="{8B43E92F-2806-41EB-96A2-FFEA0EDCA4A9}" srcOrd="0" destOrd="0" parTransId="{7A7EA2BB-6E23-4E16-A3C8-D3C1F03C22D6}" sibTransId="{C95C8D4E-25C4-4E9C-810F-6EE2D38009DA}"/>
    <dgm:cxn modelId="{95CF3DA8-83EC-439E-A4AA-FA152CB5BA5A}" type="presOf" srcId="{002B77E8-0E40-415A-A2FD-344C6782FD3F}" destId="{05EE2CE8-4560-4870-AC11-794136003FF5}" srcOrd="0" destOrd="3" presId="urn:microsoft.com/office/officeart/2005/8/layout/list1"/>
    <dgm:cxn modelId="{CB6FE146-1928-4E6C-BB02-6CDA15BC34A9}" type="presOf" srcId="{34C1F3CB-B3B8-4A23-9231-9DAE08EBB7EE}" destId="{05EE2CE8-4560-4870-AC11-794136003FF5}" srcOrd="0" destOrd="1" presId="urn:microsoft.com/office/officeart/2005/8/layout/list1"/>
    <dgm:cxn modelId="{767C80BD-0C10-4C69-8B26-F33041BA1847}" srcId="{6B604F36-292C-4630-BEA5-C010B4155BE6}" destId="{85AA813C-B280-49D4-BB39-E3F873F6EA0A}" srcOrd="1" destOrd="0" parTransId="{D5D47151-45C6-426C-9D70-7E733A62E2A9}" sibTransId="{09C2FC9E-146D-4905-AA96-8D029A6DE05B}"/>
    <dgm:cxn modelId="{AF1BC9D5-21DA-4DE9-97E6-E858F2B39002}" type="presOf" srcId="{F0AA998B-A816-4E92-AE22-F899B2A27A2E}" destId="{05EE2CE8-4560-4870-AC11-794136003FF5}" srcOrd="0" destOrd="0" presId="urn:microsoft.com/office/officeart/2005/8/layout/list1"/>
    <dgm:cxn modelId="{54E02ECE-E5BE-4A31-A115-690A8E567A73}" type="presOf" srcId="{B49754CC-D1FF-4D2E-B43B-3D517B0A07B5}" destId="{25F6585B-C331-4904-9154-5111B2A336DE}" srcOrd="0" destOrd="2" presId="urn:microsoft.com/office/officeart/2005/8/layout/list1"/>
    <dgm:cxn modelId="{A056AB02-324D-4898-A8D0-3A02BC169B47}" srcId="{F0AA998B-A816-4E92-AE22-F899B2A27A2E}" destId="{950E0C92-B8F4-40F7-A8D8-04EAF21B4B89}" srcOrd="1" destOrd="0" parTransId="{7CCD2718-C092-40F5-90E9-A9E6845C655A}" sibTransId="{5526B946-CD4A-4FDC-9AC2-0101E8C6E3A2}"/>
    <dgm:cxn modelId="{EAA16302-9E36-4726-A630-485DE06A8209}" type="presOf" srcId="{454B65BD-C42A-46A5-A724-661AB2CD5AF3}" destId="{18BBF403-B123-47DC-8AA0-B6B84A7501F7}" srcOrd="0" destOrd="2" presId="urn:microsoft.com/office/officeart/2005/8/layout/list1"/>
    <dgm:cxn modelId="{2C9A846F-0661-4502-BF09-9E7FDD18FE2F}" type="presParOf" srcId="{8AA0FA28-00BC-45A3-B8BD-E9CEECC1FD41}" destId="{78B1C38E-3CC7-4CD1-8C89-5999FAE11E46}" srcOrd="0" destOrd="0" presId="urn:microsoft.com/office/officeart/2005/8/layout/list1"/>
    <dgm:cxn modelId="{9E275682-20A0-4D30-8408-C9CE2FB0EFE8}" type="presParOf" srcId="{78B1C38E-3CC7-4CD1-8C89-5999FAE11E46}" destId="{371C3BDB-39EA-4DB9-96E4-128503ABE24B}" srcOrd="0" destOrd="0" presId="urn:microsoft.com/office/officeart/2005/8/layout/list1"/>
    <dgm:cxn modelId="{7B7826F8-3A0C-471C-A855-7CBE156445F3}" type="presParOf" srcId="{78B1C38E-3CC7-4CD1-8C89-5999FAE11E46}" destId="{2BA33002-6CF0-435D-B4BD-0234FCECD2C9}" srcOrd="1" destOrd="0" presId="urn:microsoft.com/office/officeart/2005/8/layout/list1"/>
    <dgm:cxn modelId="{E66417DF-F250-44CE-9275-AEB383B323FE}" type="presParOf" srcId="{8AA0FA28-00BC-45A3-B8BD-E9CEECC1FD41}" destId="{2D27F724-5A77-4D79-B0A8-1E56B9B0458D}" srcOrd="1" destOrd="0" presId="urn:microsoft.com/office/officeart/2005/8/layout/list1"/>
    <dgm:cxn modelId="{5EF73288-2B1A-4AAB-80AC-8DCC04FD282A}" type="presParOf" srcId="{8AA0FA28-00BC-45A3-B8BD-E9CEECC1FD41}" destId="{18BBF403-B123-47DC-8AA0-B6B84A7501F7}" srcOrd="2" destOrd="0" presId="urn:microsoft.com/office/officeart/2005/8/layout/list1"/>
    <dgm:cxn modelId="{FA12F403-C290-44BA-894D-65D5D6E75426}" type="presParOf" srcId="{8AA0FA28-00BC-45A3-B8BD-E9CEECC1FD41}" destId="{8E43BA5C-67E0-491A-91BB-08A7B08AE356}" srcOrd="3" destOrd="0" presId="urn:microsoft.com/office/officeart/2005/8/layout/list1"/>
    <dgm:cxn modelId="{7FF34C81-7E92-41C7-B3E2-20DE6EE5BEF9}" type="presParOf" srcId="{8AA0FA28-00BC-45A3-B8BD-E9CEECC1FD41}" destId="{866459D3-9FA5-4A11-B7F7-81C680277FC6}" srcOrd="4" destOrd="0" presId="urn:microsoft.com/office/officeart/2005/8/layout/list1"/>
    <dgm:cxn modelId="{D14BDD17-62C1-4B2A-A4BD-BD8C2D48789D}" type="presParOf" srcId="{866459D3-9FA5-4A11-B7F7-81C680277FC6}" destId="{35DE139F-580F-493A-8747-DC1714D70EC5}" srcOrd="0" destOrd="0" presId="urn:microsoft.com/office/officeart/2005/8/layout/list1"/>
    <dgm:cxn modelId="{AFB3AE5F-F2D0-4BEE-95CB-979CD9381486}" type="presParOf" srcId="{866459D3-9FA5-4A11-B7F7-81C680277FC6}" destId="{FBB8F9E7-3967-431A-9A6B-E6C7496D2295}" srcOrd="1" destOrd="0" presId="urn:microsoft.com/office/officeart/2005/8/layout/list1"/>
    <dgm:cxn modelId="{F7A67506-4AB4-45AA-A904-EBB02A8A9EDA}" type="presParOf" srcId="{8AA0FA28-00BC-45A3-B8BD-E9CEECC1FD41}" destId="{C1DC165C-F852-4370-B205-06DEFE40507E}" srcOrd="5" destOrd="0" presId="urn:microsoft.com/office/officeart/2005/8/layout/list1"/>
    <dgm:cxn modelId="{6B02EEFD-9ABF-43ED-A798-0D0B09551793}" type="presParOf" srcId="{8AA0FA28-00BC-45A3-B8BD-E9CEECC1FD41}" destId="{05EE2CE8-4560-4870-AC11-794136003FF5}" srcOrd="6" destOrd="0" presId="urn:microsoft.com/office/officeart/2005/8/layout/list1"/>
    <dgm:cxn modelId="{01928483-3028-4E00-842D-CA6ECD1F6286}" type="presParOf" srcId="{8AA0FA28-00BC-45A3-B8BD-E9CEECC1FD41}" destId="{EE21A173-C8F4-4029-938B-3F3CC388EB13}" srcOrd="7" destOrd="0" presId="urn:microsoft.com/office/officeart/2005/8/layout/list1"/>
    <dgm:cxn modelId="{BB47C213-F864-4B68-B6CE-55AEF72665BF}" type="presParOf" srcId="{8AA0FA28-00BC-45A3-B8BD-E9CEECC1FD41}" destId="{F9E333E6-EAE6-4CBD-8B79-02279AC1EC9B}" srcOrd="8" destOrd="0" presId="urn:microsoft.com/office/officeart/2005/8/layout/list1"/>
    <dgm:cxn modelId="{5AC09762-2F2C-481B-9876-42D0EB42B0C0}" type="presParOf" srcId="{F9E333E6-EAE6-4CBD-8B79-02279AC1EC9B}" destId="{9C9EC268-9EDE-4B6F-A102-FE78DF9DF34E}" srcOrd="0" destOrd="0" presId="urn:microsoft.com/office/officeart/2005/8/layout/list1"/>
    <dgm:cxn modelId="{E53FC2C3-3F59-4936-82EB-5C03FD652D81}" type="presParOf" srcId="{F9E333E6-EAE6-4CBD-8B79-02279AC1EC9B}" destId="{650A0481-9EB9-45E1-A63D-A4D659F16F27}" srcOrd="1" destOrd="0" presId="urn:microsoft.com/office/officeart/2005/8/layout/list1"/>
    <dgm:cxn modelId="{45AD926B-C269-4DE4-90D8-CF764583CE7F}" type="presParOf" srcId="{8AA0FA28-00BC-45A3-B8BD-E9CEECC1FD41}" destId="{D11C8061-6EF2-4DEA-90C5-066E583B05E9}" srcOrd="9" destOrd="0" presId="urn:microsoft.com/office/officeart/2005/8/layout/list1"/>
    <dgm:cxn modelId="{2C6DBD70-1933-42FD-9A43-844140F17A92}" type="presParOf" srcId="{8AA0FA28-00BC-45A3-B8BD-E9CEECC1FD41}" destId="{25F6585B-C331-4904-9154-5111B2A336D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BF403-B123-47DC-8AA0-B6B84A7501F7}">
      <dsp:nvSpPr>
        <dsp:cNvPr id="0" name=""/>
        <dsp:cNvSpPr/>
      </dsp:nvSpPr>
      <dsp:spPr>
        <a:xfrm>
          <a:off x="0" y="208169"/>
          <a:ext cx="7589520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9031" tIns="291592" rIns="58903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Application composition model</a:t>
          </a:r>
          <a:endParaRPr 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Early design stage model</a:t>
          </a:r>
          <a:endParaRPr 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Post-architecture stage model</a:t>
          </a:r>
          <a:endParaRPr lang="en-US" sz="2000" b="0" kern="1200" dirty="0"/>
        </a:p>
      </dsp:txBody>
      <dsp:txXfrm>
        <a:off x="0" y="208169"/>
        <a:ext cx="7589520" cy="1323000"/>
      </dsp:txXfrm>
    </dsp:sp>
    <dsp:sp modelId="{2BA33002-6CF0-435D-B4BD-0234FCECD2C9}">
      <dsp:nvSpPr>
        <dsp:cNvPr id="0" name=""/>
        <dsp:cNvSpPr/>
      </dsp:nvSpPr>
      <dsp:spPr>
        <a:xfrm>
          <a:off x="379476" y="1529"/>
          <a:ext cx="5312664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806" tIns="0" rIns="20080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Focus Areas</a:t>
          </a:r>
          <a:endParaRPr lang="en-US" sz="2000" kern="1200" dirty="0"/>
        </a:p>
      </dsp:txBody>
      <dsp:txXfrm>
        <a:off x="399651" y="21704"/>
        <a:ext cx="5272314" cy="372930"/>
      </dsp:txXfrm>
    </dsp:sp>
    <dsp:sp modelId="{05EE2CE8-4560-4870-AC11-794136003FF5}">
      <dsp:nvSpPr>
        <dsp:cNvPr id="0" name=""/>
        <dsp:cNvSpPr/>
      </dsp:nvSpPr>
      <dsp:spPr>
        <a:xfrm>
          <a:off x="0" y="1813410"/>
          <a:ext cx="7589520" cy="2249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9031" tIns="291592" rIns="58903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dirty="0" smtClean="0"/>
            <a:t>Object Points</a:t>
          </a:r>
          <a:endParaRPr lang="en-US" sz="2000" b="0" i="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i="1" u="sng" kern="1200" dirty="0" smtClean="0"/>
            <a:t>Screenshots taken at user interface</a:t>
          </a:r>
          <a:endParaRPr lang="en-US" sz="2000" b="0" i="1" u="sng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i="1" u="sng" kern="1200" dirty="0" smtClean="0"/>
            <a:t>Reports</a:t>
          </a:r>
          <a:endParaRPr lang="en-US" sz="2000" b="0" i="1" u="sng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i="1" kern="1200" dirty="0" smtClean="0"/>
            <a:t>Components required in developing the application</a:t>
          </a:r>
          <a:endParaRPr lang="en-US" sz="2000" i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Function Points</a:t>
          </a:r>
          <a:endParaRPr 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Lines of source code</a:t>
          </a:r>
          <a:endParaRPr lang="en-US" sz="2000" b="0" kern="1200" dirty="0"/>
        </a:p>
      </dsp:txBody>
      <dsp:txXfrm>
        <a:off x="0" y="1813410"/>
        <a:ext cx="7589520" cy="2249100"/>
      </dsp:txXfrm>
    </dsp:sp>
    <dsp:sp modelId="{FBB8F9E7-3967-431A-9A6B-E6C7496D2295}">
      <dsp:nvSpPr>
        <dsp:cNvPr id="0" name=""/>
        <dsp:cNvSpPr/>
      </dsp:nvSpPr>
      <dsp:spPr>
        <a:xfrm>
          <a:off x="379476" y="1606770"/>
          <a:ext cx="5312664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806" tIns="0" rIns="20080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Sizing options</a:t>
          </a:r>
          <a:endParaRPr lang="en-US" sz="2000" kern="1200" dirty="0"/>
        </a:p>
      </dsp:txBody>
      <dsp:txXfrm>
        <a:off x="399651" y="1626945"/>
        <a:ext cx="5272314" cy="372930"/>
      </dsp:txXfrm>
    </dsp:sp>
    <dsp:sp modelId="{25F6585B-C331-4904-9154-5111B2A336DE}">
      <dsp:nvSpPr>
        <dsp:cNvPr id="0" name=""/>
        <dsp:cNvSpPr/>
      </dsp:nvSpPr>
      <dsp:spPr>
        <a:xfrm>
          <a:off x="0" y="4344750"/>
          <a:ext cx="7589520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9031" tIns="291592" rIns="58903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Simple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Medium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High</a:t>
          </a:r>
          <a:endParaRPr lang="en-US" sz="2000" kern="1200" dirty="0"/>
        </a:p>
      </dsp:txBody>
      <dsp:txXfrm>
        <a:off x="0" y="4344750"/>
        <a:ext cx="7589520" cy="1323000"/>
      </dsp:txXfrm>
    </dsp:sp>
    <dsp:sp modelId="{650A0481-9EB9-45E1-A63D-A4D659F16F27}">
      <dsp:nvSpPr>
        <dsp:cNvPr id="0" name=""/>
        <dsp:cNvSpPr/>
      </dsp:nvSpPr>
      <dsp:spPr>
        <a:xfrm>
          <a:off x="379476" y="4138110"/>
          <a:ext cx="5312664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806" tIns="0" rIns="20080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u="sng" kern="1200" dirty="0" smtClean="0"/>
            <a:t>Screenshots &amp; Reports</a:t>
          </a:r>
          <a:endParaRPr lang="en-US" sz="2000" u="sng" kern="1200" dirty="0"/>
        </a:p>
      </dsp:txBody>
      <dsp:txXfrm>
        <a:off x="399651" y="4158285"/>
        <a:ext cx="5272314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A3F82A0-FACE-4EA9-AF71-7B1B9F6640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295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12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12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12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12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1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AFC5-54E5-4834-A71D-1CBB6AB222D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5603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8948F-3A13-4593-B8A6-2E8FD2A484F7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These slides are designed to accompany </a:t>
            </a:r>
            <a:r>
              <a:rPr lang="en-US" altLang="en-US" i="1" smtClean="0"/>
              <a:t>Software Engineering: A Practitioner’s Approach, 7/e </a:t>
            </a:r>
            <a:r>
              <a:rPr lang="en-US" altLang="en-US" smtClean="0"/>
              <a:t>(McGraw-Hill, 2009) Slides copyright 2009 by Roger Pressman. 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FAC5-2F9D-4EBD-9422-2C7984C9FF8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019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8948F-3A13-4593-B8A6-2E8FD2A484F7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These slides are designed to accompany </a:t>
            </a:r>
            <a:r>
              <a:rPr lang="en-US" altLang="en-US" i="1" smtClean="0"/>
              <a:t>Software Engineering: A Practitioner’s Approach, 7/e </a:t>
            </a:r>
            <a:r>
              <a:rPr lang="en-US" altLang="en-US" smtClean="0"/>
              <a:t>(McGraw-Hill, 2009) Slides copyright 2009 by Roger Pressman. 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ED5F-956B-4F35-B061-088A1B92691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215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These slides are designed to accompany </a:t>
            </a:r>
            <a:r>
              <a:rPr lang="en-US" altLang="en-US" i="1" smtClean="0"/>
              <a:t>Software Engineering: A Practitioner’s Approach, 7/e </a:t>
            </a:r>
            <a:r>
              <a:rPr lang="en-US" altLang="en-US" smtClean="0"/>
              <a:t>(McGraw-Hill, 2009) Slides copyright 2009 by Roger Pressman. </a:t>
            </a:r>
            <a:endParaRPr lang="en-US" alt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067C2-7D70-4E2E-A472-67325194237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927495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8948F-3A13-4593-B8A6-2E8FD2A484F7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These slides are designed to accompany </a:t>
            </a:r>
            <a:r>
              <a:rPr lang="en-US" altLang="en-US" i="1" smtClean="0"/>
              <a:t>Software Engineering: A Practitioner’s Approach, 7/e </a:t>
            </a:r>
            <a:r>
              <a:rPr lang="en-US" altLang="en-US" smtClean="0"/>
              <a:t>(McGraw-Hill, 2009) Slides copyright 2009 by Roger Pressman. 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FC63-1B6B-4D2A-960E-57B045EBA1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72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8948F-3A13-4593-B8A6-2E8FD2A484F7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These slides are designed to accompany </a:t>
            </a:r>
            <a:r>
              <a:rPr lang="en-US" altLang="en-US" i="1" smtClean="0"/>
              <a:t>Software Engineering: A Practitioner’s Approach, 7/e </a:t>
            </a:r>
            <a:r>
              <a:rPr lang="en-US" altLang="en-US" smtClean="0"/>
              <a:t>(McGraw-Hill, 2009) Slides copyright 2009 by Roger Pressman. 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4830-37AD-4ACD-B81F-12DD4268F14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4671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8948F-3A13-4593-B8A6-2E8FD2A484F7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These slides are designed to accompany </a:t>
            </a:r>
            <a:r>
              <a:rPr lang="en-US" altLang="en-US" i="1" smtClean="0"/>
              <a:t>Software Engineering: A Practitioner’s Approach, 7/e </a:t>
            </a:r>
            <a:r>
              <a:rPr lang="en-US" altLang="en-US" smtClean="0"/>
              <a:t>(McGraw-Hill, 2009) Slides copyright 2009 by Roger Pressman. 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D63A8-02EF-4793-B90D-A9E197D4931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5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8948F-3A13-4593-B8A6-2E8FD2A484F7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These slides are designed to accompany </a:t>
            </a:r>
            <a:r>
              <a:rPr lang="en-US" altLang="en-US" i="1" smtClean="0"/>
              <a:t>Software Engineering: A Practitioner’s Approach, 7/e </a:t>
            </a:r>
            <a:r>
              <a:rPr lang="en-US" altLang="en-US" smtClean="0"/>
              <a:t>(McGraw-Hill, 2009) Slides copyright 2009 by Roger Pressman. 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30BC-CB46-47C1-B6F4-8EC439D1093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51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8948F-3A13-4593-B8A6-2E8FD2A484F7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These slides are designed to accompany </a:t>
            </a:r>
            <a:r>
              <a:rPr lang="en-US" altLang="en-US" i="1" smtClean="0"/>
              <a:t>Software Engineering: A Practitioner’s Approach, 7/e </a:t>
            </a:r>
            <a:r>
              <a:rPr lang="en-US" altLang="en-US" smtClean="0"/>
              <a:t>(McGraw-Hill, 2009) Slides copyright 2009 by Roger Pressman. 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888E-2B18-42C2-AF01-142350E8AF9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709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8948F-3A13-4593-B8A6-2E8FD2A484F7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These slides are designed to accompany </a:t>
            </a:r>
            <a:r>
              <a:rPr lang="en-US" altLang="en-US" i="1" smtClean="0"/>
              <a:t>Software Engineering: A Practitioner’s Approach, 7/e </a:t>
            </a:r>
            <a:r>
              <a:rPr lang="en-US" altLang="en-US" smtClean="0"/>
              <a:t>(McGraw-Hill, 2009) Slides copyright 2009 by Roger Pressman. 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B216-ACCC-40EF-B9E9-85DF194CE32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6092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8948F-3A13-4593-B8A6-2E8FD2A484F7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These slides are designed to accompany </a:t>
            </a:r>
            <a:r>
              <a:rPr lang="en-US" altLang="en-US" i="1" smtClean="0"/>
              <a:t>Software Engineering: A Practitioner’s Approach, 7/e </a:t>
            </a:r>
            <a:r>
              <a:rPr lang="en-US" altLang="en-US" smtClean="0"/>
              <a:t>(McGraw-Hill, 2009) Slides copyright 2009 by Roger Pressman. 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35AA-97C4-46ED-A4BA-44BF10EA27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739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8948F-3A13-4593-B8A6-2E8FD2A484F7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These slides are designed to accompany </a:t>
            </a:r>
            <a:r>
              <a:rPr lang="en-US" altLang="en-US" i="1" smtClean="0"/>
              <a:t>Software Engineering: A Practitioner’s Approach, 7/e </a:t>
            </a:r>
            <a:r>
              <a:rPr lang="en-US" altLang="en-US" smtClean="0"/>
              <a:t>(McGraw-Hill, 2009) Slides copyright 2009 by Roger Pressman. 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D0A6-B5AD-4560-B513-37B62E4DFFC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442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068948F-3A13-4593-B8A6-2E8FD2A484F7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altLang="en-US" smtClean="0"/>
              <a:t>These slides are designed to accompany </a:t>
            </a:r>
            <a:r>
              <a:rPr lang="en-US" altLang="en-US" i="1" smtClean="0"/>
              <a:t>Software Engineering: A Practitioner’s Approach, 7/e </a:t>
            </a:r>
            <a:r>
              <a:rPr lang="en-US" altLang="en-US" smtClean="0"/>
              <a:t>(McGraw-Hill, 2009) Slides copyright 2009 by Roger Pressman. </a:t>
            </a:r>
            <a:endParaRPr lang="en-US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BC067C2-7D70-4E2E-A472-67325194237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4119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Chapter 3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altLang="en-US" b="1" dirty="0">
                <a:solidFill>
                  <a:schemeClr val="folHlink"/>
                </a:solidFill>
              </a:rPr>
              <a:t>Managing Software </a:t>
            </a:r>
            <a:r>
              <a:rPr lang="en-US" altLang="en-US" b="1" dirty="0" smtClean="0">
                <a:solidFill>
                  <a:schemeClr val="folHlink"/>
                </a:solidFill>
              </a:rPr>
              <a:t>Project</a:t>
            </a:r>
          </a:p>
          <a:p>
            <a:pPr marL="82296" indent="0">
              <a:buNone/>
            </a:pPr>
            <a:endParaRPr lang="en-US" altLang="en-US" b="1" dirty="0">
              <a:solidFill>
                <a:schemeClr val="folHlink"/>
              </a:solidFill>
            </a:endParaRPr>
          </a:p>
          <a:p>
            <a:pPr marL="82296" indent="0">
              <a:buNone/>
            </a:pPr>
            <a:endParaRPr lang="en-US" altLang="en-US" b="1" dirty="0" smtClean="0">
              <a:solidFill>
                <a:schemeClr val="folHlink"/>
              </a:solidFill>
            </a:endParaRPr>
          </a:p>
          <a:p>
            <a:pPr marL="82296" indent="0">
              <a:buNone/>
            </a:pPr>
            <a:endParaRPr lang="en-US" altLang="en-US" b="1" dirty="0">
              <a:solidFill>
                <a:schemeClr val="folHlink"/>
              </a:solidFill>
            </a:endParaRPr>
          </a:p>
          <a:p>
            <a:pPr marL="82296" indent="0">
              <a:buNone/>
            </a:pPr>
            <a:endParaRPr lang="en-US" altLang="en-US" b="1" dirty="0" smtClean="0">
              <a:solidFill>
                <a:schemeClr val="folHlink"/>
              </a:solidFill>
            </a:endParaRPr>
          </a:p>
          <a:p>
            <a:pPr marL="82296" lvl="0" indent="0" algn="just">
              <a:buClr>
                <a:srgbClr val="3891A7"/>
              </a:buClr>
              <a:buNone/>
            </a:pPr>
            <a:r>
              <a:rPr lang="en-US" sz="4400" dirty="0">
                <a:solidFill>
                  <a:prstClr val="black"/>
                </a:solidFill>
              </a:rPr>
              <a:t>					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5F77-8C0B-454B-8781-B82A6EAF25A3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85382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Use of Project Metrics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328382"/>
            <a:ext cx="7772400" cy="5148618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 smtClean="0"/>
              <a:t>The first application of project metrics occurs during estimation</a:t>
            </a:r>
          </a:p>
          <a:p>
            <a:pPr lvl="1" eaLnBrk="1" hangingPunct="1"/>
            <a:r>
              <a:rPr lang="en-US" altLang="en-US" sz="2000" dirty="0" smtClean="0"/>
              <a:t>Metrics from past projects are used as a basis for estimating </a:t>
            </a:r>
            <a:r>
              <a:rPr lang="en-US" altLang="en-US" sz="2000" u="sng" dirty="0" smtClean="0"/>
              <a:t>time</a:t>
            </a:r>
            <a:r>
              <a:rPr lang="en-US" altLang="en-US" sz="2000" dirty="0" smtClean="0"/>
              <a:t> and </a:t>
            </a:r>
            <a:r>
              <a:rPr lang="en-US" altLang="en-US" sz="2000" u="sng" dirty="0" smtClean="0"/>
              <a:t>effort</a:t>
            </a:r>
          </a:p>
          <a:p>
            <a:pPr eaLnBrk="1" hangingPunct="1"/>
            <a:r>
              <a:rPr lang="en-US" altLang="en-US" sz="2400" dirty="0" smtClean="0"/>
              <a:t>As a project proceeds, the amount of time and effort expended are compared to original estimates</a:t>
            </a:r>
          </a:p>
          <a:p>
            <a:pPr eaLnBrk="1" hangingPunct="1"/>
            <a:r>
              <a:rPr lang="en-US" altLang="en-US" sz="2400" dirty="0" smtClean="0"/>
              <a:t>As technical work starts, other project metrics become important</a:t>
            </a:r>
          </a:p>
          <a:p>
            <a:pPr lvl="1" eaLnBrk="1" hangingPunct="1"/>
            <a:r>
              <a:rPr lang="en-US" altLang="en-US" sz="2000" b="1" u="sng" dirty="0" smtClean="0"/>
              <a:t>Production rates</a:t>
            </a:r>
            <a:r>
              <a:rPr lang="en-US" altLang="en-US" sz="2000" b="1" dirty="0" smtClean="0"/>
              <a:t> are measured </a:t>
            </a:r>
            <a:r>
              <a:rPr lang="en-US" altLang="en-US" sz="2000" dirty="0" smtClean="0"/>
              <a:t>(represented in terms of models created, review hours, function points, and delivered source lines of code)</a:t>
            </a:r>
          </a:p>
          <a:p>
            <a:pPr lvl="1" eaLnBrk="1" hangingPunct="1"/>
            <a:r>
              <a:rPr lang="en-US" altLang="en-US" sz="2000" b="1" u="sng" dirty="0" smtClean="0"/>
              <a:t>Error</a:t>
            </a:r>
            <a:r>
              <a:rPr lang="en-US" altLang="en-US" sz="2000" b="1" dirty="0" smtClean="0"/>
              <a:t> uncovered during each generic framework activity </a:t>
            </a:r>
            <a:r>
              <a:rPr lang="en-US" altLang="en-US" sz="2000" dirty="0" smtClean="0"/>
              <a:t>(</a:t>
            </a:r>
            <a:r>
              <a:rPr lang="en-US" altLang="en-US" sz="2000" dirty="0" err="1" smtClean="0"/>
              <a:t>i.e</a:t>
            </a:r>
            <a:r>
              <a:rPr lang="en-US" altLang="en-US" sz="2000" dirty="0" smtClean="0"/>
              <a:t>, communication, planning, modeling, construction, deployment) are measured</a:t>
            </a:r>
          </a:p>
          <a:p>
            <a:pPr eaLnBrk="1" hangingPunct="1">
              <a:buFontTx/>
              <a:buNone/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2953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848" y="1524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Use of Project Metrics (continued)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848" y="1524000"/>
            <a:ext cx="7772400" cy="4876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 smtClean="0"/>
              <a:t>Project metrics are used to</a:t>
            </a:r>
          </a:p>
          <a:p>
            <a:pPr lvl="1" eaLnBrk="1" hangingPunct="1"/>
            <a:r>
              <a:rPr lang="en-US" altLang="en-US" sz="2000" dirty="0" smtClean="0"/>
              <a:t>Minimize the </a:t>
            </a:r>
            <a:r>
              <a:rPr lang="en-US" altLang="en-US" sz="2000" b="1" dirty="0" smtClean="0"/>
              <a:t>development schedule </a:t>
            </a:r>
            <a:r>
              <a:rPr lang="en-US" altLang="en-US" sz="2000" dirty="0" smtClean="0"/>
              <a:t>by making the adjustments necessary to avoid delays and ease potential problems and risks</a:t>
            </a:r>
          </a:p>
          <a:p>
            <a:pPr lvl="1" eaLnBrk="1" hangingPunct="1"/>
            <a:r>
              <a:rPr lang="en-US" altLang="en-US" sz="2000" dirty="0" smtClean="0"/>
              <a:t>Assess product </a:t>
            </a:r>
            <a:r>
              <a:rPr lang="en-US" altLang="en-US" sz="2000" b="1" dirty="0" smtClean="0"/>
              <a:t>quality </a:t>
            </a:r>
            <a:r>
              <a:rPr lang="en-US" altLang="en-US" sz="2000" dirty="0" smtClean="0"/>
              <a:t>on an ongoing basis and, when necessary, to </a:t>
            </a:r>
            <a:r>
              <a:rPr lang="en-US" altLang="en-US" sz="2000" b="1" dirty="0" smtClean="0"/>
              <a:t>modify</a:t>
            </a:r>
            <a:r>
              <a:rPr lang="en-US" altLang="en-US" sz="2000" dirty="0" smtClean="0"/>
              <a:t> the technical approach to improve quality</a:t>
            </a:r>
          </a:p>
          <a:p>
            <a:pPr eaLnBrk="1" hangingPunct="1"/>
            <a:r>
              <a:rPr lang="en-US" altLang="en-US" sz="2400" dirty="0" smtClean="0"/>
              <a:t>In summary</a:t>
            </a:r>
          </a:p>
          <a:p>
            <a:pPr lvl="1" eaLnBrk="1" hangingPunct="1"/>
            <a:r>
              <a:rPr lang="en-US" altLang="en-US" sz="2000" dirty="0" smtClean="0"/>
              <a:t>As </a:t>
            </a:r>
            <a:r>
              <a:rPr lang="en-US" altLang="en-US" sz="2000" u="sng" dirty="0" smtClean="0"/>
              <a:t>quality improves</a:t>
            </a:r>
            <a:r>
              <a:rPr lang="en-US" altLang="en-US" sz="2000" dirty="0" smtClean="0"/>
              <a:t>, defects are minimized</a:t>
            </a:r>
          </a:p>
          <a:p>
            <a:pPr lvl="1" eaLnBrk="1" hangingPunct="1"/>
            <a:r>
              <a:rPr lang="en-US" altLang="en-US" sz="2000" dirty="0" smtClean="0"/>
              <a:t>As </a:t>
            </a:r>
            <a:r>
              <a:rPr lang="en-US" altLang="en-US" sz="2000" u="sng" dirty="0" smtClean="0"/>
              <a:t>defects go down</a:t>
            </a:r>
            <a:r>
              <a:rPr lang="en-US" altLang="en-US" sz="2000" dirty="0" smtClean="0"/>
              <a:t>, the amount of rework required during the project is also reduced</a:t>
            </a:r>
          </a:p>
          <a:p>
            <a:pPr lvl="1" eaLnBrk="1" hangingPunct="1"/>
            <a:r>
              <a:rPr lang="en-US" altLang="en-US" sz="2000" dirty="0" smtClean="0"/>
              <a:t>As </a:t>
            </a:r>
            <a:r>
              <a:rPr lang="en-US" altLang="en-US" sz="2000" u="sng" dirty="0" smtClean="0"/>
              <a:t>rework goes down</a:t>
            </a:r>
            <a:r>
              <a:rPr lang="en-US" altLang="en-US" sz="2000" dirty="0" smtClean="0"/>
              <a:t>, the overall project </a:t>
            </a:r>
            <a:r>
              <a:rPr lang="en-US" altLang="en-US" sz="2000" u="sng" dirty="0" smtClean="0"/>
              <a:t>cost is reduced</a:t>
            </a:r>
          </a:p>
          <a:p>
            <a:pPr lvl="1" eaLnBrk="1" hangingPunct="1"/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0614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Software 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828800"/>
            <a:ext cx="7403592" cy="3657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overall goal of project planning is to establish a </a:t>
            </a:r>
            <a:r>
              <a:rPr lang="en-US" dirty="0" smtClean="0"/>
              <a:t>realistic </a:t>
            </a:r>
            <a:r>
              <a:rPr lang="en-US" dirty="0"/>
              <a:t>strategy for controlling, tracking, and monitoring a complex technical </a:t>
            </a:r>
            <a:r>
              <a:rPr lang="en-US" dirty="0" smtClean="0"/>
              <a:t>project.</a:t>
            </a:r>
          </a:p>
          <a:p>
            <a:endParaRPr lang="en-US" dirty="0"/>
          </a:p>
          <a:p>
            <a:r>
              <a:rPr lang="en-US" dirty="0" smtClean="0"/>
              <a:t>Why is it required ?</a:t>
            </a:r>
            <a:endParaRPr lang="en-US" dirty="0"/>
          </a:p>
          <a:p>
            <a:pPr lvl="1"/>
            <a:r>
              <a:rPr lang="en-US" dirty="0" err="1" smtClean="0"/>
              <a:t>Bcoz</a:t>
            </a:r>
            <a:r>
              <a:rPr lang="en-US" dirty="0" smtClean="0"/>
              <a:t>, </a:t>
            </a:r>
            <a:r>
              <a:rPr lang="en-US" dirty="0"/>
              <a:t>the end result gets done on time, with </a:t>
            </a:r>
            <a:r>
              <a:rPr lang="en-US" dirty="0" smtClean="0"/>
              <a:t>quality</a:t>
            </a:r>
            <a:endParaRPr lang="en-US" dirty="0"/>
          </a:p>
          <a:p>
            <a:pPr marL="82296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35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Grp="1" noChangeArrowheads="1"/>
          </p:cNvSpPr>
          <p:nvPr>
            <p:ph type="title"/>
          </p:nvPr>
        </p:nvSpPr>
        <p:spPr>
          <a:xfrm>
            <a:off x="1435608" y="304800"/>
            <a:ext cx="6705600" cy="633413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Project Planning Task </a:t>
            </a:r>
            <a:r>
              <a:rPr lang="en-US" altLang="en-US" sz="4000" dirty="0" smtClean="0"/>
              <a:t>Set</a:t>
            </a:r>
            <a:endParaRPr lang="en-US" altLang="en-US" sz="4000" dirty="0"/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28784" y="1600200"/>
            <a:ext cx="7498080" cy="4800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Establish project scope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Determine feasibility</a:t>
            </a:r>
          </a:p>
          <a:p>
            <a:r>
              <a:rPr lang="en-US" altLang="en-US" dirty="0"/>
              <a:t>Analyze risks</a:t>
            </a:r>
          </a:p>
          <a:p>
            <a:r>
              <a:rPr lang="en-US" altLang="en-US" dirty="0" smtClean="0"/>
              <a:t>Define </a:t>
            </a:r>
            <a:r>
              <a:rPr lang="en-US" altLang="en-US" dirty="0"/>
              <a:t>required </a:t>
            </a:r>
            <a:r>
              <a:rPr lang="en-US" altLang="en-US" dirty="0" smtClean="0"/>
              <a:t>resources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Estimate cost and effort</a:t>
            </a:r>
          </a:p>
          <a:p>
            <a:pPr>
              <a:spcBef>
                <a:spcPts val="300"/>
              </a:spcBef>
            </a:pPr>
            <a:r>
              <a:rPr lang="en-US" altLang="en-US" dirty="0" smtClean="0"/>
              <a:t>Develop </a:t>
            </a:r>
            <a:r>
              <a:rPr lang="en-US" altLang="en-US" dirty="0"/>
              <a:t>a project </a:t>
            </a:r>
            <a:r>
              <a:rPr lang="en-US" altLang="en-US" dirty="0" smtClean="0"/>
              <a:t>schedule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130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altLang="en-US" dirty="0"/>
              <a:t>What is Scope?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924800" cy="521176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300"/>
              </a:spcBef>
            </a:pPr>
            <a:r>
              <a:rPr lang="en-US" altLang="en-US" i="1" dirty="0">
                <a:solidFill>
                  <a:schemeClr val="folHlink"/>
                </a:solidFill>
              </a:rPr>
              <a:t>Software scope</a:t>
            </a:r>
            <a:r>
              <a:rPr lang="en-US" altLang="en-US" dirty="0">
                <a:solidFill>
                  <a:schemeClr val="folHlink"/>
                </a:solidFill>
              </a:rPr>
              <a:t> </a:t>
            </a:r>
            <a:r>
              <a:rPr lang="en-US" altLang="en-US" dirty="0"/>
              <a:t>describes 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the functions and features that are to be delivered to end-users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the data that are input and output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the “content” that is presented to users as a consequence of using the software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the performance, </a:t>
            </a:r>
            <a:r>
              <a:rPr lang="en-US" altLang="en-US" dirty="0" smtClean="0"/>
              <a:t>constraints, interfaces, </a:t>
            </a:r>
            <a:r>
              <a:rPr lang="en-US" altLang="en-US" dirty="0"/>
              <a:t>and reliability that </a:t>
            </a:r>
            <a:r>
              <a:rPr lang="en-US" altLang="en-US" i="1" dirty="0"/>
              <a:t>bound</a:t>
            </a:r>
            <a:r>
              <a:rPr lang="en-US" altLang="en-US" dirty="0"/>
              <a:t> the system. 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Scope is defined using one of two techniques: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A narrative description of software scope is developed after communication with all stakeholders.</a:t>
            </a:r>
          </a:p>
          <a:p>
            <a:pPr lvl="1"/>
            <a:r>
              <a:rPr lang="en-US" altLang="en-US" dirty="0"/>
              <a:t>A set of use-cases is developed by end-users.</a:t>
            </a:r>
          </a:p>
        </p:txBody>
      </p:sp>
    </p:spTree>
    <p:extLst>
      <p:ext uri="{BB962C8B-B14F-4D97-AF65-F5344CB8AC3E}">
        <p14:creationId xmlns:p14="http://schemas.microsoft.com/office/powerpoint/2010/main" val="297344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Grp="1" noChangeArrowheads="1"/>
          </p:cNvSpPr>
          <p:nvPr>
            <p:ph type="title"/>
          </p:nvPr>
        </p:nvSpPr>
        <p:spPr>
          <a:xfrm>
            <a:off x="1435608" y="304800"/>
            <a:ext cx="6705600" cy="633413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Project Planning Task </a:t>
            </a:r>
            <a:r>
              <a:rPr lang="en-US" altLang="en-US" sz="4000" dirty="0" smtClean="0"/>
              <a:t>Set</a:t>
            </a:r>
            <a:endParaRPr lang="en-US" altLang="en-US" sz="4000" dirty="0"/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28784" y="1600200"/>
            <a:ext cx="7498080" cy="4800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en-US" dirty="0"/>
              <a:t>Establish project scope</a:t>
            </a:r>
          </a:p>
          <a:p>
            <a:pPr>
              <a:spcBef>
                <a:spcPts val="300"/>
              </a:spcBef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Determine feasibility</a:t>
            </a:r>
          </a:p>
          <a:p>
            <a:r>
              <a:rPr lang="en-US" altLang="en-US" dirty="0"/>
              <a:t>Analyze risks</a:t>
            </a:r>
          </a:p>
          <a:p>
            <a:r>
              <a:rPr lang="en-US" altLang="en-US" dirty="0" smtClean="0"/>
              <a:t>Define </a:t>
            </a:r>
            <a:r>
              <a:rPr lang="en-US" altLang="en-US" dirty="0"/>
              <a:t>required </a:t>
            </a:r>
            <a:r>
              <a:rPr lang="en-US" altLang="en-US" dirty="0" smtClean="0"/>
              <a:t>resources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Estimate cost and effort</a:t>
            </a:r>
          </a:p>
          <a:p>
            <a:pPr>
              <a:spcBef>
                <a:spcPts val="300"/>
              </a:spcBef>
            </a:pPr>
            <a:r>
              <a:rPr lang="en-US" altLang="en-US" dirty="0" smtClean="0"/>
              <a:t>Develop </a:t>
            </a:r>
            <a:r>
              <a:rPr lang="en-US" altLang="en-US" dirty="0"/>
              <a:t>a project </a:t>
            </a:r>
            <a:r>
              <a:rPr lang="en-US" altLang="en-US" dirty="0" smtClean="0"/>
              <a:t>schedule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243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28600"/>
            <a:ext cx="6413500" cy="633413"/>
          </a:xfrm>
        </p:spPr>
        <p:txBody>
          <a:bodyPr>
            <a:noAutofit/>
          </a:bodyPr>
          <a:lstStyle/>
          <a:p>
            <a:r>
              <a:rPr lang="en-US" altLang="en-US" sz="4400" dirty="0" smtClean="0"/>
              <a:t>Feasibility</a:t>
            </a:r>
            <a:endParaRPr lang="en-US" altLang="en-US" sz="4400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171575"/>
            <a:ext cx="6400800" cy="437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82296" indent="0">
              <a:buNone/>
            </a:pPr>
            <a:r>
              <a:rPr lang="en-US" dirty="0"/>
              <a:t>S</a:t>
            </a:r>
            <a:r>
              <a:rPr lang="en-US" dirty="0" smtClean="0"/>
              <a:t>oftware </a:t>
            </a:r>
            <a:r>
              <a:rPr lang="en-US" dirty="0"/>
              <a:t>feasibility has four solid </a:t>
            </a:r>
            <a:r>
              <a:rPr lang="en-US" dirty="0" smtClean="0"/>
              <a:t>dimensions:</a:t>
            </a:r>
          </a:p>
          <a:p>
            <a:r>
              <a:rPr lang="en-US" i="1" dirty="0" smtClean="0"/>
              <a:t>Technology</a:t>
            </a:r>
            <a:endParaRPr lang="en-US" dirty="0"/>
          </a:p>
          <a:p>
            <a:r>
              <a:rPr lang="en-US" i="1" dirty="0" smtClean="0"/>
              <a:t>Finance</a:t>
            </a:r>
          </a:p>
          <a:p>
            <a:r>
              <a:rPr lang="en-US" i="1" dirty="0" smtClean="0"/>
              <a:t>Time</a:t>
            </a:r>
          </a:p>
          <a:p>
            <a:r>
              <a:rPr lang="en-US" i="1" dirty="0"/>
              <a:t>Resources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756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Grp="1" noChangeArrowheads="1"/>
          </p:cNvSpPr>
          <p:nvPr>
            <p:ph type="title"/>
          </p:nvPr>
        </p:nvSpPr>
        <p:spPr>
          <a:xfrm>
            <a:off x="1435608" y="304800"/>
            <a:ext cx="6705600" cy="633413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Project Planning Task </a:t>
            </a:r>
            <a:r>
              <a:rPr lang="en-US" altLang="en-US" sz="4000" dirty="0" smtClean="0"/>
              <a:t>Set</a:t>
            </a:r>
            <a:endParaRPr lang="en-US" altLang="en-US" sz="4000" dirty="0"/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28784" y="1600200"/>
            <a:ext cx="7498080" cy="4800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en-US" dirty="0"/>
              <a:t>Establish project scope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Determine feasibility</a:t>
            </a:r>
          </a:p>
          <a:p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Analyze risks</a:t>
            </a:r>
          </a:p>
          <a:p>
            <a:r>
              <a:rPr lang="en-US" altLang="en-US" dirty="0" smtClean="0"/>
              <a:t>Define </a:t>
            </a:r>
            <a:r>
              <a:rPr lang="en-US" altLang="en-US" dirty="0"/>
              <a:t>required </a:t>
            </a:r>
            <a:r>
              <a:rPr lang="en-US" altLang="en-US" dirty="0" smtClean="0"/>
              <a:t>resources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Estimate cost and effort</a:t>
            </a:r>
          </a:p>
          <a:p>
            <a:pPr>
              <a:spcBef>
                <a:spcPts val="300"/>
              </a:spcBef>
            </a:pPr>
            <a:r>
              <a:rPr lang="en-US" altLang="en-US" dirty="0" smtClean="0"/>
              <a:t>Develop </a:t>
            </a:r>
            <a:r>
              <a:rPr lang="en-US" altLang="en-US" dirty="0"/>
              <a:t>a project </a:t>
            </a:r>
            <a:r>
              <a:rPr lang="en-US" altLang="en-US" dirty="0" smtClean="0"/>
              <a:t>schedule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313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6477000" cy="7159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>
            <a:normAutofit fontScale="90000"/>
          </a:bodyPr>
          <a:lstStyle/>
          <a:p>
            <a:r>
              <a:rPr lang="en-US" dirty="0"/>
              <a:t>Risk Analysis &amp; Management</a:t>
            </a:r>
            <a:endParaRPr lang="en-US" altLang="en-US" dirty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19200"/>
            <a:ext cx="7772400" cy="54864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2500" lnSpcReduction="10000"/>
          </a:bodyPr>
          <a:lstStyle/>
          <a:p>
            <a:r>
              <a:rPr lang="en-US" sz="3600" dirty="0"/>
              <a:t>Risk analysis </a:t>
            </a:r>
            <a:r>
              <a:rPr lang="en-US" sz="3600" dirty="0" smtClean="0"/>
              <a:t>and management </a:t>
            </a:r>
            <a:r>
              <a:rPr lang="en-US" sz="3600" dirty="0"/>
              <a:t>are actions that </a:t>
            </a:r>
            <a:r>
              <a:rPr lang="en-US" sz="3600" dirty="0" smtClean="0"/>
              <a:t>help a </a:t>
            </a:r>
            <a:r>
              <a:rPr lang="en-US" sz="3600" dirty="0"/>
              <a:t>software team to understand </a:t>
            </a:r>
            <a:r>
              <a:rPr lang="en-US" sz="3600" dirty="0" smtClean="0"/>
              <a:t>and manage </a:t>
            </a:r>
            <a:r>
              <a:rPr lang="en-US" sz="3600" dirty="0"/>
              <a:t>uncertainty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Three </a:t>
            </a:r>
            <a:r>
              <a:rPr lang="en-US" sz="3600" dirty="0"/>
              <a:t>conceptual </a:t>
            </a:r>
            <a:r>
              <a:rPr lang="en-US" sz="3600" dirty="0" smtClean="0"/>
              <a:t>base concerns for risks:</a:t>
            </a:r>
          </a:p>
          <a:p>
            <a:pPr lvl="1"/>
            <a:r>
              <a:rPr lang="en-US" sz="3200" dirty="0" smtClean="0"/>
              <a:t>Future</a:t>
            </a:r>
          </a:p>
          <a:p>
            <a:pPr lvl="1"/>
            <a:r>
              <a:rPr lang="en-US" sz="3200" dirty="0" smtClean="0"/>
              <a:t>Change</a:t>
            </a:r>
          </a:p>
          <a:p>
            <a:pPr lvl="1"/>
            <a:r>
              <a:rPr lang="en-US" sz="3200" dirty="0" smtClean="0"/>
              <a:t>Choice</a:t>
            </a:r>
          </a:p>
          <a:p>
            <a:r>
              <a:rPr lang="en-US" sz="3600" dirty="0" smtClean="0"/>
              <a:t>Types of Risks:</a:t>
            </a:r>
          </a:p>
          <a:p>
            <a:pPr lvl="1"/>
            <a:r>
              <a:rPr lang="en-US" dirty="0" smtClean="0"/>
              <a:t>Project risks</a:t>
            </a:r>
          </a:p>
          <a:p>
            <a:pPr lvl="1"/>
            <a:r>
              <a:rPr lang="en-US" dirty="0" smtClean="0"/>
              <a:t>Product risks</a:t>
            </a:r>
          </a:p>
          <a:p>
            <a:pPr lvl="1"/>
            <a:r>
              <a:rPr lang="en-US" dirty="0" smtClean="0"/>
              <a:t>Business risks</a:t>
            </a:r>
          </a:p>
        </p:txBody>
      </p:sp>
    </p:spTree>
    <p:extLst>
      <p:ext uri="{BB962C8B-B14F-4D97-AF65-F5344CB8AC3E}">
        <p14:creationId xmlns:p14="http://schemas.microsoft.com/office/powerpoint/2010/main" val="545973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72400" cy="7159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>
            <a:normAutofit fontScale="90000"/>
          </a:bodyPr>
          <a:lstStyle/>
          <a:p>
            <a:r>
              <a:rPr lang="en-US" dirty="0" smtClean="0"/>
              <a:t>Risk Management Strategies</a:t>
            </a:r>
            <a:endParaRPr lang="en-US" altLang="en-US" dirty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19200"/>
            <a:ext cx="7772400" cy="54864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70000" lnSpcReduction="20000"/>
          </a:bodyPr>
          <a:lstStyle/>
          <a:p>
            <a:pPr marL="82296" indent="0">
              <a:buNone/>
            </a:pPr>
            <a:r>
              <a:rPr lang="en-US" altLang="en-US" sz="4100" i="1" dirty="0"/>
              <a:t>Reactive Risk </a:t>
            </a:r>
            <a:r>
              <a:rPr lang="en-US" altLang="en-US" sz="4100" i="1" dirty="0" smtClean="0"/>
              <a:t>Management:</a:t>
            </a:r>
          </a:p>
          <a:p>
            <a:r>
              <a:rPr lang="en-US" altLang="en-US" dirty="0" smtClean="0"/>
              <a:t>project </a:t>
            </a:r>
            <a:r>
              <a:rPr lang="en-US" altLang="en-US" dirty="0"/>
              <a:t>team reacts to risks when they occur</a:t>
            </a:r>
          </a:p>
          <a:p>
            <a:r>
              <a:rPr lang="en-US" altLang="en-US" dirty="0" smtClean="0"/>
              <a:t>mitigation—</a:t>
            </a:r>
            <a:r>
              <a:rPr lang="en-US" alt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team flies into action </a:t>
            </a:r>
            <a:r>
              <a:rPr lang="en-US" dirty="0" smtClean="0"/>
              <a:t>in an </a:t>
            </a:r>
            <a:r>
              <a:rPr lang="en-US" dirty="0"/>
              <a:t>attempt to correct the problem rapidly. This is often called a </a:t>
            </a:r>
            <a:r>
              <a:rPr lang="en-US" i="1" dirty="0"/>
              <a:t>fire-fighting mode</a:t>
            </a:r>
            <a:endParaRPr lang="en-US" altLang="en-US" dirty="0"/>
          </a:p>
          <a:p>
            <a:r>
              <a:rPr lang="en-US" altLang="en-US" dirty="0"/>
              <a:t>fix on failure—resource are found and applied when the risk strikes</a:t>
            </a:r>
          </a:p>
          <a:p>
            <a:r>
              <a:rPr lang="en-US" altLang="en-US" dirty="0"/>
              <a:t>crisis management—failure does not respond to applied resources and project is in </a:t>
            </a:r>
            <a:r>
              <a:rPr lang="en-US" altLang="en-US" dirty="0" smtClean="0"/>
              <a:t>danger</a:t>
            </a:r>
          </a:p>
          <a:p>
            <a:pPr marL="82296" indent="0">
              <a:buNone/>
            </a:pPr>
            <a:r>
              <a:rPr lang="en-US" altLang="en-US" sz="4100" i="1" dirty="0"/>
              <a:t>Proactive Risk </a:t>
            </a:r>
            <a:r>
              <a:rPr lang="en-US" altLang="en-US" sz="4100" i="1" dirty="0" smtClean="0"/>
              <a:t>Management</a:t>
            </a:r>
          </a:p>
          <a:p>
            <a:r>
              <a:rPr lang="en-US" altLang="en-US" dirty="0"/>
              <a:t>formal risk analysis is </a:t>
            </a:r>
            <a:r>
              <a:rPr lang="en-US" altLang="en-US" dirty="0" smtClean="0"/>
              <a:t>performed</a:t>
            </a:r>
          </a:p>
          <a:p>
            <a:r>
              <a:rPr lang="en-US" dirty="0"/>
              <a:t>begins long before technical work is </a:t>
            </a:r>
            <a:r>
              <a:rPr lang="en-US" dirty="0" smtClean="0"/>
              <a:t>initiated</a:t>
            </a:r>
          </a:p>
          <a:p>
            <a:r>
              <a:rPr lang="en-US" dirty="0"/>
              <a:t>Potential risks </a:t>
            </a:r>
            <a:r>
              <a:rPr lang="en-US" dirty="0" smtClean="0"/>
              <a:t>are identified</a:t>
            </a:r>
            <a:r>
              <a:rPr lang="en-US" dirty="0"/>
              <a:t>, their probability and impact are </a:t>
            </a:r>
            <a:r>
              <a:rPr lang="en-US" dirty="0" smtClean="0"/>
              <a:t>assessed </a:t>
            </a:r>
            <a:r>
              <a:rPr lang="en-US" dirty="0"/>
              <a:t>and they are ranked by importance</a:t>
            </a:r>
            <a:endParaRPr lang="en-US" altLang="en-US" dirty="0"/>
          </a:p>
          <a:p>
            <a:r>
              <a:rPr lang="en-US" altLang="en-US" dirty="0"/>
              <a:t>organization corrects the root causes of risk</a:t>
            </a:r>
          </a:p>
          <a:p>
            <a:pPr lvl="1"/>
            <a:r>
              <a:rPr lang="en-US" altLang="en-US" dirty="0" smtClean="0"/>
              <a:t>examining </a:t>
            </a:r>
            <a:r>
              <a:rPr lang="en-US" altLang="en-US" dirty="0"/>
              <a:t>risk sources that lie beyond the bounds of the software</a:t>
            </a:r>
          </a:p>
          <a:p>
            <a:pPr lvl="1"/>
            <a:r>
              <a:rPr lang="en-US" altLang="en-US" dirty="0"/>
              <a:t>developing the skill to manage </a:t>
            </a:r>
            <a:r>
              <a:rPr lang="en-US" altLang="en-US" dirty="0" smtClean="0"/>
              <a:t>change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8620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848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What is Metrics?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848" y="1524000"/>
            <a:ext cx="7772400" cy="478155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Software process and project metrics are quantitative measures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They are a management tool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They offer insight into the success of the software process and the projects that are conducted using the process as a framework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Basic quality and productivity data are collected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These data are analyzed, compared against past averages, and reviewed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The goal is to determine whether quality and productivity improvements have occurred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preparation can then be developed and the software process can be improved</a:t>
            </a:r>
          </a:p>
        </p:txBody>
      </p:sp>
    </p:spTree>
    <p:extLst>
      <p:ext uri="{BB962C8B-B14F-4D97-AF65-F5344CB8AC3E}">
        <p14:creationId xmlns:p14="http://schemas.microsoft.com/office/powerpoint/2010/main" val="323267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63341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Seven </a:t>
            </a:r>
            <a:r>
              <a:rPr lang="en-US" altLang="en-US" dirty="0" smtClean="0"/>
              <a:t>Principles </a:t>
            </a:r>
            <a:r>
              <a:rPr lang="en-US" i="1" dirty="0"/>
              <a:t>of Risk </a:t>
            </a:r>
            <a:r>
              <a:rPr lang="en-US" i="1" dirty="0" smtClean="0"/>
              <a:t>Management</a:t>
            </a:r>
            <a:endParaRPr lang="en-US" altLang="en-US" dirty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990600"/>
            <a:ext cx="7772400" cy="5715000"/>
          </a:xfrm>
        </p:spPr>
        <p:txBody>
          <a:bodyPr>
            <a:normAutofit/>
          </a:bodyPr>
          <a:lstStyle/>
          <a:p>
            <a:pPr marL="539496" indent="-457200">
              <a:spcBef>
                <a:spcPts val="300"/>
              </a:spcBef>
              <a:buFont typeface="+mj-lt"/>
              <a:buAutoNum type="arabicPeriod"/>
            </a:pPr>
            <a:r>
              <a:rPr lang="en-US" altLang="en-US" sz="2000" b="1" dirty="0"/>
              <a:t>Maintain a global perspective</a:t>
            </a:r>
            <a:r>
              <a:rPr lang="en-US" altLang="en-US" sz="2000" dirty="0"/>
              <a:t>—view software risks within the context of system and the business problem </a:t>
            </a:r>
          </a:p>
          <a:p>
            <a:pPr marL="539496" indent="-457200">
              <a:spcBef>
                <a:spcPts val="300"/>
              </a:spcBef>
              <a:buFont typeface="+mj-lt"/>
              <a:buAutoNum type="arabicPeriod"/>
            </a:pPr>
            <a:r>
              <a:rPr lang="en-US" altLang="en-US" sz="2000" b="1" dirty="0"/>
              <a:t>Take a forward-looking view</a:t>
            </a:r>
            <a:r>
              <a:rPr lang="en-US" altLang="en-US" sz="2000" dirty="0"/>
              <a:t>—think about the risks that may arise in the future;  establish </a:t>
            </a:r>
            <a:r>
              <a:rPr lang="en-US" altLang="en-US" sz="2000" dirty="0" smtClean="0"/>
              <a:t>possibility </a:t>
            </a:r>
            <a:r>
              <a:rPr lang="en-US" altLang="en-US" sz="2000" dirty="0"/>
              <a:t>plans </a:t>
            </a:r>
          </a:p>
          <a:p>
            <a:pPr marL="539496" indent="-457200">
              <a:spcBef>
                <a:spcPts val="300"/>
              </a:spcBef>
              <a:buFont typeface="+mj-lt"/>
              <a:buAutoNum type="arabicPeriod"/>
            </a:pPr>
            <a:r>
              <a:rPr lang="en-US" altLang="en-US" sz="2000" b="1" dirty="0"/>
              <a:t>Encourage open communication</a:t>
            </a:r>
            <a:r>
              <a:rPr lang="en-US" altLang="en-US" sz="2000" dirty="0"/>
              <a:t>—if someone states a potential risk, don’t discount it. </a:t>
            </a:r>
          </a:p>
          <a:p>
            <a:pPr marL="539496" indent="-457200">
              <a:buFont typeface="+mj-lt"/>
              <a:buAutoNum type="arabicPeriod"/>
            </a:pPr>
            <a:r>
              <a:rPr lang="en-US" altLang="en-US" sz="2000" b="1" dirty="0"/>
              <a:t>Integrate</a:t>
            </a:r>
            <a:r>
              <a:rPr lang="en-US" altLang="en-US" sz="2000" dirty="0"/>
              <a:t>—a consideration of risk must be integrated into the software process</a:t>
            </a:r>
          </a:p>
          <a:p>
            <a:pPr marL="539496" indent="-457200">
              <a:buFont typeface="+mj-lt"/>
              <a:buAutoNum type="arabicPeriod"/>
            </a:pPr>
            <a:r>
              <a:rPr lang="en-US" altLang="en-US" sz="2000" b="1" dirty="0"/>
              <a:t>Emphasize a continuous process</a:t>
            </a:r>
            <a:r>
              <a:rPr lang="en-US" altLang="en-US" sz="2000" dirty="0"/>
              <a:t>—the team must be </a:t>
            </a:r>
            <a:r>
              <a:rPr lang="en-US" altLang="en-US" sz="2000" dirty="0" smtClean="0"/>
              <a:t>alert </a:t>
            </a:r>
            <a:r>
              <a:rPr lang="en-US" altLang="en-US" sz="2000" dirty="0"/>
              <a:t>throughout the software process, modifying identified risks as more information is known and adding new ones as better insight is achieved.</a:t>
            </a:r>
          </a:p>
          <a:p>
            <a:pPr marL="539496" indent="-457200">
              <a:buFont typeface="+mj-lt"/>
              <a:buAutoNum type="arabicPeriod"/>
            </a:pPr>
            <a:r>
              <a:rPr lang="en-US" altLang="en-US" sz="2000" b="1" dirty="0"/>
              <a:t>Develop a shared product vision</a:t>
            </a:r>
            <a:r>
              <a:rPr lang="en-US" altLang="en-US" sz="2000" dirty="0"/>
              <a:t>—if all stakeholders share the same vision of the software, it likely that better risk identification and assessment will occur.</a:t>
            </a:r>
          </a:p>
          <a:p>
            <a:pPr marL="539496" indent="-457200">
              <a:buFont typeface="+mj-lt"/>
              <a:buAutoNum type="arabicPeriod"/>
            </a:pPr>
            <a:r>
              <a:rPr lang="en-US" altLang="en-US" sz="2000" b="1" dirty="0"/>
              <a:t>Encourage teamwork</a:t>
            </a:r>
            <a:r>
              <a:rPr lang="en-US" altLang="en-US" sz="2000" dirty="0"/>
              <a:t>—the talents, skills and knowledge of all stakeholder should be pooled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6730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3823415" y="3283187"/>
            <a:ext cx="2388473" cy="1086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7200" b="1" i="1" dirty="0">
                <a:solidFill>
                  <a:schemeClr val="folHlink"/>
                </a:solidFill>
                <a:latin typeface="Helvetica" panose="020B0604020202020204" pitchFamily="34" charset="0"/>
              </a:rPr>
              <a:t>RISK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442913"/>
            <a:ext cx="7353300" cy="7747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/>
          <a:lstStyle/>
          <a:p>
            <a:r>
              <a:rPr lang="en-US" altLang="en-US" dirty="0"/>
              <a:t>Risk Management Paradigm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6376988" y="3419475"/>
            <a:ext cx="1600200" cy="1071563"/>
          </a:xfrm>
          <a:prstGeom prst="rect">
            <a:avLst/>
          </a:prstGeom>
          <a:solidFill>
            <a:srgbClr val="919191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4433888" y="1951038"/>
            <a:ext cx="1600200" cy="107156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2300288" y="2733675"/>
            <a:ext cx="1600200" cy="107156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2287588" y="4476750"/>
            <a:ext cx="1600200" cy="1071563"/>
          </a:xfrm>
          <a:prstGeom prst="rect">
            <a:avLst/>
          </a:prstGeom>
          <a:solidFill>
            <a:srgbClr val="919191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60" name="Rectangle 8"/>
          <p:cNvSpPr>
            <a:spLocks noChangeArrowheads="1"/>
          </p:cNvSpPr>
          <p:nvPr/>
        </p:nvSpPr>
        <p:spPr bwMode="auto">
          <a:xfrm>
            <a:off x="4764088" y="5116513"/>
            <a:ext cx="1600200" cy="1071562"/>
          </a:xfrm>
          <a:prstGeom prst="rect">
            <a:avLst/>
          </a:prstGeom>
          <a:solidFill>
            <a:srgbClr val="919191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61" name="Arc 9"/>
          <p:cNvSpPr>
            <a:spLocks/>
          </p:cNvSpPr>
          <p:nvPr/>
        </p:nvSpPr>
        <p:spPr bwMode="auto">
          <a:xfrm>
            <a:off x="6211888" y="2293938"/>
            <a:ext cx="762000" cy="9715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0800" cap="rnd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62" name="Arc 10"/>
          <p:cNvSpPr>
            <a:spLocks/>
          </p:cNvSpPr>
          <p:nvPr/>
        </p:nvSpPr>
        <p:spPr bwMode="auto">
          <a:xfrm>
            <a:off x="6465888" y="4619625"/>
            <a:ext cx="635000" cy="10001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0800" cap="rnd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63" name="Arc 11"/>
          <p:cNvSpPr>
            <a:spLocks/>
          </p:cNvSpPr>
          <p:nvPr/>
        </p:nvSpPr>
        <p:spPr bwMode="auto">
          <a:xfrm>
            <a:off x="3406775" y="5591175"/>
            <a:ext cx="1257300" cy="5715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50800" cap="rnd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64" name="Arc 12"/>
          <p:cNvSpPr>
            <a:spLocks/>
          </p:cNvSpPr>
          <p:nvPr/>
        </p:nvSpPr>
        <p:spPr bwMode="auto">
          <a:xfrm>
            <a:off x="3152775" y="2093913"/>
            <a:ext cx="1143000" cy="542925"/>
          </a:xfrm>
          <a:custGeom>
            <a:avLst/>
            <a:gdLst>
              <a:gd name="G0" fmla="+- 21600 0 0"/>
              <a:gd name="G1" fmla="+- 21599 0 0"/>
              <a:gd name="G2" fmla="+- 21600 0 0"/>
              <a:gd name="T0" fmla="*/ 0 w 21600"/>
              <a:gd name="T1" fmla="*/ 21599 h 21599"/>
              <a:gd name="T2" fmla="*/ 21571 w 21600"/>
              <a:gd name="T3" fmla="*/ 0 h 21599"/>
              <a:gd name="T4" fmla="*/ 21600 w 21600"/>
              <a:gd name="T5" fmla="*/ 21599 h 2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0" y="21599"/>
                </a:moveTo>
                <a:cubicBezTo>
                  <a:pt x="0" y="9680"/>
                  <a:pt x="9652" y="15"/>
                  <a:pt x="21570" y="-1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680"/>
                  <a:pt x="9652" y="15"/>
                  <a:pt x="21570" y="-1"/>
                </a:cubicBezTo>
                <a:lnTo>
                  <a:pt x="21600" y="21599"/>
                </a:lnTo>
                <a:close/>
              </a:path>
            </a:pathLst>
          </a:custGeom>
          <a:noFill/>
          <a:ln w="50800" cap="rnd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65" name="Line 13"/>
          <p:cNvSpPr>
            <a:spLocks noChangeShapeType="1"/>
          </p:cNvSpPr>
          <p:nvPr/>
        </p:nvSpPr>
        <p:spPr bwMode="auto">
          <a:xfrm flipH="1" flipV="1">
            <a:off x="3036888" y="3833813"/>
            <a:ext cx="63500" cy="557212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66" name="Rectangle 14"/>
          <p:cNvSpPr>
            <a:spLocks noChangeArrowheads="1"/>
          </p:cNvSpPr>
          <p:nvPr/>
        </p:nvSpPr>
        <p:spPr bwMode="auto">
          <a:xfrm>
            <a:off x="4648200" y="2209800"/>
            <a:ext cx="1214438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control</a:t>
            </a:r>
          </a:p>
        </p:txBody>
      </p:sp>
      <p:sp>
        <p:nvSpPr>
          <p:cNvPr id="177167" name="Rectangle 15"/>
          <p:cNvSpPr>
            <a:spLocks noChangeArrowheads="1"/>
          </p:cNvSpPr>
          <p:nvPr/>
        </p:nvSpPr>
        <p:spPr bwMode="auto">
          <a:xfrm>
            <a:off x="6591300" y="3736975"/>
            <a:ext cx="1265238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identify</a:t>
            </a:r>
          </a:p>
        </p:txBody>
      </p:sp>
      <p:sp>
        <p:nvSpPr>
          <p:cNvPr id="177168" name="Rectangle 16"/>
          <p:cNvSpPr>
            <a:spLocks noChangeArrowheads="1"/>
          </p:cNvSpPr>
          <p:nvPr/>
        </p:nvSpPr>
        <p:spPr bwMode="auto">
          <a:xfrm>
            <a:off x="4876800" y="5375275"/>
            <a:ext cx="1282700" cy="417513"/>
          </a:xfrm>
          <a:prstGeom prst="rect">
            <a:avLst/>
          </a:pr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analyze</a:t>
            </a:r>
          </a:p>
        </p:txBody>
      </p:sp>
      <p:sp>
        <p:nvSpPr>
          <p:cNvPr id="177169" name="Rectangle 17"/>
          <p:cNvSpPr>
            <a:spLocks noChangeArrowheads="1"/>
          </p:cNvSpPr>
          <p:nvPr/>
        </p:nvSpPr>
        <p:spPr bwMode="auto">
          <a:xfrm>
            <a:off x="2705100" y="4808538"/>
            <a:ext cx="808038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plan</a:t>
            </a:r>
          </a:p>
        </p:txBody>
      </p:sp>
      <p:sp>
        <p:nvSpPr>
          <p:cNvPr id="177170" name="Rectangle 18"/>
          <p:cNvSpPr>
            <a:spLocks noChangeArrowheads="1"/>
          </p:cNvSpPr>
          <p:nvPr/>
        </p:nvSpPr>
        <p:spPr bwMode="auto">
          <a:xfrm>
            <a:off x="2616200" y="3051175"/>
            <a:ext cx="909638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track</a:t>
            </a:r>
          </a:p>
        </p:txBody>
      </p:sp>
      <p:sp>
        <p:nvSpPr>
          <p:cNvPr id="177171" name="Line 19"/>
          <p:cNvSpPr>
            <a:spLocks noChangeShapeType="1"/>
          </p:cNvSpPr>
          <p:nvPr/>
        </p:nvSpPr>
        <p:spPr bwMode="auto">
          <a:xfrm>
            <a:off x="7543800" y="2590800"/>
            <a:ext cx="0" cy="6858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72" name="Oval 20"/>
          <p:cNvSpPr>
            <a:spLocks noChangeArrowheads="1"/>
          </p:cNvSpPr>
          <p:nvPr/>
        </p:nvSpPr>
        <p:spPr bwMode="auto">
          <a:xfrm>
            <a:off x="7467600" y="2514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46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Risk </a:t>
            </a:r>
            <a:r>
              <a:rPr lang="en-US" altLang="en-US" dirty="0" smtClean="0"/>
              <a:t>Identification</a:t>
            </a:r>
          </a:p>
          <a:p>
            <a:r>
              <a:rPr lang="en-US" dirty="0" smtClean="0"/>
              <a:t>Risk Projection</a:t>
            </a:r>
          </a:p>
          <a:p>
            <a:r>
              <a:rPr lang="en-US" dirty="0" smtClean="0"/>
              <a:t>Risk Refinement</a:t>
            </a:r>
          </a:p>
          <a:p>
            <a:r>
              <a:rPr lang="en-US" dirty="0" smtClean="0"/>
              <a:t>Risk </a:t>
            </a:r>
            <a:r>
              <a:rPr lang="en-US" dirty="0"/>
              <a:t>Mitigation 	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FC63-1B6B-4D2A-960E-57B045EBA16C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012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6705600" cy="633413"/>
          </a:xfrm>
        </p:spPr>
        <p:txBody>
          <a:bodyPr>
            <a:normAutofit fontScale="90000"/>
          </a:bodyPr>
          <a:lstStyle/>
          <a:p>
            <a:r>
              <a:rPr lang="en-US" altLang="en-US" u="sng" dirty="0" smtClean="0"/>
              <a:t>1. Risk </a:t>
            </a:r>
            <a:r>
              <a:rPr lang="en-US" altLang="en-US" u="sng" dirty="0"/>
              <a:t>Identification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685800"/>
            <a:ext cx="7239000" cy="6019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200" i="1" dirty="0">
                <a:solidFill>
                  <a:schemeClr val="folHlink"/>
                </a:solidFill>
              </a:rPr>
              <a:t>Product </a:t>
            </a:r>
            <a:r>
              <a:rPr lang="en-US" altLang="en-US" sz="2200" i="1" dirty="0" smtClean="0">
                <a:solidFill>
                  <a:schemeClr val="folHlink"/>
                </a:solidFill>
              </a:rPr>
              <a:t>size</a:t>
            </a:r>
            <a:r>
              <a:rPr lang="en-US" altLang="en-US" sz="2200" dirty="0" smtClean="0"/>
              <a:t>— overall size of the software to be built or modified.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en-US" sz="2200" i="1" dirty="0" smtClean="0">
                <a:solidFill>
                  <a:schemeClr val="folHlink"/>
                </a:solidFill>
              </a:rPr>
              <a:t>Business impact</a:t>
            </a:r>
            <a:r>
              <a:rPr lang="en-US" altLang="en-US" sz="2200" dirty="0" smtClean="0"/>
              <a:t>—constraints forced by management or the marketplace.</a:t>
            </a:r>
          </a:p>
          <a:p>
            <a:pPr>
              <a:lnSpc>
                <a:spcPct val="90000"/>
              </a:lnSpc>
            </a:pPr>
            <a:r>
              <a:rPr lang="en-US" altLang="en-US" sz="2200" i="1" dirty="0" smtClean="0">
                <a:solidFill>
                  <a:schemeClr val="folHlink"/>
                </a:solidFill>
              </a:rPr>
              <a:t>Customer characteristics</a:t>
            </a:r>
            <a:r>
              <a:rPr lang="en-US" altLang="en-US" sz="2200" dirty="0" smtClean="0"/>
              <a:t>—sophistication </a:t>
            </a:r>
            <a:r>
              <a:rPr lang="en-US" altLang="en-US" sz="2200" dirty="0"/>
              <a:t>of the customer and the developer's ability to communicate with the customer in a timely manner.</a:t>
            </a:r>
          </a:p>
          <a:p>
            <a:pPr>
              <a:lnSpc>
                <a:spcPct val="90000"/>
              </a:lnSpc>
            </a:pPr>
            <a:r>
              <a:rPr lang="en-US" altLang="en-US" sz="2200" i="1" dirty="0">
                <a:solidFill>
                  <a:schemeClr val="folHlink"/>
                </a:solidFill>
              </a:rPr>
              <a:t>Process </a:t>
            </a:r>
            <a:r>
              <a:rPr lang="en-US" altLang="en-US" sz="2200" i="1" dirty="0" smtClean="0">
                <a:solidFill>
                  <a:schemeClr val="folHlink"/>
                </a:solidFill>
              </a:rPr>
              <a:t>definition</a:t>
            </a:r>
            <a:r>
              <a:rPr lang="en-US" altLang="en-US" sz="2200" dirty="0" smtClean="0"/>
              <a:t>—degree </a:t>
            </a:r>
            <a:r>
              <a:rPr lang="en-US" altLang="en-US" sz="2200" dirty="0"/>
              <a:t>to which the software process has been defined and is followed by the development organization.</a:t>
            </a:r>
          </a:p>
          <a:p>
            <a:pPr>
              <a:lnSpc>
                <a:spcPct val="90000"/>
              </a:lnSpc>
            </a:pPr>
            <a:r>
              <a:rPr lang="en-US" altLang="en-US" sz="2200" i="1" dirty="0">
                <a:solidFill>
                  <a:schemeClr val="folHlink"/>
                </a:solidFill>
              </a:rPr>
              <a:t>Development </a:t>
            </a:r>
            <a:r>
              <a:rPr lang="en-US" altLang="en-US" sz="2200" i="1" dirty="0" smtClean="0">
                <a:solidFill>
                  <a:schemeClr val="folHlink"/>
                </a:solidFill>
              </a:rPr>
              <a:t>environment</a:t>
            </a:r>
            <a:r>
              <a:rPr lang="en-US" altLang="en-US" sz="2200" dirty="0" smtClean="0"/>
              <a:t>—availability </a:t>
            </a:r>
            <a:r>
              <a:rPr lang="en-US" altLang="en-US" sz="2200" dirty="0"/>
              <a:t>and quality of the tools to be used to build the product.</a:t>
            </a:r>
          </a:p>
          <a:p>
            <a:pPr>
              <a:lnSpc>
                <a:spcPct val="90000"/>
              </a:lnSpc>
            </a:pPr>
            <a:r>
              <a:rPr lang="en-US" altLang="en-US" sz="2200" i="1" dirty="0">
                <a:solidFill>
                  <a:schemeClr val="folHlink"/>
                </a:solidFill>
              </a:rPr>
              <a:t>Technology to be </a:t>
            </a:r>
            <a:r>
              <a:rPr lang="en-US" altLang="en-US" sz="2200" i="1" dirty="0" smtClean="0">
                <a:solidFill>
                  <a:schemeClr val="folHlink"/>
                </a:solidFill>
              </a:rPr>
              <a:t>built</a:t>
            </a:r>
            <a:r>
              <a:rPr lang="en-US" altLang="en-US" sz="2200" dirty="0" smtClean="0"/>
              <a:t>—complexity </a:t>
            </a:r>
            <a:r>
              <a:rPr lang="en-US" altLang="en-US" sz="2200" dirty="0"/>
              <a:t>of the system to be built and the "newness" of the technology that is packaged by the system.</a:t>
            </a:r>
          </a:p>
          <a:p>
            <a:pPr>
              <a:lnSpc>
                <a:spcPct val="90000"/>
              </a:lnSpc>
            </a:pPr>
            <a:r>
              <a:rPr lang="en-US" altLang="en-US" sz="2200" i="1" dirty="0">
                <a:solidFill>
                  <a:schemeClr val="folHlink"/>
                </a:solidFill>
              </a:rPr>
              <a:t>Staff size and </a:t>
            </a:r>
            <a:r>
              <a:rPr lang="en-US" altLang="en-US" sz="2200" i="1" dirty="0" smtClean="0">
                <a:solidFill>
                  <a:schemeClr val="folHlink"/>
                </a:solidFill>
              </a:rPr>
              <a:t>experience</a:t>
            </a:r>
            <a:r>
              <a:rPr lang="en-US" altLang="en-US" sz="2200" dirty="0" smtClean="0"/>
              <a:t>—overall </a:t>
            </a:r>
            <a:r>
              <a:rPr lang="en-US" altLang="en-US" sz="2200" dirty="0"/>
              <a:t>technical and project experience of the software engineers who will do the work.</a:t>
            </a:r>
          </a:p>
        </p:txBody>
      </p:sp>
    </p:spTree>
    <p:extLst>
      <p:ext uri="{BB962C8B-B14F-4D97-AF65-F5344CB8AC3E}">
        <p14:creationId xmlns:p14="http://schemas.microsoft.com/office/powerpoint/2010/main" val="191345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36124"/>
            <a:ext cx="6705600" cy="63341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Risk Components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i="1" dirty="0">
                <a:solidFill>
                  <a:schemeClr val="folHlink"/>
                </a:solidFill>
              </a:rPr>
              <a:t>performance risk</a:t>
            </a:r>
            <a:r>
              <a:rPr lang="en-US" altLang="en-US" dirty="0"/>
              <a:t>—the degree of uncertainty that the </a:t>
            </a:r>
            <a:r>
              <a:rPr lang="en-US" altLang="en-US" u="sng" dirty="0"/>
              <a:t>product will meet its requirements </a:t>
            </a:r>
            <a:r>
              <a:rPr lang="en-US" altLang="en-US" dirty="0"/>
              <a:t>and be fit for its intended use.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en-US" i="1" dirty="0">
                <a:solidFill>
                  <a:schemeClr val="folHlink"/>
                </a:solidFill>
              </a:rPr>
              <a:t>cost risk</a:t>
            </a:r>
            <a:r>
              <a:rPr lang="en-US" altLang="en-US" dirty="0"/>
              <a:t>—the degree of uncertainty that the </a:t>
            </a:r>
            <a:r>
              <a:rPr lang="en-US" altLang="en-US" u="sng" dirty="0"/>
              <a:t>project budget will be maintained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i="1" dirty="0">
                <a:solidFill>
                  <a:schemeClr val="folHlink"/>
                </a:solidFill>
              </a:rPr>
              <a:t>support risk</a:t>
            </a:r>
            <a:r>
              <a:rPr lang="en-US" altLang="en-US" dirty="0"/>
              <a:t>—the degree of uncertainty that the </a:t>
            </a:r>
            <a:r>
              <a:rPr lang="en-US" altLang="en-US" u="sng" dirty="0"/>
              <a:t>resultant software will be easy to correct, adapt, and enhance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i="1" dirty="0">
                <a:solidFill>
                  <a:schemeClr val="folHlink"/>
                </a:solidFill>
              </a:rPr>
              <a:t>schedule risk</a:t>
            </a:r>
            <a:r>
              <a:rPr lang="en-US" altLang="en-US" dirty="0"/>
              <a:t>—the degree of uncertainty that the </a:t>
            </a:r>
            <a:r>
              <a:rPr lang="en-US" altLang="en-US" u="sng" dirty="0"/>
              <a:t>project schedule will be maintained and that the product will be delivered on time.</a:t>
            </a:r>
          </a:p>
        </p:txBody>
      </p:sp>
    </p:spTree>
    <p:extLst>
      <p:ext uri="{BB962C8B-B14F-4D97-AF65-F5344CB8AC3E}">
        <p14:creationId xmlns:p14="http://schemas.microsoft.com/office/powerpoint/2010/main" val="271994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6705600" cy="633413"/>
          </a:xfrm>
        </p:spPr>
        <p:txBody>
          <a:bodyPr>
            <a:normAutofit fontScale="90000"/>
          </a:bodyPr>
          <a:lstStyle/>
          <a:p>
            <a:r>
              <a:rPr lang="en-US" altLang="en-US" u="sng" dirty="0" smtClean="0"/>
              <a:t>2. Risk </a:t>
            </a:r>
            <a:r>
              <a:rPr lang="en-US" altLang="en-US" u="sng" dirty="0"/>
              <a:t>Projection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308852"/>
            <a:ext cx="7848600" cy="516814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en-US" i="1" dirty="0"/>
              <a:t>Risk projection</a:t>
            </a:r>
            <a:r>
              <a:rPr lang="en-US" altLang="en-US" dirty="0"/>
              <a:t>, also called </a:t>
            </a:r>
            <a:r>
              <a:rPr lang="en-US" altLang="en-US" i="1" dirty="0"/>
              <a:t>risk estimation,</a:t>
            </a:r>
            <a:r>
              <a:rPr lang="en-US" altLang="en-US" dirty="0"/>
              <a:t> attempts to rate each risk in two ways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altLang="en-US" dirty="0"/>
              <a:t> </a:t>
            </a:r>
            <a:r>
              <a:rPr lang="en-US" altLang="en-US" u="sng" dirty="0"/>
              <a:t>the likelihood or probability that the risk is real 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altLang="en-US" dirty="0"/>
              <a:t> </a:t>
            </a:r>
            <a:r>
              <a:rPr lang="en-US" altLang="en-US" u="sng" dirty="0"/>
              <a:t>the </a:t>
            </a:r>
            <a:r>
              <a:rPr lang="en-US" altLang="en-US" u="sng" dirty="0" smtClean="0"/>
              <a:t>cost </a:t>
            </a:r>
            <a:r>
              <a:rPr lang="en-US" altLang="en-US" u="sng" dirty="0"/>
              <a:t>of the problems associated with the risk, should it occur. </a:t>
            </a:r>
            <a:endParaRPr lang="en-US" altLang="en-US" u="sng" dirty="0" smtClean="0"/>
          </a:p>
          <a:p>
            <a:pPr lvl="1">
              <a:lnSpc>
                <a:spcPct val="90000"/>
              </a:lnSpc>
              <a:spcBef>
                <a:spcPts val="300"/>
              </a:spcBef>
            </a:pPr>
            <a:endParaRPr lang="en-US" altLang="en-US" dirty="0"/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en-US" dirty="0" smtClean="0"/>
              <a:t>There </a:t>
            </a:r>
            <a:r>
              <a:rPr lang="en-US" altLang="en-US" dirty="0"/>
              <a:t>are four risk projection steps: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altLang="en-US" u="sng" dirty="0" smtClean="0"/>
              <a:t>Establish</a:t>
            </a:r>
            <a:r>
              <a:rPr lang="en-US" altLang="en-US" dirty="0" smtClean="0"/>
              <a:t> </a:t>
            </a:r>
            <a:r>
              <a:rPr lang="en-US" altLang="en-US" dirty="0"/>
              <a:t>a scale that reflects the </a:t>
            </a:r>
            <a:r>
              <a:rPr lang="en-US" altLang="en-US" dirty="0" smtClean="0"/>
              <a:t>observed likelihood </a:t>
            </a:r>
            <a:r>
              <a:rPr lang="en-US" altLang="en-US" dirty="0"/>
              <a:t>of a risk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altLang="en-US" u="sng" dirty="0" smtClean="0"/>
              <a:t>Characterize</a:t>
            </a:r>
            <a:r>
              <a:rPr lang="en-US" altLang="en-US" dirty="0" smtClean="0"/>
              <a:t> the </a:t>
            </a:r>
            <a:r>
              <a:rPr lang="en-US" altLang="en-US" dirty="0"/>
              <a:t>consequences of the risk</a:t>
            </a:r>
          </a:p>
          <a:p>
            <a:pPr lvl="1">
              <a:lnSpc>
                <a:spcPct val="90000"/>
              </a:lnSpc>
            </a:pPr>
            <a:r>
              <a:rPr lang="en-US" altLang="en-US" u="sng" dirty="0" smtClean="0"/>
              <a:t>Estimate</a:t>
            </a:r>
            <a:r>
              <a:rPr lang="en-US" altLang="en-US" dirty="0" smtClean="0"/>
              <a:t> </a:t>
            </a:r>
            <a:r>
              <a:rPr lang="en-US" altLang="en-US" dirty="0"/>
              <a:t>the impact of the risk on the project and the </a:t>
            </a:r>
            <a:r>
              <a:rPr lang="en-US" altLang="en-US" dirty="0" smtClean="0"/>
              <a:t>product</a:t>
            </a:r>
            <a:endParaRPr lang="en-US" altLang="en-US" dirty="0"/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altLang="en-US" u="sng" dirty="0" smtClean="0"/>
              <a:t>Note </a:t>
            </a:r>
            <a:r>
              <a:rPr lang="en-US" altLang="en-US" u="sng" dirty="0"/>
              <a:t>the overall accuracy </a:t>
            </a:r>
            <a:r>
              <a:rPr lang="en-US" altLang="en-US" dirty="0"/>
              <a:t>of the risk projection so that there will be no misunderstandings.</a:t>
            </a:r>
          </a:p>
        </p:txBody>
      </p:sp>
    </p:spTree>
    <p:extLst>
      <p:ext uri="{BB962C8B-B14F-4D97-AF65-F5344CB8AC3E}">
        <p14:creationId xmlns:p14="http://schemas.microsoft.com/office/powerpoint/2010/main" val="428045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498080" cy="784746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>
            <a:normAutofit/>
          </a:bodyPr>
          <a:lstStyle/>
          <a:p>
            <a:r>
              <a:rPr lang="en-US" altLang="en-US" dirty="0"/>
              <a:t>Building a Risk Table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914400"/>
            <a:ext cx="8229600" cy="5943600"/>
          </a:xfrm>
        </p:spPr>
        <p:txBody>
          <a:bodyPr>
            <a:noAutofit/>
          </a:bodyPr>
          <a:lstStyle/>
          <a:p>
            <a:r>
              <a:rPr lang="en-US" altLang="en-US" dirty="0"/>
              <a:t>Estimate the </a:t>
            </a:r>
            <a:r>
              <a:rPr lang="en-US" altLang="en-US" dirty="0">
                <a:solidFill>
                  <a:schemeClr val="tx2"/>
                </a:solidFill>
              </a:rPr>
              <a:t>probability</a:t>
            </a:r>
            <a:r>
              <a:rPr lang="en-US" altLang="en-US" dirty="0"/>
              <a:t> of occurrence</a:t>
            </a:r>
          </a:p>
          <a:p>
            <a:r>
              <a:rPr lang="en-US" altLang="en-US" dirty="0"/>
              <a:t>Estimate the </a:t>
            </a:r>
            <a:r>
              <a:rPr lang="en-US" altLang="en-US" dirty="0">
                <a:solidFill>
                  <a:schemeClr val="tx2"/>
                </a:solidFill>
              </a:rPr>
              <a:t>impact</a:t>
            </a:r>
            <a:r>
              <a:rPr lang="en-US" altLang="en-US" dirty="0"/>
              <a:t> on the project on a scale of 1 to </a:t>
            </a:r>
            <a:r>
              <a:rPr lang="en-US" altLang="en-US" dirty="0" smtClean="0"/>
              <a:t>4</a:t>
            </a:r>
          </a:p>
          <a:p>
            <a:r>
              <a:rPr lang="en-US" altLang="en-US" dirty="0" smtClean="0"/>
              <a:t>Sort </a:t>
            </a:r>
            <a:r>
              <a:rPr lang="en-US" altLang="en-US" dirty="0"/>
              <a:t>the table by probability and </a:t>
            </a:r>
            <a:r>
              <a:rPr lang="en-US" altLang="en-US" dirty="0" smtClean="0"/>
              <a:t>impact (high to low)</a:t>
            </a:r>
          </a:p>
          <a:p>
            <a:r>
              <a:rPr lang="en-US" altLang="en-US" dirty="0" smtClean="0"/>
              <a:t>First-order risk </a:t>
            </a:r>
            <a:r>
              <a:rPr lang="en-US" dirty="0" smtClean="0"/>
              <a:t>prioritization completed</a:t>
            </a:r>
          </a:p>
          <a:p>
            <a:r>
              <a:rPr lang="en-US" sz="2400" dirty="0" smtClean="0"/>
              <a:t>PS =Project size risk</a:t>
            </a:r>
          </a:p>
          <a:p>
            <a:r>
              <a:rPr lang="en-US" sz="2400" dirty="0" smtClean="0"/>
              <a:t>BU= Business risk</a:t>
            </a:r>
          </a:p>
          <a:p>
            <a:r>
              <a:rPr lang="en-US" sz="2400" dirty="0" smtClean="0"/>
              <a:t>CU = Lost of funds</a:t>
            </a:r>
          </a:p>
          <a:p>
            <a:r>
              <a:rPr lang="en-US" sz="2400" dirty="0" smtClean="0"/>
              <a:t>TE= Technical risk</a:t>
            </a:r>
          </a:p>
          <a:p>
            <a:r>
              <a:rPr lang="en-US" sz="2400" dirty="0" smtClean="0"/>
              <a:t>DE= Tools training risk</a:t>
            </a:r>
          </a:p>
          <a:p>
            <a:r>
              <a:rPr lang="en-US" sz="2400" dirty="0" smtClean="0"/>
              <a:t>ST= Staff risk</a:t>
            </a:r>
          </a:p>
          <a:p>
            <a:endParaRPr lang="en-US" sz="2400" dirty="0" smtClean="0"/>
          </a:p>
          <a:p>
            <a:endParaRPr lang="en-US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3287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498080" cy="784746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>
            <a:normAutofit/>
          </a:bodyPr>
          <a:lstStyle/>
          <a:p>
            <a:pPr marL="82296"/>
            <a:r>
              <a:rPr lang="en-US" sz="4000" dirty="0"/>
              <a:t>Sample Risk </a:t>
            </a:r>
            <a:r>
              <a:rPr lang="en-US" sz="4000" dirty="0" smtClean="0"/>
              <a:t>Table</a:t>
            </a:r>
            <a:endParaRPr lang="en-U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79" y="990600"/>
            <a:ext cx="7748201" cy="568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38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600" y="228600"/>
            <a:ext cx="1981200" cy="2514600"/>
          </a:xfrm>
        </p:spPr>
        <p:txBody>
          <a:bodyPr>
            <a:normAutofit/>
          </a:bodyPr>
          <a:lstStyle/>
          <a:p>
            <a:r>
              <a:rPr lang="en-US" sz="4400" dirty="0"/>
              <a:t>Impact</a:t>
            </a:r>
            <a:br>
              <a:rPr lang="en-US" sz="4400" dirty="0"/>
            </a:br>
            <a:r>
              <a:rPr lang="en-US" sz="4400" dirty="0" smtClean="0"/>
              <a:t>assess-</a:t>
            </a:r>
            <a:r>
              <a:rPr lang="en-US" sz="4400" dirty="0" err="1" smtClean="0"/>
              <a:t>ment</a:t>
            </a:r>
            <a:r>
              <a:rPr lang="en-US" sz="4400" dirty="0" smtClean="0"/>
              <a:t>  </a:t>
            </a:r>
            <a:endParaRPr lang="en-US" sz="4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425"/>
            <a:ext cx="7086600" cy="671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830" y="228600"/>
            <a:ext cx="7498080" cy="1143000"/>
          </a:xfrm>
        </p:spPr>
        <p:txBody>
          <a:bodyPr/>
          <a:lstStyle/>
          <a:p>
            <a:r>
              <a:rPr lang="en-US" altLang="en-US" dirty="0"/>
              <a:t>Risk </a:t>
            </a:r>
            <a:r>
              <a:rPr lang="en-US" altLang="en-US" dirty="0" smtClean="0"/>
              <a:t>Exposure</a:t>
            </a:r>
            <a:endParaRPr lang="en-US" altLang="en-US" dirty="0"/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1265830" y="1524000"/>
            <a:ext cx="7498080" cy="438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Palatino" pitchFamily="-128" charset="0"/>
              </a:rPr>
              <a:t>It is useful in adjusting the final cost of the project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Palatino" pitchFamily="-128" charset="0"/>
              </a:rPr>
              <a:t>The </a:t>
            </a:r>
            <a:r>
              <a:rPr lang="en-US" altLang="en-US" dirty="0">
                <a:latin typeface="Palatino" pitchFamily="-128" charset="0"/>
              </a:rPr>
              <a:t>overall </a:t>
            </a:r>
            <a:r>
              <a:rPr lang="en-US" altLang="en-US" i="1" dirty="0" smtClean="0">
                <a:solidFill>
                  <a:schemeClr val="folHlink"/>
                </a:solidFill>
                <a:latin typeface="Palatino" pitchFamily="-128" charset="0"/>
              </a:rPr>
              <a:t>Risk Exposure,</a:t>
            </a:r>
            <a:r>
              <a:rPr lang="en-US" altLang="en-US" dirty="0" smtClean="0">
                <a:solidFill>
                  <a:schemeClr val="folHlink"/>
                </a:solidFill>
                <a:latin typeface="Palatino" pitchFamily="-128" charset="0"/>
              </a:rPr>
              <a:t> </a:t>
            </a:r>
            <a:r>
              <a:rPr lang="en-US" altLang="en-US" i="1" dirty="0">
                <a:solidFill>
                  <a:schemeClr val="folHlink"/>
                </a:solidFill>
                <a:latin typeface="Palatino" pitchFamily="-128" charset="0"/>
              </a:rPr>
              <a:t>RE</a:t>
            </a:r>
            <a:r>
              <a:rPr lang="en-US" altLang="en-US" dirty="0">
                <a:solidFill>
                  <a:schemeClr val="folHlink"/>
                </a:solidFill>
                <a:latin typeface="Palatino" pitchFamily="-128" charset="0"/>
              </a:rPr>
              <a:t>,</a:t>
            </a:r>
            <a:r>
              <a:rPr lang="en-US" altLang="en-US" dirty="0">
                <a:latin typeface="Palatino" pitchFamily="-128" charset="0"/>
              </a:rPr>
              <a:t> is determined using the following </a:t>
            </a:r>
            <a:r>
              <a:rPr lang="en-US" altLang="en-US" dirty="0" smtClean="0">
                <a:latin typeface="Palatino" pitchFamily="-128" charset="0"/>
              </a:rPr>
              <a:t>relationship: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n-US" dirty="0">
              <a:latin typeface="Palatino" pitchFamily="-12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latin typeface="Palatino" pitchFamily="-128" charset="0"/>
              </a:rPr>
              <a:t>		</a:t>
            </a:r>
            <a:r>
              <a:rPr lang="en-US" altLang="en-US" b="1" i="1" dirty="0">
                <a:solidFill>
                  <a:schemeClr val="folHlink"/>
                </a:solidFill>
                <a:latin typeface="Palatino" pitchFamily="-128" charset="0"/>
              </a:rPr>
              <a:t>RE</a:t>
            </a:r>
            <a:r>
              <a:rPr lang="en-US" altLang="en-US" b="1" dirty="0">
                <a:solidFill>
                  <a:schemeClr val="folHlink"/>
                </a:solidFill>
                <a:latin typeface="Palatino" pitchFamily="-128" charset="0"/>
              </a:rPr>
              <a:t> = </a:t>
            </a:r>
            <a:r>
              <a:rPr lang="en-US" altLang="en-US" b="1" i="1" dirty="0">
                <a:solidFill>
                  <a:schemeClr val="folHlink"/>
                </a:solidFill>
                <a:latin typeface="Palatino" pitchFamily="-128" charset="0"/>
              </a:rPr>
              <a:t>P</a:t>
            </a:r>
            <a:r>
              <a:rPr lang="en-US" altLang="en-US" b="1" dirty="0">
                <a:solidFill>
                  <a:schemeClr val="folHlink"/>
                </a:solidFill>
                <a:latin typeface="Palatino" pitchFamily="-128" charset="0"/>
              </a:rPr>
              <a:t> x </a:t>
            </a:r>
            <a:r>
              <a:rPr lang="en-US" altLang="en-US" b="1" i="1" dirty="0" smtClean="0">
                <a:solidFill>
                  <a:schemeClr val="folHlink"/>
                </a:solidFill>
                <a:latin typeface="Palatino" pitchFamily="-128" charset="0"/>
              </a:rPr>
              <a:t>C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en-US" dirty="0">
              <a:solidFill>
                <a:schemeClr val="folHlink"/>
              </a:solidFill>
              <a:latin typeface="Palatino" pitchFamily="-128" charset="0"/>
            </a:endParaRPr>
          </a:p>
          <a:p>
            <a:pPr lvl="1">
              <a:spcBef>
                <a:spcPts val="300"/>
              </a:spcBef>
            </a:pPr>
            <a:r>
              <a:rPr lang="en-US" altLang="en-US" dirty="0">
                <a:latin typeface="Palatino" pitchFamily="-128" charset="0"/>
              </a:rPr>
              <a:t>where </a:t>
            </a:r>
          </a:p>
          <a:p>
            <a:pPr lvl="1">
              <a:spcBef>
                <a:spcPts val="300"/>
              </a:spcBef>
            </a:pPr>
            <a:r>
              <a:rPr lang="en-US" altLang="en-US" i="1" dirty="0">
                <a:solidFill>
                  <a:schemeClr val="folHlink"/>
                </a:solidFill>
                <a:latin typeface="Palatino" pitchFamily="-128" charset="0"/>
              </a:rPr>
              <a:t>P</a:t>
            </a:r>
            <a:r>
              <a:rPr lang="en-US" altLang="en-US" dirty="0">
                <a:latin typeface="Palatino" pitchFamily="-128" charset="0"/>
              </a:rPr>
              <a:t> is the probability of occurrence for a risk, and </a:t>
            </a:r>
          </a:p>
          <a:p>
            <a:pPr lvl="1">
              <a:spcBef>
                <a:spcPts val="300"/>
              </a:spcBef>
            </a:pPr>
            <a:r>
              <a:rPr lang="en-US" altLang="en-US" i="1" dirty="0">
                <a:solidFill>
                  <a:schemeClr val="folHlink"/>
                </a:solidFill>
                <a:latin typeface="Palatino" pitchFamily="-128" charset="0"/>
              </a:rPr>
              <a:t>C</a:t>
            </a:r>
            <a:r>
              <a:rPr lang="en-US" altLang="en-US" dirty="0">
                <a:latin typeface="Palatino" pitchFamily="-128" charset="0"/>
              </a:rPr>
              <a:t> is the cost to the project should the risk occur.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1800" b="1" dirty="0">
              <a:latin typeface="Palatino" pitchFamily="-1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7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Uses of Measurement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4834" y="1461294"/>
            <a:ext cx="749808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Can be applied to the software </a:t>
            </a:r>
            <a:r>
              <a:rPr lang="en-US" altLang="en-US" sz="2800" u="sng" dirty="0" smtClean="0"/>
              <a:t>process</a:t>
            </a:r>
            <a:r>
              <a:rPr lang="en-US" altLang="en-US" sz="2800" dirty="0" smtClean="0"/>
              <a:t> with the intent of improving it on a continuous basis</a:t>
            </a:r>
          </a:p>
          <a:p>
            <a:pPr eaLnBrk="1" hangingPunct="1"/>
            <a:r>
              <a:rPr lang="en-US" altLang="en-US" sz="2800" dirty="0" smtClean="0"/>
              <a:t>Can be used throughout a software </a:t>
            </a:r>
            <a:r>
              <a:rPr lang="en-US" altLang="en-US" sz="2800" u="sng" dirty="0" smtClean="0"/>
              <a:t>project</a:t>
            </a:r>
            <a:r>
              <a:rPr lang="en-US" altLang="en-US" sz="2800" dirty="0" smtClean="0"/>
              <a:t> to assist in estimation, quality control, productivity assessment, and project control</a:t>
            </a:r>
          </a:p>
          <a:p>
            <a:pPr eaLnBrk="1" hangingPunct="1"/>
            <a:r>
              <a:rPr lang="en-US" altLang="en-US" sz="2800" dirty="0" smtClean="0"/>
              <a:t>Can be used to help assess the quality of software </a:t>
            </a:r>
            <a:r>
              <a:rPr lang="en-US" altLang="en-US" sz="2800" u="sng" dirty="0" smtClean="0"/>
              <a:t>work products</a:t>
            </a:r>
            <a:r>
              <a:rPr lang="en-US" altLang="en-US" sz="2800" dirty="0" smtClean="0"/>
              <a:t> and to assist in tactical decision making as a project proceeds</a:t>
            </a:r>
          </a:p>
        </p:txBody>
      </p:sp>
    </p:spTree>
    <p:extLst>
      <p:ext uri="{BB962C8B-B14F-4D97-AF65-F5344CB8AC3E}">
        <p14:creationId xmlns:p14="http://schemas.microsoft.com/office/powerpoint/2010/main" val="169664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28215" y="1419225"/>
            <a:ext cx="7620000" cy="467677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/>
          </a:bodyPr>
          <a:lstStyle/>
          <a:p>
            <a:r>
              <a:rPr lang="en-US" dirty="0" smtClean="0"/>
              <a:t>For this, represent </a:t>
            </a:r>
            <a:r>
              <a:rPr lang="en-US" dirty="0"/>
              <a:t>the risk in </a:t>
            </a:r>
            <a:r>
              <a:rPr lang="en-US" i="1" dirty="0" smtClean="0"/>
              <a:t>condition-transition-consequence </a:t>
            </a:r>
            <a:r>
              <a:rPr lang="en-US" dirty="0" smtClean="0"/>
              <a:t>(</a:t>
            </a:r>
            <a:r>
              <a:rPr lang="en-US" dirty="0"/>
              <a:t>CTC) </a:t>
            </a:r>
            <a:r>
              <a:rPr lang="en-US" dirty="0" smtClean="0"/>
              <a:t>format:</a:t>
            </a:r>
          </a:p>
          <a:p>
            <a:pPr lvl="1"/>
            <a:r>
              <a:rPr lang="en-US" dirty="0" smtClean="0"/>
              <a:t>Given </a:t>
            </a:r>
            <a:r>
              <a:rPr lang="en-US" dirty="0"/>
              <a:t>that &lt;condition&gt; then there is concern that (possibly) &lt;consequence</a:t>
            </a:r>
            <a:r>
              <a:rPr lang="en-US" dirty="0" smtClean="0"/>
              <a:t>&gt;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refinement </a:t>
            </a:r>
            <a:r>
              <a:rPr lang="en-US" dirty="0"/>
              <a:t>helps to isolate the underlying risks and might lead to easier </a:t>
            </a:r>
            <a:r>
              <a:rPr lang="en-US" dirty="0" smtClean="0"/>
              <a:t>analysis and response</a:t>
            </a:r>
            <a:r>
              <a:rPr lang="en-US" dirty="0"/>
              <a:t>.</a:t>
            </a:r>
            <a:endParaRPr lang="en-US" altLang="en-US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title"/>
          </p:nvPr>
        </p:nvSpPr>
        <p:spPr>
          <a:xfrm>
            <a:off x="1128215" y="4549"/>
            <a:ext cx="6477000" cy="128587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>
            <a:normAutofit/>
          </a:bodyPr>
          <a:lstStyle/>
          <a:p>
            <a:r>
              <a:rPr lang="en-US" altLang="en-US" sz="4000" u="sng" dirty="0" smtClean="0"/>
              <a:t>3.Risk Refinement</a:t>
            </a:r>
            <a:endParaRPr lang="en-US" altLang="en-US" sz="4400" u="sng" dirty="0"/>
          </a:p>
        </p:txBody>
      </p:sp>
    </p:spTree>
    <p:extLst>
      <p:ext uri="{BB962C8B-B14F-4D97-AF65-F5344CB8AC3E}">
        <p14:creationId xmlns:p14="http://schemas.microsoft.com/office/powerpoint/2010/main" val="1076768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800" y="18197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altLang="en-US" u="sng" dirty="0" smtClean="0"/>
              <a:t>4. Risk Mitigation, Monitoring</a:t>
            </a:r>
            <a:br>
              <a:rPr lang="en-US" altLang="en-US" u="sng" dirty="0" smtClean="0"/>
            </a:br>
            <a:r>
              <a:rPr lang="en-US" altLang="en-US" u="sng" dirty="0" smtClean="0"/>
              <a:t>and Management </a:t>
            </a:r>
            <a:endParaRPr lang="en-US" altLang="en-US" u="sng" dirty="0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31542" y="1295400"/>
            <a:ext cx="8112457" cy="5562600"/>
          </a:xfrm>
        </p:spPr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r>
              <a:rPr lang="en-US" altLang="en-US" b="1" u="sng" dirty="0" smtClean="0"/>
              <a:t>Mitigation</a:t>
            </a:r>
            <a:r>
              <a:rPr lang="en-US" altLang="en-US" b="1" dirty="0" smtClean="0"/>
              <a:t>:</a:t>
            </a:r>
          </a:p>
          <a:p>
            <a:r>
              <a:rPr lang="en-US" altLang="en-US" dirty="0" smtClean="0"/>
              <a:t>Plan is started with development process which helps to avoid the possible risks</a:t>
            </a:r>
          </a:p>
          <a:p>
            <a:r>
              <a:rPr lang="en-US" altLang="en-US" dirty="0" smtClean="0"/>
              <a:t>Use proactive approach for that</a:t>
            </a:r>
          </a:p>
          <a:p>
            <a:pPr marL="82296" indent="0">
              <a:buNone/>
            </a:pPr>
            <a:r>
              <a:rPr lang="en-US" altLang="en-US" b="1" u="sng" dirty="0" smtClean="0"/>
              <a:t>Monitoring</a:t>
            </a:r>
            <a:r>
              <a:rPr lang="en-US" altLang="en-US" b="1" dirty="0" smtClean="0"/>
              <a:t>: </a:t>
            </a:r>
          </a:p>
          <a:p>
            <a:r>
              <a:rPr lang="en-US" altLang="en-US" dirty="0" smtClean="0"/>
              <a:t>Project Manager starts this process with the information received from previous step</a:t>
            </a:r>
          </a:p>
          <a:p>
            <a:r>
              <a:rPr lang="en-US" altLang="en-US" dirty="0" smtClean="0"/>
              <a:t>Objectives:</a:t>
            </a:r>
          </a:p>
          <a:p>
            <a:pPr lvl="1"/>
            <a:r>
              <a:rPr lang="en-US" dirty="0" smtClean="0"/>
              <a:t>to assess whether predicted risks do, in fact, occur </a:t>
            </a:r>
          </a:p>
          <a:p>
            <a:pPr lvl="1"/>
            <a:r>
              <a:rPr lang="en-US" dirty="0" smtClean="0"/>
              <a:t>to ensure that risk dislike steps defined for the risk are being properly applied</a:t>
            </a:r>
          </a:p>
          <a:p>
            <a:pPr lvl="1"/>
            <a:r>
              <a:rPr lang="en-US" dirty="0" smtClean="0"/>
              <a:t>to collect information that can be used for future risk analysis</a:t>
            </a:r>
          </a:p>
          <a:p>
            <a:pPr marL="82296" indent="0">
              <a:buNone/>
            </a:pPr>
            <a:r>
              <a:rPr lang="en-US" altLang="en-US" b="1" u="sng" dirty="0" smtClean="0"/>
              <a:t>Management</a:t>
            </a:r>
            <a:r>
              <a:rPr lang="en-US" altLang="en-US" b="1" dirty="0" smtClean="0"/>
              <a:t>:</a:t>
            </a:r>
          </a:p>
          <a:p>
            <a:r>
              <a:rPr lang="en-US" altLang="en-US" dirty="0" smtClean="0"/>
              <a:t>Make emergency plans for the risk that has occurred</a:t>
            </a:r>
          </a:p>
          <a:p>
            <a:r>
              <a:rPr lang="en-US" altLang="en-US" dirty="0" smtClean="0"/>
              <a:t>Manager takes necessary action accordingly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4771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498080" cy="1143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RMMM Plan </a:t>
            </a:r>
            <a:endParaRPr lang="en-US" altLang="en-US" dirty="0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80772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Executed as a separate plan to evaluate the risk</a:t>
            </a:r>
          </a:p>
          <a:p>
            <a:r>
              <a:rPr lang="en-US" altLang="en-US" dirty="0" smtClean="0"/>
              <a:t>Each risk is documented separately.</a:t>
            </a:r>
          </a:p>
          <a:p>
            <a:r>
              <a:rPr lang="en-US" altLang="en-US" dirty="0" smtClean="0"/>
              <a:t>It is well documented in the beginning of the project</a:t>
            </a:r>
          </a:p>
          <a:p>
            <a:r>
              <a:rPr lang="en-US" altLang="en-US" dirty="0" smtClean="0"/>
              <a:t>List of some probable risks:</a:t>
            </a:r>
          </a:p>
          <a:p>
            <a:pPr lvl="2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dirty="0" smtClean="0"/>
              <a:t>Computer Crash</a:t>
            </a:r>
          </a:p>
          <a:p>
            <a:pPr lvl="2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dirty="0" smtClean="0"/>
              <a:t>Late Delivery</a:t>
            </a:r>
          </a:p>
          <a:p>
            <a:pPr lvl="2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dirty="0" smtClean="0"/>
              <a:t>Technology will not meet expectations</a:t>
            </a:r>
          </a:p>
          <a:p>
            <a:pPr lvl="2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dirty="0" smtClean="0"/>
              <a:t>End users refuse to accept the system</a:t>
            </a:r>
          </a:p>
          <a:p>
            <a:pPr lvl="2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dirty="0" smtClean="0"/>
              <a:t>Changes in requirements</a:t>
            </a:r>
          </a:p>
          <a:p>
            <a:pPr lvl="2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dirty="0" smtClean="0"/>
              <a:t>Lack of Development experience</a:t>
            </a:r>
          </a:p>
          <a:p>
            <a:pPr lvl="2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dirty="0" smtClean="0"/>
              <a:t>Lack of database stability</a:t>
            </a:r>
          </a:p>
          <a:p>
            <a:pPr lvl="2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dirty="0" smtClean="0"/>
              <a:t>Poor quality documentation</a:t>
            </a:r>
          </a:p>
          <a:p>
            <a:pPr lvl="2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dirty="0" smtClean="0"/>
              <a:t>variation from SE standards</a:t>
            </a:r>
          </a:p>
          <a:p>
            <a:pPr lvl="2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dirty="0" smtClean="0"/>
              <a:t>Poor comments in code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9871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7498080" cy="1143000"/>
          </a:xfrm>
        </p:spPr>
        <p:txBody>
          <a:bodyPr>
            <a:normAutofit fontScale="90000"/>
          </a:bodyPr>
          <a:lstStyle/>
          <a:p>
            <a:pPr lvl="2" algn="l" rtl="0">
              <a:spcBef>
                <a:spcPct val="0"/>
              </a:spcBef>
            </a:pPr>
            <a:r>
              <a:rPr lang="en-US" altLang="en-US" sz="3200" dirty="0" smtClean="0"/>
              <a:t>For Example :  Poor comments in code</a:t>
            </a:r>
            <a:br>
              <a:rPr lang="en-US" altLang="en-US" sz="3200" dirty="0" smtClean="0"/>
            </a:br>
            <a:r>
              <a:rPr lang="en-US" altLang="en-US" sz="3200" dirty="0"/>
              <a:t/>
            </a:r>
            <a:br>
              <a:rPr lang="en-US" altLang="en-US" sz="3200" dirty="0"/>
            </a:b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76400"/>
            <a:ext cx="7498080" cy="5410200"/>
          </a:xfrm>
        </p:spPr>
        <p:txBody>
          <a:bodyPr/>
          <a:lstStyle/>
          <a:p>
            <a:r>
              <a:rPr lang="en-US" dirty="0" smtClean="0"/>
              <a:t>Mitigation : </a:t>
            </a:r>
            <a:r>
              <a:rPr lang="en-US" sz="2400" dirty="0" smtClean="0"/>
              <a:t>A writing standard must be followed while coding. All the functions and sub functions must be commented properly for better understanding of the code.</a:t>
            </a:r>
          </a:p>
          <a:p>
            <a:r>
              <a:rPr lang="en-US" dirty="0" smtClean="0"/>
              <a:t>Monitoring :  </a:t>
            </a:r>
            <a:r>
              <a:rPr lang="en-US" sz="2400" dirty="0" smtClean="0"/>
              <a:t>The code must be reviewed on a regular basis to determine any poor comments.</a:t>
            </a:r>
          </a:p>
          <a:p>
            <a:r>
              <a:rPr lang="en-US" dirty="0" smtClean="0"/>
              <a:t> Management : </a:t>
            </a:r>
            <a:r>
              <a:rPr lang="en-US" sz="2400" dirty="0" smtClean="0"/>
              <a:t>If any poor comments are observed, action must taken to minimize the poor commenting and refining comments as necessary. 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FC63-1B6B-4D2A-960E-57B045EBA16C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Grp="1" noChangeArrowheads="1"/>
          </p:cNvSpPr>
          <p:nvPr>
            <p:ph type="title"/>
          </p:nvPr>
        </p:nvSpPr>
        <p:spPr>
          <a:xfrm>
            <a:off x="1435608" y="304800"/>
            <a:ext cx="6705600" cy="633413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Project Planning Task </a:t>
            </a:r>
            <a:r>
              <a:rPr lang="en-US" altLang="en-US" sz="4000" dirty="0" smtClean="0"/>
              <a:t>Set</a:t>
            </a:r>
            <a:endParaRPr lang="en-US" altLang="en-US" sz="4000" dirty="0"/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28784" y="1600200"/>
            <a:ext cx="7498080" cy="4800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en-US" dirty="0"/>
              <a:t>Establish project scope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Determine feasibility</a:t>
            </a:r>
          </a:p>
          <a:p>
            <a:r>
              <a:rPr lang="en-US" altLang="en-US" dirty="0"/>
              <a:t>Analyze risks</a:t>
            </a:r>
          </a:p>
          <a:p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</a:rPr>
              <a:t>Define 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required </a:t>
            </a: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</a:rPr>
              <a:t>resources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Estimate cost and effort</a:t>
            </a:r>
          </a:p>
          <a:p>
            <a:pPr>
              <a:spcBef>
                <a:spcPts val="300"/>
              </a:spcBef>
            </a:pPr>
            <a:r>
              <a:rPr lang="en-US" altLang="en-US" dirty="0" smtClean="0"/>
              <a:t>Develop </a:t>
            </a:r>
            <a:r>
              <a:rPr lang="en-US" altLang="en-US" dirty="0"/>
              <a:t>a project </a:t>
            </a:r>
            <a:r>
              <a:rPr lang="en-US" altLang="en-US" dirty="0" smtClean="0"/>
              <a:t>schedule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2349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726" y="76200"/>
            <a:ext cx="7498080" cy="1143000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FC63-1B6B-4D2A-960E-57B045EBA16C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6234" y="1219200"/>
            <a:ext cx="7498080" cy="4800600"/>
          </a:xfrm>
        </p:spPr>
        <p:txBody>
          <a:bodyPr/>
          <a:lstStyle/>
          <a:p>
            <a:r>
              <a:rPr lang="en-US" dirty="0"/>
              <a:t>Each resource is specified </a:t>
            </a:r>
            <a:r>
              <a:rPr lang="en-US" dirty="0" smtClean="0"/>
              <a:t>with four characteristics</a:t>
            </a:r>
          </a:p>
          <a:p>
            <a:pPr lvl="1"/>
            <a:r>
              <a:rPr lang="en-US" u="sng" dirty="0" smtClean="0"/>
              <a:t>description</a:t>
            </a:r>
            <a:r>
              <a:rPr lang="en-US" dirty="0" smtClean="0"/>
              <a:t> </a:t>
            </a:r>
            <a:r>
              <a:rPr lang="en-US" dirty="0"/>
              <a:t>of the </a:t>
            </a:r>
            <a:r>
              <a:rPr lang="en-US" dirty="0" smtClean="0"/>
              <a:t>resource</a:t>
            </a:r>
          </a:p>
          <a:p>
            <a:pPr lvl="1"/>
            <a:r>
              <a:rPr lang="en-US" u="sng" dirty="0" smtClean="0"/>
              <a:t>a </a:t>
            </a:r>
            <a:r>
              <a:rPr lang="en-US" u="sng" dirty="0"/>
              <a:t>statement </a:t>
            </a:r>
            <a:r>
              <a:rPr lang="en-US" dirty="0"/>
              <a:t>of </a:t>
            </a:r>
            <a:r>
              <a:rPr lang="en-US" dirty="0" smtClean="0"/>
              <a:t>availability</a:t>
            </a:r>
          </a:p>
          <a:p>
            <a:pPr lvl="1"/>
            <a:r>
              <a:rPr lang="en-US" u="sng" dirty="0" smtClean="0"/>
              <a:t>Time</a:t>
            </a:r>
            <a:r>
              <a:rPr lang="en-US" dirty="0" smtClean="0"/>
              <a:t> when </a:t>
            </a:r>
            <a:r>
              <a:rPr lang="en-US" dirty="0"/>
              <a:t>the resource will be </a:t>
            </a:r>
            <a:r>
              <a:rPr lang="en-US" dirty="0" smtClean="0"/>
              <a:t>required</a:t>
            </a:r>
          </a:p>
          <a:p>
            <a:pPr lvl="1"/>
            <a:r>
              <a:rPr lang="en-US" u="sng" dirty="0" smtClean="0"/>
              <a:t>duration</a:t>
            </a:r>
            <a:r>
              <a:rPr lang="en-US" dirty="0" smtClean="0"/>
              <a:t> </a:t>
            </a:r>
            <a:r>
              <a:rPr lang="en-US" dirty="0"/>
              <a:t>of time that the resource will </a:t>
            </a:r>
            <a:r>
              <a:rPr lang="en-US" dirty="0" smtClean="0"/>
              <a:t>be applied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5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726" y="76200"/>
            <a:ext cx="7498080" cy="1143000"/>
          </a:xfrm>
        </p:spPr>
        <p:txBody>
          <a:bodyPr/>
          <a:lstStyle/>
          <a:p>
            <a:r>
              <a:rPr lang="en-US" dirty="0" smtClean="0"/>
              <a:t>Categories of SE Resources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1219200"/>
            <a:ext cx="5105400" cy="561897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FC63-1B6B-4D2A-960E-57B045EBA16C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36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Grp="1" noChangeArrowheads="1"/>
          </p:cNvSpPr>
          <p:nvPr>
            <p:ph type="title"/>
          </p:nvPr>
        </p:nvSpPr>
        <p:spPr>
          <a:xfrm>
            <a:off x="1435608" y="304800"/>
            <a:ext cx="6705600" cy="633413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Project Planning Task </a:t>
            </a:r>
            <a:r>
              <a:rPr lang="en-US" altLang="en-US" sz="4000" dirty="0" smtClean="0"/>
              <a:t>Set</a:t>
            </a:r>
            <a:endParaRPr lang="en-US" altLang="en-US" sz="4000" dirty="0"/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28784" y="1600200"/>
            <a:ext cx="7498080" cy="4800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en-US" dirty="0"/>
              <a:t>Establish project scope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Determine feasibility</a:t>
            </a:r>
          </a:p>
          <a:p>
            <a:r>
              <a:rPr lang="en-US" altLang="en-US" dirty="0"/>
              <a:t>Analyze risks</a:t>
            </a:r>
          </a:p>
          <a:p>
            <a:r>
              <a:rPr lang="en-US" altLang="en-US" dirty="0" smtClean="0"/>
              <a:t>Define </a:t>
            </a:r>
            <a:r>
              <a:rPr lang="en-US" altLang="en-US" dirty="0"/>
              <a:t>required </a:t>
            </a:r>
            <a:r>
              <a:rPr lang="en-US" altLang="en-US" dirty="0" smtClean="0"/>
              <a:t>resources</a:t>
            </a:r>
          </a:p>
          <a:p>
            <a:pPr>
              <a:spcBef>
                <a:spcPts val="300"/>
              </a:spcBef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Estimate cost and effort</a:t>
            </a:r>
          </a:p>
          <a:p>
            <a:pPr>
              <a:spcBef>
                <a:spcPts val="300"/>
              </a:spcBef>
            </a:pPr>
            <a:r>
              <a:rPr lang="en-US" altLang="en-US" dirty="0" smtClean="0"/>
              <a:t>Develop </a:t>
            </a:r>
            <a:r>
              <a:rPr lang="en-US" altLang="en-US" dirty="0"/>
              <a:t>a project </a:t>
            </a:r>
            <a:r>
              <a:rPr lang="en-US" altLang="en-US" dirty="0" smtClean="0"/>
              <a:t>schedule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73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498080" cy="1143000"/>
          </a:xfrm>
        </p:spPr>
        <p:txBody>
          <a:bodyPr/>
          <a:lstStyle/>
          <a:p>
            <a:r>
              <a:rPr lang="en-US" altLang="en-US" dirty="0" smtClean="0"/>
              <a:t>Software Project Estimation</a:t>
            </a:r>
            <a:endParaRPr lang="en-US" altLang="en-US" dirty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848600" cy="548640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altLang="en-US" dirty="0" smtClean="0"/>
              <a:t>Cost &amp; Effort estimations can never be exact (because of manpower, development environment, politics etc.)</a:t>
            </a:r>
          </a:p>
          <a:p>
            <a:pPr>
              <a:spcBef>
                <a:spcPts val="300"/>
              </a:spcBef>
            </a:pPr>
            <a:r>
              <a:rPr lang="en-US" altLang="en-US" dirty="0" smtClean="0"/>
              <a:t>Options for achieving reliable software project estimation:</a:t>
            </a:r>
          </a:p>
          <a:p>
            <a:pPr lvl="1">
              <a:spcBef>
                <a:spcPts val="300"/>
              </a:spcBef>
            </a:pPr>
            <a:r>
              <a:rPr lang="en-US" altLang="en-US" dirty="0" smtClean="0"/>
              <a:t>Try to delay estimation until late</a:t>
            </a:r>
          </a:p>
          <a:p>
            <a:pPr lvl="1">
              <a:spcBef>
                <a:spcPts val="300"/>
              </a:spcBef>
            </a:pPr>
            <a:r>
              <a:rPr lang="en-US" altLang="en-US" dirty="0" smtClean="0"/>
              <a:t>Use baseline metrics theory</a:t>
            </a:r>
          </a:p>
          <a:p>
            <a:pPr lvl="1">
              <a:spcBef>
                <a:spcPts val="300"/>
              </a:spcBef>
            </a:pPr>
            <a:r>
              <a:rPr lang="en-US" altLang="en-US" dirty="0" smtClean="0"/>
              <a:t>Use simple decomposition techniques</a:t>
            </a:r>
          </a:p>
          <a:p>
            <a:pPr lvl="1">
              <a:spcBef>
                <a:spcPts val="300"/>
              </a:spcBef>
            </a:pPr>
            <a:r>
              <a:rPr lang="en-US" altLang="en-US" dirty="0" smtClean="0"/>
              <a:t>Use more than one estimation models</a:t>
            </a:r>
          </a:p>
        </p:txBody>
      </p:sp>
    </p:spTree>
    <p:extLst>
      <p:ext uri="{BB962C8B-B14F-4D97-AF65-F5344CB8AC3E}">
        <p14:creationId xmlns:p14="http://schemas.microsoft.com/office/powerpoint/2010/main" val="37555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Software Project Estimation: Decomposition Techniques</a:t>
            </a:r>
            <a:endParaRPr lang="en-US" altLang="en-US" dirty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00200"/>
            <a:ext cx="7239000" cy="472440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altLang="en-US" dirty="0" smtClean="0"/>
              <a:t>Software sizing</a:t>
            </a:r>
          </a:p>
          <a:p>
            <a:pPr>
              <a:spcBef>
                <a:spcPts val="300"/>
              </a:spcBef>
            </a:pPr>
            <a:r>
              <a:rPr lang="en-US" altLang="en-US" dirty="0" smtClean="0"/>
              <a:t>Problem-Based Estimation</a:t>
            </a:r>
          </a:p>
          <a:p>
            <a:pPr lvl="1">
              <a:spcBef>
                <a:spcPts val="300"/>
              </a:spcBef>
            </a:pPr>
            <a:r>
              <a:rPr lang="en-US" altLang="en-US" dirty="0" smtClean="0"/>
              <a:t>LOC-Based Estimation</a:t>
            </a:r>
          </a:p>
          <a:p>
            <a:pPr lvl="1">
              <a:spcBef>
                <a:spcPts val="300"/>
              </a:spcBef>
            </a:pPr>
            <a:r>
              <a:rPr lang="en-US" altLang="en-US" dirty="0" smtClean="0"/>
              <a:t>FP-Based Estimation</a:t>
            </a:r>
          </a:p>
          <a:p>
            <a:pPr>
              <a:spcBef>
                <a:spcPts val="300"/>
              </a:spcBef>
            </a:pPr>
            <a:r>
              <a:rPr lang="en-US" altLang="en-US" dirty="0" smtClean="0"/>
              <a:t>Process-Based Estimation</a:t>
            </a:r>
          </a:p>
          <a:p>
            <a:pPr>
              <a:spcBef>
                <a:spcPts val="300"/>
              </a:spcBef>
            </a:pPr>
            <a:r>
              <a:rPr lang="en-US" altLang="en-US" dirty="0" smtClean="0"/>
              <a:t>Estimation with Use-Cases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469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Reasons to Measure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0589" y="1415909"/>
            <a:ext cx="7498080" cy="48006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To </a:t>
            </a:r>
            <a:r>
              <a:rPr lang="en-US" altLang="en-US" sz="2400" u="sng" dirty="0" smtClean="0"/>
              <a:t>characterize</a:t>
            </a:r>
            <a:r>
              <a:rPr lang="en-US" altLang="en-US" sz="2400" dirty="0" smtClean="0"/>
              <a:t> in order to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Gain an understanding of processes, products, resources, and environments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Establish baselines for comparisons with future assessments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To </a:t>
            </a:r>
            <a:r>
              <a:rPr lang="en-US" altLang="en-US" sz="2400" u="sng" dirty="0" smtClean="0"/>
              <a:t>evaluate</a:t>
            </a:r>
            <a:r>
              <a:rPr lang="en-US" altLang="en-US" sz="2400" dirty="0" smtClean="0"/>
              <a:t> in order to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Determine status with respect to plans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To </a:t>
            </a:r>
            <a:r>
              <a:rPr lang="en-US" altLang="en-US" sz="2400" u="sng" dirty="0" smtClean="0"/>
              <a:t>predict</a:t>
            </a:r>
            <a:r>
              <a:rPr lang="en-US" altLang="en-US" sz="2400" dirty="0" smtClean="0"/>
              <a:t> in order to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Gain understanding of relationships among processes and products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Build models of these relationships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To </a:t>
            </a:r>
            <a:r>
              <a:rPr lang="en-US" altLang="en-US" sz="2400" u="sng" dirty="0" smtClean="0"/>
              <a:t>improve</a:t>
            </a:r>
            <a:r>
              <a:rPr lang="en-US" altLang="en-US" sz="2400" dirty="0" smtClean="0"/>
              <a:t> in order to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Identify roadblocks, root causes, inefficiencies, and other opportunities for improving product quality and process performance</a:t>
            </a:r>
          </a:p>
        </p:txBody>
      </p:sp>
    </p:spTree>
    <p:extLst>
      <p:ext uri="{BB962C8B-B14F-4D97-AF65-F5344CB8AC3E}">
        <p14:creationId xmlns:p14="http://schemas.microsoft.com/office/powerpoint/2010/main" val="300466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498080" cy="1143000"/>
          </a:xfrm>
        </p:spPr>
        <p:txBody>
          <a:bodyPr/>
          <a:lstStyle/>
          <a:p>
            <a:r>
              <a:rPr lang="en-US" altLang="en-US" dirty="0" smtClean="0"/>
              <a:t>Software Sizing</a:t>
            </a:r>
            <a:endParaRPr lang="en-US" altLang="en-US" dirty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848600" cy="548640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altLang="en-US" dirty="0"/>
              <a:t>Four approaches to Software Sizing problem: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Fuzzy logic sizing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Function point sizing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Standard component sizing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Change sizing</a:t>
            </a:r>
          </a:p>
        </p:txBody>
      </p:sp>
    </p:spTree>
    <p:extLst>
      <p:ext uri="{BB962C8B-B14F-4D97-AF65-F5344CB8AC3E}">
        <p14:creationId xmlns:p14="http://schemas.microsoft.com/office/powerpoint/2010/main" val="240682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498080" cy="1143000"/>
          </a:xfrm>
        </p:spPr>
        <p:txBody>
          <a:bodyPr/>
          <a:lstStyle/>
          <a:p>
            <a:r>
              <a:rPr lang="en-US" altLang="en-US" dirty="0" smtClean="0"/>
              <a:t>Problem-Based Estimation</a:t>
            </a:r>
            <a:endParaRPr lang="en-US" altLang="en-US" dirty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848600" cy="5486400"/>
          </a:xfrm>
        </p:spPr>
        <p:txBody>
          <a:bodyPr>
            <a:normAutofit lnSpcReduction="10000"/>
          </a:bodyPr>
          <a:lstStyle/>
          <a:p>
            <a:pPr>
              <a:spcBef>
                <a:spcPts val="300"/>
              </a:spcBef>
            </a:pPr>
            <a:r>
              <a:rPr lang="en-US" altLang="en-US" dirty="0" smtClean="0"/>
              <a:t>Decompose the software into problem functions</a:t>
            </a:r>
          </a:p>
          <a:p>
            <a:pPr>
              <a:spcBef>
                <a:spcPts val="300"/>
              </a:spcBef>
            </a:pPr>
            <a:r>
              <a:rPr lang="en-US" altLang="en-US" dirty="0" smtClean="0"/>
              <a:t>LOC or FP is estimated for each function after decomposition</a:t>
            </a:r>
          </a:p>
          <a:p>
            <a:pPr>
              <a:spcBef>
                <a:spcPts val="300"/>
              </a:spcBef>
            </a:pPr>
            <a:r>
              <a:rPr lang="en-US" altLang="en-US" dirty="0" smtClean="0"/>
              <a:t>LOC (Line Of Codes):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Using </a:t>
            </a:r>
            <a:r>
              <a:rPr lang="en-US" dirty="0"/>
              <a:t>this metric, the project size is estimated by counting the number of source instructions in the developed program </a:t>
            </a:r>
            <a:endParaRPr lang="en-US" dirty="0" smtClean="0"/>
          </a:p>
          <a:p>
            <a:pPr>
              <a:spcBef>
                <a:spcPts val="300"/>
              </a:spcBef>
            </a:pPr>
            <a:r>
              <a:rPr lang="en-US" altLang="en-US" dirty="0" smtClean="0"/>
              <a:t>FP (Function Point):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It </a:t>
            </a:r>
            <a:r>
              <a:rPr lang="en-US" dirty="0"/>
              <a:t>can be used to easily estimate the size of a software product directly from the problem </a:t>
            </a:r>
            <a:r>
              <a:rPr lang="en-US" dirty="0" smtClean="0"/>
              <a:t>specification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767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498080" cy="1143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LOC-Based Estimation Example</a:t>
            </a:r>
            <a:endParaRPr lang="en-US" alt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4842" y="4419600"/>
            <a:ext cx="3761558" cy="22679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443" y="990600"/>
            <a:ext cx="7466357" cy="33437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345" y="4419600"/>
            <a:ext cx="4030855" cy="126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7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498080" cy="1143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FP-Based Estimation Example</a:t>
            </a: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27" y="1143637"/>
            <a:ext cx="7842573" cy="38093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5197522"/>
            <a:ext cx="7193280" cy="83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5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498080" cy="1143000"/>
          </a:xfrm>
        </p:spPr>
        <p:txBody>
          <a:bodyPr/>
          <a:lstStyle/>
          <a:p>
            <a:r>
              <a:rPr lang="en-US" altLang="en-US" dirty="0" smtClean="0"/>
              <a:t>Process-Based Estimation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00411"/>
            <a:ext cx="7924800" cy="47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1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Grp="1" noChangeArrowheads="1"/>
          </p:cNvSpPr>
          <p:nvPr>
            <p:ph type="title"/>
          </p:nvPr>
        </p:nvSpPr>
        <p:spPr>
          <a:xfrm>
            <a:off x="1435608" y="304800"/>
            <a:ext cx="6705600" cy="633413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Project Planning Task </a:t>
            </a:r>
            <a:r>
              <a:rPr lang="en-US" altLang="en-US" sz="4000" dirty="0" smtClean="0"/>
              <a:t>Set</a:t>
            </a:r>
            <a:endParaRPr lang="en-US" altLang="en-US" sz="4000" dirty="0"/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28784" y="1600200"/>
            <a:ext cx="7498080" cy="4800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en-US" dirty="0"/>
              <a:t>Establish project scope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Determine feasibility</a:t>
            </a:r>
          </a:p>
          <a:p>
            <a:r>
              <a:rPr lang="en-US" altLang="en-US" dirty="0"/>
              <a:t>Analyze risks</a:t>
            </a:r>
          </a:p>
          <a:p>
            <a:r>
              <a:rPr lang="en-US" altLang="en-US" dirty="0" smtClean="0"/>
              <a:t>Define </a:t>
            </a:r>
            <a:r>
              <a:rPr lang="en-US" altLang="en-US" dirty="0"/>
              <a:t>required </a:t>
            </a:r>
            <a:r>
              <a:rPr lang="en-US" altLang="en-US" dirty="0" smtClean="0"/>
              <a:t>resources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Estimate cost and effort</a:t>
            </a:r>
          </a:p>
          <a:p>
            <a:pPr>
              <a:spcBef>
                <a:spcPts val="300"/>
              </a:spcBef>
            </a:pP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</a:rPr>
              <a:t>Develop 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a project </a:t>
            </a: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</a:rPr>
              <a:t>schedule</a:t>
            </a:r>
            <a:endParaRPr lang="en-US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0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498080" cy="1143000"/>
          </a:xfrm>
        </p:spPr>
        <p:txBody>
          <a:bodyPr/>
          <a:lstStyle/>
          <a:p>
            <a:r>
              <a:rPr lang="en-US" altLang="en-US" dirty="0" smtClean="0"/>
              <a:t>Project Scheduling</a:t>
            </a:r>
            <a:endParaRPr lang="en-US" altLang="en-US" dirty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848600" cy="548640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altLang="en-US" dirty="0" smtClean="0"/>
              <a:t>It involves separating the total work involved in a project into separate activities and judging the time required</a:t>
            </a:r>
          </a:p>
          <a:p>
            <a:pPr>
              <a:spcBef>
                <a:spcPts val="300"/>
              </a:spcBef>
            </a:pPr>
            <a:endParaRPr lang="en-US" altLang="en-US" dirty="0" smtClean="0"/>
          </a:p>
          <a:p>
            <a:pPr>
              <a:spcBef>
                <a:spcPts val="300"/>
              </a:spcBef>
            </a:pPr>
            <a:r>
              <a:rPr lang="en-US" altLang="en-US" dirty="0" smtClean="0"/>
              <a:t>Two views:</a:t>
            </a:r>
          </a:p>
          <a:p>
            <a:pPr lvl="1">
              <a:spcBef>
                <a:spcPts val="300"/>
              </a:spcBef>
            </a:pPr>
            <a:r>
              <a:rPr lang="en-US" altLang="en-US" dirty="0" smtClean="0"/>
              <a:t>End date for release has been established for a project &amp; organization is responsible for distribution of effort within fixed time frame</a:t>
            </a:r>
          </a:p>
          <a:p>
            <a:pPr lvl="1">
              <a:spcBef>
                <a:spcPts val="300"/>
              </a:spcBef>
            </a:pPr>
            <a:r>
              <a:rPr lang="en-US" altLang="en-US" dirty="0" smtClean="0"/>
              <a:t>Rough chronological wounds are discussed &amp; end date is set by organization</a:t>
            </a:r>
          </a:p>
        </p:txBody>
      </p:sp>
    </p:spTree>
    <p:extLst>
      <p:ext uri="{BB962C8B-B14F-4D97-AF65-F5344CB8AC3E}">
        <p14:creationId xmlns:p14="http://schemas.microsoft.com/office/powerpoint/2010/main" val="38685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4984750" cy="6604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r>
              <a:rPr lang="en-US" altLang="en-US" dirty="0"/>
              <a:t>Scheduling Principles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4372" y="1295400"/>
            <a:ext cx="7837228" cy="5257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Autofit/>
          </a:bodyPr>
          <a:lstStyle/>
          <a:p>
            <a:r>
              <a:rPr lang="en-US" altLang="en-US" sz="2800" dirty="0" smtClean="0">
                <a:solidFill>
                  <a:schemeClr val="folHlink"/>
                </a:solidFill>
              </a:rPr>
              <a:t>compartmentalization</a:t>
            </a:r>
            <a:r>
              <a:rPr lang="en-US" altLang="en-US" sz="2800" dirty="0" smtClean="0"/>
              <a:t>—divide project into distinct </a:t>
            </a:r>
            <a:r>
              <a:rPr lang="en-US" altLang="en-US" sz="2800" dirty="0"/>
              <a:t>tasks</a:t>
            </a:r>
          </a:p>
          <a:p>
            <a:r>
              <a:rPr lang="en-US" altLang="en-US" sz="2800" dirty="0">
                <a:solidFill>
                  <a:schemeClr val="folHlink"/>
                </a:solidFill>
              </a:rPr>
              <a:t>interdependency</a:t>
            </a:r>
            <a:r>
              <a:rPr lang="en-US" altLang="en-US" sz="2800" dirty="0"/>
              <a:t>—indicate task interrelationship </a:t>
            </a:r>
          </a:p>
          <a:p>
            <a:r>
              <a:rPr lang="en-US" altLang="en-US" sz="2800" dirty="0" smtClean="0">
                <a:solidFill>
                  <a:schemeClr val="folHlink"/>
                </a:solidFill>
              </a:rPr>
              <a:t>time allocation</a:t>
            </a:r>
            <a:r>
              <a:rPr lang="en-US" altLang="en-US" sz="2800" dirty="0" smtClean="0"/>
              <a:t>—each task is assigned some work unit i.e. effort by person in days</a:t>
            </a:r>
            <a:endParaRPr lang="en-US" altLang="en-US" sz="2800" dirty="0"/>
          </a:p>
          <a:p>
            <a:r>
              <a:rPr lang="en-US" altLang="en-US" sz="2800" dirty="0" smtClean="0">
                <a:solidFill>
                  <a:schemeClr val="folHlink"/>
                </a:solidFill>
              </a:rPr>
              <a:t>effort </a:t>
            </a:r>
            <a:r>
              <a:rPr lang="en-US" altLang="en-US" sz="2800" dirty="0">
                <a:solidFill>
                  <a:schemeClr val="folHlink"/>
                </a:solidFill>
              </a:rPr>
              <a:t>validation</a:t>
            </a:r>
            <a:r>
              <a:rPr lang="en-US" altLang="en-US" sz="2800" dirty="0"/>
              <a:t>—be sure resources are available</a:t>
            </a:r>
          </a:p>
          <a:p>
            <a:r>
              <a:rPr lang="en-US" altLang="en-US" sz="2800" dirty="0">
                <a:solidFill>
                  <a:schemeClr val="folHlink"/>
                </a:solidFill>
              </a:rPr>
              <a:t>defined responsibilities</a:t>
            </a:r>
            <a:r>
              <a:rPr lang="en-US" altLang="en-US" sz="2800" dirty="0"/>
              <a:t>—people must be assigned</a:t>
            </a:r>
          </a:p>
          <a:p>
            <a:r>
              <a:rPr lang="en-US" altLang="en-US" sz="2800" dirty="0">
                <a:solidFill>
                  <a:schemeClr val="folHlink"/>
                </a:solidFill>
              </a:rPr>
              <a:t>defined outcomes</a:t>
            </a:r>
            <a:r>
              <a:rPr lang="en-US" altLang="en-US" sz="2800" dirty="0"/>
              <a:t>—each task must have an output</a:t>
            </a:r>
          </a:p>
          <a:p>
            <a:r>
              <a:rPr lang="en-US" altLang="en-US" sz="2800" dirty="0">
                <a:solidFill>
                  <a:schemeClr val="folHlink"/>
                </a:solidFill>
              </a:rPr>
              <a:t>defined milestones</a:t>
            </a:r>
            <a:r>
              <a:rPr lang="en-US" altLang="en-US" sz="2800" dirty="0"/>
              <a:t>—review for quality</a:t>
            </a:r>
          </a:p>
        </p:txBody>
      </p:sp>
    </p:spTree>
    <p:extLst>
      <p:ext uri="{BB962C8B-B14F-4D97-AF65-F5344CB8AC3E}">
        <p14:creationId xmlns:p14="http://schemas.microsoft.com/office/powerpoint/2010/main" val="898855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4391025" cy="6604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r>
              <a:rPr lang="en-US" altLang="en-US" dirty="0"/>
              <a:t>Defining Task Sets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0060" y="1295400"/>
            <a:ext cx="7755340" cy="5257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85000" lnSpcReduction="20000"/>
          </a:bodyPr>
          <a:lstStyle/>
          <a:p>
            <a:r>
              <a:rPr lang="en-US" altLang="en-US" dirty="0" smtClean="0"/>
              <a:t>Determine </a:t>
            </a:r>
            <a:r>
              <a:rPr lang="en-US" altLang="en-US" dirty="0"/>
              <a:t>type of </a:t>
            </a:r>
            <a:r>
              <a:rPr lang="en-US" altLang="en-US" dirty="0" smtClean="0"/>
              <a:t>project:</a:t>
            </a:r>
          </a:p>
          <a:p>
            <a:pPr lvl="1"/>
            <a:r>
              <a:rPr lang="en-US" altLang="en-US" dirty="0" smtClean="0"/>
              <a:t>Concept development projects</a:t>
            </a:r>
          </a:p>
          <a:p>
            <a:pPr lvl="1"/>
            <a:r>
              <a:rPr lang="en-US" altLang="en-US" dirty="0" smtClean="0"/>
              <a:t>New project having certain application</a:t>
            </a:r>
          </a:p>
          <a:p>
            <a:pPr lvl="1"/>
            <a:r>
              <a:rPr lang="en-US" altLang="en-US" dirty="0" smtClean="0"/>
              <a:t>Application enhancement projects</a:t>
            </a:r>
          </a:p>
          <a:p>
            <a:pPr lvl="1"/>
            <a:r>
              <a:rPr lang="en-US" altLang="en-US" dirty="0" smtClean="0"/>
              <a:t>Maintenance projects</a:t>
            </a:r>
          </a:p>
          <a:p>
            <a:pPr lvl="1"/>
            <a:r>
              <a:rPr lang="en-US" altLang="en-US" dirty="0" smtClean="0"/>
              <a:t>Reengineering projects</a:t>
            </a:r>
          </a:p>
          <a:p>
            <a:r>
              <a:rPr lang="en-US" altLang="en-US" dirty="0" smtClean="0"/>
              <a:t>Factors influencing the task set to be chosen:</a:t>
            </a:r>
          </a:p>
          <a:p>
            <a:pPr lvl="1"/>
            <a:r>
              <a:rPr lang="en-US" altLang="en-US" dirty="0" smtClean="0"/>
              <a:t>Size of the project</a:t>
            </a:r>
          </a:p>
          <a:p>
            <a:pPr lvl="1"/>
            <a:r>
              <a:rPr lang="en-US" altLang="en-US" dirty="0" smtClean="0"/>
              <a:t>Number of users</a:t>
            </a:r>
          </a:p>
          <a:p>
            <a:pPr lvl="1"/>
            <a:r>
              <a:rPr lang="en-US" altLang="en-US" dirty="0" smtClean="0"/>
              <a:t>Stability requirements</a:t>
            </a:r>
          </a:p>
          <a:p>
            <a:pPr lvl="1"/>
            <a:r>
              <a:rPr lang="en-US" altLang="en-US" dirty="0" smtClean="0"/>
              <a:t>User friendliness</a:t>
            </a:r>
          </a:p>
          <a:p>
            <a:pPr lvl="1"/>
            <a:r>
              <a:rPr lang="en-US" altLang="en-US" dirty="0" smtClean="0"/>
              <a:t>Ease of communication between developer &amp; user</a:t>
            </a:r>
          </a:p>
          <a:p>
            <a:pPr lvl="1"/>
            <a:r>
              <a:rPr lang="en-US" altLang="en-US" dirty="0" smtClean="0"/>
              <a:t>Performance</a:t>
            </a:r>
          </a:p>
          <a:p>
            <a:pPr lvl="1"/>
            <a:r>
              <a:rPr lang="en-US" altLang="en-US" dirty="0" smtClean="0"/>
              <a:t>Technology used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2849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0010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Project Scheduling Tools &amp; Techniques</a:t>
            </a:r>
            <a:endParaRPr lang="en-US" altLang="en-US" dirty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848600" cy="5486400"/>
          </a:xfrm>
        </p:spPr>
        <p:txBody>
          <a:bodyPr>
            <a:normAutofit/>
          </a:bodyPr>
          <a:lstStyle/>
          <a:p>
            <a:pPr marL="596646" indent="-514350">
              <a:spcBef>
                <a:spcPts val="300"/>
              </a:spcBef>
              <a:buFont typeface="+mj-lt"/>
              <a:buAutoNum type="arabicPeriod"/>
            </a:pPr>
            <a:r>
              <a:rPr lang="en-US" altLang="en-US" dirty="0" smtClean="0"/>
              <a:t>PERT (Program Evaluation and Review Technique)</a:t>
            </a:r>
          </a:p>
          <a:p>
            <a:pPr marL="596646" indent="-514350">
              <a:spcBef>
                <a:spcPts val="300"/>
              </a:spcBef>
              <a:buFont typeface="+mj-lt"/>
              <a:buAutoNum type="arabicPeriod"/>
            </a:pPr>
            <a:r>
              <a:rPr lang="en-US" altLang="en-US" dirty="0" smtClean="0"/>
              <a:t>CPM (Critical Path Method)</a:t>
            </a:r>
          </a:p>
          <a:p>
            <a:pPr>
              <a:spcBef>
                <a:spcPts val="300"/>
              </a:spcBef>
            </a:pPr>
            <a:r>
              <a:rPr lang="en-US" altLang="en-US" dirty="0" smtClean="0"/>
              <a:t>They use data &amp; information from earlier developments</a:t>
            </a:r>
          </a:p>
          <a:p>
            <a:pPr>
              <a:spcBef>
                <a:spcPts val="300"/>
              </a:spcBef>
            </a:pPr>
            <a:r>
              <a:rPr lang="en-US" altLang="en-US" dirty="0" smtClean="0"/>
              <a:t>They allow to determine:</a:t>
            </a:r>
          </a:p>
          <a:p>
            <a:pPr lvl="1">
              <a:spcBef>
                <a:spcPts val="300"/>
              </a:spcBef>
            </a:pPr>
            <a:r>
              <a:rPr lang="en-US" altLang="en-US" dirty="0" smtClean="0"/>
              <a:t>critical path</a:t>
            </a:r>
          </a:p>
          <a:p>
            <a:pPr lvl="1">
              <a:spcBef>
                <a:spcPts val="300"/>
              </a:spcBef>
            </a:pPr>
            <a:r>
              <a:rPr lang="en-US" altLang="en-US" dirty="0" smtClean="0"/>
              <a:t>duration of projects and time estimate for individual activity</a:t>
            </a:r>
          </a:p>
          <a:p>
            <a:pPr lvl="1">
              <a:spcBef>
                <a:spcPts val="300"/>
              </a:spcBef>
            </a:pPr>
            <a:r>
              <a:rPr lang="en-US" altLang="en-US" dirty="0" smtClean="0"/>
              <a:t>efforts taken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calculate “boundary times”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955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848" y="152400"/>
            <a:ext cx="8001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Examples of Metrics from Everyday Life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924800" cy="48577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Working and living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Cost of utilities for the month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Cost of groceries for the month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Amount of monthly rent per month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College experience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Grades received in class last semester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Number of classes taken each semester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Amount of time spent in class this week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Amount of time spent on studying and homework this week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Travel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Time to drive from home to the airport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Amount of miles traveled today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3565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498080" cy="1143000"/>
          </a:xfrm>
        </p:spPr>
        <p:txBody>
          <a:bodyPr>
            <a:normAutofit/>
          </a:bodyPr>
          <a:lstStyle/>
          <a:p>
            <a:pPr marL="82296">
              <a:spcBef>
                <a:spcPts val="300"/>
              </a:spcBef>
            </a:pPr>
            <a:r>
              <a:rPr lang="en-US" altLang="en-US" dirty="0"/>
              <a:t>Time-line charts / Gantt charts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848600" cy="472440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altLang="en-US" dirty="0" smtClean="0"/>
              <a:t>Generated on the basis of start date inputs for each task</a:t>
            </a:r>
          </a:p>
          <a:p>
            <a:pPr>
              <a:spcBef>
                <a:spcPts val="300"/>
              </a:spcBef>
            </a:pPr>
            <a:endParaRPr lang="en-US" altLang="en-US" dirty="0" smtClean="0"/>
          </a:p>
          <a:p>
            <a:r>
              <a:rPr lang="en-US" dirty="0"/>
              <a:t>S</a:t>
            </a:r>
            <a:r>
              <a:rPr lang="en-US" dirty="0" smtClean="0"/>
              <a:t>eparate </a:t>
            </a:r>
            <a:r>
              <a:rPr lang="en-US" dirty="0"/>
              <a:t>charts can be developed for each project function or for each </a:t>
            </a:r>
            <a:r>
              <a:rPr lang="en-US" dirty="0" smtClean="0"/>
              <a:t>individual working </a:t>
            </a:r>
            <a:r>
              <a:rPr lang="en-US" dirty="0"/>
              <a:t>on the </a:t>
            </a:r>
            <a:r>
              <a:rPr lang="en-US" dirty="0" smtClean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85028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152400"/>
            <a:ext cx="7498080" cy="1143000"/>
          </a:xfrm>
        </p:spPr>
        <p:txBody>
          <a:bodyPr>
            <a:normAutofit/>
          </a:bodyPr>
          <a:lstStyle/>
          <a:p>
            <a:pPr marL="82296">
              <a:spcBef>
                <a:spcPts val="300"/>
              </a:spcBef>
            </a:pPr>
            <a:r>
              <a:rPr lang="en-US" altLang="en-US" dirty="0" smtClean="0"/>
              <a:t>Example of Time-line chart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2" y="762000"/>
            <a:ext cx="888804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3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498080" cy="1143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Tracking the Schedule</a:t>
            </a:r>
            <a:endParaRPr lang="en-US" altLang="en-US" dirty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066800"/>
            <a:ext cx="8077200" cy="5715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project schedule becomes a road map </a:t>
            </a:r>
            <a:r>
              <a:rPr lang="en-US" sz="2000" dirty="0" smtClean="0"/>
              <a:t>that defines </a:t>
            </a:r>
            <a:r>
              <a:rPr lang="en-US" sz="2000" dirty="0"/>
              <a:t>the tasks and milestones to be tracked and controlled as the </a:t>
            </a:r>
            <a:r>
              <a:rPr lang="en-US" sz="2000" dirty="0" smtClean="0"/>
              <a:t>project proceeds</a:t>
            </a:r>
          </a:p>
          <a:p>
            <a:r>
              <a:rPr lang="en-US" altLang="en-US" sz="2000" dirty="0" smtClean="0"/>
              <a:t>Different ways of Tracking the Schedule:</a:t>
            </a:r>
          </a:p>
          <a:p>
            <a:pPr lvl="1"/>
            <a:r>
              <a:rPr lang="en-US" altLang="en-US" sz="2000" i="1" dirty="0" smtClean="0"/>
              <a:t>Conduct periodic meeting to find out the progress status and problems</a:t>
            </a:r>
          </a:p>
          <a:p>
            <a:pPr lvl="1"/>
            <a:r>
              <a:rPr lang="en-US" altLang="en-US" sz="2000" i="1" dirty="0" smtClean="0"/>
              <a:t>Evaluating </a:t>
            </a:r>
            <a:r>
              <a:rPr lang="en-US" altLang="en-US" sz="2000" i="1" dirty="0"/>
              <a:t>the results of all reviews conducted throughout the </a:t>
            </a:r>
            <a:r>
              <a:rPr lang="en-US" altLang="en-US" sz="2000" i="1" dirty="0" smtClean="0"/>
              <a:t>software engineering process</a:t>
            </a:r>
          </a:p>
          <a:p>
            <a:pPr lvl="1"/>
            <a:r>
              <a:rPr lang="en-US" altLang="en-US" sz="2000" i="1" dirty="0"/>
              <a:t>Determining whether formal project </a:t>
            </a:r>
            <a:r>
              <a:rPr lang="en-US" altLang="en-US" sz="2000" i="1" dirty="0" smtClean="0"/>
              <a:t>milestones have </a:t>
            </a:r>
            <a:r>
              <a:rPr lang="en-US" altLang="en-US" sz="2000" i="1" dirty="0"/>
              <a:t>been accomplished by the scheduled date</a:t>
            </a:r>
          </a:p>
          <a:p>
            <a:pPr lvl="1"/>
            <a:r>
              <a:rPr lang="en-US" altLang="en-US" sz="2000" i="1" dirty="0" smtClean="0"/>
              <a:t>Comparing </a:t>
            </a:r>
            <a:r>
              <a:rPr lang="en-US" altLang="en-US" sz="2000" i="1" dirty="0"/>
              <a:t>the actual start date to the planned start date for each </a:t>
            </a:r>
            <a:r>
              <a:rPr lang="en-US" altLang="en-US" sz="2000" i="1" dirty="0" smtClean="0"/>
              <a:t>project task</a:t>
            </a:r>
          </a:p>
          <a:p>
            <a:pPr lvl="1"/>
            <a:r>
              <a:rPr lang="en-US" altLang="en-US" sz="2000" i="1" dirty="0" smtClean="0"/>
              <a:t>Meeting </a:t>
            </a:r>
            <a:r>
              <a:rPr lang="en-US" altLang="en-US" sz="2000" i="1" dirty="0"/>
              <a:t>informally with practitioners to obtain their subjective assessment </a:t>
            </a:r>
            <a:r>
              <a:rPr lang="en-US" altLang="en-US" sz="2000" i="1" dirty="0" smtClean="0"/>
              <a:t>of progress </a:t>
            </a:r>
            <a:r>
              <a:rPr lang="en-US" altLang="en-US" sz="2000" i="1" dirty="0"/>
              <a:t>to date and problems on the horizon</a:t>
            </a:r>
          </a:p>
          <a:p>
            <a:pPr lvl="1"/>
            <a:r>
              <a:rPr lang="en-US" altLang="en-US" sz="2000" i="1" dirty="0" smtClean="0"/>
              <a:t>Using Earned Value Analysis to </a:t>
            </a:r>
            <a:r>
              <a:rPr lang="en-US" altLang="en-US" sz="2000" i="1" dirty="0"/>
              <a:t>assess progress quantitatively</a:t>
            </a:r>
          </a:p>
          <a:p>
            <a:r>
              <a:rPr lang="en-US" sz="2000" dirty="0" smtClean="0"/>
              <a:t>These </a:t>
            </a:r>
            <a:r>
              <a:rPr lang="en-US" sz="2000" dirty="0"/>
              <a:t>techniques are used by project </a:t>
            </a:r>
            <a:r>
              <a:rPr lang="en-US" sz="2000" dirty="0" smtClean="0"/>
              <a:t>managers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852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498080" cy="1143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Earned Value Analysis (EVA)</a:t>
            </a:r>
            <a:endParaRPr lang="en-US" altLang="en-US" dirty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848600" cy="5486400"/>
          </a:xfrm>
        </p:spPr>
        <p:txBody>
          <a:bodyPr>
            <a:normAutofit lnSpcReduction="10000"/>
          </a:bodyPr>
          <a:lstStyle/>
          <a:p>
            <a:pPr>
              <a:spcBef>
                <a:spcPts val="300"/>
              </a:spcBef>
            </a:pPr>
            <a:r>
              <a:rPr lang="en-US" altLang="en-US" sz="3000" dirty="0" smtClean="0"/>
              <a:t>Assessment information given by each developer to the project manager is subjective</a:t>
            </a:r>
          </a:p>
          <a:p>
            <a:pPr>
              <a:spcBef>
                <a:spcPts val="300"/>
              </a:spcBef>
            </a:pPr>
            <a:endParaRPr lang="en-US" altLang="en-US" sz="3000" dirty="0" smtClean="0"/>
          </a:p>
          <a:p>
            <a:pPr>
              <a:spcBef>
                <a:spcPts val="300"/>
              </a:spcBef>
            </a:pPr>
            <a:r>
              <a:rPr lang="en-US" altLang="en-US" sz="3000" dirty="0"/>
              <a:t>Quantitative Technique for assessing progress of </a:t>
            </a:r>
            <a:r>
              <a:rPr lang="en-US" altLang="en-US" sz="3000" dirty="0" smtClean="0"/>
              <a:t>project is required, so EVA is used for that</a:t>
            </a:r>
          </a:p>
          <a:p>
            <a:pPr>
              <a:spcBef>
                <a:spcPts val="300"/>
              </a:spcBef>
            </a:pPr>
            <a:endParaRPr lang="en-US" altLang="en-US" sz="3000" dirty="0" smtClean="0"/>
          </a:p>
          <a:p>
            <a:pPr>
              <a:spcBef>
                <a:spcPts val="300"/>
              </a:spcBef>
            </a:pPr>
            <a:r>
              <a:rPr lang="en-US" altLang="en-US" sz="3000" dirty="0" smtClean="0"/>
              <a:t>EVA provides a common value scale for every task</a:t>
            </a:r>
          </a:p>
          <a:p>
            <a:pPr>
              <a:spcBef>
                <a:spcPts val="300"/>
              </a:spcBef>
            </a:pPr>
            <a:endParaRPr lang="en-US" altLang="en-US" sz="3000" dirty="0" smtClean="0"/>
          </a:p>
          <a:p>
            <a:pPr>
              <a:spcBef>
                <a:spcPts val="300"/>
              </a:spcBef>
            </a:pPr>
            <a:r>
              <a:rPr lang="en-US" altLang="en-US" sz="3000" dirty="0" smtClean="0"/>
              <a:t>Time to complete project is estimated and every task is given an earned value based on its estimated percentage of the total</a:t>
            </a:r>
            <a:endParaRPr lang="en-US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2775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0" y="76200"/>
            <a:ext cx="749808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COCOMO Model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460" y="1447800"/>
            <a:ext cx="7848600" cy="51054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 smtClean="0"/>
              <a:t>Stands for COnstructive </a:t>
            </a:r>
            <a:r>
              <a:rPr lang="en-US" sz="2800" dirty="0" err="1" smtClean="0"/>
              <a:t>COst</a:t>
            </a:r>
            <a:r>
              <a:rPr lang="en-US" sz="2800" dirty="0" smtClean="0"/>
              <a:t> Model</a:t>
            </a:r>
          </a:p>
          <a:p>
            <a:pPr algn="just">
              <a:lnSpc>
                <a:spcPct val="90000"/>
              </a:lnSpc>
            </a:pPr>
            <a:endParaRPr lang="en-US" sz="2800" dirty="0" smtClean="0"/>
          </a:p>
          <a:p>
            <a:pPr algn="just">
              <a:lnSpc>
                <a:spcPct val="90000"/>
              </a:lnSpc>
            </a:pPr>
            <a:r>
              <a:rPr lang="en-US" sz="2800" dirty="0" smtClean="0"/>
              <a:t>Introduced by Barry Boehm in 1981 in his book “Software Engineering Economics”</a:t>
            </a:r>
          </a:p>
          <a:p>
            <a:pPr algn="just">
              <a:lnSpc>
                <a:spcPct val="90000"/>
              </a:lnSpc>
            </a:pPr>
            <a:endParaRPr lang="en-US" sz="2800" dirty="0" smtClean="0"/>
          </a:p>
          <a:p>
            <a:pPr algn="just">
              <a:lnSpc>
                <a:spcPct val="90000"/>
              </a:lnSpc>
            </a:pPr>
            <a:r>
              <a:rPr lang="en-US" sz="2800" dirty="0" smtClean="0"/>
              <a:t>Became one of the well-known and widely-used estimation models in the industry</a:t>
            </a:r>
          </a:p>
          <a:p>
            <a:pPr algn="just">
              <a:lnSpc>
                <a:spcPct val="90000"/>
              </a:lnSpc>
            </a:pPr>
            <a:endParaRPr lang="en-US" sz="2800" dirty="0" smtClean="0"/>
          </a:p>
          <a:p>
            <a:pPr algn="just">
              <a:lnSpc>
                <a:spcPct val="90000"/>
              </a:lnSpc>
            </a:pPr>
            <a:r>
              <a:rPr lang="en-US" sz="2800" dirty="0" smtClean="0"/>
              <a:t>It has evolved into a more comprehensive estimation model called COCOMO II</a:t>
            </a:r>
          </a:p>
        </p:txBody>
      </p:sp>
    </p:spTree>
    <p:extLst>
      <p:ext uri="{BB962C8B-B14F-4D97-AF65-F5344CB8AC3E}">
        <p14:creationId xmlns:p14="http://schemas.microsoft.com/office/powerpoint/2010/main" val="110125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808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COCOMO II Introduction</a:t>
            </a:r>
            <a:endParaRPr lang="en-US" sz="40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917350"/>
              </p:ext>
            </p:extLst>
          </p:nvPr>
        </p:nvGraphicFramePr>
        <p:xfrm>
          <a:off x="1143000" y="1066800"/>
          <a:ext cx="7589520" cy="566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950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Metrics in the </a:t>
            </a:r>
            <a:r>
              <a:rPr lang="en-US" altLang="en-US" u="sng" dirty="0" smtClean="0"/>
              <a:t>Process</a:t>
            </a:r>
            <a:r>
              <a:rPr lang="en-US" altLang="en-US" dirty="0" smtClean="0"/>
              <a:t> Domain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4826" y="1143000"/>
            <a:ext cx="7946773" cy="57150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Process metrics are collected across all projects and over long periods of time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They are used for making </a:t>
            </a:r>
            <a:r>
              <a:rPr lang="en-US" altLang="en-US" sz="2800" u="sng" dirty="0" smtClean="0"/>
              <a:t>strategic</a:t>
            </a:r>
            <a:r>
              <a:rPr lang="en-US" altLang="en-US" sz="2800" dirty="0" smtClean="0"/>
              <a:t> decisions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The intent is to provide a set of process indicators that lead to long-term software process improvement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The only way to know how/where to improve any process is to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Measure specific </a:t>
            </a:r>
            <a:r>
              <a:rPr lang="en-US" altLang="en-US" sz="2400" u="sng" dirty="0" smtClean="0"/>
              <a:t>qualities</a:t>
            </a:r>
            <a:r>
              <a:rPr lang="en-US" altLang="en-US" sz="2400" dirty="0" smtClean="0"/>
              <a:t> of the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Develop a set of meaningful </a:t>
            </a:r>
            <a:r>
              <a:rPr lang="en-US" altLang="en-US" sz="2400" u="sng" dirty="0" smtClean="0"/>
              <a:t>metrics</a:t>
            </a:r>
            <a:r>
              <a:rPr lang="en-US" altLang="en-US" sz="2400" dirty="0" smtClean="0"/>
              <a:t> based on these attributes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Use the metrics to provide </a:t>
            </a:r>
            <a:r>
              <a:rPr lang="en-US" altLang="en-US" sz="2400" u="sng" dirty="0" smtClean="0"/>
              <a:t>indicators</a:t>
            </a:r>
            <a:r>
              <a:rPr lang="en-US" altLang="en-US" sz="2400" dirty="0" smtClean="0"/>
              <a:t> that will lead to a strategy for improvement</a:t>
            </a:r>
          </a:p>
        </p:txBody>
      </p:sp>
    </p:spTree>
    <p:extLst>
      <p:ext uri="{BB962C8B-B14F-4D97-AF65-F5344CB8AC3E}">
        <p14:creationId xmlns:p14="http://schemas.microsoft.com/office/powerpoint/2010/main" val="19548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448" y="301388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Metrics in the </a:t>
            </a:r>
            <a:r>
              <a:rPr lang="en-US" altLang="en-US" u="sng" dirty="0" smtClean="0"/>
              <a:t>Process</a:t>
            </a:r>
            <a:r>
              <a:rPr lang="en-US" altLang="en-US" dirty="0" smtClean="0"/>
              <a:t> Domain</a:t>
            </a:r>
            <a:br>
              <a:rPr lang="en-US" altLang="en-US" dirty="0" smtClean="0"/>
            </a:br>
            <a:r>
              <a:rPr lang="en-US" altLang="en-US" dirty="0" smtClean="0"/>
              <a:t>(continued)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8448" y="1676400"/>
            <a:ext cx="7498080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We measure the effectiveness of a process by deriving a set of metrics based on </a:t>
            </a:r>
            <a:r>
              <a:rPr lang="en-US" altLang="en-US" sz="2800" u="sng" dirty="0" smtClean="0"/>
              <a:t>outcomes</a:t>
            </a:r>
            <a:r>
              <a:rPr lang="en-US" altLang="en-US" sz="2800" dirty="0" smtClean="0"/>
              <a:t> of the process such 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Errors uncovered before release of the software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Defects delivered to and reported by the end users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Work products delivered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Human effort expended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Calendar time expended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Conformance to the schedule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Time and effort to complete each generic activity</a:t>
            </a:r>
          </a:p>
        </p:txBody>
      </p:sp>
    </p:spTree>
    <p:extLst>
      <p:ext uri="{BB962C8B-B14F-4D97-AF65-F5344CB8AC3E}">
        <p14:creationId xmlns:p14="http://schemas.microsoft.com/office/powerpoint/2010/main" val="131781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Etiquette of Process Metrics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6048" y="1600200"/>
            <a:ext cx="7787640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Use common sense and organizational sensitivity when take metrics data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Provide regular feedback to the individuals and teams who collect measures and metrics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Work with experts and teams to set clear goals and metrics that will be used to achieve them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Never use metrics to pressure individuals or teams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Metrics data that indicate a problem should </a:t>
            </a:r>
            <a:r>
              <a:rPr lang="en-US" altLang="en-US" sz="2400" u="sng" dirty="0" smtClean="0"/>
              <a:t>not</a:t>
            </a:r>
            <a:r>
              <a:rPr lang="en-US" altLang="en-US" sz="2400" dirty="0" smtClean="0"/>
              <a:t> be considered “negative”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Such data are only an indicator for process improvement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Don’t consume on a single metric to the leaving out of other important metrics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3811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Metrics in the </a:t>
            </a:r>
            <a:r>
              <a:rPr lang="en-US" altLang="en-US" u="sng" smtClean="0"/>
              <a:t>Project</a:t>
            </a:r>
            <a:r>
              <a:rPr lang="en-US" altLang="en-US" smtClean="0"/>
              <a:t> Domain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Project metrics enable a software project manager to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Assess the status of an ongoing project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Track potential risks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Uncover problem areas before their status becomes critical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Adjust work flow or tasks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Evaluate the project team’s ability to control quality of software work products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Many of the same metrics are used in both the process and project domain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Project metrics are used for making </a:t>
            </a:r>
            <a:r>
              <a:rPr lang="en-US" altLang="en-US" sz="2400" u="sng" dirty="0" smtClean="0"/>
              <a:t>strategic</a:t>
            </a:r>
            <a:r>
              <a:rPr lang="en-US" altLang="en-US" sz="2400" dirty="0" smtClean="0"/>
              <a:t> decisions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They are used to adapt project workflow and technical activities </a:t>
            </a:r>
          </a:p>
        </p:txBody>
      </p:sp>
    </p:spTree>
    <p:extLst>
      <p:ext uri="{BB962C8B-B14F-4D97-AF65-F5344CB8AC3E}">
        <p14:creationId xmlns:p14="http://schemas.microsoft.com/office/powerpoint/2010/main" val="271057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SE_Chapter 1</Template>
  <TotalTime>18312</TotalTime>
  <Words>2788</Words>
  <Application>Microsoft Office PowerPoint</Application>
  <PresentationFormat>On-screen Show (4:3)</PresentationFormat>
  <Paragraphs>408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ＭＳ Ｐゴシック</vt:lpstr>
      <vt:lpstr>Arial</vt:lpstr>
      <vt:lpstr>Gill Sans MT</vt:lpstr>
      <vt:lpstr>Helvetica</vt:lpstr>
      <vt:lpstr>Palatino</vt:lpstr>
      <vt:lpstr>Verdana</vt:lpstr>
      <vt:lpstr>Wingdings 2</vt:lpstr>
      <vt:lpstr>Solstice</vt:lpstr>
      <vt:lpstr>Chapter 3</vt:lpstr>
      <vt:lpstr>What is Metrics?</vt:lpstr>
      <vt:lpstr>Uses of Measurement</vt:lpstr>
      <vt:lpstr>Reasons to Measure</vt:lpstr>
      <vt:lpstr>Examples of Metrics from Everyday Life</vt:lpstr>
      <vt:lpstr>Metrics in the Process Domain</vt:lpstr>
      <vt:lpstr>Metrics in the Process Domain (continued)</vt:lpstr>
      <vt:lpstr>Etiquette of Process Metrics</vt:lpstr>
      <vt:lpstr>Metrics in the Project Domain</vt:lpstr>
      <vt:lpstr>Use of Project Metrics</vt:lpstr>
      <vt:lpstr>Use of Project Metrics (continued)</vt:lpstr>
      <vt:lpstr>Software Project Planning</vt:lpstr>
      <vt:lpstr>Project Planning Task Set</vt:lpstr>
      <vt:lpstr>What is Scope?</vt:lpstr>
      <vt:lpstr>Project Planning Task Set</vt:lpstr>
      <vt:lpstr>Feasibility</vt:lpstr>
      <vt:lpstr>Project Planning Task Set</vt:lpstr>
      <vt:lpstr>Risk Analysis &amp; Management</vt:lpstr>
      <vt:lpstr>Risk Management Strategies</vt:lpstr>
      <vt:lpstr>Seven Principles of Risk Management</vt:lpstr>
      <vt:lpstr>Risk Management Paradigm</vt:lpstr>
      <vt:lpstr>Risk Management</vt:lpstr>
      <vt:lpstr>1. Risk Identification</vt:lpstr>
      <vt:lpstr>Risk Components</vt:lpstr>
      <vt:lpstr>2. Risk Projection</vt:lpstr>
      <vt:lpstr>Building a Risk Table</vt:lpstr>
      <vt:lpstr>Sample Risk Table</vt:lpstr>
      <vt:lpstr>Impact assess-ment  </vt:lpstr>
      <vt:lpstr>Risk Exposure</vt:lpstr>
      <vt:lpstr>3.Risk Refinement</vt:lpstr>
      <vt:lpstr>4. Risk Mitigation, Monitoring and Management </vt:lpstr>
      <vt:lpstr>RMMM Plan </vt:lpstr>
      <vt:lpstr>For Example :  Poor comments in code   </vt:lpstr>
      <vt:lpstr>Project Planning Task Set</vt:lpstr>
      <vt:lpstr>Resources</vt:lpstr>
      <vt:lpstr>Categories of SE Resources</vt:lpstr>
      <vt:lpstr>Project Planning Task Set</vt:lpstr>
      <vt:lpstr>Software Project Estimation</vt:lpstr>
      <vt:lpstr>Software Project Estimation: Decomposition Techniques</vt:lpstr>
      <vt:lpstr>Software Sizing</vt:lpstr>
      <vt:lpstr>Problem-Based Estimation</vt:lpstr>
      <vt:lpstr>LOC-Based Estimation Example</vt:lpstr>
      <vt:lpstr>FP-Based Estimation Example</vt:lpstr>
      <vt:lpstr>Process-Based Estimation</vt:lpstr>
      <vt:lpstr>Project Planning Task Set</vt:lpstr>
      <vt:lpstr>Project Scheduling</vt:lpstr>
      <vt:lpstr>Scheduling Principles</vt:lpstr>
      <vt:lpstr>Defining Task Sets</vt:lpstr>
      <vt:lpstr>Project Scheduling Tools &amp; Techniques</vt:lpstr>
      <vt:lpstr>Time-line charts / Gantt charts</vt:lpstr>
      <vt:lpstr>Example of Time-line chart</vt:lpstr>
      <vt:lpstr>Tracking the Schedule</vt:lpstr>
      <vt:lpstr>Earned Value Analysis (EVA)</vt:lpstr>
      <vt:lpstr>The COCOMO Model</vt:lpstr>
      <vt:lpstr>COCOMO II Introduction</vt:lpstr>
    </vt:vector>
  </TitlesOfParts>
  <Company>RS Pressman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Set to accompany Web Engineering: A Practitioner Approach</dc:title>
  <dc:creator>Roger Pressman</dc:creator>
  <cp:lastModifiedBy>HP</cp:lastModifiedBy>
  <cp:revision>306</cp:revision>
  <dcterms:created xsi:type="dcterms:W3CDTF">2008-02-08T18:09:54Z</dcterms:created>
  <dcterms:modified xsi:type="dcterms:W3CDTF">2021-03-10T05:47:24Z</dcterms:modified>
</cp:coreProperties>
</file>