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55" r:id="rId2"/>
    <p:sldId id="374" r:id="rId3"/>
    <p:sldId id="376" r:id="rId4"/>
    <p:sldId id="377"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1"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xmlns=""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xmlns=""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xmlns="" val="227750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xmlns=""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Introduction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534400" cy="6858000"/>
          </a:xfrm>
        </p:spPr>
        <p:txBody>
          <a:bodyPr anchor="ctr">
            <a:noAutofit/>
          </a:bodyPr>
          <a:lstStyle/>
          <a:p>
            <a:r>
              <a:rPr lang="en-US" sz="6000" b="1" dirty="0" smtClean="0">
                <a:solidFill>
                  <a:srgbClr val="FF0000"/>
                </a:solidFill>
                <a:ea typeface="Open Sans Semibold" panose="020B0706030804020204" pitchFamily="34" charset="0"/>
                <a:cs typeface="Open Sans Semibold" panose="020B0706030804020204" pitchFamily="34" charset="0"/>
              </a:rPr>
              <a:t>Introduction</a:t>
            </a:r>
            <a:endParaRPr lang="en-US" sz="6000" b="1" dirty="0">
              <a:solidFill>
                <a:srgbClr val="FF0000"/>
              </a:solidFill>
              <a:latin typeface="+mj-lt"/>
              <a:ea typeface="Open Sans Semibold" panose="020B0706030804020204" pitchFamily="34" charset="0"/>
              <a:cs typeface="Open Sans Semibold" panose="020B0706030804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Java Virtual Machine (JVM)</a:t>
            </a:r>
            <a:endParaRPr lang="en-IN" dirty="0"/>
          </a:p>
        </p:txBody>
      </p:sp>
      <p:sp>
        <p:nvSpPr>
          <p:cNvPr id="8" name="Content Placeholder 2"/>
          <p:cNvSpPr>
            <a:spLocks noGrp="1"/>
          </p:cNvSpPr>
          <p:nvPr>
            <p:ph idx="1"/>
          </p:nvPr>
        </p:nvSpPr>
        <p:spPr>
          <a:xfrm>
            <a:off x="228600" y="1066800"/>
            <a:ext cx="8915400" cy="5059369"/>
          </a:xfrm>
        </p:spPr>
        <p:txBody>
          <a:bodyPr>
            <a:normAutofit/>
          </a:bodyPr>
          <a:lstStyle/>
          <a:p>
            <a:pPr algn="just"/>
            <a:r>
              <a:rPr lang="en-US" dirty="0" smtClean="0"/>
              <a:t>JVM is a virtual machine that enables a computer to run Java programs as well as programs written in other languages and compiled to Java </a:t>
            </a:r>
            <a:r>
              <a:rPr lang="en-US" dirty="0" err="1" smtClean="0"/>
              <a:t>Bytecode</a:t>
            </a:r>
            <a:r>
              <a:rPr lang="en-US" dirty="0" smtClean="0"/>
              <a:t>.</a:t>
            </a:r>
          </a:p>
          <a:p>
            <a:pPr algn="just"/>
            <a:r>
              <a:rPr lang="en-US" b="1" dirty="0" smtClean="0"/>
              <a:t>JVM</a:t>
            </a:r>
            <a:r>
              <a:rPr lang="en-US" dirty="0" smtClean="0"/>
              <a:t> is </a:t>
            </a:r>
            <a:r>
              <a:rPr lang="en-US" b="1" dirty="0" smtClean="0"/>
              <a:t>virtual</a:t>
            </a:r>
            <a:r>
              <a:rPr lang="en-US" dirty="0" smtClean="0"/>
              <a:t> because ,</a:t>
            </a:r>
          </a:p>
          <a:p>
            <a:pPr marL="633413" lvl="1" algn="just">
              <a:buFont typeface="Courier New" pitchFamily="49" charset="0"/>
              <a:buChar char="o"/>
            </a:pPr>
            <a:r>
              <a:rPr lang="en-US" sz="2400" dirty="0" smtClean="0"/>
              <a:t>It provides a machine interface that does not depend on the operating system and machine hardware architecture. </a:t>
            </a:r>
          </a:p>
          <a:p>
            <a:pPr algn="just"/>
            <a:r>
              <a:rPr lang="en-US" b="1" dirty="0" smtClean="0"/>
              <a:t>JVM</a:t>
            </a:r>
            <a:r>
              <a:rPr lang="en-US" dirty="0" smtClean="0"/>
              <a:t> interprets the byte code into the machine code. </a:t>
            </a:r>
          </a:p>
          <a:p>
            <a:pPr algn="just"/>
            <a:r>
              <a:rPr lang="en-US" b="1" dirty="0" smtClean="0"/>
              <a:t>JVM </a:t>
            </a:r>
            <a:r>
              <a:rPr lang="en-US" dirty="0" smtClean="0"/>
              <a:t>itself is </a:t>
            </a:r>
            <a:r>
              <a:rPr lang="en-US" b="1" dirty="0" smtClean="0"/>
              <a:t>platform dependent,</a:t>
            </a:r>
            <a:r>
              <a:rPr lang="en-US" b="1" i="1" dirty="0" smtClean="0"/>
              <a:t> </a:t>
            </a:r>
            <a:r>
              <a:rPr lang="en-US" i="1" dirty="0" smtClean="0"/>
              <a:t>but </a:t>
            </a:r>
            <a:r>
              <a:rPr lang="en-US" b="1" i="1" dirty="0" smtClean="0"/>
              <a:t>Java</a:t>
            </a:r>
            <a:r>
              <a:rPr lang="en-US" i="1" dirty="0" smtClean="0"/>
              <a:t> is </a:t>
            </a:r>
            <a:r>
              <a:rPr lang="en-US" b="1" i="1" dirty="0" smtClean="0"/>
              <a:t>Not</a:t>
            </a:r>
            <a:r>
              <a:rPr lang="en-US" b="1" dirty="0" smtClean="0"/>
              <a:t>. </a:t>
            </a:r>
          </a:p>
          <a:p>
            <a:endParaRPr lang="en-US" dirty="0" smtClean="0"/>
          </a:p>
          <a:p>
            <a:endParaRPr lang="en-US" dirty="0"/>
          </a:p>
        </p:txBody>
      </p:sp>
    </p:spTree>
    <p:extLst>
      <p:ext uri="{BB962C8B-B14F-4D97-AF65-F5344CB8AC3E}">
        <p14:creationId xmlns:p14="http://schemas.microsoft.com/office/powerpoint/2010/main" xmlns="" val="11888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953500" cy="809512"/>
          </a:xfrm>
        </p:spPr>
        <p:txBody>
          <a:bodyPr>
            <a:normAutofit/>
          </a:bodyPr>
          <a:lstStyle/>
          <a:p>
            <a:r>
              <a:rPr lang="en-US" dirty="0" smtClean="0"/>
              <a:t>How Java become Platform Independent?</a:t>
            </a:r>
            <a:endParaRPr lang="en-IN" dirty="0"/>
          </a:p>
        </p:txBody>
      </p:sp>
      <p:sp>
        <p:nvSpPr>
          <p:cNvPr id="6" name="Rectangle 5"/>
          <p:cNvSpPr/>
          <p:nvPr/>
        </p:nvSpPr>
        <p:spPr>
          <a:xfrm>
            <a:off x="3124200" y="1219200"/>
            <a:ext cx="2667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 Code (.java)</a:t>
            </a:r>
            <a:endParaRPr lang="en-US" dirty="0">
              <a:solidFill>
                <a:schemeClr val="tx1"/>
              </a:solidFill>
            </a:endParaRPr>
          </a:p>
        </p:txBody>
      </p:sp>
      <p:cxnSp>
        <p:nvCxnSpPr>
          <p:cNvPr id="7" name="Straight Arrow Connector 6"/>
          <p:cNvCxnSpPr/>
          <p:nvPr/>
        </p:nvCxnSpPr>
        <p:spPr>
          <a:xfrm rot="5400000">
            <a:off x="4115594" y="2056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124200" y="2362200"/>
            <a:ext cx="2590800" cy="5334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JAVAC Compiler</a:t>
            </a:r>
            <a:endParaRPr lang="en-US" dirty="0">
              <a:solidFill>
                <a:schemeClr val="tx1"/>
              </a:solidFill>
            </a:endParaRPr>
          </a:p>
        </p:txBody>
      </p:sp>
      <p:sp>
        <p:nvSpPr>
          <p:cNvPr id="9" name="Rectangle 8"/>
          <p:cNvSpPr/>
          <p:nvPr/>
        </p:nvSpPr>
        <p:spPr>
          <a:xfrm>
            <a:off x="3124200" y="3505200"/>
            <a:ext cx="2667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 Code (.class)</a:t>
            </a:r>
            <a:endParaRPr lang="en-US" dirty="0">
              <a:solidFill>
                <a:schemeClr val="tx1"/>
              </a:solidFill>
            </a:endParaRPr>
          </a:p>
        </p:txBody>
      </p:sp>
      <p:cxnSp>
        <p:nvCxnSpPr>
          <p:cNvPr id="10" name="Straight Arrow Connector 9"/>
          <p:cNvCxnSpPr/>
          <p:nvPr/>
        </p:nvCxnSpPr>
        <p:spPr>
          <a:xfrm rot="5400000">
            <a:off x="4114006" y="3199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8400" y="4343400"/>
            <a:ext cx="396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 </a:t>
            </a:r>
          </a:p>
          <a:p>
            <a:pPr algn="ctr"/>
            <a:r>
              <a:rPr lang="en-US" dirty="0" smtClean="0">
                <a:solidFill>
                  <a:schemeClr val="tx1"/>
                </a:solidFill>
              </a:rPr>
              <a:t>Windows </a:t>
            </a:r>
            <a:endParaRPr lang="en-US" dirty="0">
              <a:solidFill>
                <a:schemeClr val="tx1"/>
              </a:solidFill>
            </a:endParaRPr>
          </a:p>
        </p:txBody>
      </p:sp>
      <p:sp>
        <p:nvSpPr>
          <p:cNvPr id="17" name="Rectangle 16"/>
          <p:cNvSpPr/>
          <p:nvPr/>
        </p:nvSpPr>
        <p:spPr>
          <a:xfrm>
            <a:off x="36576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a:t>
            </a:r>
          </a:p>
          <a:p>
            <a:pPr algn="ctr"/>
            <a:r>
              <a:rPr lang="en-US" dirty="0" smtClean="0">
                <a:solidFill>
                  <a:schemeClr val="tx1"/>
                </a:solidFill>
              </a:rPr>
              <a:t>Linux</a:t>
            </a:r>
          </a:p>
        </p:txBody>
      </p:sp>
      <p:sp>
        <p:nvSpPr>
          <p:cNvPr id="19" name="Rectangle 18"/>
          <p:cNvSpPr/>
          <p:nvPr/>
        </p:nvSpPr>
        <p:spPr>
          <a:xfrm>
            <a:off x="5638800" y="4876800"/>
            <a:ext cx="1524000" cy="914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algn="ctr"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 </a:t>
            </a:r>
          </a:p>
          <a:p>
            <a:pPr algn="ctr"/>
            <a:r>
              <a:rPr lang="en-US" dirty="0" smtClean="0">
                <a:solidFill>
                  <a:schemeClr val="tx1"/>
                </a:solidFill>
              </a:rPr>
              <a:t>for</a:t>
            </a:r>
          </a:p>
          <a:p>
            <a:pPr algn="ctr"/>
            <a:r>
              <a:rPr lang="en-US" dirty="0" smtClean="0">
                <a:solidFill>
                  <a:schemeClr val="tx1"/>
                </a:solidFill>
              </a:rPr>
              <a:t>Mac</a:t>
            </a:r>
            <a:endParaRPr lang="en-US" dirty="0">
              <a:solidFill>
                <a:schemeClr val="tx1"/>
              </a:solidFill>
            </a:endParaRPr>
          </a:p>
        </p:txBody>
      </p:sp>
      <p:cxnSp>
        <p:nvCxnSpPr>
          <p:cNvPr id="22" name="Straight Arrow Connector 21"/>
          <p:cNvCxnSpPr/>
          <p:nvPr/>
        </p:nvCxnSpPr>
        <p:spPr>
          <a:xfrm rot="5400000">
            <a:off x="21724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1348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153694" y="4609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267994" y="41902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998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6" grpId="0" animBg="1"/>
      <p:bldP spid="1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JAVA</a:t>
            </a:r>
            <a:endParaRPr lang="en-US" dirty="0"/>
          </a:p>
        </p:txBody>
      </p:sp>
      <p:sp>
        <p:nvSpPr>
          <p:cNvPr id="3" name="Content Placeholder 2"/>
          <p:cNvSpPr>
            <a:spLocks noGrp="1"/>
          </p:cNvSpPr>
          <p:nvPr>
            <p:ph idx="1"/>
          </p:nvPr>
        </p:nvSpPr>
        <p:spPr>
          <a:xfrm>
            <a:off x="304800" y="1066800"/>
            <a:ext cx="4114800" cy="4525963"/>
          </a:xfrm>
        </p:spPr>
        <p:txBody>
          <a:bodyPr/>
          <a:lstStyle/>
          <a:p>
            <a:r>
              <a:rPr lang="en-US" dirty="0" smtClean="0"/>
              <a:t>Simple</a:t>
            </a:r>
          </a:p>
          <a:p>
            <a:r>
              <a:rPr lang="en-US" dirty="0" smtClean="0"/>
              <a:t>Secure</a:t>
            </a:r>
          </a:p>
          <a:p>
            <a:r>
              <a:rPr lang="en-US" dirty="0" smtClean="0"/>
              <a:t>Portable</a:t>
            </a:r>
          </a:p>
          <a:p>
            <a:r>
              <a:rPr lang="en-US" dirty="0" smtClean="0"/>
              <a:t>Object-oriented</a:t>
            </a:r>
          </a:p>
          <a:p>
            <a:r>
              <a:rPr lang="en-US" dirty="0" smtClean="0"/>
              <a:t>Robust</a:t>
            </a:r>
          </a:p>
          <a:p>
            <a:r>
              <a:rPr lang="en-US" dirty="0" smtClean="0"/>
              <a:t>Multithreaded</a:t>
            </a:r>
          </a:p>
        </p:txBody>
      </p:sp>
      <p:sp>
        <p:nvSpPr>
          <p:cNvPr id="6" name="Content Placeholder 2"/>
          <p:cNvSpPr txBox="1">
            <a:spLocks/>
          </p:cNvSpPr>
          <p:nvPr/>
        </p:nvSpPr>
        <p:spPr>
          <a:xfrm>
            <a:off x="4724400" y="1112837"/>
            <a:ext cx="4114800" cy="4525963"/>
          </a:xfrm>
          <a:prstGeom prst="rect">
            <a:avLst/>
          </a:prstGeom>
        </p:spPr>
        <p:txBody>
          <a:bodyPr vert="horz" lIns="91440" tIns="45720" rIns="91440" bIns="45720" rtlCol="0">
            <a:normAutofit/>
          </a:bodyPr>
          <a:lstStyle/>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Architecture-neutral</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Interpreted</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High Performance</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Distributed</a:t>
            </a:r>
          </a:p>
          <a:p>
            <a:pPr marL="342900" lvl="0" indent="-342900">
              <a:lnSpc>
                <a:spcPct val="114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Dynamic</a:t>
            </a:r>
          </a:p>
          <a:p>
            <a:pPr marL="342900" lvl="0" indent="-342900">
              <a:lnSpc>
                <a:spcPct val="114000"/>
              </a:lnSpc>
              <a:spcBef>
                <a:spcPct val="20000"/>
              </a:spcBef>
              <a:buFont typeface="Wingdings" panose="05000000000000000000" pitchFamily="2" charset="2"/>
              <a:buChar char="§"/>
            </a:pPr>
            <a:r>
              <a:rPr lang="en-IN" sz="2400" dirty="0" smtClean="0">
                <a:latin typeface="+mj-lt"/>
                <a:ea typeface="Times New Roman" panose="02020603050405020304" pitchFamily="18" charset="0"/>
                <a:cs typeface="Times New Roman" panose="02020603050405020304" pitchFamily="18" charset="0"/>
              </a:rPr>
              <a:t>Platform Independent</a:t>
            </a:r>
            <a:endParaRPr lang="en-US" sz="2400" dirty="0" smtClean="0">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lstStyle/>
          <a:p>
            <a:r>
              <a:rPr lang="en-US" b="1" dirty="0" smtClean="0"/>
              <a:t>Simple</a:t>
            </a:r>
          </a:p>
          <a:p>
            <a:pPr lvl="1"/>
            <a:r>
              <a:rPr lang="en-US" dirty="0" smtClean="0"/>
              <a:t>It’s simple because it has similar syntax like other programming languages (C and C++), It also removed complexities like pointers, Storage classes, </a:t>
            </a:r>
            <a:r>
              <a:rPr lang="en-US" dirty="0" err="1" smtClean="0"/>
              <a:t>goto</a:t>
            </a:r>
            <a:r>
              <a:rPr lang="en-US" dirty="0" smtClean="0"/>
              <a:t> statement and multiple Inheritance.</a:t>
            </a:r>
          </a:p>
          <a:p>
            <a:r>
              <a:rPr lang="en-US" b="1" dirty="0" smtClean="0"/>
              <a:t>Secure</a:t>
            </a:r>
          </a:p>
          <a:p>
            <a:pPr lvl="1"/>
            <a:r>
              <a:rPr lang="en-US" dirty="0" smtClean="0"/>
              <a:t>Java is secured because:</a:t>
            </a:r>
          </a:p>
          <a:p>
            <a:pPr marL="1257300" lvl="2" indent="-342900">
              <a:buFont typeface="+mj-lt"/>
              <a:buAutoNum type="arabicPeriod"/>
            </a:pPr>
            <a:r>
              <a:rPr lang="en-US" dirty="0" smtClean="0"/>
              <a:t>No explicit pointer</a:t>
            </a:r>
          </a:p>
          <a:p>
            <a:pPr marL="1257300" lvl="2" indent="-342900">
              <a:buFont typeface="+mj-lt"/>
              <a:buAutoNum type="arabicPeriod"/>
            </a:pPr>
            <a:r>
              <a:rPr lang="en-US" dirty="0" smtClean="0"/>
              <a:t>Java Programs run inside virtual machine sandbox</a:t>
            </a:r>
          </a:p>
          <a:p>
            <a:pPr marL="1257300" lvl="2" indent="-342900">
              <a:buFont typeface="+mj-lt"/>
              <a:buAutoNum type="arabicPeriod"/>
            </a:pPr>
            <a:r>
              <a:rPr lang="en-US" dirty="0" err="1" smtClean="0"/>
              <a:t>Bytecode</a:t>
            </a:r>
            <a:r>
              <a:rPr lang="en-US" dirty="0" smtClean="0"/>
              <a:t> Verifier</a:t>
            </a:r>
          </a:p>
          <a:p>
            <a:pPr marL="857250" lvl="1" indent="-342900"/>
            <a:r>
              <a:rPr lang="en-IN" dirty="0" smtClean="0"/>
              <a:t>Using Java we can develop virus free system.</a:t>
            </a:r>
          </a:p>
          <a:p>
            <a:pPr marL="857250" lvl="1" indent="-342900"/>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lstStyle/>
          <a:p>
            <a:r>
              <a:rPr lang="en-US" b="1" dirty="0" smtClean="0"/>
              <a:t>Portable</a:t>
            </a:r>
          </a:p>
          <a:p>
            <a:pPr lvl="1"/>
            <a:r>
              <a:rPr lang="en-US" dirty="0" smtClean="0"/>
              <a:t>Java is portable because it facilitates you to carry the java </a:t>
            </a:r>
            <a:r>
              <a:rPr lang="en-US" dirty="0" err="1" smtClean="0"/>
              <a:t>bytecode</a:t>
            </a:r>
            <a:r>
              <a:rPr lang="en-US" dirty="0" smtClean="0"/>
              <a:t> to any platform.</a:t>
            </a:r>
          </a:p>
          <a:p>
            <a:r>
              <a:rPr lang="en-US" b="1" dirty="0" smtClean="0"/>
              <a:t>Object oriented</a:t>
            </a:r>
          </a:p>
          <a:p>
            <a:pPr lvl="1"/>
            <a:r>
              <a:rPr lang="en-US" dirty="0" smtClean="0"/>
              <a:t>Java is Object-oriented programming language as it supports encapsulation, inheritance and polymorphism.</a:t>
            </a:r>
          </a:p>
          <a:p>
            <a:r>
              <a:rPr lang="en-IN" b="1" dirty="0" smtClean="0"/>
              <a:t>Robust</a:t>
            </a:r>
          </a:p>
          <a:p>
            <a:pPr lvl="1"/>
            <a:r>
              <a:rPr lang="en-US" dirty="0" smtClean="0"/>
              <a:t>Robust simply means strong. Java is robust because:</a:t>
            </a:r>
          </a:p>
          <a:p>
            <a:pPr marL="1257300" lvl="2" indent="-342900">
              <a:buFont typeface="+mj-lt"/>
              <a:buAutoNum type="arabicPeriod"/>
            </a:pPr>
            <a:r>
              <a:rPr lang="en-US" dirty="0" smtClean="0"/>
              <a:t>It uses strong memory management.</a:t>
            </a:r>
          </a:p>
          <a:p>
            <a:pPr marL="1257300" lvl="2" indent="-342900">
              <a:buFont typeface="+mj-lt"/>
              <a:buAutoNum type="arabicPeriod"/>
            </a:pPr>
            <a:r>
              <a:rPr lang="en-US" dirty="0" smtClean="0"/>
              <a:t>There is no pointers in JAVA that avoids security problem.</a:t>
            </a:r>
          </a:p>
          <a:p>
            <a:pPr marL="1257300" lvl="2" indent="-342900">
              <a:buFont typeface="+mj-lt"/>
              <a:buAutoNum type="arabicPeriod"/>
            </a:pPr>
            <a:r>
              <a:rPr lang="en-US" dirty="0" smtClean="0"/>
              <a:t>There is automatic garbage collection in java.</a:t>
            </a:r>
          </a:p>
          <a:p>
            <a:pPr marL="1257300" lvl="2" indent="-342900">
              <a:buFont typeface="+mj-lt"/>
              <a:buAutoNum type="arabicPeriod"/>
            </a:pPr>
            <a:r>
              <a:rPr lang="en-US" dirty="0" smtClean="0"/>
              <a:t>There is exception handling and type checking mechanism in java.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Multithreaded</a:t>
            </a:r>
          </a:p>
          <a:p>
            <a:pPr lvl="1"/>
            <a:r>
              <a:rPr lang="en-US" dirty="0" smtClean="0"/>
              <a:t>A thread is like a separate program, executing concurrently. </a:t>
            </a:r>
          </a:p>
          <a:p>
            <a:pPr lvl="1"/>
            <a:r>
              <a:rPr lang="en-US" dirty="0" smtClean="0"/>
              <a:t>We can write Java programs that deal with many tasks at once by defining multiple threads. </a:t>
            </a:r>
          </a:p>
          <a:p>
            <a:pPr lvl="1"/>
            <a:r>
              <a:rPr lang="en-US" dirty="0" smtClean="0"/>
              <a:t>The main advantage of multi-threading is that it doesn't occupy memory for each thread. </a:t>
            </a:r>
          </a:p>
          <a:p>
            <a:pPr lvl="1"/>
            <a:r>
              <a:rPr lang="en-US" dirty="0" smtClean="0"/>
              <a:t>It shares a common memory area. Threads are important for multi-media, Web applications etc…</a:t>
            </a:r>
          </a:p>
          <a:p>
            <a:pPr lvl="0"/>
            <a:r>
              <a:rPr lang="en-US" b="1" dirty="0" smtClean="0"/>
              <a:t>Architecture-neutral</a:t>
            </a:r>
          </a:p>
          <a:p>
            <a:pPr lvl="1"/>
            <a:r>
              <a:rPr lang="en-US" dirty="0" smtClean="0"/>
              <a:t>Java is architecture neutral because there is no implementation dependent features e.g. size of primitive types is fixed.</a:t>
            </a:r>
          </a:p>
          <a:p>
            <a:pPr lvl="1"/>
            <a:r>
              <a:rPr lang="en-IN" dirty="0" smtClean="0"/>
              <a:t>Example : in C language </a:t>
            </a:r>
            <a:r>
              <a:rPr lang="en-IN" i="1" dirty="0" err="1" smtClean="0"/>
              <a:t>int</a:t>
            </a:r>
            <a:r>
              <a:rPr lang="en-IN" dirty="0" smtClean="0"/>
              <a:t> occupy 2 byte for 32 bit OS and 4 bytes for 64 bit OS whereas in JAVA it occupy 4 byte for </a:t>
            </a:r>
            <a:r>
              <a:rPr lang="en-IN" dirty="0" err="1" smtClean="0"/>
              <a:t>int</a:t>
            </a:r>
            <a:r>
              <a:rPr lang="en-IN" dirty="0" smtClean="0"/>
              <a:t> both in 32 bit and 64 bit OS.</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Interpreted</a:t>
            </a:r>
          </a:p>
          <a:p>
            <a:pPr lvl="1"/>
            <a:r>
              <a:rPr lang="en-US" dirty="0" smtClean="0"/>
              <a:t>Java enables the creation of cross-platform programs by compiling into an intermediate representation called Java </a:t>
            </a:r>
            <a:r>
              <a:rPr lang="en-US" dirty="0" err="1" smtClean="0"/>
              <a:t>bytecode</a:t>
            </a:r>
            <a:r>
              <a:rPr lang="en-US" dirty="0" smtClean="0"/>
              <a:t>.</a:t>
            </a:r>
          </a:p>
          <a:p>
            <a:pPr lvl="1"/>
            <a:r>
              <a:rPr lang="en-US" dirty="0" smtClean="0"/>
              <a:t>This code can be executed on any system that implements the Java Virtual Machine.</a:t>
            </a:r>
          </a:p>
          <a:p>
            <a:pPr lvl="0"/>
            <a:r>
              <a:rPr lang="en-US" b="1" dirty="0" smtClean="0"/>
              <a:t>High-Performance</a:t>
            </a:r>
          </a:p>
          <a:p>
            <a:pPr lvl="1"/>
            <a:r>
              <a:rPr lang="en-US" dirty="0" smtClean="0"/>
              <a:t>Java </a:t>
            </a:r>
            <a:r>
              <a:rPr lang="en-US" dirty="0" err="1" smtClean="0"/>
              <a:t>bytecode</a:t>
            </a:r>
            <a:r>
              <a:rPr lang="en-US" dirty="0" smtClean="0"/>
              <a:t> was carefully designed so that it would be easy to translate directly into native machine code for very high performance by using a just-in-time compiler.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Dynamic</a:t>
            </a:r>
          </a:p>
          <a:p>
            <a:pPr lvl="1"/>
            <a:r>
              <a:rPr lang="en-US" dirty="0" smtClean="0"/>
              <a:t>Java programs carry with them substantial amounts of run-time type information that is used to verify and resolve accesses to objects at run time. </a:t>
            </a:r>
          </a:p>
          <a:p>
            <a:pPr lvl="1"/>
            <a:r>
              <a:rPr lang="en-US" dirty="0" smtClean="0"/>
              <a:t>This makes it possible to dynamically link code in a safe and expedient manner.</a:t>
            </a:r>
          </a:p>
          <a:p>
            <a:pPr lvl="0"/>
            <a:r>
              <a:rPr lang="en-US" b="1" dirty="0" smtClean="0"/>
              <a:t>Distributed</a:t>
            </a:r>
          </a:p>
          <a:p>
            <a:pPr lvl="1"/>
            <a:r>
              <a:rPr lang="en-US" dirty="0" smtClean="0"/>
              <a:t>Java is distributed because it facilitates us to create distributed applications in java. </a:t>
            </a:r>
          </a:p>
          <a:p>
            <a:pPr lvl="1"/>
            <a:r>
              <a:rPr lang="en-US" dirty="0" smtClean="0"/>
              <a:t>RMI and EJB are used for creating distributed applications. </a:t>
            </a:r>
          </a:p>
          <a:p>
            <a:pPr lvl="1"/>
            <a:r>
              <a:rPr lang="en-US" dirty="0" smtClean="0"/>
              <a:t>We may access files by calling the methods from any machine on the internet.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(Cont.)</a:t>
            </a:r>
            <a:endParaRPr lang="en-US" dirty="0"/>
          </a:p>
        </p:txBody>
      </p:sp>
      <p:sp>
        <p:nvSpPr>
          <p:cNvPr id="3" name="Content Placeholder 2"/>
          <p:cNvSpPr>
            <a:spLocks noGrp="1"/>
          </p:cNvSpPr>
          <p:nvPr>
            <p:ph idx="1"/>
          </p:nvPr>
        </p:nvSpPr>
        <p:spPr/>
        <p:txBody>
          <a:bodyPr>
            <a:normAutofit/>
          </a:bodyPr>
          <a:lstStyle/>
          <a:p>
            <a:r>
              <a:rPr lang="en-US" b="1" dirty="0" smtClean="0"/>
              <a:t>Platform Independent</a:t>
            </a:r>
          </a:p>
          <a:p>
            <a:pPr lvl="1"/>
            <a:r>
              <a:rPr lang="en-US" dirty="0" smtClean="0"/>
              <a:t>For every operating system separate JVM is available which is capable to read the .class file or byte code. </a:t>
            </a:r>
          </a:p>
          <a:p>
            <a:pPr lvl="1"/>
            <a:r>
              <a:rPr lang="en-US" dirty="0" smtClean="0"/>
              <a:t>When we compile Java code then .class file is generated by java compiler (</a:t>
            </a:r>
            <a:r>
              <a:rPr lang="en-US" dirty="0" err="1" smtClean="0"/>
              <a:t>javac</a:t>
            </a:r>
            <a:r>
              <a:rPr lang="en-US" dirty="0" smtClean="0"/>
              <a:t>) these codes are readable by the JVM and every operating system have its own JVM so JVM is platform dependent but due to JVM java is platform independent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graphicFrame>
        <p:nvGraphicFramePr>
          <p:cNvPr id="5" name="Content Placeholder 4"/>
          <p:cNvGraphicFramePr>
            <a:graphicFrameLocks noGrp="1"/>
          </p:cNvGraphicFramePr>
          <p:nvPr>
            <p:ph idx="1"/>
          </p:nvPr>
        </p:nvGraphicFramePr>
        <p:xfrm>
          <a:off x="190500" y="1087120"/>
          <a:ext cx="8648700" cy="4963160"/>
        </p:xfrm>
        <a:graphic>
          <a:graphicData uri="http://schemas.openxmlformats.org/drawingml/2006/table">
            <a:tbl>
              <a:tblPr firstRow="1" bandRow="1">
                <a:tableStyleId>{5C22544A-7EE6-4342-B048-85BDC9FD1C3A}</a:tableStyleId>
              </a:tblPr>
              <a:tblGrid>
                <a:gridCol w="1638300"/>
                <a:gridCol w="1295400"/>
                <a:gridCol w="3276600"/>
                <a:gridCol w="2438400"/>
              </a:tblGrid>
              <a:tr h="370840">
                <a:tc>
                  <a:txBody>
                    <a:bodyPr/>
                    <a:lstStyle/>
                    <a:p>
                      <a:r>
                        <a:rPr lang="en-IN" dirty="0" smtClean="0"/>
                        <a:t>Data Type</a:t>
                      </a:r>
                      <a:endParaRPr lang="en-US" dirty="0"/>
                    </a:p>
                  </a:txBody>
                  <a:tcPr/>
                </a:tc>
                <a:tc>
                  <a:txBody>
                    <a:bodyPr/>
                    <a:lstStyle/>
                    <a:p>
                      <a:r>
                        <a:rPr lang="en-IN" dirty="0" smtClean="0"/>
                        <a:t>Size</a:t>
                      </a:r>
                      <a:endParaRPr lang="en-US" dirty="0"/>
                    </a:p>
                  </a:txBody>
                  <a:tcPr/>
                </a:tc>
                <a:tc>
                  <a:txBody>
                    <a:bodyPr/>
                    <a:lstStyle/>
                    <a:p>
                      <a:r>
                        <a:rPr lang="en-IN" dirty="0" smtClean="0"/>
                        <a:t>Range</a:t>
                      </a:r>
                      <a:endParaRPr lang="en-US" dirty="0"/>
                    </a:p>
                  </a:txBody>
                  <a:tcPr/>
                </a:tc>
                <a:tc>
                  <a:txBody>
                    <a:bodyPr/>
                    <a:lstStyle/>
                    <a:p>
                      <a:r>
                        <a:rPr lang="en-IN" dirty="0" smtClean="0"/>
                        <a:t>Example</a:t>
                      </a:r>
                      <a:endParaRPr lang="en-US" dirty="0"/>
                    </a:p>
                  </a:txBody>
                  <a:tcPr/>
                </a:tc>
              </a:tr>
              <a:tr h="370840">
                <a:tc>
                  <a:txBody>
                    <a:bodyPr/>
                    <a:lstStyle/>
                    <a:p>
                      <a:r>
                        <a:rPr lang="en-IN" dirty="0" smtClean="0"/>
                        <a:t>byte</a:t>
                      </a:r>
                      <a:endParaRPr lang="en-US" dirty="0"/>
                    </a:p>
                  </a:txBody>
                  <a:tcPr/>
                </a:tc>
                <a:tc>
                  <a:txBody>
                    <a:bodyPr/>
                    <a:lstStyle/>
                    <a:p>
                      <a:r>
                        <a:rPr lang="en-IN" dirty="0" smtClean="0">
                          <a:latin typeface="Mongolian Baiti" pitchFamily="66" charset="0"/>
                          <a:cs typeface="Mongolian Baiti" pitchFamily="66" charset="0"/>
                        </a:rPr>
                        <a:t>1</a:t>
                      </a:r>
                      <a:r>
                        <a:rPr lang="en-IN" baseline="0" dirty="0" smtClean="0">
                          <a:latin typeface="Mongolian Baiti" pitchFamily="66" charset="0"/>
                          <a:cs typeface="Mongolian Baiti" pitchFamily="66" charset="0"/>
                        </a:rPr>
                        <a:t> Byte</a:t>
                      </a:r>
                      <a:endParaRPr lang="en-US" dirty="0">
                        <a:latin typeface="Mongolian Baiti" pitchFamily="66" charset="0"/>
                        <a:cs typeface="Mongolian Baiti" pitchFamily="66" charset="0"/>
                      </a:endParaRPr>
                    </a:p>
                  </a:txBody>
                  <a:tcPr/>
                </a:tc>
                <a:tc>
                  <a:txBody>
                    <a:bodyPr/>
                    <a:lstStyle/>
                    <a:p>
                      <a:r>
                        <a:rPr lang="en-IN" dirty="0" smtClean="0"/>
                        <a:t>-128 to 127</a:t>
                      </a:r>
                      <a:endParaRPr lang="en-US" dirty="0"/>
                    </a:p>
                  </a:txBody>
                  <a:tcPr/>
                </a:tc>
                <a:tc>
                  <a:txBody>
                    <a:bodyPr/>
                    <a:lstStyle/>
                    <a:p>
                      <a:r>
                        <a:rPr lang="en-IN" dirty="0" smtClean="0"/>
                        <a:t>byte  a = 10;</a:t>
                      </a:r>
                      <a:endParaRPr lang="en-US" dirty="0"/>
                    </a:p>
                  </a:txBody>
                  <a:tcPr/>
                </a:tc>
              </a:tr>
              <a:tr h="370840">
                <a:tc>
                  <a:txBody>
                    <a:bodyPr/>
                    <a:lstStyle/>
                    <a:p>
                      <a:r>
                        <a:rPr lang="en-IN" dirty="0" smtClean="0"/>
                        <a:t>short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2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dirty="0" smtClean="0"/>
                        <a:t>-32768 to 32767</a:t>
                      </a:r>
                      <a:endParaRPr lang="en-US" dirty="0"/>
                    </a:p>
                  </a:txBody>
                  <a:tcPr/>
                </a:tc>
                <a:tc>
                  <a:txBody>
                    <a:bodyPr/>
                    <a:lstStyle/>
                    <a:p>
                      <a:r>
                        <a:rPr lang="en-IN" dirty="0" smtClean="0"/>
                        <a:t>short a = 200;</a:t>
                      </a:r>
                      <a:endParaRPr lang="en-US" dirty="0"/>
                    </a:p>
                  </a:txBody>
                  <a:tcPr/>
                </a:tc>
              </a:tr>
              <a:tr h="370840">
                <a:tc>
                  <a:txBody>
                    <a:bodyPr/>
                    <a:lstStyle/>
                    <a:p>
                      <a:r>
                        <a:rPr lang="en-IN" dirty="0" err="1" smtClean="0"/>
                        <a:t>int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4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dirty="0" smtClean="0"/>
                        <a:t>-2147483648</a:t>
                      </a:r>
                      <a:r>
                        <a:rPr lang="en-IN" baseline="0" dirty="0" smtClean="0"/>
                        <a:t> to </a:t>
                      </a:r>
                      <a:r>
                        <a:rPr lang="en-IN" dirty="0" smtClean="0"/>
                        <a:t>2147483647</a:t>
                      </a:r>
                      <a:endParaRPr lang="en-IN" baseline="0" dirty="0" smtClean="0"/>
                    </a:p>
                  </a:txBody>
                  <a:tcPr/>
                </a:tc>
                <a:tc>
                  <a:txBody>
                    <a:bodyPr/>
                    <a:lstStyle/>
                    <a:p>
                      <a:r>
                        <a:rPr lang="en-IN" dirty="0" err="1" smtClean="0"/>
                        <a:t>int</a:t>
                      </a:r>
                      <a:r>
                        <a:rPr lang="en-IN" dirty="0" smtClean="0"/>
                        <a:t> a = 50000;</a:t>
                      </a:r>
                      <a:endParaRPr lang="en-US" dirty="0"/>
                    </a:p>
                  </a:txBody>
                  <a:tcPr/>
                </a:tc>
              </a:tr>
              <a:tr h="370840">
                <a:tc>
                  <a:txBody>
                    <a:bodyPr/>
                    <a:lstStyle/>
                    <a:p>
                      <a:r>
                        <a:rPr lang="en-IN" dirty="0" smtClean="0"/>
                        <a:t>long </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8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-9,223,372,036,854,775,808 to 9,223,372,036,854,775,807</a:t>
                      </a:r>
                      <a:endParaRPr lang="en-IN" baseline="0" dirty="0" smtClean="0"/>
                    </a:p>
                  </a:txBody>
                  <a:tcPr/>
                </a:tc>
                <a:tc>
                  <a:txBody>
                    <a:bodyPr/>
                    <a:lstStyle/>
                    <a:p>
                      <a:r>
                        <a:rPr lang="en-IN" dirty="0" smtClean="0"/>
                        <a:t>long a = 20;</a:t>
                      </a:r>
                      <a:endParaRPr lang="en-US" dirty="0"/>
                    </a:p>
                  </a:txBody>
                  <a:tcPr/>
                </a:tc>
              </a:tr>
              <a:tr h="370840">
                <a:tc>
                  <a:txBody>
                    <a:bodyPr/>
                    <a:lstStyle/>
                    <a:p>
                      <a:r>
                        <a:rPr lang="en-IN" dirty="0" smtClean="0"/>
                        <a:t>char</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2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IN" baseline="0" dirty="0" smtClean="0"/>
                        <a:t>0 to 65536  (Stores ASCII of character)</a:t>
                      </a:r>
                    </a:p>
                  </a:txBody>
                  <a:tcPr/>
                </a:tc>
                <a:tc>
                  <a:txBody>
                    <a:bodyPr/>
                    <a:lstStyle/>
                    <a:p>
                      <a:r>
                        <a:rPr lang="en-IN" dirty="0" smtClean="0"/>
                        <a:t>char a = ‘a’;</a:t>
                      </a:r>
                      <a:endParaRPr lang="en-US" dirty="0"/>
                    </a:p>
                  </a:txBody>
                  <a:tcPr/>
                </a:tc>
              </a:tr>
              <a:tr h="370840">
                <a:tc>
                  <a:txBody>
                    <a:bodyPr/>
                    <a:lstStyle/>
                    <a:p>
                      <a:r>
                        <a:rPr lang="en-IN" dirty="0" smtClean="0"/>
                        <a:t>float</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4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approximately ±3.40282347E+38F </a:t>
                      </a:r>
                      <a:r>
                        <a:rPr lang="en-US" dirty="0" smtClean="0"/>
                        <a:t/>
                      </a:r>
                      <a:br>
                        <a:rPr lang="en-US" dirty="0" smtClean="0"/>
                      </a:br>
                      <a:r>
                        <a:rPr lang="en-US" sz="1800" b="0" i="0" kern="1200" dirty="0" smtClean="0">
                          <a:solidFill>
                            <a:schemeClr val="dk1"/>
                          </a:solidFill>
                          <a:latin typeface="+mn-lt"/>
                          <a:ea typeface="+mn-ea"/>
                          <a:cs typeface="+mn-cs"/>
                        </a:rPr>
                        <a:t>(6-7 significant decimal digits) </a:t>
                      </a:r>
                      <a:endParaRPr lang="en-IN" baseline="0" dirty="0" smtClean="0"/>
                    </a:p>
                  </a:txBody>
                  <a:tcPr/>
                </a:tc>
                <a:tc>
                  <a:txBody>
                    <a:bodyPr/>
                    <a:lstStyle/>
                    <a:p>
                      <a:r>
                        <a:rPr lang="en-IN" dirty="0" smtClean="0"/>
                        <a:t>float a = 10.2f;</a:t>
                      </a:r>
                      <a:endParaRPr lang="en-US" dirty="0"/>
                    </a:p>
                  </a:txBody>
                  <a:tcPr/>
                </a:tc>
              </a:tr>
              <a:tr h="370840">
                <a:tc>
                  <a:txBody>
                    <a:bodyPr/>
                    <a:lstStyle/>
                    <a:p>
                      <a:r>
                        <a:rPr lang="en-IN" dirty="0" smtClean="0"/>
                        <a:t>double</a:t>
                      </a:r>
                      <a:endParaRPr lang="en-US" dirty="0"/>
                    </a:p>
                  </a:txBody>
                  <a:tcPr/>
                </a:tc>
                <a:tc>
                  <a:txBody>
                    <a:bodyPr/>
                    <a:lstStyle/>
                    <a:p>
                      <a:pPr marL="0" algn="l" defTabSz="914400" rtl="0" eaLnBrk="1" latinLnBrk="0" hangingPunct="1"/>
                      <a:r>
                        <a:rPr lang="en-IN" sz="1800" kern="1200" dirty="0" smtClean="0">
                          <a:solidFill>
                            <a:schemeClr val="dk1"/>
                          </a:solidFill>
                          <a:latin typeface="Mongolian Baiti" pitchFamily="66" charset="0"/>
                          <a:ea typeface="+mn-ea"/>
                          <a:cs typeface="Mongolian Baiti" pitchFamily="66" charset="0"/>
                        </a:rPr>
                        <a:t>8 Bytes</a:t>
                      </a:r>
                      <a:endParaRPr lang="en-US" sz="1800" kern="1200" dirty="0">
                        <a:solidFill>
                          <a:schemeClr val="dk1"/>
                        </a:solidFill>
                        <a:latin typeface="Mongolian Baiti" pitchFamily="66" charset="0"/>
                        <a:ea typeface="+mn-ea"/>
                        <a:cs typeface="Mongolian Baiti" pitchFamily="66" charset="0"/>
                      </a:endParaRPr>
                    </a:p>
                  </a:txBody>
                  <a:tcPr/>
                </a:tc>
                <a:tc>
                  <a:txBody>
                    <a:bodyPr/>
                    <a:lstStyle/>
                    <a:p>
                      <a:r>
                        <a:rPr lang="en-US" sz="1800" b="0" i="0" kern="1200" dirty="0" smtClean="0">
                          <a:solidFill>
                            <a:schemeClr val="dk1"/>
                          </a:solidFill>
                          <a:latin typeface="+mn-lt"/>
                          <a:ea typeface="+mn-ea"/>
                          <a:cs typeface="+mn-cs"/>
                        </a:rPr>
                        <a:t>approximately ±1.79769313486231570E+308</a:t>
                      </a:r>
                      <a:r>
                        <a:rPr lang="en-US" dirty="0" smtClean="0"/>
                        <a:t/>
                      </a:r>
                      <a:br>
                        <a:rPr lang="en-US" dirty="0" smtClean="0"/>
                      </a:br>
                      <a:r>
                        <a:rPr lang="en-US" sz="1800" b="0" i="0" kern="1200" dirty="0" smtClean="0">
                          <a:solidFill>
                            <a:schemeClr val="dk1"/>
                          </a:solidFill>
                          <a:latin typeface="+mn-lt"/>
                          <a:ea typeface="+mn-ea"/>
                          <a:cs typeface="+mn-cs"/>
                        </a:rPr>
                        <a:t>(15 significant decimal digits)</a:t>
                      </a:r>
                      <a:endParaRPr lang="en-IN" baseline="0" dirty="0" smtClean="0"/>
                    </a:p>
                  </a:txBody>
                  <a:tcPr/>
                </a:tc>
                <a:tc>
                  <a:txBody>
                    <a:bodyPr/>
                    <a:lstStyle/>
                    <a:p>
                      <a:r>
                        <a:rPr lang="en-IN" dirty="0" smtClean="0"/>
                        <a:t>double a =</a:t>
                      </a:r>
                      <a:r>
                        <a:rPr lang="en-IN" baseline="0" dirty="0" smtClean="0"/>
                        <a:t> 10.2;</a:t>
                      </a:r>
                      <a:endParaRPr lang="en-US" dirty="0"/>
                    </a:p>
                  </a:txBody>
                  <a:tcPr/>
                </a:tc>
              </a:tr>
              <a:tr h="370840">
                <a:tc>
                  <a:txBody>
                    <a:bodyPr/>
                    <a:lstStyle/>
                    <a:p>
                      <a:r>
                        <a:rPr lang="en-IN" dirty="0" err="1" smtClean="0"/>
                        <a:t>boolean</a:t>
                      </a:r>
                      <a:endParaRPr lang="en-US" dirty="0"/>
                    </a:p>
                  </a:txBody>
                  <a:tcPr/>
                </a:tc>
                <a:tc>
                  <a:txBody>
                    <a:bodyPr/>
                    <a:lstStyle/>
                    <a:p>
                      <a:pPr marL="0" algn="l" defTabSz="914400" rtl="0" eaLnBrk="1" latinLnBrk="0" hangingPunct="1"/>
                      <a:r>
                        <a:rPr lang="en-US" sz="1800" kern="1200" dirty="0" smtClean="0">
                          <a:solidFill>
                            <a:schemeClr val="dk1"/>
                          </a:solidFill>
                          <a:latin typeface="Mongolian Baiti" pitchFamily="66" charset="0"/>
                          <a:ea typeface="+mn-ea"/>
                          <a:cs typeface="Mongolian Baiti" pitchFamily="66" charset="0"/>
                        </a:rPr>
                        <a:t>Not defined</a:t>
                      </a:r>
                      <a:endParaRPr lang="en-US" sz="1800" kern="1200" dirty="0">
                        <a:solidFill>
                          <a:schemeClr val="dk1"/>
                        </a:solidFill>
                        <a:latin typeface="Mongolian Baiti" pitchFamily="66" charset="0"/>
                        <a:ea typeface="+mn-ea"/>
                        <a:cs typeface="Mongolian Baiti" pitchFamily="66" charset="0"/>
                      </a:endParaRPr>
                    </a:p>
                  </a:txBody>
                  <a:tcPr/>
                </a:tc>
                <a:tc>
                  <a:txBody>
                    <a:bodyPr/>
                    <a:lstStyle/>
                    <a:p>
                      <a:pPr algn="just" fontAlgn="t"/>
                      <a:r>
                        <a:rPr lang="en-US" dirty="0"/>
                        <a:t>true or false</a:t>
                      </a:r>
                    </a:p>
                  </a:txBody>
                  <a:tcPr marL="30480" marR="30480" marT="30480" marB="30480"/>
                </a:tc>
                <a:tc>
                  <a:txBody>
                    <a:bodyPr/>
                    <a:lstStyle/>
                    <a:p>
                      <a:r>
                        <a:rPr lang="en-IN" dirty="0" err="1" smtClean="0"/>
                        <a:t>boolean</a:t>
                      </a:r>
                      <a:r>
                        <a:rPr lang="en-IN" dirty="0" smtClean="0"/>
                        <a:t> a = 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a:t>
            </a:r>
            <a:endParaRPr lang="en-US" dirty="0"/>
          </a:p>
        </p:txBody>
      </p:sp>
      <p:sp>
        <p:nvSpPr>
          <p:cNvPr id="3" name="Content Placeholder 2"/>
          <p:cNvSpPr>
            <a:spLocks noGrp="1"/>
          </p:cNvSpPr>
          <p:nvPr>
            <p:ph idx="1"/>
          </p:nvPr>
        </p:nvSpPr>
        <p:spPr/>
        <p:txBody>
          <a:bodyPr/>
          <a:lstStyle/>
          <a:p>
            <a:pPr algn="just"/>
            <a:r>
              <a:rPr lang="en-US" dirty="0" smtClean="0"/>
              <a:t>Java is a general-purpose computer-programming language that is </a:t>
            </a:r>
            <a:r>
              <a:rPr lang="en-US" b="1" dirty="0" smtClean="0"/>
              <a:t>open source</a:t>
            </a:r>
            <a:r>
              <a:rPr lang="en-US" dirty="0" smtClean="0"/>
              <a:t>, </a:t>
            </a:r>
            <a:r>
              <a:rPr lang="en-US" b="1" dirty="0" smtClean="0"/>
              <a:t>platform independent</a:t>
            </a:r>
            <a:r>
              <a:rPr lang="en-US" dirty="0" smtClean="0"/>
              <a:t>, </a:t>
            </a:r>
            <a:r>
              <a:rPr lang="en-US" b="1" dirty="0" smtClean="0"/>
              <a:t>object-oriented</a:t>
            </a:r>
            <a:r>
              <a:rPr lang="en-US" dirty="0" smtClean="0"/>
              <a:t> and specifically designed to have as few implementation dependencies as possible.</a:t>
            </a:r>
          </a:p>
          <a:p>
            <a:pPr algn="just"/>
            <a:r>
              <a:rPr lang="en-US" dirty="0" smtClean="0"/>
              <a:t>Java was originally developed by </a:t>
            </a:r>
            <a:r>
              <a:rPr lang="en-US" b="1" dirty="0" smtClean="0"/>
              <a:t>James Gosling</a:t>
            </a:r>
            <a:r>
              <a:rPr lang="en-US" dirty="0" smtClean="0"/>
              <a:t> at Sun Microsystems and released in </a:t>
            </a:r>
            <a:r>
              <a:rPr lang="en-US" b="1" dirty="0" smtClean="0"/>
              <a:t>1995</a:t>
            </a:r>
            <a:r>
              <a:rPr lang="en-US" dirty="0" smtClean="0"/>
              <a:t>.</a:t>
            </a:r>
            <a:endParaRPr lang="en-US" dirty="0"/>
          </a:p>
        </p:txBody>
      </p:sp>
      <p:pic>
        <p:nvPicPr>
          <p:cNvPr id="5" name="Picture 2" descr="http://blog.newrelic.com/wp-content/uploads/javalogo.png"/>
          <p:cNvPicPr>
            <a:picLocks noChangeAspect="1" noChangeArrowheads="1"/>
          </p:cNvPicPr>
          <p:nvPr/>
        </p:nvPicPr>
        <p:blipFill>
          <a:blip r:embed="rId2" cstate="print"/>
          <a:srcRect/>
          <a:stretch>
            <a:fillRect/>
          </a:stretch>
        </p:blipFill>
        <p:spPr bwMode="auto">
          <a:xfrm>
            <a:off x="3162300" y="3581400"/>
            <a:ext cx="2819400" cy="2819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Escape Sequences</a:t>
            </a:r>
            <a:endParaRPr lang="en-US" dirty="0"/>
          </a:p>
        </p:txBody>
      </p:sp>
      <p:graphicFrame>
        <p:nvGraphicFramePr>
          <p:cNvPr id="5" name="Table 4"/>
          <p:cNvGraphicFramePr>
            <a:graphicFrameLocks noGrp="1"/>
          </p:cNvGraphicFramePr>
          <p:nvPr/>
        </p:nvGraphicFramePr>
        <p:xfrm>
          <a:off x="304800" y="1214120"/>
          <a:ext cx="8534400" cy="2595880"/>
        </p:xfrm>
        <a:graphic>
          <a:graphicData uri="http://schemas.openxmlformats.org/drawingml/2006/table">
            <a:tbl>
              <a:tblPr firstRow="1" bandRow="1">
                <a:tableStyleId>{5C22544A-7EE6-4342-B048-85BDC9FD1C3A}</a:tableStyleId>
              </a:tblPr>
              <a:tblGrid>
                <a:gridCol w="2869975"/>
                <a:gridCol w="5664425"/>
              </a:tblGrid>
              <a:tr h="370840">
                <a:tc>
                  <a:txBody>
                    <a:bodyPr/>
                    <a:lstStyle/>
                    <a:p>
                      <a:r>
                        <a:rPr lang="en-US" dirty="0" smtClean="0"/>
                        <a:t>Escape Sequence</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Single</a:t>
                      </a:r>
                      <a:r>
                        <a:rPr lang="en-US" baseline="0" dirty="0" smtClean="0"/>
                        <a:t> quote</a:t>
                      </a:r>
                      <a:endParaRPr lang="en-US" dirty="0"/>
                    </a:p>
                  </a:txBody>
                  <a:tcPr/>
                </a:tc>
              </a:tr>
              <a:tr h="370840">
                <a:tc>
                  <a:txBody>
                    <a:bodyPr/>
                    <a:lstStyle/>
                    <a:p>
                      <a:r>
                        <a:rPr lang="en-US" dirty="0" smtClean="0"/>
                        <a:t>\”</a:t>
                      </a:r>
                      <a:endParaRPr lang="en-US" dirty="0"/>
                    </a:p>
                  </a:txBody>
                  <a:tcPr/>
                </a:tc>
                <a:tc>
                  <a:txBody>
                    <a:bodyPr/>
                    <a:lstStyle/>
                    <a:p>
                      <a:r>
                        <a:rPr lang="en-US" dirty="0" smtClean="0"/>
                        <a:t>Double quote</a:t>
                      </a:r>
                      <a:endParaRPr lang="en-US" dirty="0"/>
                    </a:p>
                  </a:txBody>
                  <a:tcPr/>
                </a:tc>
              </a:tr>
              <a:tr h="370840">
                <a:tc>
                  <a:txBody>
                    <a:bodyPr/>
                    <a:lstStyle/>
                    <a:p>
                      <a:r>
                        <a:rPr lang="en-US" dirty="0" smtClean="0"/>
                        <a:t>\\</a:t>
                      </a:r>
                      <a:endParaRPr lang="en-US" dirty="0"/>
                    </a:p>
                  </a:txBody>
                  <a:tcPr/>
                </a:tc>
                <a:tc>
                  <a:txBody>
                    <a:bodyPr/>
                    <a:lstStyle/>
                    <a:p>
                      <a:r>
                        <a:rPr lang="en-US" dirty="0" smtClean="0"/>
                        <a:t>Backslash</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r>
                        <a:rPr lang="en-US" dirty="0" smtClean="0"/>
                        <a:t>\n</a:t>
                      </a:r>
                      <a:endParaRPr lang="en-US" dirty="0"/>
                    </a:p>
                  </a:txBody>
                  <a:tcPr/>
                </a:tc>
                <a:tc>
                  <a:txBody>
                    <a:bodyPr/>
                    <a:lstStyle/>
                    <a:p>
                      <a:r>
                        <a:rPr lang="en-US" dirty="0" smtClean="0"/>
                        <a:t>New</a:t>
                      </a:r>
                      <a:r>
                        <a:rPr lang="en-US" baseline="0" dirty="0" smtClean="0"/>
                        <a:t> Line</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a:t>
            </a:r>
            <a:endParaRPr lang="en-US" dirty="0"/>
          </a:p>
        </p:txBody>
      </p:sp>
      <p:sp>
        <p:nvSpPr>
          <p:cNvPr id="3" name="Content Placeholder 2"/>
          <p:cNvSpPr>
            <a:spLocks noGrp="1"/>
          </p:cNvSpPr>
          <p:nvPr>
            <p:ph idx="1"/>
          </p:nvPr>
        </p:nvSpPr>
        <p:spPr/>
        <p:txBody>
          <a:bodyPr/>
          <a:lstStyle/>
          <a:p>
            <a:r>
              <a:rPr lang="en-US" dirty="0" smtClean="0"/>
              <a:t>Assigning a value of one type to a variable of another type is known as Type Casting.</a:t>
            </a:r>
          </a:p>
          <a:p>
            <a:r>
              <a:rPr lang="en-US" dirty="0" smtClean="0"/>
              <a:t>In Java, type casting is classified into two types,</a:t>
            </a:r>
          </a:p>
          <a:p>
            <a:pPr marL="914400" lvl="1" indent="-457200"/>
            <a:r>
              <a:rPr lang="en-US" dirty="0" smtClean="0"/>
              <a:t>Widening/Automatic Type Casting(Implicit)</a:t>
            </a:r>
          </a:p>
          <a:p>
            <a:pPr marL="914400" lvl="1" indent="-457200">
              <a:buNone/>
            </a:pPr>
            <a:endParaRPr lang="en-IN" dirty="0" smtClean="0"/>
          </a:p>
          <a:p>
            <a:pPr marL="914400" lvl="1" indent="-457200">
              <a:buNone/>
            </a:pPr>
            <a:endParaRPr lang="en-IN" dirty="0" smtClean="0"/>
          </a:p>
          <a:p>
            <a:pPr marL="914400" lvl="1" indent="-457200">
              <a:buNone/>
            </a:pPr>
            <a:endParaRPr lang="en-IN" dirty="0" smtClean="0"/>
          </a:p>
          <a:p>
            <a:pPr marL="914400" lvl="1" indent="-457200">
              <a:buNone/>
            </a:pPr>
            <a:endParaRPr lang="en-US" dirty="0" smtClean="0"/>
          </a:p>
          <a:p>
            <a:pPr marL="914400" lvl="1" indent="-457200"/>
            <a:r>
              <a:rPr lang="en-US" dirty="0" smtClean="0"/>
              <a:t>Narrowing Type Casting(Explicitly done)</a:t>
            </a:r>
          </a:p>
          <a:p>
            <a:pPr marL="914400" lvl="1" indent="-457200">
              <a:buNone/>
            </a:pPr>
            <a:endParaRPr lang="en-US" dirty="0"/>
          </a:p>
        </p:txBody>
      </p:sp>
      <p:pic>
        <p:nvPicPr>
          <p:cNvPr id="1026" name="Picture 2" descr="widening-type-conversion"/>
          <p:cNvPicPr>
            <a:picLocks noChangeAspect="1" noChangeArrowheads="1"/>
          </p:cNvPicPr>
          <p:nvPr/>
        </p:nvPicPr>
        <p:blipFill>
          <a:blip r:embed="rId2" cstate="print"/>
          <a:srcRect/>
          <a:stretch>
            <a:fillRect/>
          </a:stretch>
        </p:blipFill>
        <p:spPr bwMode="auto">
          <a:xfrm>
            <a:off x="1752600" y="2743200"/>
            <a:ext cx="5238750" cy="1371601"/>
          </a:xfrm>
          <a:prstGeom prst="rect">
            <a:avLst/>
          </a:prstGeom>
          <a:noFill/>
        </p:spPr>
      </p:pic>
      <p:pic>
        <p:nvPicPr>
          <p:cNvPr id="1028" name="Picture 4" descr="narrowing-type-conversion"/>
          <p:cNvPicPr>
            <a:picLocks noChangeAspect="1" noChangeArrowheads="1"/>
          </p:cNvPicPr>
          <p:nvPr/>
        </p:nvPicPr>
        <p:blipFill>
          <a:blip r:embed="rId3" cstate="print"/>
          <a:srcRect/>
          <a:stretch>
            <a:fillRect/>
          </a:stretch>
        </p:blipFill>
        <p:spPr bwMode="auto">
          <a:xfrm>
            <a:off x="1676400" y="4876799"/>
            <a:ext cx="5238750" cy="13716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Type Casting</a:t>
            </a:r>
            <a:endParaRPr lang="en-US" dirty="0"/>
          </a:p>
        </p:txBody>
      </p:sp>
      <p:sp>
        <p:nvSpPr>
          <p:cNvPr id="3" name="Content Placeholder 2"/>
          <p:cNvSpPr>
            <a:spLocks noGrp="1"/>
          </p:cNvSpPr>
          <p:nvPr>
            <p:ph idx="1"/>
          </p:nvPr>
        </p:nvSpPr>
        <p:spPr/>
        <p:txBody>
          <a:bodyPr>
            <a:normAutofit/>
          </a:bodyPr>
          <a:lstStyle/>
          <a:p>
            <a:r>
              <a:rPr lang="en-US" dirty="0" smtClean="0"/>
              <a:t>When one type of data is assigned to other type of variable , an </a:t>
            </a:r>
            <a:r>
              <a:rPr lang="en-US" i="1" dirty="0" smtClean="0"/>
              <a:t>automatic type conversion</a:t>
            </a:r>
            <a:r>
              <a:rPr lang="en-US" dirty="0" smtClean="0"/>
              <a:t> will take place if the following two conditions are meet:</a:t>
            </a:r>
          </a:p>
          <a:p>
            <a:pPr lvl="1"/>
            <a:r>
              <a:rPr lang="en-US" dirty="0" smtClean="0"/>
              <a:t>The two types are compatible</a:t>
            </a:r>
          </a:p>
          <a:p>
            <a:pPr lvl="1"/>
            <a:r>
              <a:rPr lang="en-US" dirty="0" smtClean="0"/>
              <a:t>The destination type is larger than the source type</a:t>
            </a:r>
          </a:p>
          <a:p>
            <a:r>
              <a:rPr lang="en-US" dirty="0" smtClean="0"/>
              <a:t>Such type is called “</a:t>
            </a:r>
            <a:r>
              <a:rPr lang="en-US" i="1" dirty="0" smtClean="0"/>
              <a:t>widening conversion”.</a:t>
            </a:r>
          </a:p>
          <a:p>
            <a:r>
              <a:rPr lang="en-US" dirty="0" smtClean="0"/>
              <a:t>Example:</a:t>
            </a:r>
          </a:p>
          <a:p>
            <a:pPr lvl="1">
              <a:buNone/>
            </a:pPr>
            <a:r>
              <a:rPr lang="en-US" dirty="0" err="1" smtClean="0"/>
              <a:t>int</a:t>
            </a:r>
            <a:r>
              <a:rPr lang="en-US" dirty="0" smtClean="0"/>
              <a:t> can always hold values of byte and short</a:t>
            </a:r>
          </a:p>
        </p:txBody>
      </p:sp>
      <p:sp>
        <p:nvSpPr>
          <p:cNvPr id="4" name="TextBox 3"/>
          <p:cNvSpPr txBox="1"/>
          <p:nvPr/>
        </p:nvSpPr>
        <p:spPr>
          <a:xfrm>
            <a:off x="1638300" y="4648200"/>
            <a:ext cx="5867400" cy="1477328"/>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5;</a:t>
            </a:r>
          </a:p>
          <a:p>
            <a:pPr lvl="1"/>
            <a:r>
              <a:rPr lang="en-US" b="1" dirty="0" smtClean="0">
                <a:solidFill>
                  <a:srgbClr val="000000"/>
                </a:solidFill>
                <a:latin typeface="Consolas"/>
              </a:rPr>
              <a:t>// </a:t>
            </a:r>
            <a:r>
              <a:rPr lang="en-US" b="1" dirty="0" smtClean="0">
                <a:solidFill>
                  <a:srgbClr val="92D050"/>
                </a:solidFill>
                <a:latin typeface="Consolas"/>
              </a:rPr>
              <a:t>√ this is correct</a:t>
            </a:r>
            <a:endParaRPr lang="en-US" b="1" dirty="0" smtClean="0">
              <a:solidFill>
                <a:srgbClr val="000000"/>
              </a:solidFill>
              <a:latin typeface="Consolas"/>
            </a:endParaRP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smtClean="0">
                <a:solidFill>
                  <a:srgbClr val="6A3E3E"/>
                </a:solidFill>
                <a:latin typeface="Consolas"/>
              </a:rPr>
              <a:t>b</a:t>
            </a:r>
            <a:r>
              <a:rPr lang="en-US" b="1" dirty="0" smtClean="0">
                <a:solidFill>
                  <a:srgbClr val="000000"/>
                </a:solidFill>
                <a:latin typeface="Consolas"/>
              </a:rPr>
              <a:t>;  </a:t>
            </a:r>
            <a:endParaRPr lang="en-US" b="1" dirty="0" smtClean="0">
              <a:solidFill>
                <a:srgbClr val="92D050"/>
              </a:solidFill>
              <a:latin typeface="Consolas"/>
            </a:endParaRP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Incompatible Types</a:t>
            </a:r>
            <a:endParaRPr lang="en-US" dirty="0"/>
          </a:p>
        </p:txBody>
      </p:sp>
      <p:sp>
        <p:nvSpPr>
          <p:cNvPr id="3" name="Content Placeholder 2"/>
          <p:cNvSpPr>
            <a:spLocks noGrp="1"/>
          </p:cNvSpPr>
          <p:nvPr>
            <p:ph idx="1"/>
          </p:nvPr>
        </p:nvSpPr>
        <p:spPr>
          <a:xfrm>
            <a:off x="190500" y="990600"/>
            <a:ext cx="8763000" cy="3581400"/>
          </a:xfrm>
        </p:spPr>
        <p:txBody>
          <a:bodyPr>
            <a:normAutofit/>
          </a:bodyPr>
          <a:lstStyle/>
          <a:p>
            <a:r>
              <a:rPr lang="en-US" dirty="0" smtClean="0"/>
              <a:t>To create a conversion between two incompatible types, you must use a </a:t>
            </a:r>
            <a:r>
              <a:rPr lang="en-US" i="1" dirty="0" smtClean="0"/>
              <a:t>cast</a:t>
            </a:r>
          </a:p>
          <a:p>
            <a:r>
              <a:rPr lang="en-US" dirty="0" smtClean="0"/>
              <a:t>A </a:t>
            </a:r>
            <a:r>
              <a:rPr lang="en-US" i="1" dirty="0" smtClean="0"/>
              <a:t>cast</a:t>
            </a:r>
            <a:r>
              <a:rPr lang="en-US" dirty="0" smtClean="0"/>
              <a:t> is an explicit type conversion.</a:t>
            </a:r>
          </a:p>
          <a:p>
            <a:r>
              <a:rPr lang="en-US" dirty="0" smtClean="0"/>
              <a:t>Such type is called “</a:t>
            </a:r>
            <a:r>
              <a:rPr lang="en-US" i="1" dirty="0" smtClean="0"/>
              <a:t>narrowing conversion”.</a:t>
            </a:r>
            <a:endParaRPr lang="en-US" dirty="0" smtClean="0"/>
          </a:p>
          <a:p>
            <a:r>
              <a:rPr lang="en-US" dirty="0" smtClean="0"/>
              <a:t>Syntax:</a:t>
            </a:r>
          </a:p>
          <a:p>
            <a:pPr lvl="1">
              <a:buNone/>
            </a:pPr>
            <a:r>
              <a:rPr lang="en-US" dirty="0" smtClean="0"/>
              <a:t>(target-type) value</a:t>
            </a:r>
          </a:p>
          <a:p>
            <a:r>
              <a:rPr lang="en-US" dirty="0" smtClean="0"/>
              <a:t>Example:</a:t>
            </a:r>
          </a:p>
          <a:p>
            <a:pPr lvl="1">
              <a:buNone/>
            </a:pPr>
            <a:endParaRPr lang="en-US" dirty="0" smtClean="0"/>
          </a:p>
          <a:p>
            <a:pPr lvl="1">
              <a:buNone/>
            </a:pPr>
            <a:endParaRPr lang="en-US" dirty="0" smtClean="0"/>
          </a:p>
        </p:txBody>
      </p:sp>
      <p:sp>
        <p:nvSpPr>
          <p:cNvPr id="4" name="TextBox 3"/>
          <p:cNvSpPr txBox="1"/>
          <p:nvPr/>
        </p:nvSpPr>
        <p:spPr>
          <a:xfrm>
            <a:off x="1638300" y="4419600"/>
            <a:ext cx="5867400" cy="203132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5;</a:t>
            </a:r>
          </a:p>
          <a:p>
            <a:pPr lvl="1"/>
            <a:r>
              <a:rPr lang="en-US" b="1" dirty="0" smtClean="0">
                <a:solidFill>
                  <a:srgbClr val="000000"/>
                </a:solidFill>
                <a:latin typeface="Consolas"/>
              </a:rPr>
              <a:t>// </a:t>
            </a:r>
            <a:r>
              <a:rPr lang="en-US" b="1" dirty="0" smtClean="0">
                <a:solidFill>
                  <a:srgbClr val="FF0000"/>
                </a:solidFill>
                <a:latin typeface="Consolas"/>
              </a:rPr>
              <a:t>× this is not correct</a:t>
            </a:r>
            <a:endParaRPr lang="en-US" b="1" dirty="0" smtClean="0">
              <a:solidFill>
                <a:srgbClr val="000000"/>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a:t>
            </a:r>
            <a:r>
              <a:rPr lang="en-US" b="1" dirty="0" smtClean="0">
                <a:solidFill>
                  <a:srgbClr val="6A3E3E"/>
                </a:solidFill>
                <a:latin typeface="Consolas"/>
              </a:rPr>
              <a:t>a</a:t>
            </a:r>
            <a:r>
              <a:rPr lang="en-US" b="1" dirty="0" smtClean="0">
                <a:solidFill>
                  <a:srgbClr val="000000"/>
                </a:solidFill>
                <a:latin typeface="Consolas"/>
              </a:rPr>
              <a:t>;  </a:t>
            </a:r>
          </a:p>
          <a:p>
            <a:pPr lvl="1"/>
            <a:r>
              <a:rPr lang="en-US" b="1" dirty="0" smtClean="0">
                <a:solidFill>
                  <a:srgbClr val="000000"/>
                </a:solidFill>
                <a:latin typeface="Consolas"/>
              </a:rPr>
              <a:t>// </a:t>
            </a:r>
            <a:r>
              <a:rPr lang="en-US" b="1" dirty="0" smtClean="0">
                <a:solidFill>
                  <a:srgbClr val="92D050"/>
                </a:solidFill>
                <a:latin typeface="Consolas"/>
              </a:rPr>
              <a:t>√ this is correct</a:t>
            </a:r>
            <a:endParaRPr lang="en-US" b="1" dirty="0" smtClean="0">
              <a:solidFill>
                <a:srgbClr val="FF0000"/>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(byte)</a:t>
            </a:r>
            <a:r>
              <a:rPr lang="en-US" b="1" dirty="0" smtClean="0">
                <a:solidFill>
                  <a:srgbClr val="6A3E3E"/>
                </a:solidFill>
                <a:latin typeface="Consolas"/>
              </a:rPr>
              <a:t>a </a:t>
            </a:r>
            <a:r>
              <a:rPr lang="en-US" b="1" dirty="0" smtClean="0">
                <a:solidFill>
                  <a:srgbClr val="000000"/>
                </a:solidFill>
                <a:latin typeface="Consolas"/>
              </a:rPr>
              <a:t>; </a:t>
            </a:r>
            <a:endParaRPr lang="en-US" b="1" dirty="0" smtClean="0">
              <a:solidFill>
                <a:srgbClr val="FF0000"/>
              </a:solidFill>
              <a:latin typeface="Consolas"/>
            </a:endParaRP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a:t>Arithmetic Operators</a:t>
            </a:r>
          </a:p>
          <a:p>
            <a:pPr marL="571500" indent="-571500">
              <a:buFont typeface="+mj-lt"/>
              <a:buAutoNum type="arabicPeriod"/>
            </a:pPr>
            <a:r>
              <a:rPr lang="en-US" dirty="0"/>
              <a:t>Relational Operators</a:t>
            </a:r>
          </a:p>
          <a:p>
            <a:pPr marL="571500" indent="-571500">
              <a:buFont typeface="+mj-lt"/>
              <a:buAutoNum type="arabicPeriod"/>
            </a:pPr>
            <a:r>
              <a:rPr lang="en-US" dirty="0"/>
              <a:t>Bitwise Operators</a:t>
            </a:r>
          </a:p>
          <a:p>
            <a:pPr marL="571500" indent="-571500">
              <a:buFont typeface="+mj-lt"/>
              <a:buAutoNum type="arabicPeriod"/>
            </a:pPr>
            <a:r>
              <a:rPr lang="en-US" dirty="0"/>
              <a:t>Logical Operators</a:t>
            </a:r>
          </a:p>
          <a:p>
            <a:pPr marL="571500" indent="-571500">
              <a:buFont typeface="+mj-lt"/>
              <a:buAutoNum type="arabicPeriod"/>
            </a:pPr>
            <a:r>
              <a:rPr lang="en-US" dirty="0"/>
              <a:t>Assignment Operators</a:t>
            </a:r>
          </a:p>
          <a:p>
            <a:pPr marL="571500" indent="-571500">
              <a:buFont typeface="+mj-lt"/>
              <a:buAutoNum type="arabicPeriod"/>
            </a:pPr>
            <a:r>
              <a:rPr lang="en-US" dirty="0" smtClean="0"/>
              <a:t>Ternary Operator</a:t>
            </a:r>
          </a:p>
          <a:p>
            <a:pPr marL="571500" indent="-571500">
              <a:buFont typeface="+mj-lt"/>
              <a:buAutoNum type="arabicPeriod"/>
            </a:pPr>
            <a:r>
              <a:rPr lang="en-IN" dirty="0" smtClean="0"/>
              <a:t>Instance of Operator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a:t>
            </a:r>
            <a:endParaRPr lang="en-US" dirty="0"/>
          </a:p>
        </p:txBody>
      </p:sp>
      <p:graphicFrame>
        <p:nvGraphicFramePr>
          <p:cNvPr id="4" name="Content Placeholder 3"/>
          <p:cNvGraphicFramePr>
            <a:graphicFrameLocks noGrp="1"/>
          </p:cNvGraphicFramePr>
          <p:nvPr>
            <p:ph idx="1"/>
          </p:nvPr>
        </p:nvGraphicFramePr>
        <p:xfrm>
          <a:off x="304800" y="990600"/>
          <a:ext cx="8610600" cy="5410203"/>
        </p:xfrm>
        <a:graphic>
          <a:graphicData uri="http://schemas.openxmlformats.org/drawingml/2006/table">
            <a:tbl>
              <a:tblPr firstRow="1" bandRow="1">
                <a:tableStyleId>{B301B821-A1FF-4177-AEE7-76D212191A09}</a:tableStyleId>
              </a:tblPr>
              <a:tblGrid>
                <a:gridCol w="1242767"/>
                <a:gridCol w="4882299"/>
                <a:gridCol w="2485534"/>
              </a:tblGrid>
              <a:tr h="367094">
                <a:tc>
                  <a:txBody>
                    <a:bodyPr/>
                    <a:lstStyle/>
                    <a:p>
                      <a:pPr algn="l"/>
                      <a:r>
                        <a:rPr lang="en-US" sz="2000" dirty="0"/>
                        <a:t>Operator</a:t>
                      </a:r>
                      <a:endParaRPr lang="en-US" sz="2000" b="1" dirty="0"/>
                    </a:p>
                  </a:txBody>
                  <a:tcPr marL="28287" marR="28287" marT="28287" marB="28287"/>
                </a:tc>
                <a:tc>
                  <a:txBody>
                    <a:bodyPr/>
                    <a:lstStyle/>
                    <a:p>
                      <a:pPr algn="l"/>
                      <a:r>
                        <a:rPr lang="en-US" sz="2000" dirty="0"/>
                        <a:t>Description</a:t>
                      </a:r>
                      <a:endParaRPr lang="en-US" sz="2000" b="1" dirty="0"/>
                    </a:p>
                  </a:txBody>
                  <a:tcPr marL="28287" marR="28287" marT="28287" marB="28287"/>
                </a:tc>
                <a:tc>
                  <a:txBody>
                    <a:bodyPr/>
                    <a:lstStyle/>
                    <a:p>
                      <a:pPr algn="l"/>
                      <a:r>
                        <a:rPr lang="en-US" sz="2000" dirty="0"/>
                        <a:t>Example</a:t>
                      </a:r>
                      <a:endParaRPr lang="en-US" sz="2000" b="1" dirty="0"/>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Addition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30</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Subtraction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-10</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Multiplication</a:t>
                      </a:r>
                      <a:endParaRPr lang="en-US" sz="2000" dirty="0"/>
                    </a:p>
                  </a:txBody>
                  <a:tcPr marL="28287" marR="28287" marT="28287" marB="28287"/>
                </a:tc>
                <a:tc>
                  <a:txBody>
                    <a:bodyPr/>
                    <a:lstStyle/>
                    <a:p>
                      <a:pPr algn="just"/>
                      <a:r>
                        <a:rPr lang="en-US" sz="2000" dirty="0"/>
                        <a:t>A * B </a:t>
                      </a:r>
                      <a:r>
                        <a:rPr lang="en-US" sz="2000" dirty="0" smtClean="0"/>
                        <a:t>= </a:t>
                      </a:r>
                      <a:r>
                        <a:rPr lang="en-US" sz="2000" dirty="0"/>
                        <a:t>200</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Division</a:t>
                      </a:r>
                      <a:endParaRPr lang="en-US" sz="2000" dirty="0"/>
                    </a:p>
                  </a:txBody>
                  <a:tcPr marL="28287" marR="28287" marT="28287" marB="28287"/>
                </a:tc>
                <a:tc>
                  <a:txBody>
                    <a:bodyPr/>
                    <a:lstStyle/>
                    <a:p>
                      <a:pPr algn="just"/>
                      <a:r>
                        <a:rPr lang="en-US" sz="2000" dirty="0"/>
                        <a:t>B / A </a:t>
                      </a:r>
                      <a:r>
                        <a:rPr lang="en-US" sz="2000" dirty="0" smtClean="0"/>
                        <a:t>= </a:t>
                      </a:r>
                      <a:r>
                        <a:rPr lang="en-US" sz="2000" dirty="0"/>
                        <a:t>2</a:t>
                      </a:r>
                    </a:p>
                  </a:txBody>
                  <a:tcPr marL="28287" marR="28287" marT="28287" marB="28287"/>
                </a:tc>
              </a:tr>
              <a:tr h="785803">
                <a:tc>
                  <a:txBody>
                    <a:bodyPr/>
                    <a:lstStyle/>
                    <a:p>
                      <a:pPr algn="ctr"/>
                      <a:r>
                        <a:rPr lang="en-US" sz="2000" dirty="0"/>
                        <a:t>%</a:t>
                      </a:r>
                    </a:p>
                  </a:txBody>
                  <a:tcPr marL="28287" marR="28287" marT="28287" marB="28287"/>
                </a:tc>
                <a:tc>
                  <a:txBody>
                    <a:bodyPr/>
                    <a:lstStyle/>
                    <a:p>
                      <a:pPr algn="l"/>
                      <a:r>
                        <a:rPr lang="en-US" sz="2000" dirty="0" smtClean="0"/>
                        <a:t>Modulus</a:t>
                      </a:r>
                      <a:endParaRPr lang="en-US" sz="2000" dirty="0"/>
                    </a:p>
                  </a:txBody>
                  <a:tcPr marL="28287" marR="28287" marT="28287" marB="28287"/>
                </a:tc>
                <a:tc>
                  <a:txBody>
                    <a:bodyPr/>
                    <a:lstStyle/>
                    <a:p>
                      <a:pPr algn="just"/>
                      <a:r>
                        <a:rPr lang="en-US" sz="2000" dirty="0"/>
                        <a:t>B % A </a:t>
                      </a:r>
                      <a:r>
                        <a:rPr lang="en-US" sz="2000" dirty="0" smtClean="0"/>
                        <a:t>= </a:t>
                      </a:r>
                      <a:r>
                        <a:rPr lang="en-US" sz="2000" dirty="0"/>
                        <a:t>0</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Increment</a:t>
                      </a:r>
                      <a:endParaRPr lang="en-US" sz="2000" dirty="0"/>
                    </a:p>
                  </a:txBody>
                  <a:tcPr marL="28287" marR="28287" marT="28287" marB="28287"/>
                </a:tc>
                <a:tc>
                  <a:txBody>
                    <a:bodyPr/>
                    <a:lstStyle/>
                    <a:p>
                      <a:pPr algn="just"/>
                      <a:r>
                        <a:rPr lang="en-US" sz="2000" dirty="0"/>
                        <a:t>B++ </a:t>
                      </a:r>
                      <a:r>
                        <a:rPr lang="en-US" sz="2000" dirty="0" smtClean="0"/>
                        <a:t>= </a:t>
                      </a:r>
                      <a:r>
                        <a:rPr lang="en-US" sz="2000" dirty="0"/>
                        <a:t>21</a:t>
                      </a:r>
                    </a:p>
                  </a:txBody>
                  <a:tcPr marL="28287" marR="28287" marT="28287" marB="28287"/>
                </a:tc>
              </a:tr>
              <a:tr h="671425">
                <a:tc>
                  <a:txBody>
                    <a:bodyPr/>
                    <a:lstStyle/>
                    <a:p>
                      <a:pPr algn="ctr"/>
                      <a:r>
                        <a:rPr lang="en-US" sz="2000" dirty="0"/>
                        <a:t>--</a:t>
                      </a:r>
                    </a:p>
                  </a:txBody>
                  <a:tcPr marL="28287" marR="28287" marT="28287" marB="28287"/>
                </a:tc>
                <a:tc>
                  <a:txBody>
                    <a:bodyPr/>
                    <a:lstStyle/>
                    <a:p>
                      <a:pPr algn="l"/>
                      <a:r>
                        <a:rPr lang="en-US" sz="2000" dirty="0" smtClean="0"/>
                        <a:t>Decrement</a:t>
                      </a:r>
                      <a:endParaRPr lang="en-US" sz="2000" dirty="0"/>
                    </a:p>
                  </a:txBody>
                  <a:tcPr marL="28287" marR="28287" marT="28287" marB="28287"/>
                </a:tc>
                <a:tc>
                  <a:txBody>
                    <a:bodyPr/>
                    <a:lstStyle/>
                    <a:p>
                      <a:pPr algn="just"/>
                      <a:r>
                        <a:rPr lang="en-US" sz="2000" dirty="0"/>
                        <a:t>B-- </a:t>
                      </a:r>
                      <a:r>
                        <a:rPr lang="en-US" sz="2000" dirty="0" smtClean="0"/>
                        <a:t>= </a:t>
                      </a:r>
                      <a:r>
                        <a:rPr lang="en-US" sz="2000" dirty="0"/>
                        <a:t>19</a:t>
                      </a:r>
                    </a:p>
                  </a:txBody>
                  <a:tcPr marL="28287" marR="28287" marT="28287" marB="28287"/>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10 &amp; B = 20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Operators</a:t>
            </a:r>
            <a:endParaRPr lang="en-US" dirty="0"/>
          </a:p>
        </p:txBody>
      </p:sp>
      <p:graphicFrame>
        <p:nvGraphicFramePr>
          <p:cNvPr id="4" name="Table 3"/>
          <p:cNvGraphicFramePr>
            <a:graphicFrameLocks noGrp="1"/>
          </p:cNvGraphicFramePr>
          <p:nvPr/>
        </p:nvGraphicFramePr>
        <p:xfrm>
          <a:off x="228600" y="990600"/>
          <a:ext cx="8686800" cy="5093496"/>
        </p:xfrm>
        <a:graphic>
          <a:graphicData uri="http://schemas.openxmlformats.org/drawingml/2006/table">
            <a:tbl>
              <a:tblPr firstRow="1" bandRow="1">
                <a:tableStyleId>{B301B821-A1FF-4177-AEE7-76D212191A09}</a:tableStyleId>
              </a:tblPr>
              <a:tblGrid>
                <a:gridCol w="1066800"/>
                <a:gridCol w="5791200"/>
                <a:gridCol w="1828800"/>
              </a:tblGrid>
              <a:tr h="171448">
                <a:tc>
                  <a:txBody>
                    <a:bodyPr/>
                    <a:lstStyle/>
                    <a:p>
                      <a:pPr algn="l"/>
                      <a:r>
                        <a:rPr lang="en-US" sz="2000" dirty="0"/>
                        <a:t>Operator</a:t>
                      </a:r>
                      <a:endParaRPr lang="en-US" sz="2000" b="1" dirty="0"/>
                    </a:p>
                  </a:txBody>
                  <a:tcPr marL="17451" marR="17451" marT="17451" marB="17451"/>
                </a:tc>
                <a:tc>
                  <a:txBody>
                    <a:bodyPr/>
                    <a:lstStyle/>
                    <a:p>
                      <a:pPr algn="l"/>
                      <a:r>
                        <a:rPr lang="en-US" sz="2000" dirty="0"/>
                        <a:t>Description</a:t>
                      </a:r>
                      <a:endParaRPr lang="en-US" sz="2000" b="1" dirty="0"/>
                    </a:p>
                  </a:txBody>
                  <a:tcPr marL="17451" marR="17451" marT="17451" marB="17451"/>
                </a:tc>
                <a:tc>
                  <a:txBody>
                    <a:bodyPr/>
                    <a:lstStyle/>
                    <a:p>
                      <a:pPr algn="l"/>
                      <a:r>
                        <a:rPr lang="en-US" sz="2000" dirty="0"/>
                        <a:t>Example</a:t>
                      </a:r>
                      <a:endParaRPr lang="en-US" sz="2000" b="1" dirty="0"/>
                    </a:p>
                  </a:txBody>
                  <a:tcPr marL="17451" marR="17451" marT="17451" marB="17451"/>
                </a:tc>
              </a:tr>
              <a:tr h="688181">
                <a:tc>
                  <a:txBody>
                    <a:bodyPr/>
                    <a:lstStyle/>
                    <a:p>
                      <a:pPr algn="ctr"/>
                      <a:r>
                        <a:rPr lang="en-US" sz="2000" dirty="0"/>
                        <a:t>==</a:t>
                      </a:r>
                    </a:p>
                  </a:txBody>
                  <a:tcPr marL="17451" marR="17451" marT="17451" marB="17451"/>
                </a:tc>
                <a:tc>
                  <a:txBody>
                    <a:bodyPr/>
                    <a:lstStyle/>
                    <a:p>
                      <a:pPr algn="l"/>
                      <a:r>
                        <a:rPr lang="en-US" sz="2000" dirty="0" smtClean="0"/>
                        <a:t>Equals</a:t>
                      </a:r>
                      <a:endParaRPr lang="en-US" sz="2000" dirty="0"/>
                    </a:p>
                  </a:txBody>
                  <a:tcPr marL="17451" marR="17451" marT="17451" marB="17451"/>
                </a:tc>
                <a:tc>
                  <a:txBody>
                    <a:bodyPr/>
                    <a:lstStyle/>
                    <a:p>
                      <a:r>
                        <a:rPr lang="en-US" sz="2000" dirty="0" smtClean="0"/>
                        <a:t>(</a:t>
                      </a:r>
                      <a:r>
                        <a:rPr lang="en-US" sz="2000" dirty="0"/>
                        <a:t>A == B) is not true.</a:t>
                      </a:r>
                    </a:p>
                  </a:txBody>
                  <a:tcPr marL="17451" marR="17451" marT="17451" marB="17451"/>
                </a:tc>
              </a:tr>
              <a:tr h="817364">
                <a:tc>
                  <a:txBody>
                    <a:bodyPr/>
                    <a:lstStyle/>
                    <a:p>
                      <a:pPr algn="ctr"/>
                      <a:r>
                        <a:rPr lang="en-US" sz="2000" dirty="0"/>
                        <a:t>!=</a:t>
                      </a:r>
                    </a:p>
                  </a:txBody>
                  <a:tcPr marL="17451" marR="17451" marT="17451" marB="17451"/>
                </a:tc>
                <a:tc>
                  <a:txBody>
                    <a:bodyPr/>
                    <a:lstStyle/>
                    <a:p>
                      <a:pPr algn="l"/>
                      <a:r>
                        <a:rPr lang="en-US" sz="2000" dirty="0" smtClean="0"/>
                        <a:t>Not Equals</a:t>
                      </a:r>
                      <a:endParaRPr lang="en-US" sz="2000" dirty="0"/>
                    </a:p>
                  </a:txBody>
                  <a:tcPr marL="17451" marR="17451" marT="17451" marB="17451"/>
                </a:tc>
                <a:tc>
                  <a:txBody>
                    <a:bodyPr/>
                    <a:lstStyle/>
                    <a:p>
                      <a:r>
                        <a:rPr lang="en-US" sz="2000" dirty="0" smtClean="0"/>
                        <a:t>(</a:t>
                      </a:r>
                      <a:r>
                        <a:rPr lang="en-US" sz="2000" dirty="0"/>
                        <a:t>A != B) is true.</a:t>
                      </a:r>
                    </a:p>
                  </a:txBody>
                  <a:tcPr marL="17451" marR="17451" marT="17451" marB="17451"/>
                </a:tc>
              </a:tr>
              <a:tr h="623633">
                <a:tc>
                  <a:txBody>
                    <a:bodyPr/>
                    <a:lstStyle/>
                    <a:p>
                      <a:pPr algn="ctr"/>
                      <a:r>
                        <a:rPr lang="en-US" sz="2000" dirty="0"/>
                        <a:t>&gt;</a:t>
                      </a:r>
                    </a:p>
                  </a:txBody>
                  <a:tcPr marL="17451" marR="17451" marT="17451" marB="17451"/>
                </a:tc>
                <a:tc>
                  <a:txBody>
                    <a:bodyPr/>
                    <a:lstStyle/>
                    <a:p>
                      <a:pPr algn="l"/>
                      <a:r>
                        <a:rPr lang="en-US" sz="2000" dirty="0" smtClean="0"/>
                        <a:t>Grater than</a:t>
                      </a:r>
                      <a:endParaRPr lang="en-US" sz="2000" dirty="0"/>
                    </a:p>
                  </a:txBody>
                  <a:tcPr marL="17451" marR="17451" marT="17451" marB="17451"/>
                </a:tc>
                <a:tc>
                  <a:txBody>
                    <a:bodyPr/>
                    <a:lstStyle/>
                    <a:p>
                      <a:r>
                        <a:rPr lang="en-US" sz="2000" dirty="0" smtClean="0"/>
                        <a:t>(</a:t>
                      </a:r>
                      <a:r>
                        <a:rPr lang="en-US" sz="2000" dirty="0"/>
                        <a:t>A &gt; B) is not true.</a:t>
                      </a:r>
                    </a:p>
                  </a:txBody>
                  <a:tcPr marL="17451" marR="17451" marT="17451" marB="17451"/>
                </a:tc>
              </a:tr>
              <a:tr h="710651">
                <a:tc>
                  <a:txBody>
                    <a:bodyPr/>
                    <a:lstStyle/>
                    <a:p>
                      <a:pPr algn="ctr"/>
                      <a:r>
                        <a:rPr lang="en-US" sz="2000" dirty="0"/>
                        <a:t>&lt;</a:t>
                      </a:r>
                    </a:p>
                  </a:txBody>
                  <a:tcPr marL="17451" marR="17451" marT="17451" marB="17451"/>
                </a:tc>
                <a:tc>
                  <a:txBody>
                    <a:bodyPr/>
                    <a:lstStyle/>
                    <a:p>
                      <a:pPr algn="l"/>
                      <a:r>
                        <a:rPr lang="en-US" sz="2000" dirty="0" smtClean="0"/>
                        <a:t>Less than</a:t>
                      </a:r>
                      <a:endParaRPr lang="en-US" sz="2000" dirty="0"/>
                    </a:p>
                  </a:txBody>
                  <a:tcPr marL="17451" marR="17451" marT="17451" marB="17451"/>
                </a:tc>
                <a:tc>
                  <a:txBody>
                    <a:bodyPr/>
                    <a:lstStyle/>
                    <a:p>
                      <a:r>
                        <a:rPr lang="en-US" sz="2000" dirty="0" smtClean="0"/>
                        <a:t>(</a:t>
                      </a:r>
                      <a:r>
                        <a:rPr lang="en-US" sz="2000" dirty="0"/>
                        <a:t>A &lt; B) is true.</a:t>
                      </a:r>
                    </a:p>
                  </a:txBody>
                  <a:tcPr marL="17451" marR="17451" marT="17451" marB="17451"/>
                </a:tc>
              </a:tr>
              <a:tr h="946548">
                <a:tc>
                  <a:txBody>
                    <a:bodyPr/>
                    <a:lstStyle/>
                    <a:p>
                      <a:pPr algn="ctr"/>
                      <a:r>
                        <a:rPr lang="en-US" sz="2000" dirty="0"/>
                        <a:t>&gt;=</a:t>
                      </a:r>
                    </a:p>
                  </a:txBody>
                  <a:tcPr marL="17451" marR="17451" marT="17451" marB="17451"/>
                </a:tc>
                <a:tc>
                  <a:txBody>
                    <a:bodyPr/>
                    <a:lstStyle/>
                    <a:p>
                      <a:pPr algn="l"/>
                      <a:r>
                        <a:rPr lang="en-US" sz="2000" dirty="0" smtClean="0"/>
                        <a:t>Grater than</a:t>
                      </a:r>
                      <a:r>
                        <a:rPr lang="en-US" sz="2000" baseline="0" dirty="0" smtClean="0"/>
                        <a:t> equals</a:t>
                      </a:r>
                      <a:endParaRPr lang="en-US" sz="2000" dirty="0"/>
                    </a:p>
                  </a:txBody>
                  <a:tcPr marL="17451" marR="17451" marT="17451" marB="17451"/>
                </a:tc>
                <a:tc>
                  <a:txBody>
                    <a:bodyPr/>
                    <a:lstStyle/>
                    <a:p>
                      <a:r>
                        <a:rPr lang="en-US" sz="2000" dirty="0" smtClean="0"/>
                        <a:t> (</a:t>
                      </a:r>
                      <a:r>
                        <a:rPr lang="en-US" sz="2000" dirty="0"/>
                        <a:t>A &gt;= B) is not true.</a:t>
                      </a:r>
                    </a:p>
                  </a:txBody>
                  <a:tcPr marL="17451" marR="17451" marT="17451" marB="17451"/>
                </a:tc>
              </a:tr>
              <a:tr h="946548">
                <a:tc>
                  <a:txBody>
                    <a:bodyPr/>
                    <a:lstStyle/>
                    <a:p>
                      <a:pPr algn="ctr"/>
                      <a:r>
                        <a:rPr lang="en-US" sz="2000" dirty="0"/>
                        <a:t>&lt;=</a:t>
                      </a:r>
                    </a:p>
                  </a:txBody>
                  <a:tcPr marL="17451" marR="17451" marT="17451" marB="17451"/>
                </a:tc>
                <a:tc>
                  <a:txBody>
                    <a:bodyPr/>
                    <a:lstStyle/>
                    <a:p>
                      <a:pPr algn="l"/>
                      <a:r>
                        <a:rPr lang="en-US" sz="2000" dirty="0" smtClean="0"/>
                        <a:t>Less than equals</a:t>
                      </a:r>
                      <a:endParaRPr lang="en-US" sz="2000" dirty="0"/>
                    </a:p>
                  </a:txBody>
                  <a:tcPr marL="17451" marR="17451" marT="17451" marB="17451"/>
                </a:tc>
                <a:tc>
                  <a:txBody>
                    <a:bodyPr/>
                    <a:lstStyle/>
                    <a:p>
                      <a:r>
                        <a:rPr lang="en-US" sz="2000" dirty="0" smtClean="0"/>
                        <a:t>(</a:t>
                      </a:r>
                      <a:r>
                        <a:rPr lang="en-US" sz="2000" dirty="0"/>
                        <a:t>A &lt;= B) is true.</a:t>
                      </a:r>
                    </a:p>
                  </a:txBody>
                  <a:tcPr marL="17451" marR="17451" marT="17451" marB="17451"/>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10 &amp; B = 20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884238"/>
          </a:xfrm>
        </p:spPr>
        <p:txBody>
          <a:bodyPr>
            <a:normAutofit/>
          </a:bodyPr>
          <a:lstStyle/>
          <a:p>
            <a:r>
              <a:rPr lang="en-US" dirty="0" smtClean="0"/>
              <a:t>Bitwise Operators</a:t>
            </a:r>
            <a:endParaRPr lang="en-US" dirty="0"/>
          </a:p>
        </p:txBody>
      </p:sp>
      <p:graphicFrame>
        <p:nvGraphicFramePr>
          <p:cNvPr id="4" name="Table 3"/>
          <p:cNvGraphicFramePr>
            <a:graphicFrameLocks noGrp="1"/>
          </p:cNvGraphicFramePr>
          <p:nvPr/>
        </p:nvGraphicFramePr>
        <p:xfrm>
          <a:off x="304801" y="913320"/>
          <a:ext cx="8610598" cy="5395064"/>
        </p:xfrm>
        <a:graphic>
          <a:graphicData uri="http://schemas.openxmlformats.org/drawingml/2006/table">
            <a:tbl>
              <a:tblPr firstRow="1" bandRow="1">
                <a:tableStyleId>{5C22544A-7EE6-4342-B048-85BDC9FD1C3A}</a:tableStyleId>
              </a:tblPr>
              <a:tblGrid>
                <a:gridCol w="1142999"/>
                <a:gridCol w="4495800"/>
                <a:gridCol w="2971799"/>
              </a:tblGrid>
              <a:tr h="136060">
                <a:tc>
                  <a:txBody>
                    <a:bodyPr/>
                    <a:lstStyle/>
                    <a:p>
                      <a:pPr algn="l"/>
                      <a:r>
                        <a:rPr lang="en-US" sz="1800" dirty="0"/>
                        <a:t>Operator</a:t>
                      </a:r>
                    </a:p>
                  </a:txBody>
                  <a:tcPr marL="12880" marR="12880" marT="12880" marB="12880"/>
                </a:tc>
                <a:tc>
                  <a:txBody>
                    <a:bodyPr/>
                    <a:lstStyle/>
                    <a:p>
                      <a:pPr algn="l"/>
                      <a:r>
                        <a:rPr lang="en-US" sz="1800"/>
                        <a:t>Description</a:t>
                      </a:r>
                    </a:p>
                  </a:txBody>
                  <a:tcPr marL="12880" marR="12880" marT="12880" marB="12880"/>
                </a:tc>
                <a:tc>
                  <a:txBody>
                    <a:bodyPr/>
                    <a:lstStyle/>
                    <a:p>
                      <a:pPr algn="l"/>
                      <a:r>
                        <a:rPr lang="en-US" sz="1800" dirty="0"/>
                        <a:t>Example</a:t>
                      </a:r>
                    </a:p>
                  </a:txBody>
                  <a:tcPr marL="12880" marR="12880" marT="12880" marB="12880"/>
                </a:tc>
              </a:tr>
              <a:tr h="542798">
                <a:tc>
                  <a:txBody>
                    <a:bodyPr/>
                    <a:lstStyle/>
                    <a:p>
                      <a:pPr algn="ctr"/>
                      <a:r>
                        <a:rPr lang="en-US" sz="1800" dirty="0"/>
                        <a:t>&amp;</a:t>
                      </a:r>
                    </a:p>
                  </a:txBody>
                  <a:tcPr marL="12880" marR="12880" marT="12880" marB="12880"/>
                </a:tc>
                <a:tc>
                  <a:txBody>
                    <a:bodyPr/>
                    <a:lstStyle/>
                    <a:p>
                      <a:pPr algn="l"/>
                      <a:r>
                        <a:rPr lang="en-US" sz="1800" dirty="0"/>
                        <a:t>Binary AND </a:t>
                      </a:r>
                      <a:r>
                        <a:rPr lang="en-US" sz="1800" dirty="0" smtClean="0"/>
                        <a:t>Operator</a:t>
                      </a:r>
                      <a:endParaRPr lang="en-US" sz="1800" dirty="0"/>
                    </a:p>
                  </a:txBody>
                  <a:tcPr marL="12880" marR="12880" marT="12880" marB="12880"/>
                </a:tc>
                <a:tc>
                  <a:txBody>
                    <a:bodyPr/>
                    <a:lstStyle/>
                    <a:p>
                      <a:r>
                        <a:rPr lang="en-US" sz="1800" dirty="0" smtClean="0"/>
                        <a:t>A </a:t>
                      </a:r>
                      <a:r>
                        <a:rPr lang="en-US" sz="1800" dirty="0"/>
                        <a:t>&amp; </a:t>
                      </a:r>
                      <a:r>
                        <a:rPr lang="en-US" sz="1800" dirty="0" smtClean="0"/>
                        <a:t>B = </a:t>
                      </a:r>
                      <a:r>
                        <a:rPr lang="en-US" sz="1800" dirty="0"/>
                        <a:t>12 which is 0000 1100</a:t>
                      </a:r>
                    </a:p>
                  </a:txBody>
                  <a:tcPr marL="12880" marR="12880" marT="12880" marB="12880"/>
                </a:tc>
              </a:tr>
              <a:tr h="542798">
                <a:tc>
                  <a:txBody>
                    <a:bodyPr/>
                    <a:lstStyle/>
                    <a:p>
                      <a:pPr algn="ctr"/>
                      <a:r>
                        <a:rPr lang="en-US" sz="1800" dirty="0"/>
                        <a:t>|</a:t>
                      </a:r>
                    </a:p>
                  </a:txBody>
                  <a:tcPr marL="12880" marR="12880" marT="12880" marB="12880"/>
                </a:tc>
                <a:tc>
                  <a:txBody>
                    <a:bodyPr/>
                    <a:lstStyle/>
                    <a:p>
                      <a:pPr algn="l"/>
                      <a:r>
                        <a:rPr lang="en-US" sz="1800" dirty="0"/>
                        <a:t>Binary OR </a:t>
                      </a:r>
                      <a:r>
                        <a:rPr lang="en-US" sz="1800" dirty="0" smtClean="0"/>
                        <a:t>Operator</a:t>
                      </a:r>
                      <a:endParaRPr lang="en-US" sz="1800" dirty="0"/>
                    </a:p>
                  </a:txBody>
                  <a:tcPr marL="12880" marR="12880" marT="12880" marB="12880"/>
                </a:tc>
                <a:tc>
                  <a:txBody>
                    <a:bodyPr/>
                    <a:lstStyle/>
                    <a:p>
                      <a:r>
                        <a:rPr lang="en-US" sz="1800" dirty="0" smtClean="0"/>
                        <a:t>A </a:t>
                      </a:r>
                      <a:r>
                        <a:rPr lang="en-US" sz="1800" dirty="0"/>
                        <a:t>| </a:t>
                      </a:r>
                      <a:r>
                        <a:rPr lang="en-US" sz="1800" dirty="0" smtClean="0"/>
                        <a:t>B = 61 </a:t>
                      </a:r>
                      <a:r>
                        <a:rPr lang="en-US" sz="1800" dirty="0"/>
                        <a:t>which is 0011 1101</a:t>
                      </a:r>
                    </a:p>
                  </a:txBody>
                  <a:tcPr marL="12880" marR="12880" marT="12880" marB="12880"/>
                </a:tc>
              </a:tr>
              <a:tr h="542798">
                <a:tc>
                  <a:txBody>
                    <a:bodyPr/>
                    <a:lstStyle/>
                    <a:p>
                      <a:pPr algn="ctr"/>
                      <a:r>
                        <a:rPr lang="en-US" sz="1800" dirty="0"/>
                        <a:t>^</a:t>
                      </a:r>
                    </a:p>
                  </a:txBody>
                  <a:tcPr marL="12880" marR="12880" marT="12880" marB="12880"/>
                </a:tc>
                <a:tc>
                  <a:txBody>
                    <a:bodyPr/>
                    <a:lstStyle/>
                    <a:p>
                      <a:pPr algn="l"/>
                      <a:r>
                        <a:rPr lang="en-US" sz="1800" dirty="0"/>
                        <a:t>Binary XOR </a:t>
                      </a:r>
                      <a:r>
                        <a:rPr lang="en-US" sz="1800" dirty="0" smtClean="0"/>
                        <a:t>Operator</a:t>
                      </a:r>
                      <a:endParaRPr lang="en-US" sz="1800" dirty="0"/>
                    </a:p>
                  </a:txBody>
                  <a:tcPr marL="12880" marR="12880" marT="12880" marB="12880"/>
                </a:tc>
                <a:tc>
                  <a:txBody>
                    <a:bodyPr/>
                    <a:lstStyle/>
                    <a:p>
                      <a:r>
                        <a:rPr lang="en-US" sz="1800" dirty="0" smtClean="0"/>
                        <a:t>A </a:t>
                      </a:r>
                      <a:r>
                        <a:rPr lang="en-US" sz="1800" dirty="0"/>
                        <a:t>^ </a:t>
                      </a:r>
                      <a:r>
                        <a:rPr lang="en-US" sz="1800" dirty="0" smtClean="0"/>
                        <a:t>B = 49 </a:t>
                      </a:r>
                      <a:r>
                        <a:rPr lang="en-US" sz="1800" dirty="0"/>
                        <a:t>which is 0011 0001</a:t>
                      </a:r>
                    </a:p>
                  </a:txBody>
                  <a:tcPr marL="12880" marR="12880" marT="12880" marB="12880"/>
                </a:tc>
              </a:tr>
              <a:tr h="1024720">
                <a:tc>
                  <a:txBody>
                    <a:bodyPr/>
                    <a:lstStyle/>
                    <a:p>
                      <a:pPr algn="ctr"/>
                      <a:r>
                        <a:rPr lang="en-US" sz="1800" dirty="0"/>
                        <a:t>~</a:t>
                      </a:r>
                    </a:p>
                  </a:txBody>
                  <a:tcPr marL="12880" marR="12880" marT="12880" marB="12880"/>
                </a:tc>
                <a:tc>
                  <a:txBody>
                    <a:bodyPr/>
                    <a:lstStyle/>
                    <a:p>
                      <a:pPr algn="l"/>
                      <a:r>
                        <a:rPr lang="en-US" sz="1800" dirty="0"/>
                        <a:t>Binary Ones Complement </a:t>
                      </a:r>
                      <a:r>
                        <a:rPr lang="en-US" sz="1800" dirty="0" smtClean="0"/>
                        <a:t>Operator</a:t>
                      </a:r>
                      <a:endParaRPr lang="en-US" sz="1800" dirty="0"/>
                    </a:p>
                  </a:txBody>
                  <a:tcPr marL="12880" marR="12880" marT="12880" marB="12880"/>
                </a:tc>
                <a:tc>
                  <a:txBody>
                    <a:bodyPr/>
                    <a:lstStyle/>
                    <a:p>
                      <a:r>
                        <a:rPr lang="en-US" sz="1800" dirty="0" smtClean="0"/>
                        <a:t>~</a:t>
                      </a:r>
                      <a:r>
                        <a:rPr lang="en-US" sz="1800" dirty="0"/>
                        <a:t>A </a:t>
                      </a:r>
                      <a:r>
                        <a:rPr lang="en-US" sz="1800" dirty="0" smtClean="0"/>
                        <a:t> = </a:t>
                      </a:r>
                      <a:r>
                        <a:rPr lang="en-US" sz="1800" dirty="0"/>
                        <a:t>-61 which is 1100 0011 in 2's complement form due to a signed binary number.</a:t>
                      </a:r>
                    </a:p>
                  </a:txBody>
                  <a:tcPr marL="12880" marR="12880" marT="12880" marB="12880"/>
                </a:tc>
              </a:tr>
              <a:tr h="746167">
                <a:tc>
                  <a:txBody>
                    <a:bodyPr/>
                    <a:lstStyle/>
                    <a:p>
                      <a:pPr algn="ctr"/>
                      <a:r>
                        <a:rPr lang="en-US" sz="1800" dirty="0"/>
                        <a:t>&lt;&lt;</a:t>
                      </a:r>
                    </a:p>
                  </a:txBody>
                  <a:tcPr marL="12880" marR="12880" marT="12880" marB="12880"/>
                </a:tc>
                <a:tc>
                  <a:txBody>
                    <a:bodyPr/>
                    <a:lstStyle/>
                    <a:p>
                      <a:pPr algn="l"/>
                      <a:r>
                        <a:rPr lang="en-US" sz="1800" dirty="0"/>
                        <a:t>Binary Left Shift </a:t>
                      </a:r>
                      <a:r>
                        <a:rPr lang="en-US" sz="1800" dirty="0" smtClean="0"/>
                        <a:t>Operator</a:t>
                      </a:r>
                      <a:endParaRPr lang="en-US" sz="1800" dirty="0"/>
                    </a:p>
                  </a:txBody>
                  <a:tcPr marL="12880" marR="12880" marT="12880" marB="12880"/>
                </a:tc>
                <a:tc>
                  <a:txBody>
                    <a:bodyPr/>
                    <a:lstStyle/>
                    <a:p>
                      <a:r>
                        <a:rPr lang="en-US" sz="1800" dirty="0"/>
                        <a:t>A &lt;&lt; 2 </a:t>
                      </a:r>
                      <a:r>
                        <a:rPr lang="en-US" sz="1800" dirty="0" smtClean="0"/>
                        <a:t>= </a:t>
                      </a:r>
                      <a:r>
                        <a:rPr lang="en-US" sz="1800" dirty="0"/>
                        <a:t>240 which is 1111 0000</a:t>
                      </a:r>
                    </a:p>
                  </a:txBody>
                  <a:tcPr marL="12880" marR="12880" marT="12880" marB="12880"/>
                </a:tc>
              </a:tr>
              <a:tr h="746167">
                <a:tc>
                  <a:txBody>
                    <a:bodyPr/>
                    <a:lstStyle/>
                    <a:p>
                      <a:pPr algn="ctr"/>
                      <a:r>
                        <a:rPr lang="en-US" sz="1800" dirty="0"/>
                        <a:t>&gt;&gt;</a:t>
                      </a:r>
                    </a:p>
                  </a:txBody>
                  <a:tcPr marL="12880" marR="12880" marT="12880" marB="12880"/>
                </a:tc>
                <a:tc>
                  <a:txBody>
                    <a:bodyPr/>
                    <a:lstStyle/>
                    <a:p>
                      <a:pPr algn="l"/>
                      <a:r>
                        <a:rPr lang="en-US" sz="1800" dirty="0"/>
                        <a:t>Binary Right Shift Operator</a:t>
                      </a:r>
                      <a:r>
                        <a:rPr lang="en-US" sz="1800" dirty="0" smtClean="0"/>
                        <a:t>.</a:t>
                      </a:r>
                      <a:endParaRPr lang="en-US" sz="1800" dirty="0"/>
                    </a:p>
                  </a:txBody>
                  <a:tcPr marL="12880" marR="12880" marT="12880" marB="12880"/>
                </a:tc>
                <a:tc>
                  <a:txBody>
                    <a:bodyPr/>
                    <a:lstStyle/>
                    <a:p>
                      <a:r>
                        <a:rPr lang="en-US" sz="1800" dirty="0"/>
                        <a:t>A &gt;&gt; 2 </a:t>
                      </a:r>
                      <a:r>
                        <a:rPr lang="en-US" sz="1800" dirty="0" smtClean="0"/>
                        <a:t>= </a:t>
                      </a:r>
                      <a:r>
                        <a:rPr lang="en-US" sz="1800" dirty="0"/>
                        <a:t>15 which is 1111</a:t>
                      </a:r>
                    </a:p>
                  </a:txBody>
                  <a:tcPr marL="12880" marR="12880" marT="12880" marB="12880"/>
                </a:tc>
              </a:tr>
              <a:tr h="949536">
                <a:tc>
                  <a:txBody>
                    <a:bodyPr/>
                    <a:lstStyle/>
                    <a:p>
                      <a:pPr algn="ctr"/>
                      <a:r>
                        <a:rPr lang="en-US" sz="1800" dirty="0"/>
                        <a:t>&gt;&gt;&gt;</a:t>
                      </a:r>
                    </a:p>
                  </a:txBody>
                  <a:tcPr marL="12880" marR="12880" marT="12880" marB="12880"/>
                </a:tc>
                <a:tc>
                  <a:txBody>
                    <a:bodyPr/>
                    <a:lstStyle/>
                    <a:p>
                      <a:pPr algn="l"/>
                      <a:r>
                        <a:rPr lang="en-US" sz="1800" dirty="0"/>
                        <a:t>Shift right zero fill operator</a:t>
                      </a:r>
                      <a:r>
                        <a:rPr lang="en-US" sz="1800" dirty="0" smtClean="0"/>
                        <a:t>.</a:t>
                      </a:r>
                      <a:endParaRPr lang="en-US" sz="1800" dirty="0"/>
                    </a:p>
                  </a:txBody>
                  <a:tcPr marL="12880" marR="12880" marT="12880" marB="12880"/>
                </a:tc>
                <a:tc>
                  <a:txBody>
                    <a:bodyPr/>
                    <a:lstStyle/>
                    <a:p>
                      <a:r>
                        <a:rPr lang="en-US" sz="1800" dirty="0"/>
                        <a:t>A &gt;&gt;&gt;2 </a:t>
                      </a:r>
                      <a:r>
                        <a:rPr lang="en-US" sz="1800" dirty="0" smtClean="0"/>
                        <a:t>= </a:t>
                      </a:r>
                      <a:r>
                        <a:rPr lang="en-US" sz="1800" dirty="0"/>
                        <a:t>15 which is 0000 1111</a:t>
                      </a:r>
                    </a:p>
                  </a:txBody>
                  <a:tcPr marL="12880" marR="12880" marT="12880" marB="12880"/>
                </a:tc>
              </a:tr>
            </a:tbl>
          </a:graphicData>
        </a:graphic>
      </p:graphicFrame>
      <p:sp>
        <p:nvSpPr>
          <p:cNvPr id="5" name="TextBox 4"/>
          <p:cNvSpPr txBox="1"/>
          <p:nvPr/>
        </p:nvSpPr>
        <p:spPr>
          <a:xfrm>
            <a:off x="6477000" y="457200"/>
            <a:ext cx="22860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60 &amp; B = 13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Operators </a:t>
            </a:r>
            <a:endParaRPr lang="en-US" dirty="0"/>
          </a:p>
        </p:txBody>
      </p:sp>
      <p:graphicFrame>
        <p:nvGraphicFramePr>
          <p:cNvPr id="4" name="Table 3"/>
          <p:cNvGraphicFramePr>
            <a:graphicFrameLocks noGrp="1"/>
          </p:cNvGraphicFramePr>
          <p:nvPr/>
        </p:nvGraphicFramePr>
        <p:xfrm>
          <a:off x="381000" y="1108271"/>
          <a:ext cx="8305799" cy="2320729"/>
        </p:xfrm>
        <a:graphic>
          <a:graphicData uri="http://schemas.openxmlformats.org/drawingml/2006/table">
            <a:tbl>
              <a:tblPr firstRow="1" bandRow="1">
                <a:tableStyleId>{5C22544A-7EE6-4342-B048-85BDC9FD1C3A}</a:tableStyleId>
              </a:tblPr>
              <a:tblGrid>
                <a:gridCol w="1883789"/>
                <a:gridCol w="4623847"/>
                <a:gridCol w="1798163"/>
              </a:tblGrid>
              <a:tr h="321994">
                <a:tc>
                  <a:txBody>
                    <a:bodyPr/>
                    <a:lstStyle/>
                    <a:p>
                      <a:pPr algn="l"/>
                      <a:r>
                        <a:rPr lang="en-US" sz="2000" dirty="0"/>
                        <a:t>Operator</a:t>
                      </a:r>
                      <a:endParaRPr lang="en-US" sz="2000" b="1" dirty="0"/>
                    </a:p>
                  </a:txBody>
                  <a:tcPr marL="31514" marR="31514" marT="31514" marB="31514"/>
                </a:tc>
                <a:tc>
                  <a:txBody>
                    <a:bodyPr/>
                    <a:lstStyle/>
                    <a:p>
                      <a:pPr algn="l"/>
                      <a:r>
                        <a:rPr lang="en-US" sz="2000" dirty="0"/>
                        <a:t>Description</a:t>
                      </a:r>
                      <a:endParaRPr lang="en-US" sz="2000" b="1" dirty="0"/>
                    </a:p>
                  </a:txBody>
                  <a:tcPr marL="31514" marR="31514" marT="31514" marB="31514"/>
                </a:tc>
                <a:tc>
                  <a:txBody>
                    <a:bodyPr/>
                    <a:lstStyle/>
                    <a:p>
                      <a:pPr algn="l"/>
                      <a:r>
                        <a:rPr lang="en-US" sz="2000" dirty="0"/>
                        <a:t>Example</a:t>
                      </a:r>
                      <a:endParaRPr lang="en-US" sz="2000" b="1" dirty="0"/>
                    </a:p>
                  </a:txBody>
                  <a:tcPr marL="31514" marR="31514" marT="31514" marB="31514"/>
                </a:tc>
              </a:tr>
              <a:tr h="581301">
                <a:tc>
                  <a:txBody>
                    <a:bodyPr/>
                    <a:lstStyle/>
                    <a:p>
                      <a:pPr algn="ctr"/>
                      <a:r>
                        <a:rPr lang="en-US" sz="2000" dirty="0"/>
                        <a:t>&amp;&amp;</a:t>
                      </a:r>
                    </a:p>
                  </a:txBody>
                  <a:tcPr marL="31514" marR="31514" marT="31514" marB="31514"/>
                </a:tc>
                <a:tc>
                  <a:txBody>
                    <a:bodyPr/>
                    <a:lstStyle/>
                    <a:p>
                      <a:pPr algn="l"/>
                      <a:r>
                        <a:rPr lang="en-US" sz="2000" dirty="0" smtClean="0"/>
                        <a:t>Logical </a:t>
                      </a:r>
                      <a:r>
                        <a:rPr lang="en-US" sz="2000" dirty="0"/>
                        <a:t>AND </a:t>
                      </a:r>
                      <a:r>
                        <a:rPr lang="en-US" sz="2000" dirty="0" smtClean="0"/>
                        <a:t>operator</a:t>
                      </a:r>
                      <a:endParaRPr lang="en-US" sz="2000" dirty="0"/>
                    </a:p>
                  </a:txBody>
                  <a:tcPr marL="31514" marR="31514" marT="31514" marB="31514"/>
                </a:tc>
                <a:tc>
                  <a:txBody>
                    <a:bodyPr/>
                    <a:lstStyle/>
                    <a:p>
                      <a:r>
                        <a:rPr lang="en-US" sz="2000"/>
                        <a:t>(A &amp;&amp; B) is false.</a:t>
                      </a:r>
                    </a:p>
                  </a:txBody>
                  <a:tcPr marL="31514" marR="31514" marT="31514" marB="31514"/>
                </a:tc>
              </a:tr>
              <a:tr h="533400">
                <a:tc>
                  <a:txBody>
                    <a:bodyPr/>
                    <a:lstStyle/>
                    <a:p>
                      <a:pPr algn="ctr"/>
                      <a:r>
                        <a:rPr lang="en-US" sz="2000" dirty="0"/>
                        <a:t>||</a:t>
                      </a:r>
                    </a:p>
                  </a:txBody>
                  <a:tcPr marL="31514" marR="31514" marT="31514" marB="31514"/>
                </a:tc>
                <a:tc>
                  <a:txBody>
                    <a:bodyPr/>
                    <a:lstStyle/>
                    <a:p>
                      <a:pPr algn="l"/>
                      <a:r>
                        <a:rPr lang="en-US" sz="2000" dirty="0"/>
                        <a:t>Called Logical OR </a:t>
                      </a:r>
                      <a:r>
                        <a:rPr lang="en-US" sz="2000" dirty="0" smtClean="0"/>
                        <a:t>Operator</a:t>
                      </a:r>
                      <a:endParaRPr lang="en-US" sz="2000" dirty="0"/>
                    </a:p>
                  </a:txBody>
                  <a:tcPr marL="31514" marR="31514" marT="31514" marB="31514"/>
                </a:tc>
                <a:tc>
                  <a:txBody>
                    <a:bodyPr/>
                    <a:lstStyle/>
                    <a:p>
                      <a:r>
                        <a:rPr lang="en-US" sz="2000"/>
                        <a:t>(A || B) is true.</a:t>
                      </a:r>
                    </a:p>
                  </a:txBody>
                  <a:tcPr marL="31514" marR="31514" marT="31514" marB="31514"/>
                </a:tc>
              </a:tr>
              <a:tr h="838200">
                <a:tc>
                  <a:txBody>
                    <a:bodyPr/>
                    <a:lstStyle/>
                    <a:p>
                      <a:pPr algn="ctr"/>
                      <a:r>
                        <a:rPr lang="en-US" sz="2000" dirty="0"/>
                        <a:t>!</a:t>
                      </a:r>
                    </a:p>
                  </a:txBody>
                  <a:tcPr marL="31514" marR="31514" marT="31514" marB="31514"/>
                </a:tc>
                <a:tc>
                  <a:txBody>
                    <a:bodyPr/>
                    <a:lstStyle/>
                    <a:p>
                      <a:pPr algn="l"/>
                      <a:r>
                        <a:rPr lang="en-US" sz="2000" dirty="0"/>
                        <a:t>Called Logical NOT </a:t>
                      </a:r>
                      <a:r>
                        <a:rPr lang="en-US" sz="2000" dirty="0" smtClean="0"/>
                        <a:t>Operator</a:t>
                      </a:r>
                      <a:endParaRPr lang="en-US" sz="2000" dirty="0"/>
                    </a:p>
                  </a:txBody>
                  <a:tcPr marL="31514" marR="31514" marT="31514" marB="31514"/>
                </a:tc>
                <a:tc>
                  <a:txBody>
                    <a:bodyPr/>
                    <a:lstStyle/>
                    <a:p>
                      <a:r>
                        <a:rPr lang="en-US" sz="2000" dirty="0"/>
                        <a:t>!(A &amp;&amp; B) is true.</a:t>
                      </a:r>
                    </a:p>
                  </a:txBody>
                  <a:tcPr marL="31514" marR="31514" marT="31514" marB="31514"/>
                </a:tc>
              </a:tr>
            </a:tbl>
          </a:graphicData>
        </a:graphic>
      </p:graphicFrame>
      <p:sp>
        <p:nvSpPr>
          <p:cNvPr id="5" name="TextBox 4"/>
          <p:cNvSpPr txBox="1"/>
          <p:nvPr/>
        </p:nvSpPr>
        <p:spPr>
          <a:xfrm>
            <a:off x="5943600" y="457200"/>
            <a:ext cx="2819400" cy="369332"/>
          </a:xfrm>
          <a:prstGeom prst="rect">
            <a:avLst/>
          </a:prstGeom>
          <a:solidFill>
            <a:schemeClr val="tx2">
              <a:lumMod val="20000"/>
              <a:lumOff val="80000"/>
            </a:schemeClr>
          </a:solidFill>
          <a:ln>
            <a:solidFill>
              <a:schemeClr val="tx1"/>
            </a:solidFill>
            <a:prstDash val="dash"/>
          </a:ln>
        </p:spPr>
        <p:txBody>
          <a:bodyPr wrap="square" rtlCol="0">
            <a:spAutoFit/>
          </a:bodyPr>
          <a:lstStyle/>
          <a:p>
            <a:r>
              <a:rPr lang="en-IN" b="1" dirty="0" smtClean="0"/>
              <a:t>Note : </a:t>
            </a:r>
            <a:r>
              <a:rPr lang="en-IN" dirty="0" smtClean="0"/>
              <a:t>A = true &amp; B = false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229600" cy="715962"/>
          </a:xfrm>
        </p:spPr>
        <p:txBody>
          <a:bodyPr>
            <a:normAutofit/>
          </a:bodyPr>
          <a:lstStyle/>
          <a:p>
            <a:r>
              <a:rPr lang="en-US" dirty="0" smtClean="0"/>
              <a:t>Assignment Operators</a:t>
            </a:r>
            <a:endParaRPr lang="en-US" dirty="0"/>
          </a:p>
        </p:txBody>
      </p:sp>
      <p:graphicFrame>
        <p:nvGraphicFramePr>
          <p:cNvPr id="4" name="Table 3"/>
          <p:cNvGraphicFramePr>
            <a:graphicFrameLocks noGrp="1"/>
          </p:cNvGraphicFramePr>
          <p:nvPr/>
        </p:nvGraphicFramePr>
        <p:xfrm>
          <a:off x="228602" y="838201"/>
          <a:ext cx="8686797" cy="5243037"/>
        </p:xfrm>
        <a:graphic>
          <a:graphicData uri="http://schemas.openxmlformats.org/drawingml/2006/table">
            <a:tbl>
              <a:tblPr firstRow="1" bandRow="1">
                <a:tableStyleId>{5C22544A-7EE6-4342-B048-85BDC9FD1C3A}</a:tableStyleId>
              </a:tblPr>
              <a:tblGrid>
                <a:gridCol w="914398"/>
                <a:gridCol w="5181600"/>
                <a:gridCol w="2590799"/>
              </a:tblGrid>
              <a:tr h="129232">
                <a:tc>
                  <a:txBody>
                    <a:bodyPr/>
                    <a:lstStyle/>
                    <a:p>
                      <a:pPr algn="l"/>
                      <a:r>
                        <a:rPr lang="en-US" sz="1600" dirty="0" smtClean="0"/>
                        <a:t>Operator</a:t>
                      </a:r>
                      <a:endParaRPr lang="en-US" sz="1600" b="1" dirty="0"/>
                    </a:p>
                  </a:txBody>
                  <a:tcPr marL="11535" marR="11535" marT="11535" marB="11535"/>
                </a:tc>
                <a:tc>
                  <a:txBody>
                    <a:bodyPr/>
                    <a:lstStyle/>
                    <a:p>
                      <a:pPr algn="l"/>
                      <a:r>
                        <a:rPr lang="en-US" sz="1600" dirty="0" smtClean="0"/>
                        <a:t>Description</a:t>
                      </a:r>
                      <a:endParaRPr lang="en-US" sz="1600" b="1" dirty="0"/>
                    </a:p>
                  </a:txBody>
                  <a:tcPr marL="11535" marR="11535" marT="11535" marB="11535"/>
                </a:tc>
                <a:tc>
                  <a:txBody>
                    <a:bodyPr/>
                    <a:lstStyle/>
                    <a:p>
                      <a:pPr algn="l"/>
                      <a:r>
                        <a:rPr lang="en-US" sz="1600" dirty="0"/>
                        <a:t>Example</a:t>
                      </a:r>
                      <a:endParaRPr lang="en-US" sz="1600" b="1" dirty="0"/>
                    </a:p>
                  </a:txBody>
                  <a:tcPr marL="11535" marR="11535" marT="11535" marB="11535"/>
                </a:tc>
              </a:tr>
              <a:tr h="495089">
                <a:tc>
                  <a:txBody>
                    <a:bodyPr/>
                    <a:lstStyle/>
                    <a:p>
                      <a:pPr algn="ctr"/>
                      <a:r>
                        <a:rPr lang="en-US" sz="1600" dirty="0"/>
                        <a:t>=</a:t>
                      </a:r>
                    </a:p>
                  </a:txBody>
                  <a:tcPr marL="11535" marR="11535" marT="11535" marB="11535"/>
                </a:tc>
                <a:tc>
                  <a:txBody>
                    <a:bodyPr/>
                    <a:lstStyle/>
                    <a:p>
                      <a:pPr algn="l"/>
                      <a:r>
                        <a:rPr lang="en-US" sz="1600" dirty="0" smtClean="0"/>
                        <a:t>Simple assignment operator</a:t>
                      </a:r>
                      <a:endParaRPr lang="en-US" sz="1600" dirty="0"/>
                    </a:p>
                  </a:txBody>
                  <a:tcPr marL="11535" marR="11535" marT="11535" marB="11535"/>
                </a:tc>
                <a:tc>
                  <a:txBody>
                    <a:bodyPr/>
                    <a:lstStyle/>
                    <a:p>
                      <a:r>
                        <a:rPr lang="en-US" sz="1600"/>
                        <a:t>C = A + B will assign value of A + B into C</a:t>
                      </a:r>
                    </a:p>
                  </a:txBody>
                  <a:tcPr marL="11535" marR="11535" marT="11535" marB="11535"/>
                </a:tc>
              </a:tr>
              <a:tr h="495834">
                <a:tc>
                  <a:txBody>
                    <a:bodyPr/>
                    <a:lstStyle/>
                    <a:p>
                      <a:pPr algn="ctr"/>
                      <a:r>
                        <a:rPr lang="en-US" sz="1600" dirty="0"/>
                        <a:t>+=</a:t>
                      </a:r>
                    </a:p>
                  </a:txBody>
                  <a:tcPr marL="11535" marR="11535" marT="11535" marB="11535"/>
                </a:tc>
                <a:tc>
                  <a:txBody>
                    <a:bodyPr/>
                    <a:lstStyle/>
                    <a:p>
                      <a:pPr algn="l"/>
                      <a:r>
                        <a:rPr lang="en-US" sz="1600" dirty="0"/>
                        <a:t>Add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496579">
                <a:tc>
                  <a:txBody>
                    <a:bodyPr/>
                    <a:lstStyle/>
                    <a:p>
                      <a:pPr algn="ctr"/>
                      <a:r>
                        <a:rPr lang="en-US" sz="1600" dirty="0"/>
                        <a:t>-=</a:t>
                      </a:r>
                    </a:p>
                  </a:txBody>
                  <a:tcPr marL="11535" marR="11535" marT="11535" marB="11535"/>
                </a:tc>
                <a:tc>
                  <a:txBody>
                    <a:bodyPr/>
                    <a:lstStyle/>
                    <a:p>
                      <a:pPr algn="l"/>
                      <a:r>
                        <a:rPr lang="en-US" sz="1600" dirty="0"/>
                        <a:t>Subtract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53798">
                <a:tc>
                  <a:txBody>
                    <a:bodyPr/>
                    <a:lstStyle/>
                    <a:p>
                      <a:pPr algn="ctr"/>
                      <a:r>
                        <a:rPr lang="en-US" sz="1600" dirty="0"/>
                        <a:t>*=</a:t>
                      </a:r>
                    </a:p>
                  </a:txBody>
                  <a:tcPr marL="11535" marR="11535" marT="11535" marB="11535"/>
                </a:tc>
                <a:tc>
                  <a:txBody>
                    <a:bodyPr/>
                    <a:lstStyle/>
                    <a:p>
                      <a:pPr algn="l"/>
                      <a:r>
                        <a:rPr lang="en-US" sz="1600" dirty="0"/>
                        <a:t>Multiply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33400">
                <a:tc>
                  <a:txBody>
                    <a:bodyPr/>
                    <a:lstStyle/>
                    <a:p>
                      <a:pPr algn="ctr"/>
                      <a:r>
                        <a:rPr lang="en-US" sz="1600" dirty="0"/>
                        <a:t>/=</a:t>
                      </a:r>
                    </a:p>
                  </a:txBody>
                  <a:tcPr marL="11535" marR="11535" marT="11535" marB="11535"/>
                </a:tc>
                <a:tc>
                  <a:txBody>
                    <a:bodyPr/>
                    <a:lstStyle/>
                    <a:p>
                      <a:pPr algn="l"/>
                      <a:r>
                        <a:rPr lang="en-US" sz="1600" dirty="0"/>
                        <a:t>Divide AND assignment </a:t>
                      </a:r>
                      <a:r>
                        <a:rPr lang="en-US" sz="1600" dirty="0" smtClean="0"/>
                        <a:t>operator</a:t>
                      </a:r>
                      <a:endParaRPr lang="en-US" sz="1600" dirty="0"/>
                    </a:p>
                  </a:txBody>
                  <a:tcPr marL="11535" marR="11535" marT="11535" marB="11535"/>
                </a:tc>
                <a:tc>
                  <a:txBody>
                    <a:bodyPr/>
                    <a:lstStyle/>
                    <a:p>
                      <a:r>
                        <a:rPr lang="en-US" sz="1600"/>
                        <a:t>C /= A is equivalent to C = C / A</a:t>
                      </a:r>
                    </a:p>
                  </a:txBody>
                  <a:tcPr marL="11535" marR="11535" marT="11535" marB="11535"/>
                </a:tc>
              </a:tr>
              <a:tr h="533400">
                <a:tc>
                  <a:txBody>
                    <a:bodyPr/>
                    <a:lstStyle/>
                    <a:p>
                      <a:pPr algn="ctr"/>
                      <a:r>
                        <a:rPr lang="en-US" sz="1600" dirty="0"/>
                        <a:t>%=</a:t>
                      </a:r>
                    </a:p>
                  </a:txBody>
                  <a:tcPr marL="11535" marR="11535" marT="11535" marB="11535"/>
                </a:tc>
                <a:tc>
                  <a:txBody>
                    <a:bodyPr/>
                    <a:lstStyle/>
                    <a:p>
                      <a:pPr algn="l"/>
                      <a:r>
                        <a:rPr lang="en-US" sz="1600" dirty="0"/>
                        <a:t>Modulus AND assignment </a:t>
                      </a:r>
                      <a:r>
                        <a:rPr lang="en-US" sz="1600" dirty="0" smtClean="0"/>
                        <a:t>operator</a:t>
                      </a:r>
                      <a:endParaRPr lang="en-US" sz="1600" dirty="0"/>
                    </a:p>
                  </a:txBody>
                  <a:tcPr marL="11535" marR="11535" marT="11535" marB="11535"/>
                </a:tc>
                <a:tc>
                  <a:txBody>
                    <a:bodyPr/>
                    <a:lstStyle/>
                    <a:p>
                      <a:r>
                        <a:rPr lang="en-US" sz="1600" dirty="0"/>
                        <a:t>C %= A is equivalent to </a:t>
                      </a:r>
                      <a:endParaRPr lang="en-US" sz="1600" dirty="0" smtClean="0"/>
                    </a:p>
                    <a:p>
                      <a:r>
                        <a:rPr lang="en-US" sz="1600" dirty="0" smtClean="0"/>
                        <a:t>C </a:t>
                      </a:r>
                      <a:r>
                        <a:rPr lang="en-US" sz="1600" dirty="0"/>
                        <a:t>= C % A</a:t>
                      </a:r>
                    </a:p>
                  </a:txBody>
                  <a:tcPr marL="11535" marR="11535" marT="11535" marB="11535"/>
                </a:tc>
              </a:tr>
              <a:tr h="457200">
                <a:tc>
                  <a:txBody>
                    <a:bodyPr/>
                    <a:lstStyle/>
                    <a:p>
                      <a:pPr algn="ctr"/>
                      <a:r>
                        <a:rPr lang="en-US" sz="1600" dirty="0"/>
                        <a:t>&lt;&lt;=</a:t>
                      </a:r>
                    </a:p>
                  </a:txBody>
                  <a:tcPr marL="11535" marR="11535" marT="11535" marB="11535"/>
                </a:tc>
                <a:tc>
                  <a:txBody>
                    <a:bodyPr/>
                    <a:lstStyle/>
                    <a:p>
                      <a:pPr algn="l"/>
                      <a:r>
                        <a:rPr lang="en-US" sz="1600" dirty="0"/>
                        <a:t>Left shift AND assignment operator</a:t>
                      </a:r>
                    </a:p>
                  </a:txBody>
                  <a:tcPr marL="11535" marR="11535" marT="11535" marB="11535"/>
                </a:tc>
                <a:tc>
                  <a:txBody>
                    <a:bodyPr/>
                    <a:lstStyle/>
                    <a:p>
                      <a:r>
                        <a:rPr lang="en-US" sz="1600" dirty="0"/>
                        <a:t>C &lt;&lt;= 2 is same as C = C &lt;&lt; 2</a:t>
                      </a:r>
                    </a:p>
                  </a:txBody>
                  <a:tcPr marL="11535" marR="11535" marT="11535" marB="11535"/>
                </a:tc>
              </a:tr>
              <a:tr h="417007">
                <a:tc>
                  <a:txBody>
                    <a:bodyPr/>
                    <a:lstStyle/>
                    <a:p>
                      <a:pPr algn="ctr"/>
                      <a:r>
                        <a:rPr lang="en-US" sz="1600" dirty="0"/>
                        <a:t>&gt;&gt;=</a:t>
                      </a:r>
                    </a:p>
                  </a:txBody>
                  <a:tcPr marL="11535" marR="11535" marT="11535" marB="11535"/>
                </a:tc>
                <a:tc>
                  <a:txBody>
                    <a:bodyPr/>
                    <a:lstStyle/>
                    <a:p>
                      <a:pPr algn="l"/>
                      <a:r>
                        <a:rPr lang="en-US" sz="1600" dirty="0"/>
                        <a:t>Right shift AND assignment operator</a:t>
                      </a:r>
                    </a:p>
                  </a:txBody>
                  <a:tcPr marL="11535" marR="11535" marT="11535" marB="11535"/>
                </a:tc>
                <a:tc>
                  <a:txBody>
                    <a:bodyPr/>
                    <a:lstStyle/>
                    <a:p>
                      <a:r>
                        <a:rPr lang="en-US" sz="1600"/>
                        <a:t>C &gt;&gt;= 2 is same as C = C &gt;&gt; 2</a:t>
                      </a:r>
                    </a:p>
                  </a:txBody>
                  <a:tcPr marL="11535" marR="11535" marT="11535" marB="11535"/>
                </a:tc>
              </a:tr>
              <a:tr h="321081">
                <a:tc>
                  <a:txBody>
                    <a:bodyPr/>
                    <a:lstStyle/>
                    <a:p>
                      <a:pPr algn="ctr"/>
                      <a:r>
                        <a:rPr lang="en-US" sz="1600" dirty="0"/>
                        <a:t>&amp;=</a:t>
                      </a:r>
                    </a:p>
                  </a:txBody>
                  <a:tcPr marL="11535" marR="11535" marT="11535" marB="11535"/>
                </a:tc>
                <a:tc>
                  <a:txBody>
                    <a:bodyPr/>
                    <a:lstStyle/>
                    <a:p>
                      <a:pPr algn="l"/>
                      <a:r>
                        <a:rPr lang="en-US" sz="1600" dirty="0"/>
                        <a:t>Bitwise AND assignment operator</a:t>
                      </a:r>
                    </a:p>
                  </a:txBody>
                  <a:tcPr marL="11535" marR="11535" marT="11535" marB="11535"/>
                </a:tc>
                <a:tc>
                  <a:txBody>
                    <a:bodyPr/>
                    <a:lstStyle/>
                    <a:p>
                      <a:r>
                        <a:rPr lang="en-US" sz="1600"/>
                        <a:t>C &amp;= 2 is same as C = C &amp; 2</a:t>
                      </a:r>
                    </a:p>
                  </a:txBody>
                  <a:tcPr marL="11535" marR="11535" marT="11535" marB="11535"/>
                </a:tc>
              </a:tr>
              <a:tr h="321081">
                <a:tc>
                  <a:txBody>
                    <a:bodyPr/>
                    <a:lstStyle/>
                    <a:p>
                      <a:pPr algn="ctr"/>
                      <a:r>
                        <a:rPr lang="en-US" sz="1600" dirty="0"/>
                        <a:t>^=</a:t>
                      </a:r>
                    </a:p>
                  </a:txBody>
                  <a:tcPr marL="11535" marR="11535" marT="11535" marB="11535"/>
                </a:tc>
                <a:tc>
                  <a:txBody>
                    <a:bodyPr/>
                    <a:lstStyle/>
                    <a:p>
                      <a:pPr algn="l"/>
                      <a:r>
                        <a:rPr lang="en-US" sz="1600" dirty="0"/>
                        <a:t>bitwise exclusive OR and assignment operator</a:t>
                      </a:r>
                    </a:p>
                  </a:txBody>
                  <a:tcPr marL="11535" marR="11535" marT="11535" marB="11535"/>
                </a:tc>
                <a:tc>
                  <a:txBody>
                    <a:bodyPr/>
                    <a:lstStyle/>
                    <a:p>
                      <a:r>
                        <a:rPr lang="en-US" sz="1600"/>
                        <a:t>C ^= 2 is same as C = C ^ 2</a:t>
                      </a:r>
                    </a:p>
                  </a:txBody>
                  <a:tcPr marL="11535" marR="11535" marT="11535" marB="11535"/>
                </a:tc>
              </a:tr>
              <a:tr h="321081">
                <a:tc>
                  <a:txBody>
                    <a:bodyPr/>
                    <a:lstStyle/>
                    <a:p>
                      <a:pPr algn="ctr"/>
                      <a:r>
                        <a:rPr lang="en-US" sz="1600" dirty="0"/>
                        <a:t>|=</a:t>
                      </a:r>
                    </a:p>
                  </a:txBody>
                  <a:tcPr marL="11535" marR="11535" marT="11535" marB="11535"/>
                </a:tc>
                <a:tc>
                  <a:txBody>
                    <a:bodyPr/>
                    <a:lstStyle/>
                    <a:p>
                      <a:pPr algn="l"/>
                      <a:r>
                        <a:rPr lang="en-US" sz="1600" dirty="0"/>
                        <a:t>bitwise inclusive OR and assignment operator</a:t>
                      </a:r>
                    </a:p>
                  </a:txBody>
                  <a:tcPr marL="11535" marR="11535" marT="11535" marB="11535"/>
                </a:tc>
                <a:tc>
                  <a:txBody>
                    <a:bodyPr/>
                    <a:lstStyle/>
                    <a:p>
                      <a:r>
                        <a:rPr lang="en-US" sz="1600" dirty="0"/>
                        <a:t>C |= 2 is same as C = C | 2</a:t>
                      </a:r>
                    </a:p>
                  </a:txBody>
                  <a:tcPr marL="11535" marR="11535" marT="11535" marB="11535"/>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Java Program</a:t>
            </a:r>
            <a:endParaRPr lang="en-US" dirty="0"/>
          </a:p>
        </p:txBody>
      </p:sp>
      <p:sp>
        <p:nvSpPr>
          <p:cNvPr id="3" name="Content Placeholder 2"/>
          <p:cNvSpPr>
            <a:spLocks noGrp="1"/>
          </p:cNvSpPr>
          <p:nvPr>
            <p:ph idx="1"/>
          </p:nvPr>
        </p:nvSpPr>
        <p:spPr>
          <a:xfrm>
            <a:off x="190500" y="990600"/>
            <a:ext cx="8763000" cy="5410200"/>
          </a:xfrm>
        </p:spPr>
        <p:txBody>
          <a:bodyPr>
            <a:normAutofit/>
          </a:bodyPr>
          <a:lstStyle/>
          <a:p>
            <a:pPr>
              <a:buNone/>
            </a:pPr>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HelloWorld</a:t>
            </a:r>
            <a:endParaRPr lang="en-US" b="1" dirty="0" smtClean="0">
              <a:solidFill>
                <a:srgbClr val="000000"/>
              </a:solidFill>
              <a:latin typeface="Consolas"/>
            </a:endParaRPr>
          </a:p>
          <a:p>
            <a:pPr>
              <a:buNone/>
            </a:pPr>
            <a:r>
              <a:rPr lang="en-US" b="1" dirty="0" smtClean="0">
                <a:solidFill>
                  <a:srgbClr val="000000"/>
                </a:solidFill>
                <a:latin typeface="Consolas"/>
              </a:rPr>
              <a:t>{</a:t>
            </a:r>
          </a:p>
          <a:p>
            <a:pPr>
              <a:buNone/>
            </a:pPr>
            <a:r>
              <a:rPr lang="en-US" b="1" dirty="0" smtClean="0">
                <a:solidFill>
                  <a:srgbClr val="7F0055"/>
                </a:solidFill>
                <a:latin typeface="Consolas"/>
              </a:rPr>
              <a:t>	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a:t>
            </a:r>
          </a:p>
          <a:p>
            <a:pPr>
              <a:buNone/>
            </a:pPr>
            <a:r>
              <a:rPr lang="en-US" dirty="0" smtClean="0">
                <a:solidFill>
                  <a:srgbClr val="000000"/>
                </a:solidFill>
                <a:latin typeface="Consolas"/>
              </a:rPr>
              <a:t>	{</a:t>
            </a:r>
          </a:p>
          <a:p>
            <a:pPr>
              <a:buNone/>
            </a:pPr>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"Hello World"</a:t>
            </a:r>
            <a:r>
              <a:rPr lang="en-US" b="1" i="1" dirty="0" smtClean="0">
                <a:solidFill>
                  <a:srgbClr val="000000"/>
                </a:solidFill>
                <a:latin typeface="Consolas"/>
              </a:rPr>
              <a:t>);</a:t>
            </a:r>
          </a:p>
          <a:p>
            <a:pPr>
              <a:buNone/>
            </a:pPr>
            <a:r>
              <a:rPr lang="en-US" dirty="0" smtClean="0">
                <a:solidFill>
                  <a:srgbClr val="000000"/>
                </a:solidFill>
                <a:latin typeface="Consolas"/>
              </a:rPr>
              <a:t>	}</a:t>
            </a:r>
          </a:p>
          <a:p>
            <a:pPr>
              <a:buNone/>
            </a:pPr>
            <a:r>
              <a:rPr lang="en-US" dirty="0" smtClean="0">
                <a:solidFill>
                  <a:srgbClr val="000000"/>
                </a:solidFill>
                <a:latin typeface="Consolas"/>
              </a:rPr>
              <a:t>}</a:t>
            </a:r>
            <a:endParaRPr lang="en-US" dirty="0" smtClean="0"/>
          </a:p>
          <a:p>
            <a:r>
              <a:rPr lang="en-IN" dirty="0" smtClean="0"/>
              <a:t>We have to save this in HelloWorld.java file as it has public class named </a:t>
            </a:r>
            <a:r>
              <a:rPr lang="en-IN" dirty="0" err="1" smtClean="0"/>
              <a:t>HelloWorld</a:t>
            </a:r>
            <a:r>
              <a:rPr lang="en-IN" dirty="0" smtClean="0"/>
              <a:t>.</a:t>
            </a:r>
          </a:p>
          <a:p>
            <a:r>
              <a:rPr lang="en-IN" dirty="0" smtClean="0"/>
              <a:t>String and System are inbuilt Java Classes.</a:t>
            </a:r>
          </a:p>
          <a:p>
            <a:r>
              <a:rPr lang="en-IN" dirty="0" smtClean="0"/>
              <a:t>Classes in java are always written in Camel case.</a:t>
            </a:r>
          </a:p>
        </p:txBody>
      </p:sp>
      <p:sp>
        <p:nvSpPr>
          <p:cNvPr id="6" name="Rounded Rectangular Callout 5"/>
          <p:cNvSpPr/>
          <p:nvPr/>
        </p:nvSpPr>
        <p:spPr>
          <a:xfrm>
            <a:off x="5181600" y="381000"/>
            <a:ext cx="3962400" cy="762000"/>
          </a:xfrm>
          <a:prstGeom prst="wedgeRoundRectCallout">
            <a:avLst>
              <a:gd name="adj1" fmla="val -78055"/>
              <a:gd name="adj2" fmla="val 49230"/>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File must be saved as HelloWorld.java</a:t>
            </a:r>
            <a:endParaRPr lang="en-US" dirty="0">
              <a:solidFill>
                <a:schemeClr val="tx1"/>
              </a:solidFill>
            </a:endParaRPr>
          </a:p>
        </p:txBody>
      </p:sp>
      <p:sp>
        <p:nvSpPr>
          <p:cNvPr id="10" name="Rounded Rectangular Callout 9"/>
          <p:cNvSpPr/>
          <p:nvPr/>
        </p:nvSpPr>
        <p:spPr>
          <a:xfrm>
            <a:off x="4419600" y="1295400"/>
            <a:ext cx="4724400" cy="762000"/>
          </a:xfrm>
          <a:prstGeom prst="wedgeRoundRectCallout">
            <a:avLst>
              <a:gd name="adj1" fmla="val -59772"/>
              <a:gd name="adj2" fmla="val 58966"/>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Main method from where execution will start</a:t>
            </a:r>
          </a:p>
        </p:txBody>
      </p:sp>
      <p:sp>
        <p:nvSpPr>
          <p:cNvPr id="11" name="Rounded Rectangular Callout 10"/>
          <p:cNvSpPr/>
          <p:nvPr/>
        </p:nvSpPr>
        <p:spPr>
          <a:xfrm>
            <a:off x="5410200" y="2514600"/>
            <a:ext cx="3581400" cy="533400"/>
          </a:xfrm>
          <a:prstGeom prst="wedgeRoundRectCallout">
            <a:avLst>
              <a:gd name="adj1" fmla="val -58209"/>
              <a:gd name="adj2" fmla="val -68585"/>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String must start with capital letter</a:t>
            </a:r>
          </a:p>
        </p:txBody>
      </p:sp>
      <p:sp>
        <p:nvSpPr>
          <p:cNvPr id="12" name="Rounded Rectangular Callout 11"/>
          <p:cNvSpPr/>
          <p:nvPr/>
        </p:nvSpPr>
        <p:spPr>
          <a:xfrm>
            <a:off x="2209800" y="3733800"/>
            <a:ext cx="3581400" cy="533400"/>
          </a:xfrm>
          <a:prstGeom prst="wedgeRoundRectCallout">
            <a:avLst>
              <a:gd name="adj1" fmla="val -60640"/>
              <a:gd name="adj2" fmla="val -113483"/>
              <a:gd name="adj3" fmla="val 16667"/>
            </a:avLst>
          </a:prstGeom>
          <a:solidFill>
            <a:schemeClr val="tx2">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System must start with capital letter</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12" grpId="0" animBg="1"/>
      <p:bldP spid="12" grpId="1"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Operator (Ternary)</a:t>
            </a:r>
            <a:endParaRPr lang="en-US" dirty="0"/>
          </a:p>
        </p:txBody>
      </p:sp>
      <p:sp>
        <p:nvSpPr>
          <p:cNvPr id="3" name="Content Placeholder 2"/>
          <p:cNvSpPr>
            <a:spLocks noGrp="1"/>
          </p:cNvSpPr>
          <p:nvPr>
            <p:ph idx="1"/>
          </p:nvPr>
        </p:nvSpPr>
        <p:spPr>
          <a:xfrm>
            <a:off x="304800" y="1066800"/>
            <a:ext cx="8229600" cy="4800600"/>
          </a:xfrm>
        </p:spPr>
        <p:txBody>
          <a:bodyPr>
            <a:normAutofit/>
          </a:bodyPr>
          <a:lstStyle/>
          <a:p>
            <a:r>
              <a:rPr lang="en-US" dirty="0" smtClean="0"/>
              <a:t>Conditional Operator ( ? : )</a:t>
            </a:r>
          </a:p>
          <a:p>
            <a:pPr lvl="1"/>
            <a:r>
              <a:rPr lang="en-US" dirty="0" smtClean="0"/>
              <a:t>Syntax:</a:t>
            </a:r>
          </a:p>
          <a:p>
            <a:pPr lvl="2">
              <a:buNone/>
            </a:pPr>
            <a:r>
              <a:rPr lang="en-US" dirty="0" smtClean="0"/>
              <a:t>variable x = (expression) ? value if true : value if false</a:t>
            </a:r>
          </a:p>
          <a:p>
            <a:pPr lvl="1"/>
            <a:r>
              <a:rPr lang="en-US" dirty="0" smtClean="0"/>
              <a:t>Example:</a:t>
            </a:r>
          </a:p>
          <a:p>
            <a:pPr lvl="1">
              <a:buNone/>
            </a:pPr>
            <a:r>
              <a:rPr lang="en-US" dirty="0" smtClean="0">
                <a:latin typeface="Courier New" pitchFamily="49" charset="0"/>
                <a:cs typeface="Courier New" pitchFamily="49" charset="0"/>
              </a:rPr>
              <a:t>		</a:t>
            </a:r>
            <a:r>
              <a:rPr lang="pt-BR" sz="2400" dirty="0" smtClean="0">
                <a:latin typeface="Courier New" pitchFamily="49" charset="0"/>
                <a:cs typeface="Courier New" pitchFamily="49" charset="0"/>
              </a:rPr>
              <a:t>b = (a == 1) ? 20: 30;</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instanceof</a:t>
            </a:r>
            <a:r>
              <a:rPr lang="en-US" dirty="0" smtClean="0"/>
              <a:t> Operator</a:t>
            </a:r>
            <a:endParaRPr lang="en-US" dirty="0"/>
          </a:p>
        </p:txBody>
      </p:sp>
      <p:sp>
        <p:nvSpPr>
          <p:cNvPr id="3" name="Content Placeholder 2"/>
          <p:cNvSpPr>
            <a:spLocks noGrp="1"/>
          </p:cNvSpPr>
          <p:nvPr>
            <p:ph idx="1"/>
          </p:nvPr>
        </p:nvSpPr>
        <p:spPr>
          <a:xfrm>
            <a:off x="304800" y="1066800"/>
            <a:ext cx="8229600" cy="4800600"/>
          </a:xfrm>
        </p:spPr>
        <p:txBody>
          <a:bodyPr>
            <a:normAutofit/>
          </a:bodyPr>
          <a:lstStyle/>
          <a:p>
            <a:r>
              <a:rPr lang="en-US" dirty="0" err="1" smtClean="0">
                <a:latin typeface="Courier New" pitchFamily="49" charset="0"/>
                <a:cs typeface="Courier New" pitchFamily="49" charset="0"/>
              </a:rPr>
              <a:t>instanceof</a:t>
            </a:r>
            <a:r>
              <a:rPr lang="en-US" dirty="0" smtClean="0"/>
              <a:t> Operator</a:t>
            </a:r>
          </a:p>
          <a:p>
            <a:pPr lvl="1"/>
            <a:r>
              <a:rPr lang="en-US" dirty="0" smtClean="0"/>
              <a:t>Syntax:</a:t>
            </a:r>
          </a:p>
          <a:p>
            <a:pPr lvl="2">
              <a:buNone/>
            </a:pPr>
            <a:r>
              <a:rPr lang="en-US" dirty="0" smtClean="0"/>
              <a:t>( Object reference variable ) </a:t>
            </a:r>
            <a:r>
              <a:rPr lang="en-US" dirty="0" err="1" smtClean="0"/>
              <a:t>instanceof</a:t>
            </a:r>
            <a:r>
              <a:rPr lang="en-US" dirty="0" smtClean="0"/>
              <a:t> (class/interface type)</a:t>
            </a:r>
          </a:p>
          <a:p>
            <a:pPr lvl="1"/>
            <a:r>
              <a:rPr lang="en-US" dirty="0" smtClean="0"/>
              <a:t>Example:</a:t>
            </a:r>
          </a:p>
          <a:p>
            <a:pPr lvl="2">
              <a:buNone/>
            </a:pPr>
            <a:r>
              <a:rPr lang="en-US" dirty="0" smtClean="0"/>
              <a:t>boolean result = name </a:t>
            </a:r>
            <a:r>
              <a:rPr lang="en-US" dirty="0" err="1" smtClean="0"/>
              <a:t>instanceof</a:t>
            </a:r>
            <a:r>
              <a:rPr lang="en-US" dirty="0" smtClean="0"/>
              <a:t> String;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 &amp; </a:t>
            </a:r>
            <a:r>
              <a:rPr lang="en-IN" dirty="0" err="1" smtClean="0"/>
              <a:t>Associativity</a:t>
            </a:r>
            <a:endParaRPr lang="en-US" dirty="0"/>
          </a:p>
        </p:txBody>
      </p:sp>
      <p:sp>
        <p:nvSpPr>
          <p:cNvPr id="3" name="Content Placeholder 2"/>
          <p:cNvSpPr>
            <a:spLocks noGrp="1"/>
          </p:cNvSpPr>
          <p:nvPr>
            <p:ph idx="1"/>
          </p:nvPr>
        </p:nvSpPr>
        <p:spPr>
          <a:xfrm>
            <a:off x="190500" y="990600"/>
            <a:ext cx="8763000" cy="5562600"/>
          </a:xfrm>
        </p:spPr>
        <p:txBody>
          <a:bodyPr/>
          <a:lstStyle/>
          <a:p>
            <a:r>
              <a:rPr lang="en-IN" dirty="0" smtClean="0"/>
              <a:t>How does java evaluate </a:t>
            </a:r>
            <a:r>
              <a:rPr lang="en-IN" dirty="0" smtClean="0">
                <a:latin typeface="Courier New" pitchFamily="49" charset="0"/>
                <a:cs typeface="Courier New" pitchFamily="49" charset="0"/>
              </a:rPr>
              <a:t>1 + 10 * 9 ?</a:t>
            </a:r>
          </a:p>
          <a:p>
            <a:pPr lvl="1"/>
            <a:r>
              <a:rPr lang="en-IN" dirty="0" smtClean="0">
                <a:latin typeface="Courier New" pitchFamily="49" charset="0"/>
                <a:cs typeface="Courier New" pitchFamily="49" charset="0"/>
              </a:rPr>
              <a:t>(1 + 10 ) * 9  = 99  </a:t>
            </a:r>
            <a:r>
              <a:rPr lang="en-IN" dirty="0" smtClean="0">
                <a:cs typeface="Courier New" pitchFamily="49" charset="0"/>
              </a:rPr>
              <a:t> </a:t>
            </a:r>
            <a:r>
              <a:rPr lang="en-IN" b="1" dirty="0" smtClean="0">
                <a:cs typeface="Courier New" pitchFamily="49" charset="0"/>
              </a:rPr>
              <a:t>OR    </a:t>
            </a:r>
            <a:r>
              <a:rPr lang="en-IN" dirty="0" smtClean="0">
                <a:latin typeface="Courier New" pitchFamily="49" charset="0"/>
                <a:cs typeface="Courier New" pitchFamily="49" charset="0"/>
              </a:rPr>
              <a:t>1  + (10 * 9) = 91</a:t>
            </a:r>
          </a:p>
          <a:p>
            <a:r>
              <a:rPr lang="en-IN" dirty="0" smtClean="0">
                <a:cs typeface="Courier New" pitchFamily="49" charset="0"/>
              </a:rPr>
              <a:t>To get the correct answer for the given problem Java came up with Operator precedence. ( multiplication have higher precedence than addition so correct answer will be </a:t>
            </a:r>
            <a:r>
              <a:rPr lang="en-IN" b="1" dirty="0" smtClean="0">
                <a:cs typeface="Courier New" pitchFamily="49" charset="0"/>
              </a:rPr>
              <a:t>91 </a:t>
            </a:r>
            <a:r>
              <a:rPr lang="en-IN" dirty="0" smtClean="0">
                <a:cs typeface="Courier New" pitchFamily="49" charset="0"/>
              </a:rPr>
              <a:t>in this case)</a:t>
            </a:r>
          </a:p>
          <a:p>
            <a:r>
              <a:rPr lang="en-IN" dirty="0" smtClean="0">
                <a:cs typeface="Courier New" pitchFamily="49" charset="0"/>
              </a:rPr>
              <a:t>For Operator, </a:t>
            </a:r>
            <a:r>
              <a:rPr lang="en-IN" dirty="0" err="1" smtClean="0">
                <a:cs typeface="Courier New" pitchFamily="49" charset="0"/>
              </a:rPr>
              <a:t>associativity</a:t>
            </a:r>
            <a:r>
              <a:rPr lang="en-IN" dirty="0" smtClean="0">
                <a:cs typeface="Courier New" pitchFamily="49" charset="0"/>
              </a:rPr>
              <a:t> means that when the same operator appears in a row, then to which direction the expression will be evaluated. (It would be from </a:t>
            </a:r>
            <a:r>
              <a:rPr lang="en-IN" b="1" dirty="0" smtClean="0">
                <a:cs typeface="Courier New" pitchFamily="49" charset="0"/>
              </a:rPr>
              <a:t>Left to Right</a:t>
            </a:r>
            <a:r>
              <a:rPr lang="en-IN" dirty="0" smtClean="0">
                <a:cs typeface="Courier New" pitchFamily="49" charset="0"/>
              </a:rPr>
              <a:t>)</a:t>
            </a:r>
          </a:p>
          <a:p>
            <a:r>
              <a:rPr lang="en-IN" dirty="0" smtClean="0">
                <a:cs typeface="Courier New" pitchFamily="49" charset="0"/>
              </a:rPr>
              <a:t>How does java evaluate </a:t>
            </a:r>
            <a:r>
              <a:rPr lang="en-IN" dirty="0" smtClean="0">
                <a:latin typeface="Courier New" pitchFamily="49" charset="0"/>
                <a:cs typeface="Courier New" pitchFamily="49" charset="0"/>
              </a:rPr>
              <a:t>1 * 2 + 3 * 4 / 5 ???</a:t>
            </a:r>
          </a:p>
          <a:p>
            <a:pPr>
              <a:buNone/>
            </a:pPr>
            <a:r>
              <a:rPr lang="en-IN" dirty="0" smtClean="0">
                <a:latin typeface="Courier New" pitchFamily="49" charset="0"/>
                <a:cs typeface="Courier New" pitchFamily="49" charset="0"/>
              </a:rPr>
              <a:t>					2   +   12	 / 5</a:t>
            </a:r>
          </a:p>
          <a:p>
            <a:pPr>
              <a:buNone/>
            </a:pPr>
            <a:r>
              <a:rPr lang="en-IN" dirty="0" smtClean="0">
                <a:latin typeface="Courier New" pitchFamily="49" charset="0"/>
                <a:cs typeface="Courier New" pitchFamily="49" charset="0"/>
              </a:rPr>
              <a:t>					2	+	2.4</a:t>
            </a:r>
            <a:endParaRPr lang="en-IN" dirty="0" smtClean="0">
              <a:cs typeface="Courier New" pitchFamily="49" charset="0"/>
            </a:endParaRPr>
          </a:p>
          <a:p>
            <a:pPr>
              <a:buNone/>
            </a:pPr>
            <a:r>
              <a:rPr lang="en-IN" dirty="0" smtClean="0">
                <a:latin typeface="Courier New" pitchFamily="49" charset="0"/>
                <a:cs typeface="Courier New" pitchFamily="49" charset="0"/>
              </a:rPr>
              <a:t>						4.4</a:t>
            </a:r>
          </a:p>
        </p:txBody>
      </p:sp>
      <p:cxnSp>
        <p:nvCxnSpPr>
          <p:cNvPr id="6" name="Straight Connector 5"/>
          <p:cNvCxnSpPr/>
          <p:nvPr/>
        </p:nvCxnSpPr>
        <p:spPr>
          <a:xfrm>
            <a:off x="3657600" y="49530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94516" y="49530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38600" y="4953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4953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5442856"/>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19800" y="5486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62400" y="5943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5400"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990600"/>
          <a:ext cx="8686800" cy="5477984"/>
        </p:xfrm>
        <a:graphic>
          <a:graphicData uri="http://schemas.openxmlformats.org/drawingml/2006/table">
            <a:tbl>
              <a:tblPr firstRow="1" bandRow="1">
                <a:tableStyleId>{B301B821-A1FF-4177-AEE7-76D212191A09}</a:tableStyleId>
              </a:tblPr>
              <a:tblGrid>
                <a:gridCol w="2438400"/>
                <a:gridCol w="3962400"/>
                <a:gridCol w="2286000"/>
              </a:tblGrid>
              <a:tr h="331788">
                <a:tc>
                  <a:txBody>
                    <a:bodyPr/>
                    <a:lstStyle/>
                    <a:p>
                      <a:pPr algn="l"/>
                      <a:r>
                        <a:rPr lang="en-US" sz="2000" dirty="0" smtClean="0"/>
                        <a:t>Category </a:t>
                      </a:r>
                      <a:endParaRPr lang="en-US" sz="2000" dirty="0"/>
                    </a:p>
                  </a:txBody>
                  <a:tcPr marL="18787" marR="18787" marT="18787" marB="18787"/>
                </a:tc>
                <a:tc>
                  <a:txBody>
                    <a:bodyPr/>
                    <a:lstStyle/>
                    <a:p>
                      <a:pPr algn="l"/>
                      <a:r>
                        <a:rPr lang="en-US" sz="2000" dirty="0" smtClean="0"/>
                        <a:t>Operator </a:t>
                      </a:r>
                      <a:endParaRPr lang="en-US" sz="2000" dirty="0"/>
                    </a:p>
                  </a:txBody>
                  <a:tcPr marL="18787" marR="18787" marT="18787" marB="18787"/>
                </a:tc>
                <a:tc>
                  <a:txBody>
                    <a:bodyPr/>
                    <a:lstStyle/>
                    <a:p>
                      <a:pPr algn="l"/>
                      <a:r>
                        <a:rPr lang="en-US" sz="2000" dirty="0" err="1" smtClean="0"/>
                        <a:t>Associativity</a:t>
                      </a:r>
                      <a:r>
                        <a:rPr lang="en-US" sz="2000" dirty="0" smtClean="0"/>
                        <a:t> </a:t>
                      </a:r>
                      <a:endParaRPr lang="en-US" sz="2000" dirty="0"/>
                    </a:p>
                  </a:txBody>
                  <a:tcPr marL="18787" marR="18787" marT="18787" marB="18787"/>
                </a:tc>
              </a:tr>
              <a:tr h="331788">
                <a:tc>
                  <a:txBody>
                    <a:bodyPr/>
                    <a:lstStyle/>
                    <a:p>
                      <a:r>
                        <a:rPr lang="en-US" sz="2000" dirty="0"/>
                        <a:t>Postfix </a:t>
                      </a:r>
                    </a:p>
                  </a:txBody>
                  <a:tcPr marL="18787" marR="18787" marT="18787" marB="18787"/>
                </a:tc>
                <a:tc>
                  <a:txBody>
                    <a:bodyPr/>
                    <a:lstStyle/>
                    <a:p>
                      <a:r>
                        <a:rPr lang="en-US" sz="2000"/>
                        <a:t>() [] . (dot operator)</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Unary </a:t>
                      </a:r>
                    </a:p>
                  </a:txBody>
                  <a:tcPr marL="18787" marR="18787" marT="18787" marB="18787"/>
                </a:tc>
                <a:tc>
                  <a:txBody>
                    <a:bodyPr/>
                    <a:lstStyle/>
                    <a:p>
                      <a:r>
                        <a:rPr lang="en-US" sz="2000"/>
                        <a:t>++ - - ! ~</a:t>
                      </a:r>
                    </a:p>
                  </a:txBody>
                  <a:tcPr marL="18787" marR="18787" marT="18787" marB="18787"/>
                </a:tc>
                <a:tc>
                  <a:txBody>
                    <a:bodyPr/>
                    <a:lstStyle/>
                    <a:p>
                      <a:r>
                        <a:rPr lang="en-US" sz="2000" dirty="0"/>
                        <a:t>Right to left </a:t>
                      </a:r>
                    </a:p>
                  </a:txBody>
                  <a:tcPr marL="18787" marR="18787" marT="18787" marB="18787"/>
                </a:tc>
              </a:tr>
              <a:tr h="331788">
                <a:tc>
                  <a:txBody>
                    <a:bodyPr/>
                    <a:lstStyle/>
                    <a:p>
                      <a:r>
                        <a:rPr lang="en-US" sz="2000"/>
                        <a:t>Multiplicative  </a:t>
                      </a:r>
                    </a:p>
                  </a:txBody>
                  <a:tcPr marL="18787" marR="18787" marT="18787" marB="18787"/>
                </a:tc>
                <a:tc>
                  <a:txBody>
                    <a:bodyPr/>
                    <a:lstStyle/>
                    <a:p>
                      <a:r>
                        <a:rPr lang="en-US" sz="2000"/>
                        <a:t>* / % </a:t>
                      </a:r>
                    </a:p>
                  </a:txBody>
                  <a:tcPr marL="18787" marR="18787" marT="18787" marB="18787"/>
                </a:tc>
                <a:tc>
                  <a:txBody>
                    <a:bodyPr/>
                    <a:lstStyle/>
                    <a:p>
                      <a:r>
                        <a:rPr lang="en-US" sz="2000" dirty="0"/>
                        <a:t>Left to right </a:t>
                      </a:r>
                    </a:p>
                  </a:txBody>
                  <a:tcPr marL="18787" marR="18787" marT="18787" marB="18787"/>
                </a:tc>
              </a:tr>
              <a:tr h="331788">
                <a:tc>
                  <a:txBody>
                    <a:bodyPr/>
                    <a:lstStyle/>
                    <a:p>
                      <a:r>
                        <a:rPr lang="en-US" sz="2000"/>
                        <a:t>Additive  </a:t>
                      </a:r>
                    </a:p>
                  </a:txBody>
                  <a:tcPr marL="18787" marR="18787" marT="18787" marB="18787"/>
                </a:tc>
                <a:tc>
                  <a:txBody>
                    <a:bodyPr/>
                    <a:lstStyle/>
                    <a:p>
                      <a:r>
                        <a:rPr lang="en-US" sz="2000" dirty="0"/>
                        <a:t>+ -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Shift  </a:t>
                      </a:r>
                    </a:p>
                  </a:txBody>
                  <a:tcPr marL="18787" marR="18787" marT="18787" marB="18787"/>
                </a:tc>
                <a:tc>
                  <a:txBody>
                    <a:bodyPr/>
                    <a:lstStyle/>
                    <a:p>
                      <a:r>
                        <a:rPr lang="en-US" sz="2000"/>
                        <a:t>&gt;&gt; &gt;&gt;&gt; &lt;&lt;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Relational  </a:t>
                      </a:r>
                    </a:p>
                  </a:txBody>
                  <a:tcPr marL="18787" marR="18787" marT="18787" marB="18787"/>
                </a:tc>
                <a:tc>
                  <a:txBody>
                    <a:bodyPr/>
                    <a:lstStyle/>
                    <a:p>
                      <a:r>
                        <a:rPr lang="en-US" sz="2000"/>
                        <a:t>&gt; &gt;= &lt; &lt;=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Equality  </a:t>
                      </a:r>
                    </a:p>
                  </a:txBody>
                  <a:tcPr marL="18787" marR="18787" marT="18787" marB="18787"/>
                </a:tc>
                <a:tc>
                  <a:txBody>
                    <a:bodyPr/>
                    <a:lstStyle/>
                    <a:p>
                      <a:r>
                        <a:rPr lang="en-US" sz="2000"/>
                        <a:t>== !=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AND </a:t>
                      </a:r>
                    </a:p>
                  </a:txBody>
                  <a:tcPr marL="18787" marR="18787" marT="18787" marB="18787"/>
                </a:tc>
                <a:tc>
                  <a:txBody>
                    <a:bodyPr/>
                    <a:lstStyle/>
                    <a:p>
                      <a:r>
                        <a:rPr lang="en-US" sz="2000"/>
                        <a:t>&amp;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XOR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Bitwise 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Logical AND </a:t>
                      </a:r>
                    </a:p>
                  </a:txBody>
                  <a:tcPr marL="18787" marR="18787" marT="18787" marB="18787"/>
                </a:tc>
                <a:tc>
                  <a:txBody>
                    <a:bodyPr/>
                    <a:lstStyle/>
                    <a:p>
                      <a:r>
                        <a:rPr lang="en-US" sz="2000"/>
                        <a:t>&amp;&amp;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Logical OR </a:t>
                      </a:r>
                    </a:p>
                  </a:txBody>
                  <a:tcPr marL="18787" marR="18787" marT="18787" marB="18787"/>
                </a:tc>
                <a:tc>
                  <a:txBody>
                    <a:bodyPr/>
                    <a:lstStyle/>
                    <a:p>
                      <a:r>
                        <a:rPr lang="en-US" sz="2000"/>
                        <a:t>|| </a:t>
                      </a:r>
                    </a:p>
                  </a:txBody>
                  <a:tcPr marL="18787" marR="18787" marT="18787" marB="18787"/>
                </a:tc>
                <a:tc>
                  <a:txBody>
                    <a:bodyPr/>
                    <a:lstStyle/>
                    <a:p>
                      <a:r>
                        <a:rPr lang="en-US" sz="2000"/>
                        <a:t>Left to right </a:t>
                      </a:r>
                    </a:p>
                  </a:txBody>
                  <a:tcPr marL="18787" marR="18787" marT="18787" marB="18787"/>
                </a:tc>
              </a:tr>
              <a:tr h="331788">
                <a:tc>
                  <a:txBody>
                    <a:bodyPr/>
                    <a:lstStyle/>
                    <a:p>
                      <a:r>
                        <a:rPr lang="en-US" sz="2000"/>
                        <a:t>Conditional </a:t>
                      </a:r>
                    </a:p>
                  </a:txBody>
                  <a:tcPr marL="18787" marR="18787" marT="18787" marB="18787"/>
                </a:tc>
                <a:tc>
                  <a:txBody>
                    <a:bodyPr/>
                    <a:lstStyle/>
                    <a:p>
                      <a:r>
                        <a:rPr lang="en-US" sz="2000"/>
                        <a:t>?: </a:t>
                      </a:r>
                    </a:p>
                  </a:txBody>
                  <a:tcPr marL="18787" marR="18787" marT="18787" marB="18787"/>
                </a:tc>
                <a:tc>
                  <a:txBody>
                    <a:bodyPr/>
                    <a:lstStyle/>
                    <a:p>
                      <a:r>
                        <a:rPr lang="en-US" sz="2000"/>
                        <a:t>Right to left </a:t>
                      </a:r>
                    </a:p>
                  </a:txBody>
                  <a:tcPr marL="18787" marR="18787" marT="18787" marB="18787"/>
                </a:tc>
              </a:tr>
              <a:tr h="331788">
                <a:tc>
                  <a:txBody>
                    <a:bodyPr/>
                    <a:lstStyle/>
                    <a:p>
                      <a:r>
                        <a:rPr lang="en-US" sz="2000"/>
                        <a:t>Assignment </a:t>
                      </a:r>
                    </a:p>
                  </a:txBody>
                  <a:tcPr marL="18787" marR="18787" marT="18787" marB="18787"/>
                </a:tc>
                <a:tc>
                  <a:txBody>
                    <a:bodyPr/>
                    <a:lstStyle/>
                    <a:p>
                      <a:r>
                        <a:rPr lang="en-US" sz="2000"/>
                        <a:t>= += -= *= /= %= &gt;&gt;= &lt;&lt;= &amp;= ^= |= </a:t>
                      </a:r>
                    </a:p>
                  </a:txBody>
                  <a:tcPr marL="18787" marR="18787" marT="18787" marB="18787"/>
                </a:tc>
                <a:tc>
                  <a:txBody>
                    <a:bodyPr/>
                    <a:lstStyle/>
                    <a:p>
                      <a:r>
                        <a:rPr lang="en-US" sz="2000"/>
                        <a:t>Right to left </a:t>
                      </a:r>
                    </a:p>
                  </a:txBody>
                  <a:tcPr marL="18787" marR="18787" marT="18787" marB="18787"/>
                </a:tc>
              </a:tr>
              <a:tr h="331788">
                <a:tc>
                  <a:txBody>
                    <a:bodyPr/>
                    <a:lstStyle/>
                    <a:p>
                      <a:r>
                        <a:rPr lang="en-US" sz="2000"/>
                        <a:t>Comma </a:t>
                      </a:r>
                    </a:p>
                  </a:txBody>
                  <a:tcPr marL="18787" marR="18787" marT="18787" marB="18787"/>
                </a:tc>
                <a:tc>
                  <a:txBody>
                    <a:bodyPr/>
                    <a:lstStyle/>
                    <a:p>
                      <a:r>
                        <a:rPr lang="en-US" sz="2000" dirty="0"/>
                        <a:t>, </a:t>
                      </a:r>
                    </a:p>
                  </a:txBody>
                  <a:tcPr marL="18787" marR="18787" marT="18787" marB="18787"/>
                </a:tc>
                <a:tc>
                  <a:txBody>
                    <a:bodyPr/>
                    <a:lstStyle/>
                    <a:p>
                      <a:r>
                        <a:rPr lang="en-US" sz="2000" dirty="0"/>
                        <a:t>Left to right </a:t>
                      </a:r>
                    </a:p>
                  </a:txBody>
                  <a:tcPr marL="18787" marR="18787" marT="18787" marB="18787"/>
                </a:tc>
              </a:tr>
            </a:tbl>
          </a:graphicData>
        </a:graphic>
      </p:graphicFrame>
      <p:sp>
        <p:nvSpPr>
          <p:cNvPr id="5" name="Title 1"/>
          <p:cNvSpPr txBox="1">
            <a:spLocks/>
          </p:cNvSpPr>
          <p:nvPr/>
        </p:nvSpPr>
        <p:spPr>
          <a:xfrm>
            <a:off x="190500" y="106363"/>
            <a:ext cx="8763000" cy="808037"/>
          </a:xfrm>
          <a:prstGeom prst="rect">
            <a:avLst/>
          </a:prstGeom>
        </p:spPr>
        <p:txBody>
          <a:bodyPr vert="horz" lIns="91440" tIns="45720" rIns="91440" bIns="45720" rtlCol="0" anchor="ctr">
            <a:normAutofit/>
          </a:bodyPr>
          <a:lstStyle/>
          <a:p>
            <a:pPr lvl="0">
              <a:spcBef>
                <a:spcPct val="0"/>
              </a:spcBef>
            </a:pPr>
            <a:r>
              <a:rPr lang="en-US" sz="4400" dirty="0" smtClean="0">
                <a:latin typeface="+mj-lt"/>
                <a:ea typeface="Open Sans Semibold" panose="020B0706030804020204" pitchFamily="34" charset="0"/>
                <a:cs typeface="Open Sans Semibold" panose="020B0706030804020204" pitchFamily="34" charset="0"/>
              </a:rPr>
              <a:t>Precedence of Java Operators</a:t>
            </a:r>
            <a:endParaRPr lang="en-US" sz="4400" dirty="0">
              <a:latin typeface="+mj-lt"/>
              <a:ea typeface="Open Sans Semibold" panose="020B0706030804020204" pitchFamily="34" charset="0"/>
              <a:cs typeface="Open Sans Semibold" panose="020B0706030804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Statements</a:t>
            </a:r>
            <a:endParaRPr lang="en-US" dirty="0"/>
          </a:p>
        </p:txBody>
      </p:sp>
      <p:sp>
        <p:nvSpPr>
          <p:cNvPr id="3" name="Content Placeholder 2"/>
          <p:cNvSpPr>
            <a:spLocks noGrp="1"/>
          </p:cNvSpPr>
          <p:nvPr>
            <p:ph idx="1"/>
          </p:nvPr>
        </p:nvSpPr>
        <p:spPr/>
        <p:txBody>
          <a:bodyPr/>
          <a:lstStyle/>
          <a:p>
            <a:r>
              <a:rPr lang="en-IN" dirty="0" smtClean="0">
                <a:latin typeface="Courier New" pitchFamily="49" charset="0"/>
                <a:cs typeface="Courier New" pitchFamily="49" charset="0"/>
              </a:rPr>
              <a:t>if</a:t>
            </a:r>
            <a:r>
              <a:rPr lang="en-IN" dirty="0" smtClean="0"/>
              <a:t> statement</a:t>
            </a:r>
          </a:p>
          <a:p>
            <a:r>
              <a:rPr lang="en-IN" dirty="0" smtClean="0">
                <a:latin typeface="Courier New" pitchFamily="49" charset="0"/>
                <a:cs typeface="Courier New" pitchFamily="49" charset="0"/>
              </a:rPr>
              <a:t>if-else</a:t>
            </a:r>
            <a:r>
              <a:rPr lang="en-IN" dirty="0" smtClean="0"/>
              <a:t> statement</a:t>
            </a:r>
          </a:p>
          <a:p>
            <a:r>
              <a:rPr lang="en-IN" dirty="0" smtClean="0">
                <a:latin typeface="Courier New" pitchFamily="49" charset="0"/>
                <a:cs typeface="Courier New" pitchFamily="49" charset="0"/>
              </a:rPr>
              <a:t>if-else</a:t>
            </a:r>
            <a:r>
              <a:rPr lang="en-IN" dirty="0" smtClean="0"/>
              <a:t> </a:t>
            </a:r>
            <a:r>
              <a:rPr lang="en-IN" dirty="0" smtClean="0">
                <a:latin typeface="Courier New" pitchFamily="49" charset="0"/>
                <a:cs typeface="Courier New" pitchFamily="49" charset="0"/>
              </a:rPr>
              <a:t>ladder</a:t>
            </a:r>
            <a:r>
              <a:rPr lang="en-IN" dirty="0" smtClean="0"/>
              <a:t> statement</a:t>
            </a:r>
          </a:p>
          <a:p>
            <a:r>
              <a:rPr lang="en-IN" dirty="0" smtClean="0">
                <a:latin typeface="Courier New" pitchFamily="49" charset="0"/>
                <a:cs typeface="Courier New" pitchFamily="49" charset="0"/>
              </a:rPr>
              <a:t>switch</a:t>
            </a:r>
            <a:r>
              <a:rPr lang="en-IN" dirty="0" smtClean="0"/>
              <a:t> statement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Statement</a:t>
            </a:r>
            <a:endParaRPr lang="en-US" dirty="0"/>
          </a:p>
        </p:txBody>
      </p:sp>
      <p:sp>
        <p:nvSpPr>
          <p:cNvPr id="6" name="TextBox 5"/>
          <p:cNvSpPr txBox="1"/>
          <p:nvPr/>
        </p:nvSpPr>
        <p:spPr>
          <a:xfrm>
            <a:off x="266700" y="2286000"/>
            <a:ext cx="8610600" cy="2585323"/>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 statement tests the condition. It executes the if block if condition is true.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US" dirty="0"/>
          </a:p>
        </p:txBody>
      </p:sp>
      <p:sp>
        <p:nvSpPr>
          <p:cNvPr id="6" name="TextBox 5"/>
          <p:cNvSpPr txBox="1"/>
          <p:nvPr/>
        </p:nvSpPr>
        <p:spPr>
          <a:xfrm>
            <a:off x="266700" y="2286000"/>
            <a:ext cx="86106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IfElseStatementDemo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a:t>
            </a:r>
          </a:p>
          <a:p>
            <a:pPr lvl="1"/>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10, </a:t>
            </a:r>
            <a:r>
              <a:rPr lang="en-US" b="1" dirty="0" smtClean="0">
                <a:solidFill>
                  <a:srgbClr val="6A3E3E"/>
                </a:solidFill>
                <a:latin typeface="Consolas"/>
              </a:rPr>
              <a:t>b</a:t>
            </a:r>
            <a:r>
              <a:rPr lang="en-US" b="1" dirty="0" smtClean="0">
                <a:solidFill>
                  <a:srgbClr val="000000"/>
                </a:solidFill>
                <a:latin typeface="Consolas"/>
              </a:rPr>
              <a:t> = 20;</a:t>
            </a:r>
          </a:p>
          <a:p>
            <a:pPr lvl="2"/>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a</a:t>
            </a:r>
            <a:r>
              <a:rPr lang="en-US" b="1" dirty="0" smtClean="0">
                <a:solidFill>
                  <a:srgbClr val="000000"/>
                </a:solidFill>
                <a:latin typeface="Consolas"/>
              </a:rPr>
              <a:t>&lt;</a:t>
            </a:r>
            <a:r>
              <a:rPr lang="en-US" b="1" dirty="0" smtClean="0">
                <a:solidFill>
                  <a:srgbClr val="6A3E3E"/>
                </a:solidFill>
                <a:latin typeface="Consolas"/>
              </a:rPr>
              <a:t>b</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2"/>
            <a:r>
              <a:rPr lang="en-US" b="1" dirty="0" smtClean="0">
                <a:solidFill>
                  <a:srgbClr val="7F0055"/>
                </a:solidFill>
                <a:latin typeface="Consolas"/>
              </a:rPr>
              <a:t>else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is not smaller than B"</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if-else statement also tests the condition. It executes the if block if condition is true otherwise else block is executed.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US" dirty="0"/>
          </a:p>
        </p:txBody>
      </p:sp>
      <p:sp>
        <p:nvSpPr>
          <p:cNvPr id="6" name="TextBox 5"/>
          <p:cNvSpPr txBox="1"/>
          <p:nvPr/>
        </p:nvSpPr>
        <p:spPr>
          <a:xfrm>
            <a:off x="1066800" y="2133600"/>
            <a:ext cx="7010400" cy="3416320"/>
          </a:xfrm>
          <a:prstGeom prst="rect">
            <a:avLst/>
          </a:prstGeom>
          <a:noFill/>
          <a:ln w="19050">
            <a:solidFill>
              <a:schemeClr val="accent1"/>
            </a:solidFill>
            <a:prstDash val="dash"/>
          </a:ln>
        </p:spPr>
        <p:txBody>
          <a:bodyPr wrap="square" rtlCol="0">
            <a:spAutoFit/>
          </a:bodyPr>
          <a:lstStyle/>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 65;</a:t>
            </a:r>
          </a:p>
          <a:p>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&lt; 60)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"fail"</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60 &amp;&amp; </a:t>
            </a:r>
            <a:r>
              <a:rPr lang="en-US" b="1" dirty="0" smtClean="0">
                <a:solidFill>
                  <a:srgbClr val="6A3E3E"/>
                </a:solidFill>
                <a:latin typeface="Consolas"/>
              </a:rPr>
              <a:t>marks</a:t>
            </a:r>
            <a:r>
              <a:rPr lang="en-US" b="1" dirty="0" smtClean="0">
                <a:solidFill>
                  <a:srgbClr val="000000"/>
                </a:solidFill>
                <a:latin typeface="Consolas"/>
              </a:rPr>
              <a:t> &lt; 80)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"B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80 &amp;&amp; </a:t>
            </a:r>
            <a:r>
              <a:rPr lang="en-US" b="1" dirty="0" smtClean="0">
                <a:solidFill>
                  <a:srgbClr val="6A3E3E"/>
                </a:solidFill>
                <a:latin typeface="Consolas"/>
              </a:rPr>
              <a:t>marks</a:t>
            </a:r>
            <a:r>
              <a:rPr lang="en-US" b="1" dirty="0" smtClean="0">
                <a:solidFill>
                  <a:srgbClr val="000000"/>
                </a:solidFill>
                <a:latin typeface="Consolas"/>
              </a:rPr>
              <a:t> &lt; 90)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marks</a:t>
            </a:r>
            <a:r>
              <a:rPr lang="en-US" b="1" dirty="0" smtClean="0">
                <a:solidFill>
                  <a:srgbClr val="000000"/>
                </a:solidFill>
                <a:latin typeface="Consolas"/>
              </a:rPr>
              <a:t> &gt;= 90 &amp;&amp; </a:t>
            </a:r>
            <a:r>
              <a:rPr lang="en-US" b="1" dirty="0" smtClean="0">
                <a:solidFill>
                  <a:srgbClr val="6A3E3E"/>
                </a:solidFill>
                <a:latin typeface="Consolas"/>
              </a:rPr>
              <a:t>marks</a:t>
            </a:r>
            <a:r>
              <a:rPr lang="en-US" b="1" dirty="0" smtClean="0">
                <a:solidFill>
                  <a:srgbClr val="000000"/>
                </a:solidFill>
                <a:latin typeface="Consolas"/>
              </a:rPr>
              <a:t> &lt; 100)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 grade"</a:t>
            </a:r>
            <a:r>
              <a:rPr lang="en-US" b="1" i="1" dirty="0" smtClean="0">
                <a:solidFill>
                  <a:srgbClr val="000000"/>
                </a:solidFill>
                <a:latin typeface="Consolas"/>
              </a:rPr>
              <a:t>);</a:t>
            </a:r>
          </a:p>
          <a:p>
            <a:r>
              <a:rPr lang="en-US" dirty="0" smtClean="0">
                <a:solidFill>
                  <a:srgbClr val="000000"/>
                </a:solidFill>
                <a:latin typeface="Consolas"/>
              </a:rPr>
              <a:t>} </a:t>
            </a:r>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"Invalid!"</a:t>
            </a:r>
            <a:r>
              <a:rPr lang="en-US" b="1" i="1"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if-else-if ladder statement executes one condition from multiple statements.</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Statement</a:t>
            </a:r>
            <a:endParaRPr lang="en-US" dirty="0"/>
          </a:p>
        </p:txBody>
      </p:sp>
      <p:sp>
        <p:nvSpPr>
          <p:cNvPr id="6" name="TextBox 5"/>
          <p:cNvSpPr txBox="1"/>
          <p:nvPr/>
        </p:nvSpPr>
        <p:spPr>
          <a:xfrm>
            <a:off x="1066800" y="1981200"/>
            <a:ext cx="7010400" cy="452431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SwitchExampleDemo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20;</a:t>
            </a:r>
          </a:p>
          <a:p>
            <a:pPr lvl="2"/>
            <a:r>
              <a:rPr lang="en-US" b="1" dirty="0" smtClean="0">
                <a:solidFill>
                  <a:srgbClr val="7F0055"/>
                </a:solidFill>
                <a:latin typeface="Consolas"/>
              </a:rPr>
              <a:t>switch</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a:t>
            </a:r>
          </a:p>
          <a:p>
            <a:pPr lvl="3"/>
            <a:r>
              <a:rPr lang="en-US" b="1" dirty="0" smtClean="0">
                <a:solidFill>
                  <a:srgbClr val="7F0055"/>
                </a:solidFill>
                <a:latin typeface="Consolas"/>
              </a:rPr>
              <a:t>case</a:t>
            </a:r>
            <a:r>
              <a:rPr lang="en-US" b="1" dirty="0" smtClean="0">
                <a:solidFill>
                  <a:srgbClr val="000000"/>
                </a:solidFill>
                <a:latin typeface="Consolas"/>
              </a:rPr>
              <a:t> 10:</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3"/>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case</a:t>
            </a:r>
            <a:r>
              <a:rPr lang="en-US" b="1" dirty="0" smtClean="0">
                <a:solidFill>
                  <a:srgbClr val="000000"/>
                </a:solidFill>
                <a:latin typeface="Consolas"/>
              </a:rPr>
              <a:t> 20:</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"20"</a:t>
            </a:r>
            <a:r>
              <a:rPr lang="en-US" b="1" i="1" dirty="0" smtClean="0">
                <a:solidFill>
                  <a:srgbClr val="000000"/>
                </a:solidFill>
                <a:latin typeface="Consolas"/>
              </a:rPr>
              <a:t>);</a:t>
            </a:r>
          </a:p>
          <a:p>
            <a:pPr lvl="3"/>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default</a:t>
            </a:r>
            <a:r>
              <a:rPr lang="en-US" b="1"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"Not 10 or 20"</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295400"/>
          </a:xfrm>
        </p:spPr>
        <p:txBody>
          <a:bodyPr>
            <a:normAutofit/>
          </a:bodyPr>
          <a:lstStyle/>
          <a:p>
            <a:r>
              <a:rPr lang="en-US" dirty="0" smtClean="0"/>
              <a:t>switch statement executes one statement from multiple conditions. It is like if-else-if ladder statement.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Looping Statement</a:t>
            </a:r>
            <a:endParaRPr lang="en-US" dirty="0"/>
          </a:p>
        </p:txBody>
      </p:sp>
      <p:sp>
        <p:nvSpPr>
          <p:cNvPr id="3" name="Content Placeholder 2"/>
          <p:cNvSpPr>
            <a:spLocks noGrp="1"/>
          </p:cNvSpPr>
          <p:nvPr>
            <p:ph idx="1"/>
          </p:nvPr>
        </p:nvSpPr>
        <p:spPr/>
        <p:txBody>
          <a:bodyPr/>
          <a:lstStyle/>
          <a:p>
            <a:r>
              <a:rPr lang="en-IN" dirty="0" smtClean="0">
                <a:latin typeface="Courier New" pitchFamily="49" charset="0"/>
                <a:cs typeface="Courier New" pitchFamily="49" charset="0"/>
              </a:rPr>
              <a:t>while</a:t>
            </a:r>
          </a:p>
          <a:p>
            <a:r>
              <a:rPr lang="en-IN" dirty="0" smtClean="0">
                <a:latin typeface="Courier New" pitchFamily="49" charset="0"/>
                <a:cs typeface="Courier New" pitchFamily="49" charset="0"/>
              </a:rPr>
              <a:t>do-while</a:t>
            </a:r>
          </a:p>
          <a:p>
            <a:r>
              <a:rPr lang="en-IN" dirty="0" smtClean="0">
                <a:latin typeface="Courier New" pitchFamily="49" charset="0"/>
                <a:cs typeface="Courier New" pitchFamily="49" charset="0"/>
              </a:rPr>
              <a:t>for</a:t>
            </a:r>
          </a:p>
          <a:p>
            <a:r>
              <a:rPr lang="en-IN" dirty="0" err="1" smtClean="0">
                <a:latin typeface="Courier New" pitchFamily="49" charset="0"/>
                <a:cs typeface="Courier New" pitchFamily="49" charset="0"/>
              </a:rPr>
              <a:t>foreach</a:t>
            </a:r>
            <a:endParaRPr lang="en-IN"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Compile a Java Program </a:t>
            </a:r>
            <a:endParaRPr lang="en-US" dirty="0"/>
          </a:p>
        </p:txBody>
      </p:sp>
      <p:sp>
        <p:nvSpPr>
          <p:cNvPr id="3" name="Content Placeholder 2"/>
          <p:cNvSpPr>
            <a:spLocks noGrp="1"/>
          </p:cNvSpPr>
          <p:nvPr>
            <p:ph idx="1"/>
          </p:nvPr>
        </p:nvSpPr>
        <p:spPr/>
        <p:txBody>
          <a:bodyPr/>
          <a:lstStyle/>
          <a:p>
            <a:r>
              <a:rPr lang="en-IN" dirty="0" smtClean="0"/>
              <a:t>we can compile java code using “</a:t>
            </a:r>
            <a:r>
              <a:rPr lang="en-IN" b="1" i="1" dirty="0" err="1" smtClean="0"/>
              <a:t>javac</a:t>
            </a:r>
            <a:r>
              <a:rPr lang="en-IN" b="1" i="1" dirty="0" smtClean="0"/>
              <a:t>”</a:t>
            </a:r>
            <a:r>
              <a:rPr lang="en-IN" dirty="0" smtClean="0"/>
              <a:t> command in Command Prompt.</a:t>
            </a:r>
          </a:p>
          <a:p>
            <a:r>
              <a:rPr lang="en-IN" dirty="0" smtClean="0"/>
              <a:t>Steps:</a:t>
            </a:r>
          </a:p>
          <a:p>
            <a:pPr marL="914400" lvl="1" indent="-457200">
              <a:buFont typeface="+mj-lt"/>
              <a:buAutoNum type="arabicPeriod"/>
            </a:pPr>
            <a:r>
              <a:rPr lang="en-IN" dirty="0" smtClean="0"/>
              <a:t>Open Command Prompt</a:t>
            </a:r>
          </a:p>
          <a:p>
            <a:pPr marL="914400" lvl="1" indent="-457200">
              <a:buFont typeface="+mj-lt"/>
              <a:buAutoNum type="arabicPeriod"/>
            </a:pPr>
            <a:r>
              <a:rPr lang="en-IN" dirty="0" err="1" smtClean="0"/>
              <a:t>Goto</a:t>
            </a:r>
            <a:r>
              <a:rPr lang="en-IN" dirty="0" smtClean="0"/>
              <a:t> the program directory (using </a:t>
            </a:r>
            <a:r>
              <a:rPr lang="en-IN" dirty="0" err="1" smtClean="0"/>
              <a:t>cd</a:t>
            </a:r>
            <a:r>
              <a:rPr lang="en-IN" dirty="0" smtClean="0"/>
              <a:t> command)</a:t>
            </a:r>
          </a:p>
          <a:p>
            <a:pPr marL="914400" lvl="1" indent="-457200">
              <a:buFont typeface="+mj-lt"/>
              <a:buAutoNum type="arabicPeriod"/>
            </a:pPr>
            <a:r>
              <a:rPr lang="en-IN" dirty="0" smtClean="0"/>
              <a:t>Use </a:t>
            </a:r>
            <a:r>
              <a:rPr lang="en-IN" b="1" dirty="0" err="1" smtClean="0"/>
              <a:t>javac</a:t>
            </a:r>
            <a:r>
              <a:rPr lang="en-IN" dirty="0" smtClean="0"/>
              <a:t> command followed by filename (Ex: </a:t>
            </a:r>
            <a:r>
              <a:rPr lang="en-IN" b="1" dirty="0" err="1" smtClean="0"/>
              <a:t>javac</a:t>
            </a:r>
            <a:r>
              <a:rPr lang="en-IN" dirty="0" smtClean="0"/>
              <a:t> HelloWorld.java)</a:t>
            </a:r>
            <a:endParaRPr lang="en-US" dirty="0"/>
          </a:p>
        </p:txBody>
      </p:sp>
      <p:pic>
        <p:nvPicPr>
          <p:cNvPr id="51203" name="Picture 3"/>
          <p:cNvPicPr>
            <a:picLocks noChangeAspect="1" noChangeArrowheads="1"/>
          </p:cNvPicPr>
          <p:nvPr/>
        </p:nvPicPr>
        <p:blipFill>
          <a:blip r:embed="rId2" cstate="print"/>
          <a:srcRect/>
          <a:stretch>
            <a:fillRect/>
          </a:stretch>
        </p:blipFill>
        <p:spPr bwMode="auto">
          <a:xfrm>
            <a:off x="2009775" y="3810000"/>
            <a:ext cx="500062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Loop</a:t>
            </a:r>
            <a:endParaRPr lang="en-US" dirty="0"/>
          </a:p>
        </p:txBody>
      </p:sp>
      <p:sp>
        <p:nvSpPr>
          <p:cNvPr id="6" name="TextBox 5"/>
          <p:cNvSpPr txBox="1"/>
          <p:nvPr/>
        </p:nvSpPr>
        <p:spPr>
          <a:xfrm>
            <a:off x="1066800" y="29288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3"/>
            <a:r>
              <a:rPr lang="en-US" dirty="0" smtClean="0">
                <a:solidFill>
                  <a:srgbClr val="6A3E3E"/>
                </a:solidFill>
                <a:latin typeface="Consolas"/>
              </a:rPr>
              <a:t>number</a:t>
            </a:r>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2819400"/>
          </a:xfrm>
        </p:spPr>
        <p:txBody>
          <a:bodyPr>
            <a:normAutofit/>
          </a:bodyPr>
          <a:lstStyle/>
          <a:p>
            <a:r>
              <a:rPr lang="en-US" dirty="0" smtClean="0"/>
              <a:t>while loop is used to iterate a part of the program several times.  while is entry control loop.</a:t>
            </a:r>
          </a:p>
          <a:p>
            <a:r>
              <a:rPr lang="en-US" dirty="0" smtClean="0"/>
              <a:t>If the number of iteration is not fixed, it is recommended to use while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Do-while Loop</a:t>
            </a:r>
            <a:endParaRPr lang="en-US" dirty="0"/>
          </a:p>
        </p:txBody>
      </p:sp>
      <p:sp>
        <p:nvSpPr>
          <p:cNvPr id="6" name="TextBox 5"/>
          <p:cNvSpPr txBox="1"/>
          <p:nvPr/>
        </p:nvSpPr>
        <p:spPr>
          <a:xfrm>
            <a:off x="1066800" y="22430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DoWhileLoopDemo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1;</a:t>
            </a:r>
          </a:p>
          <a:p>
            <a:pPr lvl="2"/>
            <a:r>
              <a:rPr lang="en-US" b="1" dirty="0" smtClean="0">
                <a:solidFill>
                  <a:srgbClr val="7F0055"/>
                </a:solidFill>
                <a:latin typeface="Consolas"/>
              </a:rPr>
              <a:t>do</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6A3E3E"/>
                </a:solidFill>
                <a:latin typeface="Consolas"/>
              </a:rPr>
              <a:t>	number</a:t>
            </a:r>
            <a:r>
              <a:rPr lang="en-US" dirty="0" smtClean="0">
                <a:solidFill>
                  <a:srgbClr val="000000"/>
                </a:solidFill>
                <a:latin typeface="Consolas"/>
              </a:rPr>
              <a:t>++;</a:t>
            </a:r>
          </a:p>
          <a:p>
            <a:pPr lvl="2"/>
            <a:r>
              <a:rPr lang="en-US" dirty="0" smtClean="0">
                <a:solidFill>
                  <a:srgbClr val="000000"/>
                </a:solidFill>
                <a:latin typeface="Consolas"/>
              </a:rPr>
              <a:t>}</a:t>
            </a:r>
            <a:r>
              <a:rPr lang="en-US" b="1" dirty="0" smtClean="0">
                <a:solidFill>
                  <a:srgbClr val="7F0055"/>
                </a:solidFill>
                <a:latin typeface="Consolas"/>
              </a:rPr>
              <a:t>while</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 &lt; 10) ;</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do-while loop is executed at least once because condition is checked after loop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a:t>
            </a:r>
            <a:endParaRPr lang="en-US" dirty="0"/>
          </a:p>
        </p:txBody>
      </p:sp>
      <p:sp>
        <p:nvSpPr>
          <p:cNvPr id="6" name="TextBox 5"/>
          <p:cNvSpPr txBox="1"/>
          <p:nvPr/>
        </p:nvSpPr>
        <p:spPr>
          <a:xfrm>
            <a:off x="1066800" y="2471678"/>
            <a:ext cx="701040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ForLoopDemo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IN" dirty="0" smtClean="0">
                <a:solidFill>
                  <a:srgbClr val="000000"/>
                </a:solidFill>
                <a:latin typeface="Consolas"/>
              </a:rPr>
              <a:t>}</a:t>
            </a:r>
            <a:endParaRPr lang="en-US" dirty="0" smtClean="0">
              <a:solidFill>
                <a:srgbClr val="000000"/>
              </a:solidFill>
              <a:latin typeface="Consolas"/>
            </a:endParaRP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for loop is used to iterate a part of the program several times. </a:t>
            </a:r>
          </a:p>
          <a:p>
            <a:r>
              <a:rPr lang="en-US" dirty="0" smtClean="0"/>
              <a:t>If the number of iteration is fixed, it is recommended to use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 statement</a:t>
            </a:r>
            <a:endParaRPr lang="en-US" dirty="0"/>
          </a:p>
        </p:txBody>
      </p:sp>
      <p:sp>
        <p:nvSpPr>
          <p:cNvPr id="6" name="TextBox 5"/>
          <p:cNvSpPr txBox="1"/>
          <p:nvPr/>
        </p:nvSpPr>
        <p:spPr>
          <a:xfrm>
            <a:off x="1066800" y="2471678"/>
            <a:ext cx="70104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4 followed by “After Loop”</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BreakDemo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When a break statement is encountered inside a loop, the loop is immediately terminated and the program control resumes at the next statement following the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statement</a:t>
            </a:r>
            <a:endParaRPr lang="en-US" dirty="0"/>
          </a:p>
        </p:txBody>
      </p:sp>
      <p:sp>
        <p:nvSpPr>
          <p:cNvPr id="6" name="TextBox 5"/>
          <p:cNvSpPr txBox="1"/>
          <p:nvPr/>
        </p:nvSpPr>
        <p:spPr>
          <a:xfrm>
            <a:off x="647700" y="2458283"/>
            <a:ext cx="7848600" cy="397031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 </a:t>
            </a:r>
            <a:r>
              <a:rPr lang="en-US" b="1" dirty="0" smtClean="0">
                <a:solidFill>
                  <a:srgbClr val="3F7F5F"/>
                </a:solidFill>
                <a:latin typeface="Consolas"/>
              </a:rPr>
              <a:t>but not 5, </a:t>
            </a:r>
            <a:r>
              <a:rPr lang="en-US" dirty="0" smtClean="0">
                <a:solidFill>
                  <a:srgbClr val="3F7F5F"/>
                </a:solidFill>
                <a:latin typeface="Consolas"/>
              </a:rPr>
              <a:t>followed by “After Loop”</a:t>
            </a:r>
            <a:endParaRPr lang="en-US" b="1" dirty="0" smtClean="0">
              <a:solidFill>
                <a:srgbClr val="3F7F5F"/>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ContinueDemo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number</a:t>
            </a:r>
            <a:r>
              <a:rPr lang="en-US" b="1" dirty="0" smtClean="0">
                <a:solidFill>
                  <a:srgbClr val="000000"/>
                </a:solidFill>
                <a:latin typeface="Consolas"/>
              </a:rPr>
              <a:t>==5) {</a:t>
            </a:r>
          </a:p>
          <a:p>
            <a:pPr lvl="4"/>
            <a:r>
              <a:rPr lang="en-US" b="1" dirty="0" smtClean="0">
                <a:solidFill>
                  <a:srgbClr val="7F0055"/>
                </a:solidFill>
                <a:latin typeface="Consolas"/>
              </a:rPr>
              <a:t>continue</a:t>
            </a:r>
            <a:r>
              <a:rPr lang="en-US" b="1" dirty="0" smtClean="0">
                <a:solidFill>
                  <a:srgbClr val="000000"/>
                </a:solidFill>
                <a:latin typeface="Consolas"/>
              </a:rPr>
              <a:t>;</a:t>
            </a:r>
          </a:p>
          <a:p>
            <a:pPr lvl="3"/>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endParaRPr lang="en-US" dirty="0" smtClean="0">
              <a:latin typeface="Consolas"/>
            </a:endParaRPr>
          </a:p>
          <a:p>
            <a:pPr lvl="2"/>
            <a:r>
              <a:rPr lang="en-US"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“After Loop”</a:t>
            </a:r>
            <a:r>
              <a:rPr lang="en-US" b="1" i="1" dirty="0" smtClean="0">
                <a:solidFill>
                  <a:srgbClr val="00000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7" name="Content Placeholder 2"/>
          <p:cNvSpPr>
            <a:spLocks noGrp="1"/>
          </p:cNvSpPr>
          <p:nvPr>
            <p:ph idx="1"/>
          </p:nvPr>
        </p:nvSpPr>
        <p:spPr>
          <a:xfrm>
            <a:off x="304800" y="1066800"/>
            <a:ext cx="8229600" cy="1447800"/>
          </a:xfrm>
        </p:spPr>
        <p:txBody>
          <a:bodyPr>
            <a:normAutofit/>
          </a:bodyPr>
          <a:lstStyle/>
          <a:p>
            <a:r>
              <a:rPr lang="en-US" dirty="0" smtClean="0"/>
              <a:t>The continue statement is used in loop control structure when you need to immediately jump to the next iteration of the loop. It can be used with for loop or while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a:t>
            </a:r>
            <a:r>
              <a:rPr lang="en-IN" dirty="0" smtClean="0"/>
              <a:t>Each</a:t>
            </a:r>
            <a:endParaRPr lang="en-US" dirty="0"/>
          </a:p>
        </p:txBody>
      </p:sp>
      <p:sp>
        <p:nvSpPr>
          <p:cNvPr id="3" name="Content Placeholder 2"/>
          <p:cNvSpPr>
            <a:spLocks noGrp="1"/>
          </p:cNvSpPr>
          <p:nvPr>
            <p:ph idx="1"/>
          </p:nvPr>
        </p:nvSpPr>
        <p:spPr/>
        <p:txBody>
          <a:bodyPr/>
          <a:lstStyle/>
          <a:p>
            <a:pPr algn="just" fontAlgn="base"/>
            <a:r>
              <a:rPr lang="en-IN" dirty="0"/>
              <a:t>For-each is another array traversing technique like for loop, while loop, do-while loop introduced in Java5.</a:t>
            </a:r>
          </a:p>
          <a:p>
            <a:pPr algn="just" fontAlgn="base"/>
            <a:r>
              <a:rPr lang="en-IN" dirty="0"/>
              <a:t>It starts with the keyword for like a normal for-loop.</a:t>
            </a:r>
          </a:p>
          <a:p>
            <a:pPr algn="just" fontAlgn="base"/>
            <a:r>
              <a:rPr lang="en-IN" dirty="0"/>
              <a:t>Instead of declaring and initializing a loop counter variable, you declare a variable that is the same type as the base type of the array, followed by a colon, which is then followed by the array name.</a:t>
            </a:r>
          </a:p>
          <a:p>
            <a:pPr algn="just" fontAlgn="base"/>
            <a:r>
              <a:rPr lang="en-IN" dirty="0"/>
              <a:t>In the loop body, you can use the loop variable you created rather than using an indexed array element.</a:t>
            </a:r>
          </a:p>
          <a:p>
            <a:pPr algn="just" fontAlgn="base"/>
            <a:r>
              <a:rPr lang="en-IN" dirty="0"/>
              <a:t>It’s commonly used to iterate over an array or a Collections class (</a:t>
            </a:r>
            <a:r>
              <a:rPr lang="en-IN" dirty="0" err="1"/>
              <a:t>eg</a:t>
            </a:r>
            <a:r>
              <a:rPr lang="en-IN" dirty="0"/>
              <a:t>, </a:t>
            </a:r>
            <a:r>
              <a:rPr lang="en-IN" dirty="0" err="1"/>
              <a:t>ArrayList</a:t>
            </a:r>
            <a:r>
              <a:rPr lang="en-IN" dirty="0"/>
              <a:t>)</a:t>
            </a:r>
          </a:p>
          <a:p>
            <a:pPr algn="just"/>
            <a:endParaRPr lang="en-US" dirty="0"/>
          </a:p>
        </p:txBody>
      </p:sp>
    </p:spTree>
    <p:extLst>
      <p:ext uri="{BB962C8B-B14F-4D97-AF65-F5344CB8AC3E}">
        <p14:creationId xmlns:p14="http://schemas.microsoft.com/office/powerpoint/2010/main" xmlns="" val="2598487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228600"/>
            <a:ext cx="8763000" cy="6096000"/>
          </a:xfrm>
        </p:spPr>
        <p:txBody>
          <a:bodyPr>
            <a:normAutofit/>
          </a:bodyPr>
          <a:lstStyle/>
          <a:p>
            <a:pPr marL="0" indent="0" fontAlgn="base">
              <a:buNone/>
            </a:pPr>
            <a:r>
              <a:rPr lang="en-US" b="1" dirty="0"/>
              <a:t>Syntax:</a:t>
            </a:r>
            <a:endParaRPr lang="en-US" dirty="0"/>
          </a:p>
          <a:p>
            <a:pPr marL="0" indent="0" fontAlgn="base">
              <a:buNone/>
            </a:pPr>
            <a:r>
              <a:rPr lang="en-US" dirty="0"/>
              <a:t>for (type </a:t>
            </a:r>
            <a:r>
              <a:rPr lang="en-US" dirty="0" err="1"/>
              <a:t>var</a:t>
            </a:r>
            <a:r>
              <a:rPr lang="en-US" dirty="0"/>
              <a:t> : array) </a:t>
            </a:r>
            <a:endParaRPr lang="en-US" dirty="0" smtClean="0"/>
          </a:p>
          <a:p>
            <a:pPr marL="0" indent="0" fontAlgn="base">
              <a:buNone/>
            </a:pPr>
            <a:r>
              <a:rPr lang="en-US" dirty="0" smtClean="0"/>
              <a:t>	{ </a:t>
            </a:r>
          </a:p>
          <a:p>
            <a:pPr marL="0" indent="0" fontAlgn="base">
              <a:buNone/>
            </a:pPr>
            <a:r>
              <a:rPr lang="en-US" dirty="0" smtClean="0"/>
              <a:t>		statements </a:t>
            </a:r>
            <a:r>
              <a:rPr lang="en-US" dirty="0"/>
              <a:t>using </a:t>
            </a:r>
            <a:r>
              <a:rPr lang="en-US" dirty="0" err="1"/>
              <a:t>var</a:t>
            </a:r>
            <a:r>
              <a:rPr lang="en-US" dirty="0"/>
              <a:t>; </a:t>
            </a:r>
            <a:endParaRPr lang="en-US" dirty="0" smtClean="0"/>
          </a:p>
          <a:p>
            <a:pPr marL="0" indent="0" fontAlgn="base">
              <a:buNone/>
            </a:pPr>
            <a:r>
              <a:rPr lang="en-US" dirty="0" smtClean="0"/>
              <a:t>	}	 </a:t>
            </a:r>
            <a:endParaRPr lang="en-US" b="1" dirty="0"/>
          </a:p>
          <a:p>
            <a:pPr marL="0" indent="0" fontAlgn="base">
              <a:buNone/>
            </a:pPr>
            <a:r>
              <a:rPr lang="en-US" b="1" dirty="0" smtClean="0"/>
              <a:t>equivalent </a:t>
            </a:r>
            <a:r>
              <a:rPr lang="en-US" b="1" dirty="0"/>
              <a:t>to:</a:t>
            </a:r>
            <a:endParaRPr lang="en-US" dirty="0"/>
          </a:p>
          <a:p>
            <a:pPr marL="0" indent="0">
              <a:buNone/>
            </a:pPr>
            <a:r>
              <a:rPr lang="en-US" dirty="0"/>
              <a:t>for (</a:t>
            </a:r>
            <a:r>
              <a:rPr lang="en-US" dirty="0" err="1"/>
              <a:t>int</a:t>
            </a:r>
            <a:r>
              <a:rPr lang="en-US" dirty="0"/>
              <a:t> i=0; i&lt;</a:t>
            </a:r>
            <a:r>
              <a:rPr lang="en-US" dirty="0" err="1"/>
              <a:t>arr.length</a:t>
            </a:r>
            <a:r>
              <a:rPr lang="en-US" dirty="0"/>
              <a:t>; i++) </a:t>
            </a:r>
            <a:endParaRPr lang="en-US" dirty="0" smtClean="0"/>
          </a:p>
          <a:p>
            <a:pPr marL="0" indent="0">
              <a:buNone/>
            </a:pPr>
            <a:r>
              <a:rPr lang="en-US" dirty="0"/>
              <a:t>	</a:t>
            </a:r>
            <a:r>
              <a:rPr lang="en-US" dirty="0" smtClean="0"/>
              <a:t>{</a:t>
            </a:r>
          </a:p>
          <a:p>
            <a:pPr marL="0" indent="0">
              <a:buNone/>
            </a:pPr>
            <a:r>
              <a:rPr lang="en-US" dirty="0"/>
              <a:t>	</a:t>
            </a:r>
            <a:r>
              <a:rPr lang="en-US" dirty="0" smtClean="0"/>
              <a:t>	 </a:t>
            </a:r>
            <a:r>
              <a:rPr lang="en-US" dirty="0"/>
              <a:t>type </a:t>
            </a:r>
            <a:r>
              <a:rPr lang="en-US" dirty="0" err="1"/>
              <a:t>var</a:t>
            </a:r>
            <a:r>
              <a:rPr lang="en-US" dirty="0"/>
              <a:t> = </a:t>
            </a:r>
            <a:r>
              <a:rPr lang="en-US" dirty="0" err="1"/>
              <a:t>arr</a:t>
            </a:r>
            <a:r>
              <a:rPr lang="en-US" dirty="0"/>
              <a:t>[i]; </a:t>
            </a:r>
            <a:endParaRPr lang="en-US" dirty="0" smtClean="0"/>
          </a:p>
          <a:p>
            <a:pPr marL="0" indent="0">
              <a:buNone/>
            </a:pPr>
            <a:r>
              <a:rPr lang="en-US" dirty="0"/>
              <a:t>	</a:t>
            </a:r>
            <a:r>
              <a:rPr lang="en-US" dirty="0" smtClean="0"/>
              <a:t>	statements </a:t>
            </a:r>
            <a:r>
              <a:rPr lang="en-US" dirty="0"/>
              <a:t>using </a:t>
            </a:r>
            <a:r>
              <a:rPr lang="en-US" dirty="0" err="1"/>
              <a:t>var</a:t>
            </a:r>
            <a:r>
              <a:rPr lang="en-US" dirty="0"/>
              <a:t>; </a:t>
            </a:r>
            <a:endParaRPr lang="en-US" dirty="0" smtClean="0"/>
          </a:p>
          <a:p>
            <a:pPr marL="0" indent="0">
              <a:buNone/>
            </a:pPr>
            <a:r>
              <a:rPr lang="en-US" dirty="0"/>
              <a:t>	</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956170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Run Java Program</a:t>
            </a:r>
            <a:endParaRPr lang="en-US" dirty="0"/>
          </a:p>
        </p:txBody>
      </p:sp>
      <p:sp>
        <p:nvSpPr>
          <p:cNvPr id="3" name="Content Placeholder 2"/>
          <p:cNvSpPr>
            <a:spLocks noGrp="1"/>
          </p:cNvSpPr>
          <p:nvPr>
            <p:ph idx="1"/>
          </p:nvPr>
        </p:nvSpPr>
        <p:spPr/>
        <p:txBody>
          <a:bodyPr/>
          <a:lstStyle/>
          <a:p>
            <a:r>
              <a:rPr lang="en-IN" dirty="0" smtClean="0"/>
              <a:t>We can run java compiled file (.class file) using “</a:t>
            </a:r>
            <a:r>
              <a:rPr lang="en-IN" b="1" i="1" dirty="0" smtClean="0"/>
              <a:t>java”</a:t>
            </a:r>
            <a:r>
              <a:rPr lang="en-IN" dirty="0" smtClean="0"/>
              <a:t> command in command prompt.</a:t>
            </a:r>
          </a:p>
          <a:p>
            <a:r>
              <a:rPr lang="en-IN" dirty="0" smtClean="0"/>
              <a:t>Steps :</a:t>
            </a:r>
          </a:p>
          <a:p>
            <a:pPr marL="914400" lvl="1" indent="-457200">
              <a:buFont typeface="+mj-lt"/>
              <a:buAutoNum type="arabicPeriod"/>
            </a:pPr>
            <a:r>
              <a:rPr lang="en-IN" dirty="0" smtClean="0"/>
              <a:t>Open Command Prompt</a:t>
            </a:r>
          </a:p>
          <a:p>
            <a:pPr marL="914400" lvl="1" indent="-457200">
              <a:buFont typeface="+mj-lt"/>
              <a:buAutoNum type="arabicPeriod"/>
            </a:pPr>
            <a:r>
              <a:rPr lang="en-IN" dirty="0" err="1" smtClean="0"/>
              <a:t>Goto</a:t>
            </a:r>
            <a:r>
              <a:rPr lang="en-IN" dirty="0" smtClean="0"/>
              <a:t> the program directory (using </a:t>
            </a:r>
            <a:r>
              <a:rPr lang="en-IN" dirty="0" err="1" smtClean="0"/>
              <a:t>cd</a:t>
            </a:r>
            <a:r>
              <a:rPr lang="en-IN" dirty="0" smtClean="0"/>
              <a:t> command)</a:t>
            </a:r>
          </a:p>
          <a:p>
            <a:pPr marL="914400" lvl="1" indent="-457200">
              <a:buFont typeface="+mj-lt"/>
              <a:buAutoNum type="arabicPeriod"/>
            </a:pPr>
            <a:r>
              <a:rPr lang="en-IN" dirty="0" smtClean="0"/>
              <a:t>Use </a:t>
            </a:r>
            <a:r>
              <a:rPr lang="en-IN" b="1" dirty="0" smtClean="0"/>
              <a:t>java</a:t>
            </a:r>
            <a:r>
              <a:rPr lang="en-IN" dirty="0" smtClean="0"/>
              <a:t> command followed by Class Name (without extension) </a:t>
            </a:r>
          </a:p>
          <a:p>
            <a:pPr marL="914400" lvl="1" indent="-457200">
              <a:buNone/>
            </a:pPr>
            <a:r>
              <a:rPr lang="en-IN" dirty="0" smtClean="0"/>
              <a:t>	(Ex: </a:t>
            </a:r>
            <a:r>
              <a:rPr lang="en-IN" b="1" dirty="0" smtClean="0"/>
              <a:t>java</a:t>
            </a:r>
            <a:r>
              <a:rPr lang="en-IN" dirty="0" smtClean="0"/>
              <a:t> </a:t>
            </a:r>
            <a:r>
              <a:rPr lang="en-IN" dirty="0" err="1" smtClean="0"/>
              <a:t>HelloWorld</a:t>
            </a:r>
            <a:r>
              <a:rPr lang="en-IN" dirty="0" smtClean="0"/>
              <a:t>)</a:t>
            </a:r>
            <a:endParaRPr lang="en-US" dirty="0">
              <a:solidFill>
                <a:schemeClr val="accent2">
                  <a:lumMod val="75000"/>
                </a:schemeClr>
              </a:solidFill>
            </a:endParaRPr>
          </a:p>
        </p:txBody>
      </p:sp>
      <p:pic>
        <p:nvPicPr>
          <p:cNvPr id="52227" name="Picture 3"/>
          <p:cNvPicPr>
            <a:picLocks noChangeAspect="1" noChangeArrowheads="1"/>
          </p:cNvPicPr>
          <p:nvPr/>
        </p:nvPicPr>
        <p:blipFill>
          <a:blip r:embed="rId2" cstate="print"/>
          <a:srcRect/>
          <a:stretch>
            <a:fillRect/>
          </a:stretch>
        </p:blipFill>
        <p:spPr bwMode="auto">
          <a:xfrm>
            <a:off x="2286000" y="4057650"/>
            <a:ext cx="455295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JDK, JVM &amp; JRE</a:t>
            </a:r>
            <a:endParaRPr lang="en-IN" dirty="0"/>
          </a:p>
        </p:txBody>
      </p:sp>
      <p:sp>
        <p:nvSpPr>
          <p:cNvPr id="19" name="Oval 18"/>
          <p:cNvSpPr/>
          <p:nvPr/>
        </p:nvSpPr>
        <p:spPr>
          <a:xfrm>
            <a:off x="381000" y="1066800"/>
            <a:ext cx="8534400" cy="5181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371600" y="2057400"/>
            <a:ext cx="65532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81200" y="2209800"/>
            <a:ext cx="19050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Compiler (javac.exe)</a:t>
            </a:r>
          </a:p>
          <a:p>
            <a:pPr algn="ctr"/>
            <a:r>
              <a:rPr lang="en-US" b="1" dirty="0" smtClean="0">
                <a:solidFill>
                  <a:schemeClr val="tx1"/>
                </a:solidFill>
              </a:rPr>
              <a:t>Java Application</a:t>
            </a:r>
          </a:p>
          <a:p>
            <a:pPr algn="ctr"/>
            <a:endParaRPr lang="en-US" b="1" dirty="0" smtClean="0">
              <a:solidFill>
                <a:schemeClr val="tx1"/>
              </a:solidFill>
            </a:endParaRPr>
          </a:p>
          <a:p>
            <a:pPr algn="ctr"/>
            <a:r>
              <a:rPr lang="en-US" b="1" dirty="0" smtClean="0">
                <a:solidFill>
                  <a:schemeClr val="tx1"/>
                </a:solidFill>
              </a:rPr>
              <a:t> Launcher (java.exe), </a:t>
            </a:r>
            <a:r>
              <a:rPr lang="en-US" b="1" dirty="0" err="1" smtClean="0">
                <a:solidFill>
                  <a:schemeClr val="tx1"/>
                </a:solidFill>
              </a:rPr>
              <a:t>AppletViewer</a:t>
            </a:r>
            <a:r>
              <a:rPr lang="en-US" b="1" dirty="0" smtClean="0">
                <a:solidFill>
                  <a:schemeClr val="tx1"/>
                </a:solidFill>
              </a:rPr>
              <a:t>, etc..</a:t>
            </a:r>
            <a:r>
              <a:rPr lang="en-US" b="1" dirty="0" smtClean="0"/>
              <a:t>)</a:t>
            </a:r>
            <a:endParaRPr lang="en-US" b="1" dirty="0"/>
          </a:p>
        </p:txBody>
      </p:sp>
      <p:sp>
        <p:nvSpPr>
          <p:cNvPr id="37" name="Rectangle 36"/>
          <p:cNvSpPr/>
          <p:nvPr/>
        </p:nvSpPr>
        <p:spPr>
          <a:xfrm>
            <a:off x="4267200" y="2209800"/>
            <a:ext cx="3505200" cy="2667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495800" y="2362200"/>
            <a:ext cx="17526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Java Packages</a:t>
            </a:r>
          </a:p>
          <a:p>
            <a:pPr algn="ctr"/>
            <a:r>
              <a:rPr lang="en-US" b="1" dirty="0" smtClean="0">
                <a:solidFill>
                  <a:schemeClr val="tx1"/>
                </a:solidFill>
              </a:rPr>
              <a:t>(math, </a:t>
            </a:r>
            <a:r>
              <a:rPr lang="en-US" b="1" dirty="0" err="1" smtClean="0">
                <a:solidFill>
                  <a:schemeClr val="tx1"/>
                </a:solidFill>
              </a:rPr>
              <a:t>util</a:t>
            </a:r>
            <a:r>
              <a:rPr lang="en-US" b="1" dirty="0" smtClean="0">
                <a:solidFill>
                  <a:schemeClr val="tx1"/>
                </a:solidFill>
              </a:rPr>
              <a:t>, </a:t>
            </a:r>
            <a:r>
              <a:rPr lang="en-US" b="1" dirty="0" err="1" smtClean="0">
                <a:solidFill>
                  <a:schemeClr val="tx1"/>
                </a:solidFill>
              </a:rPr>
              <a:t>awt</a:t>
            </a:r>
            <a:r>
              <a:rPr lang="en-US" b="1" dirty="0" smtClean="0">
                <a:solidFill>
                  <a:schemeClr val="tx1"/>
                </a:solidFill>
              </a:rPr>
              <a:t> etc…)</a:t>
            </a:r>
            <a:endParaRPr lang="en-US" b="1" dirty="0">
              <a:solidFill>
                <a:schemeClr val="tx1"/>
              </a:solidFill>
            </a:endParaRPr>
          </a:p>
        </p:txBody>
      </p:sp>
      <p:sp>
        <p:nvSpPr>
          <p:cNvPr id="39" name="Rounded Rectangle 38"/>
          <p:cNvSpPr/>
          <p:nvPr/>
        </p:nvSpPr>
        <p:spPr>
          <a:xfrm>
            <a:off x="4495800" y="3657600"/>
            <a:ext cx="17526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Runtime Libraries </a:t>
            </a:r>
            <a:endParaRPr lang="en-US" b="1" dirty="0">
              <a:solidFill>
                <a:schemeClr val="tx1"/>
              </a:solidFill>
            </a:endParaRPr>
          </a:p>
        </p:txBody>
      </p:sp>
      <p:sp>
        <p:nvSpPr>
          <p:cNvPr id="40" name="Oval 39"/>
          <p:cNvSpPr/>
          <p:nvPr/>
        </p:nvSpPr>
        <p:spPr>
          <a:xfrm>
            <a:off x="6477000" y="2362200"/>
            <a:ext cx="1143000"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JVM</a:t>
            </a:r>
            <a:endParaRPr lang="en-US" b="1" dirty="0">
              <a:solidFill>
                <a:schemeClr val="tx1"/>
              </a:solidFill>
            </a:endParaRPr>
          </a:p>
        </p:txBody>
      </p:sp>
      <p:sp>
        <p:nvSpPr>
          <p:cNvPr id="41" name="TextBox 40"/>
          <p:cNvSpPr txBox="1"/>
          <p:nvPr/>
        </p:nvSpPr>
        <p:spPr>
          <a:xfrm>
            <a:off x="1905000" y="4876800"/>
            <a:ext cx="2057400" cy="369332"/>
          </a:xfrm>
          <a:prstGeom prst="rect">
            <a:avLst/>
          </a:prstGeom>
          <a:noFill/>
        </p:spPr>
        <p:txBody>
          <a:bodyPr wrap="square" rtlCol="0">
            <a:spAutoFit/>
          </a:bodyPr>
          <a:lstStyle/>
          <a:p>
            <a:r>
              <a:rPr lang="en-US" b="1" dirty="0" smtClean="0"/>
              <a:t>Development tools</a:t>
            </a:r>
            <a:endParaRPr lang="en-US" b="1" dirty="0"/>
          </a:p>
        </p:txBody>
      </p:sp>
      <p:sp>
        <p:nvSpPr>
          <p:cNvPr id="42" name="TextBox 41"/>
          <p:cNvSpPr txBox="1"/>
          <p:nvPr/>
        </p:nvSpPr>
        <p:spPr>
          <a:xfrm>
            <a:off x="5638800" y="4876800"/>
            <a:ext cx="533400" cy="369332"/>
          </a:xfrm>
          <a:prstGeom prst="rect">
            <a:avLst/>
          </a:prstGeom>
          <a:noFill/>
        </p:spPr>
        <p:txBody>
          <a:bodyPr wrap="square" rtlCol="0">
            <a:spAutoFit/>
          </a:bodyPr>
          <a:lstStyle/>
          <a:p>
            <a:r>
              <a:rPr lang="en-US" b="1" dirty="0" smtClean="0"/>
              <a:t>JRE</a:t>
            </a:r>
            <a:endParaRPr lang="en-US" b="1" dirty="0"/>
          </a:p>
        </p:txBody>
      </p:sp>
      <p:sp>
        <p:nvSpPr>
          <p:cNvPr id="43" name="TextBox 42"/>
          <p:cNvSpPr txBox="1"/>
          <p:nvPr/>
        </p:nvSpPr>
        <p:spPr>
          <a:xfrm>
            <a:off x="4343400" y="1219200"/>
            <a:ext cx="533400" cy="369332"/>
          </a:xfrm>
          <a:prstGeom prst="rect">
            <a:avLst/>
          </a:prstGeom>
          <a:noFill/>
        </p:spPr>
        <p:txBody>
          <a:bodyPr wrap="square" rtlCol="0">
            <a:spAutoFit/>
          </a:bodyPr>
          <a:lstStyle/>
          <a:p>
            <a:r>
              <a:rPr lang="en-US" b="1" dirty="0" smtClean="0"/>
              <a:t>JDK</a:t>
            </a:r>
            <a:endParaRPr lang="en-US" b="1" dirty="0"/>
          </a:p>
        </p:txBody>
      </p:sp>
    </p:spTree>
    <p:extLst>
      <p:ext uri="{BB962C8B-B14F-4D97-AF65-F5344CB8AC3E}">
        <p14:creationId xmlns:p14="http://schemas.microsoft.com/office/powerpoint/2010/main" xmlns=""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500"/>
                                        <p:tgtEl>
                                          <p:spTgt spid="4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500"/>
                                        <p:tgtEl>
                                          <p:spTgt spid="3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down)">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37" grpId="0" animBg="1"/>
      <p:bldP spid="38" grpId="0" animBg="1"/>
      <p:bldP spid="39" grpId="0" animBg="1"/>
      <p:bldP spid="40" grpId="0" animBg="1"/>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Autofit/>
          </a:bodyPr>
          <a:lstStyle/>
          <a:p>
            <a:r>
              <a:rPr lang="en-US" dirty="0" smtClean="0"/>
              <a:t>Java Development Kit (JDK)</a:t>
            </a:r>
            <a:endParaRPr lang="en-IN" dirty="0"/>
          </a:p>
        </p:txBody>
      </p:sp>
      <p:sp>
        <p:nvSpPr>
          <p:cNvPr id="7" name="Content Placeholder 2"/>
          <p:cNvSpPr>
            <a:spLocks noGrp="1"/>
          </p:cNvSpPr>
          <p:nvPr>
            <p:ph idx="1"/>
          </p:nvPr>
        </p:nvSpPr>
        <p:spPr>
          <a:xfrm>
            <a:off x="152400" y="990600"/>
            <a:ext cx="8991600" cy="5410200"/>
          </a:xfrm>
        </p:spPr>
        <p:txBody>
          <a:bodyPr>
            <a:normAutofit/>
          </a:bodyPr>
          <a:lstStyle/>
          <a:p>
            <a:pPr algn="just">
              <a:spcBef>
                <a:spcPts val="1200"/>
              </a:spcBef>
            </a:pPr>
            <a:r>
              <a:rPr lang="en-US" dirty="0" smtClean="0"/>
              <a:t>JDK contains tools needed ,</a:t>
            </a:r>
          </a:p>
          <a:p>
            <a:pPr lvl="1" algn="just">
              <a:spcBef>
                <a:spcPts val="1200"/>
              </a:spcBef>
            </a:pPr>
            <a:r>
              <a:rPr lang="en-US" sz="2000" b="1" dirty="0" smtClean="0"/>
              <a:t>To develop the Java programs </a:t>
            </a:r>
            <a:r>
              <a:rPr lang="en-US" sz="2000" dirty="0" smtClean="0"/>
              <a:t>and </a:t>
            </a:r>
          </a:p>
          <a:p>
            <a:pPr lvl="1" algn="just">
              <a:spcBef>
                <a:spcPts val="1200"/>
              </a:spcBef>
            </a:pPr>
            <a:r>
              <a:rPr lang="en-US" b="1" dirty="0" smtClean="0"/>
              <a:t>JRE to run the programs. </a:t>
            </a:r>
          </a:p>
          <a:p>
            <a:pPr algn="just">
              <a:spcAft>
                <a:spcPts val="1200"/>
              </a:spcAft>
            </a:pPr>
            <a:r>
              <a:rPr lang="en-US" dirty="0" smtClean="0"/>
              <a:t>The tools include </a:t>
            </a:r>
          </a:p>
          <a:p>
            <a:pPr lvl="1" algn="just">
              <a:spcAft>
                <a:spcPts val="1200"/>
              </a:spcAft>
            </a:pPr>
            <a:r>
              <a:rPr lang="en-US" b="1" dirty="0" smtClean="0"/>
              <a:t>compiler</a:t>
            </a:r>
            <a:r>
              <a:rPr lang="en-US" dirty="0" smtClean="0"/>
              <a:t> (javac.exe), </a:t>
            </a:r>
          </a:p>
          <a:p>
            <a:pPr lvl="1" algn="just">
              <a:spcAft>
                <a:spcPts val="1200"/>
              </a:spcAft>
            </a:pPr>
            <a:r>
              <a:rPr lang="en-US" b="1" dirty="0" smtClean="0"/>
              <a:t>Java application launcher </a:t>
            </a:r>
            <a:r>
              <a:rPr lang="en-US" dirty="0" smtClean="0"/>
              <a:t>(java.exe), </a:t>
            </a:r>
          </a:p>
          <a:p>
            <a:pPr lvl="1" algn="just">
              <a:spcAft>
                <a:spcPts val="1200"/>
              </a:spcAft>
            </a:pPr>
            <a:r>
              <a:rPr lang="en-US" b="1" dirty="0" err="1" smtClean="0"/>
              <a:t>Appletviewer</a:t>
            </a:r>
            <a:r>
              <a:rPr lang="en-US" dirty="0" smtClean="0"/>
              <a:t>, etc… </a:t>
            </a:r>
          </a:p>
          <a:p>
            <a:pPr algn="just"/>
            <a:r>
              <a:rPr lang="en-US" dirty="0" smtClean="0"/>
              <a:t>Java application launcher (java.exe),</a:t>
            </a:r>
          </a:p>
          <a:p>
            <a:pPr marL="633413" lvl="1" algn="just">
              <a:buFont typeface="Courier New" pitchFamily="49" charset="0"/>
              <a:buChar char="o"/>
            </a:pPr>
            <a:r>
              <a:rPr lang="en-US" sz="2400" b="1" dirty="0" smtClean="0"/>
              <a:t>Opens a JRE, loads the class, and invokes its main method. </a:t>
            </a:r>
          </a:p>
          <a:p>
            <a:endParaRPr lang="en-US" dirty="0" smtClean="0"/>
          </a:p>
          <a:p>
            <a:endParaRPr lang="en-US" dirty="0"/>
          </a:p>
        </p:txBody>
      </p:sp>
    </p:spTree>
    <p:extLst>
      <p:ext uri="{BB962C8B-B14F-4D97-AF65-F5344CB8AC3E}">
        <p14:creationId xmlns:p14="http://schemas.microsoft.com/office/powerpoint/2010/main" xmlns="" val="24897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Java Runtime Environment (JRE)</a:t>
            </a:r>
            <a:endParaRPr lang="en-IN" dirty="0"/>
          </a:p>
        </p:txBody>
      </p:sp>
      <p:sp>
        <p:nvSpPr>
          <p:cNvPr id="7" name="Content Placeholder 2"/>
          <p:cNvSpPr>
            <a:spLocks noGrp="1"/>
          </p:cNvSpPr>
          <p:nvPr>
            <p:ph idx="1"/>
          </p:nvPr>
        </p:nvSpPr>
        <p:spPr>
          <a:xfrm>
            <a:off x="152400" y="1066800"/>
            <a:ext cx="8991600" cy="5181599"/>
          </a:xfrm>
        </p:spPr>
        <p:txBody>
          <a:bodyPr>
            <a:normAutofit/>
          </a:bodyPr>
          <a:lstStyle/>
          <a:p>
            <a:pPr marL="342900" lvl="1" indent="-342900" algn="just">
              <a:spcBef>
                <a:spcPts val="1200"/>
              </a:spcBef>
              <a:buFont typeface="Wingdings" pitchFamily="2" charset="2"/>
              <a:buChar char="§"/>
            </a:pPr>
            <a:r>
              <a:rPr lang="en-US" sz="2400" dirty="0" smtClean="0"/>
              <a:t>The JRE is required to run java applications. </a:t>
            </a:r>
          </a:p>
          <a:p>
            <a:pPr marL="342900" lvl="1" indent="-342900" algn="just">
              <a:spcBef>
                <a:spcPts val="1200"/>
              </a:spcBef>
              <a:buFont typeface="Wingdings" pitchFamily="2" charset="2"/>
              <a:buChar char="§"/>
            </a:pPr>
            <a:r>
              <a:rPr lang="en-US" sz="2400" dirty="0" smtClean="0"/>
              <a:t>It combines the Java Virtual Machine (JVM), platform core classes and supporting libraries. </a:t>
            </a:r>
          </a:p>
          <a:p>
            <a:pPr marL="342900" lvl="1" indent="-342900" algn="just">
              <a:spcBef>
                <a:spcPts val="1200"/>
              </a:spcBef>
              <a:buFont typeface="Wingdings" pitchFamily="2" charset="2"/>
              <a:buChar char="§"/>
            </a:pPr>
            <a:r>
              <a:rPr lang="en-US" sz="2400" dirty="0" smtClean="0"/>
              <a:t>JRE is part of the Java Development Kit (JDK), but can be downloaded separately.</a:t>
            </a:r>
          </a:p>
          <a:p>
            <a:pPr algn="just"/>
            <a:r>
              <a:rPr lang="en-US" dirty="0" smtClean="0"/>
              <a:t>It does not contain any development tools such as compiler, debugger, etc. </a:t>
            </a:r>
          </a:p>
          <a:p>
            <a:endParaRPr lang="en-US" dirty="0"/>
          </a:p>
        </p:txBody>
      </p:sp>
    </p:spTree>
    <p:extLst>
      <p:ext uri="{BB962C8B-B14F-4D97-AF65-F5344CB8AC3E}">
        <p14:creationId xmlns:p14="http://schemas.microsoft.com/office/powerpoint/2010/main" xmlns="" val="32059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Byte code</a:t>
            </a:r>
            <a:endParaRPr lang="en-IN" dirty="0"/>
          </a:p>
        </p:txBody>
      </p:sp>
      <p:sp>
        <p:nvSpPr>
          <p:cNvPr id="7" name="Content Placeholder 2"/>
          <p:cNvSpPr>
            <a:spLocks noGrp="1"/>
          </p:cNvSpPr>
          <p:nvPr>
            <p:ph idx="1"/>
          </p:nvPr>
        </p:nvSpPr>
        <p:spPr>
          <a:xfrm>
            <a:off x="228600" y="1066800"/>
            <a:ext cx="8915400" cy="5059369"/>
          </a:xfrm>
        </p:spPr>
        <p:txBody>
          <a:bodyPr>
            <a:normAutofit/>
          </a:bodyPr>
          <a:lstStyle/>
          <a:p>
            <a:pPr algn="just"/>
            <a:r>
              <a:rPr lang="en-US" dirty="0" smtClean="0"/>
              <a:t>Java </a:t>
            </a:r>
            <a:r>
              <a:rPr lang="en-US" dirty="0" err="1" smtClean="0"/>
              <a:t>Bytecode</a:t>
            </a:r>
            <a:r>
              <a:rPr lang="en-US" dirty="0" smtClean="0"/>
              <a:t> is the instruction set of the Java virtual machine (JVM).</a:t>
            </a:r>
          </a:p>
          <a:p>
            <a:pPr algn="just"/>
            <a:r>
              <a:rPr lang="en-US" dirty="0" smtClean="0"/>
              <a:t>Byte code is </a:t>
            </a:r>
            <a:r>
              <a:rPr lang="en-US" b="1" dirty="0" smtClean="0"/>
              <a:t>intermediate representation </a:t>
            </a:r>
            <a:r>
              <a:rPr lang="en-US" dirty="0" smtClean="0"/>
              <a:t>of java source code.</a:t>
            </a:r>
          </a:p>
          <a:p>
            <a:pPr algn="just"/>
            <a:r>
              <a:rPr lang="en-IN" dirty="0" smtClean="0"/>
              <a:t>Java compiler provides byte code by compiling Java Source Code.</a:t>
            </a:r>
            <a:endParaRPr lang="en-US" dirty="0" smtClean="0"/>
          </a:p>
          <a:p>
            <a:pPr algn="just"/>
            <a:r>
              <a:rPr lang="en-US" dirty="0" smtClean="0"/>
              <a:t>Extension for java class file or byte code  is  ‘.</a:t>
            </a:r>
            <a:r>
              <a:rPr lang="en-US" b="1" dirty="0" smtClean="0"/>
              <a:t>class’</a:t>
            </a:r>
            <a:r>
              <a:rPr lang="en-US" dirty="0" smtClean="0"/>
              <a:t>. </a:t>
            </a:r>
          </a:p>
          <a:p>
            <a:pPr algn="just"/>
            <a:r>
              <a:rPr lang="en-US" dirty="0" smtClean="0"/>
              <a:t>It is </a:t>
            </a:r>
            <a:r>
              <a:rPr lang="en-US" b="1" dirty="0" smtClean="0"/>
              <a:t>platform independent</a:t>
            </a:r>
            <a:r>
              <a:rPr lang="en-US" dirty="0" smtClean="0"/>
              <a:t>.</a:t>
            </a:r>
          </a:p>
          <a:p>
            <a:endParaRPr lang="en-US" dirty="0" smtClean="0"/>
          </a:p>
          <a:p>
            <a:endParaRPr lang="en-US" dirty="0"/>
          </a:p>
        </p:txBody>
      </p:sp>
    </p:spTree>
    <p:extLst>
      <p:ext uri="{BB962C8B-B14F-4D97-AF65-F5344CB8AC3E}">
        <p14:creationId xmlns:p14="http://schemas.microsoft.com/office/powerpoint/2010/main" xmlns="" val="1281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29276</TotalTime>
  <Words>2737</Words>
  <Application>Microsoft Office PowerPoint</Application>
  <PresentationFormat>On-screen Show (4:3)</PresentationFormat>
  <Paragraphs>593</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Introduction</vt:lpstr>
      <vt:lpstr>JAVA</vt:lpstr>
      <vt:lpstr>Hello World Java Program</vt:lpstr>
      <vt:lpstr>How to Compile a Java Program </vt:lpstr>
      <vt:lpstr>How to Run Java Program</vt:lpstr>
      <vt:lpstr>JDK, JVM &amp; JRE</vt:lpstr>
      <vt:lpstr>Java Development Kit (JDK)</vt:lpstr>
      <vt:lpstr>Java Runtime Environment (JRE)</vt:lpstr>
      <vt:lpstr>Byte code</vt:lpstr>
      <vt:lpstr>Java Virtual Machine (JVM)</vt:lpstr>
      <vt:lpstr>How Java become Platform Independent?</vt:lpstr>
      <vt:lpstr>Features of JAVA</vt:lpstr>
      <vt:lpstr>Features of JAVA (Cont.)</vt:lpstr>
      <vt:lpstr>Features of JAVA (Cont.)</vt:lpstr>
      <vt:lpstr>Features of JAVA (Cont.)</vt:lpstr>
      <vt:lpstr>Features of JAVA (Cont.)</vt:lpstr>
      <vt:lpstr>Features of JAVA (Cont.)</vt:lpstr>
      <vt:lpstr>Features of JAVA (Cont.)</vt:lpstr>
      <vt:lpstr>Primitive Data Types</vt:lpstr>
      <vt:lpstr>Character Escape Sequences</vt:lpstr>
      <vt:lpstr>Type Casting</vt:lpstr>
      <vt:lpstr>Automatic Type Casting</vt:lpstr>
      <vt:lpstr>Casting Incompatible Types</vt:lpstr>
      <vt:lpstr>Operators</vt:lpstr>
      <vt:lpstr>Arithmetic Operator</vt:lpstr>
      <vt:lpstr>Relational Operators</vt:lpstr>
      <vt:lpstr>Bitwise Operators</vt:lpstr>
      <vt:lpstr>Logical Operators </vt:lpstr>
      <vt:lpstr>Assignment Operators</vt:lpstr>
      <vt:lpstr>Conditional Operator (Ternary)</vt:lpstr>
      <vt:lpstr>instanceof Operator</vt:lpstr>
      <vt:lpstr>Operator Precedence &amp; Associativity</vt:lpstr>
      <vt:lpstr>Slide 33</vt:lpstr>
      <vt:lpstr>Control Statements</vt:lpstr>
      <vt:lpstr>if Statement</vt:lpstr>
      <vt:lpstr>if-else Statement</vt:lpstr>
      <vt:lpstr>if-else Statement</vt:lpstr>
      <vt:lpstr>switch Statement</vt:lpstr>
      <vt:lpstr>Looping Statement</vt:lpstr>
      <vt:lpstr>While Loop</vt:lpstr>
      <vt:lpstr>Do-while Loop</vt:lpstr>
      <vt:lpstr>For Loop</vt:lpstr>
      <vt:lpstr>Break statement</vt:lpstr>
      <vt:lpstr>Continue statement</vt:lpstr>
      <vt:lpstr>For Each</vt:lpstr>
      <vt:lpstr>Slide 46</vt:lpstr>
    </vt:vector>
  </TitlesOfParts>
  <Company>Darshan Institute of Engg. &amp;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Meet Patel</dc:creator>
  <cp:lastModifiedBy>Administrator</cp:lastModifiedBy>
  <cp:revision>1702</cp:revision>
  <dcterms:created xsi:type="dcterms:W3CDTF">2013-05-17T03:00:03Z</dcterms:created>
  <dcterms:modified xsi:type="dcterms:W3CDTF">2020-01-11T08:52:39Z</dcterms:modified>
</cp:coreProperties>
</file>