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355" r:id="rId2"/>
    <p:sldId id="321" r:id="rId3"/>
    <p:sldId id="361" r:id="rId4"/>
    <p:sldId id="322" r:id="rId5"/>
    <p:sldId id="356" r:id="rId6"/>
    <p:sldId id="323" r:id="rId7"/>
    <p:sldId id="363" r:id="rId8"/>
    <p:sldId id="368" r:id="rId9"/>
    <p:sldId id="362" r:id="rId10"/>
    <p:sldId id="325" r:id="rId11"/>
    <p:sldId id="327" r:id="rId12"/>
    <p:sldId id="364" r:id="rId13"/>
    <p:sldId id="365" r:id="rId14"/>
    <p:sldId id="366" r:id="rId15"/>
    <p:sldId id="367" r:id="rId16"/>
    <p:sldId id="328" r:id="rId17"/>
    <p:sldId id="329"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7" r:id="rId32"/>
    <p:sldId id="348" r:id="rId33"/>
    <p:sldId id="349" r:id="rId34"/>
    <p:sldId id="350" r:id="rId35"/>
    <p:sldId id="351" r:id="rId36"/>
    <p:sldId id="352" r:id="rId37"/>
    <p:sldId id="353" r:id="rId38"/>
    <p:sldId id="354" r:id="rId39"/>
    <p:sldId id="369" r:id="rId40"/>
    <p:sldId id="370" r:id="rId41"/>
    <p:sldId id="37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87567" autoAdjust="0"/>
  </p:normalViewPr>
  <p:slideViewPr>
    <p:cSldViewPr>
      <p:cViewPr varScale="1">
        <p:scale>
          <a:sx n="64" d="100"/>
          <a:sy n="64" d="100"/>
        </p:scale>
        <p:origin x="-156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8E07D-1ECC-4C1E-93DE-019D253C9BB9}" type="slidenum">
              <a:rPr lang="en-US"/>
              <a:pPr/>
              <a:t>23</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914400" y="4343400"/>
            <a:ext cx="5029200" cy="4114800"/>
          </a:xfrm>
        </p:spPr>
        <p:txBody>
          <a:bodyPr/>
          <a:lstStyle/>
          <a:p>
            <a:r>
              <a:rPr lang="en-US" dirty="0">
                <a:solidFill>
                  <a:srgbClr val="000000"/>
                </a:solidFill>
                <a:latin typeface="Courier New" pitchFamily="49" charset="0"/>
              </a:rPr>
              <a:t>String</a:t>
            </a:r>
            <a:r>
              <a:rPr lang="en-US" dirty="0"/>
              <a:t> has four overloaded versions of </a:t>
            </a:r>
            <a:r>
              <a:rPr lang="en-US" dirty="0" err="1">
                <a:solidFill>
                  <a:srgbClr val="000000"/>
                </a:solidFill>
                <a:latin typeface="Courier New" pitchFamily="49" charset="0"/>
              </a:rPr>
              <a:t>indexOf</a:t>
            </a:r>
            <a:r>
              <a:rPr lang="en-US" dirty="0"/>
              <a:t> and four versions of </a:t>
            </a:r>
            <a:r>
              <a:rPr lang="en-US" dirty="0" err="1">
                <a:solidFill>
                  <a:srgbClr val="000000"/>
                </a:solidFill>
                <a:latin typeface="Courier New" pitchFamily="49" charset="0"/>
              </a:rPr>
              <a:t>lastIndexOf</a:t>
            </a:r>
            <a:r>
              <a:rPr lang="en-US" dirty="0"/>
              <a:t>.</a:t>
            </a:r>
          </a:p>
          <a:p>
            <a:endParaRPr lang="en-US" dirty="0"/>
          </a:p>
          <a:p>
            <a:r>
              <a:rPr lang="en-US" dirty="0" err="1">
                <a:solidFill>
                  <a:srgbClr val="000000"/>
                </a:solidFill>
                <a:latin typeface="Courier New" pitchFamily="49" charset="0"/>
              </a:rPr>
              <a:t>lastIndexOf</a:t>
            </a:r>
            <a:r>
              <a:rPr lang="en-US" dirty="0">
                <a:solidFill>
                  <a:srgbClr val="000000"/>
                </a:solidFill>
                <a:latin typeface="Courier New" pitchFamily="49" charset="0"/>
              </a:rPr>
              <a:t>(</a:t>
            </a:r>
            <a:r>
              <a:rPr lang="en-US" dirty="0" err="1">
                <a:solidFill>
                  <a:srgbClr val="000000"/>
                </a:solidFill>
                <a:latin typeface="Courier New" pitchFamily="49" charset="0"/>
              </a:rPr>
              <a:t>ch</a:t>
            </a:r>
            <a:r>
              <a:rPr lang="en-US" dirty="0">
                <a:solidFill>
                  <a:srgbClr val="000000"/>
                </a:solidFill>
                <a:latin typeface="Courier New" pitchFamily="49" charset="0"/>
              </a:rPr>
              <a:t>, </a:t>
            </a:r>
            <a:r>
              <a:rPr lang="en-US" dirty="0" err="1">
                <a:solidFill>
                  <a:srgbClr val="000000"/>
                </a:solidFill>
                <a:latin typeface="Courier New" pitchFamily="49" charset="0"/>
              </a:rPr>
              <a:t>fromPos</a:t>
            </a:r>
            <a:r>
              <a:rPr lang="en-US" dirty="0">
                <a:solidFill>
                  <a:srgbClr val="000000"/>
                </a:solidFill>
                <a:latin typeface="Courier New" pitchFamily="49" charset="0"/>
              </a:rPr>
              <a:t>)</a:t>
            </a:r>
            <a:r>
              <a:rPr lang="en-US" dirty="0"/>
              <a:t> starts looking at </a:t>
            </a:r>
            <a:r>
              <a:rPr lang="en-US" dirty="0" err="1">
                <a:solidFill>
                  <a:srgbClr val="000000"/>
                </a:solidFill>
                <a:latin typeface="Courier New" pitchFamily="49" charset="0"/>
              </a:rPr>
              <a:t>fromPos</a:t>
            </a:r>
            <a:r>
              <a:rPr lang="en-US" dirty="0"/>
              <a:t> and goes backward towards the beginning of the string.</a:t>
            </a:r>
          </a:p>
        </p:txBody>
      </p:sp>
    </p:spTree>
    <p:extLst>
      <p:ext uri="{BB962C8B-B14F-4D97-AF65-F5344CB8AC3E}">
        <p14:creationId xmlns:p14="http://schemas.microsoft.com/office/powerpoint/2010/main" val="611305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0EDD3-1BFB-4092-A70A-36E08D4A65B6}" type="slidenum">
              <a:rPr lang="en-US"/>
              <a:pPr/>
              <a:t>24</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14400" y="4343400"/>
            <a:ext cx="5029200" cy="4114800"/>
          </a:xfrm>
        </p:spPr>
        <p:txBody>
          <a:bodyPr/>
          <a:lstStyle/>
          <a:p>
            <a:r>
              <a:rPr lang="en-US" sz="1000" dirty="0"/>
              <a:t>You cannot use relational operators for comparing the contents of strings.</a:t>
            </a:r>
          </a:p>
          <a:p>
            <a:endParaRPr lang="en-US" sz="1000" dirty="0"/>
          </a:p>
          <a:p>
            <a:r>
              <a:rPr lang="en-US" sz="1000" dirty="0">
                <a:solidFill>
                  <a:srgbClr val="000000"/>
                </a:solidFill>
                <a:latin typeface="Courier New" pitchFamily="49" charset="0"/>
              </a:rPr>
              <a:t>word1.compareTo(word2)</a:t>
            </a:r>
            <a:r>
              <a:rPr lang="en-US" sz="1000" dirty="0"/>
              <a:t> returns an </a:t>
            </a:r>
            <a:r>
              <a:rPr lang="en-US" sz="1000" dirty="0">
                <a:solidFill>
                  <a:srgbClr val="000000"/>
                </a:solidFill>
                <a:latin typeface="Courier New" pitchFamily="49" charset="0"/>
              </a:rPr>
              <a:t>int</a:t>
            </a:r>
            <a:r>
              <a:rPr lang="en-US" sz="1000" dirty="0"/>
              <a:t>.  Basically if </a:t>
            </a:r>
            <a:r>
              <a:rPr lang="en-US" sz="1000" dirty="0">
                <a:solidFill>
                  <a:srgbClr val="000000"/>
                </a:solidFill>
                <a:latin typeface="Courier New" pitchFamily="49" charset="0"/>
              </a:rPr>
              <a:t>word1</a:t>
            </a:r>
            <a:r>
              <a:rPr lang="en-US" sz="1000" dirty="0"/>
              <a:t> is “smaller” than </a:t>
            </a:r>
            <a:r>
              <a:rPr lang="en-US" sz="1000" dirty="0">
                <a:solidFill>
                  <a:srgbClr val="000000"/>
                </a:solidFill>
                <a:latin typeface="Courier New" pitchFamily="49" charset="0"/>
              </a:rPr>
              <a:t>word2</a:t>
            </a:r>
            <a:r>
              <a:rPr lang="en-US" sz="1000" dirty="0"/>
              <a:t>, the result is negative, and if </a:t>
            </a:r>
            <a:r>
              <a:rPr lang="en-US" sz="1000" dirty="0">
                <a:solidFill>
                  <a:srgbClr val="000000"/>
                </a:solidFill>
                <a:latin typeface="Courier New" pitchFamily="49" charset="0"/>
              </a:rPr>
              <a:t>word1</a:t>
            </a:r>
            <a:r>
              <a:rPr lang="en-US" sz="1000" dirty="0"/>
              <a:t> is “larger” the result is positive.  </a:t>
            </a:r>
            <a:r>
              <a:rPr lang="en-US" sz="1000" dirty="0" err="1">
                <a:solidFill>
                  <a:srgbClr val="000000"/>
                </a:solidFill>
                <a:latin typeface="Courier New" pitchFamily="49" charset="0"/>
              </a:rPr>
              <a:t>compareTo</a:t>
            </a:r>
            <a:r>
              <a:rPr lang="en-US" sz="1000" dirty="0"/>
              <a:t> returns 0 whenever </a:t>
            </a:r>
            <a:r>
              <a:rPr lang="en-US" sz="1000" dirty="0">
                <a:solidFill>
                  <a:srgbClr val="000000"/>
                </a:solidFill>
                <a:latin typeface="Courier New" pitchFamily="49" charset="0"/>
              </a:rPr>
              <a:t>equals</a:t>
            </a:r>
            <a:r>
              <a:rPr lang="en-US" sz="1000" dirty="0"/>
              <a:t> returns </a:t>
            </a:r>
            <a:r>
              <a:rPr lang="en-US" sz="1000" dirty="0">
                <a:solidFill>
                  <a:srgbClr val="000000"/>
                </a:solidFill>
                <a:latin typeface="Courier New" pitchFamily="49" charset="0"/>
              </a:rPr>
              <a:t>true</a:t>
            </a:r>
            <a:r>
              <a:rPr lang="en-US" sz="1000" dirty="0"/>
              <a:t>.</a:t>
            </a:r>
          </a:p>
          <a:p>
            <a:endParaRPr lang="en-US" sz="1000" dirty="0"/>
          </a:p>
          <a:p>
            <a:r>
              <a:rPr lang="en-US" sz="1000" dirty="0"/>
              <a:t>Here is how Java docs describe </a:t>
            </a:r>
            <a:r>
              <a:rPr lang="en-US" sz="1000" dirty="0" err="1">
                <a:solidFill>
                  <a:srgbClr val="000000"/>
                </a:solidFill>
                <a:latin typeface="Courier New" pitchFamily="49" charset="0"/>
              </a:rPr>
              <a:t>compareTo</a:t>
            </a:r>
            <a:r>
              <a:rPr lang="en-US" sz="1000" dirty="0"/>
              <a:t>:</a:t>
            </a:r>
            <a:endParaRPr lang="en-US" sz="900" dirty="0"/>
          </a:p>
          <a:p>
            <a:endParaRPr lang="en-US" sz="900" dirty="0"/>
          </a:p>
          <a:p>
            <a:pPr lvl="2"/>
            <a:r>
              <a:rPr lang="en-US" sz="900" dirty="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a:t>
            </a:r>
            <a:r>
              <a:rPr lang="en-US" sz="900" dirty="0" err="1"/>
              <a:t>compareTo</a:t>
            </a:r>
            <a:r>
              <a:rPr lang="en-US" sz="900" dirty="0"/>
              <a:t> returns 0 exactly when the equals(Object) method would return true.</a:t>
            </a:r>
          </a:p>
          <a:p>
            <a:pPr lvl="2"/>
            <a:endParaRPr lang="en-US" sz="900" dirty="0"/>
          </a:p>
          <a:p>
            <a:pPr lvl="2"/>
            <a:r>
              <a:rPr lang="en-US" sz="900" dirty="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a:t>
            </a:r>
            <a:r>
              <a:rPr lang="en-US" sz="900" dirty="0" err="1"/>
              <a:t>compareTo</a:t>
            </a:r>
            <a:r>
              <a:rPr lang="en-US" sz="900" dirty="0"/>
              <a:t> returns the difference of the two character values at position k in the two string — that is, the value: </a:t>
            </a:r>
          </a:p>
          <a:p>
            <a:pPr lvl="2"/>
            <a:endParaRPr lang="en-US" sz="900" dirty="0"/>
          </a:p>
          <a:p>
            <a:pPr lvl="2"/>
            <a:r>
              <a:rPr lang="en-US" sz="900" dirty="0"/>
              <a:t> </a:t>
            </a:r>
            <a:r>
              <a:rPr lang="en-US" sz="900" dirty="0" err="1"/>
              <a:t>t</a:t>
            </a:r>
            <a:r>
              <a:rPr lang="en-US" sz="900" dirty="0" err="1">
                <a:solidFill>
                  <a:srgbClr val="000000"/>
                </a:solidFill>
                <a:latin typeface="Courier New" pitchFamily="49" charset="0"/>
              </a:rPr>
              <a:t>his.charAt</a:t>
            </a:r>
            <a:r>
              <a:rPr lang="en-US" sz="900" dirty="0">
                <a:solidFill>
                  <a:srgbClr val="000000"/>
                </a:solidFill>
                <a:latin typeface="Courier New" pitchFamily="49" charset="0"/>
              </a:rPr>
              <a:t>(k)-</a:t>
            </a:r>
            <a:r>
              <a:rPr lang="en-US" sz="900" dirty="0" err="1">
                <a:solidFill>
                  <a:srgbClr val="000000"/>
                </a:solidFill>
                <a:latin typeface="Courier New" pitchFamily="49" charset="0"/>
              </a:rPr>
              <a:t>anotherString.charAt</a:t>
            </a:r>
            <a:r>
              <a:rPr lang="en-US" sz="900" dirty="0">
                <a:solidFill>
                  <a:srgbClr val="000000"/>
                </a:solidFill>
                <a:latin typeface="Courier New" pitchFamily="49" charset="0"/>
              </a:rPr>
              <a:t>(k)</a:t>
            </a:r>
            <a:endParaRPr lang="en-US" sz="900" dirty="0"/>
          </a:p>
          <a:p>
            <a:pPr lvl="2"/>
            <a:r>
              <a:rPr lang="en-US" sz="900" dirty="0"/>
              <a:t> </a:t>
            </a:r>
          </a:p>
          <a:p>
            <a:pPr lvl="2"/>
            <a:r>
              <a:rPr lang="en-US" sz="900" dirty="0"/>
              <a:t>If there is no index position at which they differ, then the shorter string lexicographically precedes the longer string. In this case, </a:t>
            </a:r>
            <a:r>
              <a:rPr lang="en-US" sz="900" dirty="0" err="1"/>
              <a:t>compareTo</a:t>
            </a:r>
            <a:r>
              <a:rPr lang="en-US" sz="900" dirty="0"/>
              <a:t> returns the difference of the lengths of the strings — that is, the value: </a:t>
            </a:r>
          </a:p>
          <a:p>
            <a:pPr lvl="2"/>
            <a:endParaRPr lang="en-US" sz="900" dirty="0"/>
          </a:p>
          <a:p>
            <a:r>
              <a:rPr lang="en-US" sz="900" dirty="0">
                <a:solidFill>
                  <a:srgbClr val="000000"/>
                </a:solidFill>
                <a:latin typeface="Courier New" pitchFamily="49" charset="0"/>
              </a:rPr>
              <a:t>	</a:t>
            </a:r>
            <a:r>
              <a:rPr lang="en-US" sz="900" dirty="0" err="1">
                <a:solidFill>
                  <a:srgbClr val="000000"/>
                </a:solidFill>
                <a:latin typeface="Courier New" pitchFamily="49" charset="0"/>
              </a:rPr>
              <a:t>this.length</a:t>
            </a:r>
            <a:r>
              <a:rPr lang="en-US" sz="900" dirty="0">
                <a:solidFill>
                  <a:srgbClr val="000000"/>
                </a:solidFill>
                <a:latin typeface="Courier New" pitchFamily="49" charset="0"/>
              </a:rPr>
              <a:t>()-</a:t>
            </a:r>
            <a:r>
              <a:rPr lang="en-US" sz="900" dirty="0" err="1">
                <a:solidFill>
                  <a:srgbClr val="000000"/>
                </a:solidFill>
                <a:latin typeface="Courier New" pitchFamily="49" charset="0"/>
              </a:rPr>
              <a:t>anotherString.length</a:t>
            </a:r>
            <a:r>
              <a:rPr lang="en-US" sz="900" dirty="0">
                <a:solidFill>
                  <a:srgbClr val="000000"/>
                </a:solidFill>
                <a:latin typeface="Courier New" pitchFamily="49" charset="0"/>
              </a:rPr>
              <a:t>()</a:t>
            </a:r>
          </a:p>
        </p:txBody>
      </p:sp>
    </p:spTree>
    <p:extLst>
      <p:ext uri="{BB962C8B-B14F-4D97-AF65-F5344CB8AC3E}">
        <p14:creationId xmlns:p14="http://schemas.microsoft.com/office/powerpoint/2010/main" val="118444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7E27E3-0FCC-46B6-BEAB-3CE7260A2E28}" type="slidenum">
              <a:rPr lang="en-US"/>
              <a:pPr/>
              <a:t>25</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914400" y="4343400"/>
            <a:ext cx="5029200" cy="4114800"/>
          </a:xfrm>
        </p:spPr>
        <p:txBody>
          <a:bodyPr/>
          <a:lstStyle/>
          <a:p>
            <a:r>
              <a:rPr lang="en-US" sz="1000"/>
              <a:t>You cannot use relational operators for comparing the contents of strings.</a:t>
            </a:r>
          </a:p>
          <a:p>
            <a:endParaRPr lang="en-US" sz="1000"/>
          </a:p>
          <a:p>
            <a:r>
              <a:rPr lang="en-US" sz="1000">
                <a:solidFill>
                  <a:srgbClr val="000000"/>
                </a:solidFill>
                <a:latin typeface="Courier New" pitchFamily="49" charset="0"/>
              </a:rPr>
              <a:t>word1.compareTo(word2)</a:t>
            </a:r>
            <a:r>
              <a:rPr lang="en-US" sz="1000"/>
              <a:t> returns an </a:t>
            </a:r>
            <a:r>
              <a:rPr lang="en-US" sz="1000">
                <a:solidFill>
                  <a:srgbClr val="000000"/>
                </a:solidFill>
                <a:latin typeface="Courier New" pitchFamily="49" charset="0"/>
              </a:rPr>
              <a:t>int</a:t>
            </a:r>
            <a:r>
              <a:rPr lang="en-US" sz="1000"/>
              <a:t>.  Basically if </a:t>
            </a:r>
            <a:r>
              <a:rPr lang="en-US" sz="1000">
                <a:solidFill>
                  <a:srgbClr val="000000"/>
                </a:solidFill>
                <a:latin typeface="Courier New" pitchFamily="49" charset="0"/>
              </a:rPr>
              <a:t>word1</a:t>
            </a:r>
            <a:r>
              <a:rPr lang="en-US" sz="1000"/>
              <a:t> is “smaller” than </a:t>
            </a:r>
            <a:r>
              <a:rPr lang="en-US" sz="1000">
                <a:solidFill>
                  <a:srgbClr val="000000"/>
                </a:solidFill>
                <a:latin typeface="Courier New" pitchFamily="49" charset="0"/>
              </a:rPr>
              <a:t>word2</a:t>
            </a:r>
            <a:r>
              <a:rPr lang="en-US" sz="1000"/>
              <a:t>, the result is negative, and if </a:t>
            </a:r>
            <a:r>
              <a:rPr lang="en-US" sz="1000">
                <a:solidFill>
                  <a:srgbClr val="000000"/>
                </a:solidFill>
                <a:latin typeface="Courier New" pitchFamily="49" charset="0"/>
              </a:rPr>
              <a:t>word1</a:t>
            </a:r>
            <a:r>
              <a:rPr lang="en-US" sz="1000"/>
              <a:t> is “larger” the result is positive.  </a:t>
            </a:r>
            <a:r>
              <a:rPr lang="en-US" sz="1000">
                <a:solidFill>
                  <a:srgbClr val="000000"/>
                </a:solidFill>
                <a:latin typeface="Courier New" pitchFamily="49" charset="0"/>
              </a:rPr>
              <a:t>compareTo</a:t>
            </a:r>
            <a:r>
              <a:rPr lang="en-US" sz="1000"/>
              <a:t> returns 0 whenever </a:t>
            </a:r>
            <a:r>
              <a:rPr lang="en-US" sz="1000">
                <a:solidFill>
                  <a:srgbClr val="000000"/>
                </a:solidFill>
                <a:latin typeface="Courier New" pitchFamily="49" charset="0"/>
              </a:rPr>
              <a:t>equals</a:t>
            </a:r>
            <a:r>
              <a:rPr lang="en-US" sz="1000"/>
              <a:t> returns </a:t>
            </a:r>
            <a:r>
              <a:rPr lang="en-US" sz="1000">
                <a:solidFill>
                  <a:srgbClr val="000000"/>
                </a:solidFill>
                <a:latin typeface="Courier New" pitchFamily="49" charset="0"/>
              </a:rPr>
              <a:t>true</a:t>
            </a:r>
            <a:r>
              <a:rPr lang="en-US" sz="1000"/>
              <a:t>.</a:t>
            </a:r>
          </a:p>
          <a:p>
            <a:endParaRPr lang="en-US" sz="1000"/>
          </a:p>
          <a:p>
            <a:r>
              <a:rPr lang="en-US" sz="1000"/>
              <a:t>Here is how Java docs describe </a:t>
            </a:r>
            <a:r>
              <a:rPr lang="en-US" sz="1000">
                <a:solidFill>
                  <a:srgbClr val="000000"/>
                </a:solidFill>
                <a:latin typeface="Courier New" pitchFamily="49" charset="0"/>
              </a:rPr>
              <a:t>compareTo</a:t>
            </a:r>
            <a:r>
              <a:rPr lang="en-US" sz="1000"/>
              <a:t>:</a:t>
            </a:r>
            <a:endParaRPr lang="en-US" sz="900"/>
          </a:p>
          <a:p>
            <a:endParaRPr lang="en-US" sz="900"/>
          </a:p>
          <a:p>
            <a:pPr lvl="2"/>
            <a:r>
              <a:rPr lang="en-US" sz="90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a:endParaRPr lang="en-US" sz="900"/>
          </a:p>
          <a:p>
            <a:pPr lvl="2"/>
            <a:r>
              <a:rPr lang="en-US" sz="90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a:endParaRPr lang="en-US" sz="900"/>
          </a:p>
          <a:p>
            <a:pPr lvl="2"/>
            <a:r>
              <a:rPr lang="en-US" sz="900"/>
              <a:t> t</a:t>
            </a:r>
            <a:r>
              <a:rPr lang="en-US" sz="900">
                <a:solidFill>
                  <a:srgbClr val="000000"/>
                </a:solidFill>
                <a:latin typeface="Courier New" pitchFamily="49" charset="0"/>
              </a:rPr>
              <a:t>his.charAt(k)-anotherString.charAt(k)</a:t>
            </a:r>
            <a:endParaRPr lang="en-US" sz="900"/>
          </a:p>
          <a:p>
            <a:pPr lvl="2"/>
            <a:r>
              <a:rPr lang="en-US" sz="900"/>
              <a:t> </a:t>
            </a:r>
          </a:p>
          <a:p>
            <a:pPr lvl="2"/>
            <a:r>
              <a:rPr lang="en-US" sz="900"/>
              <a:t>If there is no index position at which they differ, then the shorter string lexicographically precedes the longer string. In this case, compareTo returns the difference of the lengths of the strings — that is, the value: </a:t>
            </a:r>
          </a:p>
          <a:p>
            <a:pPr lvl="2"/>
            <a:endParaRPr lang="en-US" sz="900"/>
          </a:p>
          <a:p>
            <a:r>
              <a:rPr lang="en-US" sz="900">
                <a:solidFill>
                  <a:srgbClr val="000000"/>
                </a:solidFill>
                <a:latin typeface="Courier New" pitchFamily="49" charset="0"/>
              </a:rPr>
              <a:t>	this.length()-anotherString.length()</a:t>
            </a:r>
          </a:p>
        </p:txBody>
      </p:sp>
    </p:spTree>
    <p:extLst>
      <p:ext uri="{BB962C8B-B14F-4D97-AF65-F5344CB8AC3E}">
        <p14:creationId xmlns:p14="http://schemas.microsoft.com/office/powerpoint/2010/main" val="94968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D44C0-37E7-4248-8EDE-B9D98C5DEA6A}" type="slidenum">
              <a:rPr lang="en-US"/>
              <a:pPr/>
              <a:t>27</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914400" y="4343400"/>
            <a:ext cx="5029200" cy="4114800"/>
          </a:xfrm>
        </p:spPr>
        <p:txBody>
          <a:bodyPr/>
          <a:lstStyle/>
          <a:p>
            <a:r>
              <a:rPr lang="en-US"/>
              <a:t>Note that these methods do not change the string word1 but create and return a new string.</a:t>
            </a:r>
          </a:p>
          <a:p>
            <a:endParaRPr lang="en-US"/>
          </a:p>
          <a:p>
            <a:r>
              <a:rPr lang="en-US">
                <a:solidFill>
                  <a:srgbClr val="000000"/>
                </a:solidFill>
                <a:latin typeface="Courier New" pitchFamily="49" charset="0"/>
              </a:rPr>
              <a:t>trim()</a:t>
            </a:r>
            <a:r>
              <a:rPr lang="en-US"/>
              <a:t> only removes whitespace at the ends of the string, not in the middle.</a:t>
            </a:r>
          </a:p>
        </p:txBody>
      </p:sp>
    </p:spTree>
    <p:extLst>
      <p:ext uri="{BB962C8B-B14F-4D97-AF65-F5344CB8AC3E}">
        <p14:creationId xmlns:p14="http://schemas.microsoft.com/office/powerpoint/2010/main" val="381508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D44C0-37E7-4248-8EDE-B9D98C5DEA6A}" type="slidenum">
              <a:rPr lang="en-US"/>
              <a:pPr/>
              <a:t>28</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914400" y="4343400"/>
            <a:ext cx="5029200" cy="4114800"/>
          </a:xfrm>
        </p:spPr>
        <p:txBody>
          <a:bodyPr/>
          <a:lstStyle/>
          <a:p>
            <a:r>
              <a:rPr lang="en-US"/>
              <a:t>Note that these methods do not change the string word1 but create and return a new string.</a:t>
            </a:r>
          </a:p>
          <a:p>
            <a:endParaRPr lang="en-US"/>
          </a:p>
          <a:p>
            <a:r>
              <a:rPr lang="en-US">
                <a:solidFill>
                  <a:srgbClr val="000000"/>
                </a:solidFill>
                <a:latin typeface="Courier New" pitchFamily="49" charset="0"/>
              </a:rPr>
              <a:t>trim()</a:t>
            </a:r>
            <a:r>
              <a:rPr lang="en-US"/>
              <a:t> only removes whitespace at the ends of the string, not in the middle.</a:t>
            </a:r>
          </a:p>
        </p:txBody>
      </p:sp>
    </p:spTree>
    <p:extLst>
      <p:ext uri="{BB962C8B-B14F-4D97-AF65-F5344CB8AC3E}">
        <p14:creationId xmlns:p14="http://schemas.microsoft.com/office/powerpoint/2010/main" val="323293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61D16-23DF-4983-9C23-4E765D34E082}" type="slidenum">
              <a:rPr lang="en-US"/>
              <a:pPr/>
              <a:t>29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914400" y="4343400"/>
            <a:ext cx="5029200" cy="4114800"/>
          </a:xfrm>
        </p:spPr>
        <p:txBody>
          <a:bodyPr/>
          <a:lstStyle/>
          <a:p>
            <a:r>
              <a:rPr lang="en-US"/>
              <a:t>Note that these methods do not change the string word1 but create and return a new string.</a:t>
            </a:r>
          </a:p>
          <a:p>
            <a:endParaRPr lang="en-US"/>
          </a:p>
          <a:p>
            <a:r>
              <a:rPr lang="en-US">
                <a:solidFill>
                  <a:srgbClr val="000000"/>
                </a:solidFill>
                <a:latin typeface="Courier New" pitchFamily="49" charset="0"/>
              </a:rPr>
              <a:t>trim()</a:t>
            </a:r>
            <a:r>
              <a:rPr lang="en-US"/>
              <a:t> only removes whitespace at the ends of the string, not in the middle.</a:t>
            </a:r>
          </a:p>
        </p:txBody>
      </p:sp>
    </p:spTree>
    <p:extLst>
      <p:ext uri="{BB962C8B-B14F-4D97-AF65-F5344CB8AC3E}">
        <p14:creationId xmlns:p14="http://schemas.microsoft.com/office/powerpoint/2010/main" val="31078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AAA3F-43D0-4470-B351-9D289272075A}" type="slidenum">
              <a:rPr lang="en-US"/>
              <a:pPr/>
              <a:t>30</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p:spPr>
        <p:txBody>
          <a:bodyPr/>
          <a:lstStyle/>
          <a:p>
            <a:r>
              <a:rPr lang="en-US">
                <a:solidFill>
                  <a:srgbClr val="000000"/>
                </a:solidFill>
                <a:latin typeface="Courier New" pitchFamily="49" charset="0"/>
              </a:rPr>
              <a:t>    word1.toUpperCase();</a:t>
            </a:r>
          </a:p>
          <a:p>
            <a:endParaRPr lang="en-US"/>
          </a:p>
          <a:p>
            <a:r>
              <a:rPr lang="en-US"/>
              <a:t>doesn’t do anything.  The correct statement is:</a:t>
            </a:r>
          </a:p>
          <a:p>
            <a:endParaRPr lang="en-US"/>
          </a:p>
          <a:p>
            <a:r>
              <a:rPr lang="en-US">
                <a:solidFill>
                  <a:srgbClr val="000000"/>
                </a:solidFill>
                <a:latin typeface="Courier New" pitchFamily="49" charset="0"/>
              </a:rPr>
              <a:t>    word1 = word1.toUpperCase();</a:t>
            </a:r>
          </a:p>
          <a:p>
            <a:endParaRPr lang="en-US"/>
          </a:p>
          <a:p>
            <a:r>
              <a:rPr lang="en-US"/>
              <a:t>The variable </a:t>
            </a:r>
            <a:r>
              <a:rPr lang="en-US">
                <a:solidFill>
                  <a:srgbClr val="000000"/>
                </a:solidFill>
                <a:latin typeface="Courier New" pitchFamily="49" charset="0"/>
              </a:rPr>
              <a:t>word1</a:t>
            </a:r>
            <a:r>
              <a:rPr lang="en-US"/>
              <a:t> is changed to refer to the new string returned by </a:t>
            </a:r>
            <a:r>
              <a:rPr lang="en-US">
                <a:solidFill>
                  <a:srgbClr val="000000"/>
                </a:solidFill>
                <a:latin typeface="Courier New" pitchFamily="49" charset="0"/>
              </a:rPr>
              <a:t>word1.toUpperCase();</a:t>
            </a:r>
            <a:r>
              <a:rPr lang="en-US"/>
              <a:t> the old string is disposed of.</a:t>
            </a:r>
          </a:p>
        </p:txBody>
      </p:sp>
    </p:spTree>
    <p:extLst>
      <p:ext uri="{BB962C8B-B14F-4D97-AF65-F5344CB8AC3E}">
        <p14:creationId xmlns:p14="http://schemas.microsoft.com/office/powerpoint/2010/main" val="237281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a:t>
            </a:r>
            <a:r>
              <a:rPr lang="en-US" dirty="0" smtClean="0"/>
              <a:t>Array, String &amp; </a:t>
            </a:r>
            <a:r>
              <a:rPr lang="en-US" dirty="0" err="1" smtClean="0"/>
              <a:t>StringBuffer</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Microsoft_Word_97_-_2003_Document1.doc"/></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534400" cy="4495801"/>
          </a:xfrm>
        </p:spPr>
        <p:txBody>
          <a:bodyPr anchor="b">
            <a:noAutofit/>
          </a:bodyPr>
          <a:lstStyle/>
          <a:p>
            <a:r>
              <a:rPr lang="en-US" sz="6000" b="1" dirty="0" smtClean="0">
                <a:solidFill>
                  <a:srgbClr val="FF0000"/>
                </a:solidFill>
                <a:latin typeface="+mj-lt"/>
                <a:ea typeface="Open Sans Semibold" panose="020B0706030804020204" pitchFamily="34" charset="0"/>
                <a:cs typeface="Open Sans Semibold" panose="020B0706030804020204" pitchFamily="34" charset="0"/>
              </a:rPr>
              <a:t>Array, String</a:t>
            </a:r>
            <a:endParaRPr lang="en-US" sz="6000" b="1" dirty="0">
              <a:solidFill>
                <a:srgbClr val="FF0000"/>
              </a:solidFill>
              <a:latin typeface="+mj-lt"/>
              <a:ea typeface="Open Sans Semibold" panose="020B0706030804020204" pitchFamily="34" charset="0"/>
              <a:cs typeface="Open Sans Semibold" panose="020B0706030804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class</a:t>
            </a:r>
            <a:endParaRPr lang="en-US" dirty="0"/>
          </a:p>
        </p:txBody>
      </p:sp>
      <p:sp>
        <p:nvSpPr>
          <p:cNvPr id="3" name="Content Placeholder 2"/>
          <p:cNvSpPr>
            <a:spLocks noGrp="1"/>
          </p:cNvSpPr>
          <p:nvPr>
            <p:ph idx="1"/>
          </p:nvPr>
        </p:nvSpPr>
        <p:spPr/>
        <p:txBody>
          <a:bodyPr/>
          <a:lstStyle/>
          <a:p>
            <a:pPr algn="just"/>
            <a:r>
              <a:rPr lang="en-US" dirty="0" smtClean="0"/>
              <a:t>The Java Math class provides more </a:t>
            </a:r>
            <a:r>
              <a:rPr lang="en-US" b="1" dirty="0" smtClean="0"/>
              <a:t>advanced mathematical</a:t>
            </a:r>
            <a:r>
              <a:rPr lang="en-US" dirty="0" smtClean="0"/>
              <a:t> </a:t>
            </a:r>
            <a:r>
              <a:rPr lang="en-US" b="1" dirty="0" smtClean="0"/>
              <a:t>calculations </a:t>
            </a:r>
            <a:r>
              <a:rPr lang="en-US" dirty="0" smtClean="0"/>
              <a:t>other than arithmetic operator.</a:t>
            </a:r>
          </a:p>
          <a:p>
            <a:pPr algn="just"/>
            <a:r>
              <a:rPr lang="en-US" dirty="0" smtClean="0"/>
              <a:t>The </a:t>
            </a:r>
            <a:r>
              <a:rPr lang="en-US" b="1" dirty="0" err="1" smtClean="0"/>
              <a:t>java.lang.Math</a:t>
            </a:r>
            <a:r>
              <a:rPr lang="en-US" dirty="0" smtClean="0"/>
              <a:t> class contains methods which performs basic numeric operations such as the </a:t>
            </a:r>
            <a:r>
              <a:rPr lang="en-US" b="1" dirty="0" smtClean="0"/>
              <a:t>elementary exponential</a:t>
            </a:r>
            <a:r>
              <a:rPr lang="en-US" dirty="0" smtClean="0"/>
              <a:t>, </a:t>
            </a:r>
            <a:r>
              <a:rPr lang="en-US" b="1" dirty="0" smtClean="0"/>
              <a:t>logarithm</a:t>
            </a:r>
            <a:r>
              <a:rPr lang="en-US" dirty="0" smtClean="0"/>
              <a:t>, </a:t>
            </a:r>
            <a:r>
              <a:rPr lang="en-US" b="1" dirty="0" smtClean="0"/>
              <a:t>square root</a:t>
            </a:r>
            <a:r>
              <a:rPr lang="en-US" dirty="0" smtClean="0"/>
              <a:t>, and </a:t>
            </a:r>
            <a:r>
              <a:rPr lang="en-US" b="1" dirty="0" smtClean="0"/>
              <a:t>trigonometric</a:t>
            </a:r>
            <a:r>
              <a:rPr lang="en-US" dirty="0" smtClean="0"/>
              <a:t> functions.</a:t>
            </a:r>
          </a:p>
          <a:p>
            <a:pPr algn="just"/>
            <a:r>
              <a:rPr lang="en-US" dirty="0" smtClean="0"/>
              <a:t>All the </a:t>
            </a:r>
            <a:r>
              <a:rPr lang="en-US" b="1" dirty="0" smtClean="0"/>
              <a:t>methods</a:t>
            </a:r>
            <a:r>
              <a:rPr lang="en-US" dirty="0" smtClean="0"/>
              <a:t> of class Math are </a:t>
            </a:r>
            <a:r>
              <a:rPr lang="en-US" b="1" dirty="0" smtClean="0"/>
              <a:t>static</a:t>
            </a:r>
            <a:r>
              <a:rPr lang="en-US" dirty="0" smtClean="0"/>
              <a:t>.</a:t>
            </a:r>
          </a:p>
          <a:p>
            <a:pPr algn="just"/>
            <a:r>
              <a:rPr lang="en-IN" b="1" dirty="0" smtClean="0"/>
              <a:t>Fields :</a:t>
            </a:r>
          </a:p>
          <a:p>
            <a:pPr lvl="1"/>
            <a:r>
              <a:rPr lang="en-IN" dirty="0" smtClean="0"/>
              <a:t>Math class comes with two important </a:t>
            </a:r>
            <a:r>
              <a:rPr lang="en-IN" b="1" dirty="0" smtClean="0"/>
              <a:t>static</a:t>
            </a:r>
            <a:r>
              <a:rPr lang="en-IN" dirty="0" smtClean="0"/>
              <a:t> fields</a:t>
            </a:r>
          </a:p>
          <a:p>
            <a:pPr lvl="2"/>
            <a:r>
              <a:rPr lang="en-IN" sz="2000" b="1" dirty="0" smtClean="0"/>
              <a:t>E</a:t>
            </a:r>
            <a:r>
              <a:rPr lang="en-IN" sz="2000" dirty="0" smtClean="0"/>
              <a:t> : returns </a:t>
            </a:r>
            <a:r>
              <a:rPr lang="en-US" sz="2000" dirty="0" smtClean="0"/>
              <a:t>double value of </a:t>
            </a:r>
            <a:r>
              <a:rPr lang="en-US" sz="2000" b="1" dirty="0" smtClean="0"/>
              <a:t>Euler's number </a:t>
            </a:r>
            <a:r>
              <a:rPr lang="en-US" sz="2000" dirty="0" smtClean="0"/>
              <a:t>(</a:t>
            </a:r>
            <a:r>
              <a:rPr lang="en-US" sz="2000" dirty="0" err="1" smtClean="0"/>
              <a:t>i.e</a:t>
            </a:r>
            <a:r>
              <a:rPr lang="en-US" sz="2000" dirty="0" smtClean="0"/>
              <a:t> 2.718281828459045). </a:t>
            </a:r>
          </a:p>
          <a:p>
            <a:pPr lvl="2"/>
            <a:r>
              <a:rPr lang="en-US" sz="2000" b="1" dirty="0" smtClean="0"/>
              <a:t>PI</a:t>
            </a:r>
            <a:r>
              <a:rPr lang="en-US" sz="2000" dirty="0" smtClean="0"/>
              <a:t> : returns double value of </a:t>
            </a:r>
            <a:r>
              <a:rPr lang="en-US" sz="2000" b="1" dirty="0" smtClean="0"/>
              <a:t>PI</a:t>
            </a:r>
            <a:r>
              <a:rPr lang="en-US" sz="2000" dirty="0" smtClean="0"/>
              <a:t> (i.e. 3.141592653589793).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731838"/>
          </a:xfrm>
        </p:spPr>
        <p:txBody>
          <a:bodyPr>
            <a:noAutofit/>
          </a:bodyPr>
          <a:lstStyle/>
          <a:p>
            <a:r>
              <a:rPr lang="en-US" dirty="0" smtClean="0"/>
              <a:t>Methods of class Math</a:t>
            </a:r>
            <a:endParaRPr lang="en-US" dirty="0"/>
          </a:p>
        </p:txBody>
      </p:sp>
      <p:graphicFrame>
        <p:nvGraphicFramePr>
          <p:cNvPr id="6" name="Table 5"/>
          <p:cNvGraphicFramePr>
            <a:graphicFrameLocks noGrp="1"/>
          </p:cNvGraphicFramePr>
          <p:nvPr/>
        </p:nvGraphicFramePr>
        <p:xfrm>
          <a:off x="152400" y="838200"/>
          <a:ext cx="8610600" cy="5400040"/>
        </p:xfrm>
        <a:graphic>
          <a:graphicData uri="http://schemas.openxmlformats.org/drawingml/2006/table">
            <a:tbl>
              <a:tblPr firstRow="1" bandRow="1">
                <a:tableStyleId>{5C22544A-7EE6-4342-B048-85BDC9FD1C3A}</a:tableStyleId>
              </a:tblPr>
              <a:tblGrid>
                <a:gridCol w="2209800"/>
                <a:gridCol w="2286000"/>
                <a:gridCol w="41148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endParaRPr lang="en-US" sz="1800" b="1" dirty="0" smtClean="0">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Math.abs(</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absolute value of </a:t>
                      </a:r>
                      <a:r>
                        <a:rPr lang="en-US" sz="1800" i="1" dirty="0" smtClean="0"/>
                        <a:t>x</a:t>
                      </a:r>
                      <a:endParaRPr lang="en-US" sz="1800" dirty="0" smtClean="0"/>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-10; </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value is negative 10</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abs(</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//Output will be positive 10.0</a:t>
                      </a:r>
                      <a:endParaRPr lang="en-US" sz="1800" kern="1200" dirty="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Math.min(</a:t>
                      </a:r>
                      <a:r>
                        <a:rPr lang="en-US" sz="1800" i="1" dirty="0" smtClean="0"/>
                        <a:t>x</a:t>
                      </a:r>
                      <a:r>
                        <a:rPr lang="en-US" sz="1800" b="1" dirty="0" smtClean="0">
                          <a:latin typeface="Courier New" pitchFamily="49" charset="0"/>
                        </a:rPr>
                        <a:t>,</a:t>
                      </a:r>
                      <a:r>
                        <a:rPr lang="en-US" sz="800" b="1" dirty="0" smtClean="0">
                          <a:latin typeface="Courier New" pitchFamily="49" charset="0"/>
                        </a:rPr>
                        <a:t> </a:t>
                      </a:r>
                      <a:r>
                        <a:rPr lang="en-US" sz="1800" i="1" dirty="0" smtClean="0"/>
                        <a:t>y</a:t>
                      </a:r>
                      <a:r>
                        <a:rPr lang="en-US" sz="1800" b="1" dirty="0" smtClean="0">
                          <a:latin typeface="Courier New" pitchFamily="49"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smaller from </a:t>
                      </a:r>
                      <a:r>
                        <a:rPr lang="en-US" sz="1800" i="1" dirty="0" smtClean="0"/>
                        <a:t>x</a:t>
                      </a:r>
                      <a:r>
                        <a:rPr lang="en-US" sz="1800" dirty="0" smtClean="0"/>
                        <a:t> and </a:t>
                      </a:r>
                      <a:r>
                        <a:rPr lang="en-US" sz="1800" i="1" dirty="0" smtClean="0"/>
                        <a:t>y</a:t>
                      </a:r>
                      <a:endParaRPr lang="en-US" sz="1800" dirty="0" smtClean="0"/>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10, </a:t>
                      </a:r>
                      <a:r>
                        <a:rPr lang="en-US" sz="1800" b="1" kern="1200" dirty="0" smtClean="0">
                          <a:solidFill>
                            <a:srgbClr val="6A3E3E"/>
                          </a:solidFill>
                          <a:latin typeface="Consolas"/>
                          <a:ea typeface="+mn-ea"/>
                          <a:cs typeface="+mn-cs"/>
                        </a:rPr>
                        <a:t>b</a:t>
                      </a:r>
                      <a:r>
                        <a:rPr lang="en-US" sz="1800" b="1" kern="1200" dirty="0" smtClean="0">
                          <a:solidFill>
                            <a:srgbClr val="000000"/>
                          </a:solidFill>
                          <a:latin typeface="Consolas"/>
                          <a:ea typeface="+mn-ea"/>
                          <a:cs typeface="+mn-cs"/>
                        </a:rPr>
                        <a:t>=5;</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min(</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 </a:t>
                      </a:r>
                      <a:r>
                        <a:rPr lang="en-US" sz="1800" b="1" i="1" kern="1200" dirty="0" smtClean="0">
                          <a:solidFill>
                            <a:srgbClr val="6A3E3E"/>
                          </a:solidFill>
                          <a:latin typeface="Consolas"/>
                          <a:ea typeface="+mn-ea"/>
                          <a:cs typeface="+mn-cs"/>
                        </a:rPr>
                        <a:t>b</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5.0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Math.max(</a:t>
                      </a:r>
                      <a:r>
                        <a:rPr lang="en-US" sz="1800" i="1" dirty="0" smtClean="0"/>
                        <a:t>x</a:t>
                      </a:r>
                      <a:r>
                        <a:rPr lang="en-US" sz="1800" b="1" dirty="0" smtClean="0">
                          <a:latin typeface="Courier New" pitchFamily="49" charset="0"/>
                        </a:rPr>
                        <a:t>,</a:t>
                      </a:r>
                      <a:r>
                        <a:rPr lang="en-US" sz="800" b="1" dirty="0" smtClean="0">
                          <a:latin typeface="Courier New" pitchFamily="49" charset="0"/>
                        </a:rPr>
                        <a:t> </a:t>
                      </a:r>
                      <a:r>
                        <a:rPr lang="en-US" sz="1800" i="1" dirty="0" smtClean="0"/>
                        <a:t>y</a:t>
                      </a:r>
                      <a:r>
                        <a:rPr lang="en-US" sz="1800" b="1" dirty="0" smtClean="0">
                          <a:latin typeface="Courier New" pitchFamily="49"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larger from </a:t>
                      </a:r>
                      <a:r>
                        <a:rPr lang="en-US" sz="1800" i="1" dirty="0" smtClean="0"/>
                        <a:t>x</a:t>
                      </a:r>
                      <a:r>
                        <a:rPr lang="en-US" sz="1800" dirty="0" smtClean="0"/>
                        <a:t> and </a:t>
                      </a:r>
                      <a:r>
                        <a:rPr lang="en-US" sz="1800" i="1" dirty="0" smtClean="0"/>
                        <a:t>y</a:t>
                      </a:r>
                      <a:endParaRPr lang="en-US" sz="1800" dirty="0" smtClean="0"/>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10, </a:t>
                      </a:r>
                      <a:r>
                        <a:rPr lang="en-US" sz="1800" b="1" kern="1200" dirty="0" smtClean="0">
                          <a:solidFill>
                            <a:srgbClr val="6A3E3E"/>
                          </a:solidFill>
                          <a:latin typeface="Consolas"/>
                          <a:ea typeface="+mn-ea"/>
                          <a:cs typeface="+mn-cs"/>
                        </a:rPr>
                        <a:t>b </a:t>
                      </a:r>
                      <a:r>
                        <a:rPr lang="en-US" sz="1800" b="1" kern="1200" dirty="0" smtClean="0">
                          <a:solidFill>
                            <a:srgbClr val="000000"/>
                          </a:solidFill>
                          <a:latin typeface="Consolas"/>
                          <a:ea typeface="+mn-ea"/>
                          <a:cs typeface="+mn-cs"/>
                        </a:rPr>
                        <a:t>= 5;</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max(</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 </a:t>
                      </a:r>
                      <a:r>
                        <a:rPr lang="en-US" sz="1800" b="1" i="1" kern="1200" dirty="0" smtClean="0">
                          <a:solidFill>
                            <a:srgbClr val="6A3E3E"/>
                          </a:solidFill>
                          <a:latin typeface="Consolas"/>
                          <a:ea typeface="+mn-ea"/>
                          <a:cs typeface="+mn-cs"/>
                        </a:rPr>
                        <a:t>b</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10.0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Math.sqrt</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square root of </a:t>
                      </a:r>
                      <a:r>
                        <a:rPr lang="en-US" sz="1800" i="1" dirty="0" smtClean="0"/>
                        <a:t>x</a:t>
                      </a:r>
                      <a:endParaRPr lang="en-US" sz="1800" dirty="0" smtClean="0"/>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9;</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a:t>
                      </a:r>
                      <a:r>
                        <a:rPr lang="en-US" sz="1800" b="1" kern="1200" dirty="0" err="1" smtClean="0">
                          <a:solidFill>
                            <a:srgbClr val="000000"/>
                          </a:solidFill>
                          <a:latin typeface="Consolas"/>
                          <a:ea typeface="+mn-ea"/>
                          <a:cs typeface="+mn-cs"/>
                        </a:rPr>
                        <a:t>Math.</a:t>
                      </a:r>
                      <a:r>
                        <a:rPr lang="en-US" sz="1800" b="1" i="1" kern="1200" dirty="0" err="1" smtClean="0">
                          <a:solidFill>
                            <a:srgbClr val="000000"/>
                          </a:solidFill>
                          <a:latin typeface="Consolas"/>
                          <a:ea typeface="+mn-ea"/>
                          <a:cs typeface="+mn-cs"/>
                        </a:rPr>
                        <a:t>sqrt</a:t>
                      </a:r>
                      <a:r>
                        <a:rPr lang="en-US" sz="1800" b="1" i="1" kern="1200" dirty="0" smtClean="0">
                          <a:solidFill>
                            <a:srgbClr val="000000"/>
                          </a:solidFill>
                          <a:latin typeface="Consolas"/>
                          <a:ea typeface="+mn-ea"/>
                          <a:cs typeface="+mn-cs"/>
                        </a:rPr>
                        <a:t>(</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3.0</a:t>
                      </a:r>
                      <a:endParaRPr lang="en-US" sz="1800" kern="1200" dirty="0" smtClean="0">
                        <a:solidFill>
                          <a:srgbClr val="000000"/>
                        </a:solidFill>
                        <a:latin typeface="Consolas"/>
                        <a:ea typeface="+mn-ea"/>
                        <a:cs typeface="+mn-cs"/>
                      </a:endParaRPr>
                    </a:p>
                  </a:txBody>
                  <a:tcPr/>
                </a:tc>
              </a:tr>
            </a:tbl>
          </a:graphicData>
        </a:graphic>
      </p:graphicFrame>
      <p:sp>
        <p:nvSpPr>
          <p:cNvPr id="4" name="Rectangle 3"/>
          <p:cNvSpPr/>
          <p:nvPr/>
        </p:nvSpPr>
        <p:spPr>
          <a:xfrm>
            <a:off x="0" y="1219200"/>
            <a:ext cx="91440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6670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86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51054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731838"/>
          </a:xfrm>
        </p:spPr>
        <p:txBody>
          <a:bodyPr>
            <a:noAutofit/>
          </a:bodyPr>
          <a:lstStyle/>
          <a:p>
            <a:r>
              <a:rPr lang="en-US" dirty="0" smtClean="0"/>
              <a:t>Methods of class Math (Cont.)</a:t>
            </a:r>
            <a:endParaRPr lang="en-US" dirty="0"/>
          </a:p>
        </p:txBody>
      </p:sp>
      <p:graphicFrame>
        <p:nvGraphicFramePr>
          <p:cNvPr id="6" name="Table 5"/>
          <p:cNvGraphicFramePr>
            <a:graphicFrameLocks noGrp="1"/>
          </p:cNvGraphicFramePr>
          <p:nvPr/>
        </p:nvGraphicFramePr>
        <p:xfrm>
          <a:off x="152400" y="838200"/>
          <a:ext cx="8610600" cy="5125720"/>
        </p:xfrm>
        <a:graphic>
          <a:graphicData uri="http://schemas.openxmlformats.org/drawingml/2006/table">
            <a:tbl>
              <a:tblPr firstRow="1" bandRow="1">
                <a:tableStyleId>{5C22544A-7EE6-4342-B048-85BDC9FD1C3A}</a:tableStyleId>
              </a:tblPr>
              <a:tblGrid>
                <a:gridCol w="2209800"/>
                <a:gridCol w="2590800"/>
                <a:gridCol w="38100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Math.log(</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natural logarithm of </a:t>
                      </a:r>
                      <a:r>
                        <a:rPr lang="en-US" sz="1800" i="1" dirty="0" smtClean="0"/>
                        <a:t>x</a:t>
                      </a:r>
                      <a:r>
                        <a:rPr lang="en-US" sz="1800" dirty="0" smtClean="0"/>
                        <a:t> (log</a:t>
                      </a:r>
                      <a:r>
                        <a:rPr lang="en-US" sz="1600" i="1" baseline="-25000" dirty="0" smtClean="0"/>
                        <a:t>e</a:t>
                      </a:r>
                      <a:r>
                        <a:rPr lang="en-US" sz="1800" dirty="0" smtClean="0"/>
                        <a:t> </a:t>
                      </a:r>
                      <a:r>
                        <a:rPr lang="en-US" sz="1800" i="1" dirty="0" smtClean="0"/>
                        <a:t>x</a:t>
                      </a:r>
                      <a:r>
                        <a:rPr lang="en-US" sz="400" i="1" dirty="0" smtClean="0"/>
                        <a:t> </a:t>
                      </a:r>
                      <a:r>
                        <a:rPr lang="en-US" sz="1800" dirty="0" smtClean="0"/>
                        <a:t>)</a:t>
                      </a:r>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a:t>
                      </a:r>
                      <a:r>
                        <a:rPr lang="en-US" sz="1800" b="1" kern="1200" dirty="0" err="1" smtClean="0">
                          <a:solidFill>
                            <a:srgbClr val="000000"/>
                          </a:solidFill>
                          <a:latin typeface="Consolas"/>
                          <a:ea typeface="+mn-ea"/>
                          <a:cs typeface="+mn-cs"/>
                        </a:rPr>
                        <a:t>Math.</a:t>
                      </a:r>
                      <a:r>
                        <a:rPr lang="en-US" sz="1800" b="1" i="1" kern="1200" dirty="0" err="1" smtClean="0">
                          <a:solidFill>
                            <a:srgbClr val="0000C0"/>
                          </a:solidFill>
                          <a:latin typeface="Consolas"/>
                          <a:ea typeface="+mn-ea"/>
                          <a:cs typeface="+mn-cs"/>
                        </a:rPr>
                        <a:t>E</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log(</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1.0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Math.log10(</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natural logarithm of </a:t>
                      </a:r>
                      <a:r>
                        <a:rPr lang="en-US" sz="1800" i="1" dirty="0" smtClean="0"/>
                        <a:t>x</a:t>
                      </a:r>
                      <a:r>
                        <a:rPr lang="en-US" sz="1800" dirty="0" smtClean="0"/>
                        <a:t> (log</a:t>
                      </a:r>
                      <a:r>
                        <a:rPr lang="en-US" sz="1600" i="1" baseline="-25000" dirty="0" smtClean="0"/>
                        <a:t>10</a:t>
                      </a:r>
                      <a:r>
                        <a:rPr lang="en-US" sz="1800" dirty="0" smtClean="0"/>
                        <a:t> </a:t>
                      </a:r>
                      <a:r>
                        <a:rPr lang="en-US" sz="1800" i="1" dirty="0" smtClean="0"/>
                        <a:t>x</a:t>
                      </a:r>
                      <a:r>
                        <a:rPr lang="en-US" sz="400" i="1" dirty="0" smtClean="0"/>
                        <a:t> </a:t>
                      </a:r>
                      <a:r>
                        <a:rPr lang="en-US" sz="1800" dirty="0" smtClean="0"/>
                        <a:t>)</a:t>
                      </a:r>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10</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log10(</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1.0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Math.pow(</a:t>
                      </a:r>
                      <a:r>
                        <a:rPr lang="en-US" sz="1800" i="1" dirty="0" smtClean="0"/>
                        <a:t>x</a:t>
                      </a:r>
                      <a:r>
                        <a:rPr lang="en-US" sz="1800" b="1" dirty="0" smtClean="0">
                          <a:latin typeface="Courier New" pitchFamily="49" charset="0"/>
                        </a:rPr>
                        <a:t>,</a:t>
                      </a:r>
                      <a:r>
                        <a:rPr lang="en-US" sz="800" b="1" dirty="0" smtClean="0">
                          <a:latin typeface="Courier New" pitchFamily="49" charset="0"/>
                        </a:rPr>
                        <a:t> </a:t>
                      </a:r>
                      <a:r>
                        <a:rPr lang="en-US" sz="1800" i="1" dirty="0" smtClean="0"/>
                        <a:t>y</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value of </a:t>
                      </a:r>
                      <a:r>
                        <a:rPr lang="en-US" sz="1800" i="1" dirty="0" smtClean="0"/>
                        <a:t>x</a:t>
                      </a:r>
                      <a:r>
                        <a:rPr lang="en-US" sz="1800" dirty="0" smtClean="0"/>
                        <a:t> raised to the </a:t>
                      </a:r>
                      <a:r>
                        <a:rPr lang="en-US" sz="1800" i="1" dirty="0" smtClean="0"/>
                        <a:t>y</a:t>
                      </a:r>
                      <a:r>
                        <a:rPr lang="en-US" sz="1800" dirty="0" smtClean="0"/>
                        <a:t> power (</a:t>
                      </a:r>
                      <a:r>
                        <a:rPr lang="en-US" sz="1800" i="1" dirty="0" smtClean="0"/>
                        <a:t>x</a:t>
                      </a:r>
                      <a:r>
                        <a:rPr lang="en-US" sz="800" i="1" dirty="0" smtClean="0"/>
                        <a:t> </a:t>
                      </a:r>
                      <a:r>
                        <a:rPr lang="en-US" sz="1600" i="1" baseline="45000" dirty="0" smtClean="0"/>
                        <a:t>y</a:t>
                      </a:r>
                      <a:r>
                        <a:rPr lang="en-US" sz="400" i="1" dirty="0" smtClean="0"/>
                        <a:t> </a:t>
                      </a:r>
                      <a:r>
                        <a:rPr lang="en-US" sz="1800" dirty="0" smtClean="0"/>
                        <a:t>)</a:t>
                      </a:r>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5,</a:t>
                      </a:r>
                      <a:r>
                        <a:rPr lang="en-US" sz="1800" b="1" kern="1200" dirty="0" smtClean="0">
                          <a:solidFill>
                            <a:srgbClr val="6A3E3E"/>
                          </a:solidFill>
                          <a:latin typeface="Consolas"/>
                          <a:ea typeface="+mn-ea"/>
                          <a:cs typeface="+mn-cs"/>
                        </a:rPr>
                        <a:t>b</a:t>
                      </a:r>
                      <a:r>
                        <a:rPr lang="en-US" sz="1800" b="1" kern="1200" dirty="0" smtClean="0">
                          <a:solidFill>
                            <a:srgbClr val="000000"/>
                          </a:solidFill>
                          <a:latin typeface="Consolas"/>
                          <a:ea typeface="+mn-ea"/>
                          <a:cs typeface="+mn-cs"/>
                        </a:rPr>
                        <a:t>=2;</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pow(</a:t>
                      </a:r>
                      <a:r>
                        <a:rPr lang="en-US" sz="1800" b="1" i="1" kern="1200" dirty="0" err="1" smtClean="0">
                          <a:solidFill>
                            <a:srgbClr val="6A3E3E"/>
                          </a:solidFill>
                          <a:latin typeface="Consolas"/>
                          <a:ea typeface="+mn-ea"/>
                          <a:cs typeface="+mn-cs"/>
                        </a:rPr>
                        <a:t>a</a:t>
                      </a:r>
                      <a:r>
                        <a:rPr lang="en-US" sz="1800" b="1" i="1" kern="1200" dirty="0" err="1"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b</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25.0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Math.sin(</a:t>
                      </a:r>
                      <a:r>
                        <a:rPr lang="en-US" sz="1800" i="1" dirty="0" smtClean="0"/>
                        <a:t>theta</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sine of </a:t>
                      </a:r>
                      <a:r>
                        <a:rPr lang="en-US" sz="1800" i="1" dirty="0" smtClean="0"/>
                        <a:t>theta,</a:t>
                      </a:r>
                      <a:r>
                        <a:rPr lang="en-US" sz="1800" dirty="0" smtClean="0"/>
                        <a:t> measured in radians</a:t>
                      </a:r>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sin(</a:t>
                      </a:r>
                      <a:r>
                        <a:rPr lang="en-US" sz="1800" b="1" i="1" kern="1200" dirty="0" err="1" smtClean="0">
                          <a:solidFill>
                            <a:srgbClr val="000000"/>
                          </a:solidFill>
                          <a:latin typeface="Consolas"/>
                          <a:ea typeface="+mn-ea"/>
                          <a:cs typeface="+mn-cs"/>
                        </a:rPr>
                        <a:t>Math.</a:t>
                      </a:r>
                      <a:r>
                        <a:rPr lang="en-US" sz="1800" b="1" i="1" kern="1200" dirty="0" err="1" smtClean="0">
                          <a:solidFill>
                            <a:srgbClr val="0000C0"/>
                          </a:solidFill>
                          <a:latin typeface="Consolas"/>
                          <a:ea typeface="+mn-ea"/>
                          <a:cs typeface="+mn-cs"/>
                        </a:rPr>
                        <a:t>PI</a:t>
                      </a:r>
                      <a:r>
                        <a:rPr lang="en-US" sz="1800" b="1" i="1" kern="1200" dirty="0" smtClean="0">
                          <a:solidFill>
                            <a:srgbClr val="000000"/>
                          </a:solidFill>
                          <a:latin typeface="Consolas"/>
                          <a:ea typeface="+mn-ea"/>
                          <a:cs typeface="+mn-cs"/>
                        </a:rPr>
                        <a:t>/2);</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1.0</a:t>
                      </a:r>
                      <a:endParaRPr lang="en-US" sz="1800" kern="1200" dirty="0" smtClean="0">
                        <a:solidFill>
                          <a:srgbClr val="000000"/>
                        </a:solidFill>
                        <a:latin typeface="Consolas"/>
                        <a:ea typeface="+mn-ea"/>
                        <a:cs typeface="+mn-cs"/>
                      </a:endParaRPr>
                    </a:p>
                  </a:txBody>
                  <a:tcPr/>
                </a:tc>
              </a:tr>
            </a:tbl>
          </a:graphicData>
        </a:graphic>
      </p:graphicFrame>
      <p:sp>
        <p:nvSpPr>
          <p:cNvPr id="4" name="Rectangle 3"/>
          <p:cNvSpPr/>
          <p:nvPr/>
        </p:nvSpPr>
        <p:spPr>
          <a:xfrm>
            <a:off x="0" y="1219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362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5814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8006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731838"/>
          </a:xfrm>
        </p:spPr>
        <p:txBody>
          <a:bodyPr>
            <a:noAutofit/>
          </a:bodyPr>
          <a:lstStyle/>
          <a:p>
            <a:r>
              <a:rPr lang="en-US" dirty="0" smtClean="0"/>
              <a:t>Methods of class Math (Cont.)</a:t>
            </a:r>
            <a:endParaRPr lang="en-US" dirty="0"/>
          </a:p>
        </p:txBody>
      </p:sp>
      <p:graphicFrame>
        <p:nvGraphicFramePr>
          <p:cNvPr id="6" name="Table 5"/>
          <p:cNvGraphicFramePr>
            <a:graphicFrameLocks noGrp="1"/>
          </p:cNvGraphicFramePr>
          <p:nvPr/>
        </p:nvGraphicFramePr>
        <p:xfrm>
          <a:off x="152400" y="838200"/>
          <a:ext cx="8610600" cy="5491480"/>
        </p:xfrm>
        <a:graphic>
          <a:graphicData uri="http://schemas.openxmlformats.org/drawingml/2006/table">
            <a:tbl>
              <a:tblPr firstRow="1" bandRow="1">
                <a:tableStyleId>{5C22544A-7EE6-4342-B048-85BDC9FD1C3A}</a:tableStyleId>
              </a:tblPr>
              <a:tblGrid>
                <a:gridCol w="2209800"/>
                <a:gridCol w="2590800"/>
                <a:gridCol w="38100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Math.cos(</a:t>
                      </a:r>
                      <a:r>
                        <a:rPr lang="en-US" sz="1800" i="1" dirty="0" smtClean="0"/>
                        <a:t>theta</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cosine of </a:t>
                      </a:r>
                      <a:r>
                        <a:rPr lang="en-US" sz="1800" i="1" dirty="0" smtClean="0"/>
                        <a:t>theta</a:t>
                      </a:r>
                      <a:endParaRPr lang="en-US" sz="1800" dirty="0" smtClean="0"/>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cos(</a:t>
                      </a:r>
                      <a:r>
                        <a:rPr lang="en-US" sz="1800" b="1" i="1" kern="1200" dirty="0" err="1" smtClean="0">
                          <a:solidFill>
                            <a:srgbClr val="000000"/>
                          </a:solidFill>
                          <a:latin typeface="Consolas"/>
                          <a:ea typeface="+mn-ea"/>
                          <a:cs typeface="+mn-cs"/>
                        </a:rPr>
                        <a:t>Math.</a:t>
                      </a:r>
                      <a:r>
                        <a:rPr lang="en-US" sz="1800" b="1" i="1" kern="1200" dirty="0" err="1" smtClean="0">
                          <a:solidFill>
                            <a:srgbClr val="0000C0"/>
                          </a:solidFill>
                          <a:latin typeface="Consolas"/>
                          <a:ea typeface="+mn-ea"/>
                          <a:cs typeface="+mn-cs"/>
                        </a:rPr>
                        <a:t>PI</a:t>
                      </a:r>
                      <a:r>
                        <a:rPr lang="en-US" sz="1800" b="1" i="1" kern="1200" dirty="0" smtClean="0">
                          <a:solidFill>
                            <a:srgbClr val="000000"/>
                          </a:solidFill>
                          <a:latin typeface="Consolas"/>
                          <a:ea typeface="+mn-ea"/>
                          <a:cs typeface="+mn-cs"/>
                        </a:rPr>
                        <a:t>/2);</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0.0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Math.tan(</a:t>
                      </a:r>
                      <a:r>
                        <a:rPr lang="en-US" sz="1800" i="1" dirty="0" smtClean="0"/>
                        <a:t>theta</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tangent of </a:t>
                      </a:r>
                      <a:r>
                        <a:rPr lang="en-US" sz="1800" i="1" dirty="0" smtClean="0"/>
                        <a:t>theta</a:t>
                      </a:r>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Math.</a:t>
                      </a:r>
                      <a:r>
                        <a:rPr lang="en-US" b="1" i="1" dirty="0" smtClean="0">
                          <a:solidFill>
                            <a:srgbClr val="000000"/>
                          </a:solidFill>
                          <a:latin typeface="Consolas"/>
                        </a:rPr>
                        <a:t>tan(</a:t>
                      </a:r>
                      <a:r>
                        <a:rPr lang="en-US" b="1" i="1" dirty="0" err="1" smtClean="0">
                          <a:solidFill>
                            <a:srgbClr val="000000"/>
                          </a:solidFill>
                          <a:latin typeface="Consolas"/>
                        </a:rPr>
                        <a:t>Math.</a:t>
                      </a:r>
                      <a:r>
                        <a:rPr lang="en-US" b="1" i="1" dirty="0" err="1" smtClean="0">
                          <a:solidFill>
                            <a:srgbClr val="0000C0"/>
                          </a:solidFill>
                          <a:latin typeface="Consolas"/>
                        </a:rPr>
                        <a:t>PI</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smtClean="0">
                          <a:solidFill>
                            <a:srgbClr val="3F7F5F"/>
                          </a:solidFill>
                          <a:latin typeface="Consolas"/>
                        </a:rPr>
                        <a:t>// Output will be 0.0</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Math.asin</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angle whose sine is </a:t>
                      </a:r>
                      <a:r>
                        <a:rPr lang="en-US" sz="1800" i="1" dirty="0" smtClean="0"/>
                        <a:t>x, returns</a:t>
                      </a:r>
                      <a:r>
                        <a:rPr lang="en-US" sz="1800" i="1" baseline="0" dirty="0" smtClean="0"/>
                        <a:t> in radians</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a:t>
                      </a:r>
                      <a:r>
                        <a:rPr lang="en-US" b="1" dirty="0" err="1" smtClean="0">
                          <a:solidFill>
                            <a:srgbClr val="000000"/>
                          </a:solidFill>
                          <a:latin typeface="Consolas"/>
                        </a:rPr>
                        <a:t>Math.a</a:t>
                      </a:r>
                      <a:r>
                        <a:rPr lang="en-US" b="1" i="1" dirty="0" err="1" smtClean="0">
                          <a:solidFill>
                            <a:srgbClr val="000000"/>
                          </a:solidFill>
                          <a:latin typeface="Consolas"/>
                        </a:rPr>
                        <a:t>sin</a:t>
                      </a:r>
                      <a:r>
                        <a:rPr lang="en-US" b="1" i="1" dirty="0" smtClean="0">
                          <a:solidFill>
                            <a:srgbClr val="000000"/>
                          </a:solidFill>
                          <a:latin typeface="Consolas"/>
                        </a:rPr>
                        <a:t>(0);</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smtClean="0">
                          <a:solidFill>
                            <a:srgbClr val="3F7F5F"/>
                          </a:solidFill>
                          <a:latin typeface="Consolas"/>
                        </a:rPr>
                        <a:t>// Output will be 0.0</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Math.acos</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angle whose cosine is </a:t>
                      </a:r>
                      <a:r>
                        <a:rPr lang="en-US" sz="1800" i="1" dirty="0" smtClean="0"/>
                        <a:t>x, returns in radians</a:t>
                      </a:r>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acos</a:t>
                      </a:r>
                      <a:r>
                        <a:rPr lang="en-US" b="1" i="1" dirty="0" smtClean="0">
                          <a:solidFill>
                            <a:srgbClr val="000000"/>
                          </a:solidFill>
                          <a:latin typeface="Consolas"/>
                        </a:rPr>
                        <a:t>(0);</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smtClean="0">
                          <a:solidFill>
                            <a:srgbClr val="3F7F5F"/>
                          </a:solidFill>
                          <a:latin typeface="Consolas"/>
                        </a:rPr>
                        <a:t>// Output will be 1.57</a:t>
                      </a:r>
                      <a:r>
                        <a:rPr lang="gu-IN" baseline="0" dirty="0" smtClean="0">
                          <a:solidFill>
                            <a:srgbClr val="3F7F5F"/>
                          </a:solidFill>
                          <a:latin typeface="Consolas"/>
                        </a:rPr>
                        <a:t> (</a:t>
                      </a:r>
                      <a:r>
                        <a:rPr lang="en-IN" baseline="0" dirty="0" smtClean="0">
                          <a:solidFill>
                            <a:srgbClr val="3F7F5F"/>
                          </a:solidFill>
                          <a:latin typeface="Consolas"/>
                        </a:rPr>
                        <a:t>PI/2)</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Math.atan</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angle whose tangent is </a:t>
                      </a:r>
                      <a:r>
                        <a:rPr lang="en-US" sz="1800" i="1" dirty="0" smtClean="0"/>
                        <a:t>x, returns in radians</a:t>
                      </a:r>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atan</a:t>
                      </a:r>
                      <a:r>
                        <a:rPr lang="en-US" b="1" i="1" dirty="0" smtClean="0">
                          <a:solidFill>
                            <a:srgbClr val="000000"/>
                          </a:solidFill>
                          <a:latin typeface="Consolas"/>
                        </a:rPr>
                        <a:t>(0);</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smtClean="0">
                          <a:solidFill>
                            <a:srgbClr val="3F7F5F"/>
                          </a:solidFill>
                          <a:latin typeface="Consolas"/>
                        </a:rPr>
                        <a:t>// Output will be 0.0</a:t>
                      </a:r>
                      <a:endParaRPr lang="en-US" dirty="0" smtClean="0">
                        <a:solidFill>
                          <a:srgbClr val="000000"/>
                        </a:solidFill>
                        <a:latin typeface="Consolas"/>
                      </a:endParaRPr>
                    </a:p>
                  </a:txBody>
                  <a:tcPr/>
                </a:tc>
              </a:tr>
            </a:tbl>
          </a:graphicData>
        </a:graphic>
      </p:graphicFrame>
      <p:sp>
        <p:nvSpPr>
          <p:cNvPr id="4" name="Rectangle 3"/>
          <p:cNvSpPr/>
          <p:nvPr/>
        </p:nvSpPr>
        <p:spPr>
          <a:xfrm>
            <a:off x="0" y="24384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35814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572000"/>
            <a:ext cx="9144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54102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219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731838"/>
          </a:xfrm>
        </p:spPr>
        <p:txBody>
          <a:bodyPr>
            <a:noAutofit/>
          </a:bodyPr>
          <a:lstStyle/>
          <a:p>
            <a:r>
              <a:rPr lang="en-US" dirty="0" smtClean="0"/>
              <a:t>Methods of class Math (Cont.)</a:t>
            </a:r>
            <a:endParaRPr lang="en-US" dirty="0"/>
          </a:p>
        </p:txBody>
      </p:sp>
      <p:graphicFrame>
        <p:nvGraphicFramePr>
          <p:cNvPr id="6" name="Table 5"/>
          <p:cNvGraphicFramePr>
            <a:graphicFrameLocks noGrp="1"/>
          </p:cNvGraphicFramePr>
          <p:nvPr/>
        </p:nvGraphicFramePr>
        <p:xfrm>
          <a:off x="152400" y="838200"/>
          <a:ext cx="8610600" cy="5125720"/>
        </p:xfrm>
        <a:graphic>
          <a:graphicData uri="http://schemas.openxmlformats.org/drawingml/2006/table">
            <a:tbl>
              <a:tblPr firstRow="1" bandRow="1">
                <a:tableStyleId>{5C22544A-7EE6-4342-B048-85BDC9FD1C3A}</a:tableStyleId>
              </a:tblPr>
              <a:tblGrid>
                <a:gridCol w="2209800"/>
                <a:gridCol w="1905000"/>
                <a:gridCol w="44958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0"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Math.toRadians</a:t>
                      </a:r>
                      <a:r>
                        <a:rPr lang="en-US" sz="1800" b="1" dirty="0" smtClean="0">
                          <a:latin typeface="Courier New" pitchFamily="49" charset="0"/>
                        </a:rPr>
                        <a:t>(</a:t>
                      </a:r>
                      <a:r>
                        <a:rPr lang="en-US" sz="1800" i="1" dirty="0" smtClean="0"/>
                        <a:t>degrees</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t>
                      </a:r>
                      <a:r>
                        <a:rPr lang="en-US" sz="1800" dirty="0" smtClean="0">
                          <a:solidFill>
                            <a:srgbClr val="000000"/>
                          </a:solidFill>
                        </a:rPr>
                        <a:t>onverts an angle from degrees to radians</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180;</a:t>
                      </a:r>
                    </a:p>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toRadians</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3.14... (PI)</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Math.toDegrees</a:t>
                      </a:r>
                      <a:r>
                        <a:rPr lang="en-US" sz="1800" b="1" dirty="0" smtClean="0">
                          <a:latin typeface="Courier New" pitchFamily="49" charset="0"/>
                        </a:rPr>
                        <a:t>(</a:t>
                      </a:r>
                      <a:r>
                        <a:rPr lang="en-US" sz="1800" i="1" dirty="0" smtClean="0"/>
                        <a:t>radians</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t>
                      </a:r>
                      <a:r>
                        <a:rPr lang="en-US" sz="1800" dirty="0" smtClean="0">
                          <a:solidFill>
                            <a:srgbClr val="000000"/>
                          </a:solidFill>
                        </a:rPr>
                        <a:t>onverts an angle from radians to degrees</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C0"/>
                          </a:solidFill>
                          <a:latin typeface="Consolas"/>
                        </a:rPr>
                        <a:t>PI</a:t>
                      </a:r>
                      <a:r>
                        <a:rPr lang="en-US" b="1" i="1" dirty="0" smtClean="0">
                          <a:solidFill>
                            <a:srgbClr val="000000"/>
                          </a:solidFill>
                          <a:latin typeface="Consolas"/>
                        </a:rPr>
                        <a:t>;</a:t>
                      </a:r>
                    </a:p>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toDegrees</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180.0</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Math.floor</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floor integer number of</a:t>
                      </a:r>
                      <a:r>
                        <a:rPr lang="en-US" sz="1800" baseline="0" dirty="0" smtClean="0"/>
                        <a:t> the given double</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9.6</a:t>
                      </a:r>
                      <a:r>
                        <a:rPr lang="en-US" b="1" i="1" dirty="0" smtClean="0">
                          <a:solidFill>
                            <a:srgbClr val="000000"/>
                          </a:solidFill>
                          <a:latin typeface="Consolas"/>
                        </a:rPr>
                        <a:t>;</a:t>
                      </a:r>
                    </a:p>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floor</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9.0</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Math.ceil</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ceil integer number of</a:t>
                      </a:r>
                      <a:r>
                        <a:rPr lang="en-US" sz="1800" baseline="0" dirty="0" smtClean="0"/>
                        <a:t> the given double</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9.6</a:t>
                      </a:r>
                      <a:r>
                        <a:rPr lang="en-US" b="1" i="1" dirty="0" smtClean="0">
                          <a:solidFill>
                            <a:srgbClr val="000000"/>
                          </a:solidFill>
                          <a:latin typeface="Consolas"/>
                        </a:rPr>
                        <a:t>;</a:t>
                      </a:r>
                    </a:p>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ceil</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10.0</a:t>
                      </a:r>
                      <a:endParaRPr lang="en-US" dirty="0" smtClean="0">
                        <a:solidFill>
                          <a:srgbClr val="000000"/>
                        </a:solidFill>
                        <a:latin typeface="Consolas"/>
                      </a:endParaRPr>
                    </a:p>
                  </a:txBody>
                  <a:tcPr/>
                </a:tc>
              </a:tr>
            </a:tbl>
          </a:graphicData>
        </a:graphic>
      </p:graphicFrame>
      <p:sp>
        <p:nvSpPr>
          <p:cNvPr id="4" name="Rectangle 3"/>
          <p:cNvSpPr/>
          <p:nvPr/>
        </p:nvSpPr>
        <p:spPr>
          <a:xfrm>
            <a:off x="0" y="1219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362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5814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8006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731838"/>
          </a:xfrm>
        </p:spPr>
        <p:txBody>
          <a:bodyPr>
            <a:noAutofit/>
          </a:bodyPr>
          <a:lstStyle/>
          <a:p>
            <a:r>
              <a:rPr lang="en-US" dirty="0" smtClean="0"/>
              <a:t>Methods of class Math (Cont.)</a:t>
            </a:r>
            <a:endParaRPr lang="en-US" dirty="0"/>
          </a:p>
        </p:txBody>
      </p:sp>
      <p:graphicFrame>
        <p:nvGraphicFramePr>
          <p:cNvPr id="6" name="Table 5"/>
          <p:cNvGraphicFramePr>
            <a:graphicFrameLocks noGrp="1"/>
          </p:cNvGraphicFramePr>
          <p:nvPr/>
        </p:nvGraphicFramePr>
        <p:xfrm>
          <a:off x="152400" y="838200"/>
          <a:ext cx="8610600" cy="2473960"/>
        </p:xfrm>
        <a:graphic>
          <a:graphicData uri="http://schemas.openxmlformats.org/drawingml/2006/table">
            <a:tbl>
              <a:tblPr firstRow="1" bandRow="1">
                <a:tableStyleId>{5C22544A-7EE6-4342-B048-85BDC9FD1C3A}</a:tableStyleId>
              </a:tblPr>
              <a:tblGrid>
                <a:gridCol w="2209800"/>
                <a:gridCol w="1905000"/>
                <a:gridCol w="44958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0"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Math.round</a:t>
                      </a:r>
                      <a:r>
                        <a:rPr lang="en-US" sz="1800" b="1" dirty="0" smtClean="0">
                          <a:latin typeface="Courier New" pitchFamily="49" charset="0"/>
                        </a:rPr>
                        <a:t>(</a:t>
                      </a:r>
                      <a:r>
                        <a:rPr lang="en-US" sz="1800" b="0" i="1" dirty="0" smtClean="0">
                          <a:latin typeface="+mn-lt"/>
                        </a:rPr>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round value of the given double</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9.6;</a:t>
                      </a:r>
                    </a:p>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toRadians</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10</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Math.random</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random</a:t>
                      </a:r>
                      <a:r>
                        <a:rPr lang="en-US" sz="1800" baseline="0" dirty="0" smtClean="0"/>
                        <a:t> double number between 0 &amp; 1</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random</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0.3123 (random)</a:t>
                      </a:r>
                      <a:endParaRPr lang="en-US" dirty="0" smtClean="0">
                        <a:solidFill>
                          <a:srgbClr val="000000"/>
                        </a:solidFill>
                        <a:latin typeface="Consolas"/>
                      </a:endParaRPr>
                    </a:p>
                  </a:txBody>
                  <a:tcPr/>
                </a:tc>
              </a:tr>
            </a:tbl>
          </a:graphicData>
        </a:graphic>
      </p:graphicFrame>
      <p:sp>
        <p:nvSpPr>
          <p:cNvPr id="4" name="Rectangle 3"/>
          <p:cNvSpPr/>
          <p:nvPr/>
        </p:nvSpPr>
        <p:spPr>
          <a:xfrm>
            <a:off x="0" y="1219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362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 Example</a:t>
            </a:r>
            <a:endParaRPr lang="en-US" dirty="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16</a:t>
            </a:fld>
            <a:endParaRPr lang="en-US"/>
          </a:p>
        </p:txBody>
      </p:sp>
      <p:sp>
        <p:nvSpPr>
          <p:cNvPr id="5" name="TextBox 4"/>
          <p:cNvSpPr txBox="1"/>
          <p:nvPr/>
        </p:nvSpPr>
        <p:spPr>
          <a:xfrm>
            <a:off x="685800" y="990600"/>
            <a:ext cx="7620000" cy="3416320"/>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MathDemo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sinValue</a:t>
            </a:r>
            <a:r>
              <a:rPr lang="en-US" b="1" dirty="0" smtClean="0">
                <a:solidFill>
                  <a:srgbClr val="000000"/>
                </a:solidFill>
                <a:latin typeface="Consolas"/>
              </a:rPr>
              <a:t> = Math.</a:t>
            </a:r>
            <a:r>
              <a:rPr lang="en-US" b="1" i="1" dirty="0" smtClean="0">
                <a:solidFill>
                  <a:srgbClr val="000000"/>
                </a:solidFill>
                <a:latin typeface="Consolas"/>
              </a:rPr>
              <a:t>sin(</a:t>
            </a:r>
            <a:r>
              <a:rPr lang="en-US" b="1" i="1" dirty="0" err="1" smtClean="0">
                <a:solidFill>
                  <a:srgbClr val="000000"/>
                </a:solidFill>
                <a:latin typeface="Consolas"/>
              </a:rPr>
              <a:t>Math.</a:t>
            </a:r>
            <a:r>
              <a:rPr lang="en-US" b="1" i="1" dirty="0" err="1" smtClean="0">
                <a:solidFill>
                  <a:srgbClr val="0000C0"/>
                </a:solidFill>
                <a:latin typeface="Consolas"/>
              </a:rPr>
              <a:t>PI</a:t>
            </a:r>
            <a:r>
              <a:rPr lang="en-US" b="1" i="1" dirty="0" smtClean="0">
                <a:solidFill>
                  <a:srgbClr val="000000"/>
                </a:solidFill>
                <a:latin typeface="Consolas"/>
              </a:rPr>
              <a:t> / 2);</a:t>
            </a:r>
          </a:p>
          <a:p>
            <a:pPr lvl="2"/>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cosValue</a:t>
            </a:r>
            <a:r>
              <a:rPr lang="en-US" b="1" dirty="0" smtClean="0">
                <a:solidFill>
                  <a:srgbClr val="000000"/>
                </a:solidFill>
                <a:latin typeface="Consolas"/>
              </a:rPr>
              <a:t> = Math.</a:t>
            </a:r>
            <a:r>
              <a:rPr lang="en-US" b="1" i="1" dirty="0" smtClean="0">
                <a:solidFill>
                  <a:srgbClr val="000000"/>
                </a:solidFill>
                <a:latin typeface="Consolas"/>
              </a:rPr>
              <a:t>cos(</a:t>
            </a:r>
            <a:r>
              <a:rPr lang="en-US" b="1" i="1" dirty="0" err="1" smtClean="0">
                <a:solidFill>
                  <a:srgbClr val="000000"/>
                </a:solidFill>
                <a:latin typeface="Consolas"/>
              </a:rPr>
              <a:t>Math.toRadians</a:t>
            </a:r>
            <a:r>
              <a:rPr lang="en-US" b="1" i="1" dirty="0" smtClean="0">
                <a:solidFill>
                  <a:srgbClr val="000000"/>
                </a:solidFill>
                <a:latin typeface="Consolas"/>
              </a:rPr>
              <a:t>(80));</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randomNumber</a:t>
            </a:r>
            <a:r>
              <a:rPr lang="en-US" b="1" dirty="0" smtClean="0">
                <a:solidFill>
                  <a:srgbClr val="000000"/>
                </a:solidFill>
                <a:latin typeface="Consolas"/>
              </a:rPr>
              <a:t> = (</a:t>
            </a:r>
            <a:r>
              <a:rPr lang="en-US" b="1" dirty="0" err="1" smtClean="0">
                <a:solidFill>
                  <a:srgbClr val="7F0055"/>
                </a:solidFill>
                <a:latin typeface="Consolas"/>
              </a:rPr>
              <a:t>int</a:t>
            </a:r>
            <a:r>
              <a:rPr lang="en-US" b="1" dirty="0" smtClean="0">
                <a:solidFill>
                  <a:srgbClr val="000000"/>
                </a:solidFill>
                <a:latin typeface="Consolas"/>
              </a:rPr>
              <a:t>)(</a:t>
            </a:r>
            <a:r>
              <a:rPr lang="en-US" b="1" dirty="0" err="1" smtClean="0">
                <a:solidFill>
                  <a:srgbClr val="000000"/>
                </a:solidFill>
                <a:latin typeface="Consolas"/>
              </a:rPr>
              <a:t>Math.</a:t>
            </a:r>
            <a:r>
              <a:rPr lang="en-US" b="1" i="1" dirty="0" err="1" smtClean="0">
                <a:solidFill>
                  <a:srgbClr val="000000"/>
                </a:solidFill>
                <a:latin typeface="Consolas"/>
              </a:rPr>
              <a:t>random</a:t>
            </a:r>
            <a:r>
              <a:rPr lang="en-US" b="1" i="1" dirty="0" smtClean="0">
                <a:solidFill>
                  <a:srgbClr val="000000"/>
                </a:solidFill>
                <a:latin typeface="Consolas"/>
              </a:rPr>
              <a:t>() * 100);</a:t>
            </a:r>
          </a:p>
          <a:p>
            <a:pPr lvl="2"/>
            <a:r>
              <a:rPr lang="en-US" dirty="0" smtClean="0">
                <a:solidFill>
                  <a:srgbClr val="3F7F5F"/>
                </a:solidFill>
                <a:latin typeface="Consolas"/>
              </a:rPr>
              <a:t>// values in Math class must be given in Radians</a:t>
            </a:r>
          </a:p>
          <a:p>
            <a:pPr lvl="2"/>
            <a:r>
              <a:rPr lang="en-US" dirty="0" smtClean="0">
                <a:solidFill>
                  <a:srgbClr val="3F7F5F"/>
                </a:solidFill>
                <a:latin typeface="Consolas"/>
              </a:rPr>
              <a:t>// (not in degree)</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"sin(90) = "</a:t>
            </a:r>
            <a:r>
              <a:rPr lang="en-US" b="1" i="1" dirty="0" smtClean="0">
                <a:solidFill>
                  <a:srgbClr val="000000"/>
                </a:solidFill>
                <a:latin typeface="Consolas"/>
              </a:rPr>
              <a:t> + </a:t>
            </a:r>
            <a:r>
              <a:rPr lang="en-US" b="1" i="1" dirty="0" err="1" smtClean="0">
                <a:solidFill>
                  <a:srgbClr val="6A3E3E"/>
                </a:solidFill>
                <a:latin typeface="Consolas"/>
              </a:rPr>
              <a:t>sinValue</a:t>
            </a:r>
            <a:r>
              <a:rPr lang="en-US" b="1" i="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t>
            </a:r>
            <a:r>
              <a:rPr lang="en-US" b="1" i="1" dirty="0" err="1" smtClean="0">
                <a:solidFill>
                  <a:srgbClr val="2A00FF"/>
                </a:solidFill>
                <a:latin typeface="Consolas"/>
              </a:rPr>
              <a:t>cos</a:t>
            </a:r>
            <a:r>
              <a:rPr lang="en-US" b="1" i="1" dirty="0" smtClean="0">
                <a:solidFill>
                  <a:srgbClr val="2A00FF"/>
                </a:solidFill>
                <a:latin typeface="Consolas"/>
              </a:rPr>
              <a:t>(90) = "</a:t>
            </a:r>
            <a:r>
              <a:rPr lang="en-US" b="1" i="1" dirty="0" smtClean="0">
                <a:solidFill>
                  <a:srgbClr val="000000"/>
                </a:solidFill>
                <a:latin typeface="Consolas"/>
              </a:rPr>
              <a:t> + </a:t>
            </a:r>
            <a:r>
              <a:rPr lang="en-US" b="1" i="1" dirty="0" err="1" smtClean="0">
                <a:solidFill>
                  <a:srgbClr val="6A3E3E"/>
                </a:solidFill>
                <a:latin typeface="Consolas"/>
              </a:rPr>
              <a:t>cosValue</a:t>
            </a:r>
            <a:r>
              <a:rPr lang="en-US" b="1" i="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"Random = "</a:t>
            </a:r>
            <a:r>
              <a:rPr lang="en-US" b="1" i="1" dirty="0" smtClean="0">
                <a:solidFill>
                  <a:srgbClr val="000000"/>
                </a:solidFill>
                <a:latin typeface="Consolas"/>
              </a:rPr>
              <a:t> + </a:t>
            </a:r>
            <a:r>
              <a:rPr lang="en-US" b="1" i="1" dirty="0" err="1" smtClean="0">
                <a:solidFill>
                  <a:srgbClr val="6A3E3E"/>
                </a:solidFill>
                <a:latin typeface="Consolas"/>
              </a:rPr>
              <a:t>randomNumber</a:t>
            </a:r>
            <a:r>
              <a:rPr lang="en-US" b="1" i="1"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pic>
        <p:nvPicPr>
          <p:cNvPr id="4097" name="Picture 1"/>
          <p:cNvPicPr>
            <a:picLocks noChangeAspect="1" noChangeArrowheads="1"/>
          </p:cNvPicPr>
          <p:nvPr/>
        </p:nvPicPr>
        <p:blipFill>
          <a:blip r:embed="rId2" cstate="print"/>
          <a:srcRect/>
          <a:stretch>
            <a:fillRect/>
          </a:stretch>
        </p:blipFill>
        <p:spPr bwMode="auto">
          <a:xfrm>
            <a:off x="1419225" y="4114800"/>
            <a:ext cx="7419975" cy="2200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Class Introduction</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smtClean="0"/>
              <a:t>An object of the </a:t>
            </a:r>
            <a:r>
              <a:rPr lang="en-US" b="1" dirty="0" smtClean="0">
                <a:latin typeface="Cambria" pitchFamily="18" charset="0"/>
                <a:ea typeface="Cambria" pitchFamily="18" charset="0"/>
                <a:cs typeface="Courier New" pitchFamily="49" charset="0"/>
              </a:rPr>
              <a:t>String</a:t>
            </a:r>
            <a:r>
              <a:rPr lang="en-US" dirty="0" smtClean="0">
                <a:ea typeface="Cambria" pitchFamily="18" charset="0"/>
                <a:cs typeface="Courier New" pitchFamily="49" charset="0"/>
              </a:rPr>
              <a:t> </a:t>
            </a:r>
            <a:r>
              <a:rPr lang="en-US" dirty="0" smtClean="0"/>
              <a:t>class represents a string of characters.</a:t>
            </a:r>
          </a:p>
          <a:p>
            <a:pPr algn="just">
              <a:lnSpc>
                <a:spcPct val="150000"/>
              </a:lnSpc>
            </a:pPr>
            <a:r>
              <a:rPr lang="en-US" dirty="0" smtClean="0"/>
              <a:t>The String class belongs to the </a:t>
            </a:r>
            <a:r>
              <a:rPr lang="en-US" b="1" dirty="0" err="1" smtClean="0">
                <a:latin typeface="Cambria" pitchFamily="18" charset="0"/>
                <a:ea typeface="Cambria" pitchFamily="18" charset="0"/>
                <a:cs typeface="Courier New" pitchFamily="49" charset="0"/>
              </a:rPr>
              <a:t>java.lang</a:t>
            </a:r>
            <a:r>
              <a:rPr lang="en-US" dirty="0" smtClean="0"/>
              <a:t> package, which does not require an import statement.</a:t>
            </a:r>
          </a:p>
          <a:p>
            <a:pPr algn="just">
              <a:lnSpc>
                <a:spcPct val="150000"/>
              </a:lnSpc>
            </a:pPr>
            <a:r>
              <a:rPr lang="en-US" dirty="0" smtClean="0"/>
              <a:t>Like other classes, </a:t>
            </a:r>
            <a:r>
              <a:rPr lang="en-US" b="1" dirty="0" smtClean="0">
                <a:latin typeface="Cambria" pitchFamily="18" charset="0"/>
                <a:ea typeface="Cambria" pitchFamily="18" charset="0"/>
              </a:rPr>
              <a:t>String</a:t>
            </a:r>
            <a:r>
              <a:rPr lang="en-US" dirty="0" smtClean="0"/>
              <a:t> has constructors and methods.</a:t>
            </a:r>
          </a:p>
          <a:p>
            <a:pPr algn="just">
              <a:lnSpc>
                <a:spcPct val="150000"/>
              </a:lnSpc>
            </a:pPr>
            <a:r>
              <a:rPr lang="en-US" b="1" dirty="0" smtClean="0">
                <a:latin typeface="Cambria" pitchFamily="18" charset="0"/>
                <a:ea typeface="Cambria" pitchFamily="18" charset="0"/>
              </a:rPr>
              <a:t>String</a:t>
            </a:r>
            <a:r>
              <a:rPr lang="en-US" dirty="0" smtClean="0"/>
              <a:t> class has </a:t>
            </a:r>
            <a:r>
              <a:rPr lang="en-US" b="1" dirty="0" smtClean="0"/>
              <a:t>two operators</a:t>
            </a:r>
            <a:r>
              <a:rPr lang="en-US" dirty="0" smtClean="0"/>
              <a:t>, </a:t>
            </a:r>
            <a:r>
              <a:rPr lang="en-US" b="1" dirty="0" smtClean="0"/>
              <a:t>+ and +=</a:t>
            </a:r>
            <a:r>
              <a:rPr lang="en-US" dirty="0" smtClean="0"/>
              <a:t> (used for concatenation).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String</a:t>
            </a:r>
            <a:endParaRPr lang="en-US" dirty="0"/>
          </a:p>
        </p:txBody>
      </p:sp>
      <p:sp>
        <p:nvSpPr>
          <p:cNvPr id="4" name="Rectangle 3"/>
          <p:cNvSpPr txBox="1">
            <a:spLocks noChangeArrowheads="1"/>
          </p:cNvSpPr>
          <p:nvPr/>
        </p:nvSpPr>
        <p:spPr>
          <a:xfrm>
            <a:off x="228600" y="1143000"/>
            <a:ext cx="8153400" cy="4343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An empty String has no characters.  It’s length is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Not the same as an uninitialized String.</a:t>
            </a:r>
          </a:p>
        </p:txBody>
      </p:sp>
      <p:sp>
        <p:nvSpPr>
          <p:cNvPr id="6" name="Line 5"/>
          <p:cNvSpPr>
            <a:spLocks noChangeShapeType="1"/>
          </p:cNvSpPr>
          <p:nvPr/>
        </p:nvSpPr>
        <p:spPr bwMode="auto">
          <a:xfrm flipV="1">
            <a:off x="4029075" y="1971675"/>
            <a:ext cx="1600200" cy="0"/>
          </a:xfrm>
          <a:prstGeom prst="line">
            <a:avLst/>
          </a:prstGeom>
          <a:noFill/>
          <a:ln w="9525">
            <a:solidFill>
              <a:srgbClr val="FF0000"/>
            </a:solidFill>
            <a:round/>
            <a:headEnd type="triangle" w="med" len="med"/>
            <a:tailEnd/>
          </a:ln>
          <a:effectLst/>
        </p:spPr>
        <p:txBody>
          <a:bodyPr wrap="none" anchor="ctr"/>
          <a:lstStyle/>
          <a:p>
            <a:endParaRPr lang="en-US"/>
          </a:p>
        </p:txBody>
      </p:sp>
      <p:sp>
        <p:nvSpPr>
          <p:cNvPr id="7" name="Line 6"/>
          <p:cNvSpPr>
            <a:spLocks noChangeShapeType="1"/>
          </p:cNvSpPr>
          <p:nvPr/>
        </p:nvSpPr>
        <p:spPr bwMode="auto">
          <a:xfrm flipV="1">
            <a:off x="4572000" y="1971675"/>
            <a:ext cx="1057275" cy="287337"/>
          </a:xfrm>
          <a:prstGeom prst="line">
            <a:avLst/>
          </a:prstGeom>
          <a:noFill/>
          <a:ln w="9525">
            <a:solidFill>
              <a:srgbClr val="FF0000"/>
            </a:solidFill>
            <a:round/>
            <a:headEnd type="triangle" w="med" len="med"/>
            <a:tailEnd/>
          </a:ln>
          <a:effectLst/>
        </p:spPr>
        <p:txBody>
          <a:bodyPr wrap="none" anchor="ctr"/>
          <a:lstStyle/>
          <a:p>
            <a:endParaRPr lang="en-US"/>
          </a:p>
        </p:txBody>
      </p:sp>
      <p:sp>
        <p:nvSpPr>
          <p:cNvPr id="9" name="Text Box 8"/>
          <p:cNvSpPr txBox="1">
            <a:spLocks noChangeArrowheads="1"/>
          </p:cNvSpPr>
          <p:nvPr/>
        </p:nvSpPr>
        <p:spPr bwMode="auto">
          <a:xfrm>
            <a:off x="5562600" y="3324225"/>
            <a:ext cx="1524000" cy="461665"/>
          </a:xfrm>
          <a:prstGeom prst="rect">
            <a:avLst/>
          </a:prstGeom>
          <a:solidFill>
            <a:schemeClr val="accent6">
              <a:lumMod val="20000"/>
              <a:lumOff val="80000"/>
            </a:schemeClr>
          </a:solidFill>
          <a:ln w="9525">
            <a:noFill/>
            <a:miter lim="800000"/>
            <a:headEnd/>
            <a:tailEnd/>
          </a:ln>
          <a:effectLst/>
        </p:spPr>
        <p:txBody>
          <a:bodyPr>
            <a:spAutoFit/>
          </a:bodyPr>
          <a:lstStyle/>
          <a:p>
            <a:r>
              <a:rPr lang="en-US" sz="2400" dirty="0" smtClean="0"/>
              <a:t>This is </a:t>
            </a:r>
            <a:r>
              <a:rPr lang="en-US" sz="2400" b="1" dirty="0"/>
              <a:t>null</a:t>
            </a:r>
          </a:p>
        </p:txBody>
      </p:sp>
      <p:sp>
        <p:nvSpPr>
          <p:cNvPr id="10" name="Line 9"/>
          <p:cNvSpPr>
            <a:spLocks noChangeShapeType="1"/>
          </p:cNvSpPr>
          <p:nvPr/>
        </p:nvSpPr>
        <p:spPr bwMode="auto">
          <a:xfrm>
            <a:off x="4191000" y="3581400"/>
            <a:ext cx="1371600" cy="0"/>
          </a:xfrm>
          <a:prstGeom prst="line">
            <a:avLst/>
          </a:prstGeom>
          <a:noFill/>
          <a:ln w="9525">
            <a:solidFill>
              <a:srgbClr val="FF0000"/>
            </a:solidFill>
            <a:round/>
            <a:headEnd type="triangle" w="med" len="med"/>
            <a:tailEnd/>
          </a:ln>
          <a:effectLst/>
        </p:spPr>
        <p:txBody>
          <a:bodyPr wrap="none" anchor="ctr"/>
          <a:lstStyle/>
          <a:p>
            <a:endParaRPr lang="en-US"/>
          </a:p>
        </p:txBody>
      </p:sp>
      <p:sp>
        <p:nvSpPr>
          <p:cNvPr id="11" name="Text Box 10"/>
          <p:cNvSpPr txBox="1">
            <a:spLocks noChangeArrowheads="1"/>
          </p:cNvSpPr>
          <p:nvPr/>
        </p:nvSpPr>
        <p:spPr bwMode="auto">
          <a:xfrm>
            <a:off x="5562600" y="1752600"/>
            <a:ext cx="2133600" cy="457200"/>
          </a:xfrm>
          <a:prstGeom prst="rect">
            <a:avLst/>
          </a:prstGeom>
          <a:solidFill>
            <a:schemeClr val="accent6">
              <a:lumMod val="20000"/>
              <a:lumOff val="80000"/>
            </a:schemeClr>
          </a:solidFill>
          <a:ln w="9525">
            <a:noFill/>
            <a:miter lim="800000"/>
            <a:headEnd/>
            <a:tailEnd/>
          </a:ln>
          <a:effectLst/>
        </p:spPr>
        <p:txBody>
          <a:bodyPr>
            <a:spAutoFit/>
          </a:bodyPr>
          <a:lstStyle/>
          <a:p>
            <a:r>
              <a:rPr lang="en-US" sz="2400" b="1" dirty="0"/>
              <a:t>Empty</a:t>
            </a:r>
            <a:r>
              <a:rPr lang="en-US" sz="2400" dirty="0"/>
              <a:t> strings</a:t>
            </a:r>
          </a:p>
        </p:txBody>
      </p:sp>
      <p:sp>
        <p:nvSpPr>
          <p:cNvPr id="12" name="TextBox 11"/>
          <p:cNvSpPr txBox="1"/>
          <p:nvPr/>
        </p:nvSpPr>
        <p:spPr>
          <a:xfrm>
            <a:off x="838200" y="1801812"/>
            <a:ext cx="4343400" cy="646331"/>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2A00FF"/>
                </a:solidFill>
                <a:latin typeface="Consolas"/>
              </a:rPr>
              <a:t>""</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String();</a:t>
            </a:r>
            <a:endParaRPr lang="en-US" dirty="0">
              <a:solidFill>
                <a:srgbClr val="000000"/>
              </a:solidFill>
              <a:latin typeface="Consolas"/>
            </a:endParaRPr>
          </a:p>
        </p:txBody>
      </p:sp>
      <p:sp>
        <p:nvSpPr>
          <p:cNvPr id="13" name="TextBox 12"/>
          <p:cNvSpPr txBox="1"/>
          <p:nvPr/>
        </p:nvSpPr>
        <p:spPr>
          <a:xfrm>
            <a:off x="838200" y="3388280"/>
            <a:ext cx="4343400" cy="369332"/>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word1;</a:t>
            </a:r>
            <a:endParaRPr lang="en-US" dirty="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uiExpand="1" build="allAtOnce" animBg="1"/>
      <p:bldP spid="13" grpId="0" uiExpand="1"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Initialization</a:t>
            </a:r>
            <a:endParaRPr lang="en-US" dirty="0"/>
          </a:p>
        </p:txBody>
      </p:sp>
      <p:sp>
        <p:nvSpPr>
          <p:cNvPr id="4" name="Rectangle 3"/>
          <p:cNvSpPr txBox="1">
            <a:spLocks noChangeArrowheads="1"/>
          </p:cNvSpPr>
          <p:nvPr/>
        </p:nvSpPr>
        <p:spPr>
          <a:xfrm>
            <a:off x="228600" y="1112838"/>
            <a:ext cx="8458200" cy="437356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Copy constructor creates a copy of an existing String.</a:t>
            </a:r>
          </a:p>
        </p:txBody>
      </p:sp>
      <p:sp>
        <p:nvSpPr>
          <p:cNvPr id="6" name="Text Box 16"/>
          <p:cNvSpPr txBox="1">
            <a:spLocks noChangeArrowheads="1"/>
          </p:cNvSpPr>
          <p:nvPr/>
        </p:nvSpPr>
        <p:spPr bwMode="auto">
          <a:xfrm>
            <a:off x="5410200" y="2178050"/>
            <a:ext cx="890587" cy="346075"/>
          </a:xfrm>
          <a:prstGeom prst="rect">
            <a:avLst/>
          </a:prstGeom>
          <a:noFill/>
          <a:ln w="9525">
            <a:solidFill>
              <a:schemeClr val="tx1"/>
            </a:solidFill>
            <a:miter lim="800000"/>
            <a:headEnd/>
            <a:tailEnd/>
          </a:ln>
          <a:effectLst/>
        </p:spPr>
        <p:txBody>
          <a:bodyPr>
            <a:spAutoFit/>
          </a:bodyPr>
          <a:lstStyle/>
          <a:p>
            <a:pPr algn="ctr"/>
            <a:r>
              <a:rPr lang="en-US" sz="1600"/>
              <a:t>word</a:t>
            </a:r>
          </a:p>
        </p:txBody>
      </p:sp>
      <p:sp>
        <p:nvSpPr>
          <p:cNvPr id="7" name="Line 17"/>
          <p:cNvSpPr>
            <a:spLocks noChangeShapeType="1"/>
          </p:cNvSpPr>
          <p:nvPr/>
        </p:nvSpPr>
        <p:spPr bwMode="auto">
          <a:xfrm>
            <a:off x="6300787" y="2347913"/>
            <a:ext cx="587375" cy="9525"/>
          </a:xfrm>
          <a:prstGeom prst="line">
            <a:avLst/>
          </a:prstGeom>
          <a:noFill/>
          <a:ln w="9525">
            <a:solidFill>
              <a:schemeClr val="tx1"/>
            </a:solidFill>
            <a:round/>
            <a:headEnd/>
            <a:tailEnd type="triangle" w="med" len="med"/>
          </a:ln>
          <a:effectLst/>
        </p:spPr>
        <p:txBody>
          <a:bodyPr wrap="none" anchor="ctr"/>
          <a:lstStyle/>
          <a:p>
            <a:endParaRPr lang="en-US"/>
          </a:p>
        </p:txBody>
      </p:sp>
      <p:sp>
        <p:nvSpPr>
          <p:cNvPr id="8" name="Text Box 22"/>
          <p:cNvSpPr txBox="1">
            <a:spLocks noChangeArrowheads="1"/>
          </p:cNvSpPr>
          <p:nvPr/>
        </p:nvSpPr>
        <p:spPr bwMode="auto">
          <a:xfrm>
            <a:off x="5410200" y="2611438"/>
            <a:ext cx="890587" cy="346075"/>
          </a:xfrm>
          <a:prstGeom prst="rect">
            <a:avLst/>
          </a:prstGeom>
          <a:noFill/>
          <a:ln w="9525">
            <a:solidFill>
              <a:schemeClr val="tx1"/>
            </a:solidFill>
            <a:miter lim="800000"/>
            <a:headEnd/>
            <a:tailEnd/>
          </a:ln>
          <a:effectLst/>
        </p:spPr>
        <p:txBody>
          <a:bodyPr>
            <a:spAutoFit/>
          </a:bodyPr>
          <a:lstStyle/>
          <a:p>
            <a:pPr algn="ctr"/>
            <a:r>
              <a:rPr lang="en-US" sz="1600"/>
              <a:t>word2</a:t>
            </a:r>
          </a:p>
        </p:txBody>
      </p:sp>
      <p:sp>
        <p:nvSpPr>
          <p:cNvPr id="9" name="Line 26"/>
          <p:cNvSpPr>
            <a:spLocks noChangeShapeType="1"/>
          </p:cNvSpPr>
          <p:nvPr/>
        </p:nvSpPr>
        <p:spPr bwMode="auto">
          <a:xfrm>
            <a:off x="6297612" y="2778125"/>
            <a:ext cx="587375" cy="9525"/>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3" name="Group 27"/>
          <p:cNvGrpSpPr>
            <a:grpSpLocks/>
          </p:cNvGrpSpPr>
          <p:nvPr/>
        </p:nvGrpSpPr>
        <p:grpSpPr bwMode="auto">
          <a:xfrm>
            <a:off x="6757987" y="2122488"/>
            <a:ext cx="1673225" cy="457200"/>
            <a:chOff x="1408" y="2838"/>
            <a:chExt cx="1054" cy="288"/>
          </a:xfrm>
        </p:grpSpPr>
        <p:sp>
          <p:nvSpPr>
            <p:cNvPr id="11" name="Text Box 28"/>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smtClean="0"/>
                <a:t>"Java</a:t>
              </a:r>
              <a:r>
                <a:rPr lang="en-US" sz="2400" dirty="0"/>
                <a:t>"</a:t>
              </a:r>
            </a:p>
          </p:txBody>
        </p:sp>
        <p:sp>
          <p:nvSpPr>
            <p:cNvPr id="12" name="AutoShape 29"/>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grpSp>
        <p:nvGrpSpPr>
          <p:cNvPr id="10" name="Group 30"/>
          <p:cNvGrpSpPr>
            <a:grpSpLocks/>
          </p:cNvGrpSpPr>
          <p:nvPr/>
        </p:nvGrpSpPr>
        <p:grpSpPr bwMode="auto">
          <a:xfrm>
            <a:off x="6757987" y="2544763"/>
            <a:ext cx="1673225" cy="457200"/>
            <a:chOff x="1408" y="2838"/>
            <a:chExt cx="1054" cy="288"/>
          </a:xfrm>
        </p:grpSpPr>
        <p:sp>
          <p:nvSpPr>
            <p:cNvPr id="14" name="Text Box 31"/>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smtClean="0"/>
                <a:t>"Java</a:t>
              </a:r>
              <a:r>
                <a:rPr lang="en-US" sz="2400" dirty="0"/>
                <a:t>"</a:t>
              </a:r>
            </a:p>
          </p:txBody>
        </p:sp>
        <p:sp>
          <p:nvSpPr>
            <p:cNvPr id="15" name="AutoShape 32"/>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sp>
        <p:nvSpPr>
          <p:cNvPr id="16" name="Text Box 35"/>
          <p:cNvSpPr txBox="1">
            <a:spLocks noChangeArrowheads="1"/>
          </p:cNvSpPr>
          <p:nvPr/>
        </p:nvSpPr>
        <p:spPr bwMode="auto">
          <a:xfrm>
            <a:off x="777875" y="1752600"/>
            <a:ext cx="6959600" cy="336550"/>
          </a:xfrm>
          <a:prstGeom prst="rect">
            <a:avLst/>
          </a:prstGeom>
          <a:noFill/>
          <a:ln w="9525">
            <a:noFill/>
            <a:miter lim="800000"/>
            <a:headEnd/>
            <a:tailEnd/>
          </a:ln>
          <a:effectLst/>
        </p:spPr>
        <p:txBody>
          <a:bodyPr>
            <a:spAutoFit/>
          </a:bodyPr>
          <a:lstStyle/>
          <a:p>
            <a:r>
              <a:rPr lang="en-US" sz="1600" dirty="0"/>
              <a:t>Copy Constructor: Each variable points to a different copy of the String.</a:t>
            </a:r>
          </a:p>
        </p:txBody>
      </p:sp>
      <p:sp>
        <p:nvSpPr>
          <p:cNvPr id="18" name="Text Box 37"/>
          <p:cNvSpPr txBox="1">
            <a:spLocks noChangeArrowheads="1"/>
          </p:cNvSpPr>
          <p:nvPr/>
        </p:nvSpPr>
        <p:spPr bwMode="auto">
          <a:xfrm>
            <a:off x="5434012" y="3644900"/>
            <a:ext cx="890588" cy="346075"/>
          </a:xfrm>
          <a:prstGeom prst="rect">
            <a:avLst/>
          </a:prstGeom>
          <a:noFill/>
          <a:ln w="9525">
            <a:solidFill>
              <a:schemeClr val="tx1"/>
            </a:solidFill>
            <a:miter lim="800000"/>
            <a:headEnd/>
            <a:tailEnd/>
          </a:ln>
          <a:effectLst/>
        </p:spPr>
        <p:txBody>
          <a:bodyPr>
            <a:spAutoFit/>
          </a:bodyPr>
          <a:lstStyle/>
          <a:p>
            <a:pPr algn="ctr"/>
            <a:r>
              <a:rPr lang="en-US" sz="1600"/>
              <a:t>word</a:t>
            </a:r>
          </a:p>
        </p:txBody>
      </p:sp>
      <p:sp>
        <p:nvSpPr>
          <p:cNvPr id="19" name="Line 38"/>
          <p:cNvSpPr>
            <a:spLocks noChangeShapeType="1"/>
          </p:cNvSpPr>
          <p:nvPr/>
        </p:nvSpPr>
        <p:spPr bwMode="auto">
          <a:xfrm flipV="1">
            <a:off x="6324600" y="3830953"/>
            <a:ext cx="609600" cy="7620"/>
          </a:xfrm>
          <a:prstGeom prst="line">
            <a:avLst/>
          </a:prstGeom>
          <a:noFill/>
          <a:ln w="9525">
            <a:solidFill>
              <a:schemeClr val="tx1"/>
            </a:solidFill>
            <a:round/>
            <a:headEnd/>
            <a:tailEnd type="triangle" w="med" len="med"/>
          </a:ln>
          <a:effectLst/>
        </p:spPr>
        <p:txBody>
          <a:bodyPr wrap="none" anchor="ctr"/>
          <a:lstStyle/>
          <a:p>
            <a:endParaRPr lang="en-US"/>
          </a:p>
        </p:txBody>
      </p:sp>
      <p:sp>
        <p:nvSpPr>
          <p:cNvPr id="20" name="Line 39"/>
          <p:cNvSpPr>
            <a:spLocks noChangeShapeType="1"/>
          </p:cNvSpPr>
          <p:nvPr/>
        </p:nvSpPr>
        <p:spPr bwMode="auto">
          <a:xfrm flipV="1">
            <a:off x="6324600" y="4048125"/>
            <a:ext cx="685800" cy="17145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3" name="Group 40"/>
          <p:cNvGrpSpPr>
            <a:grpSpLocks/>
          </p:cNvGrpSpPr>
          <p:nvPr/>
        </p:nvGrpSpPr>
        <p:grpSpPr bwMode="auto">
          <a:xfrm>
            <a:off x="6784975" y="3581400"/>
            <a:ext cx="1673225" cy="457200"/>
            <a:chOff x="1408" y="2838"/>
            <a:chExt cx="1054" cy="288"/>
          </a:xfrm>
        </p:grpSpPr>
        <p:sp>
          <p:nvSpPr>
            <p:cNvPr id="22" name="Text Box 41"/>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smtClean="0"/>
                <a:t>"Java</a:t>
              </a:r>
              <a:r>
                <a:rPr lang="en-US" sz="2400" dirty="0"/>
                <a:t>"</a:t>
              </a:r>
            </a:p>
          </p:txBody>
        </p:sp>
        <p:sp>
          <p:nvSpPr>
            <p:cNvPr id="23" name="AutoShape 42"/>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sp>
        <p:nvSpPr>
          <p:cNvPr id="24" name="Text Box 43"/>
          <p:cNvSpPr txBox="1">
            <a:spLocks noChangeArrowheads="1"/>
          </p:cNvSpPr>
          <p:nvPr/>
        </p:nvSpPr>
        <p:spPr bwMode="auto">
          <a:xfrm>
            <a:off x="5434012" y="4067175"/>
            <a:ext cx="890588" cy="346075"/>
          </a:xfrm>
          <a:prstGeom prst="rect">
            <a:avLst/>
          </a:prstGeom>
          <a:noFill/>
          <a:ln w="9525">
            <a:solidFill>
              <a:schemeClr val="tx1"/>
            </a:solidFill>
            <a:miter lim="800000"/>
            <a:headEnd/>
            <a:tailEnd/>
          </a:ln>
          <a:effectLst/>
        </p:spPr>
        <p:txBody>
          <a:bodyPr>
            <a:spAutoFit/>
          </a:bodyPr>
          <a:lstStyle/>
          <a:p>
            <a:pPr algn="ctr"/>
            <a:r>
              <a:rPr lang="en-US" sz="1600"/>
              <a:t>word2</a:t>
            </a:r>
          </a:p>
        </p:txBody>
      </p:sp>
      <p:sp>
        <p:nvSpPr>
          <p:cNvPr id="25" name="Text Box 44"/>
          <p:cNvSpPr txBox="1">
            <a:spLocks noChangeArrowheads="1"/>
          </p:cNvSpPr>
          <p:nvPr/>
        </p:nvSpPr>
        <p:spPr bwMode="auto">
          <a:xfrm>
            <a:off x="785813" y="3205163"/>
            <a:ext cx="5538787" cy="366712"/>
          </a:xfrm>
          <a:prstGeom prst="rect">
            <a:avLst/>
          </a:prstGeom>
          <a:noFill/>
          <a:ln w="9525">
            <a:noFill/>
            <a:miter lim="800000"/>
            <a:headEnd/>
            <a:tailEnd/>
          </a:ln>
          <a:effectLst/>
        </p:spPr>
        <p:txBody>
          <a:bodyPr>
            <a:spAutoFit/>
          </a:bodyPr>
          <a:lstStyle/>
          <a:p>
            <a:r>
              <a:rPr lang="en-US" dirty="0"/>
              <a:t>Assignment: Both variables point to the same String.</a:t>
            </a:r>
          </a:p>
        </p:txBody>
      </p:sp>
      <p:sp>
        <p:nvSpPr>
          <p:cNvPr id="26" name="TextBox 25"/>
          <p:cNvSpPr txBox="1"/>
          <p:nvPr/>
        </p:nvSpPr>
        <p:spPr>
          <a:xfrm>
            <a:off x="762000" y="2236569"/>
            <a:ext cx="4343400" cy="646331"/>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String(</a:t>
            </a:r>
            <a:r>
              <a:rPr lang="en-US" b="1" dirty="0" smtClean="0">
                <a:solidFill>
                  <a:srgbClr val="2A00FF"/>
                </a:solidFill>
                <a:latin typeface="Consolas"/>
              </a:rPr>
              <a:t>"Java"</a:t>
            </a:r>
            <a:r>
              <a:rPr lang="en-US" b="1"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String(</a:t>
            </a:r>
            <a:r>
              <a:rPr lang="en-US" b="1" dirty="0" smtClean="0">
                <a:solidFill>
                  <a:srgbClr val="6A3E3E"/>
                </a:solidFill>
                <a:latin typeface="Consolas"/>
              </a:rPr>
              <a:t>word</a:t>
            </a:r>
            <a:r>
              <a:rPr lang="en-US" b="1" dirty="0" smtClean="0">
                <a:solidFill>
                  <a:srgbClr val="000000"/>
                </a:solidFill>
                <a:latin typeface="Consolas"/>
              </a:rPr>
              <a:t>);</a:t>
            </a:r>
            <a:endParaRPr lang="en-US" dirty="0">
              <a:solidFill>
                <a:srgbClr val="000000"/>
              </a:solidFill>
              <a:latin typeface="Consolas"/>
            </a:endParaRPr>
          </a:p>
        </p:txBody>
      </p:sp>
      <p:sp>
        <p:nvSpPr>
          <p:cNvPr id="27" name="TextBox 26"/>
          <p:cNvSpPr txBox="1"/>
          <p:nvPr/>
        </p:nvSpPr>
        <p:spPr>
          <a:xfrm>
            <a:off x="762000" y="3708181"/>
            <a:ext cx="4343400" cy="646331"/>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a:t>
            </a:r>
            <a:r>
              <a:rPr lang="en-US" dirty="0" smtClean="0">
                <a:solidFill>
                  <a:srgbClr val="000000"/>
                </a:solidFill>
                <a:latin typeface="Consolas"/>
              </a:rPr>
              <a:t> = </a:t>
            </a:r>
            <a:r>
              <a:rPr lang="en-US" dirty="0" smtClean="0">
                <a:solidFill>
                  <a:srgbClr val="2A00FF"/>
                </a:solidFill>
                <a:latin typeface="Consolas"/>
              </a:rPr>
              <a:t>"Java"</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dirty="0" smtClean="0">
                <a:solidFill>
                  <a:srgbClr val="6A3E3E"/>
                </a:solidFill>
                <a:latin typeface="Consolas"/>
              </a:rPr>
              <a:t>word</a:t>
            </a:r>
            <a:r>
              <a:rPr lang="en-US" dirty="0" smtClean="0">
                <a:solidFill>
                  <a:srgbClr val="000000"/>
                </a:solidFill>
                <a:latin typeface="Consolas"/>
              </a:rPr>
              <a:t>;</a:t>
            </a:r>
            <a:endParaRPr lang="en-US" dirty="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bg/>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P spid="6" grpId="0" animBg="1"/>
      <p:bldP spid="7" grpId="0" animBg="1"/>
      <p:bldP spid="8" grpId="0" animBg="1"/>
      <p:bldP spid="9" grpId="0" animBg="1"/>
      <p:bldP spid="18" grpId="0" animBg="1"/>
      <p:bldP spid="19" grpId="0" animBg="1"/>
      <p:bldP spid="20" grpId="0" animBg="1"/>
      <p:bldP spid="24" grpId="0" animBg="1"/>
      <p:bldP spid="25" grpId="0"/>
      <p:bldP spid="26" grpId="0" uiExpand="1" build="p" bldLvl="5" animBg="1"/>
      <p:bldP spid="27" grpId="0" uiExpand="1" build="p" bldLvl="5"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a:t>
            </a:r>
            <a:endParaRPr lang="en-US" dirty="0"/>
          </a:p>
        </p:txBody>
      </p:sp>
      <p:sp>
        <p:nvSpPr>
          <p:cNvPr id="3" name="Content Placeholder 2"/>
          <p:cNvSpPr>
            <a:spLocks noGrp="1"/>
          </p:cNvSpPr>
          <p:nvPr>
            <p:ph idx="1"/>
          </p:nvPr>
        </p:nvSpPr>
        <p:spPr>
          <a:xfrm>
            <a:off x="190500" y="990600"/>
            <a:ext cx="8763000" cy="5486400"/>
          </a:xfrm>
        </p:spPr>
        <p:txBody>
          <a:bodyPr>
            <a:normAutofit fontScale="92500"/>
          </a:bodyPr>
          <a:lstStyle/>
          <a:p>
            <a:pPr algn="just"/>
            <a:r>
              <a:rPr lang="en-US" dirty="0" smtClean="0"/>
              <a:t>An </a:t>
            </a:r>
            <a:r>
              <a:rPr lang="en-US" b="1" dirty="0" smtClean="0"/>
              <a:t>array</a:t>
            </a:r>
            <a:r>
              <a:rPr lang="en-US" dirty="0" smtClean="0"/>
              <a:t> is a collection of </a:t>
            </a:r>
            <a:r>
              <a:rPr lang="en-US" b="1" dirty="0" smtClean="0"/>
              <a:t>similar type</a:t>
            </a:r>
            <a:r>
              <a:rPr lang="en-US" dirty="0" smtClean="0"/>
              <a:t> of elements that have contiguous memory location and shares a </a:t>
            </a:r>
            <a:r>
              <a:rPr lang="en-US" b="1" dirty="0" smtClean="0"/>
              <a:t>common name</a:t>
            </a:r>
            <a:r>
              <a:rPr lang="en-US" dirty="0" smtClean="0"/>
              <a:t>.</a:t>
            </a:r>
          </a:p>
          <a:p>
            <a:pPr algn="just"/>
            <a:r>
              <a:rPr lang="en-IN" dirty="0" smtClean="0"/>
              <a:t>Syntax :	</a:t>
            </a:r>
            <a:r>
              <a:rPr lang="en-IN" dirty="0" err="1" smtClean="0">
                <a:latin typeface="Cambria" pitchFamily="18" charset="0"/>
                <a:ea typeface="Cambria" pitchFamily="18" charset="0"/>
                <a:cs typeface="Courier New" pitchFamily="49" charset="0"/>
              </a:rPr>
              <a:t>data_type</a:t>
            </a:r>
            <a:r>
              <a:rPr lang="en-IN" dirty="0" smtClean="0">
                <a:latin typeface="Cambria" pitchFamily="18" charset="0"/>
                <a:ea typeface="Cambria" pitchFamily="18" charset="0"/>
                <a:cs typeface="Courier New" pitchFamily="49" charset="0"/>
              </a:rPr>
              <a:t> </a:t>
            </a:r>
            <a:r>
              <a:rPr lang="en-IN" dirty="0" err="1" smtClean="0">
                <a:latin typeface="Cambria" pitchFamily="18" charset="0"/>
                <a:ea typeface="Cambria" pitchFamily="18" charset="0"/>
                <a:cs typeface="Courier New" pitchFamily="49" charset="0"/>
              </a:rPr>
              <a:t>variable_name</a:t>
            </a:r>
            <a:r>
              <a:rPr lang="en-IN" dirty="0" smtClean="0">
                <a:latin typeface="Cambria" pitchFamily="18" charset="0"/>
                <a:ea typeface="Cambria" pitchFamily="18" charset="0"/>
                <a:cs typeface="Courier New" pitchFamily="49" charset="0"/>
              </a:rPr>
              <a:t>[] = new type[</a:t>
            </a:r>
            <a:r>
              <a:rPr lang="en-IN" dirty="0" err="1" smtClean="0">
                <a:latin typeface="Cambria" pitchFamily="18" charset="0"/>
                <a:ea typeface="Cambria" pitchFamily="18" charset="0"/>
                <a:cs typeface="Courier New" pitchFamily="49" charset="0"/>
              </a:rPr>
              <a:t>size_of_array</a:t>
            </a:r>
            <a:r>
              <a:rPr lang="en-IN" dirty="0" smtClean="0">
                <a:latin typeface="Cambria" pitchFamily="18" charset="0"/>
                <a:ea typeface="Cambria" pitchFamily="18" charset="0"/>
                <a:cs typeface="Courier New" pitchFamily="49" charset="0"/>
              </a:rPr>
              <a:t>];</a:t>
            </a:r>
          </a:p>
          <a:p>
            <a:pPr algn="just">
              <a:buNone/>
            </a:pPr>
            <a:r>
              <a:rPr lang="en-IN" dirty="0" smtClean="0"/>
              <a:t>	Example :	</a:t>
            </a:r>
            <a:r>
              <a:rPr lang="en-IN" dirty="0" err="1" smtClean="0">
                <a:latin typeface="Cambria" pitchFamily="18" charset="0"/>
                <a:ea typeface="Cambria" pitchFamily="18" charset="0"/>
              </a:rPr>
              <a:t>int</a:t>
            </a:r>
            <a:r>
              <a:rPr lang="en-IN" dirty="0" smtClean="0">
                <a:latin typeface="Cambria" pitchFamily="18" charset="0"/>
                <a:ea typeface="Cambria" pitchFamily="18" charset="0"/>
              </a:rPr>
              <a:t> a[] = new </a:t>
            </a:r>
            <a:r>
              <a:rPr lang="en-IN" dirty="0" err="1" smtClean="0">
                <a:latin typeface="Cambria" pitchFamily="18" charset="0"/>
                <a:ea typeface="Cambria" pitchFamily="18" charset="0"/>
              </a:rPr>
              <a:t>int</a:t>
            </a:r>
            <a:r>
              <a:rPr lang="en-IN" dirty="0" smtClean="0">
                <a:latin typeface="Cambria" pitchFamily="18" charset="0"/>
                <a:ea typeface="Cambria" pitchFamily="18" charset="0"/>
              </a:rPr>
              <a:t>[10];</a:t>
            </a:r>
          </a:p>
          <a:p>
            <a:pPr algn="just">
              <a:buNone/>
            </a:pPr>
            <a:endParaRPr lang="en-IN" dirty="0" smtClean="0"/>
          </a:p>
          <a:p>
            <a:pPr algn="just">
              <a:buNone/>
            </a:pPr>
            <a:endParaRPr lang="en-IN" dirty="0" smtClean="0"/>
          </a:p>
          <a:p>
            <a:pPr algn="just">
              <a:buNone/>
            </a:pPr>
            <a:endParaRPr lang="en-IN" dirty="0" smtClean="0"/>
          </a:p>
          <a:p>
            <a:pPr lvl="1"/>
            <a:r>
              <a:rPr lang="en-US" dirty="0" smtClean="0"/>
              <a:t>The </a:t>
            </a:r>
            <a:r>
              <a:rPr lang="en-US" b="1" dirty="0" err="1" smtClean="0"/>
              <a:t>data_type</a:t>
            </a:r>
            <a:r>
              <a:rPr lang="en-US" dirty="0" smtClean="0"/>
              <a:t> specifies the type of the elements that can be stored in an array, like </a:t>
            </a:r>
            <a:r>
              <a:rPr lang="en-US" dirty="0" err="1" smtClean="0"/>
              <a:t>int</a:t>
            </a:r>
            <a:r>
              <a:rPr lang="en-US" dirty="0" smtClean="0"/>
              <a:t>, float, char etc...</a:t>
            </a:r>
          </a:p>
          <a:p>
            <a:pPr lvl="1"/>
            <a:r>
              <a:rPr lang="en-US" dirty="0" smtClean="0"/>
              <a:t>The </a:t>
            </a:r>
            <a:r>
              <a:rPr lang="en-US" b="1" dirty="0" err="1" smtClean="0"/>
              <a:t>size_of_array</a:t>
            </a:r>
            <a:r>
              <a:rPr lang="en-US" dirty="0" smtClean="0"/>
              <a:t> indicates the maximum number of elements that can be stores inside the array.</a:t>
            </a:r>
          </a:p>
          <a:p>
            <a:pPr lvl="1"/>
            <a:r>
              <a:rPr lang="en-US" dirty="0" smtClean="0"/>
              <a:t>In the example, data type of an array is </a:t>
            </a:r>
            <a:r>
              <a:rPr lang="en-US" b="1" dirty="0" err="1" smtClean="0"/>
              <a:t>int</a:t>
            </a:r>
            <a:r>
              <a:rPr lang="en-US" dirty="0" smtClean="0"/>
              <a:t> and maximum elements that can be stored in an array are 10.</a:t>
            </a:r>
            <a:endParaRPr lang="en-IN" dirty="0" smtClean="0"/>
          </a:p>
          <a:p>
            <a:pPr algn="just">
              <a:buNone/>
            </a:pPr>
            <a:endParaRPr lang="en-IN" dirty="0" smtClean="0"/>
          </a:p>
          <a:p>
            <a:pPr algn="just">
              <a:buNone/>
            </a:pPr>
            <a:endParaRPr lang="en-US" dirty="0" smtClean="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2</a:t>
            </a:fld>
            <a:endParaRPr lang="en-US"/>
          </a:p>
        </p:txBody>
      </p:sp>
      <p:grpSp>
        <p:nvGrpSpPr>
          <p:cNvPr id="29" name="Group 28"/>
          <p:cNvGrpSpPr/>
          <p:nvPr/>
        </p:nvGrpSpPr>
        <p:grpSpPr>
          <a:xfrm>
            <a:off x="1066800" y="3212068"/>
            <a:ext cx="685800" cy="826532"/>
            <a:chOff x="1143000" y="2057400"/>
            <a:chExt cx="685800" cy="826532"/>
          </a:xfrm>
        </p:grpSpPr>
        <p:sp>
          <p:nvSpPr>
            <p:cNvPr id="5" name="Rectangle 4"/>
            <p:cNvSpPr/>
            <p:nvPr/>
          </p:nvSpPr>
          <p:spPr>
            <a:xfrm>
              <a:off x="1143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35</a:t>
              </a:r>
              <a:endParaRPr lang="en-US" dirty="0">
                <a:solidFill>
                  <a:schemeClr val="tx1"/>
                </a:solidFill>
              </a:endParaRPr>
            </a:p>
          </p:txBody>
        </p:sp>
        <p:sp>
          <p:nvSpPr>
            <p:cNvPr id="17" name="TextBox 16"/>
            <p:cNvSpPr txBox="1"/>
            <p:nvPr/>
          </p:nvSpPr>
          <p:spPr>
            <a:xfrm>
              <a:off x="1199243" y="2514600"/>
              <a:ext cx="553357" cy="369332"/>
            </a:xfrm>
            <a:prstGeom prst="rect">
              <a:avLst/>
            </a:prstGeom>
            <a:noFill/>
          </p:spPr>
          <p:txBody>
            <a:bodyPr wrap="none" rtlCol="0">
              <a:spAutoFit/>
            </a:bodyPr>
            <a:lstStyle/>
            <a:p>
              <a:r>
                <a:rPr lang="en-IN" dirty="0" smtClean="0"/>
                <a:t>a[0]</a:t>
              </a:r>
              <a:endParaRPr lang="en-US" dirty="0"/>
            </a:p>
          </p:txBody>
        </p:sp>
      </p:grpSp>
      <p:grpSp>
        <p:nvGrpSpPr>
          <p:cNvPr id="30" name="Group 29"/>
          <p:cNvGrpSpPr/>
          <p:nvPr/>
        </p:nvGrpSpPr>
        <p:grpSpPr>
          <a:xfrm>
            <a:off x="1752600" y="3212068"/>
            <a:ext cx="685800" cy="826532"/>
            <a:chOff x="1828800" y="2057400"/>
            <a:chExt cx="685800" cy="826532"/>
          </a:xfrm>
        </p:grpSpPr>
        <p:sp>
          <p:nvSpPr>
            <p:cNvPr id="6" name="Rectangle 5"/>
            <p:cNvSpPr/>
            <p:nvPr/>
          </p:nvSpPr>
          <p:spPr>
            <a:xfrm>
              <a:off x="1828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13</a:t>
              </a:r>
              <a:endParaRPr lang="en-US" dirty="0">
                <a:solidFill>
                  <a:schemeClr val="tx1"/>
                </a:solidFill>
              </a:endParaRPr>
            </a:p>
          </p:txBody>
        </p:sp>
        <p:sp>
          <p:nvSpPr>
            <p:cNvPr id="18" name="TextBox 17"/>
            <p:cNvSpPr txBox="1"/>
            <p:nvPr/>
          </p:nvSpPr>
          <p:spPr>
            <a:xfrm>
              <a:off x="1905000" y="2514600"/>
              <a:ext cx="553357" cy="369332"/>
            </a:xfrm>
            <a:prstGeom prst="rect">
              <a:avLst/>
            </a:prstGeom>
            <a:noFill/>
          </p:spPr>
          <p:txBody>
            <a:bodyPr wrap="none" rtlCol="0">
              <a:spAutoFit/>
            </a:bodyPr>
            <a:lstStyle/>
            <a:p>
              <a:r>
                <a:rPr lang="en-IN" dirty="0" smtClean="0"/>
                <a:t>a[1]</a:t>
              </a:r>
              <a:endParaRPr lang="en-US" dirty="0"/>
            </a:p>
          </p:txBody>
        </p:sp>
      </p:grpSp>
      <p:grpSp>
        <p:nvGrpSpPr>
          <p:cNvPr id="31" name="Group 30"/>
          <p:cNvGrpSpPr/>
          <p:nvPr/>
        </p:nvGrpSpPr>
        <p:grpSpPr>
          <a:xfrm>
            <a:off x="2438400" y="3212068"/>
            <a:ext cx="685800" cy="826532"/>
            <a:chOff x="2514600" y="2057400"/>
            <a:chExt cx="685800" cy="826532"/>
          </a:xfrm>
        </p:grpSpPr>
        <p:sp>
          <p:nvSpPr>
            <p:cNvPr id="7" name="Rectangle 6"/>
            <p:cNvSpPr/>
            <p:nvPr/>
          </p:nvSpPr>
          <p:spPr>
            <a:xfrm>
              <a:off x="2514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28</a:t>
              </a:r>
              <a:endParaRPr lang="en-US" dirty="0">
                <a:solidFill>
                  <a:schemeClr val="tx1"/>
                </a:solidFill>
              </a:endParaRPr>
            </a:p>
          </p:txBody>
        </p:sp>
        <p:sp>
          <p:nvSpPr>
            <p:cNvPr id="19" name="TextBox 18"/>
            <p:cNvSpPr txBox="1"/>
            <p:nvPr/>
          </p:nvSpPr>
          <p:spPr>
            <a:xfrm>
              <a:off x="2590800" y="2514600"/>
              <a:ext cx="553357" cy="369332"/>
            </a:xfrm>
            <a:prstGeom prst="rect">
              <a:avLst/>
            </a:prstGeom>
            <a:noFill/>
          </p:spPr>
          <p:txBody>
            <a:bodyPr wrap="none" rtlCol="0">
              <a:spAutoFit/>
            </a:bodyPr>
            <a:lstStyle/>
            <a:p>
              <a:r>
                <a:rPr lang="en-IN" dirty="0" smtClean="0"/>
                <a:t>a[2]</a:t>
              </a:r>
              <a:endParaRPr lang="en-US" dirty="0"/>
            </a:p>
          </p:txBody>
        </p:sp>
      </p:grpSp>
      <p:grpSp>
        <p:nvGrpSpPr>
          <p:cNvPr id="32" name="Group 31"/>
          <p:cNvGrpSpPr/>
          <p:nvPr/>
        </p:nvGrpSpPr>
        <p:grpSpPr>
          <a:xfrm>
            <a:off x="3124200" y="3212068"/>
            <a:ext cx="685800" cy="826532"/>
            <a:chOff x="3200400" y="2057400"/>
            <a:chExt cx="685800" cy="826532"/>
          </a:xfrm>
        </p:grpSpPr>
        <p:sp>
          <p:nvSpPr>
            <p:cNvPr id="8" name="Rectangle 7"/>
            <p:cNvSpPr/>
            <p:nvPr/>
          </p:nvSpPr>
          <p:spPr>
            <a:xfrm>
              <a:off x="3200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106</a:t>
              </a:r>
              <a:endParaRPr lang="en-US" dirty="0">
                <a:solidFill>
                  <a:schemeClr val="tx1"/>
                </a:solidFill>
              </a:endParaRPr>
            </a:p>
          </p:txBody>
        </p:sp>
        <p:sp>
          <p:nvSpPr>
            <p:cNvPr id="20" name="TextBox 19"/>
            <p:cNvSpPr txBox="1"/>
            <p:nvPr/>
          </p:nvSpPr>
          <p:spPr>
            <a:xfrm>
              <a:off x="3296557" y="2514600"/>
              <a:ext cx="553357" cy="369332"/>
            </a:xfrm>
            <a:prstGeom prst="rect">
              <a:avLst/>
            </a:prstGeom>
            <a:noFill/>
          </p:spPr>
          <p:txBody>
            <a:bodyPr wrap="none" rtlCol="0">
              <a:spAutoFit/>
            </a:bodyPr>
            <a:lstStyle/>
            <a:p>
              <a:r>
                <a:rPr lang="en-IN" dirty="0" smtClean="0"/>
                <a:t>a[3]</a:t>
              </a:r>
              <a:endParaRPr lang="en-US" dirty="0"/>
            </a:p>
          </p:txBody>
        </p:sp>
      </p:grpSp>
      <p:sp>
        <p:nvSpPr>
          <p:cNvPr id="9" name="Rectangle 8"/>
          <p:cNvSpPr/>
          <p:nvPr/>
        </p:nvSpPr>
        <p:spPr>
          <a:xfrm>
            <a:off x="3810000" y="3212068"/>
            <a:ext cx="685800" cy="457200"/>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a</a:t>
            </a:r>
            <a:endParaRPr lang="en-US" dirty="0">
              <a:solidFill>
                <a:srgbClr val="FF0000"/>
              </a:solidFill>
            </a:endParaRPr>
          </a:p>
        </p:txBody>
      </p:sp>
      <p:sp>
        <p:nvSpPr>
          <p:cNvPr id="21" name="TextBox 20"/>
          <p:cNvSpPr txBox="1"/>
          <p:nvPr/>
        </p:nvSpPr>
        <p:spPr>
          <a:xfrm>
            <a:off x="3866243" y="3669268"/>
            <a:ext cx="553357" cy="369332"/>
          </a:xfrm>
          <a:prstGeom prst="rect">
            <a:avLst/>
          </a:prstGeom>
          <a:noFill/>
        </p:spPr>
        <p:txBody>
          <a:bodyPr wrap="none" rtlCol="0">
            <a:spAutoFit/>
          </a:bodyPr>
          <a:lstStyle/>
          <a:p>
            <a:r>
              <a:rPr lang="en-IN" dirty="0" smtClean="0"/>
              <a:t>a[4]</a:t>
            </a:r>
            <a:endParaRPr lang="en-US" dirty="0"/>
          </a:p>
        </p:txBody>
      </p:sp>
      <p:grpSp>
        <p:nvGrpSpPr>
          <p:cNvPr id="34" name="Group 33"/>
          <p:cNvGrpSpPr/>
          <p:nvPr/>
        </p:nvGrpSpPr>
        <p:grpSpPr>
          <a:xfrm>
            <a:off x="4495800" y="3212068"/>
            <a:ext cx="685800" cy="826532"/>
            <a:chOff x="4572000" y="2057400"/>
            <a:chExt cx="685800" cy="826532"/>
          </a:xfrm>
        </p:grpSpPr>
        <p:sp>
          <p:nvSpPr>
            <p:cNvPr id="10" name="Rectangle 9"/>
            <p:cNvSpPr/>
            <p:nvPr/>
          </p:nvSpPr>
          <p:spPr>
            <a:xfrm>
              <a:off x="4572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42</a:t>
              </a:r>
              <a:endParaRPr lang="en-US" dirty="0">
                <a:solidFill>
                  <a:schemeClr val="tx1"/>
                </a:solidFill>
              </a:endParaRPr>
            </a:p>
          </p:txBody>
        </p:sp>
        <p:sp>
          <p:nvSpPr>
            <p:cNvPr id="22" name="TextBox 21"/>
            <p:cNvSpPr txBox="1"/>
            <p:nvPr/>
          </p:nvSpPr>
          <p:spPr>
            <a:xfrm>
              <a:off x="4648200" y="2514600"/>
              <a:ext cx="553357" cy="369332"/>
            </a:xfrm>
            <a:prstGeom prst="rect">
              <a:avLst/>
            </a:prstGeom>
            <a:noFill/>
          </p:spPr>
          <p:txBody>
            <a:bodyPr wrap="none" rtlCol="0">
              <a:spAutoFit/>
            </a:bodyPr>
            <a:lstStyle/>
            <a:p>
              <a:r>
                <a:rPr lang="en-IN" dirty="0" smtClean="0"/>
                <a:t>a[5]</a:t>
              </a:r>
              <a:endParaRPr lang="en-US" dirty="0"/>
            </a:p>
          </p:txBody>
        </p:sp>
      </p:grpSp>
      <p:grpSp>
        <p:nvGrpSpPr>
          <p:cNvPr id="35" name="Group 34"/>
          <p:cNvGrpSpPr/>
          <p:nvPr/>
        </p:nvGrpSpPr>
        <p:grpSpPr>
          <a:xfrm>
            <a:off x="5181600" y="3212068"/>
            <a:ext cx="685800" cy="826532"/>
            <a:chOff x="5257800" y="2057400"/>
            <a:chExt cx="685800" cy="826532"/>
          </a:xfrm>
        </p:grpSpPr>
        <p:sp>
          <p:nvSpPr>
            <p:cNvPr id="11" name="Rectangle 10"/>
            <p:cNvSpPr/>
            <p:nvPr/>
          </p:nvSpPr>
          <p:spPr>
            <a:xfrm>
              <a:off x="5257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5</a:t>
              </a:r>
              <a:endParaRPr lang="en-US" dirty="0">
                <a:solidFill>
                  <a:schemeClr val="tx1"/>
                </a:solidFill>
              </a:endParaRPr>
            </a:p>
          </p:txBody>
        </p:sp>
        <p:sp>
          <p:nvSpPr>
            <p:cNvPr id="23" name="TextBox 22"/>
            <p:cNvSpPr txBox="1"/>
            <p:nvPr/>
          </p:nvSpPr>
          <p:spPr>
            <a:xfrm>
              <a:off x="5334000" y="2514600"/>
              <a:ext cx="553357" cy="369332"/>
            </a:xfrm>
            <a:prstGeom prst="rect">
              <a:avLst/>
            </a:prstGeom>
            <a:noFill/>
          </p:spPr>
          <p:txBody>
            <a:bodyPr wrap="none" rtlCol="0">
              <a:spAutoFit/>
            </a:bodyPr>
            <a:lstStyle/>
            <a:p>
              <a:r>
                <a:rPr lang="en-IN" dirty="0" smtClean="0"/>
                <a:t>a[6]</a:t>
              </a:r>
              <a:endParaRPr lang="en-US" dirty="0"/>
            </a:p>
          </p:txBody>
        </p:sp>
      </p:grpSp>
      <p:grpSp>
        <p:nvGrpSpPr>
          <p:cNvPr id="36" name="Group 35"/>
          <p:cNvGrpSpPr/>
          <p:nvPr/>
        </p:nvGrpSpPr>
        <p:grpSpPr>
          <a:xfrm>
            <a:off x="5867400" y="3212068"/>
            <a:ext cx="685800" cy="826532"/>
            <a:chOff x="5943600" y="2057400"/>
            <a:chExt cx="685800" cy="826532"/>
          </a:xfrm>
        </p:grpSpPr>
        <p:sp>
          <p:nvSpPr>
            <p:cNvPr id="12" name="Rectangle 11"/>
            <p:cNvSpPr/>
            <p:nvPr/>
          </p:nvSpPr>
          <p:spPr>
            <a:xfrm>
              <a:off x="5943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83</a:t>
              </a:r>
              <a:endParaRPr lang="en-US" dirty="0">
                <a:solidFill>
                  <a:schemeClr val="tx1"/>
                </a:solidFill>
              </a:endParaRPr>
            </a:p>
          </p:txBody>
        </p:sp>
        <p:sp>
          <p:nvSpPr>
            <p:cNvPr id="24" name="TextBox 23"/>
            <p:cNvSpPr txBox="1"/>
            <p:nvPr/>
          </p:nvSpPr>
          <p:spPr>
            <a:xfrm>
              <a:off x="6039757" y="2514600"/>
              <a:ext cx="553357" cy="369332"/>
            </a:xfrm>
            <a:prstGeom prst="rect">
              <a:avLst/>
            </a:prstGeom>
            <a:noFill/>
          </p:spPr>
          <p:txBody>
            <a:bodyPr wrap="none" rtlCol="0">
              <a:spAutoFit/>
            </a:bodyPr>
            <a:lstStyle/>
            <a:p>
              <a:r>
                <a:rPr lang="en-IN" dirty="0" smtClean="0"/>
                <a:t>a[7]</a:t>
              </a:r>
              <a:endParaRPr lang="en-US" dirty="0"/>
            </a:p>
          </p:txBody>
        </p:sp>
      </p:grpSp>
      <p:grpSp>
        <p:nvGrpSpPr>
          <p:cNvPr id="37" name="Group 36"/>
          <p:cNvGrpSpPr/>
          <p:nvPr/>
        </p:nvGrpSpPr>
        <p:grpSpPr>
          <a:xfrm>
            <a:off x="6553200" y="3212068"/>
            <a:ext cx="685800" cy="826532"/>
            <a:chOff x="6629400" y="2057400"/>
            <a:chExt cx="685800" cy="826532"/>
          </a:xfrm>
        </p:grpSpPr>
        <p:sp>
          <p:nvSpPr>
            <p:cNvPr id="13" name="Rectangle 12"/>
            <p:cNvSpPr/>
            <p:nvPr/>
          </p:nvSpPr>
          <p:spPr>
            <a:xfrm>
              <a:off x="6629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97</a:t>
              </a:r>
              <a:endParaRPr lang="en-US" dirty="0">
                <a:solidFill>
                  <a:schemeClr val="tx1"/>
                </a:solidFill>
              </a:endParaRPr>
            </a:p>
          </p:txBody>
        </p:sp>
        <p:sp>
          <p:nvSpPr>
            <p:cNvPr id="25" name="TextBox 24"/>
            <p:cNvSpPr txBox="1"/>
            <p:nvPr/>
          </p:nvSpPr>
          <p:spPr>
            <a:xfrm>
              <a:off x="6705600" y="2514600"/>
              <a:ext cx="553357" cy="369332"/>
            </a:xfrm>
            <a:prstGeom prst="rect">
              <a:avLst/>
            </a:prstGeom>
            <a:noFill/>
          </p:spPr>
          <p:txBody>
            <a:bodyPr wrap="none" rtlCol="0">
              <a:spAutoFit/>
            </a:bodyPr>
            <a:lstStyle/>
            <a:p>
              <a:r>
                <a:rPr lang="en-IN" dirty="0" smtClean="0"/>
                <a:t>a[8]</a:t>
              </a:r>
              <a:endParaRPr lang="en-US" dirty="0"/>
            </a:p>
          </p:txBody>
        </p:sp>
      </p:grpSp>
      <p:grpSp>
        <p:nvGrpSpPr>
          <p:cNvPr id="40" name="Group 39"/>
          <p:cNvGrpSpPr/>
          <p:nvPr/>
        </p:nvGrpSpPr>
        <p:grpSpPr>
          <a:xfrm>
            <a:off x="7239000" y="3212068"/>
            <a:ext cx="685800" cy="826532"/>
            <a:chOff x="7315200" y="2057400"/>
            <a:chExt cx="685800" cy="826532"/>
          </a:xfrm>
        </p:grpSpPr>
        <p:sp>
          <p:nvSpPr>
            <p:cNvPr id="14" name="Rectangle 13"/>
            <p:cNvSpPr/>
            <p:nvPr/>
          </p:nvSpPr>
          <p:spPr>
            <a:xfrm>
              <a:off x="73152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14</a:t>
              </a:r>
              <a:endParaRPr lang="en-US" dirty="0">
                <a:solidFill>
                  <a:schemeClr val="tx1"/>
                </a:solidFill>
              </a:endParaRPr>
            </a:p>
          </p:txBody>
        </p:sp>
        <p:sp>
          <p:nvSpPr>
            <p:cNvPr id="26" name="TextBox 25"/>
            <p:cNvSpPr txBox="1"/>
            <p:nvPr/>
          </p:nvSpPr>
          <p:spPr>
            <a:xfrm>
              <a:off x="7411357" y="2514600"/>
              <a:ext cx="553357" cy="369332"/>
            </a:xfrm>
            <a:prstGeom prst="rect">
              <a:avLst/>
            </a:prstGeom>
            <a:noFill/>
          </p:spPr>
          <p:txBody>
            <a:bodyPr wrap="none" rtlCol="0">
              <a:spAutoFit/>
            </a:bodyPr>
            <a:lstStyle/>
            <a:p>
              <a:r>
                <a:rPr lang="en-IN" dirty="0" smtClean="0"/>
                <a:t>a[9]</a:t>
              </a:r>
              <a:endParaRPr lang="en-US" dirty="0"/>
            </a:p>
          </p:txBody>
        </p:sp>
      </p:grpSp>
      <p:sp>
        <p:nvSpPr>
          <p:cNvPr id="39" name="Rectangle 38"/>
          <p:cNvSpPr/>
          <p:nvPr/>
        </p:nvSpPr>
        <p:spPr>
          <a:xfrm>
            <a:off x="3810000" y="3212068"/>
            <a:ext cx="685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35</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9" grpId="0" animBg="1"/>
      <p:bldP spid="21" grpId="0"/>
      <p:bldP spid="39"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String Methods </a:t>
            </a:r>
            <a:r>
              <a:rPr lang="en-US" dirty="0"/>
              <a:t>— </a:t>
            </a:r>
            <a:r>
              <a:rPr lang="en-US" dirty="0">
                <a:solidFill>
                  <a:schemeClr val="tx1"/>
                </a:solidFill>
              </a:rPr>
              <a:t>length</a:t>
            </a:r>
            <a:r>
              <a:rPr lang="en-US" dirty="0"/>
              <a:t>, </a:t>
            </a:r>
            <a:r>
              <a:rPr lang="en-US" dirty="0" err="1">
                <a:solidFill>
                  <a:schemeClr val="tx1"/>
                </a:solidFill>
              </a:rPr>
              <a:t>charAt</a:t>
            </a:r>
            <a:endParaRPr lang="en-US" dirty="0">
              <a:solidFill>
                <a:schemeClr val="tx1"/>
              </a:solidFill>
            </a:endParaRPr>
          </a:p>
        </p:txBody>
      </p:sp>
      <p:sp>
        <p:nvSpPr>
          <p:cNvPr id="23556" name="Rectangle 4"/>
          <p:cNvSpPr>
            <a:spLocks noGrp="1" noChangeArrowheads="1"/>
          </p:cNvSpPr>
          <p:nvPr>
            <p:ph idx="1"/>
          </p:nvPr>
        </p:nvSpPr>
        <p:spPr>
          <a:xfrm>
            <a:off x="304800" y="1266825"/>
            <a:ext cx="2178050" cy="552450"/>
          </a:xfrm>
          <a:noFill/>
          <a:ln/>
        </p:spPr>
        <p:txBody>
          <a:bodyPr>
            <a:normAutofit/>
          </a:bodyPr>
          <a:lstStyle/>
          <a:p>
            <a:pPr marL="342900" indent="-342900">
              <a:buFont typeface="Wingdings" pitchFamily="2" charset="2"/>
              <a:buNone/>
            </a:pPr>
            <a:r>
              <a:rPr lang="en-US" sz="2400" dirty="0" err="1">
                <a:latin typeface="Cambria" pitchFamily="18" charset="0"/>
                <a:ea typeface="Cambria" pitchFamily="18" charset="0"/>
              </a:rPr>
              <a:t>int</a:t>
            </a:r>
            <a:r>
              <a:rPr lang="en-US" sz="2400" dirty="0">
                <a:latin typeface="Cambria" pitchFamily="18" charset="0"/>
                <a:ea typeface="Cambria" pitchFamily="18" charset="0"/>
              </a:rPr>
              <a:t> length</a:t>
            </a:r>
            <a:r>
              <a:rPr lang="en-US" sz="2400" dirty="0" smtClean="0">
                <a:latin typeface="Cambria" pitchFamily="18" charset="0"/>
                <a:ea typeface="Cambria" pitchFamily="18" charset="0"/>
              </a:rPr>
              <a:t>();</a:t>
            </a:r>
          </a:p>
        </p:txBody>
      </p:sp>
      <p:sp>
        <p:nvSpPr>
          <p:cNvPr id="23557" name="Rectangle 5"/>
          <p:cNvSpPr>
            <a:spLocks noChangeArrowheads="1"/>
          </p:cNvSpPr>
          <p:nvPr/>
        </p:nvSpPr>
        <p:spPr bwMode="auto">
          <a:xfrm>
            <a:off x="2438400" y="1295400"/>
            <a:ext cx="6400801" cy="609600"/>
          </a:xfrm>
          <a:prstGeom prst="rect">
            <a:avLst/>
          </a:prstGeom>
          <a:noFill/>
          <a:ln w="9525">
            <a:noFill/>
            <a:miter lim="800000"/>
            <a:headEnd/>
            <a:tailEnd/>
          </a:ln>
        </p:spPr>
        <p:txBody>
          <a:bodyPr/>
          <a:lstStyle/>
          <a:p>
            <a:pPr marL="342900" indent="-342900" eaLnBrk="1" hangingPunct="1">
              <a:spcBef>
                <a:spcPct val="0"/>
              </a:spcBef>
              <a:buClr>
                <a:schemeClr val="accent1"/>
              </a:buClr>
              <a:buSzPct val="70000"/>
              <a:buFont typeface="Wingdings" pitchFamily="2" charset="2"/>
              <a:buChar char="n"/>
            </a:pPr>
            <a:r>
              <a:rPr lang="en-US" sz="2400" dirty="0"/>
              <a:t>Returns the number of characters in the </a:t>
            </a:r>
            <a:r>
              <a:rPr lang="en-US" sz="2400" dirty="0" smtClean="0"/>
              <a:t>string</a:t>
            </a:r>
          </a:p>
        </p:txBody>
      </p:sp>
      <p:sp>
        <p:nvSpPr>
          <p:cNvPr id="23558" name="Text Box 6"/>
          <p:cNvSpPr txBox="1">
            <a:spLocks noChangeArrowheads="1"/>
          </p:cNvSpPr>
          <p:nvPr/>
        </p:nvSpPr>
        <p:spPr bwMode="auto">
          <a:xfrm>
            <a:off x="6369050" y="5219700"/>
            <a:ext cx="1111250" cy="461665"/>
          </a:xfrm>
          <a:prstGeom prst="rect">
            <a:avLst/>
          </a:prstGeom>
          <a:noFill/>
          <a:ln w="9525">
            <a:noFill/>
            <a:miter lim="800000"/>
            <a:headEnd/>
            <a:tailEnd/>
          </a:ln>
          <a:effectLst/>
        </p:spPr>
        <p:txBody>
          <a:bodyPr>
            <a:spAutoFit/>
          </a:bodyPr>
          <a:lstStyle/>
          <a:p>
            <a:r>
              <a:rPr lang="en-US" sz="2400" dirty="0" smtClean="0"/>
              <a:t>'n</a:t>
            </a:r>
            <a:r>
              <a:rPr lang="en-US" sz="2400" dirty="0"/>
              <a:t>'</a:t>
            </a:r>
          </a:p>
        </p:txBody>
      </p:sp>
      <p:sp>
        <p:nvSpPr>
          <p:cNvPr id="23560" name="Text Box 8"/>
          <p:cNvSpPr txBox="1">
            <a:spLocks noChangeArrowheads="1"/>
          </p:cNvSpPr>
          <p:nvPr/>
        </p:nvSpPr>
        <p:spPr bwMode="auto">
          <a:xfrm>
            <a:off x="5940425" y="4724400"/>
            <a:ext cx="1447800" cy="457200"/>
          </a:xfrm>
          <a:prstGeom prst="rect">
            <a:avLst/>
          </a:prstGeom>
          <a:noFill/>
          <a:ln w="9525">
            <a:noFill/>
            <a:miter lim="800000"/>
            <a:headEnd/>
            <a:tailEnd/>
          </a:ln>
          <a:effectLst/>
        </p:spPr>
        <p:txBody>
          <a:bodyPr>
            <a:spAutoFit/>
          </a:bodyPr>
          <a:lstStyle/>
          <a:p>
            <a:pPr algn="ctr"/>
            <a:r>
              <a:rPr lang="en-US" sz="2400" dirty="0">
                <a:solidFill>
                  <a:schemeClr val="tx2"/>
                </a:solidFill>
              </a:rPr>
              <a:t>Returns:</a:t>
            </a:r>
          </a:p>
        </p:txBody>
      </p:sp>
      <p:sp>
        <p:nvSpPr>
          <p:cNvPr id="23562" name="Line 10"/>
          <p:cNvSpPr>
            <a:spLocks noChangeShapeType="1"/>
          </p:cNvSpPr>
          <p:nvPr/>
        </p:nvSpPr>
        <p:spPr bwMode="auto">
          <a:xfrm>
            <a:off x="4191000" y="5480050"/>
            <a:ext cx="1927225" cy="0"/>
          </a:xfrm>
          <a:prstGeom prst="line">
            <a:avLst/>
          </a:prstGeom>
          <a:noFill/>
          <a:ln w="9525">
            <a:solidFill>
              <a:srgbClr val="FF0000"/>
            </a:solidFill>
            <a:round/>
            <a:headEnd/>
            <a:tailEnd type="triangle" w="med" len="med"/>
          </a:ln>
          <a:effectLst/>
        </p:spPr>
        <p:txBody>
          <a:bodyPr wrap="none" anchor="ctr"/>
          <a:lstStyle/>
          <a:p>
            <a:endParaRPr lang="en-US"/>
          </a:p>
        </p:txBody>
      </p:sp>
      <p:sp>
        <p:nvSpPr>
          <p:cNvPr id="23563" name="Text Box 11"/>
          <p:cNvSpPr txBox="1">
            <a:spLocks noChangeArrowheads="1"/>
          </p:cNvSpPr>
          <p:nvPr/>
        </p:nvSpPr>
        <p:spPr bwMode="auto">
          <a:xfrm>
            <a:off x="914400" y="4164012"/>
            <a:ext cx="7696200" cy="461665"/>
          </a:xfrm>
          <a:prstGeom prst="rect">
            <a:avLst/>
          </a:prstGeom>
          <a:solidFill>
            <a:schemeClr val="accent6">
              <a:lumMod val="20000"/>
              <a:lumOff val="80000"/>
            </a:schemeClr>
          </a:solidFill>
          <a:ln w="9525">
            <a:noFill/>
            <a:miter lim="800000"/>
            <a:headEnd/>
            <a:tailEnd/>
          </a:ln>
          <a:effectLst/>
        </p:spPr>
        <p:txBody>
          <a:bodyPr wrap="square">
            <a:spAutoFit/>
          </a:bodyPr>
          <a:lstStyle/>
          <a:p>
            <a:r>
              <a:rPr lang="en-US" sz="2400" dirty="0"/>
              <a:t>Character positions in strings </a:t>
            </a:r>
            <a:r>
              <a:rPr lang="en-US" sz="2400" dirty="0" smtClean="0"/>
              <a:t>starts from</a:t>
            </a:r>
            <a:r>
              <a:rPr lang="en-US" sz="2400" b="1" dirty="0" smtClean="0"/>
              <a:t> </a:t>
            </a:r>
            <a:r>
              <a:rPr lang="en-US" sz="2400" b="1" dirty="0"/>
              <a:t>0</a:t>
            </a:r>
            <a:r>
              <a:rPr lang="en-US" sz="2400" dirty="0"/>
              <a:t> – just like arrays.</a:t>
            </a:r>
          </a:p>
        </p:txBody>
      </p:sp>
      <p:sp>
        <p:nvSpPr>
          <p:cNvPr id="23564" name="Line 12"/>
          <p:cNvSpPr>
            <a:spLocks noChangeShapeType="1"/>
          </p:cNvSpPr>
          <p:nvPr/>
        </p:nvSpPr>
        <p:spPr bwMode="auto">
          <a:xfrm flipV="1">
            <a:off x="1828800" y="3787775"/>
            <a:ext cx="0" cy="374650"/>
          </a:xfrm>
          <a:prstGeom prst="line">
            <a:avLst/>
          </a:prstGeom>
          <a:noFill/>
          <a:ln w="9525">
            <a:solidFill>
              <a:srgbClr val="FF0000"/>
            </a:solidFill>
            <a:round/>
            <a:headEnd/>
            <a:tailEnd type="stealth" w="med" len="med"/>
          </a:ln>
          <a:effectLst/>
        </p:spPr>
        <p:txBody>
          <a:bodyPr wrap="none" anchor="ctr"/>
          <a:lstStyle/>
          <a:p>
            <a:endParaRPr lang="en-US"/>
          </a:p>
        </p:txBody>
      </p:sp>
      <p:sp>
        <p:nvSpPr>
          <p:cNvPr id="12" name="TextBox 11"/>
          <p:cNvSpPr txBox="1"/>
          <p:nvPr/>
        </p:nvSpPr>
        <p:spPr>
          <a:xfrm>
            <a:off x="1219200" y="5319494"/>
            <a:ext cx="4343400" cy="369332"/>
          </a:xfrm>
          <a:prstGeom prst="rect">
            <a:avLst/>
          </a:prstGeom>
          <a:noFill/>
          <a:ln w="19050">
            <a:solidFill>
              <a:schemeClr val="accent1"/>
            </a:solidFill>
            <a:prstDash val="dash"/>
          </a:ln>
        </p:spPr>
        <p:txBody>
          <a:bodyPr wrap="square" rtlCol="0">
            <a:spAutoFit/>
          </a:bodyPr>
          <a:lstStyle/>
          <a:p>
            <a:r>
              <a:rPr lang="en-US" dirty="0" smtClean="0">
                <a:solidFill>
                  <a:srgbClr val="2A00FF"/>
                </a:solidFill>
                <a:latin typeface="Consolas"/>
              </a:rPr>
              <a:t>"</a:t>
            </a:r>
            <a:r>
              <a:rPr lang="en-US" dirty="0" err="1" smtClean="0">
                <a:solidFill>
                  <a:srgbClr val="2A00FF"/>
                </a:solidFill>
                <a:latin typeface="Consolas"/>
              </a:rPr>
              <a:t>Window"</a:t>
            </a:r>
            <a:r>
              <a:rPr lang="en-US" dirty="0" err="1" smtClean="0">
                <a:solidFill>
                  <a:srgbClr val="000000"/>
                </a:solidFill>
                <a:latin typeface="Consolas"/>
              </a:rPr>
              <a:t>.charAt</a:t>
            </a:r>
            <a:r>
              <a:rPr lang="en-US" dirty="0" smtClean="0">
                <a:solidFill>
                  <a:srgbClr val="000000"/>
                </a:solidFill>
                <a:latin typeface="Consolas"/>
              </a:rPr>
              <a:t> (2);</a:t>
            </a:r>
            <a:endParaRPr lang="en-US" dirty="0">
              <a:solidFill>
                <a:srgbClr val="000000"/>
              </a:solidFill>
              <a:latin typeface="Consolas"/>
            </a:endParaRPr>
          </a:p>
        </p:txBody>
      </p:sp>
      <p:sp>
        <p:nvSpPr>
          <p:cNvPr id="13" name="Rectangle 4"/>
          <p:cNvSpPr txBox="1">
            <a:spLocks noChangeArrowheads="1"/>
          </p:cNvSpPr>
          <p:nvPr/>
        </p:nvSpPr>
        <p:spPr>
          <a:xfrm>
            <a:off x="304800" y="3200400"/>
            <a:ext cx="2178050" cy="552450"/>
          </a:xfrm>
          <a:prstGeom prst="rect">
            <a:avLst/>
          </a:prstGeom>
          <a:noFill/>
          <a:ln/>
        </p:spPr>
        <p:txBody>
          <a:bodyPr vert="horz" lIns="91440" tIns="45720" rIns="91440" bIns="45720" rtlCol="0">
            <a:normAutofit/>
          </a:bodyPr>
          <a:lstStyle/>
          <a:p>
            <a:pPr marL="342900" marR="0" lvl="0" indent="-342900" algn="l" defTabSz="914400" rtl="0" eaLnBrk="1" fontAlgn="auto" latinLnBrk="0" hangingPunct="1">
              <a:lnSpc>
                <a:spcPct val="114000"/>
              </a:lnSpc>
              <a:spcBef>
                <a:spcPct val="20000"/>
              </a:spcBef>
              <a:spcAft>
                <a:spcPts val="0"/>
              </a:spcAft>
              <a:buClrTx/>
              <a:buSzTx/>
              <a:buFont typeface="Wingdings" pitchFamily="2" charset="2"/>
              <a:buNone/>
              <a:tabLst/>
              <a:defRPr/>
            </a:pPr>
            <a:r>
              <a:rPr kumimoji="0" lang="en-US" sz="2400" b="0" i="0" u="none" strike="noStrike" kern="1200" cap="none" spc="0" normalizeH="0" baseline="0" noProof="0" dirty="0" err="1" smtClean="0">
                <a:ln>
                  <a:noFill/>
                </a:ln>
                <a:solidFill>
                  <a:schemeClr val="tx1"/>
                </a:solidFill>
                <a:effectLst/>
                <a:uLnTx/>
                <a:uFillTx/>
                <a:latin typeface="Cambria" pitchFamily="18" charset="0"/>
                <a:ea typeface="Cambria" pitchFamily="18" charset="0"/>
                <a:cs typeface="Times New Roman" panose="02020603050405020304" pitchFamily="18" charset="0"/>
              </a:rPr>
              <a:t>int</a:t>
            </a:r>
            <a:r>
              <a:rPr kumimoji="0" lang="en-US" sz="2400" b="0" i="0" u="none" strike="noStrike" kern="1200" cap="none" spc="0" normalizeH="0" baseline="0" noProof="0" dirty="0" smtClean="0">
                <a:ln>
                  <a:noFill/>
                </a:ln>
                <a:solidFill>
                  <a:schemeClr val="tx1"/>
                </a:solidFill>
                <a:effectLst/>
                <a:uLnTx/>
                <a:uFillTx/>
                <a:latin typeface="Cambria" pitchFamily="18" charset="0"/>
                <a:ea typeface="Cambria" pitchFamily="18" charset="0"/>
                <a:cs typeface="Times New Roman" panose="02020603050405020304" pitchFamily="18" charset="0"/>
              </a:rPr>
              <a:t> </a:t>
            </a:r>
            <a:r>
              <a:rPr kumimoji="0" lang="en-US" sz="2400" b="0" i="0" u="none" strike="noStrike" kern="1200" cap="none" spc="0" normalizeH="0" baseline="0" noProof="0" dirty="0" err="1" smtClean="0">
                <a:ln>
                  <a:noFill/>
                </a:ln>
                <a:solidFill>
                  <a:schemeClr val="tx1"/>
                </a:solidFill>
                <a:effectLst/>
                <a:uLnTx/>
                <a:uFillTx/>
                <a:latin typeface="Cambria" pitchFamily="18" charset="0"/>
                <a:ea typeface="Cambria" pitchFamily="18" charset="0"/>
                <a:cs typeface="Times New Roman" panose="02020603050405020304" pitchFamily="18" charset="0"/>
              </a:rPr>
              <a:t>charAt</a:t>
            </a:r>
            <a:r>
              <a:rPr kumimoji="0" lang="en-US" sz="2400" b="0" i="0" u="none" strike="noStrike" kern="1200" cap="none" spc="0" normalizeH="0" baseline="0" noProof="0" dirty="0" smtClean="0">
                <a:ln>
                  <a:noFill/>
                </a:ln>
                <a:solidFill>
                  <a:schemeClr val="tx1"/>
                </a:solidFill>
                <a:effectLst/>
                <a:uLnTx/>
                <a:uFillTx/>
                <a:latin typeface="Cambria" pitchFamily="18" charset="0"/>
                <a:ea typeface="Cambria" pitchFamily="18" charset="0"/>
                <a:cs typeface="Times New Roman" panose="02020603050405020304" pitchFamily="18" charset="0"/>
              </a:rPr>
              <a:t>(</a:t>
            </a:r>
            <a:r>
              <a:rPr kumimoji="0" lang="en-US" sz="2400" b="0" i="0" u="none" strike="noStrike" kern="1200" cap="none" spc="0" normalizeH="0" baseline="0" noProof="0" dirty="0" err="1" smtClean="0">
                <a:ln>
                  <a:noFill/>
                </a:ln>
                <a:solidFill>
                  <a:schemeClr val="tx1"/>
                </a:solidFill>
                <a:effectLst/>
                <a:uLnTx/>
                <a:uFillTx/>
                <a:latin typeface="Cambria" pitchFamily="18" charset="0"/>
                <a:ea typeface="Cambria" pitchFamily="18" charset="0"/>
                <a:cs typeface="Times New Roman" panose="02020603050405020304" pitchFamily="18" charset="0"/>
              </a:rPr>
              <a:t>i</a:t>
            </a:r>
            <a:r>
              <a:rPr kumimoji="0" lang="en-US" sz="2400" b="0" i="0" u="none" strike="noStrike" kern="1200" cap="none" spc="0" normalizeH="0" baseline="0" noProof="0" dirty="0" smtClean="0">
                <a:ln>
                  <a:noFill/>
                </a:ln>
                <a:solidFill>
                  <a:schemeClr val="tx1"/>
                </a:solidFill>
                <a:effectLst/>
                <a:uLnTx/>
                <a:uFillTx/>
                <a:latin typeface="Cambria" pitchFamily="18" charset="0"/>
                <a:ea typeface="Cambria" pitchFamily="18" charset="0"/>
                <a:cs typeface="Times New Roman" panose="02020603050405020304" pitchFamily="18" charset="0"/>
              </a:rPr>
              <a:t>);</a:t>
            </a:r>
          </a:p>
        </p:txBody>
      </p:sp>
      <p:sp>
        <p:nvSpPr>
          <p:cNvPr id="14" name="Rectangle 5"/>
          <p:cNvSpPr>
            <a:spLocks noChangeArrowheads="1"/>
          </p:cNvSpPr>
          <p:nvPr/>
        </p:nvSpPr>
        <p:spPr bwMode="auto">
          <a:xfrm>
            <a:off x="2438400" y="3228975"/>
            <a:ext cx="6400801" cy="609600"/>
          </a:xfrm>
          <a:prstGeom prst="rect">
            <a:avLst/>
          </a:prstGeom>
          <a:noFill/>
          <a:ln w="9525">
            <a:noFill/>
            <a:miter lim="800000"/>
            <a:headEnd/>
            <a:tailEnd/>
          </a:ln>
        </p:spPr>
        <p:txBody>
          <a:bodyPr/>
          <a:lstStyle/>
          <a:p>
            <a:pPr marL="342900" indent="-342900">
              <a:spcBef>
                <a:spcPct val="0"/>
              </a:spcBef>
              <a:buClr>
                <a:schemeClr val="accent1"/>
              </a:buClr>
              <a:buSzPct val="70000"/>
              <a:buFont typeface="Wingdings" pitchFamily="2" charset="2"/>
              <a:buChar char="n"/>
            </a:pPr>
            <a:r>
              <a:rPr lang="en-US" sz="2400" dirty="0" smtClean="0"/>
              <a:t>Returns the char at position </a:t>
            </a:r>
            <a:r>
              <a:rPr lang="en-US" sz="2400" dirty="0" err="1" smtClean="0"/>
              <a:t>i</a:t>
            </a:r>
            <a:r>
              <a:rPr lang="en-US" sz="2400" dirty="0" smtClean="0"/>
              <a:t>.</a:t>
            </a:r>
          </a:p>
        </p:txBody>
      </p:sp>
      <p:sp>
        <p:nvSpPr>
          <p:cNvPr id="15" name="Text Box 6"/>
          <p:cNvSpPr txBox="1">
            <a:spLocks noChangeArrowheads="1"/>
          </p:cNvSpPr>
          <p:nvPr/>
        </p:nvSpPr>
        <p:spPr bwMode="auto">
          <a:xfrm>
            <a:off x="6369050" y="2197874"/>
            <a:ext cx="1111250" cy="461665"/>
          </a:xfrm>
          <a:prstGeom prst="rect">
            <a:avLst/>
          </a:prstGeom>
          <a:noFill/>
          <a:ln w="9525">
            <a:noFill/>
            <a:miter lim="800000"/>
            <a:headEnd/>
            <a:tailEnd/>
          </a:ln>
          <a:effectLst/>
        </p:spPr>
        <p:txBody>
          <a:bodyPr>
            <a:spAutoFit/>
          </a:bodyPr>
          <a:lstStyle/>
          <a:p>
            <a:r>
              <a:rPr lang="en-US" sz="1600" dirty="0"/>
              <a:t> </a:t>
            </a:r>
            <a:r>
              <a:rPr lang="en-US" sz="2400" dirty="0" smtClean="0"/>
              <a:t>7</a:t>
            </a:r>
            <a:endParaRPr lang="en-US" sz="2400" dirty="0"/>
          </a:p>
        </p:txBody>
      </p:sp>
      <p:sp>
        <p:nvSpPr>
          <p:cNvPr id="16" name="Text Box 8"/>
          <p:cNvSpPr txBox="1">
            <a:spLocks noChangeArrowheads="1"/>
          </p:cNvSpPr>
          <p:nvPr/>
        </p:nvSpPr>
        <p:spPr bwMode="auto">
          <a:xfrm>
            <a:off x="5940425" y="1702574"/>
            <a:ext cx="1447800" cy="457200"/>
          </a:xfrm>
          <a:prstGeom prst="rect">
            <a:avLst/>
          </a:prstGeom>
          <a:noFill/>
          <a:ln w="9525">
            <a:noFill/>
            <a:miter lim="800000"/>
            <a:headEnd/>
            <a:tailEnd/>
          </a:ln>
          <a:effectLst/>
        </p:spPr>
        <p:txBody>
          <a:bodyPr>
            <a:spAutoFit/>
          </a:bodyPr>
          <a:lstStyle/>
          <a:p>
            <a:pPr algn="ctr"/>
            <a:r>
              <a:rPr lang="en-US" sz="2400" dirty="0">
                <a:solidFill>
                  <a:schemeClr val="tx2"/>
                </a:solidFill>
              </a:rPr>
              <a:t>Returns:</a:t>
            </a:r>
          </a:p>
        </p:txBody>
      </p:sp>
      <p:sp>
        <p:nvSpPr>
          <p:cNvPr id="18" name="Line 10"/>
          <p:cNvSpPr>
            <a:spLocks noChangeShapeType="1"/>
          </p:cNvSpPr>
          <p:nvPr/>
        </p:nvSpPr>
        <p:spPr bwMode="auto">
          <a:xfrm>
            <a:off x="4191000" y="2458224"/>
            <a:ext cx="1927225" cy="0"/>
          </a:xfrm>
          <a:prstGeom prst="line">
            <a:avLst/>
          </a:prstGeom>
          <a:noFill/>
          <a:ln w="9525">
            <a:solidFill>
              <a:srgbClr val="FF0000"/>
            </a:solidFill>
            <a:round/>
            <a:headEnd/>
            <a:tailEnd type="triangle" w="med" len="med"/>
          </a:ln>
          <a:effectLst/>
        </p:spPr>
        <p:txBody>
          <a:bodyPr wrap="none" anchor="ctr"/>
          <a:lstStyle/>
          <a:p>
            <a:endParaRPr lang="en-US"/>
          </a:p>
        </p:txBody>
      </p:sp>
      <p:sp>
        <p:nvSpPr>
          <p:cNvPr id="19" name="TextBox 18"/>
          <p:cNvSpPr txBox="1"/>
          <p:nvPr/>
        </p:nvSpPr>
        <p:spPr>
          <a:xfrm>
            <a:off x="1219200" y="2297668"/>
            <a:ext cx="4343400" cy="369332"/>
          </a:xfrm>
          <a:prstGeom prst="rect">
            <a:avLst/>
          </a:prstGeom>
          <a:noFill/>
          <a:ln w="19050">
            <a:solidFill>
              <a:schemeClr val="accent1"/>
            </a:solidFill>
            <a:prstDash val="dash"/>
          </a:ln>
        </p:spPr>
        <p:txBody>
          <a:bodyPr wrap="square" rtlCol="0">
            <a:spAutoFit/>
          </a:bodyPr>
          <a:lstStyle/>
          <a:p>
            <a:r>
              <a:rPr lang="en-US" dirty="0" smtClean="0">
                <a:solidFill>
                  <a:srgbClr val="2A00FF"/>
                </a:solidFill>
                <a:latin typeface="Consolas"/>
              </a:rPr>
              <a:t>"</a:t>
            </a:r>
            <a:r>
              <a:rPr lang="en-US" dirty="0" err="1" smtClean="0">
                <a:solidFill>
                  <a:srgbClr val="2A00FF"/>
                </a:solidFill>
                <a:latin typeface="Consolas"/>
              </a:rPr>
              <a:t>Problem"</a:t>
            </a:r>
            <a:r>
              <a:rPr lang="en-US" dirty="0" err="1" smtClean="0">
                <a:solidFill>
                  <a:srgbClr val="000000"/>
                </a:solidFill>
                <a:latin typeface="Consolas"/>
              </a:rPr>
              <a:t>.length</a:t>
            </a:r>
            <a:r>
              <a:rPr lang="en-US" dirty="0" smtClean="0">
                <a:solidFill>
                  <a:srgbClr val="000000"/>
                </a:solidFill>
                <a:latin typeface="Consolas"/>
              </a:rPr>
              <a:t>();</a:t>
            </a:r>
            <a:endParaRPr lang="en-US" dirty="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5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5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5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5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uiExpand="1" build="p" animBg="1"/>
      <p:bldP spid="23557" grpId="0"/>
      <p:bldP spid="23558" grpId="0" autoUpdateAnimBg="0"/>
      <p:bldP spid="23560" grpId="0"/>
      <p:bldP spid="23562" grpId="0" animBg="1"/>
      <p:bldP spid="23563" grpId="0" animBg="1"/>
      <p:bldP spid="23564" grpId="0" animBg="1"/>
      <p:bldP spid="12" grpId="0" animBg="1"/>
      <p:bldP spid="13" grpId="0" animBg="1"/>
      <p:bldP spid="14" grpId="0"/>
      <p:bldP spid="15" grpId="0" autoUpdateAnimBg="0"/>
      <p:bldP spid="16" grpId="0"/>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String Methods </a:t>
            </a:r>
            <a:r>
              <a:rPr lang="en-US" dirty="0"/>
              <a:t>— </a:t>
            </a:r>
            <a:r>
              <a:rPr lang="en-US" dirty="0">
                <a:solidFill>
                  <a:schemeClr val="tx1"/>
                </a:solidFill>
              </a:rPr>
              <a:t>substring</a:t>
            </a:r>
          </a:p>
        </p:txBody>
      </p:sp>
      <p:sp>
        <p:nvSpPr>
          <p:cNvPr id="24593" name="Rectangle 17"/>
          <p:cNvSpPr>
            <a:spLocks noGrp="1" noChangeArrowheads="1"/>
          </p:cNvSpPr>
          <p:nvPr>
            <p:ph idx="1"/>
          </p:nvPr>
        </p:nvSpPr>
        <p:spPr>
          <a:xfrm>
            <a:off x="865188" y="1582737"/>
            <a:ext cx="5584825" cy="2574925"/>
          </a:xfrm>
          <a:noFill/>
          <a:ln/>
        </p:spPr>
        <p:txBody>
          <a:bodyPr>
            <a:normAutofit fontScale="92500" lnSpcReduction="10000"/>
          </a:bodyPr>
          <a:lstStyle/>
          <a:p>
            <a:pPr marL="457200" indent="-457200">
              <a:buFont typeface="+mj-lt"/>
              <a:buAutoNum type="arabicPeriod"/>
            </a:pPr>
            <a:r>
              <a:rPr lang="en-US" sz="2400" dirty="0">
                <a:latin typeface="Cambria" pitchFamily="18" charset="0"/>
                <a:ea typeface="Cambria" pitchFamily="18" charset="0"/>
              </a:rPr>
              <a:t>String subs = </a:t>
            </a:r>
            <a:r>
              <a:rPr lang="en-US" sz="2400" dirty="0" err="1">
                <a:latin typeface="Cambria" pitchFamily="18" charset="0"/>
                <a:ea typeface="Cambria" pitchFamily="18" charset="0"/>
              </a:rPr>
              <a:t>word.</a:t>
            </a:r>
            <a:r>
              <a:rPr lang="en-US" sz="2400" b="1" dirty="0" err="1">
                <a:latin typeface="Cambria" pitchFamily="18" charset="0"/>
                <a:ea typeface="Cambria" pitchFamily="18" charset="0"/>
              </a:rPr>
              <a:t>substring</a:t>
            </a:r>
            <a:r>
              <a:rPr lang="en-US" sz="2400" dirty="0">
                <a:latin typeface="Cambria" pitchFamily="18" charset="0"/>
                <a:ea typeface="Cambria" pitchFamily="18" charset="0"/>
              </a:rPr>
              <a:t> (</a:t>
            </a:r>
            <a:r>
              <a:rPr lang="en-US" sz="2400" dirty="0" err="1">
                <a:latin typeface="Cambria" pitchFamily="18" charset="0"/>
                <a:ea typeface="Cambria" pitchFamily="18" charset="0"/>
              </a:rPr>
              <a:t>i</a:t>
            </a:r>
            <a:r>
              <a:rPr lang="en-US" sz="2400" dirty="0">
                <a:latin typeface="Cambria" pitchFamily="18" charset="0"/>
                <a:ea typeface="Cambria" pitchFamily="18" charset="0"/>
              </a:rPr>
              <a:t>, k);</a:t>
            </a:r>
          </a:p>
          <a:p>
            <a:pPr marL="742950" lvl="1" indent="-285750"/>
            <a:r>
              <a:rPr lang="en-US" sz="2400" dirty="0"/>
              <a:t>returns the substring of chars in positions from </a:t>
            </a:r>
            <a:r>
              <a:rPr lang="en-US" sz="2400" b="1" dirty="0" err="1"/>
              <a:t>i</a:t>
            </a:r>
            <a:r>
              <a:rPr lang="en-US" sz="2400" dirty="0"/>
              <a:t> to </a:t>
            </a:r>
            <a:r>
              <a:rPr lang="en-US" sz="2400" b="1" dirty="0"/>
              <a:t>k</a:t>
            </a:r>
            <a:r>
              <a:rPr lang="en-US" sz="2400" b="1" i="1" dirty="0"/>
              <a:t>-</a:t>
            </a:r>
            <a:r>
              <a:rPr lang="en-US" sz="2400" b="1" dirty="0"/>
              <a:t>1</a:t>
            </a:r>
          </a:p>
          <a:p>
            <a:pPr marL="457200" indent="-457200">
              <a:buFont typeface="+mj-lt"/>
              <a:buAutoNum type="arabicPeriod"/>
            </a:pPr>
            <a:r>
              <a:rPr lang="en-US" sz="2400" dirty="0">
                <a:latin typeface="Cambria" pitchFamily="18" charset="0"/>
                <a:ea typeface="Cambria" pitchFamily="18" charset="0"/>
              </a:rPr>
              <a:t>String subs = </a:t>
            </a:r>
            <a:r>
              <a:rPr lang="en-US" sz="2400" dirty="0" err="1">
                <a:latin typeface="Cambria" pitchFamily="18" charset="0"/>
                <a:ea typeface="Cambria" pitchFamily="18" charset="0"/>
              </a:rPr>
              <a:t>word.</a:t>
            </a:r>
            <a:r>
              <a:rPr lang="en-US" sz="2400" b="1" dirty="0" err="1">
                <a:latin typeface="Cambria" pitchFamily="18" charset="0"/>
                <a:ea typeface="Cambria" pitchFamily="18" charset="0"/>
              </a:rPr>
              <a:t>substring</a:t>
            </a:r>
            <a:r>
              <a:rPr lang="en-US" sz="2400" b="1" dirty="0">
                <a:latin typeface="Cambria" pitchFamily="18" charset="0"/>
                <a:ea typeface="Cambria" pitchFamily="18" charset="0"/>
              </a:rPr>
              <a:t> </a:t>
            </a:r>
            <a:r>
              <a:rPr lang="en-US" sz="2400" dirty="0">
                <a:latin typeface="Cambria" pitchFamily="18" charset="0"/>
                <a:ea typeface="Cambria" pitchFamily="18" charset="0"/>
              </a:rPr>
              <a:t>(</a:t>
            </a:r>
            <a:r>
              <a:rPr lang="en-US" sz="2400" dirty="0" err="1">
                <a:latin typeface="Cambria" pitchFamily="18" charset="0"/>
                <a:ea typeface="Cambria" pitchFamily="18" charset="0"/>
              </a:rPr>
              <a:t>i</a:t>
            </a:r>
            <a:r>
              <a:rPr lang="en-US" sz="2400" dirty="0">
                <a:latin typeface="Cambria" pitchFamily="18" charset="0"/>
                <a:ea typeface="Cambria" pitchFamily="18" charset="0"/>
              </a:rPr>
              <a:t>);</a:t>
            </a:r>
          </a:p>
          <a:p>
            <a:pPr marL="742950" lvl="1" indent="-285750"/>
            <a:r>
              <a:rPr lang="en-US" sz="2400" dirty="0"/>
              <a:t>returns the substring from the </a:t>
            </a:r>
            <a:r>
              <a:rPr lang="en-US" sz="2400" b="1" dirty="0" err="1"/>
              <a:t>i</a:t>
            </a:r>
            <a:r>
              <a:rPr lang="en-US" sz="2400" dirty="0" err="1"/>
              <a:t>-th</a:t>
            </a:r>
            <a:r>
              <a:rPr lang="en-US" sz="2400" dirty="0"/>
              <a:t> char to the end</a:t>
            </a:r>
          </a:p>
        </p:txBody>
      </p:sp>
      <p:sp>
        <p:nvSpPr>
          <p:cNvPr id="24580" name="Text Box 4"/>
          <p:cNvSpPr txBox="1">
            <a:spLocks noChangeArrowheads="1"/>
          </p:cNvSpPr>
          <p:nvPr/>
        </p:nvSpPr>
        <p:spPr bwMode="auto">
          <a:xfrm>
            <a:off x="5992813" y="4398962"/>
            <a:ext cx="2486025" cy="1187450"/>
          </a:xfrm>
          <a:prstGeom prst="rect">
            <a:avLst/>
          </a:prstGeom>
          <a:noFill/>
          <a:ln w="9525">
            <a:noFill/>
            <a:miter lim="800000"/>
            <a:headEnd/>
            <a:tailEnd/>
          </a:ln>
          <a:effectLst/>
        </p:spPr>
        <p:txBody>
          <a:bodyPr>
            <a:spAutoFit/>
          </a:bodyPr>
          <a:lstStyle/>
          <a:p>
            <a:pPr>
              <a:spcBef>
                <a:spcPct val="0"/>
              </a:spcBef>
            </a:pPr>
            <a:r>
              <a:rPr lang="en-US" sz="2400" dirty="0"/>
              <a:t>“</a:t>
            </a:r>
            <a:r>
              <a:rPr lang="en-US" sz="2400" dirty="0" err="1" smtClean="0"/>
              <a:t>lev</a:t>
            </a:r>
            <a:r>
              <a:rPr lang="en-US" sz="2400" dirty="0" smtClean="0"/>
              <a:t>"</a:t>
            </a:r>
          </a:p>
          <a:p>
            <a:pPr>
              <a:spcBef>
                <a:spcPct val="0"/>
              </a:spcBef>
            </a:pPr>
            <a:r>
              <a:rPr lang="en-US" sz="2400" dirty="0" smtClean="0"/>
              <a:t>“</a:t>
            </a:r>
            <a:r>
              <a:rPr lang="en-US" sz="2400" dirty="0"/>
              <a:t>mutable"</a:t>
            </a:r>
          </a:p>
          <a:p>
            <a:pPr>
              <a:spcBef>
                <a:spcPct val="0"/>
              </a:spcBef>
            </a:pPr>
            <a:r>
              <a:rPr lang="en-US" sz="2400" dirty="0"/>
              <a:t>"" (empty string)</a:t>
            </a:r>
          </a:p>
        </p:txBody>
      </p:sp>
      <p:sp>
        <p:nvSpPr>
          <p:cNvPr id="24582" name="Text Box 6"/>
          <p:cNvSpPr txBox="1">
            <a:spLocks noChangeArrowheads="1"/>
          </p:cNvSpPr>
          <p:nvPr/>
        </p:nvSpPr>
        <p:spPr bwMode="auto">
          <a:xfrm>
            <a:off x="5848350" y="4092575"/>
            <a:ext cx="1447800" cy="457200"/>
          </a:xfrm>
          <a:prstGeom prst="rect">
            <a:avLst/>
          </a:prstGeom>
          <a:noFill/>
          <a:ln w="9525">
            <a:noFill/>
            <a:miter lim="800000"/>
            <a:headEnd/>
            <a:tailEnd/>
          </a:ln>
          <a:effectLst/>
        </p:spPr>
        <p:txBody>
          <a:bodyPr>
            <a:spAutoFit/>
          </a:bodyPr>
          <a:lstStyle/>
          <a:p>
            <a:pPr algn="ctr"/>
            <a:r>
              <a:rPr lang="en-US" sz="2400" dirty="0">
                <a:solidFill>
                  <a:schemeClr val="tx2"/>
                </a:solidFill>
              </a:rPr>
              <a:t>Returns:</a:t>
            </a:r>
          </a:p>
        </p:txBody>
      </p:sp>
      <p:sp>
        <p:nvSpPr>
          <p:cNvPr id="24583" name="Line 7"/>
          <p:cNvSpPr>
            <a:spLocks noChangeShapeType="1"/>
          </p:cNvSpPr>
          <p:nvPr/>
        </p:nvSpPr>
        <p:spPr bwMode="auto">
          <a:xfrm>
            <a:off x="4572000" y="4953001"/>
            <a:ext cx="1295400" cy="762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24584" name="Line 8"/>
          <p:cNvSpPr>
            <a:spLocks noChangeShapeType="1"/>
          </p:cNvSpPr>
          <p:nvPr/>
        </p:nvSpPr>
        <p:spPr bwMode="auto">
          <a:xfrm>
            <a:off x="5176838" y="4632325"/>
            <a:ext cx="685800" cy="0"/>
          </a:xfrm>
          <a:prstGeom prst="line">
            <a:avLst/>
          </a:prstGeom>
          <a:noFill/>
          <a:ln w="9525">
            <a:solidFill>
              <a:srgbClr val="FF0000"/>
            </a:solidFill>
            <a:round/>
            <a:headEnd/>
            <a:tailEnd type="triangle" w="med" len="med"/>
          </a:ln>
          <a:effectLst/>
        </p:spPr>
        <p:txBody>
          <a:bodyPr wrap="none" anchor="ctr"/>
          <a:lstStyle/>
          <a:p>
            <a:endParaRPr lang="en-US"/>
          </a:p>
        </p:txBody>
      </p:sp>
      <p:sp>
        <p:nvSpPr>
          <p:cNvPr id="24585" name="Line 9"/>
          <p:cNvSpPr>
            <a:spLocks noChangeShapeType="1"/>
          </p:cNvSpPr>
          <p:nvPr/>
        </p:nvSpPr>
        <p:spPr bwMode="auto">
          <a:xfrm>
            <a:off x="4114800" y="5257800"/>
            <a:ext cx="1752600" cy="762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24586" name="Text Box 10"/>
          <p:cNvSpPr txBox="1">
            <a:spLocks noChangeArrowheads="1"/>
          </p:cNvSpPr>
          <p:nvPr/>
        </p:nvSpPr>
        <p:spPr bwMode="auto">
          <a:xfrm>
            <a:off x="6321425" y="1570037"/>
            <a:ext cx="2216150" cy="1187450"/>
          </a:xfrm>
          <a:prstGeom prst="rect">
            <a:avLst/>
          </a:prstGeom>
          <a:noFill/>
          <a:ln w="9525">
            <a:noFill/>
            <a:miter lim="800000"/>
            <a:headEnd/>
            <a:tailEnd/>
          </a:ln>
          <a:effectLst/>
        </p:spPr>
        <p:txBody>
          <a:bodyPr>
            <a:spAutoFit/>
          </a:bodyPr>
          <a:lstStyle/>
          <a:p>
            <a:pPr>
              <a:spcBef>
                <a:spcPct val="0"/>
              </a:spcBef>
            </a:pPr>
            <a:r>
              <a:rPr lang="en-US" sz="2400" b="1" dirty="0">
                <a:latin typeface="Courier New" pitchFamily="49" charset="0"/>
              </a:rPr>
              <a:t> television</a:t>
            </a:r>
          </a:p>
          <a:p>
            <a:pPr>
              <a:spcBef>
                <a:spcPct val="0"/>
              </a:spcBef>
            </a:pPr>
            <a:endParaRPr lang="en-US" sz="2400" b="1" i="1" dirty="0">
              <a:latin typeface="Courier New" pitchFamily="49" charset="0"/>
            </a:endParaRPr>
          </a:p>
          <a:p>
            <a:pPr>
              <a:spcBef>
                <a:spcPct val="0"/>
              </a:spcBef>
            </a:pPr>
            <a:r>
              <a:rPr lang="en-US" sz="2400" b="1" i="1" dirty="0">
                <a:latin typeface="Courier New" pitchFamily="49" charset="0"/>
              </a:rPr>
              <a:t>   </a:t>
            </a:r>
            <a:r>
              <a:rPr lang="en-US" sz="2400" b="1" i="1" dirty="0" err="1">
                <a:latin typeface="Courier New" pitchFamily="49" charset="0"/>
              </a:rPr>
              <a:t>i</a:t>
            </a:r>
            <a:r>
              <a:rPr lang="en-US" sz="2400" b="1" i="1" dirty="0">
                <a:latin typeface="Courier New" pitchFamily="49" charset="0"/>
              </a:rPr>
              <a:t>  k</a:t>
            </a:r>
            <a:endParaRPr lang="en-US" sz="2400" dirty="0">
              <a:latin typeface="Courier New" pitchFamily="49" charset="0"/>
            </a:endParaRPr>
          </a:p>
        </p:txBody>
      </p:sp>
      <p:sp>
        <p:nvSpPr>
          <p:cNvPr id="24587" name="Rectangle 11"/>
          <p:cNvSpPr>
            <a:spLocks noChangeArrowheads="1"/>
          </p:cNvSpPr>
          <p:nvPr/>
        </p:nvSpPr>
        <p:spPr bwMode="auto">
          <a:xfrm>
            <a:off x="6959600" y="1612900"/>
            <a:ext cx="542925" cy="352425"/>
          </a:xfrm>
          <a:prstGeom prst="rect">
            <a:avLst/>
          </a:prstGeom>
          <a:noFill/>
          <a:ln w="9525">
            <a:solidFill>
              <a:srgbClr val="FF3300"/>
            </a:solidFill>
            <a:miter lim="800000"/>
            <a:headEnd/>
            <a:tailEnd/>
          </a:ln>
          <a:effectLst/>
        </p:spPr>
        <p:txBody>
          <a:bodyPr wrap="none" anchor="ctr"/>
          <a:lstStyle/>
          <a:p>
            <a:endParaRPr lang="en-US"/>
          </a:p>
        </p:txBody>
      </p:sp>
      <p:sp>
        <p:nvSpPr>
          <p:cNvPr id="24588" name="Line 12"/>
          <p:cNvSpPr>
            <a:spLocks noChangeShapeType="1"/>
          </p:cNvSpPr>
          <p:nvPr/>
        </p:nvSpPr>
        <p:spPr bwMode="auto">
          <a:xfrm flipV="1">
            <a:off x="7050088" y="1990725"/>
            <a:ext cx="0" cy="315912"/>
          </a:xfrm>
          <a:prstGeom prst="line">
            <a:avLst/>
          </a:prstGeom>
          <a:noFill/>
          <a:ln w="9525">
            <a:solidFill>
              <a:srgbClr val="FF0000"/>
            </a:solidFill>
            <a:round/>
            <a:headEnd/>
            <a:tailEnd type="triangle" w="med" len="med"/>
          </a:ln>
          <a:effectLst/>
        </p:spPr>
        <p:txBody>
          <a:bodyPr/>
          <a:lstStyle/>
          <a:p>
            <a:endParaRPr lang="en-US"/>
          </a:p>
        </p:txBody>
      </p:sp>
      <p:sp>
        <p:nvSpPr>
          <p:cNvPr id="24589" name="Line 13"/>
          <p:cNvSpPr>
            <a:spLocks noChangeShapeType="1"/>
          </p:cNvSpPr>
          <p:nvPr/>
        </p:nvSpPr>
        <p:spPr bwMode="auto">
          <a:xfrm flipV="1">
            <a:off x="7605713" y="1990725"/>
            <a:ext cx="0" cy="315912"/>
          </a:xfrm>
          <a:prstGeom prst="line">
            <a:avLst/>
          </a:prstGeom>
          <a:noFill/>
          <a:ln w="9525">
            <a:solidFill>
              <a:srgbClr val="FF0000"/>
            </a:solidFill>
            <a:round/>
            <a:headEnd/>
            <a:tailEnd type="triangle" w="med" len="med"/>
          </a:ln>
          <a:effectLst/>
        </p:spPr>
        <p:txBody>
          <a:bodyPr/>
          <a:lstStyle/>
          <a:p>
            <a:endParaRPr lang="en-US"/>
          </a:p>
        </p:txBody>
      </p:sp>
      <p:sp>
        <p:nvSpPr>
          <p:cNvPr id="24590" name="Text Box 14"/>
          <p:cNvSpPr txBox="1">
            <a:spLocks noChangeArrowheads="1"/>
          </p:cNvSpPr>
          <p:nvPr/>
        </p:nvSpPr>
        <p:spPr bwMode="auto">
          <a:xfrm>
            <a:off x="6318250" y="2892425"/>
            <a:ext cx="2216150" cy="1200329"/>
          </a:xfrm>
          <a:prstGeom prst="rect">
            <a:avLst/>
          </a:prstGeom>
          <a:noFill/>
          <a:ln w="9525">
            <a:noFill/>
            <a:miter lim="800000"/>
            <a:headEnd/>
            <a:tailEnd/>
          </a:ln>
          <a:effectLst/>
        </p:spPr>
        <p:txBody>
          <a:bodyPr>
            <a:spAutoFit/>
          </a:bodyPr>
          <a:lstStyle/>
          <a:p>
            <a:pPr>
              <a:spcBef>
                <a:spcPct val="0"/>
              </a:spcBef>
            </a:pPr>
            <a:r>
              <a:rPr lang="en-US" sz="2400" b="1" dirty="0">
                <a:latin typeface="Courier New" pitchFamily="49" charset="0"/>
              </a:rPr>
              <a:t> </a:t>
            </a:r>
            <a:r>
              <a:rPr lang="en-US" sz="2400" b="1" dirty="0" smtClean="0">
                <a:latin typeface="Courier New" pitchFamily="49" charset="0"/>
              </a:rPr>
              <a:t>immutable</a:t>
            </a:r>
            <a:endParaRPr lang="en-US" sz="2400" b="1" dirty="0">
              <a:latin typeface="Courier New" pitchFamily="49" charset="0"/>
            </a:endParaRPr>
          </a:p>
          <a:p>
            <a:pPr>
              <a:spcBef>
                <a:spcPct val="0"/>
              </a:spcBef>
            </a:pPr>
            <a:endParaRPr lang="en-US" sz="2400" b="1" i="1" dirty="0">
              <a:latin typeface="Courier New" pitchFamily="49" charset="0"/>
            </a:endParaRPr>
          </a:p>
          <a:p>
            <a:pPr>
              <a:spcBef>
                <a:spcPct val="0"/>
              </a:spcBef>
            </a:pPr>
            <a:r>
              <a:rPr lang="en-US" sz="2400" b="1" i="1" dirty="0">
                <a:latin typeface="Courier New" pitchFamily="49" charset="0"/>
              </a:rPr>
              <a:t>   </a:t>
            </a:r>
            <a:r>
              <a:rPr lang="en-US" sz="2400" b="1" i="1" dirty="0" err="1">
                <a:latin typeface="Courier New" pitchFamily="49" charset="0"/>
              </a:rPr>
              <a:t>i</a:t>
            </a:r>
            <a:endParaRPr lang="en-US" sz="2400" dirty="0">
              <a:latin typeface="Courier New" pitchFamily="49" charset="0"/>
            </a:endParaRPr>
          </a:p>
        </p:txBody>
      </p:sp>
      <p:sp>
        <p:nvSpPr>
          <p:cNvPr id="24591" name="Rectangle 15"/>
          <p:cNvSpPr>
            <a:spLocks noChangeArrowheads="1"/>
          </p:cNvSpPr>
          <p:nvPr/>
        </p:nvSpPr>
        <p:spPr bwMode="auto">
          <a:xfrm>
            <a:off x="6956425" y="2935287"/>
            <a:ext cx="1349375" cy="352425"/>
          </a:xfrm>
          <a:prstGeom prst="rect">
            <a:avLst/>
          </a:prstGeom>
          <a:noFill/>
          <a:ln w="9525">
            <a:solidFill>
              <a:srgbClr val="FF3300"/>
            </a:solidFill>
            <a:miter lim="800000"/>
            <a:headEnd/>
            <a:tailEnd/>
          </a:ln>
          <a:effectLst/>
        </p:spPr>
        <p:txBody>
          <a:bodyPr wrap="none" anchor="ctr"/>
          <a:lstStyle/>
          <a:p>
            <a:endParaRPr lang="en-US"/>
          </a:p>
        </p:txBody>
      </p:sp>
      <p:sp>
        <p:nvSpPr>
          <p:cNvPr id="24592" name="Line 16"/>
          <p:cNvSpPr>
            <a:spLocks noChangeShapeType="1"/>
          </p:cNvSpPr>
          <p:nvPr/>
        </p:nvSpPr>
        <p:spPr bwMode="auto">
          <a:xfrm flipV="1">
            <a:off x="7046913" y="3313112"/>
            <a:ext cx="0" cy="315913"/>
          </a:xfrm>
          <a:prstGeom prst="line">
            <a:avLst/>
          </a:prstGeom>
          <a:noFill/>
          <a:ln w="9525">
            <a:solidFill>
              <a:srgbClr val="FF0000"/>
            </a:solidFill>
            <a:round/>
            <a:headEnd/>
            <a:tailEnd type="triangle" w="med" len="med"/>
          </a:ln>
          <a:effectLst/>
        </p:spPr>
        <p:txBody>
          <a:bodyPr/>
          <a:lstStyle/>
          <a:p>
            <a:endParaRPr lang="en-US"/>
          </a:p>
        </p:txBody>
      </p:sp>
      <p:sp>
        <p:nvSpPr>
          <p:cNvPr id="24594" name="Rectangle 18"/>
          <p:cNvSpPr>
            <a:spLocks noChangeArrowheads="1"/>
          </p:cNvSpPr>
          <p:nvPr/>
        </p:nvSpPr>
        <p:spPr bwMode="auto">
          <a:xfrm>
            <a:off x="609600" y="1066800"/>
            <a:ext cx="7835900" cy="396875"/>
          </a:xfrm>
          <a:prstGeom prst="rect">
            <a:avLst/>
          </a:prstGeom>
          <a:noFill/>
          <a:ln w="9525" algn="ctr">
            <a:noFill/>
            <a:miter lim="800000"/>
            <a:headEnd/>
            <a:tailEnd/>
          </a:ln>
          <a:effectLst/>
        </p:spPr>
        <p:txBody>
          <a:bodyPr>
            <a:spAutoFit/>
          </a:bodyPr>
          <a:lstStyle/>
          <a:p>
            <a:r>
              <a:rPr lang="en-IN" sz="2000" dirty="0" smtClean="0"/>
              <a:t>We can obtain a portion of a string by use of substring(), It has two forms</a:t>
            </a:r>
            <a:endParaRPr lang="en-US" sz="2000" dirty="0"/>
          </a:p>
        </p:txBody>
      </p:sp>
      <p:sp>
        <p:nvSpPr>
          <p:cNvPr id="18" name="TextBox 17"/>
          <p:cNvSpPr txBox="1"/>
          <p:nvPr/>
        </p:nvSpPr>
        <p:spPr>
          <a:xfrm>
            <a:off x="1066800" y="4495800"/>
            <a:ext cx="4343400" cy="923330"/>
          </a:xfrm>
          <a:prstGeom prst="rect">
            <a:avLst/>
          </a:prstGeom>
          <a:noFill/>
          <a:ln w="19050">
            <a:solidFill>
              <a:schemeClr val="accent1"/>
            </a:solidFill>
            <a:prstDash val="dash"/>
          </a:ln>
        </p:spPr>
        <p:txBody>
          <a:bodyPr wrap="square" rtlCol="0">
            <a:spAutoFit/>
          </a:bodyPr>
          <a:lstStyle/>
          <a:p>
            <a:r>
              <a:rPr lang="en-US" dirty="0" smtClean="0">
                <a:solidFill>
                  <a:srgbClr val="2A00FF"/>
                </a:solidFill>
                <a:latin typeface="Consolas"/>
              </a:rPr>
              <a:t>"</a:t>
            </a:r>
            <a:r>
              <a:rPr lang="en-US" dirty="0" err="1" smtClean="0">
                <a:solidFill>
                  <a:srgbClr val="2A00FF"/>
                </a:solidFill>
                <a:latin typeface="Consolas"/>
              </a:rPr>
              <a:t>television"</a:t>
            </a:r>
            <a:r>
              <a:rPr lang="en-US" dirty="0" err="1" smtClean="0">
                <a:solidFill>
                  <a:srgbClr val="000000"/>
                </a:solidFill>
                <a:latin typeface="Consolas"/>
              </a:rPr>
              <a:t>.substring</a:t>
            </a:r>
            <a:r>
              <a:rPr lang="en-US" dirty="0" smtClean="0">
                <a:solidFill>
                  <a:srgbClr val="000000"/>
                </a:solidFill>
                <a:latin typeface="Consolas"/>
              </a:rPr>
              <a:t> (2,5); </a:t>
            </a:r>
          </a:p>
          <a:p>
            <a:r>
              <a:rPr lang="en-US" dirty="0" smtClean="0">
                <a:solidFill>
                  <a:srgbClr val="2A00FF"/>
                </a:solidFill>
                <a:latin typeface="Consolas"/>
              </a:rPr>
              <a:t>"</a:t>
            </a:r>
            <a:r>
              <a:rPr lang="en-US" dirty="0" err="1" smtClean="0">
                <a:solidFill>
                  <a:srgbClr val="2A00FF"/>
                </a:solidFill>
                <a:latin typeface="Consolas"/>
              </a:rPr>
              <a:t>immutable"</a:t>
            </a:r>
            <a:r>
              <a:rPr lang="en-US" dirty="0" err="1" smtClean="0">
                <a:solidFill>
                  <a:srgbClr val="000000"/>
                </a:solidFill>
                <a:latin typeface="Consolas"/>
              </a:rPr>
              <a:t>.substring</a:t>
            </a:r>
            <a:r>
              <a:rPr lang="en-US" dirty="0" smtClean="0">
                <a:solidFill>
                  <a:srgbClr val="000000"/>
                </a:solidFill>
                <a:latin typeface="Consolas"/>
              </a:rPr>
              <a:t> (2);</a:t>
            </a:r>
          </a:p>
          <a:p>
            <a:r>
              <a:rPr lang="en-US" dirty="0" smtClean="0">
                <a:solidFill>
                  <a:srgbClr val="2A00FF"/>
                </a:solidFill>
                <a:latin typeface="Consolas"/>
              </a:rPr>
              <a:t>"</a:t>
            </a:r>
            <a:r>
              <a:rPr lang="en-US" dirty="0" err="1" smtClean="0">
                <a:solidFill>
                  <a:srgbClr val="2A00FF"/>
                </a:solidFill>
                <a:latin typeface="Consolas"/>
              </a:rPr>
              <a:t>rajkot"</a:t>
            </a:r>
            <a:r>
              <a:rPr lang="en-US" dirty="0" err="1" smtClean="0">
                <a:solidFill>
                  <a:srgbClr val="000000"/>
                </a:solidFill>
                <a:latin typeface="Consolas"/>
              </a:rPr>
              <a:t>.substring</a:t>
            </a:r>
            <a:r>
              <a:rPr lang="en-US" dirty="0" smtClean="0">
                <a:solidFill>
                  <a:srgbClr val="000000"/>
                </a:solidFill>
                <a:latin typeface="Consolas"/>
              </a:rPr>
              <a:t>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58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5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59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593">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5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59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5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58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58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3" grpId="0" animBg="1"/>
      <p:bldP spid="24584" grpId="0" animBg="1"/>
      <p:bldP spid="24585" grpId="0" animBg="1"/>
      <p:bldP spid="24586" grpId="0"/>
      <p:bldP spid="24587" grpId="0" animBg="1"/>
      <p:bldP spid="24588" grpId="0" animBg="1"/>
      <p:bldP spid="24589" grpId="0" animBg="1"/>
      <p:bldP spid="24590" grpId="0"/>
      <p:bldP spid="24591" grpId="0" animBg="1"/>
      <p:bldP spid="24592" grpId="0" animBg="1"/>
      <p:bldP spid="18" grpId="0" uiExpand="1" build="p" bldLvl="5"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a:noFill/>
          <a:ln/>
        </p:spPr>
        <p:txBody>
          <a:bodyPr/>
          <a:lstStyle/>
          <a:p>
            <a:r>
              <a:rPr lang="en-US" dirty="0" smtClean="0"/>
              <a:t>String Methods </a:t>
            </a:r>
            <a:r>
              <a:rPr lang="en-US" dirty="0"/>
              <a:t>— Concatenation</a:t>
            </a:r>
          </a:p>
        </p:txBody>
      </p:sp>
      <p:sp>
        <p:nvSpPr>
          <p:cNvPr id="4" name="TextBox 3"/>
          <p:cNvSpPr txBox="1"/>
          <p:nvPr/>
        </p:nvSpPr>
        <p:spPr>
          <a:xfrm>
            <a:off x="228600" y="1045488"/>
            <a:ext cx="8763000" cy="5355312"/>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ConcatenationExample</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dirty="0" smtClean="0">
                <a:solidFill>
                  <a:srgbClr val="000000"/>
                </a:solidFill>
                <a:latin typeface="Consolas"/>
              </a:rPr>
              <a:t>String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2A00FF"/>
                </a:solidFill>
                <a:latin typeface="Consolas"/>
              </a:rPr>
              <a:t>"re"</a:t>
            </a:r>
            <a:r>
              <a:rPr lang="en-US" dirty="0" smtClean="0">
                <a:solidFill>
                  <a:srgbClr val="000000"/>
                </a:solidFill>
                <a:latin typeface="Consolas"/>
              </a:rPr>
              <a:t>;</a:t>
            </a:r>
          </a:p>
          <a:p>
            <a:pPr lvl="2"/>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dirty="0" smtClean="0">
                <a:solidFill>
                  <a:srgbClr val="2A00FF"/>
                </a:solidFill>
                <a:latin typeface="Consolas"/>
              </a:rPr>
              <a:t>"think"</a:t>
            </a:r>
            <a:r>
              <a:rPr lang="en-US" dirty="0" smtClean="0">
                <a:solidFill>
                  <a:srgbClr val="000000"/>
                </a:solidFill>
                <a:latin typeface="Consolas"/>
              </a:rPr>
              <a:t>;</a:t>
            </a:r>
          </a:p>
          <a:p>
            <a:pPr lvl="2"/>
            <a:r>
              <a:rPr lang="en-US" dirty="0" smtClean="0">
                <a:solidFill>
                  <a:srgbClr val="000000"/>
                </a:solidFill>
                <a:latin typeface="Consolas"/>
              </a:rPr>
              <a:t>String </a:t>
            </a:r>
            <a:r>
              <a:rPr lang="en-US" dirty="0" smtClean="0">
                <a:solidFill>
                  <a:srgbClr val="6A3E3E"/>
                </a:solidFill>
                <a:latin typeface="Consolas"/>
              </a:rPr>
              <a:t>word3</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ing</a:t>
            </a:r>
            <a:r>
              <a:rPr lang="en-US" dirty="0" smtClean="0">
                <a:solidFill>
                  <a:srgbClr val="2A00FF"/>
                </a:solidFill>
                <a:latin typeface="Consolas"/>
              </a:rPr>
              <a:t>"</a:t>
            </a:r>
            <a:r>
              <a:rPr lang="en-US"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a:t>
            </a:r>
            <a:r>
              <a:rPr lang="en-US" b="1" dirty="0" smtClean="0">
                <a:solidFill>
                  <a:srgbClr val="000000"/>
                </a:solidFill>
                <a:latin typeface="Consolas"/>
              </a:rPr>
              <a:t> = 2;</a:t>
            </a:r>
          </a:p>
          <a:p>
            <a:pPr lvl="2"/>
            <a:r>
              <a:rPr lang="en-US" dirty="0" smtClean="0">
                <a:solidFill>
                  <a:srgbClr val="000000"/>
                </a:solidFill>
                <a:latin typeface="Consolas"/>
              </a:rPr>
              <a:t>String </a:t>
            </a:r>
            <a:r>
              <a:rPr lang="en-US" dirty="0" smtClean="0">
                <a:solidFill>
                  <a:srgbClr val="6A3E3E"/>
                </a:solidFill>
                <a:latin typeface="Consolas"/>
              </a:rPr>
              <a:t>result</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6A3E3E"/>
                </a:solidFill>
                <a:latin typeface="Consolas"/>
              </a:rPr>
              <a:t>word2</a:t>
            </a:r>
            <a:r>
              <a:rPr lang="en-US" dirty="0" smtClean="0">
                <a:solidFill>
                  <a:srgbClr val="000000"/>
                </a:solidFill>
                <a:latin typeface="Consolas"/>
              </a:rPr>
              <a:t>;</a:t>
            </a:r>
          </a:p>
          <a:p>
            <a:pPr lvl="2"/>
            <a:r>
              <a:rPr lang="en-US" dirty="0" smtClean="0">
                <a:solidFill>
                  <a:srgbClr val="3F7F5F"/>
                </a:solidFill>
                <a:latin typeface="Consolas"/>
              </a:rPr>
              <a:t>// concatenates word1 and word2 "</a:t>
            </a:r>
            <a:r>
              <a:rPr lang="en-US" b="1" dirty="0" smtClean="0">
                <a:solidFill>
                  <a:srgbClr val="3F7F5F"/>
                </a:solidFill>
                <a:latin typeface="Consolas"/>
              </a:rPr>
              <a:t>rethink</a:t>
            </a:r>
            <a:r>
              <a:rPr lang="en-US" dirty="0" smtClean="0">
                <a:solidFill>
                  <a:srgbClr val="3F7F5F"/>
                </a:solidFill>
                <a:latin typeface="Consolas"/>
              </a:rPr>
              <a:t>"</a:t>
            </a:r>
          </a:p>
          <a:p>
            <a:pPr lvl="2"/>
            <a:endParaRPr lang="en-US" dirty="0" smtClean="0">
              <a:solidFill>
                <a:srgbClr val="3F7F5F"/>
              </a:solidFill>
              <a:latin typeface="Consolas"/>
            </a:endParaRPr>
          </a:p>
          <a:p>
            <a:pPr lvl="2"/>
            <a:r>
              <a:rPr lang="en-US" dirty="0" smtClean="0">
                <a:solidFill>
                  <a:srgbClr val="6A3E3E"/>
                </a:solidFill>
                <a:latin typeface="Consolas"/>
              </a:rPr>
              <a:t>result</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.concat(</a:t>
            </a:r>
            <a:r>
              <a:rPr lang="en-US" dirty="0" smtClean="0">
                <a:solidFill>
                  <a:srgbClr val="6A3E3E"/>
                </a:solidFill>
                <a:latin typeface="Consolas"/>
              </a:rPr>
              <a:t>word2</a:t>
            </a:r>
            <a:r>
              <a:rPr lang="en-US" dirty="0" smtClean="0">
                <a:solidFill>
                  <a:srgbClr val="000000"/>
                </a:solidFill>
                <a:latin typeface="Consolas"/>
              </a:rPr>
              <a:t>);</a:t>
            </a:r>
          </a:p>
          <a:p>
            <a:pPr lvl="2"/>
            <a:r>
              <a:rPr lang="en-US" dirty="0" smtClean="0">
                <a:solidFill>
                  <a:srgbClr val="3F7F5F"/>
                </a:solidFill>
                <a:latin typeface="Consolas"/>
              </a:rPr>
              <a:t>// the same as word1 + word2 "</a:t>
            </a:r>
            <a:r>
              <a:rPr lang="en-US" b="1" dirty="0" smtClean="0">
                <a:solidFill>
                  <a:srgbClr val="3F7F5F"/>
                </a:solidFill>
                <a:latin typeface="Consolas"/>
              </a:rPr>
              <a:t>rethink</a:t>
            </a:r>
            <a:r>
              <a:rPr lang="en-US" dirty="0" smtClean="0">
                <a:solidFill>
                  <a:srgbClr val="3F7F5F"/>
                </a:solidFill>
                <a:latin typeface="Consolas"/>
              </a:rPr>
              <a:t>"</a:t>
            </a:r>
          </a:p>
          <a:p>
            <a:pPr lvl="2"/>
            <a:endParaRPr lang="en-US" dirty="0" smtClean="0">
              <a:solidFill>
                <a:srgbClr val="6A3E3E"/>
              </a:solidFill>
              <a:latin typeface="Consolas"/>
            </a:endParaRPr>
          </a:p>
          <a:p>
            <a:pPr lvl="2"/>
            <a:r>
              <a:rPr lang="en-US" dirty="0" smtClean="0">
                <a:solidFill>
                  <a:srgbClr val="6A3E3E"/>
                </a:solidFill>
                <a:latin typeface="Consolas"/>
              </a:rPr>
              <a:t>result</a:t>
            </a:r>
            <a:r>
              <a:rPr lang="en-US" dirty="0" smtClean="0">
                <a:solidFill>
                  <a:srgbClr val="000000"/>
                </a:solidFill>
                <a:latin typeface="Consolas"/>
              </a:rPr>
              <a:t> += </a:t>
            </a:r>
            <a:r>
              <a:rPr lang="en-US" dirty="0" smtClean="0">
                <a:solidFill>
                  <a:srgbClr val="6A3E3E"/>
                </a:solidFill>
                <a:latin typeface="Consolas"/>
              </a:rPr>
              <a:t>word3</a:t>
            </a:r>
            <a:r>
              <a:rPr lang="en-US" dirty="0" smtClean="0">
                <a:solidFill>
                  <a:srgbClr val="000000"/>
                </a:solidFill>
                <a:latin typeface="Consolas"/>
              </a:rPr>
              <a:t>;</a:t>
            </a:r>
          </a:p>
          <a:p>
            <a:pPr lvl="2"/>
            <a:r>
              <a:rPr lang="en-US" dirty="0" smtClean="0">
                <a:solidFill>
                  <a:srgbClr val="3F7F5F"/>
                </a:solidFill>
                <a:latin typeface="Consolas"/>
              </a:rPr>
              <a:t>// concatenates word3 to result "</a:t>
            </a:r>
            <a:r>
              <a:rPr lang="en-US" b="1" dirty="0" smtClean="0">
                <a:solidFill>
                  <a:srgbClr val="3F7F5F"/>
                </a:solidFill>
                <a:latin typeface="Consolas"/>
              </a:rPr>
              <a:t>rethinking</a:t>
            </a:r>
            <a:r>
              <a:rPr lang="en-US" dirty="0" smtClean="0">
                <a:solidFill>
                  <a:srgbClr val="3F7F5F"/>
                </a:solidFill>
                <a:latin typeface="Consolas"/>
              </a:rPr>
              <a:t>"</a:t>
            </a:r>
          </a:p>
          <a:p>
            <a:pPr lvl="2"/>
            <a:endParaRPr lang="en-US" dirty="0" smtClean="0">
              <a:solidFill>
                <a:srgbClr val="6A3E3E"/>
              </a:solidFill>
              <a:latin typeface="Consolas"/>
            </a:endParaRPr>
          </a:p>
          <a:p>
            <a:pPr lvl="2"/>
            <a:r>
              <a:rPr lang="en-US" dirty="0" smtClean="0">
                <a:solidFill>
                  <a:srgbClr val="6A3E3E"/>
                </a:solidFill>
                <a:latin typeface="Consolas"/>
              </a:rPr>
              <a:t>result</a:t>
            </a:r>
            <a:r>
              <a:rPr lang="en-US" dirty="0" smtClean="0">
                <a:solidFill>
                  <a:srgbClr val="000000"/>
                </a:solidFill>
                <a:latin typeface="Consolas"/>
              </a:rPr>
              <a:t> += </a:t>
            </a:r>
            <a:r>
              <a:rPr lang="en-US" dirty="0" smtClean="0">
                <a:solidFill>
                  <a:srgbClr val="6A3E3E"/>
                </a:solidFill>
                <a:latin typeface="Consolas"/>
              </a:rPr>
              <a:t>num</a:t>
            </a:r>
            <a:r>
              <a:rPr lang="en-US" dirty="0" smtClean="0">
                <a:solidFill>
                  <a:srgbClr val="000000"/>
                </a:solidFill>
                <a:latin typeface="Consolas"/>
              </a:rPr>
              <a:t>; </a:t>
            </a:r>
          </a:p>
          <a:p>
            <a:pPr lvl="2"/>
            <a:r>
              <a:rPr lang="en-US" dirty="0" smtClean="0">
                <a:solidFill>
                  <a:srgbClr val="3F7F5F"/>
                </a:solidFill>
                <a:latin typeface="Consolas"/>
              </a:rPr>
              <a:t>// converts num to String &amp; joins it to result "</a:t>
            </a:r>
            <a:r>
              <a:rPr lang="en-US" b="1" dirty="0" smtClean="0">
                <a:solidFill>
                  <a:srgbClr val="3F7F5F"/>
                </a:solidFill>
                <a:latin typeface="Consolas"/>
              </a:rPr>
              <a:t>rethinking2</a:t>
            </a:r>
            <a:r>
              <a:rPr lang="en-US" dirty="0" smtClean="0">
                <a:solidFill>
                  <a:srgbClr val="3F7F5F"/>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t>String Methods </a:t>
            </a:r>
            <a:r>
              <a:rPr lang="en-US" dirty="0"/>
              <a:t>— Find (</a:t>
            </a:r>
            <a:r>
              <a:rPr lang="en-US" dirty="0" err="1">
                <a:solidFill>
                  <a:schemeClr val="tx1"/>
                </a:solidFill>
              </a:rPr>
              <a:t>indexOf</a:t>
            </a:r>
            <a:r>
              <a:rPr lang="en-US" dirty="0"/>
              <a:t>)</a:t>
            </a:r>
          </a:p>
        </p:txBody>
      </p:sp>
      <p:sp>
        <p:nvSpPr>
          <p:cNvPr id="27651" name="Rectangle 3"/>
          <p:cNvSpPr>
            <a:spLocks noGrp="1" noChangeArrowheads="1"/>
          </p:cNvSpPr>
          <p:nvPr>
            <p:ph idx="1"/>
          </p:nvPr>
        </p:nvSpPr>
        <p:spPr>
          <a:xfrm>
            <a:off x="381000" y="1295399"/>
            <a:ext cx="8534400" cy="5486401"/>
          </a:xfrm>
        </p:spPr>
        <p:txBody>
          <a:bodyPr>
            <a:normAutofit/>
          </a:bodyPr>
          <a:lstStyle/>
          <a:p>
            <a:pPr>
              <a:buNone/>
            </a:pPr>
            <a:r>
              <a:rPr lang="en-US" sz="2400" dirty="0">
                <a:latin typeface="Cambria" pitchFamily="18" charset="0"/>
                <a:ea typeface="Cambria" pitchFamily="18" charset="0"/>
                <a:cs typeface="Courier New" pitchFamily="49" charset="0"/>
              </a:rPr>
              <a:t>String name </a:t>
            </a:r>
            <a:r>
              <a:rPr lang="en-US" sz="2400" dirty="0" smtClean="0">
                <a:latin typeface="Cambria" pitchFamily="18" charset="0"/>
                <a:ea typeface="Cambria" pitchFamily="18" charset="0"/>
                <a:cs typeface="Courier New" pitchFamily="49" charset="0"/>
              </a:rPr>
              <a:t>= </a:t>
            </a:r>
            <a:r>
              <a:rPr lang="en-US" dirty="0" smtClean="0">
                <a:latin typeface="Cambria" pitchFamily="18" charset="0"/>
                <a:ea typeface="Cambria" pitchFamily="18" charset="0"/>
              </a:rPr>
              <a:t>"                                                             "</a:t>
            </a:r>
            <a:r>
              <a:rPr lang="en-US" sz="2400" dirty="0" smtClean="0">
                <a:latin typeface="Cambria" pitchFamily="18" charset="0"/>
                <a:ea typeface="Cambria" pitchFamily="18" charset="0"/>
                <a:cs typeface="Courier New" pitchFamily="49" charset="0"/>
              </a:rPr>
              <a:t>;</a:t>
            </a:r>
          </a:p>
          <a:p>
            <a:pPr>
              <a:buNone/>
            </a:pPr>
            <a:endParaRPr lang="en-US" sz="2400" dirty="0" smtClean="0"/>
          </a:p>
          <a:p>
            <a:pPr>
              <a:buNone/>
            </a:pPr>
            <a:r>
              <a:rPr lang="en-US" sz="2400" dirty="0" err="1" smtClean="0">
                <a:latin typeface="Cambria" pitchFamily="18" charset="0"/>
                <a:ea typeface="Cambria" pitchFamily="18" charset="0"/>
              </a:rPr>
              <a:t>name.indexOf</a:t>
            </a:r>
            <a:r>
              <a:rPr lang="en-US" dirty="0" smtClean="0">
                <a:latin typeface="Cambria" pitchFamily="18" charset="0"/>
                <a:ea typeface="Cambria" pitchFamily="18" charset="0"/>
              </a:rPr>
              <a:t> ('P</a:t>
            </a:r>
            <a:r>
              <a:rPr lang="en-US" sz="2400" dirty="0" smtClean="0">
                <a:latin typeface="Cambria" pitchFamily="18" charset="0"/>
                <a:ea typeface="Cambria" pitchFamily="18" charset="0"/>
              </a:rPr>
              <a:t>');</a:t>
            </a:r>
          </a:p>
          <a:p>
            <a:pPr>
              <a:buNone/>
            </a:pPr>
            <a:r>
              <a:rPr lang="en-US" dirty="0" err="1" smtClean="0">
                <a:latin typeface="Cambria" pitchFamily="18" charset="0"/>
                <a:ea typeface="Cambria" pitchFamily="18" charset="0"/>
              </a:rPr>
              <a:t>name</a:t>
            </a:r>
            <a:r>
              <a:rPr lang="en-US" sz="2400" dirty="0" err="1" smtClean="0">
                <a:latin typeface="Cambria" pitchFamily="18" charset="0"/>
                <a:ea typeface="Cambria" pitchFamily="18" charset="0"/>
              </a:rPr>
              <a:t>.indexOf</a:t>
            </a:r>
            <a:r>
              <a:rPr lang="en-US" dirty="0" smtClean="0">
                <a:latin typeface="Cambria" pitchFamily="18" charset="0"/>
                <a:ea typeface="Cambria" pitchFamily="18" charset="0"/>
              </a:rPr>
              <a:t> ('e</a:t>
            </a:r>
            <a:r>
              <a:rPr lang="en-US" sz="2400" dirty="0" smtClean="0">
                <a:latin typeface="Cambria" pitchFamily="18" charset="0"/>
                <a:ea typeface="Cambria" pitchFamily="18" charset="0"/>
              </a:rPr>
              <a:t>');		</a:t>
            </a:r>
          </a:p>
          <a:p>
            <a:pPr>
              <a:buNone/>
            </a:pPr>
            <a:r>
              <a:rPr lang="en-US" sz="2400" dirty="0" err="1" smtClean="0">
                <a:latin typeface="Cambria" pitchFamily="18" charset="0"/>
                <a:ea typeface="Cambria" pitchFamily="18" charset="0"/>
              </a:rPr>
              <a:t>name.indexOf</a:t>
            </a:r>
            <a:r>
              <a:rPr lang="en-US" dirty="0" smtClean="0">
                <a:latin typeface="Cambria" pitchFamily="18" charset="0"/>
                <a:ea typeface="Cambria" pitchFamily="18" charset="0"/>
              </a:rPr>
              <a:t> ("Minister</a:t>
            </a:r>
            <a:r>
              <a:rPr lang="en-US" sz="2400" dirty="0" smtClean="0">
                <a:latin typeface="Cambria" pitchFamily="18" charset="0"/>
                <a:ea typeface="Cambria" pitchFamily="18" charset="0"/>
              </a:rPr>
              <a:t>");</a:t>
            </a:r>
            <a:r>
              <a:rPr lang="en-US" sz="2400" dirty="0">
                <a:latin typeface="Cambria" pitchFamily="18" charset="0"/>
                <a:ea typeface="Cambria" pitchFamily="18" charset="0"/>
              </a:rPr>
              <a:t>	</a:t>
            </a:r>
          </a:p>
          <a:p>
            <a:pPr>
              <a:buNone/>
            </a:pPr>
            <a:r>
              <a:rPr lang="en-US" sz="2400" dirty="0" err="1" smtClean="0">
                <a:latin typeface="Cambria" pitchFamily="18" charset="0"/>
                <a:ea typeface="Cambria" pitchFamily="18" charset="0"/>
              </a:rPr>
              <a:t>name.indexOf</a:t>
            </a:r>
            <a:r>
              <a:rPr lang="en-US" dirty="0" smtClean="0">
                <a:latin typeface="Cambria" pitchFamily="18" charset="0"/>
                <a:ea typeface="Cambria" pitchFamily="18" charset="0"/>
              </a:rPr>
              <a:t> ('e</a:t>
            </a:r>
            <a:r>
              <a:rPr lang="en-US" sz="2400" dirty="0">
                <a:latin typeface="Cambria" pitchFamily="18" charset="0"/>
                <a:ea typeface="Cambria" pitchFamily="18" charset="0"/>
              </a:rPr>
              <a:t>', </a:t>
            </a:r>
            <a:r>
              <a:rPr lang="en-US" sz="2400" dirty="0" smtClean="0">
                <a:latin typeface="Cambria" pitchFamily="18" charset="0"/>
                <a:ea typeface="Cambria" pitchFamily="18" charset="0"/>
              </a:rPr>
              <a:t>8);</a:t>
            </a:r>
            <a:r>
              <a:rPr lang="en-US" sz="2400" dirty="0">
                <a:latin typeface="Cambria" pitchFamily="18" charset="0"/>
                <a:ea typeface="Cambria" pitchFamily="18" charset="0"/>
              </a:rPr>
              <a:t>		</a:t>
            </a:r>
          </a:p>
          <a:p>
            <a:pPr marL="342900" indent="-342900">
              <a:buFont typeface="Wingdings" pitchFamily="2" charset="2"/>
              <a:buNone/>
            </a:pPr>
            <a:endParaRPr lang="en-US" sz="2400" dirty="0">
              <a:latin typeface="Cambria" pitchFamily="18" charset="0"/>
              <a:ea typeface="Cambria" pitchFamily="18" charset="0"/>
            </a:endParaRPr>
          </a:p>
          <a:p>
            <a:pPr>
              <a:buNone/>
            </a:pPr>
            <a:r>
              <a:rPr lang="en-US" sz="2400" dirty="0" err="1" smtClean="0">
                <a:latin typeface="Cambria" pitchFamily="18" charset="0"/>
                <a:ea typeface="Cambria" pitchFamily="18" charset="0"/>
              </a:rPr>
              <a:t>name.indexOf</a:t>
            </a:r>
            <a:r>
              <a:rPr lang="en-US" dirty="0" smtClean="0">
                <a:latin typeface="Cambria" pitchFamily="18" charset="0"/>
                <a:ea typeface="Cambria" pitchFamily="18" charset="0"/>
              </a:rPr>
              <a:t> (“xyz</a:t>
            </a:r>
            <a:r>
              <a:rPr lang="en-US" sz="2400" dirty="0" smtClean="0">
                <a:latin typeface="Cambria" pitchFamily="18" charset="0"/>
                <a:ea typeface="Cambria" pitchFamily="18" charset="0"/>
              </a:rPr>
              <a:t>");</a:t>
            </a:r>
            <a:r>
              <a:rPr lang="en-US" sz="2400" dirty="0">
                <a:latin typeface="Cambria" pitchFamily="18" charset="0"/>
                <a:ea typeface="Cambria" pitchFamily="18" charset="0"/>
              </a:rPr>
              <a:t>	</a:t>
            </a:r>
          </a:p>
          <a:p>
            <a:pPr>
              <a:buNone/>
            </a:pPr>
            <a:r>
              <a:rPr lang="en-US" sz="2400" dirty="0" err="1" smtClean="0">
                <a:latin typeface="Cambria" pitchFamily="18" charset="0"/>
                <a:ea typeface="Cambria" pitchFamily="18" charset="0"/>
              </a:rPr>
              <a:t>name.lastIndexOf</a:t>
            </a:r>
            <a:r>
              <a:rPr lang="en-US" dirty="0" smtClean="0">
                <a:latin typeface="Cambria" pitchFamily="18" charset="0"/>
                <a:ea typeface="Cambria" pitchFamily="18" charset="0"/>
              </a:rPr>
              <a:t> ('e</a:t>
            </a:r>
            <a:r>
              <a:rPr lang="en-US" sz="2400" dirty="0">
                <a:latin typeface="Cambria" pitchFamily="18" charset="0"/>
                <a:ea typeface="Cambria" pitchFamily="18" charset="0"/>
              </a:rPr>
              <a:t>');	</a:t>
            </a:r>
            <a:endParaRPr lang="en-US" dirty="0">
              <a:latin typeface="Cambria" pitchFamily="18" charset="0"/>
              <a:ea typeface="Cambria" pitchFamily="18" charset="0"/>
            </a:endParaRPr>
          </a:p>
        </p:txBody>
      </p:sp>
      <p:sp>
        <p:nvSpPr>
          <p:cNvPr id="27657" name="Text Box 9"/>
          <p:cNvSpPr txBox="1">
            <a:spLocks noChangeArrowheads="1"/>
          </p:cNvSpPr>
          <p:nvPr/>
        </p:nvSpPr>
        <p:spPr bwMode="auto">
          <a:xfrm>
            <a:off x="6467475" y="4728865"/>
            <a:ext cx="2466975" cy="457200"/>
          </a:xfrm>
          <a:prstGeom prst="rect">
            <a:avLst/>
          </a:prstGeom>
          <a:solidFill>
            <a:schemeClr val="accent6">
              <a:lumMod val="20000"/>
              <a:lumOff val="80000"/>
            </a:schemeClr>
          </a:solidFill>
          <a:ln w="9525">
            <a:noFill/>
            <a:miter lim="800000"/>
            <a:headEnd/>
            <a:tailEnd/>
          </a:ln>
          <a:effectLst/>
        </p:spPr>
        <p:txBody>
          <a:bodyPr>
            <a:spAutoFit/>
          </a:bodyPr>
          <a:lstStyle/>
          <a:p>
            <a:r>
              <a:rPr lang="en-US" sz="2400" dirty="0"/>
              <a:t>   (not found)</a:t>
            </a:r>
          </a:p>
        </p:txBody>
      </p:sp>
      <p:sp>
        <p:nvSpPr>
          <p:cNvPr id="27658" name="Text Box 10"/>
          <p:cNvSpPr txBox="1">
            <a:spLocks noChangeArrowheads="1"/>
          </p:cNvSpPr>
          <p:nvPr/>
        </p:nvSpPr>
        <p:spPr bwMode="auto">
          <a:xfrm>
            <a:off x="4972050" y="4038600"/>
            <a:ext cx="3962400" cy="461665"/>
          </a:xfrm>
          <a:prstGeom prst="rect">
            <a:avLst/>
          </a:prstGeom>
          <a:solidFill>
            <a:schemeClr val="accent6">
              <a:lumMod val="20000"/>
              <a:lumOff val="80000"/>
            </a:schemeClr>
          </a:solidFill>
          <a:ln w="9525">
            <a:noFill/>
            <a:miter lim="800000"/>
            <a:headEnd/>
            <a:tailEnd/>
          </a:ln>
          <a:effectLst/>
        </p:spPr>
        <p:txBody>
          <a:bodyPr wrap="square">
            <a:spAutoFit/>
          </a:bodyPr>
          <a:lstStyle/>
          <a:p>
            <a:r>
              <a:rPr lang="en-US" sz="2400" dirty="0"/>
              <a:t>(starts searching </a:t>
            </a:r>
            <a:r>
              <a:rPr lang="en-US" sz="2400" dirty="0" smtClean="0"/>
              <a:t>at position 8)</a:t>
            </a:r>
            <a:endParaRPr lang="en-US" sz="2400" dirty="0"/>
          </a:p>
        </p:txBody>
      </p:sp>
      <p:sp>
        <p:nvSpPr>
          <p:cNvPr id="27659" name="Line 11"/>
          <p:cNvSpPr>
            <a:spLocks noChangeShapeType="1"/>
          </p:cNvSpPr>
          <p:nvPr/>
        </p:nvSpPr>
        <p:spPr bwMode="auto">
          <a:xfrm>
            <a:off x="5278438" y="4944086"/>
            <a:ext cx="1189037" cy="0"/>
          </a:xfrm>
          <a:prstGeom prst="line">
            <a:avLst/>
          </a:prstGeom>
          <a:noFill/>
          <a:ln w="9525">
            <a:solidFill>
              <a:srgbClr val="FF0000"/>
            </a:solidFill>
            <a:round/>
            <a:headEnd/>
            <a:tailEnd/>
          </a:ln>
          <a:effectLst/>
        </p:spPr>
        <p:txBody>
          <a:bodyPr wrap="none" anchor="ctr"/>
          <a:lstStyle/>
          <a:p>
            <a:endParaRPr lang="en-US"/>
          </a:p>
        </p:txBody>
      </p:sp>
      <p:grpSp>
        <p:nvGrpSpPr>
          <p:cNvPr id="2" name="Group 12"/>
          <p:cNvGrpSpPr>
            <a:grpSpLocks/>
          </p:cNvGrpSpPr>
          <p:nvPr/>
        </p:nvGrpSpPr>
        <p:grpSpPr bwMode="auto">
          <a:xfrm>
            <a:off x="2914650" y="4191000"/>
            <a:ext cx="2057400" cy="152400"/>
            <a:chOff x="2343" y="3049"/>
            <a:chExt cx="1469" cy="94"/>
          </a:xfrm>
        </p:grpSpPr>
        <p:sp>
          <p:nvSpPr>
            <p:cNvPr id="27661" name="Line 13"/>
            <p:cNvSpPr>
              <a:spLocks noChangeShapeType="1"/>
            </p:cNvSpPr>
            <p:nvPr/>
          </p:nvSpPr>
          <p:spPr bwMode="auto">
            <a:xfrm>
              <a:off x="2343" y="3143"/>
              <a:ext cx="1469" cy="0"/>
            </a:xfrm>
            <a:prstGeom prst="line">
              <a:avLst/>
            </a:prstGeom>
            <a:noFill/>
            <a:ln w="9525">
              <a:solidFill>
                <a:srgbClr val="FF0000"/>
              </a:solidFill>
              <a:round/>
              <a:headEnd/>
              <a:tailEnd/>
            </a:ln>
            <a:effectLst/>
          </p:spPr>
          <p:txBody>
            <a:bodyPr wrap="none" anchor="ctr"/>
            <a:lstStyle/>
            <a:p>
              <a:endParaRPr lang="en-US"/>
            </a:p>
          </p:txBody>
        </p:sp>
        <p:sp>
          <p:nvSpPr>
            <p:cNvPr id="27662" name="Line 14"/>
            <p:cNvSpPr>
              <a:spLocks noChangeShapeType="1"/>
            </p:cNvSpPr>
            <p:nvPr/>
          </p:nvSpPr>
          <p:spPr bwMode="auto">
            <a:xfrm flipV="1">
              <a:off x="2343" y="3049"/>
              <a:ext cx="0" cy="94"/>
            </a:xfrm>
            <a:prstGeom prst="line">
              <a:avLst/>
            </a:prstGeom>
            <a:noFill/>
            <a:ln w="9525">
              <a:solidFill>
                <a:srgbClr val="FF0000"/>
              </a:solidFill>
              <a:round/>
              <a:headEnd/>
              <a:tailEnd/>
            </a:ln>
            <a:effectLst/>
          </p:spPr>
          <p:txBody>
            <a:bodyPr wrap="none" anchor="ctr"/>
            <a:lstStyle/>
            <a:p>
              <a:endParaRPr lang="en-US"/>
            </a:p>
          </p:txBody>
        </p:sp>
      </p:grpSp>
      <p:cxnSp>
        <p:nvCxnSpPr>
          <p:cNvPr id="18" name="Straight Arrow Connector 17"/>
          <p:cNvCxnSpPr/>
          <p:nvPr/>
        </p:nvCxnSpPr>
        <p:spPr>
          <a:xfrm>
            <a:off x="2600325" y="1066800"/>
            <a:ext cx="0"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05225" y="1066800"/>
            <a:ext cx="0"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00176" y="2357733"/>
            <a:ext cx="340158" cy="461665"/>
          </a:xfrm>
          <a:prstGeom prst="rect">
            <a:avLst/>
          </a:prstGeom>
          <a:noFill/>
        </p:spPr>
        <p:txBody>
          <a:bodyPr wrap="none" rtlCol="0">
            <a:spAutoFit/>
          </a:bodyPr>
          <a:lstStyle/>
          <a:p>
            <a:r>
              <a:rPr lang="en-IN" sz="2400" dirty="0" smtClean="0"/>
              <a:t>0</a:t>
            </a:r>
            <a:endParaRPr lang="en-US" sz="2400" dirty="0"/>
          </a:p>
        </p:txBody>
      </p:sp>
      <p:sp>
        <p:nvSpPr>
          <p:cNvPr id="23" name="TextBox 22"/>
          <p:cNvSpPr txBox="1"/>
          <p:nvPr/>
        </p:nvSpPr>
        <p:spPr>
          <a:xfrm>
            <a:off x="4200176" y="2830286"/>
            <a:ext cx="340158" cy="461665"/>
          </a:xfrm>
          <a:prstGeom prst="rect">
            <a:avLst/>
          </a:prstGeom>
          <a:noFill/>
        </p:spPr>
        <p:txBody>
          <a:bodyPr wrap="none" rtlCol="0">
            <a:spAutoFit/>
          </a:bodyPr>
          <a:lstStyle/>
          <a:p>
            <a:r>
              <a:rPr lang="en-IN" sz="2400" dirty="0" smtClean="0"/>
              <a:t>4</a:t>
            </a:r>
            <a:endParaRPr lang="en-US" sz="2400" dirty="0"/>
          </a:p>
        </p:txBody>
      </p:sp>
      <p:sp>
        <p:nvSpPr>
          <p:cNvPr id="24" name="TextBox 23"/>
          <p:cNvSpPr txBox="1"/>
          <p:nvPr/>
        </p:nvSpPr>
        <p:spPr>
          <a:xfrm>
            <a:off x="4200176" y="3331028"/>
            <a:ext cx="340158" cy="461665"/>
          </a:xfrm>
          <a:prstGeom prst="rect">
            <a:avLst/>
          </a:prstGeom>
          <a:noFill/>
        </p:spPr>
        <p:txBody>
          <a:bodyPr wrap="none" rtlCol="0">
            <a:spAutoFit/>
          </a:bodyPr>
          <a:lstStyle/>
          <a:p>
            <a:r>
              <a:rPr lang="en-IN" sz="2400" dirty="0" smtClean="0"/>
              <a:t>6</a:t>
            </a:r>
            <a:endParaRPr lang="en-US" sz="2400" dirty="0"/>
          </a:p>
        </p:txBody>
      </p:sp>
      <p:sp>
        <p:nvSpPr>
          <p:cNvPr id="25" name="TextBox 24"/>
          <p:cNvSpPr txBox="1"/>
          <p:nvPr/>
        </p:nvSpPr>
        <p:spPr>
          <a:xfrm>
            <a:off x="4200176" y="3810000"/>
            <a:ext cx="495649" cy="461665"/>
          </a:xfrm>
          <a:prstGeom prst="rect">
            <a:avLst/>
          </a:prstGeom>
          <a:noFill/>
        </p:spPr>
        <p:txBody>
          <a:bodyPr wrap="none" rtlCol="0">
            <a:spAutoFit/>
          </a:bodyPr>
          <a:lstStyle/>
          <a:p>
            <a:r>
              <a:rPr lang="en-IN" sz="2400" dirty="0" smtClean="0"/>
              <a:t>12</a:t>
            </a:r>
            <a:endParaRPr lang="en-US" sz="2400" dirty="0"/>
          </a:p>
        </p:txBody>
      </p:sp>
      <p:sp>
        <p:nvSpPr>
          <p:cNvPr id="26" name="TextBox 25"/>
          <p:cNvSpPr txBox="1"/>
          <p:nvPr/>
        </p:nvSpPr>
        <p:spPr>
          <a:xfrm>
            <a:off x="4200176" y="4789714"/>
            <a:ext cx="434734" cy="461665"/>
          </a:xfrm>
          <a:prstGeom prst="rect">
            <a:avLst/>
          </a:prstGeom>
          <a:noFill/>
        </p:spPr>
        <p:txBody>
          <a:bodyPr wrap="none" rtlCol="0">
            <a:spAutoFit/>
          </a:bodyPr>
          <a:lstStyle/>
          <a:p>
            <a:r>
              <a:rPr lang="en-IN" sz="2400" dirty="0" smtClean="0"/>
              <a:t>-1</a:t>
            </a:r>
            <a:endParaRPr lang="en-US" sz="2400" dirty="0"/>
          </a:p>
        </p:txBody>
      </p:sp>
      <p:sp>
        <p:nvSpPr>
          <p:cNvPr id="27" name="TextBox 26"/>
          <p:cNvSpPr txBox="1"/>
          <p:nvPr/>
        </p:nvSpPr>
        <p:spPr>
          <a:xfrm>
            <a:off x="4200174" y="5296877"/>
            <a:ext cx="495649" cy="461665"/>
          </a:xfrm>
          <a:prstGeom prst="rect">
            <a:avLst/>
          </a:prstGeom>
          <a:noFill/>
        </p:spPr>
        <p:txBody>
          <a:bodyPr wrap="none" rtlCol="0">
            <a:spAutoFit/>
          </a:bodyPr>
          <a:lstStyle/>
          <a:p>
            <a:r>
              <a:rPr lang="en-IN" sz="2400" dirty="0" smtClean="0"/>
              <a:t>12</a:t>
            </a:r>
            <a:endParaRPr lang="en-US" sz="2400" dirty="0"/>
          </a:p>
        </p:txBody>
      </p:sp>
      <p:graphicFrame>
        <p:nvGraphicFramePr>
          <p:cNvPr id="78" name="Table 77"/>
          <p:cNvGraphicFramePr>
            <a:graphicFrameLocks noGrp="1"/>
          </p:cNvGraphicFramePr>
          <p:nvPr/>
        </p:nvGraphicFramePr>
        <p:xfrm>
          <a:off x="2469835" y="1447800"/>
          <a:ext cx="4083365" cy="521780"/>
        </p:xfrm>
        <a:graphic>
          <a:graphicData uri="http://schemas.openxmlformats.org/drawingml/2006/table">
            <a:tbl>
              <a:tblPr>
                <a:tableStyleId>{2D5ABB26-0587-4C30-8999-92F81FD0307C}</a:tableStyleId>
              </a:tblPr>
              <a:tblGrid>
                <a:gridCol w="267948"/>
                <a:gridCol w="267003"/>
                <a:gridCol w="267003"/>
                <a:gridCol w="303800"/>
                <a:gridCol w="267948"/>
                <a:gridCol w="267948"/>
                <a:gridCol w="311346"/>
                <a:gridCol w="267948"/>
                <a:gridCol w="269833"/>
                <a:gridCol w="267948"/>
                <a:gridCol w="331160"/>
                <a:gridCol w="331160"/>
                <a:gridCol w="331160"/>
                <a:gridCol w="331160"/>
              </a:tblGrid>
              <a:tr h="0">
                <a:tc>
                  <a:txBody>
                    <a:bodyPr/>
                    <a:lstStyle/>
                    <a:p>
                      <a:pPr algn="ctr">
                        <a:lnSpc>
                          <a:spcPct val="107000"/>
                        </a:lnSpc>
                        <a:spcAft>
                          <a:spcPts val="0"/>
                        </a:spcAft>
                      </a:pPr>
                      <a:r>
                        <a:rPr lang="en-IN" sz="1800" dirty="0"/>
                        <a:t>P</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r</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err="1"/>
                        <a:t>i</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m</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e</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endParaRPr lang="en-IN"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M</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err="1"/>
                        <a:t>i</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n</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err="1"/>
                        <a:t>i</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s</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a:t>t</a:t>
                      </a:r>
                      <a:endParaRPr lang="en-US" sz="1800">
                        <a:latin typeface="Calibri"/>
                        <a:ea typeface="Calibri"/>
                        <a:cs typeface="Shruti"/>
                      </a:endParaRPr>
                    </a:p>
                  </a:txBody>
                  <a:tcPr marL="68580" marR="68580" marT="0" marB="0"/>
                </a:tc>
                <a:tc>
                  <a:txBody>
                    <a:bodyPr/>
                    <a:lstStyle/>
                    <a:p>
                      <a:pPr algn="ctr">
                        <a:lnSpc>
                          <a:spcPct val="107000"/>
                        </a:lnSpc>
                        <a:spcAft>
                          <a:spcPts val="0"/>
                        </a:spcAft>
                      </a:pPr>
                      <a:r>
                        <a:rPr lang="en-IN" sz="1800"/>
                        <a:t>e</a:t>
                      </a:r>
                      <a:endParaRPr lang="en-US" sz="1800">
                        <a:latin typeface="Calibri"/>
                        <a:ea typeface="Calibri"/>
                        <a:cs typeface="Shruti"/>
                      </a:endParaRPr>
                    </a:p>
                  </a:txBody>
                  <a:tcPr marL="68580" marR="68580" marT="0" marB="0"/>
                </a:tc>
                <a:tc>
                  <a:txBody>
                    <a:bodyPr/>
                    <a:lstStyle/>
                    <a:p>
                      <a:pPr algn="ctr">
                        <a:lnSpc>
                          <a:spcPct val="107000"/>
                        </a:lnSpc>
                        <a:spcAft>
                          <a:spcPts val="0"/>
                        </a:spcAft>
                      </a:pPr>
                      <a:r>
                        <a:rPr lang="en-IN" sz="1800" dirty="0"/>
                        <a:t>r</a:t>
                      </a:r>
                      <a:endParaRPr lang="en-US" sz="1800" dirty="0">
                        <a:latin typeface="Calibri"/>
                        <a:ea typeface="Calibri"/>
                        <a:cs typeface="Shruti"/>
                      </a:endParaRPr>
                    </a:p>
                  </a:txBody>
                  <a:tcPr marL="68580" marR="68580" marT="0" marB="0"/>
                </a:tc>
              </a:tr>
              <a:tr h="0">
                <a:tc>
                  <a:txBody>
                    <a:bodyPr/>
                    <a:lstStyle/>
                    <a:p>
                      <a:pPr algn="ctr">
                        <a:lnSpc>
                          <a:spcPct val="107000"/>
                        </a:lnSpc>
                        <a:spcAft>
                          <a:spcPts val="0"/>
                        </a:spcAft>
                      </a:pPr>
                      <a:r>
                        <a:rPr lang="en-IN" sz="1400" dirty="0">
                          <a:solidFill>
                            <a:schemeClr val="accent6">
                              <a:lumMod val="75000"/>
                            </a:schemeClr>
                          </a:solidFill>
                        </a:rPr>
                        <a:t>0</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1</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2</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3</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4</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5</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6</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7</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8</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9</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10</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11</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12</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13</a:t>
                      </a:r>
                      <a:endParaRPr lang="en-US" sz="1400" dirty="0">
                        <a:solidFill>
                          <a:schemeClr val="accent6">
                            <a:lumMod val="75000"/>
                          </a:schemeClr>
                        </a:solidFill>
                        <a:latin typeface="Calibri"/>
                        <a:ea typeface="Calibri"/>
                        <a:cs typeface="Shruti"/>
                      </a:endParaRPr>
                    </a:p>
                  </a:txBody>
                  <a:tcPr marL="68580" marR="68580" marT="0" marB="0"/>
                </a:tc>
              </a:tr>
            </a:tbl>
          </a:graphicData>
        </a:graphic>
      </p:graphicFrame>
      <p:cxnSp>
        <p:nvCxnSpPr>
          <p:cNvPr id="79" name="Straight Arrow Connector 78"/>
          <p:cNvCxnSpPr/>
          <p:nvPr/>
        </p:nvCxnSpPr>
        <p:spPr>
          <a:xfrm>
            <a:off x="481965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1054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400675"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724525"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057900" y="1066800"/>
            <a:ext cx="0" cy="304800"/>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908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8956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1242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4290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7338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4008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9624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067425" y="1066800"/>
            <a:ext cx="0" cy="304800"/>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ight Arrow Callout 43"/>
          <p:cNvSpPr/>
          <p:nvPr/>
        </p:nvSpPr>
        <p:spPr>
          <a:xfrm>
            <a:off x="4191000" y="1143000"/>
            <a:ext cx="2209800" cy="228600"/>
          </a:xfrm>
          <a:prstGeom prst="rightArrowCallout">
            <a:avLst>
              <a:gd name="adj1" fmla="val 25000"/>
              <a:gd name="adj2" fmla="val 25000"/>
              <a:gd name="adj3" fmla="val 25000"/>
              <a:gd name="adj4" fmla="val 14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5"/>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36"/>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37"/>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38"/>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9"/>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42"/>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4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765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79"/>
                                        </p:tgtEl>
                                        <p:attrNameLst>
                                          <p:attrName>style.visibility</p:attrName>
                                        </p:attrNameLst>
                                      </p:cBhvr>
                                      <p:to>
                                        <p:strVal val="hidden"/>
                                      </p:to>
                                    </p:set>
                                  </p:childTnLst>
                                </p:cTn>
                              </p:par>
                              <p:par>
                                <p:cTn id="129" presetID="1" presetClass="entr" presetSubtype="0" fill="hold"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80"/>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8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81"/>
                                        </p:tgtEl>
                                        <p:attrNameLst>
                                          <p:attrName>style.visibility</p:attrName>
                                        </p:attrNameLst>
                                      </p:cBhvr>
                                      <p:to>
                                        <p:strVal val="hidden"/>
                                      </p:to>
                                    </p:set>
                                  </p:childTnLst>
                                </p:cTn>
                              </p:par>
                              <p:par>
                                <p:cTn id="141" presetID="1" presetClass="entr" presetSubtype="0" fill="hold" nodeType="withEffect">
                                  <p:stCondLst>
                                    <p:cond delay="0"/>
                                  </p:stCondLst>
                                  <p:childTnLst>
                                    <p:set>
                                      <p:cBhvr>
                                        <p:cTn id="142" dur="1" fill="hold">
                                          <p:stCondLst>
                                            <p:cond delay="0"/>
                                          </p:stCondLst>
                                        </p:cTn>
                                        <p:tgtEl>
                                          <p:spTgt spid="8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ntr" presetSubtype="0" fill="hold" nodeType="withEffect">
                                  <p:stCondLst>
                                    <p:cond delay="0"/>
                                  </p:stCondLst>
                                  <p:childTnLst>
                                    <p:set>
                                      <p:cBhvr>
                                        <p:cTn id="148" dur="1" fill="hold">
                                          <p:stCondLst>
                                            <p:cond delay="0"/>
                                          </p:stCondLst>
                                        </p:cTn>
                                        <p:tgtEl>
                                          <p:spTgt spid="8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8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2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2765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76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4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nodeType="clickEffect">
                                  <p:stCondLst>
                                    <p:cond delay="0"/>
                                  </p:stCondLst>
                                  <p:childTnLst>
                                    <p:set>
                                      <p:cBhvr>
                                        <p:cTn id="182" dur="1" fill="hold">
                                          <p:stCondLst>
                                            <p:cond delay="0"/>
                                          </p:stCondLst>
                                        </p:cTn>
                                        <p:tgtEl>
                                          <p:spTgt spid="41"/>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43"/>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nodeType="clickEffect">
                                  <p:stCondLst>
                                    <p:cond delay="0"/>
                                  </p:stCondLst>
                                  <p:childTnLst>
                                    <p:set>
                                      <p:cBhvr>
                                        <p:cTn id="190" dur="1" fill="hold">
                                          <p:stCondLst>
                                            <p:cond delay="0"/>
                                          </p:stCondLst>
                                        </p:cTn>
                                        <p:tgtEl>
                                          <p:spTgt spid="43"/>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p:bldP spid="27658" grpId="0" animBg="1"/>
      <p:bldP spid="27659" grpId="0" animBg="1"/>
      <p:bldP spid="22" grpId="0"/>
      <p:bldP spid="23" grpId="0"/>
      <p:bldP spid="24" grpId="0"/>
      <p:bldP spid="25" grpId="0"/>
      <p:bldP spid="26" grpId="0"/>
      <p:bldP spid="27" grpId="0"/>
      <p:bldP spid="44" grpId="0" animBg="1"/>
      <p:bldP spid="44"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String Methods </a:t>
            </a:r>
            <a:r>
              <a:rPr lang="en-US" dirty="0"/>
              <a:t>— Equality</a:t>
            </a:r>
          </a:p>
        </p:txBody>
      </p:sp>
      <p:sp>
        <p:nvSpPr>
          <p:cNvPr id="32771" name="Rectangle 3"/>
          <p:cNvSpPr>
            <a:spLocks noGrp="1" noChangeArrowheads="1"/>
          </p:cNvSpPr>
          <p:nvPr>
            <p:ph idx="1"/>
          </p:nvPr>
        </p:nvSpPr>
        <p:spPr>
          <a:xfrm>
            <a:off x="838200" y="1219200"/>
            <a:ext cx="7661275" cy="4295775"/>
          </a:xfrm>
        </p:spPr>
        <p:txBody>
          <a:bodyPr/>
          <a:lstStyle/>
          <a:p>
            <a:pPr marL="342900" indent="-342900">
              <a:spcBef>
                <a:spcPct val="0"/>
              </a:spcBef>
              <a:buFont typeface="Wingdings" pitchFamily="2" charset="2"/>
              <a:buNone/>
            </a:pPr>
            <a:r>
              <a:rPr lang="en-US" sz="2400" dirty="0" err="1">
                <a:latin typeface="Cambria" pitchFamily="18" charset="0"/>
                <a:ea typeface="Cambria" pitchFamily="18" charset="0"/>
              </a:rPr>
              <a:t>boolean</a:t>
            </a:r>
            <a:r>
              <a:rPr lang="en-US" sz="2400" dirty="0">
                <a:latin typeface="Cambria" pitchFamily="18" charset="0"/>
                <a:ea typeface="Cambria" pitchFamily="18" charset="0"/>
              </a:rPr>
              <a:t> b = word1.</a:t>
            </a:r>
            <a:r>
              <a:rPr lang="en-US" sz="2400" b="1" dirty="0">
                <a:latin typeface="Cambria" pitchFamily="18" charset="0"/>
                <a:ea typeface="Cambria" pitchFamily="18" charset="0"/>
              </a:rPr>
              <a:t>equals</a:t>
            </a:r>
            <a:r>
              <a:rPr lang="en-US" sz="2400" dirty="0">
                <a:latin typeface="Cambria" pitchFamily="18" charset="0"/>
                <a:ea typeface="Cambria" pitchFamily="18" charset="0"/>
              </a:rPr>
              <a:t>(word2);</a:t>
            </a:r>
          </a:p>
          <a:p>
            <a:pPr marL="742950" lvl="1" indent="-285750">
              <a:spcBef>
                <a:spcPct val="0"/>
              </a:spcBef>
              <a:buFont typeface="Wingdings" pitchFamily="2" charset="2"/>
              <a:buNone/>
            </a:pPr>
            <a:r>
              <a:rPr lang="en-US" sz="2400" dirty="0"/>
              <a:t>	returns </a:t>
            </a:r>
            <a:r>
              <a:rPr lang="en-US" sz="2400" b="1" dirty="0"/>
              <a:t>true</a:t>
            </a:r>
            <a:r>
              <a:rPr lang="en-US" sz="2400" dirty="0"/>
              <a:t> if the string </a:t>
            </a:r>
            <a:r>
              <a:rPr lang="en-US" sz="2400" b="1" dirty="0"/>
              <a:t>word1</a:t>
            </a:r>
            <a:r>
              <a:rPr lang="en-US" sz="2400" dirty="0"/>
              <a:t> is equal to </a:t>
            </a:r>
            <a:r>
              <a:rPr lang="en-US" sz="2400" b="1" dirty="0"/>
              <a:t>word2</a:t>
            </a:r>
          </a:p>
          <a:p>
            <a:pPr marL="342900" indent="-342900">
              <a:spcBef>
                <a:spcPct val="50000"/>
              </a:spcBef>
              <a:buFont typeface="Wingdings" pitchFamily="2" charset="2"/>
              <a:buNone/>
            </a:pPr>
            <a:r>
              <a:rPr lang="en-US" sz="2400" dirty="0" err="1">
                <a:latin typeface="Cambria" pitchFamily="18" charset="0"/>
                <a:ea typeface="Cambria" pitchFamily="18" charset="0"/>
              </a:rPr>
              <a:t>boolean</a:t>
            </a:r>
            <a:r>
              <a:rPr lang="en-US" sz="2400" dirty="0">
                <a:latin typeface="Cambria" pitchFamily="18" charset="0"/>
                <a:ea typeface="Cambria" pitchFamily="18" charset="0"/>
              </a:rPr>
              <a:t> b = word1.</a:t>
            </a:r>
            <a:r>
              <a:rPr lang="en-US" sz="2400" b="1" dirty="0">
                <a:latin typeface="Cambria" pitchFamily="18" charset="0"/>
                <a:ea typeface="Cambria" pitchFamily="18" charset="0"/>
              </a:rPr>
              <a:t>equalsIgnoreCase</a:t>
            </a:r>
            <a:r>
              <a:rPr lang="en-US" sz="2400" dirty="0">
                <a:latin typeface="Cambria" pitchFamily="18" charset="0"/>
                <a:ea typeface="Cambria" pitchFamily="18" charset="0"/>
              </a:rPr>
              <a:t>(word2);</a:t>
            </a:r>
          </a:p>
          <a:p>
            <a:pPr marL="742950" lvl="1" indent="-285750">
              <a:spcBef>
                <a:spcPct val="0"/>
              </a:spcBef>
              <a:buFont typeface="Wingdings" pitchFamily="2" charset="2"/>
              <a:buNone/>
            </a:pPr>
            <a:r>
              <a:rPr lang="en-US" sz="2400" dirty="0"/>
              <a:t>	returns </a:t>
            </a:r>
            <a:r>
              <a:rPr lang="en-US" sz="2400" b="1" dirty="0"/>
              <a:t>true</a:t>
            </a:r>
            <a:r>
              <a:rPr lang="en-US" sz="2400" dirty="0"/>
              <a:t> if the string </a:t>
            </a:r>
            <a:r>
              <a:rPr lang="en-US" sz="2400" b="1" dirty="0"/>
              <a:t>word1</a:t>
            </a:r>
            <a:r>
              <a:rPr lang="en-US" sz="2400" dirty="0"/>
              <a:t> matches </a:t>
            </a:r>
            <a:r>
              <a:rPr lang="en-US" sz="2400" b="1" dirty="0"/>
              <a:t>word2</a:t>
            </a:r>
            <a:r>
              <a:rPr lang="en-US" sz="2400" dirty="0"/>
              <a:t>, </a:t>
            </a:r>
            <a:r>
              <a:rPr lang="en-US" sz="2400" dirty="0" smtClean="0"/>
              <a:t>ignoring the case of the string.</a:t>
            </a:r>
            <a:endParaRPr lang="en-US" sz="2400" dirty="0"/>
          </a:p>
        </p:txBody>
      </p:sp>
      <p:sp>
        <p:nvSpPr>
          <p:cNvPr id="6" name="TextBox 5"/>
          <p:cNvSpPr txBox="1"/>
          <p:nvPr/>
        </p:nvSpPr>
        <p:spPr>
          <a:xfrm>
            <a:off x="495300" y="3877270"/>
            <a:ext cx="8153400" cy="923330"/>
          </a:xfrm>
          <a:prstGeom prst="rect">
            <a:avLst/>
          </a:prstGeom>
          <a:noFill/>
          <a:ln w="19050">
            <a:solidFill>
              <a:schemeClr val="accent1"/>
            </a:solidFill>
            <a:prstDash val="dash"/>
          </a:ln>
        </p:spPr>
        <p:txBody>
          <a:bodyPr wrap="square" rtlCol="0">
            <a:spAutoFit/>
          </a:bodyPr>
          <a:lstStyle/>
          <a:p>
            <a:r>
              <a:rPr lang="en-US" dirty="0" smtClean="0">
                <a:solidFill>
                  <a:srgbClr val="6A3E3E"/>
                </a:solidFill>
                <a:latin typeface="Consolas"/>
              </a:rPr>
              <a:t>b</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Raiders"</a:t>
            </a:r>
            <a:r>
              <a:rPr lang="en-US" dirty="0" err="1" smtClean="0">
                <a:solidFill>
                  <a:srgbClr val="000000"/>
                </a:solidFill>
                <a:latin typeface="Consolas"/>
              </a:rPr>
              <a:t>.equals</a:t>
            </a:r>
            <a:r>
              <a:rPr lang="en-US" dirty="0" smtClean="0">
                <a:solidFill>
                  <a:srgbClr val="000000"/>
                </a:solidFill>
                <a:latin typeface="Consolas"/>
              </a:rPr>
              <a:t>(</a:t>
            </a:r>
            <a:r>
              <a:rPr lang="en-US" dirty="0" smtClean="0">
                <a:solidFill>
                  <a:srgbClr val="2A00FF"/>
                </a:solidFill>
                <a:latin typeface="Consolas"/>
              </a:rPr>
              <a:t>"Raiders"</a:t>
            </a:r>
            <a:r>
              <a:rPr lang="en-US" dirty="0" smtClean="0">
                <a:solidFill>
                  <a:srgbClr val="000000"/>
                </a:solidFill>
                <a:latin typeface="Consolas"/>
              </a:rPr>
              <a:t>); </a:t>
            </a:r>
            <a:r>
              <a:rPr lang="en-US" dirty="0" smtClean="0">
                <a:solidFill>
                  <a:srgbClr val="3F7F5F"/>
                </a:solidFill>
                <a:latin typeface="Consolas"/>
              </a:rPr>
              <a:t>// will return true</a:t>
            </a:r>
          </a:p>
          <a:p>
            <a:r>
              <a:rPr lang="en-US" dirty="0" smtClean="0">
                <a:solidFill>
                  <a:srgbClr val="6A3E3E"/>
                </a:solidFill>
                <a:latin typeface="Consolas"/>
              </a:rPr>
              <a:t>b</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Raiders"</a:t>
            </a:r>
            <a:r>
              <a:rPr lang="en-US" dirty="0" err="1" smtClean="0">
                <a:solidFill>
                  <a:srgbClr val="000000"/>
                </a:solidFill>
                <a:latin typeface="Consolas"/>
              </a:rPr>
              <a:t>.equals</a:t>
            </a:r>
            <a:r>
              <a:rPr lang="en-US" dirty="0" smtClean="0">
                <a:solidFill>
                  <a:srgbClr val="000000"/>
                </a:solidFill>
                <a:latin typeface="Consolas"/>
              </a:rPr>
              <a:t>(</a:t>
            </a:r>
            <a:r>
              <a:rPr lang="en-US" dirty="0" smtClean="0">
                <a:solidFill>
                  <a:srgbClr val="2A00FF"/>
                </a:solidFill>
                <a:latin typeface="Consolas"/>
              </a:rPr>
              <a:t>"raiders"</a:t>
            </a:r>
            <a:r>
              <a:rPr lang="en-US" dirty="0" smtClean="0">
                <a:solidFill>
                  <a:srgbClr val="000000"/>
                </a:solidFill>
                <a:latin typeface="Consolas"/>
              </a:rPr>
              <a:t>); </a:t>
            </a:r>
            <a:r>
              <a:rPr lang="en-US" dirty="0" smtClean="0">
                <a:solidFill>
                  <a:srgbClr val="3F7F5F"/>
                </a:solidFill>
                <a:latin typeface="Consolas"/>
              </a:rPr>
              <a:t>// will return false</a:t>
            </a:r>
          </a:p>
          <a:p>
            <a:r>
              <a:rPr lang="en-US" dirty="0" smtClean="0">
                <a:solidFill>
                  <a:srgbClr val="6A3E3E"/>
                </a:solidFill>
                <a:latin typeface="Consolas"/>
              </a:rPr>
              <a:t>b</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Raiders"</a:t>
            </a:r>
            <a:r>
              <a:rPr lang="en-US" dirty="0" err="1" smtClean="0">
                <a:solidFill>
                  <a:srgbClr val="000000"/>
                </a:solidFill>
                <a:latin typeface="Consolas"/>
              </a:rPr>
              <a:t>.equalsIgnoreCase</a:t>
            </a:r>
            <a:r>
              <a:rPr lang="en-US" dirty="0" smtClean="0">
                <a:solidFill>
                  <a:srgbClr val="000000"/>
                </a:solidFill>
                <a:latin typeface="Consolas"/>
              </a:rPr>
              <a:t>(</a:t>
            </a:r>
            <a:r>
              <a:rPr lang="en-US" dirty="0" smtClean="0">
                <a:solidFill>
                  <a:srgbClr val="2A00FF"/>
                </a:solidFill>
                <a:latin typeface="Consolas"/>
              </a:rPr>
              <a:t>"raiders"</a:t>
            </a:r>
            <a:r>
              <a:rPr lang="en-US" dirty="0" smtClean="0">
                <a:solidFill>
                  <a:srgbClr val="000000"/>
                </a:solidFill>
                <a:latin typeface="Consolas"/>
              </a:rPr>
              <a:t>); </a:t>
            </a:r>
            <a:r>
              <a:rPr lang="en-US" dirty="0" smtClean="0">
                <a:solidFill>
                  <a:srgbClr val="3F7F5F"/>
                </a:solidFill>
                <a:latin typeface="Consolas"/>
              </a:rPr>
              <a:t>// will return true</a:t>
            </a:r>
            <a:endParaRPr lang="en-US" dirty="0" smtClean="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String Methods </a:t>
            </a:r>
            <a:r>
              <a:rPr lang="en-US" dirty="0"/>
              <a:t>— Comparisons</a:t>
            </a:r>
          </a:p>
        </p:txBody>
      </p:sp>
      <p:sp>
        <p:nvSpPr>
          <p:cNvPr id="43011" name="Rectangle 3"/>
          <p:cNvSpPr>
            <a:spLocks noGrp="1" noChangeArrowheads="1"/>
          </p:cNvSpPr>
          <p:nvPr>
            <p:ph idx="1"/>
          </p:nvPr>
        </p:nvSpPr>
        <p:spPr>
          <a:xfrm>
            <a:off x="873125" y="914400"/>
            <a:ext cx="7661275" cy="2298700"/>
          </a:xfrm>
        </p:spPr>
        <p:txBody>
          <a:bodyPr>
            <a:normAutofit lnSpcReduction="10000"/>
          </a:bodyPr>
          <a:lstStyle/>
          <a:p>
            <a:pPr marL="342900" indent="-342900">
              <a:spcBef>
                <a:spcPct val="50000"/>
              </a:spcBef>
              <a:buFont typeface="Wingdings" pitchFamily="2" charset="2"/>
              <a:buNone/>
            </a:pPr>
            <a:r>
              <a:rPr lang="en-US" sz="2400" dirty="0" err="1">
                <a:latin typeface="Cambria" pitchFamily="18" charset="0"/>
                <a:ea typeface="Cambria" pitchFamily="18" charset="0"/>
              </a:rPr>
              <a:t>int</a:t>
            </a:r>
            <a:r>
              <a:rPr lang="en-US" sz="2400" dirty="0">
                <a:latin typeface="Cambria" pitchFamily="18" charset="0"/>
                <a:ea typeface="Cambria" pitchFamily="18" charset="0"/>
              </a:rPr>
              <a:t> diff = word1.</a:t>
            </a:r>
            <a:r>
              <a:rPr lang="en-US" sz="2400" b="1" dirty="0">
                <a:latin typeface="Cambria" pitchFamily="18" charset="0"/>
                <a:ea typeface="Cambria" pitchFamily="18" charset="0"/>
              </a:rPr>
              <a:t>compareTo</a:t>
            </a:r>
            <a:r>
              <a:rPr lang="en-US" sz="2400" dirty="0">
                <a:latin typeface="Cambria" pitchFamily="18" charset="0"/>
                <a:ea typeface="Cambria" pitchFamily="18" charset="0"/>
              </a:rPr>
              <a:t>(word2);</a:t>
            </a:r>
          </a:p>
          <a:p>
            <a:pPr marL="742950" lvl="1" indent="-285750">
              <a:spcBef>
                <a:spcPct val="0"/>
              </a:spcBef>
              <a:buFont typeface="Wingdings" pitchFamily="2" charset="2"/>
              <a:buNone/>
            </a:pPr>
            <a:r>
              <a:rPr lang="en-US" sz="2400" dirty="0"/>
              <a:t>	returns the “difference” </a:t>
            </a:r>
            <a:r>
              <a:rPr lang="en-US" sz="2400" b="1" dirty="0"/>
              <a:t>word1</a:t>
            </a:r>
            <a:r>
              <a:rPr lang="en-US" sz="2400" dirty="0"/>
              <a:t> </a:t>
            </a:r>
            <a:r>
              <a:rPr lang="en-US" sz="2400" b="1" dirty="0">
                <a:latin typeface="Courier New" pitchFamily="49" charset="0"/>
              </a:rPr>
              <a:t>-</a:t>
            </a:r>
            <a:r>
              <a:rPr lang="en-US" sz="2400" dirty="0"/>
              <a:t> </a:t>
            </a:r>
            <a:r>
              <a:rPr lang="en-US" sz="2400" b="1" dirty="0"/>
              <a:t>word2</a:t>
            </a:r>
          </a:p>
          <a:p>
            <a:pPr marL="342900" indent="-342900">
              <a:spcBef>
                <a:spcPct val="50000"/>
              </a:spcBef>
              <a:buFont typeface="Wingdings" pitchFamily="2" charset="2"/>
              <a:buNone/>
            </a:pPr>
            <a:r>
              <a:rPr lang="en-US" sz="2400" dirty="0" err="1">
                <a:latin typeface="Cambria" pitchFamily="18" charset="0"/>
                <a:ea typeface="Cambria" pitchFamily="18" charset="0"/>
              </a:rPr>
              <a:t>int</a:t>
            </a:r>
            <a:r>
              <a:rPr lang="en-US" sz="2400" dirty="0">
                <a:latin typeface="Cambria" pitchFamily="18" charset="0"/>
                <a:ea typeface="Cambria" pitchFamily="18" charset="0"/>
              </a:rPr>
              <a:t> diff = word1.</a:t>
            </a:r>
            <a:r>
              <a:rPr lang="en-US" sz="2400" b="1" dirty="0">
                <a:latin typeface="Cambria" pitchFamily="18" charset="0"/>
                <a:ea typeface="Cambria" pitchFamily="18" charset="0"/>
              </a:rPr>
              <a:t>compareToIgnoreCase</a:t>
            </a:r>
            <a:r>
              <a:rPr lang="en-US" sz="2400" dirty="0">
                <a:latin typeface="Cambria" pitchFamily="18" charset="0"/>
                <a:ea typeface="Cambria" pitchFamily="18" charset="0"/>
              </a:rPr>
              <a:t>(word2);</a:t>
            </a:r>
          </a:p>
          <a:p>
            <a:pPr lvl="1">
              <a:spcBef>
                <a:spcPct val="0"/>
              </a:spcBef>
              <a:buNone/>
            </a:pPr>
            <a:r>
              <a:rPr lang="en-US" sz="2400" dirty="0"/>
              <a:t>	returns the “difference” </a:t>
            </a:r>
            <a:r>
              <a:rPr lang="en-US" sz="2400" b="1" dirty="0"/>
              <a:t>word1 </a:t>
            </a:r>
            <a:r>
              <a:rPr lang="en-US" sz="2400" b="1" dirty="0">
                <a:latin typeface="Courier New" pitchFamily="49" charset="0"/>
              </a:rPr>
              <a:t>-</a:t>
            </a:r>
            <a:r>
              <a:rPr lang="en-US" sz="2400" b="1" dirty="0"/>
              <a:t> word2</a:t>
            </a:r>
            <a:r>
              <a:rPr lang="en-US" sz="2400" dirty="0"/>
              <a:t>, </a:t>
            </a:r>
            <a:br>
              <a:rPr lang="en-US" sz="2400" dirty="0"/>
            </a:br>
            <a:r>
              <a:rPr lang="en-US" sz="2400" dirty="0" smtClean="0"/>
              <a:t> ignoring the case of the </a:t>
            </a:r>
            <a:r>
              <a:rPr lang="en-US" sz="2400" dirty="0" err="1" smtClean="0"/>
              <a:t>string.s</a:t>
            </a:r>
            <a:endParaRPr lang="en-US" sz="2400" b="1" dirty="0"/>
          </a:p>
        </p:txBody>
      </p:sp>
      <p:sp>
        <p:nvSpPr>
          <p:cNvPr id="7" name="Content Placeholder 2"/>
          <p:cNvSpPr txBox="1">
            <a:spLocks/>
          </p:cNvSpPr>
          <p:nvPr/>
        </p:nvSpPr>
        <p:spPr>
          <a:xfrm>
            <a:off x="190500" y="3124200"/>
            <a:ext cx="8763000" cy="3048000"/>
          </a:xfrm>
          <a:prstGeom prst="rect">
            <a:avLst/>
          </a:prstGeom>
        </p:spPr>
        <p:txBody>
          <a:bodyPr vert="horz" lIns="91440" tIns="45720" rIns="91440" bIns="45720" rtlCol="0">
            <a:normAutofit fontScale="92500" lnSpcReduction="20000"/>
          </a:bodyPr>
          <a:lstStyle/>
          <a:p>
            <a:pPr marL="342900" lvl="0" indent="-342900" algn="just">
              <a:lnSpc>
                <a:spcPct val="150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Usually programmers don’t care what the numerical “difference” of </a:t>
            </a:r>
            <a:r>
              <a:rPr lang="en-US" sz="2400" dirty="0" smtClean="0">
                <a:latin typeface="Cambria" pitchFamily="18" charset="0"/>
                <a:ea typeface="Cambria" pitchFamily="18" charset="0"/>
                <a:cs typeface="Times New Roman" panose="02020603050405020304" pitchFamily="18" charset="0"/>
              </a:rPr>
              <a:t>word1 - word2</a:t>
            </a:r>
            <a:r>
              <a:rPr lang="en-US" sz="2400" dirty="0" smtClean="0">
                <a:latin typeface="+mj-lt"/>
                <a:ea typeface="Times New Roman" panose="02020603050405020304" pitchFamily="18" charset="0"/>
                <a:cs typeface="Times New Roman" panose="02020603050405020304" pitchFamily="18" charset="0"/>
              </a:rPr>
              <a:t> is, what matter is if</a:t>
            </a:r>
          </a:p>
          <a:p>
            <a:pPr marL="800100" lvl="1" indent="-342900" algn="just">
              <a:lnSpc>
                <a:spcPct val="150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the difference is negative (word1 less than word2), </a:t>
            </a:r>
          </a:p>
          <a:p>
            <a:pPr marL="800100" lvl="1" indent="-342900" algn="just">
              <a:lnSpc>
                <a:spcPct val="150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zero (word1 and word2 are equal) </a:t>
            </a:r>
          </a:p>
          <a:p>
            <a:pPr marL="800100" lvl="1" indent="-342900" algn="just">
              <a:lnSpc>
                <a:spcPct val="150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or positive (word1 grater than word2).  </a:t>
            </a:r>
          </a:p>
          <a:p>
            <a:pPr marL="342900" indent="-342900" algn="just">
              <a:lnSpc>
                <a:spcPct val="150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Often used in conditional statements.</a:t>
            </a:r>
          </a:p>
        </p:txBody>
      </p:sp>
      <p:sp>
        <p:nvSpPr>
          <p:cNvPr id="8" name="TextBox 7"/>
          <p:cNvSpPr txBox="1"/>
          <p:nvPr/>
        </p:nvSpPr>
        <p:spPr>
          <a:xfrm>
            <a:off x="4914900" y="5562600"/>
            <a:ext cx="4914900" cy="923330"/>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word1</a:t>
            </a:r>
            <a:r>
              <a:rPr lang="en-US" b="1" dirty="0" smtClean="0">
                <a:solidFill>
                  <a:srgbClr val="000000"/>
                </a:solidFill>
                <a:latin typeface="Consolas"/>
              </a:rPr>
              <a:t>.compareTo(</a:t>
            </a:r>
            <a:r>
              <a:rPr lang="en-US" b="1" dirty="0" smtClean="0">
                <a:solidFill>
                  <a:srgbClr val="6A3E3E"/>
                </a:solidFill>
                <a:latin typeface="Consolas"/>
              </a:rPr>
              <a:t>word2</a:t>
            </a:r>
            <a:r>
              <a:rPr lang="en-US" b="1" dirty="0" smtClean="0">
                <a:solidFill>
                  <a:srgbClr val="000000"/>
                </a:solidFill>
                <a:latin typeface="Consolas"/>
              </a:rPr>
              <a:t>) &gt; 0){</a:t>
            </a:r>
          </a:p>
          <a:p>
            <a:r>
              <a:rPr lang="en-US" dirty="0" smtClean="0">
                <a:solidFill>
                  <a:srgbClr val="3F7F5F"/>
                </a:solidFill>
                <a:latin typeface="Consolas"/>
              </a:rPr>
              <a:t>	//word1 grater than word2…</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7" grpId="0" uiExpand="1" build="p"/>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Comparison Examples</a:t>
            </a:r>
          </a:p>
        </p:txBody>
      </p:sp>
      <p:sp>
        <p:nvSpPr>
          <p:cNvPr id="6" name="TextBox 5"/>
          <p:cNvSpPr txBox="1"/>
          <p:nvPr/>
        </p:nvSpPr>
        <p:spPr>
          <a:xfrm>
            <a:off x="533400" y="1066800"/>
            <a:ext cx="8153400" cy="147732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//negative differences</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apple"</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"berry"</a:t>
            </a:r>
            <a:r>
              <a:rPr lang="en-US" dirty="0" smtClean="0">
                <a:solidFill>
                  <a:srgbClr val="000000"/>
                </a:solidFill>
                <a:latin typeface="Consolas"/>
              </a:rPr>
              <a:t>); </a:t>
            </a:r>
            <a:r>
              <a:rPr lang="en-US" dirty="0" smtClean="0">
                <a:solidFill>
                  <a:srgbClr val="3F7F5F"/>
                </a:solidFill>
                <a:latin typeface="Consolas"/>
              </a:rPr>
              <a:t>// a less than b</a:t>
            </a:r>
          </a:p>
          <a:p>
            <a:r>
              <a:rPr lang="it-IT" dirty="0" smtClean="0">
                <a:solidFill>
                  <a:srgbClr val="6A3E3E"/>
                </a:solidFill>
                <a:latin typeface="Consolas"/>
              </a:rPr>
              <a:t>diff</a:t>
            </a:r>
            <a:r>
              <a:rPr lang="it-IT" dirty="0" smtClean="0">
                <a:solidFill>
                  <a:srgbClr val="000000"/>
                </a:solidFill>
                <a:latin typeface="Consolas"/>
              </a:rPr>
              <a:t> = </a:t>
            </a:r>
            <a:r>
              <a:rPr lang="it-IT" dirty="0" smtClean="0">
                <a:solidFill>
                  <a:srgbClr val="2A00FF"/>
                </a:solidFill>
                <a:latin typeface="Consolas"/>
              </a:rPr>
              <a:t>"Zebra"</a:t>
            </a:r>
            <a:r>
              <a:rPr lang="it-IT" dirty="0" smtClean="0">
                <a:solidFill>
                  <a:srgbClr val="000000"/>
                </a:solidFill>
                <a:latin typeface="Consolas"/>
              </a:rPr>
              <a:t>.compareTo(</a:t>
            </a:r>
            <a:r>
              <a:rPr lang="it-IT" dirty="0" smtClean="0">
                <a:solidFill>
                  <a:srgbClr val="2A00FF"/>
                </a:solidFill>
                <a:latin typeface="Consolas"/>
              </a:rPr>
              <a:t>"apple"</a:t>
            </a:r>
            <a:r>
              <a:rPr lang="it-IT" dirty="0" smtClean="0">
                <a:solidFill>
                  <a:srgbClr val="000000"/>
                </a:solidFill>
                <a:latin typeface="Consolas"/>
              </a:rPr>
              <a:t>); </a:t>
            </a:r>
            <a:r>
              <a:rPr lang="it-IT" dirty="0" smtClean="0">
                <a:solidFill>
                  <a:srgbClr val="3F7F5F"/>
                </a:solidFill>
                <a:latin typeface="Consolas"/>
              </a:rPr>
              <a:t>// Z </a:t>
            </a:r>
            <a:r>
              <a:rPr lang="en-US" dirty="0" smtClean="0">
                <a:solidFill>
                  <a:srgbClr val="3F7F5F"/>
                </a:solidFill>
                <a:latin typeface="Consolas"/>
              </a:rPr>
              <a:t>less than </a:t>
            </a:r>
            <a:r>
              <a:rPr lang="it-IT" dirty="0" smtClean="0">
                <a:solidFill>
                  <a:srgbClr val="3F7F5F"/>
                </a:solidFill>
                <a:latin typeface="Consolas"/>
              </a:rPr>
              <a:t>a</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dig"</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"dug"</a:t>
            </a:r>
            <a:r>
              <a:rPr lang="en-US" dirty="0" smtClean="0">
                <a:solidFill>
                  <a:srgbClr val="000000"/>
                </a:solidFill>
                <a:latin typeface="Consolas"/>
              </a:rPr>
              <a:t>); </a:t>
            </a:r>
            <a:r>
              <a:rPr lang="en-US" dirty="0" smtClean="0">
                <a:solidFill>
                  <a:srgbClr val="3F7F5F"/>
                </a:solidFill>
                <a:latin typeface="Consolas"/>
              </a:rPr>
              <a:t>// </a:t>
            </a:r>
            <a:r>
              <a:rPr lang="en-US" dirty="0" err="1" smtClean="0">
                <a:solidFill>
                  <a:srgbClr val="3F7F5F"/>
                </a:solidFill>
                <a:latin typeface="Consolas"/>
              </a:rPr>
              <a:t>i</a:t>
            </a:r>
            <a:r>
              <a:rPr lang="en-US" dirty="0" smtClean="0">
                <a:solidFill>
                  <a:srgbClr val="3F7F5F"/>
                </a:solidFill>
                <a:latin typeface="Consolas"/>
              </a:rPr>
              <a:t> less than u</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dig"</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"digs"</a:t>
            </a:r>
            <a:r>
              <a:rPr lang="en-US" dirty="0" smtClean="0">
                <a:solidFill>
                  <a:srgbClr val="000000"/>
                </a:solidFill>
                <a:latin typeface="Consolas"/>
              </a:rPr>
              <a:t>); </a:t>
            </a:r>
            <a:r>
              <a:rPr lang="en-US" dirty="0" smtClean="0">
                <a:solidFill>
                  <a:srgbClr val="3F7F5F"/>
                </a:solidFill>
                <a:latin typeface="Consolas"/>
              </a:rPr>
              <a:t>// dig is shorter</a:t>
            </a:r>
            <a:endParaRPr lang="en-US" dirty="0" smtClean="0">
              <a:solidFill>
                <a:srgbClr val="000000"/>
              </a:solidFill>
              <a:latin typeface="Consolas"/>
            </a:endParaRPr>
          </a:p>
        </p:txBody>
      </p:sp>
      <p:sp>
        <p:nvSpPr>
          <p:cNvPr id="7" name="TextBox 6"/>
          <p:cNvSpPr txBox="1"/>
          <p:nvPr/>
        </p:nvSpPr>
        <p:spPr>
          <a:xfrm>
            <a:off x="533400" y="2676525"/>
            <a:ext cx="8153400" cy="923330"/>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//zero differences</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apple"</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"apple"</a:t>
            </a:r>
            <a:r>
              <a:rPr lang="en-US" dirty="0" smtClean="0">
                <a:solidFill>
                  <a:srgbClr val="000000"/>
                </a:solidFill>
                <a:latin typeface="Consolas"/>
              </a:rPr>
              <a:t>); </a:t>
            </a:r>
            <a:r>
              <a:rPr lang="en-US" dirty="0" smtClean="0">
                <a:solidFill>
                  <a:srgbClr val="3F7F5F"/>
                </a:solidFill>
                <a:latin typeface="Consolas"/>
              </a:rPr>
              <a:t>// equal</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dig"</a:t>
            </a:r>
            <a:r>
              <a:rPr lang="en-US" dirty="0" err="1" smtClean="0">
                <a:solidFill>
                  <a:srgbClr val="000000"/>
                </a:solidFill>
                <a:latin typeface="Consolas"/>
              </a:rPr>
              <a:t>.compareToIgnoreCase</a:t>
            </a:r>
            <a:r>
              <a:rPr lang="en-US" dirty="0" smtClean="0">
                <a:solidFill>
                  <a:srgbClr val="000000"/>
                </a:solidFill>
                <a:latin typeface="Consolas"/>
              </a:rPr>
              <a:t>(</a:t>
            </a:r>
            <a:r>
              <a:rPr lang="en-US" dirty="0" smtClean="0">
                <a:solidFill>
                  <a:srgbClr val="2A00FF"/>
                </a:solidFill>
                <a:latin typeface="Consolas"/>
              </a:rPr>
              <a:t>"DIG"</a:t>
            </a:r>
            <a:r>
              <a:rPr lang="en-US" dirty="0" smtClean="0">
                <a:solidFill>
                  <a:srgbClr val="000000"/>
                </a:solidFill>
                <a:latin typeface="Consolas"/>
              </a:rPr>
              <a:t>); </a:t>
            </a:r>
            <a:r>
              <a:rPr lang="en-US" dirty="0" smtClean="0">
                <a:solidFill>
                  <a:srgbClr val="3F7F5F"/>
                </a:solidFill>
                <a:latin typeface="Consolas"/>
              </a:rPr>
              <a:t>// equal</a:t>
            </a:r>
            <a:endParaRPr lang="en-US" dirty="0" smtClean="0">
              <a:solidFill>
                <a:srgbClr val="000000"/>
              </a:solidFill>
              <a:latin typeface="Consolas"/>
            </a:endParaRPr>
          </a:p>
        </p:txBody>
      </p:sp>
      <p:sp>
        <p:nvSpPr>
          <p:cNvPr id="8" name="TextBox 7"/>
          <p:cNvSpPr txBox="1"/>
          <p:nvPr/>
        </p:nvSpPr>
        <p:spPr>
          <a:xfrm>
            <a:off x="533400" y="3724870"/>
            <a:ext cx="8153400" cy="147732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//positive differences</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berry"</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"apple"</a:t>
            </a:r>
            <a:r>
              <a:rPr lang="en-US" dirty="0" smtClean="0">
                <a:solidFill>
                  <a:srgbClr val="000000"/>
                </a:solidFill>
                <a:latin typeface="Consolas"/>
              </a:rPr>
              <a:t>); </a:t>
            </a:r>
            <a:r>
              <a:rPr lang="en-US" dirty="0" smtClean="0">
                <a:solidFill>
                  <a:srgbClr val="3F7F5F"/>
                </a:solidFill>
                <a:latin typeface="Consolas"/>
              </a:rPr>
              <a:t>// b grater than a</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apple"</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"Apple"</a:t>
            </a:r>
            <a:r>
              <a:rPr lang="en-US" dirty="0" smtClean="0">
                <a:solidFill>
                  <a:srgbClr val="000000"/>
                </a:solidFill>
                <a:latin typeface="Consolas"/>
              </a:rPr>
              <a:t>); </a:t>
            </a:r>
            <a:r>
              <a:rPr lang="en-US" dirty="0" smtClean="0">
                <a:solidFill>
                  <a:srgbClr val="3F7F5F"/>
                </a:solidFill>
                <a:latin typeface="Consolas"/>
              </a:rPr>
              <a:t>// a grater than A</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BIT"</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"BIG"</a:t>
            </a:r>
            <a:r>
              <a:rPr lang="en-US" dirty="0" smtClean="0">
                <a:solidFill>
                  <a:srgbClr val="000000"/>
                </a:solidFill>
                <a:latin typeface="Consolas"/>
              </a:rPr>
              <a:t>); </a:t>
            </a:r>
            <a:r>
              <a:rPr lang="en-US" dirty="0" smtClean="0">
                <a:solidFill>
                  <a:srgbClr val="3F7F5F"/>
                </a:solidFill>
                <a:latin typeface="Consolas"/>
              </a:rPr>
              <a:t>// </a:t>
            </a:r>
            <a:r>
              <a:rPr lang="en-US" smtClean="0">
                <a:solidFill>
                  <a:srgbClr val="3F7F5F"/>
                </a:solidFill>
                <a:latin typeface="Consolas"/>
              </a:rPr>
              <a:t>T grater than G</a:t>
            </a:r>
            <a:endParaRPr lang="en-US" dirty="0" smtClean="0">
              <a:solidFill>
                <a:srgbClr val="3F7F5F"/>
              </a:solidFill>
              <a:latin typeface="Consolas"/>
            </a:endParaRP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application"</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"app"</a:t>
            </a:r>
            <a:r>
              <a:rPr lang="en-US" dirty="0" smtClean="0">
                <a:solidFill>
                  <a:srgbClr val="000000"/>
                </a:solidFill>
                <a:latin typeface="Consolas"/>
              </a:rPr>
              <a:t>); </a:t>
            </a:r>
            <a:r>
              <a:rPr lang="en-US" dirty="0" smtClean="0">
                <a:solidFill>
                  <a:srgbClr val="3F7F5F"/>
                </a:solidFill>
                <a:latin typeface="Consolas"/>
              </a:rPr>
              <a:t>// application is longer</a:t>
            </a:r>
            <a:endParaRPr lang="en-US" dirty="0" smtClean="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String Methods </a:t>
            </a:r>
            <a:r>
              <a:rPr lang="en-US" dirty="0"/>
              <a:t>— trim</a:t>
            </a:r>
          </a:p>
        </p:txBody>
      </p:sp>
      <p:sp>
        <p:nvSpPr>
          <p:cNvPr id="47107" name="Rectangle 3"/>
          <p:cNvSpPr>
            <a:spLocks noGrp="1" noChangeArrowheads="1"/>
          </p:cNvSpPr>
          <p:nvPr>
            <p:ph idx="1"/>
          </p:nvPr>
        </p:nvSpPr>
        <p:spPr>
          <a:xfrm>
            <a:off x="879475" y="1219201"/>
            <a:ext cx="7397750" cy="2057400"/>
          </a:xfrm>
        </p:spPr>
        <p:txBody>
          <a:bodyPr/>
          <a:lstStyle/>
          <a:p>
            <a:pPr marL="342900" indent="-342900" algn="just">
              <a:spcBef>
                <a:spcPct val="0"/>
              </a:spcBef>
              <a:buClr>
                <a:schemeClr val="tx1"/>
              </a:buClr>
              <a:buFont typeface="Wingdings" pitchFamily="2" charset="2"/>
              <a:buNone/>
            </a:pPr>
            <a:r>
              <a:rPr lang="en-US" sz="2400" dirty="0">
                <a:latin typeface="Cambria" pitchFamily="18" charset="0"/>
                <a:ea typeface="Cambria" pitchFamily="18" charset="0"/>
              </a:rPr>
              <a:t>String word2 = </a:t>
            </a:r>
            <a:r>
              <a:rPr lang="en-US" sz="2400" b="1" dirty="0" smtClean="0">
                <a:latin typeface="Cambria" pitchFamily="18" charset="0"/>
                <a:ea typeface="Cambria" pitchFamily="18" charset="0"/>
              </a:rPr>
              <a:t>word1.trim()</a:t>
            </a:r>
            <a:r>
              <a:rPr lang="en-US" sz="2400" dirty="0" smtClean="0">
                <a:latin typeface="Cambria" pitchFamily="18" charset="0"/>
                <a:ea typeface="Cambria" pitchFamily="18" charset="0"/>
              </a:rPr>
              <a:t>;</a:t>
            </a:r>
            <a:endParaRPr lang="en-US" sz="2400" dirty="0">
              <a:latin typeface="Cambria" pitchFamily="18" charset="0"/>
              <a:ea typeface="Cambria" pitchFamily="18" charset="0"/>
            </a:endParaRPr>
          </a:p>
          <a:p>
            <a:pPr lvl="1" algn="just">
              <a:spcBef>
                <a:spcPct val="0"/>
              </a:spcBef>
              <a:buClr>
                <a:schemeClr val="tx1"/>
              </a:buClr>
            </a:pPr>
            <a:r>
              <a:rPr lang="en-US" sz="2400" dirty="0" smtClean="0"/>
              <a:t>returns </a:t>
            </a:r>
            <a:r>
              <a:rPr lang="en-US" sz="2400" dirty="0"/>
              <a:t>a new string </a:t>
            </a:r>
            <a:r>
              <a:rPr lang="en-US" sz="2400" dirty="0" smtClean="0"/>
              <a:t>formed </a:t>
            </a:r>
            <a:r>
              <a:rPr lang="en-US" sz="2400" dirty="0"/>
              <a:t>from </a:t>
            </a:r>
            <a:r>
              <a:rPr lang="en-US" sz="2400" b="1" dirty="0"/>
              <a:t>word1</a:t>
            </a:r>
            <a:r>
              <a:rPr lang="en-US" sz="2400" dirty="0"/>
              <a:t> </a:t>
            </a:r>
            <a:r>
              <a:rPr lang="en-US" sz="2400" dirty="0" smtClean="0"/>
              <a:t>by removing </a:t>
            </a:r>
            <a:r>
              <a:rPr lang="en-US" sz="2400" dirty="0"/>
              <a:t>white space at both </a:t>
            </a:r>
            <a:r>
              <a:rPr lang="en-US" sz="2400" dirty="0" smtClean="0"/>
              <a:t>ends, </a:t>
            </a:r>
          </a:p>
          <a:p>
            <a:pPr lvl="1" algn="just">
              <a:spcBef>
                <a:spcPct val="0"/>
              </a:spcBef>
              <a:buClr>
                <a:schemeClr val="tx1"/>
              </a:buClr>
            </a:pPr>
            <a:r>
              <a:rPr lang="en-US" sz="2400" dirty="0" smtClean="0"/>
              <a:t>it does </a:t>
            </a:r>
            <a:r>
              <a:rPr lang="en-US" sz="2400" dirty="0"/>
              <a:t>not affect whites space in </a:t>
            </a:r>
            <a:r>
              <a:rPr lang="en-US" sz="2400" dirty="0" smtClean="0"/>
              <a:t>the middle.</a:t>
            </a:r>
            <a:endParaRPr lang="en-US" sz="2400" dirty="0"/>
          </a:p>
        </p:txBody>
      </p:sp>
      <p:sp>
        <p:nvSpPr>
          <p:cNvPr id="5" name="TextBox 4"/>
          <p:cNvSpPr txBox="1"/>
          <p:nvPr/>
        </p:nvSpPr>
        <p:spPr>
          <a:xfrm>
            <a:off x="381000" y="3295471"/>
            <a:ext cx="8382000" cy="923330"/>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2A00FF"/>
                </a:solidFill>
                <a:latin typeface="Consolas"/>
              </a:rPr>
              <a:t>"            Hello From </a:t>
            </a:r>
            <a:r>
              <a:rPr lang="en-US" dirty="0" smtClean="0">
                <a:solidFill>
                  <a:srgbClr val="2A00FF"/>
                </a:solidFill>
                <a:latin typeface="Consolas"/>
              </a:rPr>
              <a:t>OOPI </a:t>
            </a:r>
            <a:r>
              <a:rPr lang="en-US" dirty="0" smtClean="0">
                <a:solidFill>
                  <a:srgbClr val="2A00FF"/>
                </a:solidFill>
                <a:latin typeface="Consolas"/>
              </a:rPr>
              <a:t>"</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.trim();</a:t>
            </a:r>
          </a:p>
          <a:p>
            <a:r>
              <a:rPr lang="en-US" dirty="0" smtClean="0">
                <a:solidFill>
                  <a:srgbClr val="3F7F5F"/>
                </a:solidFill>
                <a:latin typeface="Consolas"/>
              </a:rPr>
              <a:t>//word2 is "</a:t>
            </a:r>
            <a:r>
              <a:rPr lang="en-US" b="1" dirty="0" smtClean="0">
                <a:solidFill>
                  <a:srgbClr val="3F7F5F"/>
                </a:solidFill>
                <a:latin typeface="Consolas"/>
              </a:rPr>
              <a:t>Hello From </a:t>
            </a:r>
            <a:r>
              <a:rPr lang="en-US" b="1" dirty="0" smtClean="0">
                <a:solidFill>
                  <a:srgbClr val="3F7F5F"/>
                </a:solidFill>
                <a:latin typeface="Consolas"/>
              </a:rPr>
              <a:t>OOPI</a:t>
            </a:r>
            <a:r>
              <a:rPr lang="en-US" dirty="0" smtClean="0">
                <a:solidFill>
                  <a:srgbClr val="3F7F5F"/>
                </a:solidFill>
                <a:latin typeface="Consolas"/>
              </a:rPr>
              <a:t>" </a:t>
            </a:r>
            <a:r>
              <a:rPr lang="en-US" dirty="0" smtClean="0">
                <a:solidFill>
                  <a:srgbClr val="3F7F5F"/>
                </a:solidFill>
                <a:latin typeface="Consolas"/>
              </a:rPr>
              <a:t>– </a:t>
            </a:r>
            <a:r>
              <a:rPr lang="en-US" dirty="0" smtClean="0">
                <a:solidFill>
                  <a:srgbClr val="C00000"/>
                </a:solidFill>
                <a:latin typeface="Consolas"/>
              </a:rPr>
              <a:t>no spaces on either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P spid="5" grpId="0" build="p" bldLvl="5"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String Methods — replace</a:t>
            </a:r>
            <a:endParaRPr lang="en-US" dirty="0"/>
          </a:p>
        </p:txBody>
      </p:sp>
      <p:sp>
        <p:nvSpPr>
          <p:cNvPr id="47107" name="Rectangle 3"/>
          <p:cNvSpPr>
            <a:spLocks noGrp="1" noChangeArrowheads="1"/>
          </p:cNvSpPr>
          <p:nvPr>
            <p:ph idx="1"/>
          </p:nvPr>
        </p:nvSpPr>
        <p:spPr>
          <a:xfrm>
            <a:off x="879475" y="1219201"/>
            <a:ext cx="6892925" cy="2057400"/>
          </a:xfrm>
        </p:spPr>
        <p:txBody>
          <a:bodyPr/>
          <a:lstStyle/>
          <a:p>
            <a:pPr algn="just">
              <a:spcBef>
                <a:spcPct val="50000"/>
              </a:spcBef>
              <a:buClr>
                <a:schemeClr val="tx1"/>
              </a:buClr>
              <a:buNone/>
            </a:pPr>
            <a:r>
              <a:rPr lang="en-US" dirty="0" smtClean="0"/>
              <a:t>String word2 = word1.</a:t>
            </a:r>
            <a:r>
              <a:rPr lang="en-US" b="1" dirty="0" smtClean="0"/>
              <a:t>replace</a:t>
            </a:r>
            <a:r>
              <a:rPr lang="en-US" dirty="0" smtClean="0"/>
              <a:t>(</a:t>
            </a:r>
            <a:r>
              <a:rPr lang="en-US" dirty="0" err="1" smtClean="0"/>
              <a:t>oldCh</a:t>
            </a:r>
            <a:r>
              <a:rPr lang="en-US" dirty="0" smtClean="0"/>
              <a:t>, </a:t>
            </a:r>
            <a:r>
              <a:rPr lang="en-US" dirty="0" err="1" smtClean="0"/>
              <a:t>newCh</a:t>
            </a:r>
            <a:r>
              <a:rPr lang="en-US" dirty="0" smtClean="0"/>
              <a:t>);</a:t>
            </a:r>
          </a:p>
          <a:p>
            <a:pPr lvl="1" algn="just">
              <a:spcBef>
                <a:spcPct val="0"/>
              </a:spcBef>
              <a:buClr>
                <a:schemeClr val="tx1"/>
              </a:buClr>
            </a:pPr>
            <a:r>
              <a:rPr lang="en-US" sz="2400" dirty="0" smtClean="0"/>
              <a:t>returns a new string formed from </a:t>
            </a:r>
            <a:r>
              <a:rPr lang="en-US" sz="2400" b="1" dirty="0" smtClean="0"/>
              <a:t>word1</a:t>
            </a:r>
            <a:r>
              <a:rPr lang="en-US" sz="2400" dirty="0" smtClean="0"/>
              <a:t> by replacing all occurrences of </a:t>
            </a:r>
            <a:r>
              <a:rPr lang="en-US" sz="2400" b="1" dirty="0" err="1" smtClean="0"/>
              <a:t>oldCh</a:t>
            </a:r>
            <a:r>
              <a:rPr lang="en-US" sz="2400" dirty="0" smtClean="0"/>
              <a:t> with </a:t>
            </a:r>
            <a:r>
              <a:rPr lang="en-US" sz="2400" b="1" dirty="0" err="1" smtClean="0"/>
              <a:t>newCh</a:t>
            </a:r>
            <a:endParaRPr lang="en-US" sz="2400" b="1" dirty="0"/>
          </a:p>
        </p:txBody>
      </p:sp>
      <p:sp>
        <p:nvSpPr>
          <p:cNvPr id="5" name="TextBox 4"/>
          <p:cNvSpPr txBox="1"/>
          <p:nvPr/>
        </p:nvSpPr>
        <p:spPr>
          <a:xfrm>
            <a:off x="381000" y="3295471"/>
            <a:ext cx="8382000" cy="2585323"/>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2A00FF"/>
                </a:solidFill>
                <a:latin typeface="Consolas"/>
              </a:rPr>
              <a:t>"late"</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.replace(</a:t>
            </a:r>
            <a:r>
              <a:rPr lang="en-US" dirty="0" smtClean="0">
                <a:solidFill>
                  <a:srgbClr val="2A00FF"/>
                </a:solidFill>
                <a:latin typeface="Consolas"/>
              </a:rPr>
              <a:t>'l'</a:t>
            </a:r>
            <a:r>
              <a:rPr lang="en-US" dirty="0" smtClean="0">
                <a:solidFill>
                  <a:srgbClr val="000000"/>
                </a:solidFill>
                <a:latin typeface="Consolas"/>
              </a:rPr>
              <a:t>, </a:t>
            </a:r>
            <a:r>
              <a:rPr lang="en-US" dirty="0" smtClean="0">
                <a:solidFill>
                  <a:srgbClr val="2A00FF"/>
                </a:solidFill>
                <a:latin typeface="Consolas"/>
              </a:rPr>
              <a:t>'h'</a:t>
            </a:r>
            <a:r>
              <a:rPr lang="en-US" dirty="0" smtClean="0">
                <a:solidFill>
                  <a:srgbClr val="000000"/>
                </a:solidFill>
                <a:latin typeface="Consolas"/>
              </a:rPr>
              <a:t>); </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word2</a:t>
            </a:r>
            <a:r>
              <a:rPr lang="en-US" b="1" i="1" dirty="0" smtClean="0">
                <a:solidFill>
                  <a:srgbClr val="000000"/>
                </a:solidFill>
                <a:latin typeface="Consolas"/>
              </a:rPr>
              <a:t>);</a:t>
            </a:r>
            <a:endParaRPr lang="en-US" dirty="0" smtClean="0">
              <a:solidFill>
                <a:srgbClr val="000000"/>
              </a:solidFill>
              <a:latin typeface="Consolas"/>
            </a:endParaRPr>
          </a:p>
          <a:p>
            <a:r>
              <a:rPr lang="en-US" dirty="0" smtClean="0">
                <a:solidFill>
                  <a:srgbClr val="3F7F5F"/>
                </a:solidFill>
                <a:latin typeface="Consolas"/>
              </a:rPr>
              <a:t>//Output : "</a:t>
            </a:r>
            <a:r>
              <a:rPr lang="en-US" b="1" dirty="0" smtClean="0">
                <a:solidFill>
                  <a:srgbClr val="3F7F5F"/>
                </a:solidFill>
                <a:latin typeface="Consolas"/>
              </a:rPr>
              <a:t>hate</a:t>
            </a:r>
            <a:r>
              <a:rPr lang="en-US" dirty="0" smtClean="0">
                <a:solidFill>
                  <a:srgbClr val="3F7F5F"/>
                </a:solidFill>
                <a:latin typeface="Consolas"/>
              </a:rPr>
              <a:t>"</a:t>
            </a:r>
          </a:p>
          <a:p>
            <a:endParaRPr lang="en-US" dirty="0" smtClean="0">
              <a:latin typeface="Consolas"/>
            </a:endParaRPr>
          </a:p>
          <a:p>
            <a:r>
              <a:rPr lang="en-US" dirty="0" smtClean="0">
                <a:solidFill>
                  <a:srgbClr val="000000"/>
                </a:solidFill>
                <a:latin typeface="Consolas"/>
              </a:rPr>
              <a:t>String </a:t>
            </a:r>
            <a:r>
              <a:rPr lang="en-US" dirty="0" smtClean="0">
                <a:solidFill>
                  <a:srgbClr val="6A3E3E"/>
                </a:solidFill>
                <a:latin typeface="Consolas"/>
              </a:rPr>
              <a:t>str1</a:t>
            </a:r>
            <a:r>
              <a:rPr lang="en-US" dirty="0" smtClean="0">
                <a:solidFill>
                  <a:srgbClr val="000000"/>
                </a:solidFill>
                <a:latin typeface="Consolas"/>
              </a:rPr>
              <a:t> = </a:t>
            </a:r>
            <a:r>
              <a:rPr lang="en-US" dirty="0" smtClean="0">
                <a:solidFill>
                  <a:srgbClr val="2A00FF"/>
                </a:solidFill>
                <a:latin typeface="Consolas"/>
              </a:rPr>
              <a:t>"Hello World"</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str2</a:t>
            </a:r>
            <a:r>
              <a:rPr lang="en-US" dirty="0" smtClean="0">
                <a:solidFill>
                  <a:srgbClr val="000000"/>
                </a:solidFill>
                <a:latin typeface="Consolas"/>
              </a:rPr>
              <a:t> = </a:t>
            </a:r>
            <a:r>
              <a:rPr lang="en-US" dirty="0" smtClean="0">
                <a:solidFill>
                  <a:srgbClr val="6A3E3E"/>
                </a:solidFill>
                <a:latin typeface="Consolas"/>
              </a:rPr>
              <a:t>str1</a:t>
            </a:r>
            <a:r>
              <a:rPr lang="en-US" dirty="0" smtClean="0">
                <a:solidFill>
                  <a:srgbClr val="000000"/>
                </a:solidFill>
                <a:latin typeface="Consolas"/>
              </a:rPr>
              <a:t>.replace(</a:t>
            </a:r>
            <a:r>
              <a:rPr lang="en-US" dirty="0" smtClean="0">
                <a:solidFill>
                  <a:srgbClr val="2A00FF"/>
                </a:solidFill>
                <a:latin typeface="Consolas"/>
              </a:rPr>
              <a:t>"</a:t>
            </a:r>
            <a:r>
              <a:rPr lang="en-US" dirty="0" err="1" smtClean="0">
                <a:solidFill>
                  <a:srgbClr val="2A00FF"/>
                </a:solidFill>
                <a:latin typeface="Consolas"/>
              </a:rPr>
              <a:t>World"</a:t>
            </a:r>
            <a:r>
              <a:rPr lang="en-US" dirty="0" err="1" smtClean="0">
                <a:solidFill>
                  <a:srgbClr val="000000"/>
                </a:solidFill>
                <a:latin typeface="Consolas"/>
              </a:rPr>
              <a:t>,</a:t>
            </a:r>
            <a:r>
              <a:rPr lang="en-US" dirty="0" err="1" smtClean="0">
                <a:solidFill>
                  <a:srgbClr val="2A00FF"/>
                </a:solidFill>
                <a:latin typeface="Consolas"/>
              </a:rPr>
              <a:t>"Everyone</a:t>
            </a:r>
            <a:r>
              <a:rPr lang="en-US" dirty="0" smtClean="0">
                <a:solidFill>
                  <a:srgbClr val="2A00FF"/>
                </a:solidFill>
                <a:latin typeface="Consolas"/>
              </a:rPr>
              <a:t>"</a:t>
            </a:r>
            <a:r>
              <a:rPr lang="en-US" dirty="0" smtClean="0">
                <a:solidFill>
                  <a:srgbClr val="000000"/>
                </a:solidFill>
                <a:latin typeface="Consolas"/>
              </a:rPr>
              <a:t>); </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str2</a:t>
            </a:r>
            <a:r>
              <a:rPr lang="en-US" b="1" i="1" dirty="0" smtClean="0">
                <a:solidFill>
                  <a:srgbClr val="000000"/>
                </a:solidFill>
                <a:latin typeface="Consolas"/>
              </a:rPr>
              <a:t>);</a:t>
            </a:r>
          </a:p>
          <a:p>
            <a:r>
              <a:rPr lang="en-US" dirty="0" smtClean="0">
                <a:solidFill>
                  <a:srgbClr val="3F7F5F"/>
                </a:solidFill>
                <a:latin typeface="Consolas"/>
              </a:rPr>
              <a:t>// Output : "</a:t>
            </a:r>
            <a:r>
              <a:rPr lang="en-US" b="1" dirty="0" smtClean="0">
                <a:solidFill>
                  <a:srgbClr val="3F7F5F"/>
                </a:solidFill>
                <a:latin typeface="Consolas"/>
              </a:rPr>
              <a:t>Hello Everyone</a:t>
            </a:r>
            <a:r>
              <a:rPr lang="en-US" dirty="0" smtClean="0">
                <a:solidFill>
                  <a:srgbClr val="3F7F5F"/>
                </a:solidFill>
                <a:latin typeface="Consolas"/>
              </a:rPr>
              <a:t>"</a:t>
            </a:r>
            <a:endParaRPr lang="en-US" dirty="0" smtClean="0">
              <a:solidFill>
                <a:srgbClr val="C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P spid="5" grpId="0" build="p" bldLvl="5"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String Methods </a:t>
            </a:r>
            <a:r>
              <a:rPr lang="en-US" dirty="0"/>
              <a:t>— Changing Case</a:t>
            </a:r>
          </a:p>
        </p:txBody>
      </p:sp>
      <p:sp>
        <p:nvSpPr>
          <p:cNvPr id="45059" name="Rectangle 3"/>
          <p:cNvSpPr>
            <a:spLocks noGrp="1" noChangeArrowheads="1"/>
          </p:cNvSpPr>
          <p:nvPr>
            <p:ph idx="1"/>
          </p:nvPr>
        </p:nvSpPr>
        <p:spPr>
          <a:xfrm>
            <a:off x="914400" y="1219200"/>
            <a:ext cx="6781800" cy="4652963"/>
          </a:xfrm>
        </p:spPr>
        <p:txBody>
          <a:bodyPr/>
          <a:lstStyle/>
          <a:p>
            <a:pPr marL="342900" indent="-342900" algn="just">
              <a:spcBef>
                <a:spcPct val="50000"/>
              </a:spcBef>
              <a:buClr>
                <a:schemeClr val="tx1"/>
              </a:buClr>
              <a:buFont typeface="Wingdings" pitchFamily="2" charset="2"/>
              <a:buNone/>
            </a:pPr>
            <a:r>
              <a:rPr lang="en-US" sz="2400" dirty="0">
                <a:latin typeface="Cambria" pitchFamily="18" charset="0"/>
                <a:ea typeface="Cambria" pitchFamily="18" charset="0"/>
              </a:rPr>
              <a:t>String word2 = word1.</a:t>
            </a:r>
            <a:r>
              <a:rPr lang="en-US" sz="2400" b="1" dirty="0">
                <a:latin typeface="Cambria" pitchFamily="18" charset="0"/>
                <a:ea typeface="Cambria" pitchFamily="18" charset="0"/>
              </a:rPr>
              <a:t>toUpperCase</a:t>
            </a:r>
            <a:r>
              <a:rPr lang="en-US" sz="2400" dirty="0">
                <a:latin typeface="Cambria" pitchFamily="18" charset="0"/>
                <a:ea typeface="Cambria" pitchFamily="18" charset="0"/>
              </a:rPr>
              <a:t>();</a:t>
            </a:r>
          </a:p>
          <a:p>
            <a:pPr marL="342900" indent="-342900" algn="just">
              <a:spcBef>
                <a:spcPct val="0"/>
              </a:spcBef>
              <a:buClr>
                <a:schemeClr val="tx1"/>
              </a:buClr>
              <a:buFont typeface="Wingdings" pitchFamily="2" charset="2"/>
              <a:buNone/>
            </a:pPr>
            <a:r>
              <a:rPr lang="en-US" sz="2400" dirty="0">
                <a:latin typeface="Cambria" pitchFamily="18" charset="0"/>
                <a:ea typeface="Cambria" pitchFamily="18" charset="0"/>
              </a:rPr>
              <a:t>String word3 = word1.</a:t>
            </a:r>
            <a:r>
              <a:rPr lang="en-US" sz="2400" b="1" dirty="0">
                <a:latin typeface="Cambria" pitchFamily="18" charset="0"/>
                <a:ea typeface="Cambria" pitchFamily="18" charset="0"/>
              </a:rPr>
              <a:t>toLowerCase</a:t>
            </a:r>
            <a:r>
              <a:rPr lang="en-US" sz="2400" dirty="0">
                <a:latin typeface="Cambria" pitchFamily="18" charset="0"/>
                <a:ea typeface="Cambria" pitchFamily="18" charset="0"/>
              </a:rPr>
              <a:t>();</a:t>
            </a:r>
          </a:p>
          <a:p>
            <a:pPr lvl="1" algn="just">
              <a:spcBef>
                <a:spcPct val="0"/>
              </a:spcBef>
            </a:pPr>
            <a:r>
              <a:rPr lang="en-US" sz="2400" dirty="0" smtClean="0"/>
              <a:t>returns </a:t>
            </a:r>
            <a:r>
              <a:rPr lang="en-US" sz="2400" dirty="0"/>
              <a:t>a new string formed from </a:t>
            </a:r>
            <a:r>
              <a:rPr lang="en-US" sz="2400" b="1" dirty="0"/>
              <a:t>word1</a:t>
            </a:r>
            <a:r>
              <a:rPr lang="en-US" sz="2400" dirty="0"/>
              <a:t> </a:t>
            </a:r>
            <a:r>
              <a:rPr lang="en-US" sz="2400" dirty="0" smtClean="0"/>
              <a:t>by converting </a:t>
            </a:r>
            <a:r>
              <a:rPr lang="en-US" sz="2400" dirty="0"/>
              <a:t>its characters to upper (lower) case</a:t>
            </a:r>
          </a:p>
        </p:txBody>
      </p:sp>
      <p:sp>
        <p:nvSpPr>
          <p:cNvPr id="5" name="TextBox 4"/>
          <p:cNvSpPr txBox="1"/>
          <p:nvPr/>
        </p:nvSpPr>
        <p:spPr>
          <a:xfrm>
            <a:off x="1028700" y="3295471"/>
            <a:ext cx="7086600" cy="923330"/>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HeLLo</a:t>
            </a:r>
            <a:r>
              <a:rPr lang="en-US" dirty="0" smtClean="0">
                <a:solidFill>
                  <a:srgbClr val="2A00FF"/>
                </a:solidFill>
                <a:latin typeface="Consolas"/>
              </a:rPr>
              <a:t>"</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.toUpperCase(); </a:t>
            </a:r>
            <a:r>
              <a:rPr lang="en-US" dirty="0" smtClean="0">
                <a:solidFill>
                  <a:srgbClr val="3F7F5F"/>
                </a:solidFill>
                <a:latin typeface="Consolas"/>
              </a:rPr>
              <a:t>// "HELLO"</a:t>
            </a:r>
          </a:p>
          <a:p>
            <a:r>
              <a:rPr lang="en-US" dirty="0" smtClean="0">
                <a:solidFill>
                  <a:srgbClr val="000000"/>
                </a:solidFill>
                <a:latin typeface="Consolas"/>
              </a:rPr>
              <a:t>String </a:t>
            </a:r>
            <a:r>
              <a:rPr lang="en-US" dirty="0" smtClean="0">
                <a:solidFill>
                  <a:srgbClr val="6A3E3E"/>
                </a:solidFill>
                <a:latin typeface="Consolas"/>
              </a:rPr>
              <a:t>word3</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.toLowerCase(); </a:t>
            </a:r>
            <a:r>
              <a:rPr lang="en-US" dirty="0" smtClean="0">
                <a:solidFill>
                  <a:srgbClr val="3F7F5F"/>
                </a:solidFill>
                <a:latin typeface="Consolas"/>
              </a:rPr>
              <a:t>//</a:t>
            </a:r>
            <a:r>
              <a:rPr lang="en-US" dirty="0" smtClean="0">
                <a:solidFill>
                  <a:srgbClr val="2A00FF"/>
                </a:solidFill>
                <a:latin typeface="Consolas"/>
              </a:rPr>
              <a:t> </a:t>
            </a:r>
            <a:r>
              <a:rPr lang="en-US" dirty="0" smtClean="0">
                <a:solidFill>
                  <a:srgbClr val="3F7F5F"/>
                </a:solidFill>
                <a:latin typeface="Consolas"/>
              </a:rPr>
              <a:t>"hello"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5" grpId="0" build="p" bldLvl="5"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(Cont.)</a:t>
            </a:r>
            <a:endParaRPr lang="en-US" dirty="0"/>
          </a:p>
        </p:txBody>
      </p:sp>
      <p:sp>
        <p:nvSpPr>
          <p:cNvPr id="3" name="Content Placeholder 2"/>
          <p:cNvSpPr>
            <a:spLocks noGrp="1"/>
          </p:cNvSpPr>
          <p:nvPr>
            <p:ph idx="1"/>
          </p:nvPr>
        </p:nvSpPr>
        <p:spPr/>
        <p:txBody>
          <a:bodyPr/>
          <a:lstStyle/>
          <a:p>
            <a:pPr algn="just"/>
            <a:r>
              <a:rPr lang="en-US" dirty="0" smtClean="0"/>
              <a:t>Important point about Java array.</a:t>
            </a:r>
          </a:p>
          <a:p>
            <a:pPr lvl="1"/>
            <a:r>
              <a:rPr lang="en-US" dirty="0" smtClean="0"/>
              <a:t>An array is </a:t>
            </a:r>
            <a:r>
              <a:rPr lang="en-US" b="1" dirty="0" smtClean="0"/>
              <a:t>derived</a:t>
            </a:r>
            <a:r>
              <a:rPr lang="en-US" dirty="0" smtClean="0"/>
              <a:t> </a:t>
            </a:r>
            <a:r>
              <a:rPr lang="en-US" dirty="0" err="1" smtClean="0"/>
              <a:t>datatype</a:t>
            </a:r>
            <a:r>
              <a:rPr lang="en-US" dirty="0" smtClean="0"/>
              <a:t>.</a:t>
            </a:r>
          </a:p>
          <a:p>
            <a:pPr lvl="1"/>
            <a:r>
              <a:rPr lang="en-US" dirty="0" smtClean="0"/>
              <a:t>An array is </a:t>
            </a:r>
            <a:r>
              <a:rPr lang="en-US" b="1" dirty="0" smtClean="0"/>
              <a:t>dynamically </a:t>
            </a:r>
            <a:r>
              <a:rPr lang="en-US" dirty="0" smtClean="0"/>
              <a:t>allocated.</a:t>
            </a:r>
          </a:p>
          <a:p>
            <a:pPr lvl="1"/>
            <a:r>
              <a:rPr lang="en-US" dirty="0" smtClean="0"/>
              <a:t>The individual elements of an array is refereed by their </a:t>
            </a:r>
            <a:r>
              <a:rPr lang="en-US" b="1" dirty="0" smtClean="0"/>
              <a:t>index</a:t>
            </a:r>
            <a:r>
              <a:rPr lang="en-US" dirty="0" smtClean="0"/>
              <a:t>/</a:t>
            </a:r>
            <a:r>
              <a:rPr lang="en-US" b="1" dirty="0" smtClean="0"/>
              <a:t>subscript </a:t>
            </a:r>
            <a:r>
              <a:rPr lang="en-US" dirty="0" smtClean="0"/>
              <a:t>value.</a:t>
            </a:r>
          </a:p>
          <a:p>
            <a:pPr lvl="1"/>
            <a:r>
              <a:rPr lang="en-US" dirty="0" smtClean="0"/>
              <a:t>The </a:t>
            </a:r>
            <a:r>
              <a:rPr lang="en-US" b="1" dirty="0" smtClean="0"/>
              <a:t>subscript </a:t>
            </a:r>
            <a:r>
              <a:rPr lang="en-US" dirty="0" smtClean="0"/>
              <a:t>for an array always begins with </a:t>
            </a:r>
            <a:r>
              <a:rPr lang="en-US" b="1" dirty="0" smtClean="0"/>
              <a:t>0</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Remember : “String” is immutable</a:t>
            </a:r>
            <a:endParaRPr lang="en-US" dirty="0"/>
          </a:p>
        </p:txBody>
      </p:sp>
      <p:sp>
        <p:nvSpPr>
          <p:cNvPr id="37891" name="Rectangle 3"/>
          <p:cNvSpPr>
            <a:spLocks noGrp="1" noChangeArrowheads="1"/>
          </p:cNvSpPr>
          <p:nvPr>
            <p:ph idx="1"/>
          </p:nvPr>
        </p:nvSpPr>
        <p:spPr/>
        <p:txBody>
          <a:bodyPr/>
          <a:lstStyle/>
          <a:p>
            <a:pPr marL="342900" indent="-342900"/>
            <a:r>
              <a:rPr lang="en-US" sz="2400" dirty="0" smtClean="0"/>
              <a:t>To </a:t>
            </a:r>
            <a:r>
              <a:rPr lang="en-US" sz="2400" dirty="0"/>
              <a:t>“convert” word1 to upper case, replace the reference with a new reference</a:t>
            </a:r>
            <a:r>
              <a:rPr lang="en-US" sz="2400" dirty="0" smtClean="0"/>
              <a:t>.</a:t>
            </a:r>
            <a:endParaRPr lang="en-US" sz="2400" dirty="0"/>
          </a:p>
          <a:p>
            <a:pPr marL="342900" indent="-342900"/>
            <a:endParaRPr lang="en-US" sz="2400" dirty="0"/>
          </a:p>
          <a:p>
            <a:pPr marL="342900" indent="-342900"/>
            <a:endParaRPr lang="en-US" sz="2400" dirty="0" smtClean="0"/>
          </a:p>
          <a:p>
            <a:pPr marL="342900" indent="-342900"/>
            <a:endParaRPr lang="en-US" dirty="0" smtClean="0"/>
          </a:p>
          <a:p>
            <a:pPr marL="342900" indent="-342900">
              <a:buNone/>
            </a:pPr>
            <a:endParaRPr lang="en-IN" dirty="0" smtClean="0"/>
          </a:p>
          <a:p>
            <a:pPr marL="342900" indent="-342900">
              <a:buNone/>
            </a:pPr>
            <a:endParaRPr lang="en-US" dirty="0" smtClean="0"/>
          </a:p>
          <a:p>
            <a:r>
              <a:rPr lang="en-US" sz="2400" b="1" dirty="0" smtClean="0"/>
              <a:t>Common Mistake </a:t>
            </a:r>
            <a:r>
              <a:rPr lang="en-US" sz="2400" dirty="0" smtClean="0"/>
              <a:t>: As String is Immutable you can not change it by </a:t>
            </a:r>
            <a:r>
              <a:rPr lang="en-US" dirty="0" smtClean="0"/>
              <a:t>directly applying functions to it.</a:t>
            </a:r>
            <a:endParaRPr lang="en-US" sz="2400" dirty="0"/>
          </a:p>
          <a:p>
            <a:pPr marL="342900" indent="-342900"/>
            <a:endParaRPr lang="en-US" sz="2400" dirty="0"/>
          </a:p>
        </p:txBody>
      </p:sp>
      <p:sp>
        <p:nvSpPr>
          <p:cNvPr id="37894" name="Text Box 6"/>
          <p:cNvSpPr txBox="1">
            <a:spLocks noChangeArrowheads="1"/>
          </p:cNvSpPr>
          <p:nvPr/>
        </p:nvSpPr>
        <p:spPr bwMode="auto">
          <a:xfrm>
            <a:off x="6194425" y="5213350"/>
            <a:ext cx="1958975" cy="1187450"/>
          </a:xfrm>
          <a:prstGeom prst="rect">
            <a:avLst/>
          </a:prstGeom>
          <a:solidFill>
            <a:schemeClr val="accent6">
              <a:lumMod val="20000"/>
              <a:lumOff val="80000"/>
            </a:schemeClr>
          </a:solidFill>
          <a:ln w="9525">
            <a:noFill/>
            <a:miter lim="800000"/>
            <a:headEnd/>
            <a:tailEnd/>
          </a:ln>
          <a:effectLst/>
        </p:spPr>
        <p:txBody>
          <a:bodyPr>
            <a:spAutoFit/>
          </a:bodyPr>
          <a:lstStyle/>
          <a:p>
            <a:pPr algn="ctr"/>
            <a:r>
              <a:rPr lang="en-US" sz="2400" b="1" dirty="0"/>
              <a:t> word1</a:t>
            </a:r>
            <a:r>
              <a:rPr lang="en-US" sz="2400" dirty="0"/>
              <a:t> remains unchanged</a:t>
            </a:r>
          </a:p>
        </p:txBody>
      </p:sp>
      <p:sp>
        <p:nvSpPr>
          <p:cNvPr id="37895" name="Line 7"/>
          <p:cNvSpPr>
            <a:spLocks noChangeShapeType="1"/>
          </p:cNvSpPr>
          <p:nvPr/>
        </p:nvSpPr>
        <p:spPr bwMode="auto">
          <a:xfrm>
            <a:off x="5105400" y="5661025"/>
            <a:ext cx="1104900" cy="0"/>
          </a:xfrm>
          <a:prstGeom prst="line">
            <a:avLst/>
          </a:prstGeom>
          <a:noFill/>
          <a:ln w="9525">
            <a:solidFill>
              <a:srgbClr val="FF0000"/>
            </a:solidFill>
            <a:round/>
            <a:headEnd/>
            <a:tailEnd/>
          </a:ln>
          <a:effectLst/>
        </p:spPr>
        <p:txBody>
          <a:bodyPr wrap="none" anchor="ctr"/>
          <a:lstStyle/>
          <a:p>
            <a:endParaRPr lang="en-US"/>
          </a:p>
        </p:txBody>
      </p:sp>
      <p:sp>
        <p:nvSpPr>
          <p:cNvPr id="8" name="Text Box 5"/>
          <p:cNvSpPr txBox="1">
            <a:spLocks noChangeArrowheads="1"/>
          </p:cNvSpPr>
          <p:nvPr/>
        </p:nvSpPr>
        <p:spPr bwMode="auto">
          <a:xfrm>
            <a:off x="1592263" y="2784475"/>
            <a:ext cx="995363" cy="461665"/>
          </a:xfrm>
          <a:prstGeom prst="rect">
            <a:avLst/>
          </a:prstGeom>
          <a:noFill/>
          <a:ln w="9525">
            <a:solidFill>
              <a:schemeClr val="tx1"/>
            </a:solidFill>
            <a:miter lim="800000"/>
            <a:headEnd/>
            <a:tailEnd/>
          </a:ln>
          <a:effectLst/>
        </p:spPr>
        <p:txBody>
          <a:bodyPr wrap="square">
            <a:spAutoFit/>
          </a:bodyPr>
          <a:lstStyle/>
          <a:p>
            <a:pPr algn="ctr"/>
            <a:r>
              <a:rPr lang="en-US" sz="2400" dirty="0" smtClean="0"/>
              <a:t>word1</a:t>
            </a:r>
            <a:endParaRPr lang="en-US" sz="2400" dirty="0"/>
          </a:p>
        </p:txBody>
      </p:sp>
      <p:sp>
        <p:nvSpPr>
          <p:cNvPr id="9" name="Line 6"/>
          <p:cNvSpPr>
            <a:spLocks noChangeShapeType="1"/>
          </p:cNvSpPr>
          <p:nvPr/>
        </p:nvSpPr>
        <p:spPr bwMode="auto">
          <a:xfrm>
            <a:off x="2603501" y="3027363"/>
            <a:ext cx="508000" cy="1587"/>
          </a:xfrm>
          <a:prstGeom prst="line">
            <a:avLst/>
          </a:prstGeom>
          <a:noFill/>
          <a:ln w="9525">
            <a:solidFill>
              <a:schemeClr val="tx1"/>
            </a:solidFill>
            <a:round/>
            <a:headEnd/>
            <a:tailEnd/>
          </a:ln>
          <a:effectLst/>
        </p:spPr>
        <p:txBody>
          <a:bodyPr wrap="none" anchor="ctr"/>
          <a:lstStyle/>
          <a:p>
            <a:endParaRPr lang="en-US"/>
          </a:p>
        </p:txBody>
      </p:sp>
      <p:grpSp>
        <p:nvGrpSpPr>
          <p:cNvPr id="2" name="Group 7"/>
          <p:cNvGrpSpPr>
            <a:grpSpLocks/>
          </p:cNvGrpSpPr>
          <p:nvPr/>
        </p:nvGrpSpPr>
        <p:grpSpPr bwMode="auto">
          <a:xfrm>
            <a:off x="3184526" y="2874963"/>
            <a:ext cx="304800" cy="304800"/>
            <a:chOff x="1536" y="3696"/>
            <a:chExt cx="192" cy="192"/>
          </a:xfrm>
        </p:grpSpPr>
        <p:sp>
          <p:nvSpPr>
            <p:cNvPr id="11" name="Line 8"/>
            <p:cNvSpPr>
              <a:spLocks noChangeShapeType="1"/>
            </p:cNvSpPr>
            <p:nvPr/>
          </p:nvSpPr>
          <p:spPr bwMode="auto">
            <a:xfrm flipV="1">
              <a:off x="1536" y="3696"/>
              <a:ext cx="192" cy="192"/>
            </a:xfrm>
            <a:prstGeom prst="line">
              <a:avLst/>
            </a:prstGeom>
            <a:noFill/>
            <a:ln w="9525">
              <a:solidFill>
                <a:srgbClr val="FF3300"/>
              </a:solidFill>
              <a:round/>
              <a:headEnd/>
              <a:tailEnd/>
            </a:ln>
            <a:effectLst/>
          </p:spPr>
          <p:txBody>
            <a:bodyPr wrap="none" anchor="ctr"/>
            <a:lstStyle/>
            <a:p>
              <a:endParaRPr lang="en-US"/>
            </a:p>
          </p:txBody>
        </p:sp>
        <p:sp>
          <p:nvSpPr>
            <p:cNvPr id="12" name="Line 9"/>
            <p:cNvSpPr>
              <a:spLocks noChangeShapeType="1"/>
            </p:cNvSpPr>
            <p:nvPr/>
          </p:nvSpPr>
          <p:spPr bwMode="auto">
            <a:xfrm>
              <a:off x="1536" y="3696"/>
              <a:ext cx="192" cy="192"/>
            </a:xfrm>
            <a:prstGeom prst="line">
              <a:avLst/>
            </a:prstGeom>
            <a:noFill/>
            <a:ln w="9525">
              <a:solidFill>
                <a:srgbClr val="FF3300"/>
              </a:solidFill>
              <a:round/>
              <a:headEnd/>
              <a:tailEnd/>
            </a:ln>
            <a:effectLst/>
          </p:spPr>
          <p:txBody>
            <a:bodyPr wrap="none" anchor="ctr"/>
            <a:lstStyle/>
            <a:p>
              <a:endParaRPr lang="en-US"/>
            </a:p>
          </p:txBody>
        </p:sp>
      </p:grpSp>
      <p:sp>
        <p:nvSpPr>
          <p:cNvPr id="13" name="Line 10"/>
          <p:cNvSpPr>
            <a:spLocks noChangeShapeType="1"/>
          </p:cNvSpPr>
          <p:nvPr/>
        </p:nvSpPr>
        <p:spPr bwMode="auto">
          <a:xfrm>
            <a:off x="2955926" y="3789363"/>
            <a:ext cx="871537"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11"/>
          <p:cNvSpPr>
            <a:spLocks noChangeShapeType="1"/>
          </p:cNvSpPr>
          <p:nvPr/>
        </p:nvSpPr>
        <p:spPr bwMode="auto">
          <a:xfrm>
            <a:off x="2955926" y="3027363"/>
            <a:ext cx="0" cy="762000"/>
          </a:xfrm>
          <a:prstGeom prst="line">
            <a:avLst/>
          </a:prstGeom>
          <a:noFill/>
          <a:ln w="9525">
            <a:solidFill>
              <a:schemeClr val="tx1"/>
            </a:solidFill>
            <a:round/>
            <a:headEnd/>
            <a:tailEnd/>
          </a:ln>
          <a:effectLst/>
        </p:spPr>
        <p:txBody>
          <a:bodyPr wrap="none" anchor="ctr"/>
          <a:lstStyle/>
          <a:p>
            <a:endParaRPr lang="en-US"/>
          </a:p>
        </p:txBody>
      </p:sp>
      <p:grpSp>
        <p:nvGrpSpPr>
          <p:cNvPr id="3" name="Group 12"/>
          <p:cNvGrpSpPr>
            <a:grpSpLocks/>
          </p:cNvGrpSpPr>
          <p:nvPr/>
        </p:nvGrpSpPr>
        <p:grpSpPr bwMode="auto">
          <a:xfrm>
            <a:off x="5541963" y="3505200"/>
            <a:ext cx="1087437" cy="671513"/>
            <a:chOff x="0" y="0"/>
            <a:chExt cx="20000" cy="20002"/>
          </a:xfrm>
        </p:grpSpPr>
        <p:sp>
          <p:nvSpPr>
            <p:cNvPr id="16" name="Freeform 15"/>
            <p:cNvSpPr>
              <a:spLocks/>
            </p:cNvSpPr>
            <p:nvPr/>
          </p:nvSpPr>
          <p:spPr bwMode="auto">
            <a:xfrm>
              <a:off x="0" y="227"/>
              <a:ext cx="19930" cy="6150"/>
            </a:xfrm>
            <a:custGeom>
              <a:avLst/>
              <a:gdLst/>
              <a:ahLst/>
              <a:cxnLst>
                <a:cxn ang="0">
                  <a:pos x="0" y="19938"/>
                </a:cxn>
                <a:cxn ang="0">
                  <a:pos x="5490" y="0"/>
                </a:cxn>
                <a:cxn ang="0">
                  <a:pos x="5349" y="0"/>
                </a:cxn>
                <a:cxn ang="0">
                  <a:pos x="19988" y="0"/>
                </a:cxn>
                <a:cxn ang="0">
                  <a:pos x="16188" y="19938"/>
                </a:cxn>
                <a:cxn ang="0">
                  <a:pos x="0" y="19938"/>
                </a:cxn>
              </a:cxnLst>
              <a:rect l="0" t="0" r="r" b="b"/>
              <a:pathLst>
                <a:path w="20000" h="20000">
                  <a:moveTo>
                    <a:pt x="0" y="19938"/>
                  </a:moveTo>
                  <a:lnTo>
                    <a:pt x="5490" y="0"/>
                  </a:lnTo>
                  <a:lnTo>
                    <a:pt x="5349" y="0"/>
                  </a:lnTo>
                  <a:lnTo>
                    <a:pt x="19988" y="0"/>
                  </a:lnTo>
                  <a:lnTo>
                    <a:pt x="16188" y="19938"/>
                  </a:lnTo>
                  <a:lnTo>
                    <a:pt x="0" y="19938"/>
                  </a:lnTo>
                  <a:close/>
                </a:path>
              </a:pathLst>
            </a:custGeom>
            <a:solidFill>
              <a:srgbClr val="DFDFDF"/>
            </a:solidFill>
            <a:ln w="3175" cap="flat">
              <a:solidFill>
                <a:srgbClr val="000000"/>
              </a:solidFill>
              <a:prstDash val="solid"/>
              <a:round/>
              <a:headEnd type="none" w="sm" len="lg"/>
              <a:tailEnd type="none" w="sm" len="lg"/>
            </a:ln>
            <a:effectLst/>
          </p:spPr>
          <p:txBody>
            <a:bodyPr/>
            <a:lstStyle/>
            <a:p>
              <a:endParaRPr lang="en-US"/>
            </a:p>
          </p:txBody>
        </p:sp>
        <p:sp>
          <p:nvSpPr>
            <p:cNvPr id="17" name="Freeform 16"/>
            <p:cNvSpPr>
              <a:spLocks/>
            </p:cNvSpPr>
            <p:nvPr/>
          </p:nvSpPr>
          <p:spPr bwMode="auto">
            <a:xfrm>
              <a:off x="13957" y="0"/>
              <a:ext cx="6043" cy="20002"/>
            </a:xfrm>
            <a:custGeom>
              <a:avLst/>
              <a:gdLst/>
              <a:ahLst/>
              <a:cxnLst>
                <a:cxn ang="0">
                  <a:pos x="19497" y="568"/>
                </a:cxn>
                <a:cxn ang="0">
                  <a:pos x="19961" y="0"/>
                </a:cxn>
                <a:cxn ang="0">
                  <a:pos x="11141" y="15667"/>
                </a:cxn>
                <a:cxn ang="0">
                  <a:pos x="0" y="19981"/>
                </a:cxn>
                <a:cxn ang="0">
                  <a:pos x="6963" y="7039"/>
                </a:cxn>
                <a:cxn ang="0">
                  <a:pos x="7427" y="6358"/>
                </a:cxn>
              </a:cxnLst>
              <a:rect l="0" t="0" r="r" b="b"/>
              <a:pathLst>
                <a:path w="20000" h="20000">
                  <a:moveTo>
                    <a:pt x="19497" y="568"/>
                  </a:moveTo>
                  <a:lnTo>
                    <a:pt x="19961" y="0"/>
                  </a:lnTo>
                  <a:lnTo>
                    <a:pt x="11141" y="15667"/>
                  </a:lnTo>
                  <a:lnTo>
                    <a:pt x="0" y="19981"/>
                  </a:lnTo>
                  <a:lnTo>
                    <a:pt x="6963" y="7039"/>
                  </a:lnTo>
                  <a:lnTo>
                    <a:pt x="7427" y="6358"/>
                  </a:lnTo>
                </a:path>
              </a:pathLst>
            </a:custGeom>
            <a:solidFill>
              <a:srgbClr val="9F9F9F"/>
            </a:solidFill>
            <a:ln w="3175" cap="flat">
              <a:solidFill>
                <a:srgbClr val="000000"/>
              </a:solidFill>
              <a:prstDash val="solid"/>
              <a:round/>
              <a:headEnd type="none" w="sm" len="lg"/>
              <a:tailEnd type="none" w="sm" len="lg"/>
            </a:ln>
            <a:effectLst/>
          </p:spPr>
          <p:txBody>
            <a:bodyPr/>
            <a:lstStyle/>
            <a:p>
              <a:endParaRPr lang="en-US"/>
            </a:p>
          </p:txBody>
        </p:sp>
        <p:sp>
          <p:nvSpPr>
            <p:cNvPr id="18" name="Freeform 17"/>
            <p:cNvSpPr>
              <a:spLocks/>
            </p:cNvSpPr>
            <p:nvPr/>
          </p:nvSpPr>
          <p:spPr bwMode="auto">
            <a:xfrm>
              <a:off x="140" y="6358"/>
              <a:ext cx="13899" cy="13644"/>
            </a:xfrm>
            <a:custGeom>
              <a:avLst/>
              <a:gdLst/>
              <a:ahLst/>
              <a:cxnLst>
                <a:cxn ang="0">
                  <a:pos x="0" y="0"/>
                </a:cxn>
                <a:cxn ang="0">
                  <a:pos x="4037" y="19972"/>
                </a:cxn>
                <a:cxn ang="0">
                  <a:pos x="19983" y="19972"/>
                </a:cxn>
              </a:cxnLst>
              <a:rect l="0" t="0" r="r" b="b"/>
              <a:pathLst>
                <a:path w="20000" h="20000">
                  <a:moveTo>
                    <a:pt x="0" y="0"/>
                  </a:moveTo>
                  <a:lnTo>
                    <a:pt x="4037" y="19972"/>
                  </a:lnTo>
                  <a:lnTo>
                    <a:pt x="19983" y="19972"/>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19" name="Freeform 18"/>
            <p:cNvSpPr>
              <a:spLocks/>
            </p:cNvSpPr>
            <p:nvPr/>
          </p:nvSpPr>
          <p:spPr bwMode="auto">
            <a:xfrm>
              <a:off x="210" y="114"/>
              <a:ext cx="19650" cy="6944"/>
            </a:xfrm>
            <a:custGeom>
              <a:avLst/>
              <a:gdLst/>
              <a:ahLst/>
              <a:cxnLst>
                <a:cxn ang="0">
                  <a:pos x="0" y="19619"/>
                </a:cxn>
                <a:cxn ang="0">
                  <a:pos x="16133" y="19946"/>
                </a:cxn>
                <a:cxn ang="0">
                  <a:pos x="19917" y="2616"/>
                </a:cxn>
                <a:cxn ang="0">
                  <a:pos x="19988" y="0"/>
                </a:cxn>
                <a:cxn ang="0">
                  <a:pos x="16133" y="17657"/>
                </a:cxn>
              </a:cxnLst>
              <a:rect l="0" t="0" r="r" b="b"/>
              <a:pathLst>
                <a:path w="20000" h="20000">
                  <a:moveTo>
                    <a:pt x="0" y="19619"/>
                  </a:moveTo>
                  <a:lnTo>
                    <a:pt x="16133" y="19946"/>
                  </a:lnTo>
                  <a:lnTo>
                    <a:pt x="19917" y="2616"/>
                  </a:lnTo>
                  <a:lnTo>
                    <a:pt x="19988" y="0"/>
                  </a:lnTo>
                  <a:lnTo>
                    <a:pt x="16133" y="17657"/>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20" name="Freeform 19"/>
            <p:cNvSpPr>
              <a:spLocks/>
            </p:cNvSpPr>
            <p:nvPr/>
          </p:nvSpPr>
          <p:spPr bwMode="auto">
            <a:xfrm>
              <a:off x="5400" y="341"/>
              <a:ext cx="82" cy="5923"/>
            </a:xfrm>
            <a:custGeom>
              <a:avLst/>
              <a:gdLst/>
              <a:ahLst/>
              <a:cxnLst>
                <a:cxn ang="0">
                  <a:pos x="17143" y="0"/>
                </a:cxn>
                <a:cxn ang="0">
                  <a:pos x="0" y="0"/>
                </a:cxn>
                <a:cxn ang="0">
                  <a:pos x="17143" y="0"/>
                </a:cxn>
                <a:cxn ang="0">
                  <a:pos x="0" y="0"/>
                </a:cxn>
                <a:cxn ang="0">
                  <a:pos x="17143" y="0"/>
                </a:cxn>
                <a:cxn ang="0">
                  <a:pos x="17143" y="19936"/>
                </a:cxn>
              </a:cxnLst>
              <a:rect l="0" t="0" r="r" b="b"/>
              <a:pathLst>
                <a:path w="20000" h="20000">
                  <a:moveTo>
                    <a:pt x="17143" y="0"/>
                  </a:moveTo>
                  <a:lnTo>
                    <a:pt x="0" y="0"/>
                  </a:lnTo>
                  <a:lnTo>
                    <a:pt x="17143" y="0"/>
                  </a:lnTo>
                  <a:lnTo>
                    <a:pt x="0" y="0"/>
                  </a:lnTo>
                  <a:lnTo>
                    <a:pt x="17143" y="0"/>
                  </a:lnTo>
                  <a:lnTo>
                    <a:pt x="17143" y="19936"/>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21" name="Freeform 20"/>
            <p:cNvSpPr>
              <a:spLocks/>
            </p:cNvSpPr>
            <p:nvPr/>
          </p:nvSpPr>
          <p:spPr bwMode="auto">
            <a:xfrm>
              <a:off x="5470" y="908"/>
              <a:ext cx="13829" cy="19"/>
            </a:xfrm>
            <a:custGeom>
              <a:avLst/>
              <a:gdLst/>
              <a:ahLst/>
              <a:cxnLst>
                <a:cxn ang="0">
                  <a:pos x="0" y="0"/>
                </a:cxn>
                <a:cxn ang="0">
                  <a:pos x="19983" y="0"/>
                </a:cxn>
              </a:cxnLst>
              <a:rect l="0" t="0" r="r" b="b"/>
              <a:pathLst>
                <a:path w="20000" h="20000">
                  <a:moveTo>
                    <a:pt x="0" y="0"/>
                  </a:moveTo>
                  <a:lnTo>
                    <a:pt x="19983" y="0"/>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22" name="Freeform 21"/>
            <p:cNvSpPr>
              <a:spLocks/>
            </p:cNvSpPr>
            <p:nvPr/>
          </p:nvSpPr>
          <p:spPr bwMode="auto">
            <a:xfrm>
              <a:off x="631" y="908"/>
              <a:ext cx="4921" cy="5583"/>
            </a:xfrm>
            <a:custGeom>
              <a:avLst/>
              <a:gdLst/>
              <a:ahLst/>
              <a:cxnLst>
                <a:cxn ang="0">
                  <a:pos x="0" y="19932"/>
                </a:cxn>
                <a:cxn ang="0">
                  <a:pos x="19952" y="0"/>
                </a:cxn>
              </a:cxnLst>
              <a:rect l="0" t="0" r="r" b="b"/>
              <a:pathLst>
                <a:path w="20000" h="20000">
                  <a:moveTo>
                    <a:pt x="0" y="19932"/>
                  </a:moveTo>
                  <a:lnTo>
                    <a:pt x="19952" y="0"/>
                  </a:lnTo>
                </a:path>
              </a:pathLst>
            </a:custGeom>
            <a:noFill/>
            <a:ln w="3175" cap="flat">
              <a:solidFill>
                <a:srgbClr val="000000"/>
              </a:solidFill>
              <a:prstDash val="solid"/>
              <a:round/>
              <a:headEnd type="none" w="sm" len="lg"/>
              <a:tailEnd type="none" w="sm" len="lg"/>
            </a:ln>
            <a:effectLst/>
          </p:spPr>
          <p:txBody>
            <a:bodyPr/>
            <a:lstStyle/>
            <a:p>
              <a:endParaRPr lang="en-US"/>
            </a:p>
          </p:txBody>
        </p:sp>
      </p:grpSp>
      <p:sp>
        <p:nvSpPr>
          <p:cNvPr id="23" name="Line 20"/>
          <p:cNvSpPr>
            <a:spLocks noChangeShapeType="1"/>
          </p:cNvSpPr>
          <p:nvPr/>
        </p:nvSpPr>
        <p:spPr bwMode="auto">
          <a:xfrm>
            <a:off x="5249863" y="3027363"/>
            <a:ext cx="792162" cy="0"/>
          </a:xfrm>
          <a:prstGeom prst="line">
            <a:avLst/>
          </a:prstGeom>
          <a:noFill/>
          <a:ln w="9525">
            <a:solidFill>
              <a:schemeClr val="tx1"/>
            </a:solidFill>
            <a:round/>
            <a:headEnd/>
            <a:tailEnd/>
          </a:ln>
          <a:effectLst/>
        </p:spPr>
        <p:txBody>
          <a:bodyPr wrap="none" anchor="ctr"/>
          <a:lstStyle/>
          <a:p>
            <a:endParaRPr lang="en-US"/>
          </a:p>
        </p:txBody>
      </p:sp>
      <p:sp>
        <p:nvSpPr>
          <p:cNvPr id="24" name="Line 21"/>
          <p:cNvSpPr>
            <a:spLocks noChangeShapeType="1"/>
          </p:cNvSpPr>
          <p:nvPr/>
        </p:nvSpPr>
        <p:spPr bwMode="auto">
          <a:xfrm flipH="1">
            <a:off x="6042025" y="3027363"/>
            <a:ext cx="0" cy="457200"/>
          </a:xfrm>
          <a:prstGeom prst="line">
            <a:avLst/>
          </a:prstGeom>
          <a:noFill/>
          <a:ln w="9525">
            <a:solidFill>
              <a:schemeClr val="tx1"/>
            </a:solidFill>
            <a:round/>
            <a:headEnd/>
            <a:tailEnd type="triangle" w="med" len="med"/>
          </a:ln>
          <a:effectLst/>
        </p:spPr>
        <p:txBody>
          <a:bodyPr wrap="none" anchor="ctr"/>
          <a:lstStyle/>
          <a:p>
            <a:endParaRPr lang="en-US"/>
          </a:p>
        </p:txBody>
      </p:sp>
      <p:graphicFrame>
        <p:nvGraphicFramePr>
          <p:cNvPr id="25" name="Object 24"/>
          <p:cNvGraphicFramePr>
            <a:graphicFrameLocks noChangeAspect="1"/>
          </p:cNvGraphicFramePr>
          <p:nvPr/>
        </p:nvGraphicFramePr>
        <p:xfrm>
          <a:off x="5795963" y="3759200"/>
          <a:ext cx="431800" cy="431800"/>
        </p:xfrm>
        <a:graphic>
          <a:graphicData uri="http://schemas.openxmlformats.org/presentationml/2006/ole">
            <mc:AlternateContent xmlns:mc="http://schemas.openxmlformats.org/markup-compatibility/2006">
              <mc:Choice xmlns:v="urn:schemas-microsoft-com:vml" Requires="v">
                <p:oleObj spid="_x0000_s2066" name="Document" r:id="rId4" imgW="433080" imgH="432720" progId="Word.Document.8">
                  <p:embed/>
                </p:oleObj>
              </mc:Choice>
              <mc:Fallback>
                <p:oleObj name="Document" r:id="rId4" imgW="433080" imgH="4327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3759200"/>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Line 23"/>
          <p:cNvSpPr>
            <a:spLocks noChangeShapeType="1"/>
          </p:cNvSpPr>
          <p:nvPr/>
        </p:nvSpPr>
        <p:spPr bwMode="auto">
          <a:xfrm>
            <a:off x="3530601" y="3022600"/>
            <a:ext cx="268287" cy="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4" name="Group 25"/>
          <p:cNvGrpSpPr>
            <a:grpSpLocks/>
          </p:cNvGrpSpPr>
          <p:nvPr/>
        </p:nvGrpSpPr>
        <p:grpSpPr bwMode="auto">
          <a:xfrm>
            <a:off x="3679826" y="2786063"/>
            <a:ext cx="1673225" cy="457200"/>
            <a:chOff x="1408" y="2838"/>
            <a:chExt cx="1054" cy="288"/>
          </a:xfrm>
        </p:grpSpPr>
        <p:sp>
          <p:nvSpPr>
            <p:cNvPr id="28" name="Text Box 26"/>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a:t>“java"</a:t>
              </a:r>
            </a:p>
          </p:txBody>
        </p:sp>
        <p:sp>
          <p:nvSpPr>
            <p:cNvPr id="29" name="AutoShape 27"/>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grpSp>
        <p:nvGrpSpPr>
          <p:cNvPr id="5" name="Group 28"/>
          <p:cNvGrpSpPr>
            <a:grpSpLocks/>
          </p:cNvGrpSpPr>
          <p:nvPr/>
        </p:nvGrpSpPr>
        <p:grpSpPr bwMode="auto">
          <a:xfrm>
            <a:off x="3681413" y="3557588"/>
            <a:ext cx="1673225" cy="457200"/>
            <a:chOff x="1408" y="2838"/>
            <a:chExt cx="1054" cy="288"/>
          </a:xfrm>
        </p:grpSpPr>
        <p:sp>
          <p:nvSpPr>
            <p:cNvPr id="31" name="Text Box 29"/>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a:t>“</a:t>
              </a:r>
              <a:r>
                <a:rPr lang="en-US" sz="2400" dirty="0" smtClean="0"/>
                <a:t>JAVA"</a:t>
              </a:r>
              <a:endParaRPr lang="en-US" sz="2400" dirty="0"/>
            </a:p>
          </p:txBody>
        </p:sp>
        <p:sp>
          <p:nvSpPr>
            <p:cNvPr id="32" name="AutoShape 30"/>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sp>
        <p:nvSpPr>
          <p:cNvPr id="33" name="TextBox 32"/>
          <p:cNvSpPr txBox="1"/>
          <p:nvPr/>
        </p:nvSpPr>
        <p:spPr>
          <a:xfrm>
            <a:off x="1524000" y="2209800"/>
            <a:ext cx="3886200" cy="369332"/>
          </a:xfrm>
          <a:prstGeom prst="rect">
            <a:avLst/>
          </a:prstGeom>
          <a:noFill/>
          <a:ln w="19050">
            <a:solidFill>
              <a:schemeClr val="accent1"/>
            </a:solidFill>
            <a:prstDash val="dash"/>
          </a:ln>
        </p:spPr>
        <p:txBody>
          <a:bodyPr wrap="square" rtlCol="0">
            <a:spAutoFit/>
          </a:bodyPr>
          <a:lstStyle/>
          <a:p>
            <a:r>
              <a:rPr lang="en-US" dirty="0" smtClean="0"/>
              <a:t>word1 = word1.toUpperCase();</a:t>
            </a:r>
          </a:p>
        </p:txBody>
      </p:sp>
      <p:sp>
        <p:nvSpPr>
          <p:cNvPr id="34" name="TextBox 33"/>
          <p:cNvSpPr txBox="1"/>
          <p:nvPr/>
        </p:nvSpPr>
        <p:spPr>
          <a:xfrm>
            <a:off x="1600200" y="5486400"/>
            <a:ext cx="3886200" cy="369332"/>
          </a:xfrm>
          <a:prstGeom prst="rect">
            <a:avLst/>
          </a:prstGeom>
          <a:noFill/>
          <a:ln w="19050">
            <a:solidFill>
              <a:schemeClr val="accent1"/>
            </a:solidFill>
            <a:prstDash val="dash"/>
          </a:ln>
        </p:spPr>
        <p:txBody>
          <a:bodyPr wrap="square" rtlCol="0">
            <a:spAutoFit/>
          </a:bodyPr>
          <a:lstStyle/>
          <a:p>
            <a:r>
              <a:rPr lang="en-US" dirty="0" smtClean="0"/>
              <a:t>word1.toUpperCase();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r>
              <a:rPr lang="en-US" dirty="0" smtClean="0"/>
              <a:t> Class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err="1" smtClean="0"/>
              <a:t>java.lang.StringBuffer</a:t>
            </a:r>
            <a:r>
              <a:rPr lang="en-US" dirty="0" smtClean="0"/>
              <a:t> class is a thread-safe, mutable sequence of characters. </a:t>
            </a:r>
          </a:p>
          <a:p>
            <a:r>
              <a:rPr lang="en-US" dirty="0" smtClean="0"/>
              <a:t>Following are the important points about </a:t>
            </a:r>
            <a:r>
              <a:rPr lang="en-US" dirty="0" err="1" smtClean="0"/>
              <a:t>StringBuffer</a:t>
            </a:r>
            <a:r>
              <a:rPr lang="en-US" dirty="0" smtClean="0"/>
              <a:t>:</a:t>
            </a:r>
          </a:p>
          <a:p>
            <a:pPr lvl="1"/>
            <a:r>
              <a:rPr lang="en-US" dirty="0" smtClean="0"/>
              <a:t>A string buffer is like a String, but can be </a:t>
            </a:r>
            <a:r>
              <a:rPr lang="en-US" b="1" dirty="0" smtClean="0"/>
              <a:t>modified</a:t>
            </a:r>
            <a:r>
              <a:rPr lang="en-US" dirty="0" smtClean="0"/>
              <a:t> (</a:t>
            </a:r>
            <a:r>
              <a:rPr lang="en-US" b="1" dirty="0" smtClean="0"/>
              <a:t>mutable</a:t>
            </a:r>
            <a:r>
              <a:rPr lang="en-US" dirty="0" smtClean="0"/>
              <a:t>).</a:t>
            </a:r>
          </a:p>
          <a:p>
            <a:pPr lvl="1"/>
            <a:r>
              <a:rPr lang="en-US" dirty="0" smtClean="0"/>
              <a:t>It contains some particular sequence of characters, but the length and content of the sequence can be changed through certain method calls.</a:t>
            </a:r>
          </a:p>
          <a:p>
            <a:pPr lvl="1"/>
            <a:r>
              <a:rPr lang="en-US" dirty="0" smtClean="0"/>
              <a:t>They are </a:t>
            </a:r>
            <a:r>
              <a:rPr lang="en-US" b="1" dirty="0" smtClean="0"/>
              <a:t>safe</a:t>
            </a:r>
            <a:r>
              <a:rPr lang="en-US" dirty="0" smtClean="0"/>
              <a:t> for use by multiple </a:t>
            </a:r>
            <a:r>
              <a:rPr lang="en-US" b="1" dirty="0" smtClean="0"/>
              <a:t>threads</a:t>
            </a: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r>
              <a:rPr lang="en-US" dirty="0" smtClean="0"/>
              <a:t> Constructor</a:t>
            </a:r>
            <a:endParaRPr lang="en-US" dirty="0"/>
          </a:p>
        </p:txBody>
      </p:sp>
      <p:graphicFrame>
        <p:nvGraphicFramePr>
          <p:cNvPr id="5" name="Table 4"/>
          <p:cNvGraphicFramePr>
            <a:graphicFrameLocks noGrp="1"/>
          </p:cNvGraphicFramePr>
          <p:nvPr/>
        </p:nvGraphicFramePr>
        <p:xfrm>
          <a:off x="533400" y="1066800"/>
          <a:ext cx="8077200" cy="4028440"/>
        </p:xfrm>
        <a:graphic>
          <a:graphicData uri="http://schemas.openxmlformats.org/drawingml/2006/table">
            <a:tbl>
              <a:tblPr firstRow="1" bandRow="1">
                <a:tableStyleId>{5C22544A-7EE6-4342-B048-85BDC9FD1C3A}</a:tableStyleId>
              </a:tblPr>
              <a:tblGrid>
                <a:gridCol w="914400"/>
                <a:gridCol w="7162800"/>
              </a:tblGrid>
              <a:tr h="370840">
                <a:tc>
                  <a:txBody>
                    <a:bodyPr/>
                    <a:lstStyle/>
                    <a:p>
                      <a:r>
                        <a:rPr lang="en-US" dirty="0" smtClean="0"/>
                        <a:t>S.N</a:t>
                      </a:r>
                      <a:endParaRPr lang="en-US" dirty="0"/>
                    </a:p>
                  </a:txBody>
                  <a:tcPr/>
                </a:tc>
                <a:tc>
                  <a:txBody>
                    <a:bodyPr/>
                    <a:lstStyle/>
                    <a:p>
                      <a:r>
                        <a:rPr lang="en-US" dirty="0" smtClean="0"/>
                        <a:t>Constructor &amp;</a:t>
                      </a:r>
                      <a:r>
                        <a:rPr lang="en-US" baseline="0" dirty="0" smtClean="0"/>
                        <a:t> Description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1</a:t>
                      </a:r>
                      <a:endParaRPr lang="en-US" dirty="0" smtClean="0">
                        <a:latin typeface="Times" pitchFamily="-96" charset="0"/>
                      </a:endParaRPr>
                    </a:p>
                  </a:txBody>
                  <a:tcPr/>
                </a:tc>
                <a:tc>
                  <a:txBody>
                    <a:bodyPr/>
                    <a:lstStyle/>
                    <a:p>
                      <a:r>
                        <a:rPr lang="en-US" sz="1800" b="1" dirty="0" err="1" smtClean="0">
                          <a:latin typeface="Cambria" pitchFamily="18" charset="0"/>
                          <a:ea typeface="Cambria" pitchFamily="18" charset="0"/>
                        </a:rPr>
                        <a:t>StringBuffer</a:t>
                      </a:r>
                      <a:r>
                        <a:rPr lang="en-US" sz="1800" dirty="0" smtClean="0"/>
                        <a:t>() </a:t>
                      </a:r>
                      <a:br>
                        <a:rPr lang="en-US" sz="1800" dirty="0" smtClean="0"/>
                      </a:br>
                      <a:r>
                        <a:rPr lang="en-US" sz="1800" dirty="0" smtClean="0"/>
                        <a:t>This constructs a string buffer with no characters in it and an initial capacity of 16 characters.</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2</a:t>
                      </a:r>
                    </a:p>
                  </a:txBody>
                  <a:tcPr/>
                </a:tc>
                <a:tc>
                  <a:txBody>
                    <a:bodyPr/>
                    <a:lstStyle/>
                    <a:p>
                      <a:r>
                        <a:rPr lang="en-US" sz="1800" b="1" dirty="0" err="1" smtClean="0">
                          <a:latin typeface="Cambria" pitchFamily="18" charset="0"/>
                          <a:ea typeface="Cambria" pitchFamily="18" charset="0"/>
                        </a:rPr>
                        <a:t>StringBuffer</a:t>
                      </a:r>
                      <a:r>
                        <a:rPr lang="en-US" sz="1800" b="1" dirty="0" smtClean="0">
                          <a:latin typeface="Cambria" pitchFamily="18" charset="0"/>
                          <a:ea typeface="Cambria" pitchFamily="18" charset="0"/>
                        </a:rPr>
                        <a:t>(</a:t>
                      </a:r>
                      <a:r>
                        <a:rPr lang="en-US" sz="1800" b="1" dirty="0" err="1" smtClean="0">
                          <a:latin typeface="Cambria" pitchFamily="18" charset="0"/>
                          <a:ea typeface="Cambria" pitchFamily="18" charset="0"/>
                        </a:rPr>
                        <a:t>CharSequence</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seq</a:t>
                      </a:r>
                      <a:r>
                        <a:rPr lang="en-US" sz="1800" b="1" dirty="0" smtClean="0">
                          <a:latin typeface="Cambria" pitchFamily="18" charset="0"/>
                          <a:ea typeface="Cambria" pitchFamily="18" charset="0"/>
                        </a:rPr>
                        <a:t>) </a:t>
                      </a:r>
                      <a:r>
                        <a:rPr lang="en-US" sz="1800" dirty="0" smtClean="0"/>
                        <a:t/>
                      </a:r>
                      <a:br>
                        <a:rPr lang="en-US" sz="1800" dirty="0" smtClean="0"/>
                      </a:br>
                      <a:r>
                        <a:rPr lang="en-US" sz="1800" dirty="0" smtClean="0"/>
                        <a:t>This constructs a string buffer that contains the same characters as the specified </a:t>
                      </a:r>
                      <a:r>
                        <a:rPr lang="en-US" sz="1800" dirty="0" err="1" smtClean="0"/>
                        <a:t>CharSequence</a:t>
                      </a:r>
                      <a:r>
                        <a:rPr lang="en-US" sz="1800" dirty="0" smtClean="0"/>
                        <a:t>.</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3</a:t>
                      </a:r>
                    </a:p>
                  </a:txBody>
                  <a:tcPr/>
                </a:tc>
                <a:tc>
                  <a:txBody>
                    <a:bodyPr/>
                    <a:lstStyle/>
                    <a:p>
                      <a:r>
                        <a:rPr lang="en-US" sz="1800" b="1" dirty="0" err="1" smtClean="0">
                          <a:latin typeface="Cambria" pitchFamily="18" charset="0"/>
                          <a:ea typeface="Cambria" pitchFamily="18" charset="0"/>
                        </a:rPr>
                        <a:t>StringBuffer</a:t>
                      </a:r>
                      <a:r>
                        <a:rPr lang="en-US" sz="1800" b="1" dirty="0" smtClean="0">
                          <a:latin typeface="Cambria" pitchFamily="18" charset="0"/>
                          <a:ea typeface="Cambria" pitchFamily="18" charset="0"/>
                        </a:rPr>
                        <a:t>(</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capacity)</a:t>
                      </a:r>
                      <a:r>
                        <a:rPr lang="en-US" sz="1800" dirty="0" smtClean="0"/>
                        <a:t> </a:t>
                      </a:r>
                      <a:br>
                        <a:rPr lang="en-US" sz="1800" dirty="0" smtClean="0"/>
                      </a:br>
                      <a:r>
                        <a:rPr lang="en-US" sz="1800" dirty="0" smtClean="0"/>
                        <a:t>This constructs a string buffer with no characters in it and the specified initial capacity.</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4</a:t>
                      </a:r>
                      <a:endParaRPr lang="en-US" dirty="0" smtClean="0">
                        <a:latin typeface="Times" pitchFamily="-96" charset="0"/>
                      </a:endParaRPr>
                    </a:p>
                  </a:txBody>
                  <a:tcPr/>
                </a:tc>
                <a:tc>
                  <a:txBody>
                    <a:bodyPr/>
                    <a:lstStyle/>
                    <a:p>
                      <a:r>
                        <a:rPr lang="en-US" sz="1800" b="1" dirty="0" err="1" smtClean="0">
                          <a:latin typeface="Cambria" pitchFamily="18" charset="0"/>
                          <a:ea typeface="Cambria" pitchFamily="18" charset="0"/>
                        </a:rPr>
                        <a:t>StringBuffer</a:t>
                      </a:r>
                      <a:r>
                        <a:rPr lang="en-US" sz="1800" b="1" dirty="0" smtClean="0">
                          <a:latin typeface="Cambria" pitchFamily="18" charset="0"/>
                          <a:ea typeface="Cambria" pitchFamily="18" charset="0"/>
                        </a:rPr>
                        <a:t>(String </a:t>
                      </a:r>
                      <a:r>
                        <a:rPr lang="en-US" sz="1800" b="1" dirty="0" err="1" smtClean="0">
                          <a:latin typeface="Cambria" pitchFamily="18" charset="0"/>
                          <a:ea typeface="Cambria" pitchFamily="18" charset="0"/>
                        </a:rPr>
                        <a:t>str</a:t>
                      </a:r>
                      <a:r>
                        <a:rPr lang="en-US" sz="1800" b="1" dirty="0" smtClean="0">
                          <a:latin typeface="Cambria" pitchFamily="18" charset="0"/>
                          <a:ea typeface="Cambria" pitchFamily="18" charset="0"/>
                        </a:rPr>
                        <a:t>) </a:t>
                      </a:r>
                      <a:br>
                        <a:rPr lang="en-US" sz="1800" b="1" dirty="0" smtClean="0">
                          <a:latin typeface="Cambria" pitchFamily="18" charset="0"/>
                          <a:ea typeface="Cambria" pitchFamily="18" charset="0"/>
                        </a:rPr>
                      </a:br>
                      <a:r>
                        <a:rPr lang="en-US" sz="1800" dirty="0" smtClean="0"/>
                        <a:t>This constructs a string buffer initialized to the contents of the specified string.</a:t>
                      </a:r>
                      <a:endParaRPr lang="en-US" sz="1800" dirty="0"/>
                    </a:p>
                  </a:txBody>
                  <a:tcPr/>
                </a:tc>
              </a:tr>
            </a:tbl>
          </a:graphicData>
        </a:graphic>
      </p:graphicFrame>
      <p:sp>
        <p:nvSpPr>
          <p:cNvPr id="4" name="Rectangle 3"/>
          <p:cNvSpPr/>
          <p:nvPr/>
        </p:nvSpPr>
        <p:spPr>
          <a:xfrm>
            <a:off x="0" y="1419225"/>
            <a:ext cx="9144000" cy="942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2362200"/>
            <a:ext cx="9144000" cy="942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276600"/>
            <a:ext cx="9144000" cy="942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191000"/>
            <a:ext cx="9144000" cy="942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StringBuffer</a:t>
            </a:r>
            <a:r>
              <a:rPr lang="en-IN" dirty="0" smtClean="0"/>
              <a:t> Methods</a:t>
            </a:r>
            <a:endParaRPr lang="en-US" dirty="0"/>
          </a:p>
        </p:txBody>
      </p:sp>
      <p:sp>
        <p:nvSpPr>
          <p:cNvPr id="6" name="Content Placeholder 2"/>
          <p:cNvSpPr>
            <a:spLocks noGrp="1"/>
          </p:cNvSpPr>
          <p:nvPr>
            <p:ph idx="1"/>
          </p:nvPr>
        </p:nvSpPr>
        <p:spPr/>
        <p:txBody>
          <a:bodyPr>
            <a:normAutofit/>
          </a:bodyPr>
          <a:lstStyle/>
          <a:p>
            <a:r>
              <a:rPr lang="en-US" dirty="0" smtClean="0"/>
              <a:t>Addition to some methods of String class there are many other methods provided by </a:t>
            </a:r>
            <a:r>
              <a:rPr lang="en-US" b="1" dirty="0" err="1" smtClean="0">
                <a:latin typeface="Cambria" pitchFamily="18" charset="0"/>
                <a:ea typeface="Cambria" pitchFamily="18" charset="0"/>
                <a:cs typeface="Courier New" pitchFamily="49" charset="0"/>
              </a:rPr>
              <a:t>StringBuffer</a:t>
            </a:r>
            <a:r>
              <a:rPr lang="en-US" dirty="0" smtClean="0"/>
              <a:t> class.</a:t>
            </a:r>
            <a:endParaRPr lang="en-US" dirty="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33</a:t>
            </a:fld>
            <a:endParaRPr lang="en-US"/>
          </a:p>
        </p:txBody>
      </p:sp>
      <p:graphicFrame>
        <p:nvGraphicFramePr>
          <p:cNvPr id="5" name="Table 4"/>
          <p:cNvGraphicFramePr>
            <a:graphicFrameLocks noGrp="1"/>
          </p:cNvGraphicFramePr>
          <p:nvPr/>
        </p:nvGraphicFramePr>
        <p:xfrm>
          <a:off x="533400" y="2092960"/>
          <a:ext cx="8077200" cy="3302000"/>
        </p:xfrm>
        <a:graphic>
          <a:graphicData uri="http://schemas.openxmlformats.org/drawingml/2006/table">
            <a:tbl>
              <a:tblPr firstRow="1" bandRow="1">
                <a:tableStyleId>{5C22544A-7EE6-4342-B048-85BDC9FD1C3A}</a:tableStyleId>
              </a:tblPr>
              <a:tblGrid>
                <a:gridCol w="3124200"/>
                <a:gridCol w="49530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ambria" pitchFamily="18" charset="0"/>
                          <a:ea typeface="Cambria" pitchFamily="18" charset="0"/>
                        </a:rPr>
                        <a:t>append(String s)</a:t>
                      </a:r>
                      <a:endParaRPr lang="en-US" dirty="0" smtClean="0">
                        <a:latin typeface="Cambria" pitchFamily="18" charset="0"/>
                        <a:ea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is used to append the specified string with this string.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ambria" pitchFamily="18" charset="0"/>
                          <a:ea typeface="Cambria" pitchFamily="18" charset="0"/>
                        </a:rPr>
                        <a:t>insert(</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offset, String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is used to insert the specified string with this string at the specified position.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ambria" pitchFamily="18" charset="0"/>
                          <a:ea typeface="Cambria" pitchFamily="18" charset="0"/>
                        </a:rPr>
                        <a:t>replace(</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startIndex</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endIndex</a:t>
                      </a:r>
                      <a:r>
                        <a:rPr lang="en-US" sz="1800" b="1" dirty="0" smtClean="0">
                          <a:latin typeface="Cambria" pitchFamily="18" charset="0"/>
                          <a:ea typeface="Cambria" pitchFamily="18" charset="0"/>
                        </a:rPr>
                        <a:t>, String </a:t>
                      </a:r>
                      <a:r>
                        <a:rPr lang="en-US" sz="1800" b="1" dirty="0" err="1" smtClean="0">
                          <a:latin typeface="Cambria" pitchFamily="18" charset="0"/>
                          <a:ea typeface="Cambria" pitchFamily="18" charset="0"/>
                        </a:rPr>
                        <a:t>str</a:t>
                      </a:r>
                      <a:r>
                        <a:rPr lang="en-US" sz="1800" b="1" dirty="0" smtClean="0">
                          <a:latin typeface="Cambria" pitchFamily="18" charset="0"/>
                          <a:ea typeface="Cambria"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is used to replace the string from specified </a:t>
                      </a:r>
                      <a:r>
                        <a:rPr lang="en-US" sz="1800" b="0" i="0" kern="1200" dirty="0" err="1" smtClean="0">
                          <a:solidFill>
                            <a:schemeClr val="dk1"/>
                          </a:solidFill>
                          <a:latin typeface="+mn-lt"/>
                          <a:ea typeface="+mn-ea"/>
                          <a:cs typeface="+mn-cs"/>
                        </a:rPr>
                        <a:t>startIndex</a:t>
                      </a:r>
                      <a:r>
                        <a:rPr lang="en-US" sz="1800" b="0" i="0" kern="1200" dirty="0" smtClean="0">
                          <a:solidFill>
                            <a:schemeClr val="dk1"/>
                          </a:solidFill>
                          <a:latin typeface="+mn-lt"/>
                          <a:ea typeface="+mn-ea"/>
                          <a:cs typeface="+mn-cs"/>
                        </a:rPr>
                        <a:t> and </a:t>
                      </a:r>
                      <a:r>
                        <a:rPr lang="en-US" sz="1800" b="0" i="0" kern="1200" dirty="0" err="1" smtClean="0">
                          <a:solidFill>
                            <a:schemeClr val="dk1"/>
                          </a:solidFill>
                          <a:latin typeface="+mn-lt"/>
                          <a:ea typeface="+mn-ea"/>
                          <a:cs typeface="+mn-cs"/>
                        </a:rPr>
                        <a:t>endIndex</a:t>
                      </a:r>
                      <a:r>
                        <a:rPr lang="en-US" sz="1800" b="0" i="0" kern="1200" dirty="0" smtClean="0">
                          <a:solidFill>
                            <a:schemeClr val="dk1"/>
                          </a:solidFill>
                          <a:latin typeface="+mn-lt"/>
                          <a:ea typeface="+mn-ea"/>
                          <a:cs typeface="+mn-cs"/>
                        </a:rPr>
                        <a:t>.</a:t>
                      </a:r>
                      <a:endParaRPr lang="en-US" sz="18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ambria" pitchFamily="18" charset="0"/>
                          <a:ea typeface="Cambria" pitchFamily="18" charset="0"/>
                        </a:rPr>
                        <a:t>delete(</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startIndex</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endIndex</a:t>
                      </a:r>
                      <a:r>
                        <a:rPr lang="en-US" sz="1800" b="1" dirty="0" smtClean="0">
                          <a:latin typeface="Cambria" pitchFamily="18" charset="0"/>
                          <a:ea typeface="Cambria" pitchFamily="18" charset="0"/>
                        </a:rPr>
                        <a:t>)</a:t>
                      </a:r>
                      <a:endParaRPr lang="en-US" dirty="0" smtClean="0">
                        <a:latin typeface="Cambria" pitchFamily="18" charset="0"/>
                        <a:ea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is used to delete the string from specified </a:t>
                      </a:r>
                      <a:r>
                        <a:rPr lang="en-US" sz="1800" dirty="0" err="1" smtClean="0"/>
                        <a:t>startIndex</a:t>
                      </a:r>
                      <a:r>
                        <a:rPr lang="en-US" sz="1800" dirty="0" smtClean="0"/>
                        <a:t> and </a:t>
                      </a:r>
                      <a:r>
                        <a:rPr lang="en-US" sz="1800" dirty="0" err="1" smtClean="0"/>
                        <a:t>endIndex</a:t>
                      </a:r>
                      <a:r>
                        <a:rPr lang="en-US" sz="1800" dirty="0" smtClean="0"/>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ambria" pitchFamily="18" charset="0"/>
                          <a:ea typeface="Cambria" pitchFamily="18" charset="0"/>
                        </a:rPr>
                        <a:t>reverse()</a:t>
                      </a:r>
                      <a:endParaRPr lang="en-US" dirty="0" smtClean="0">
                        <a:latin typeface="Cambria" pitchFamily="18" charset="0"/>
                        <a:ea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is used to reverse the string.</a:t>
                      </a: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953500" cy="808037"/>
          </a:xfrm>
        </p:spPr>
        <p:txBody>
          <a:bodyPr>
            <a:normAutofit/>
          </a:bodyPr>
          <a:lstStyle/>
          <a:p>
            <a:r>
              <a:rPr lang="en-US" dirty="0" smtClean="0"/>
              <a:t>Remember : “</a:t>
            </a:r>
            <a:r>
              <a:rPr lang="en-US" dirty="0" err="1" smtClean="0"/>
              <a:t>StringBuffer</a:t>
            </a:r>
            <a:r>
              <a:rPr lang="en-US" dirty="0" smtClean="0"/>
              <a:t>” is mutable</a:t>
            </a:r>
            <a:endParaRPr lang="en-US" dirty="0"/>
          </a:p>
        </p:txBody>
      </p:sp>
      <p:sp>
        <p:nvSpPr>
          <p:cNvPr id="3" name="Content Placeholder 2"/>
          <p:cNvSpPr>
            <a:spLocks noGrp="1"/>
          </p:cNvSpPr>
          <p:nvPr>
            <p:ph idx="1"/>
          </p:nvPr>
        </p:nvSpPr>
        <p:spPr/>
        <p:txBody>
          <a:bodyPr/>
          <a:lstStyle/>
          <a:p>
            <a:r>
              <a:rPr lang="en-IN" dirty="0" smtClean="0"/>
              <a:t>As </a:t>
            </a:r>
            <a:r>
              <a:rPr lang="en-IN" b="1" dirty="0" err="1" smtClean="0">
                <a:latin typeface="Cambria" pitchFamily="18" charset="0"/>
                <a:ea typeface="Cambria" pitchFamily="18" charset="0"/>
                <a:cs typeface="Courier New" pitchFamily="49" charset="0"/>
              </a:rPr>
              <a:t>StringBuffer</a:t>
            </a:r>
            <a:r>
              <a:rPr lang="en-IN" dirty="0" smtClean="0"/>
              <a:t> class is mutable we need not to</a:t>
            </a:r>
            <a:r>
              <a:rPr lang="en-US" dirty="0" smtClean="0"/>
              <a:t> replace the reference with a new reference as we have to do it with </a:t>
            </a:r>
            <a:r>
              <a:rPr lang="en-US" dirty="0" smtClean="0">
                <a:latin typeface="Cambria" pitchFamily="18" charset="0"/>
                <a:ea typeface="Cambria" pitchFamily="18" charset="0"/>
                <a:cs typeface="Courier New" pitchFamily="49" charset="0"/>
              </a:rPr>
              <a:t>String</a:t>
            </a:r>
            <a:r>
              <a:rPr lang="en-US" dirty="0" smtClean="0"/>
              <a:t> class.</a:t>
            </a:r>
            <a:endParaRPr lang="en-US" dirty="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34</a:t>
            </a:fld>
            <a:endParaRPr lang="en-US"/>
          </a:p>
        </p:txBody>
      </p:sp>
      <p:sp>
        <p:nvSpPr>
          <p:cNvPr id="5" name="TextBox 4"/>
          <p:cNvSpPr txBox="1"/>
          <p:nvPr/>
        </p:nvSpPr>
        <p:spPr>
          <a:xfrm>
            <a:off x="723900" y="2590800"/>
            <a:ext cx="7696200" cy="1754326"/>
          </a:xfrm>
          <a:prstGeom prst="rect">
            <a:avLst/>
          </a:prstGeom>
          <a:noFill/>
          <a:ln w="19050">
            <a:solidFill>
              <a:schemeClr val="accent1"/>
            </a:solidFill>
            <a:prstDash val="dash"/>
          </a:ln>
        </p:spPr>
        <p:txBody>
          <a:bodyPr wrap="square" rtlCol="0">
            <a:spAutoFit/>
          </a:bodyPr>
          <a:lstStyle/>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2A00FF"/>
                </a:solidFill>
                <a:latin typeface="Consolas"/>
              </a:rPr>
              <a:t>"Hello Everyone"</a:t>
            </a:r>
            <a:r>
              <a:rPr lang="en-US" b="1" dirty="0" smtClean="0">
                <a:solidFill>
                  <a:srgbClr val="000000"/>
                </a:solidFill>
                <a:latin typeface="Consolas"/>
              </a:rPr>
              <a:t>);</a:t>
            </a:r>
          </a:p>
          <a:p>
            <a:r>
              <a:rPr lang="en-US" dirty="0" smtClean="0">
                <a:solidFill>
                  <a:srgbClr val="6A3E3E"/>
                </a:solidFill>
                <a:latin typeface="Consolas"/>
              </a:rPr>
              <a:t>str1</a:t>
            </a:r>
            <a:r>
              <a:rPr lang="en-US" dirty="0" smtClean="0">
                <a:solidFill>
                  <a:srgbClr val="000000"/>
                </a:solidFill>
                <a:latin typeface="Consolas"/>
              </a:rPr>
              <a:t>.reverse(); </a:t>
            </a:r>
          </a:p>
          <a:p>
            <a:r>
              <a:rPr lang="en-IN" dirty="0" smtClean="0">
                <a:solidFill>
                  <a:srgbClr val="3F7F5F"/>
                </a:solidFill>
                <a:latin typeface="Consolas"/>
              </a:rPr>
              <a:t>// as it is mutable can not write str1 = str1.reverse();</a:t>
            </a:r>
          </a:p>
          <a:p>
            <a:r>
              <a:rPr lang="en-IN" dirty="0" smtClean="0">
                <a:solidFill>
                  <a:srgbClr val="3F7F5F"/>
                </a:solidFill>
                <a:latin typeface="Consolas"/>
              </a:rPr>
              <a:t>// it will change to value of the string itself</a:t>
            </a:r>
            <a:endParaRPr lang="en-US" dirty="0" smtClean="0">
              <a:solidFill>
                <a:srgbClr val="000000"/>
              </a:solidFill>
              <a:latin typeface="Consolas"/>
            </a:endParaRP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str1</a:t>
            </a:r>
            <a:r>
              <a:rPr lang="en-US" b="1" i="1" dirty="0" smtClean="0">
                <a:solidFill>
                  <a:srgbClr val="000000"/>
                </a:solidFill>
                <a:latin typeface="Consolas"/>
              </a:rPr>
              <a:t>);</a:t>
            </a:r>
          </a:p>
          <a:p>
            <a:r>
              <a:rPr lang="en-US" dirty="0" smtClean="0">
                <a:solidFill>
                  <a:srgbClr val="3F7F5F"/>
                </a:solidFill>
                <a:latin typeface="Consolas"/>
              </a:rPr>
              <a:t>// Output will be “</a:t>
            </a:r>
            <a:r>
              <a:rPr lang="en-US" b="1" dirty="0" err="1" smtClean="0">
                <a:solidFill>
                  <a:srgbClr val="3F7F5F"/>
                </a:solidFill>
                <a:latin typeface="Consolas"/>
              </a:rPr>
              <a:t>enoyrevE</a:t>
            </a:r>
            <a:r>
              <a:rPr lang="en-US" b="1" dirty="0" smtClean="0">
                <a:solidFill>
                  <a:srgbClr val="3F7F5F"/>
                </a:solidFill>
                <a:latin typeface="Consolas"/>
              </a:rPr>
              <a:t> </a:t>
            </a:r>
            <a:r>
              <a:rPr lang="en-US" b="1" dirty="0" err="1" smtClean="0">
                <a:solidFill>
                  <a:srgbClr val="3F7F5F"/>
                </a:solidFill>
                <a:latin typeface="Consolas"/>
              </a:rPr>
              <a:t>olleH</a:t>
            </a:r>
            <a:r>
              <a:rPr lang="en-US" dirty="0" smtClean="0">
                <a:solidFill>
                  <a:srgbClr val="3F7F5F"/>
                </a:solidFill>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StringBuffer</a:t>
            </a:r>
            <a:r>
              <a:rPr lang="en-IN" dirty="0" smtClean="0"/>
              <a:t> Methods : reverse</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latin typeface="Cambria" pitchFamily="18" charset="0"/>
                <a:ea typeface="Cambria" pitchFamily="18" charset="0"/>
              </a:rPr>
              <a:t>reverse() </a:t>
            </a:r>
            <a:r>
              <a:rPr lang="en-US" dirty="0" smtClean="0"/>
              <a:t>method of </a:t>
            </a:r>
            <a:r>
              <a:rPr lang="en-US" dirty="0" err="1" smtClean="0">
                <a:latin typeface="Cambria" pitchFamily="18" charset="0"/>
                <a:ea typeface="Cambria" pitchFamily="18" charset="0"/>
                <a:cs typeface="Courier New" pitchFamily="49" charset="0"/>
              </a:rPr>
              <a:t>StringBuffer</a:t>
            </a:r>
            <a:r>
              <a:rPr lang="en-US" dirty="0" smtClean="0"/>
              <a:t> class reverses the current string.</a:t>
            </a:r>
          </a:p>
          <a:p>
            <a:r>
              <a:rPr lang="en-IN" dirty="0" smtClean="0"/>
              <a:t>Simple Example to find whether a string is palindrome or not using reverse method of </a:t>
            </a:r>
            <a:r>
              <a:rPr lang="en-IN" dirty="0" err="1" smtClean="0">
                <a:latin typeface="Cambria" pitchFamily="18" charset="0"/>
                <a:ea typeface="Cambria" pitchFamily="18" charset="0"/>
                <a:cs typeface="Courier New" pitchFamily="49" charset="0"/>
              </a:rPr>
              <a:t>StringBuffer</a:t>
            </a:r>
            <a:r>
              <a:rPr lang="en-IN" dirty="0" smtClean="0"/>
              <a:t> class</a:t>
            </a:r>
            <a:endParaRPr lang="en-US" dirty="0" smtClean="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35</a:t>
            </a:fld>
            <a:endParaRPr lang="en-US"/>
          </a:p>
        </p:txBody>
      </p:sp>
      <p:sp>
        <p:nvSpPr>
          <p:cNvPr id="5" name="TextBox 4"/>
          <p:cNvSpPr txBox="1"/>
          <p:nvPr/>
        </p:nvSpPr>
        <p:spPr>
          <a:xfrm>
            <a:off x="723900" y="2971800"/>
            <a:ext cx="7696200" cy="2585323"/>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str1</a:t>
            </a:r>
            <a:r>
              <a:rPr lang="en-US" dirty="0" smtClean="0">
                <a:solidFill>
                  <a:srgbClr val="000000"/>
                </a:solidFill>
                <a:latin typeface="Consolas"/>
              </a:rPr>
              <a:t> = </a:t>
            </a:r>
            <a:r>
              <a:rPr lang="en-US" dirty="0" smtClean="0">
                <a:solidFill>
                  <a:srgbClr val="2A00FF"/>
                </a:solidFill>
                <a:latin typeface="Consolas"/>
              </a:rPr>
              <a:t>"radar"</a:t>
            </a:r>
            <a:r>
              <a:rPr lang="en-US" dirty="0" smtClean="0">
                <a:solidFill>
                  <a:srgbClr val="000000"/>
                </a:solidFill>
                <a:latin typeface="Consolas"/>
              </a:rPr>
              <a:t>;</a:t>
            </a:r>
          </a:p>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str2</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6A3E3E"/>
                </a:solidFill>
                <a:latin typeface="Consolas"/>
              </a:rPr>
              <a:t>str1</a:t>
            </a:r>
            <a:r>
              <a:rPr lang="en-US" b="1" dirty="0" smtClean="0">
                <a:solidFill>
                  <a:srgbClr val="000000"/>
                </a:solidFill>
                <a:latin typeface="Consolas"/>
              </a:rPr>
              <a:t>);</a:t>
            </a:r>
          </a:p>
          <a:p>
            <a:r>
              <a:rPr lang="en-US" dirty="0" smtClean="0">
                <a:solidFill>
                  <a:srgbClr val="6A3E3E"/>
                </a:solidFill>
                <a:latin typeface="Consolas"/>
              </a:rPr>
              <a:t>str2</a:t>
            </a:r>
            <a:r>
              <a:rPr lang="en-US" dirty="0" smtClean="0">
                <a:solidFill>
                  <a:srgbClr val="000000"/>
                </a:solidFill>
                <a:latin typeface="Consolas"/>
              </a:rPr>
              <a:t>.reverse();</a:t>
            </a:r>
          </a:p>
          <a:p>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str1</a:t>
            </a:r>
            <a:r>
              <a:rPr lang="en-US" b="1" dirty="0" smtClean="0">
                <a:solidFill>
                  <a:srgbClr val="000000"/>
                </a:solidFill>
                <a:latin typeface="Consolas"/>
              </a:rPr>
              <a:t>.equals(</a:t>
            </a:r>
            <a:r>
              <a:rPr lang="en-US" b="1" dirty="0" smtClean="0">
                <a:solidFill>
                  <a:srgbClr val="6A3E3E"/>
                </a:solidFill>
                <a:latin typeface="Consolas"/>
              </a:rPr>
              <a:t>str2</a:t>
            </a:r>
            <a:r>
              <a:rPr lang="en-US" b="1" dirty="0" smtClean="0">
                <a:solidFill>
                  <a:srgbClr val="000000"/>
                </a:solidFill>
                <a:latin typeface="Consolas"/>
              </a:rPr>
              <a:t>.toString()))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"String is Palindrome"</a:t>
            </a:r>
            <a:r>
              <a:rPr lang="en-US" b="1" i="1" dirty="0" smtClean="0">
                <a:solidFill>
                  <a:srgbClr val="000000"/>
                </a:solidFill>
                <a:latin typeface="Consolas"/>
              </a:rPr>
              <a:t>);</a:t>
            </a:r>
          </a:p>
          <a:p>
            <a:r>
              <a:rPr lang="en-US" dirty="0" smtClean="0">
                <a:solidFill>
                  <a:srgbClr val="000000"/>
                </a:solidFill>
                <a:latin typeface="Consolas"/>
              </a:rPr>
              <a:t>}</a:t>
            </a:r>
          </a:p>
          <a:p>
            <a:r>
              <a:rPr lang="en-US" b="1" dirty="0" smtClean="0">
                <a:solidFill>
                  <a:srgbClr val="7F0055"/>
                </a:solidFill>
                <a:latin typeface="Consolas"/>
              </a:rPr>
              <a:t>else</a:t>
            </a:r>
            <a:r>
              <a:rPr lang="en-US" b="1" dirty="0" smtClean="0">
                <a:solidFill>
                  <a:srgbClr val="000000"/>
                </a:solidFill>
                <a:latin typeface="Consolas"/>
              </a:rPr>
              <a:t>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"String is not Palindrome"</a:t>
            </a:r>
            <a:r>
              <a:rPr lang="en-US" b="1" i="1" dirty="0" smtClean="0">
                <a:solidFill>
                  <a:srgbClr val="000000"/>
                </a:solidFill>
                <a:latin typeface="Consolas"/>
              </a:rPr>
              <a:t>);</a:t>
            </a:r>
          </a:p>
          <a:p>
            <a:r>
              <a:rPr lang="en-US" dirty="0" smtClean="0">
                <a:solidFill>
                  <a:srgbClr val="000000"/>
                </a:solidFill>
                <a:latin typeface="Consolas"/>
              </a:rPr>
              <a:t>}</a:t>
            </a:r>
            <a:endParaRPr lang="en-US" dirty="0" smtClean="0">
              <a:solidFill>
                <a:srgbClr val="C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bldLvl="5"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StringBuffer</a:t>
            </a:r>
            <a:r>
              <a:rPr lang="en-IN" dirty="0" smtClean="0"/>
              <a:t> Methods : append</a:t>
            </a:r>
            <a:endParaRPr lang="en-US" dirty="0"/>
          </a:p>
        </p:txBody>
      </p:sp>
      <p:sp>
        <p:nvSpPr>
          <p:cNvPr id="3" name="Content Placeholder 2"/>
          <p:cNvSpPr>
            <a:spLocks noGrp="1"/>
          </p:cNvSpPr>
          <p:nvPr>
            <p:ph idx="1"/>
          </p:nvPr>
        </p:nvSpPr>
        <p:spPr/>
        <p:txBody>
          <a:bodyPr/>
          <a:lstStyle/>
          <a:p>
            <a:r>
              <a:rPr lang="en-US" dirty="0" smtClean="0"/>
              <a:t>Append is used to append the specified string with given string. </a:t>
            </a:r>
          </a:p>
          <a:p>
            <a:r>
              <a:rPr lang="en-US" dirty="0" smtClean="0"/>
              <a:t>The </a:t>
            </a:r>
            <a:r>
              <a:rPr lang="en-US" b="1" dirty="0" smtClean="0">
                <a:latin typeface="Cambria" pitchFamily="18" charset="0"/>
                <a:ea typeface="Cambria" pitchFamily="18" charset="0"/>
              </a:rPr>
              <a:t>append() </a:t>
            </a:r>
            <a:r>
              <a:rPr lang="en-US" dirty="0" smtClean="0"/>
              <a:t>method is overloaded like </a:t>
            </a:r>
          </a:p>
          <a:p>
            <a:pPr lvl="1"/>
            <a:r>
              <a:rPr lang="en-US" dirty="0" smtClean="0">
                <a:latin typeface="Cambria" pitchFamily="18" charset="0"/>
                <a:ea typeface="Cambria" pitchFamily="18" charset="0"/>
              </a:rPr>
              <a:t>append(char)</a:t>
            </a:r>
          </a:p>
          <a:p>
            <a:pPr lvl="1"/>
            <a:r>
              <a:rPr lang="en-US" dirty="0" smtClean="0">
                <a:latin typeface="Cambria" pitchFamily="18" charset="0"/>
                <a:ea typeface="Cambria" pitchFamily="18" charset="0"/>
              </a:rPr>
              <a:t>append(</a:t>
            </a:r>
            <a:r>
              <a:rPr lang="en-US" dirty="0" err="1" smtClean="0">
                <a:latin typeface="Cambria" pitchFamily="18" charset="0"/>
                <a:ea typeface="Cambria" pitchFamily="18" charset="0"/>
              </a:rPr>
              <a:t>boolean</a:t>
            </a:r>
            <a:r>
              <a:rPr lang="en-US" dirty="0" smtClean="0">
                <a:latin typeface="Cambria" pitchFamily="18" charset="0"/>
                <a:ea typeface="Cambria" pitchFamily="18" charset="0"/>
              </a:rPr>
              <a:t>)</a:t>
            </a:r>
          </a:p>
          <a:p>
            <a:pPr lvl="1"/>
            <a:r>
              <a:rPr lang="en-US" dirty="0" smtClean="0">
                <a:latin typeface="Cambria" pitchFamily="18" charset="0"/>
                <a:ea typeface="Cambria" pitchFamily="18" charset="0"/>
              </a:rPr>
              <a:t>append(</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a:t>
            </a:r>
          </a:p>
          <a:p>
            <a:pPr lvl="1"/>
            <a:r>
              <a:rPr lang="en-US" dirty="0" smtClean="0">
                <a:latin typeface="Cambria" pitchFamily="18" charset="0"/>
                <a:ea typeface="Cambria" pitchFamily="18" charset="0"/>
              </a:rPr>
              <a:t>append(float)</a:t>
            </a:r>
          </a:p>
          <a:p>
            <a:pPr lvl="1"/>
            <a:r>
              <a:rPr lang="en-US" dirty="0" smtClean="0">
                <a:latin typeface="Cambria" pitchFamily="18" charset="0"/>
                <a:ea typeface="Cambria" pitchFamily="18" charset="0"/>
              </a:rPr>
              <a:t>append(double) etc.</a:t>
            </a:r>
            <a:endParaRPr lang="en-US" dirty="0">
              <a:latin typeface="Cambria" pitchFamily="18" charset="0"/>
              <a:ea typeface="Cambria" pitchFamily="18" charset="0"/>
            </a:endParaRPr>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36</a:t>
            </a:fld>
            <a:endParaRPr lang="en-US"/>
          </a:p>
        </p:txBody>
      </p:sp>
      <p:sp>
        <p:nvSpPr>
          <p:cNvPr id="5" name="TextBox 4"/>
          <p:cNvSpPr txBox="1"/>
          <p:nvPr/>
        </p:nvSpPr>
        <p:spPr>
          <a:xfrm>
            <a:off x="723900" y="4514671"/>
            <a:ext cx="7696200" cy="1200329"/>
          </a:xfrm>
          <a:prstGeom prst="rect">
            <a:avLst/>
          </a:prstGeom>
          <a:noFill/>
          <a:ln w="19050">
            <a:solidFill>
              <a:schemeClr val="accent1"/>
            </a:solidFill>
            <a:prstDash val="dash"/>
          </a:ln>
        </p:spPr>
        <p:txBody>
          <a:bodyPr wrap="square" rtlCol="0">
            <a:spAutoFit/>
          </a:bodyPr>
          <a:lstStyle/>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2A00FF"/>
                </a:solidFill>
                <a:latin typeface="Consolas"/>
              </a:rPr>
              <a:t>"Hello"</a:t>
            </a:r>
            <a:r>
              <a:rPr lang="en-US" b="1" dirty="0" smtClean="0">
                <a:solidFill>
                  <a:srgbClr val="000000"/>
                </a:solidFill>
                <a:latin typeface="Consolas"/>
              </a:rPr>
              <a:t>);</a:t>
            </a:r>
          </a:p>
          <a:p>
            <a:r>
              <a:rPr lang="en-US" dirty="0" smtClean="0">
                <a:solidFill>
                  <a:srgbClr val="6A3E3E"/>
                </a:solidFill>
                <a:latin typeface="Consolas"/>
              </a:rPr>
              <a:t>str1</a:t>
            </a:r>
            <a:r>
              <a:rPr lang="en-US" dirty="0" smtClean="0">
                <a:solidFill>
                  <a:srgbClr val="000000"/>
                </a:solidFill>
                <a:latin typeface="Consolas"/>
              </a:rPr>
              <a:t>.append(</a:t>
            </a:r>
            <a:r>
              <a:rPr lang="en-US" dirty="0" smtClean="0">
                <a:solidFill>
                  <a:srgbClr val="2A00FF"/>
                </a:solidFill>
                <a:latin typeface="Consolas"/>
              </a:rPr>
              <a:t>" World"</a:t>
            </a:r>
            <a:r>
              <a:rPr lang="en-US" dirty="0" smtClean="0">
                <a:solidFill>
                  <a:srgbClr val="000000"/>
                </a:solidFill>
                <a:latin typeface="Consolas"/>
              </a:rPr>
              <a:t>);</a:t>
            </a:r>
          </a:p>
          <a:p>
            <a:endParaRPr lang="en-US" dirty="0" smtClean="0">
              <a:latin typeface="Consolas"/>
            </a:endParaRP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str1</a:t>
            </a:r>
            <a:r>
              <a:rPr lang="en-US" b="1" i="1" dirty="0" smtClean="0">
                <a:solidFill>
                  <a:srgbClr val="000000"/>
                </a:solidFill>
                <a:latin typeface="Consolas"/>
              </a:rPr>
              <a:t>); </a:t>
            </a:r>
            <a:r>
              <a:rPr lang="en-US" b="1" i="1" dirty="0" smtClean="0">
                <a:solidFill>
                  <a:srgbClr val="3F7F5F"/>
                </a:solidFill>
                <a:latin typeface="Consolas"/>
              </a:rPr>
              <a:t>// </a:t>
            </a:r>
            <a:r>
              <a:rPr lang="en-US" i="1" dirty="0" smtClean="0">
                <a:solidFill>
                  <a:srgbClr val="3F7F5F"/>
                </a:solidFill>
                <a:latin typeface="Consolas"/>
              </a:rPr>
              <a:t>Output will be </a:t>
            </a:r>
            <a:r>
              <a:rPr lang="en-US" b="1" i="1" dirty="0" smtClean="0">
                <a:solidFill>
                  <a:srgbClr val="3F7F5F"/>
                </a:solidFill>
                <a:latin typeface="Consolas"/>
              </a:rPr>
              <a:t>"Hello World"</a:t>
            </a:r>
            <a:endParaRPr lang="en-US" dirty="0" smtClean="0">
              <a:solidFill>
                <a:srgbClr val="C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bldLvl="5"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StringBuffer</a:t>
            </a:r>
            <a:r>
              <a:rPr lang="en-IN" dirty="0" smtClean="0"/>
              <a:t> Methods : insert, delete</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latin typeface="Cambria" pitchFamily="18" charset="0"/>
                <a:ea typeface="Cambria" pitchFamily="18" charset="0"/>
              </a:rPr>
              <a:t>insert() </a:t>
            </a:r>
            <a:r>
              <a:rPr lang="en-US" dirty="0" smtClean="0"/>
              <a:t>method inserts the given string with this string at the given position.</a:t>
            </a:r>
          </a:p>
          <a:p>
            <a:endParaRPr lang="en-IN" dirty="0" smtClean="0"/>
          </a:p>
          <a:p>
            <a:endParaRPr lang="en-IN" dirty="0" smtClean="0"/>
          </a:p>
          <a:p>
            <a:endParaRPr lang="en-IN" dirty="0" smtClean="0"/>
          </a:p>
          <a:p>
            <a:r>
              <a:rPr lang="en-US" dirty="0" smtClean="0"/>
              <a:t>The </a:t>
            </a:r>
            <a:r>
              <a:rPr lang="en-US" b="1" dirty="0" smtClean="0">
                <a:latin typeface="Cambria" pitchFamily="18" charset="0"/>
                <a:ea typeface="Cambria" pitchFamily="18" charset="0"/>
              </a:rPr>
              <a:t>delete() </a:t>
            </a:r>
            <a:r>
              <a:rPr lang="en-US" dirty="0" smtClean="0"/>
              <a:t>method of </a:t>
            </a:r>
            <a:r>
              <a:rPr lang="en-US" dirty="0" err="1" smtClean="0"/>
              <a:t>StringBuffer</a:t>
            </a:r>
            <a:r>
              <a:rPr lang="en-US" dirty="0" smtClean="0"/>
              <a:t> class deletes the string from the specified </a:t>
            </a:r>
            <a:r>
              <a:rPr lang="en-US" dirty="0" err="1" smtClean="0"/>
              <a:t>beginIndex</a:t>
            </a:r>
            <a:r>
              <a:rPr lang="en-US" dirty="0" smtClean="0"/>
              <a:t> to </a:t>
            </a:r>
            <a:r>
              <a:rPr lang="en-US" dirty="0" err="1" smtClean="0"/>
              <a:t>endIndex</a:t>
            </a:r>
            <a:r>
              <a:rPr lang="en-US" dirty="0" smtClean="0"/>
              <a:t>.</a:t>
            </a:r>
          </a:p>
          <a:p>
            <a:endParaRPr lang="en-US" dirty="0" smtClean="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37</a:t>
            </a:fld>
            <a:endParaRPr lang="en-US"/>
          </a:p>
        </p:txBody>
      </p:sp>
      <p:sp>
        <p:nvSpPr>
          <p:cNvPr id="5" name="TextBox 4"/>
          <p:cNvSpPr txBox="1"/>
          <p:nvPr/>
        </p:nvSpPr>
        <p:spPr>
          <a:xfrm>
            <a:off x="609600" y="1923871"/>
            <a:ext cx="7696200" cy="1200329"/>
          </a:xfrm>
          <a:prstGeom prst="rect">
            <a:avLst/>
          </a:prstGeom>
          <a:noFill/>
          <a:ln w="19050">
            <a:solidFill>
              <a:schemeClr val="accent1"/>
            </a:solidFill>
            <a:prstDash val="dash"/>
          </a:ln>
        </p:spPr>
        <p:txBody>
          <a:bodyPr wrap="square" rtlCol="0">
            <a:spAutoFit/>
          </a:bodyPr>
          <a:lstStyle/>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2A00FF"/>
                </a:solidFill>
                <a:latin typeface="Consolas"/>
              </a:rPr>
              <a:t>"Hello World"</a:t>
            </a:r>
            <a:r>
              <a:rPr lang="en-US" b="1" dirty="0" smtClean="0">
                <a:solidFill>
                  <a:srgbClr val="000000"/>
                </a:solidFill>
                <a:latin typeface="Consolas"/>
              </a:rPr>
              <a:t>);</a:t>
            </a:r>
          </a:p>
          <a:p>
            <a:r>
              <a:rPr lang="en-US" dirty="0" smtClean="0">
                <a:solidFill>
                  <a:srgbClr val="6A3E3E"/>
                </a:solidFill>
                <a:latin typeface="Consolas"/>
              </a:rPr>
              <a:t>str1</a:t>
            </a:r>
            <a:r>
              <a:rPr lang="en-US" dirty="0" smtClean="0">
                <a:solidFill>
                  <a:srgbClr val="000000"/>
                </a:solidFill>
                <a:latin typeface="Consolas"/>
              </a:rPr>
              <a:t>.insert(5, </a:t>
            </a:r>
            <a:r>
              <a:rPr lang="en-US" dirty="0" smtClean="0">
                <a:solidFill>
                  <a:srgbClr val="2A00FF"/>
                </a:solidFill>
                <a:latin typeface="Consolas"/>
              </a:rPr>
              <a:t>" My"</a:t>
            </a:r>
            <a:r>
              <a:rPr lang="en-US"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str1</a:t>
            </a:r>
            <a:r>
              <a:rPr lang="en-US" b="1" i="1" dirty="0" smtClean="0">
                <a:solidFill>
                  <a:srgbClr val="000000"/>
                </a:solidFill>
                <a:latin typeface="Consolas"/>
              </a:rPr>
              <a:t>);</a:t>
            </a:r>
          </a:p>
          <a:p>
            <a:r>
              <a:rPr lang="en-US" dirty="0" smtClean="0">
                <a:solidFill>
                  <a:srgbClr val="3F7F5F"/>
                </a:solidFill>
                <a:latin typeface="Consolas"/>
              </a:rPr>
              <a:t>// Output will be "</a:t>
            </a:r>
            <a:r>
              <a:rPr lang="en-US" b="1" dirty="0" smtClean="0">
                <a:solidFill>
                  <a:srgbClr val="3F7F5F"/>
                </a:solidFill>
                <a:latin typeface="Consolas"/>
              </a:rPr>
              <a:t>Hello My World</a:t>
            </a:r>
            <a:r>
              <a:rPr lang="en-US" dirty="0" smtClean="0">
                <a:solidFill>
                  <a:srgbClr val="3F7F5F"/>
                </a:solidFill>
                <a:latin typeface="Consolas"/>
              </a:rPr>
              <a:t>"</a:t>
            </a:r>
          </a:p>
        </p:txBody>
      </p:sp>
      <p:sp>
        <p:nvSpPr>
          <p:cNvPr id="6" name="TextBox 5"/>
          <p:cNvSpPr txBox="1"/>
          <p:nvPr/>
        </p:nvSpPr>
        <p:spPr>
          <a:xfrm>
            <a:off x="609600" y="4286071"/>
            <a:ext cx="7696200" cy="1200329"/>
          </a:xfrm>
          <a:prstGeom prst="rect">
            <a:avLst/>
          </a:prstGeom>
          <a:noFill/>
          <a:ln w="19050">
            <a:solidFill>
              <a:schemeClr val="accent1"/>
            </a:solidFill>
            <a:prstDash val="dash"/>
          </a:ln>
        </p:spPr>
        <p:txBody>
          <a:bodyPr wrap="square" rtlCol="0">
            <a:spAutoFit/>
          </a:bodyPr>
          <a:lstStyle/>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2A00FF"/>
                </a:solidFill>
                <a:latin typeface="Consolas"/>
              </a:rPr>
              <a:t>"Hello My World"</a:t>
            </a:r>
            <a:r>
              <a:rPr lang="en-US" b="1" dirty="0" smtClean="0">
                <a:solidFill>
                  <a:srgbClr val="000000"/>
                </a:solidFill>
                <a:latin typeface="Consolas"/>
              </a:rPr>
              <a:t>);</a:t>
            </a:r>
          </a:p>
          <a:p>
            <a:r>
              <a:rPr lang="en-US" dirty="0" smtClean="0">
                <a:solidFill>
                  <a:srgbClr val="6A3E3E"/>
                </a:solidFill>
                <a:latin typeface="Consolas"/>
              </a:rPr>
              <a:t>str1</a:t>
            </a:r>
            <a:r>
              <a:rPr lang="en-US" dirty="0" smtClean="0">
                <a:solidFill>
                  <a:srgbClr val="000000"/>
                </a:solidFill>
                <a:latin typeface="Consolas"/>
              </a:rPr>
              <a:t>.delete(5, 8);</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str1</a:t>
            </a:r>
            <a:r>
              <a:rPr lang="en-US" b="1" i="1" dirty="0" smtClean="0">
                <a:solidFill>
                  <a:srgbClr val="000000"/>
                </a:solidFill>
                <a:latin typeface="Consolas"/>
              </a:rPr>
              <a:t>);</a:t>
            </a:r>
          </a:p>
          <a:p>
            <a:r>
              <a:rPr lang="en-US" dirty="0" smtClean="0">
                <a:solidFill>
                  <a:srgbClr val="3F7F5F"/>
                </a:solidFill>
                <a:latin typeface="Consolas"/>
              </a:rPr>
              <a:t>// Output will be "</a:t>
            </a:r>
            <a:r>
              <a:rPr lang="en-US" b="1" dirty="0" smtClean="0">
                <a:solidFill>
                  <a:srgbClr val="3F7F5F"/>
                </a:solidFill>
                <a:latin typeface="Consolas"/>
              </a:rPr>
              <a:t>Hello World</a:t>
            </a:r>
            <a:r>
              <a:rPr lang="en-US" dirty="0" smtClean="0">
                <a:solidFill>
                  <a:srgbClr val="3F7F5F"/>
                </a:solidFill>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bldLvl="5" animBg="1"/>
      <p:bldP spid="6" grpId="0" build="p" bldLvl="5"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StringBuffer</a:t>
            </a:r>
            <a:r>
              <a:rPr lang="en-IN" dirty="0" smtClean="0"/>
              <a:t> Methods : replace</a:t>
            </a:r>
            <a:endParaRPr lang="en-US" dirty="0"/>
          </a:p>
        </p:txBody>
      </p:sp>
      <p:sp>
        <p:nvSpPr>
          <p:cNvPr id="3" name="Content Placeholder 2"/>
          <p:cNvSpPr>
            <a:spLocks noGrp="1"/>
          </p:cNvSpPr>
          <p:nvPr>
            <p:ph idx="1"/>
          </p:nvPr>
        </p:nvSpPr>
        <p:spPr/>
        <p:txBody>
          <a:bodyPr/>
          <a:lstStyle/>
          <a:p>
            <a:r>
              <a:rPr lang="en-US" dirty="0" smtClean="0"/>
              <a:t>The</a:t>
            </a:r>
            <a:r>
              <a:rPr lang="en-US" b="1" dirty="0" smtClean="0">
                <a:latin typeface="Cambria" pitchFamily="18" charset="0"/>
                <a:ea typeface="Cambria" pitchFamily="18" charset="0"/>
              </a:rPr>
              <a:t> replace()</a:t>
            </a:r>
            <a:r>
              <a:rPr lang="en-US" dirty="0" smtClean="0"/>
              <a:t> method replaces the given string from the specified </a:t>
            </a:r>
            <a:r>
              <a:rPr lang="en-US" dirty="0" err="1" smtClean="0"/>
              <a:t>beginIndex</a:t>
            </a:r>
            <a:r>
              <a:rPr lang="en-US" dirty="0" smtClean="0"/>
              <a:t> and </a:t>
            </a:r>
            <a:r>
              <a:rPr lang="en-US" dirty="0" err="1" smtClean="0"/>
              <a:t>endIndex</a:t>
            </a:r>
            <a:r>
              <a:rPr lang="en-US" dirty="0" smtClean="0"/>
              <a:t>.</a:t>
            </a:r>
          </a:p>
          <a:p>
            <a:endParaRPr lang="en-US" dirty="0" smtClean="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38</a:t>
            </a:fld>
            <a:endParaRPr lang="en-US"/>
          </a:p>
        </p:txBody>
      </p:sp>
      <p:sp>
        <p:nvSpPr>
          <p:cNvPr id="5" name="TextBox 4"/>
          <p:cNvSpPr txBox="1"/>
          <p:nvPr/>
        </p:nvSpPr>
        <p:spPr>
          <a:xfrm>
            <a:off x="723900" y="2133600"/>
            <a:ext cx="7696200" cy="1200329"/>
          </a:xfrm>
          <a:prstGeom prst="rect">
            <a:avLst/>
          </a:prstGeom>
          <a:noFill/>
          <a:ln w="19050">
            <a:solidFill>
              <a:schemeClr val="accent1"/>
            </a:solidFill>
            <a:prstDash val="dash"/>
          </a:ln>
        </p:spPr>
        <p:txBody>
          <a:bodyPr wrap="square" rtlCol="0">
            <a:spAutoFit/>
          </a:bodyPr>
          <a:lstStyle/>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2A00FF"/>
                </a:solidFill>
                <a:latin typeface="Consolas"/>
              </a:rPr>
              <a:t>"Hello World"</a:t>
            </a:r>
            <a:r>
              <a:rPr lang="en-US" b="1" dirty="0" smtClean="0">
                <a:solidFill>
                  <a:srgbClr val="000000"/>
                </a:solidFill>
                <a:latin typeface="Consolas"/>
              </a:rPr>
              <a:t>);</a:t>
            </a:r>
          </a:p>
          <a:p>
            <a:r>
              <a:rPr lang="en-US" dirty="0" smtClean="0">
                <a:solidFill>
                  <a:srgbClr val="6A3E3E"/>
                </a:solidFill>
                <a:latin typeface="Consolas"/>
              </a:rPr>
              <a:t>str1</a:t>
            </a:r>
            <a:r>
              <a:rPr lang="en-US" dirty="0" smtClean="0">
                <a:solidFill>
                  <a:srgbClr val="000000"/>
                </a:solidFill>
                <a:latin typeface="Consolas"/>
              </a:rPr>
              <a:t>.replace(6, 11,</a:t>
            </a:r>
            <a:r>
              <a:rPr lang="en-US" dirty="0" smtClean="0">
                <a:solidFill>
                  <a:srgbClr val="2A00FF"/>
                </a:solidFill>
                <a:latin typeface="Consolas"/>
              </a:rPr>
              <a:t>"Everyone"</a:t>
            </a:r>
            <a:r>
              <a:rPr lang="en-US"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str1</a:t>
            </a:r>
            <a:r>
              <a:rPr lang="en-US" b="1" i="1" dirty="0" smtClean="0">
                <a:solidFill>
                  <a:srgbClr val="000000"/>
                </a:solidFill>
                <a:latin typeface="Consolas"/>
              </a:rPr>
              <a:t>);</a:t>
            </a:r>
          </a:p>
          <a:p>
            <a:r>
              <a:rPr lang="en-US" dirty="0" smtClean="0">
                <a:solidFill>
                  <a:srgbClr val="3F7F5F"/>
                </a:solidFill>
                <a:latin typeface="Consolas"/>
              </a:rPr>
              <a:t>// Output will be "</a:t>
            </a:r>
            <a:r>
              <a:rPr lang="en-US" b="1" dirty="0" smtClean="0">
                <a:solidFill>
                  <a:srgbClr val="3F7F5F"/>
                </a:solidFill>
                <a:latin typeface="Consolas"/>
              </a:rPr>
              <a:t>Hello Everyone</a:t>
            </a:r>
            <a:r>
              <a:rPr lang="en-US" dirty="0" smtClean="0">
                <a:solidFill>
                  <a:srgbClr val="3F7F5F"/>
                </a:solidFill>
                <a:latin typeface="Consolas"/>
              </a:rPr>
              <a:t>"</a:t>
            </a:r>
            <a:endParaRPr lang="en-US" dirty="0" smtClean="0">
              <a:solidFill>
                <a:srgbClr val="C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Wrapper classes</a:t>
            </a:r>
            <a:endParaRPr lang="en-US" dirty="0"/>
          </a:p>
        </p:txBody>
      </p:sp>
      <p:sp>
        <p:nvSpPr>
          <p:cNvPr id="3" name="Content Placeholder 2"/>
          <p:cNvSpPr>
            <a:spLocks noGrp="1"/>
          </p:cNvSpPr>
          <p:nvPr>
            <p:ph idx="1"/>
          </p:nvPr>
        </p:nvSpPr>
        <p:spPr>
          <a:xfrm>
            <a:off x="190500" y="990600"/>
            <a:ext cx="8763000" cy="5638800"/>
          </a:xfrm>
        </p:spPr>
        <p:txBody>
          <a:bodyPr/>
          <a:lstStyle/>
          <a:p>
            <a:r>
              <a:rPr lang="en-US" dirty="0" smtClean="0"/>
              <a:t>A Wrapper class is a class whose object </a:t>
            </a:r>
            <a:r>
              <a:rPr lang="en-US" b="1" dirty="0" smtClean="0"/>
              <a:t>wraps</a:t>
            </a:r>
            <a:r>
              <a:rPr lang="en-US" dirty="0" smtClean="0"/>
              <a:t> or </a:t>
            </a:r>
            <a:r>
              <a:rPr lang="en-US" b="1" dirty="0" smtClean="0"/>
              <a:t>contains</a:t>
            </a:r>
            <a:r>
              <a:rPr lang="en-US" dirty="0" smtClean="0"/>
              <a:t> a </a:t>
            </a:r>
            <a:r>
              <a:rPr lang="en-US" b="1" dirty="0" smtClean="0"/>
              <a:t>primitive </a:t>
            </a:r>
            <a:r>
              <a:rPr lang="en-US" b="1" dirty="0" err="1" smtClean="0"/>
              <a:t>datatypes</a:t>
            </a:r>
            <a:r>
              <a:rPr lang="en-US" dirty="0" smtClean="0"/>
              <a:t>. </a:t>
            </a:r>
          </a:p>
          <a:p>
            <a:r>
              <a:rPr lang="en-US" dirty="0" smtClean="0"/>
              <a:t>When we create an </a:t>
            </a:r>
            <a:r>
              <a:rPr lang="en-US" b="1" dirty="0" smtClean="0"/>
              <a:t>object</a:t>
            </a:r>
            <a:r>
              <a:rPr lang="en-US" dirty="0" smtClean="0"/>
              <a:t> to a wrapper class, it </a:t>
            </a:r>
            <a:r>
              <a:rPr lang="en-US" b="1" dirty="0" smtClean="0"/>
              <a:t>contains</a:t>
            </a:r>
            <a:r>
              <a:rPr lang="en-US" dirty="0" smtClean="0"/>
              <a:t> a </a:t>
            </a:r>
            <a:r>
              <a:rPr lang="en-US" b="1" dirty="0" smtClean="0"/>
              <a:t>field</a:t>
            </a:r>
            <a:r>
              <a:rPr lang="en-US" dirty="0" smtClean="0"/>
              <a:t> and in this field, we can store a primitive </a:t>
            </a:r>
            <a:r>
              <a:rPr lang="en-US" dirty="0" err="1" smtClean="0"/>
              <a:t>datatypes</a:t>
            </a:r>
            <a:r>
              <a:rPr lang="en-US" dirty="0" smtClean="0"/>
              <a:t>. </a:t>
            </a:r>
          </a:p>
          <a:p>
            <a:r>
              <a:rPr lang="en-US" dirty="0" smtClean="0"/>
              <a:t>In other words, we can </a:t>
            </a:r>
            <a:r>
              <a:rPr lang="en-US" b="1" dirty="0" smtClean="0"/>
              <a:t>wrap</a:t>
            </a:r>
            <a:r>
              <a:rPr lang="en-US" dirty="0" smtClean="0"/>
              <a:t> a </a:t>
            </a:r>
            <a:r>
              <a:rPr lang="en-US" b="1" dirty="0" smtClean="0"/>
              <a:t>primitive</a:t>
            </a:r>
            <a:r>
              <a:rPr lang="en-US" dirty="0" smtClean="0"/>
              <a:t> value into a wrapper </a:t>
            </a:r>
            <a:r>
              <a:rPr lang="en-US" b="1" dirty="0" smtClean="0"/>
              <a:t>class</a:t>
            </a:r>
            <a:r>
              <a:rPr lang="en-US" dirty="0" smtClean="0"/>
              <a:t> </a:t>
            </a:r>
            <a:r>
              <a:rPr lang="en-US" b="1" dirty="0" smtClean="0"/>
              <a:t>object</a:t>
            </a:r>
            <a:r>
              <a:rPr lang="en-US" dirty="0" smtClean="0"/>
              <a:t>.</a:t>
            </a:r>
          </a:p>
          <a:p>
            <a:r>
              <a:rPr lang="en-IN" dirty="0" smtClean="0"/>
              <a:t>Use of wrapper class :</a:t>
            </a:r>
          </a:p>
          <a:p>
            <a:pPr lvl="1"/>
            <a:r>
              <a:rPr lang="en-US" dirty="0" smtClean="0"/>
              <a:t>They </a:t>
            </a:r>
            <a:r>
              <a:rPr lang="en-US" b="1" dirty="0" smtClean="0"/>
              <a:t>convert</a:t>
            </a:r>
            <a:r>
              <a:rPr lang="en-US" dirty="0" smtClean="0"/>
              <a:t> primitive </a:t>
            </a:r>
            <a:r>
              <a:rPr lang="en-US" b="1" dirty="0" err="1" smtClean="0"/>
              <a:t>datatypes</a:t>
            </a:r>
            <a:r>
              <a:rPr lang="en-US" dirty="0" smtClean="0"/>
              <a:t> into </a:t>
            </a:r>
            <a:r>
              <a:rPr lang="en-US" b="1" dirty="0" smtClean="0"/>
              <a:t>objects</a:t>
            </a:r>
            <a:r>
              <a:rPr lang="en-US" dirty="0" smtClean="0"/>
              <a:t>.</a:t>
            </a:r>
          </a:p>
          <a:p>
            <a:pPr lvl="1"/>
            <a:r>
              <a:rPr lang="en-US" dirty="0" smtClean="0"/>
              <a:t>The classes in </a:t>
            </a:r>
            <a:r>
              <a:rPr lang="en-US" b="1" dirty="0" err="1" smtClean="0"/>
              <a:t>java.util</a:t>
            </a:r>
            <a:r>
              <a:rPr lang="en-US" dirty="0" smtClean="0"/>
              <a:t> package handles </a:t>
            </a:r>
            <a:r>
              <a:rPr lang="en-US" b="1" dirty="0" smtClean="0"/>
              <a:t>only objects</a:t>
            </a:r>
            <a:r>
              <a:rPr lang="en-US" dirty="0" smtClean="0"/>
              <a:t> and hence wrapper classes help in this case also.</a:t>
            </a:r>
          </a:p>
          <a:p>
            <a:pPr lvl="1"/>
            <a:r>
              <a:rPr lang="en-US" dirty="0" smtClean="0"/>
              <a:t>Data structures in the </a:t>
            </a:r>
            <a:r>
              <a:rPr lang="en-US" b="1" dirty="0" smtClean="0"/>
              <a:t>Collection framework</a:t>
            </a:r>
            <a:r>
              <a:rPr lang="en-US" dirty="0" smtClean="0"/>
              <a:t>, such as </a:t>
            </a:r>
            <a:r>
              <a:rPr lang="en-US" dirty="0" err="1" smtClean="0"/>
              <a:t>ArrayList</a:t>
            </a:r>
            <a:r>
              <a:rPr lang="en-US" dirty="0" smtClean="0"/>
              <a:t> and Vector, store </a:t>
            </a:r>
            <a:r>
              <a:rPr lang="en-US" b="1" dirty="0" smtClean="0"/>
              <a:t>only objects </a:t>
            </a:r>
            <a:r>
              <a:rPr lang="en-US" dirty="0" smtClean="0"/>
              <a:t>(reference types) and not primitive types.</a:t>
            </a:r>
          </a:p>
          <a:p>
            <a:pPr lvl="1"/>
            <a:r>
              <a:rPr lang="en-US" dirty="0" smtClean="0"/>
              <a:t>An object is needed to support </a:t>
            </a:r>
            <a:r>
              <a:rPr lang="en-US" b="1" dirty="0" smtClean="0"/>
              <a:t>synchronization </a:t>
            </a:r>
            <a:r>
              <a:rPr lang="en-US" dirty="0" smtClean="0"/>
              <a:t>in</a:t>
            </a:r>
            <a:r>
              <a:rPr lang="en-US" b="1" dirty="0" smtClean="0"/>
              <a:t> multithreading</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One-Dimensional Array</a:t>
            </a:r>
            <a:endParaRPr lang="en-US" dirty="0"/>
          </a:p>
        </p:txBody>
      </p:sp>
      <p:sp>
        <p:nvSpPr>
          <p:cNvPr id="3" name="Content Placeholder 2"/>
          <p:cNvSpPr>
            <a:spLocks noGrp="1"/>
          </p:cNvSpPr>
          <p:nvPr>
            <p:ph idx="1"/>
          </p:nvPr>
        </p:nvSpPr>
        <p:spPr/>
        <p:txBody>
          <a:bodyPr>
            <a:normAutofit/>
          </a:bodyPr>
          <a:lstStyle/>
          <a:p>
            <a:pPr algn="just"/>
            <a:r>
              <a:rPr lang="en-US" dirty="0" smtClean="0"/>
              <a:t>An array using </a:t>
            </a:r>
            <a:r>
              <a:rPr lang="en-US" b="1" dirty="0" smtClean="0"/>
              <a:t>one subscript </a:t>
            </a:r>
            <a:r>
              <a:rPr lang="en-US" dirty="0" smtClean="0"/>
              <a:t>to represent the </a:t>
            </a:r>
            <a:r>
              <a:rPr lang="en-US" b="1" dirty="0" smtClean="0"/>
              <a:t>list of elements </a:t>
            </a:r>
            <a:r>
              <a:rPr lang="en-US" dirty="0" smtClean="0"/>
              <a:t>is called </a:t>
            </a:r>
            <a:r>
              <a:rPr lang="en-US" b="1" dirty="0" smtClean="0"/>
              <a:t>one dimensional array</a:t>
            </a:r>
            <a:r>
              <a:rPr lang="en-US" dirty="0" smtClean="0"/>
              <a:t>.</a:t>
            </a:r>
          </a:p>
          <a:p>
            <a:pPr algn="just"/>
            <a:r>
              <a:rPr lang="en-US" dirty="0" smtClean="0"/>
              <a:t>A One-dimensional array is essentially a </a:t>
            </a:r>
            <a:r>
              <a:rPr lang="en-US" b="1" dirty="0" smtClean="0"/>
              <a:t>list</a:t>
            </a:r>
            <a:r>
              <a:rPr lang="en-US" dirty="0" smtClean="0"/>
              <a:t> of </a:t>
            </a:r>
            <a:r>
              <a:rPr lang="en-US" b="1" dirty="0" smtClean="0"/>
              <a:t>like-typed variables.</a:t>
            </a:r>
          </a:p>
          <a:p>
            <a:pPr algn="just"/>
            <a:r>
              <a:rPr lang="en-US" dirty="0" smtClean="0"/>
              <a:t>Array declaration:	</a:t>
            </a:r>
            <a:r>
              <a:rPr lang="en-US" dirty="0" smtClean="0">
                <a:latin typeface="Cambria" pitchFamily="18" charset="0"/>
                <a:ea typeface="Cambria" pitchFamily="18" charset="0"/>
              </a:rPr>
              <a:t>type </a:t>
            </a:r>
            <a:r>
              <a:rPr lang="en-US" dirty="0" err="1" smtClean="0">
                <a:latin typeface="Cambria" pitchFamily="18" charset="0"/>
                <a:ea typeface="Cambria" pitchFamily="18" charset="0"/>
              </a:rPr>
              <a:t>var</a:t>
            </a:r>
            <a:r>
              <a:rPr lang="en-US" dirty="0" smtClean="0">
                <a:latin typeface="Cambria" pitchFamily="18" charset="0"/>
                <a:ea typeface="Cambria" pitchFamily="18" charset="0"/>
              </a:rPr>
              <a:t>-name[];</a:t>
            </a:r>
          </a:p>
          <a:p>
            <a:pPr algn="just">
              <a:buNone/>
            </a:pPr>
            <a:r>
              <a:rPr lang="en-US" dirty="0" smtClean="0"/>
              <a:t>	Example: 		</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 </a:t>
            </a:r>
            <a:r>
              <a:rPr lang="en-US" dirty="0" err="1" smtClean="0">
                <a:latin typeface="Cambria" pitchFamily="18" charset="0"/>
                <a:ea typeface="Cambria" pitchFamily="18" charset="0"/>
              </a:rPr>
              <a:t>student_marks</a:t>
            </a:r>
            <a:r>
              <a:rPr lang="en-US" dirty="0" smtClean="0">
                <a:latin typeface="Cambria" pitchFamily="18" charset="0"/>
                <a:ea typeface="Cambria" pitchFamily="18" charset="0"/>
              </a:rPr>
              <a:t>[];</a:t>
            </a:r>
            <a:endParaRPr lang="en-US" sz="2000" dirty="0">
              <a:latin typeface="Cambria" pitchFamily="18" charset="0"/>
              <a:ea typeface="Cambria" pitchFamily="18" charset="0"/>
            </a:endParaRPr>
          </a:p>
          <a:p>
            <a:pPr algn="just"/>
            <a:r>
              <a:rPr lang="en-US" dirty="0" smtClean="0"/>
              <a:t>Above example will represent array with no value (null).</a:t>
            </a:r>
          </a:p>
          <a:p>
            <a:pPr algn="just"/>
            <a:r>
              <a:rPr lang="en-US" dirty="0" smtClean="0"/>
              <a:t>To link </a:t>
            </a:r>
            <a:r>
              <a:rPr lang="en-US" b="1" dirty="0" err="1" smtClean="0">
                <a:latin typeface="Cambria" pitchFamily="18" charset="0"/>
                <a:ea typeface="Cambria" pitchFamily="18" charset="0"/>
              </a:rPr>
              <a:t>student_marks</a:t>
            </a:r>
            <a:r>
              <a:rPr lang="en-US" dirty="0" smtClean="0"/>
              <a:t> with actual array of integers, we must allocate one using </a:t>
            </a:r>
            <a:r>
              <a:rPr lang="en-US" b="1" i="1" dirty="0" smtClean="0">
                <a:latin typeface="Cambria" pitchFamily="18" charset="0"/>
                <a:ea typeface="Cambria" pitchFamily="18" charset="0"/>
              </a:rPr>
              <a:t>new</a:t>
            </a:r>
            <a:r>
              <a:rPr lang="en-US" dirty="0" smtClean="0"/>
              <a:t> keyword.</a:t>
            </a:r>
          </a:p>
          <a:p>
            <a:pPr algn="just">
              <a:buNone/>
            </a:pPr>
            <a:r>
              <a:rPr lang="en-US" dirty="0" smtClean="0"/>
              <a:t>	Example: 	</a:t>
            </a:r>
            <a:r>
              <a:rPr lang="en-US" dirty="0" smtClean="0">
                <a:latin typeface="Cambria" pitchFamily="18" charset="0"/>
                <a:ea typeface="Cambria" pitchFamily="18" charset="0"/>
              </a:rPr>
              <a:t>int </a:t>
            </a:r>
            <a:r>
              <a:rPr lang="en-US" dirty="0" err="1" smtClean="0">
                <a:latin typeface="Cambria" pitchFamily="18" charset="0"/>
                <a:ea typeface="Cambria" pitchFamily="18" charset="0"/>
              </a:rPr>
              <a:t>student_marks</a:t>
            </a:r>
            <a:r>
              <a:rPr lang="en-US" dirty="0" smtClean="0">
                <a:latin typeface="Cambria" pitchFamily="18" charset="0"/>
                <a:ea typeface="Cambria" pitchFamily="18" charset="0"/>
              </a:rPr>
              <a:t>[] = </a:t>
            </a:r>
            <a:r>
              <a:rPr lang="en-US" b="1" i="1" dirty="0" smtClean="0">
                <a:latin typeface="Cambria" pitchFamily="18" charset="0"/>
                <a:ea typeface="Cambria" pitchFamily="18" charset="0"/>
              </a:rPr>
              <a:t>new</a:t>
            </a:r>
            <a:r>
              <a:rPr lang="en-US" dirty="0" smtClean="0">
                <a:latin typeface="Cambria" pitchFamily="18" charset="0"/>
                <a:ea typeface="Cambria" pitchFamily="18" charset="0"/>
              </a:rPr>
              <a:t> int[20];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Wrapper classes (Cont.)</a:t>
            </a:r>
            <a:endParaRPr lang="en-US" dirty="0"/>
          </a:p>
        </p:txBody>
      </p:sp>
      <p:graphicFrame>
        <p:nvGraphicFramePr>
          <p:cNvPr id="5" name="Content Placeholder 4"/>
          <p:cNvGraphicFramePr>
            <a:graphicFrameLocks noGrp="1"/>
          </p:cNvGraphicFramePr>
          <p:nvPr>
            <p:ph idx="1"/>
          </p:nvPr>
        </p:nvGraphicFramePr>
        <p:xfrm>
          <a:off x="514351" y="1005840"/>
          <a:ext cx="8115299" cy="3337560"/>
        </p:xfrm>
        <a:graphic>
          <a:graphicData uri="http://schemas.openxmlformats.org/drawingml/2006/table">
            <a:tbl>
              <a:tblPr firstRow="1" bandRow="1">
                <a:tableStyleId>{5C22544A-7EE6-4342-B048-85BDC9FD1C3A}</a:tableStyleId>
              </a:tblPr>
              <a:tblGrid>
                <a:gridCol w="2095500"/>
                <a:gridCol w="1600200"/>
                <a:gridCol w="4419599"/>
              </a:tblGrid>
              <a:tr h="370840">
                <a:tc>
                  <a:txBody>
                    <a:bodyPr/>
                    <a:lstStyle/>
                    <a:p>
                      <a:r>
                        <a:rPr lang="en-IN" u="none" dirty="0" smtClean="0"/>
                        <a:t>Primitive </a:t>
                      </a:r>
                      <a:r>
                        <a:rPr lang="en-IN" u="none" dirty="0" err="1" smtClean="0"/>
                        <a:t>datatype</a:t>
                      </a:r>
                      <a:endParaRPr lang="en-US" u="none" dirty="0"/>
                    </a:p>
                  </a:txBody>
                  <a:tcPr/>
                </a:tc>
                <a:tc>
                  <a:txBody>
                    <a:bodyPr/>
                    <a:lstStyle/>
                    <a:p>
                      <a:r>
                        <a:rPr lang="en-IN" u="none" dirty="0" smtClean="0"/>
                        <a:t>Wrapper class</a:t>
                      </a:r>
                      <a:endParaRPr lang="en-US" u="none" dirty="0"/>
                    </a:p>
                  </a:txBody>
                  <a:tcPr/>
                </a:tc>
                <a:tc>
                  <a:txBody>
                    <a:bodyPr/>
                    <a:lstStyle/>
                    <a:p>
                      <a:r>
                        <a:rPr lang="en-IN" u="none" dirty="0" smtClean="0"/>
                        <a:t>Example</a:t>
                      </a:r>
                      <a:endParaRPr lang="en-US" u="none" dirty="0"/>
                    </a:p>
                  </a:txBody>
                  <a:tcPr/>
                </a:tc>
              </a:tr>
              <a:tr h="370840">
                <a:tc>
                  <a:txBody>
                    <a:bodyPr/>
                    <a:lstStyle/>
                    <a:p>
                      <a:r>
                        <a:rPr lang="en-IN" u="none" dirty="0" smtClean="0"/>
                        <a:t>byte</a:t>
                      </a:r>
                      <a:endParaRPr lang="en-US" u="none" dirty="0"/>
                    </a:p>
                  </a:txBody>
                  <a:tcPr/>
                </a:tc>
                <a:tc>
                  <a:txBody>
                    <a:bodyPr/>
                    <a:lstStyle/>
                    <a:p>
                      <a:r>
                        <a:rPr lang="en-IN" u="none" dirty="0" smtClean="0"/>
                        <a:t>Byte</a:t>
                      </a:r>
                      <a:endParaRPr lang="en-US" u="none" dirty="0"/>
                    </a:p>
                  </a:txBody>
                  <a:tcPr/>
                </a:tc>
                <a:tc>
                  <a:txBody>
                    <a:bodyPr/>
                    <a:lstStyle/>
                    <a:p>
                      <a:pPr algn="l"/>
                      <a:r>
                        <a:rPr lang="pl-PL" sz="1800" u="none" dirty="0" smtClean="0">
                          <a:solidFill>
                            <a:srgbClr val="000000"/>
                          </a:solidFill>
                          <a:latin typeface="Consolas"/>
                        </a:rPr>
                        <a:t>Byte </a:t>
                      </a:r>
                      <a:r>
                        <a:rPr lang="pl-PL" sz="1800" u="none" dirty="0" smtClean="0">
                          <a:solidFill>
                            <a:srgbClr val="6A3E3E"/>
                          </a:solidFill>
                          <a:latin typeface="Consolas"/>
                        </a:rPr>
                        <a:t>b</a:t>
                      </a:r>
                      <a:r>
                        <a:rPr lang="pl-PL" sz="1800" u="none" dirty="0" smtClean="0">
                          <a:solidFill>
                            <a:srgbClr val="000000"/>
                          </a:solidFill>
                          <a:latin typeface="Consolas"/>
                        </a:rPr>
                        <a:t> = </a:t>
                      </a:r>
                      <a:r>
                        <a:rPr lang="pl-PL" sz="1800" b="1" u="none" dirty="0" smtClean="0">
                          <a:solidFill>
                            <a:srgbClr val="7F0055"/>
                          </a:solidFill>
                          <a:latin typeface="Consolas"/>
                        </a:rPr>
                        <a:t>new</a:t>
                      </a:r>
                      <a:r>
                        <a:rPr lang="pl-PL" sz="1800" b="1" u="none" dirty="0" smtClean="0">
                          <a:solidFill>
                            <a:srgbClr val="000000"/>
                          </a:solidFill>
                          <a:latin typeface="Consolas"/>
                        </a:rPr>
                        <a:t> Byte((</a:t>
                      </a:r>
                      <a:r>
                        <a:rPr lang="pl-PL" sz="1800" b="1" u="none" dirty="0" smtClean="0">
                          <a:solidFill>
                            <a:srgbClr val="7F0055"/>
                          </a:solidFill>
                          <a:latin typeface="Consolas"/>
                        </a:rPr>
                        <a:t>byte</a:t>
                      </a:r>
                      <a:r>
                        <a:rPr lang="pl-PL" sz="1800" b="1" u="none" dirty="0" smtClean="0">
                          <a:solidFill>
                            <a:srgbClr val="000000"/>
                          </a:solidFill>
                          <a:latin typeface="Consolas"/>
                        </a:rPr>
                        <a:t>) 10);</a:t>
                      </a:r>
                    </a:p>
                  </a:txBody>
                  <a:tcPr/>
                </a:tc>
              </a:tr>
              <a:tr h="370840">
                <a:tc>
                  <a:txBody>
                    <a:bodyPr/>
                    <a:lstStyle/>
                    <a:p>
                      <a:r>
                        <a:rPr lang="en-IN" u="none" dirty="0" smtClean="0"/>
                        <a:t>short</a:t>
                      </a:r>
                      <a:endParaRPr lang="en-US" u="none" dirty="0"/>
                    </a:p>
                  </a:txBody>
                  <a:tcPr/>
                </a:tc>
                <a:tc>
                  <a:txBody>
                    <a:bodyPr/>
                    <a:lstStyle/>
                    <a:p>
                      <a:r>
                        <a:rPr lang="en-IN" u="none" dirty="0" smtClean="0"/>
                        <a:t>Short</a:t>
                      </a:r>
                    </a:p>
                  </a:txBody>
                  <a:tcPr/>
                </a:tc>
                <a:tc>
                  <a:txBody>
                    <a:bodyPr/>
                    <a:lstStyle/>
                    <a:p>
                      <a:pPr algn="l"/>
                      <a:r>
                        <a:rPr lang="en-US" sz="1800" dirty="0" smtClean="0">
                          <a:solidFill>
                            <a:srgbClr val="000000"/>
                          </a:solidFill>
                          <a:latin typeface="Consolas"/>
                        </a:rPr>
                        <a:t>Short </a:t>
                      </a:r>
                      <a:r>
                        <a:rPr lang="en-US" sz="1800" u="none" dirty="0" smtClean="0">
                          <a:solidFill>
                            <a:srgbClr val="6A3E3E"/>
                          </a:solidFill>
                          <a:latin typeface="Consolas"/>
                        </a:rPr>
                        <a:t>s</a:t>
                      </a:r>
                      <a:r>
                        <a:rPr lang="en-US" sz="180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Short((</a:t>
                      </a:r>
                      <a:r>
                        <a:rPr lang="en-US" sz="1800" b="1" u="none" dirty="0" smtClean="0">
                          <a:solidFill>
                            <a:srgbClr val="7F0055"/>
                          </a:solidFill>
                          <a:latin typeface="Consolas"/>
                        </a:rPr>
                        <a:t>short</a:t>
                      </a:r>
                      <a:r>
                        <a:rPr lang="en-US" sz="1800" b="1" u="none" dirty="0" smtClean="0">
                          <a:solidFill>
                            <a:srgbClr val="000000"/>
                          </a:solidFill>
                          <a:latin typeface="Consolas"/>
                        </a:rPr>
                        <a:t>) 10);</a:t>
                      </a:r>
                    </a:p>
                  </a:txBody>
                  <a:tcPr/>
                </a:tc>
              </a:tr>
              <a:tr h="370840">
                <a:tc>
                  <a:txBody>
                    <a:bodyPr/>
                    <a:lstStyle/>
                    <a:p>
                      <a:r>
                        <a:rPr lang="en-IN" u="none" dirty="0" err="1" smtClean="0"/>
                        <a:t>int</a:t>
                      </a:r>
                      <a:endParaRPr lang="en-US" u="none" dirty="0"/>
                    </a:p>
                  </a:txBody>
                  <a:tcPr/>
                </a:tc>
                <a:tc>
                  <a:txBody>
                    <a:bodyPr/>
                    <a:lstStyle/>
                    <a:p>
                      <a:r>
                        <a:rPr lang="en-IN" u="none" dirty="0" smtClean="0"/>
                        <a:t>Integer</a:t>
                      </a:r>
                    </a:p>
                  </a:txBody>
                  <a:tcPr/>
                </a:tc>
                <a:tc>
                  <a:txBody>
                    <a:bodyPr/>
                    <a:lstStyle/>
                    <a:p>
                      <a:pPr algn="l"/>
                      <a:r>
                        <a:rPr lang="en-US" sz="1800" dirty="0" smtClean="0">
                          <a:solidFill>
                            <a:srgbClr val="000000"/>
                          </a:solidFill>
                          <a:latin typeface="Consolas"/>
                        </a:rPr>
                        <a:t>Integer </a:t>
                      </a:r>
                      <a:r>
                        <a:rPr lang="en-US" sz="1800" u="none" dirty="0" err="1" smtClean="0">
                          <a:solidFill>
                            <a:srgbClr val="6A3E3E"/>
                          </a:solidFill>
                          <a:latin typeface="Consolas"/>
                        </a:rPr>
                        <a:t>i</a:t>
                      </a:r>
                      <a:r>
                        <a:rPr lang="en-US" sz="180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Integer(10);</a:t>
                      </a:r>
                    </a:p>
                  </a:txBody>
                  <a:tcPr/>
                </a:tc>
              </a:tr>
              <a:tr h="370840">
                <a:tc>
                  <a:txBody>
                    <a:bodyPr/>
                    <a:lstStyle/>
                    <a:p>
                      <a:r>
                        <a:rPr lang="en-IN" u="none" dirty="0" smtClean="0"/>
                        <a:t>long</a:t>
                      </a:r>
                      <a:endParaRPr lang="en-US" u="none" dirty="0"/>
                    </a:p>
                  </a:txBody>
                  <a:tcPr/>
                </a:tc>
                <a:tc>
                  <a:txBody>
                    <a:bodyPr/>
                    <a:lstStyle/>
                    <a:p>
                      <a:r>
                        <a:rPr lang="en-IN" u="none" dirty="0" smtClean="0"/>
                        <a:t>Long</a:t>
                      </a:r>
                    </a:p>
                  </a:txBody>
                  <a:tcPr/>
                </a:tc>
                <a:tc>
                  <a:txBody>
                    <a:bodyPr/>
                    <a:lstStyle/>
                    <a:p>
                      <a:pPr algn="l"/>
                      <a:r>
                        <a:rPr lang="en-US" sz="1800" dirty="0" smtClean="0">
                          <a:solidFill>
                            <a:srgbClr val="000000"/>
                          </a:solidFill>
                          <a:latin typeface="Consolas"/>
                        </a:rPr>
                        <a:t>Long </a:t>
                      </a:r>
                      <a:r>
                        <a:rPr lang="en-US" sz="1800" u="none" dirty="0" smtClean="0">
                          <a:solidFill>
                            <a:srgbClr val="6A3E3E"/>
                          </a:solidFill>
                          <a:latin typeface="Consolas"/>
                        </a:rPr>
                        <a:t>l</a:t>
                      </a:r>
                      <a:r>
                        <a:rPr lang="en-US" sz="180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Long(10);</a:t>
                      </a:r>
                    </a:p>
                  </a:txBody>
                  <a:tcPr/>
                </a:tc>
              </a:tr>
              <a:tr h="370840">
                <a:tc>
                  <a:txBody>
                    <a:bodyPr/>
                    <a:lstStyle/>
                    <a:p>
                      <a:r>
                        <a:rPr lang="en-IN" u="none" dirty="0" smtClean="0"/>
                        <a:t>float</a:t>
                      </a:r>
                      <a:endParaRPr lang="en-US" u="none" dirty="0"/>
                    </a:p>
                  </a:txBody>
                  <a:tcPr/>
                </a:tc>
                <a:tc>
                  <a:txBody>
                    <a:bodyPr/>
                    <a:lstStyle/>
                    <a:p>
                      <a:r>
                        <a:rPr lang="en-IN" u="none" dirty="0" smtClean="0"/>
                        <a:t>Float</a:t>
                      </a:r>
                    </a:p>
                  </a:txBody>
                  <a:tcPr/>
                </a:tc>
                <a:tc>
                  <a:txBody>
                    <a:bodyPr/>
                    <a:lstStyle/>
                    <a:p>
                      <a:pPr algn="l"/>
                      <a:r>
                        <a:rPr lang="en-US" sz="1800" dirty="0" smtClean="0">
                          <a:solidFill>
                            <a:srgbClr val="000000"/>
                          </a:solidFill>
                          <a:latin typeface="Consolas"/>
                        </a:rPr>
                        <a:t>Float </a:t>
                      </a:r>
                      <a:r>
                        <a:rPr lang="en-US" sz="1800" b="0" u="none" dirty="0" smtClean="0">
                          <a:solidFill>
                            <a:srgbClr val="6A3E3E"/>
                          </a:solidFill>
                          <a:latin typeface="Consolas"/>
                        </a:rPr>
                        <a:t>f</a:t>
                      </a:r>
                      <a:r>
                        <a:rPr lang="en-US" sz="1800" b="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Float(10.0)</a:t>
                      </a:r>
                      <a:r>
                        <a:rPr lang="en-US" sz="1800" b="0" u="none" dirty="0" smtClean="0">
                          <a:solidFill>
                            <a:srgbClr val="000000"/>
                          </a:solidFill>
                          <a:latin typeface="Consolas"/>
                        </a:rPr>
                        <a:t>;</a:t>
                      </a:r>
                    </a:p>
                  </a:txBody>
                  <a:tcPr/>
                </a:tc>
              </a:tr>
              <a:tr h="370840">
                <a:tc>
                  <a:txBody>
                    <a:bodyPr/>
                    <a:lstStyle/>
                    <a:p>
                      <a:r>
                        <a:rPr lang="en-IN" u="none" dirty="0" smtClean="0"/>
                        <a:t>double</a:t>
                      </a:r>
                      <a:endParaRPr lang="en-US" u="none" dirty="0"/>
                    </a:p>
                  </a:txBody>
                  <a:tcPr/>
                </a:tc>
                <a:tc>
                  <a:txBody>
                    <a:bodyPr/>
                    <a:lstStyle/>
                    <a:p>
                      <a:r>
                        <a:rPr lang="en-IN" u="none" dirty="0" smtClean="0"/>
                        <a:t>Double</a:t>
                      </a:r>
                    </a:p>
                  </a:txBody>
                  <a:tcPr/>
                </a:tc>
                <a:tc>
                  <a:txBody>
                    <a:bodyPr/>
                    <a:lstStyle/>
                    <a:p>
                      <a:pPr algn="l"/>
                      <a:r>
                        <a:rPr lang="en-US" sz="1800" dirty="0" smtClean="0">
                          <a:solidFill>
                            <a:srgbClr val="000000"/>
                          </a:solidFill>
                          <a:latin typeface="Consolas"/>
                        </a:rPr>
                        <a:t>Double </a:t>
                      </a:r>
                      <a:r>
                        <a:rPr lang="en-US" sz="1800" b="0" u="none" dirty="0" smtClean="0">
                          <a:solidFill>
                            <a:srgbClr val="6A3E3E"/>
                          </a:solidFill>
                          <a:latin typeface="Consolas"/>
                        </a:rPr>
                        <a:t>d</a:t>
                      </a:r>
                      <a:r>
                        <a:rPr lang="en-US" sz="1800" b="1"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Double(10.2);</a:t>
                      </a:r>
                    </a:p>
                  </a:txBody>
                  <a:tcPr/>
                </a:tc>
              </a:tr>
              <a:tr h="370840">
                <a:tc>
                  <a:txBody>
                    <a:bodyPr/>
                    <a:lstStyle/>
                    <a:p>
                      <a:r>
                        <a:rPr lang="en-IN" u="none" dirty="0" smtClean="0"/>
                        <a:t>char</a:t>
                      </a:r>
                      <a:endParaRPr lang="en-US" u="none" dirty="0"/>
                    </a:p>
                  </a:txBody>
                  <a:tcPr/>
                </a:tc>
                <a:tc>
                  <a:txBody>
                    <a:bodyPr/>
                    <a:lstStyle/>
                    <a:p>
                      <a:r>
                        <a:rPr lang="en-IN" u="none" dirty="0" smtClean="0"/>
                        <a:t>Character</a:t>
                      </a:r>
                    </a:p>
                  </a:txBody>
                  <a:tcPr/>
                </a:tc>
                <a:tc>
                  <a:txBody>
                    <a:bodyPr/>
                    <a:lstStyle/>
                    <a:p>
                      <a:pPr algn="l"/>
                      <a:r>
                        <a:rPr lang="en-US" sz="1800" dirty="0" smtClean="0">
                          <a:solidFill>
                            <a:srgbClr val="000000"/>
                          </a:solidFill>
                          <a:latin typeface="Consolas"/>
                        </a:rPr>
                        <a:t>Character </a:t>
                      </a:r>
                      <a:r>
                        <a:rPr lang="en-US" sz="1800" u="none" dirty="0" smtClean="0">
                          <a:solidFill>
                            <a:srgbClr val="6A3E3E"/>
                          </a:solidFill>
                          <a:latin typeface="Consolas"/>
                        </a:rPr>
                        <a:t>c</a:t>
                      </a:r>
                      <a:r>
                        <a:rPr lang="en-US" sz="180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Character(</a:t>
                      </a:r>
                      <a:r>
                        <a:rPr lang="en-US" sz="1800" b="1" u="none" dirty="0" smtClean="0">
                          <a:solidFill>
                            <a:srgbClr val="2A00FF"/>
                          </a:solidFill>
                          <a:latin typeface="Consolas"/>
                        </a:rPr>
                        <a:t>'a'</a:t>
                      </a:r>
                      <a:r>
                        <a:rPr lang="en-US" sz="1800" b="1" u="none" dirty="0" smtClean="0">
                          <a:solidFill>
                            <a:srgbClr val="000000"/>
                          </a:solidFill>
                          <a:latin typeface="Consolas"/>
                        </a:rPr>
                        <a:t>);</a:t>
                      </a:r>
                    </a:p>
                  </a:txBody>
                  <a:tcPr/>
                </a:tc>
              </a:tr>
              <a:tr h="370840">
                <a:tc>
                  <a:txBody>
                    <a:bodyPr/>
                    <a:lstStyle/>
                    <a:p>
                      <a:r>
                        <a:rPr lang="en-IN" u="none" dirty="0" err="1" smtClean="0"/>
                        <a:t>boolean</a:t>
                      </a:r>
                      <a:endParaRPr lang="en-US" u="none" dirty="0"/>
                    </a:p>
                  </a:txBody>
                  <a:tcPr/>
                </a:tc>
                <a:tc>
                  <a:txBody>
                    <a:bodyPr/>
                    <a:lstStyle/>
                    <a:p>
                      <a:r>
                        <a:rPr lang="en-IN" u="none" dirty="0" smtClean="0"/>
                        <a:t>Boolean</a:t>
                      </a:r>
                    </a:p>
                  </a:txBody>
                  <a:tcPr/>
                </a:tc>
                <a:tc>
                  <a:txBody>
                    <a:bodyPr/>
                    <a:lstStyle/>
                    <a:p>
                      <a:pPr algn="l"/>
                      <a:r>
                        <a:rPr lang="en-US" sz="1800" dirty="0" smtClean="0">
                          <a:solidFill>
                            <a:srgbClr val="000000"/>
                          </a:solidFill>
                          <a:latin typeface="Consolas"/>
                        </a:rPr>
                        <a:t>Boolean </a:t>
                      </a:r>
                      <a:r>
                        <a:rPr lang="en-US" sz="1800" u="none" dirty="0" smtClean="0">
                          <a:solidFill>
                            <a:srgbClr val="6A3E3E"/>
                          </a:solidFill>
                          <a:latin typeface="Consolas"/>
                        </a:rPr>
                        <a:t>b</a:t>
                      </a:r>
                      <a:r>
                        <a:rPr lang="en-US" sz="180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Boolean(</a:t>
                      </a:r>
                      <a:r>
                        <a:rPr lang="en-US" sz="1800" b="1" u="none" dirty="0" smtClean="0">
                          <a:solidFill>
                            <a:srgbClr val="7F0055"/>
                          </a:solidFill>
                          <a:latin typeface="Consolas"/>
                        </a:rPr>
                        <a:t>true</a:t>
                      </a:r>
                      <a:r>
                        <a:rPr lang="en-US" sz="1800" b="1" u="none" dirty="0" smtClean="0">
                          <a:solidFill>
                            <a:srgbClr val="000000"/>
                          </a:solidFill>
                          <a:latin typeface="Consolas"/>
                        </a:rPr>
                        <a:t>);</a:t>
                      </a:r>
                    </a:p>
                  </a:txBody>
                  <a:tcPr/>
                </a:tc>
              </a:tr>
            </a:tbl>
          </a:graphicData>
        </a:graphic>
      </p:graphicFrame>
      <p:sp>
        <p:nvSpPr>
          <p:cNvPr id="7" name="Content Placeholder 2"/>
          <p:cNvSpPr txBox="1">
            <a:spLocks/>
          </p:cNvSpPr>
          <p:nvPr/>
        </p:nvSpPr>
        <p:spPr>
          <a:xfrm>
            <a:off x="190500" y="4495800"/>
            <a:ext cx="8763000" cy="1905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14000"/>
              </a:lnSpc>
              <a:spcBef>
                <a:spcPct val="20000"/>
              </a:spcBef>
              <a:spcAft>
                <a:spcPts val="0"/>
              </a:spcAft>
              <a:buClrTx/>
              <a:buSzTx/>
              <a:buFont typeface="Wingdings" panose="05000000000000000000" pitchFamily="2" charset="2"/>
              <a:buChar char="§"/>
              <a:tabLst/>
              <a:defRPr/>
            </a:pPr>
            <a:r>
              <a:rPr kumimoji="0" lang="en-IN" sz="2400" b="1"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Common Fields</a:t>
            </a:r>
            <a:r>
              <a:rPr kumimoji="0" lang="en-IN"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 (Except Boolean):</a:t>
            </a:r>
          </a:p>
          <a:p>
            <a:pPr marL="800100" lvl="1" indent="-342900">
              <a:lnSpc>
                <a:spcPct val="114000"/>
              </a:lnSpc>
              <a:spcBef>
                <a:spcPct val="20000"/>
              </a:spcBef>
              <a:buFont typeface="Wingdings" panose="05000000000000000000" pitchFamily="2" charset="2"/>
              <a:buChar char="§"/>
            </a:pPr>
            <a:r>
              <a:rPr lang="en-IN" sz="2000" dirty="0" smtClean="0">
                <a:latin typeface="+mj-lt"/>
                <a:ea typeface="Times New Roman" panose="02020603050405020304" pitchFamily="18" charset="0"/>
                <a:cs typeface="Times New Roman" panose="02020603050405020304" pitchFamily="18" charset="0"/>
              </a:rPr>
              <a:t>MIN_VALUE : </a:t>
            </a:r>
            <a:r>
              <a:rPr lang="en-IN" sz="2000" dirty="0" smtClean="0">
                <a:ea typeface="Times New Roman" panose="02020603050405020304" pitchFamily="18" charset="0"/>
                <a:cs typeface="Times New Roman" panose="02020603050405020304" pitchFamily="18" charset="0"/>
              </a:rPr>
              <a:t>will return the minimum value it can store.</a:t>
            </a:r>
            <a:endParaRPr lang="en-IN" sz="2000" dirty="0" smtClean="0">
              <a:latin typeface="+mj-lt"/>
              <a:ea typeface="Times New Roman" panose="02020603050405020304" pitchFamily="18" charset="0"/>
              <a:cs typeface="Times New Roman" panose="02020603050405020304" pitchFamily="18" charset="0"/>
            </a:endParaRPr>
          </a:p>
          <a:p>
            <a:pPr marL="800100" lvl="1" indent="-342900">
              <a:lnSpc>
                <a:spcPct val="114000"/>
              </a:lnSpc>
              <a:spcBef>
                <a:spcPct val="20000"/>
              </a:spcBef>
              <a:buFont typeface="Wingdings" panose="05000000000000000000" pitchFamily="2" charset="2"/>
              <a:buChar char="§"/>
            </a:pPr>
            <a:r>
              <a:rPr kumimoji="0" lang="en-IN" sz="20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MAX_VALUE</a:t>
            </a:r>
            <a:r>
              <a:rPr kumimoji="0" lang="en-IN" sz="2000" b="0" i="0" u="none" strike="noStrike" kern="1200" cap="none" spc="0" normalizeH="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 : will return the maximum value it can store.</a:t>
            </a: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Parsing the String</a:t>
            </a:r>
            <a:endParaRPr lang="en-US" dirty="0"/>
          </a:p>
        </p:txBody>
      </p:sp>
      <p:sp>
        <p:nvSpPr>
          <p:cNvPr id="3" name="Content Placeholder 2"/>
          <p:cNvSpPr>
            <a:spLocks noGrp="1"/>
          </p:cNvSpPr>
          <p:nvPr>
            <p:ph idx="1"/>
          </p:nvPr>
        </p:nvSpPr>
        <p:spPr>
          <a:xfrm>
            <a:off x="190500" y="990600"/>
            <a:ext cx="8763000" cy="1066800"/>
          </a:xfrm>
        </p:spPr>
        <p:txBody>
          <a:bodyPr/>
          <a:lstStyle/>
          <a:p>
            <a:r>
              <a:rPr lang="en-IN" dirty="0" smtClean="0"/>
              <a:t>Using </a:t>
            </a:r>
            <a:r>
              <a:rPr lang="en-IN" b="1" dirty="0" smtClean="0"/>
              <a:t>wrapper class</a:t>
            </a:r>
            <a:r>
              <a:rPr lang="en-IN" dirty="0" smtClean="0"/>
              <a:t> we can </a:t>
            </a:r>
            <a:r>
              <a:rPr lang="en-IN" b="1" dirty="0" smtClean="0"/>
              <a:t>parse string </a:t>
            </a:r>
            <a:r>
              <a:rPr lang="en-IN" dirty="0" smtClean="0"/>
              <a:t>to any </a:t>
            </a:r>
            <a:r>
              <a:rPr lang="en-IN" b="1" dirty="0" smtClean="0"/>
              <a:t>primitive </a:t>
            </a:r>
            <a:r>
              <a:rPr lang="en-IN" b="1" dirty="0" err="1" smtClean="0"/>
              <a:t>datatype</a:t>
            </a:r>
            <a:r>
              <a:rPr lang="en-IN" b="1" dirty="0" smtClean="0"/>
              <a:t> (Except char)</a:t>
            </a:r>
            <a:r>
              <a:rPr lang="en-IN" dirty="0" smtClean="0"/>
              <a:t>.</a:t>
            </a:r>
            <a:endParaRPr lang="en-US" dirty="0"/>
          </a:p>
        </p:txBody>
      </p:sp>
      <p:sp>
        <p:nvSpPr>
          <p:cNvPr id="4" name="TextBox 3"/>
          <p:cNvSpPr txBox="1"/>
          <p:nvPr/>
        </p:nvSpPr>
        <p:spPr>
          <a:xfrm>
            <a:off x="723900" y="2133600"/>
            <a:ext cx="7696200" cy="2862322"/>
          </a:xfrm>
          <a:prstGeom prst="rect">
            <a:avLst/>
          </a:prstGeom>
          <a:noFill/>
          <a:ln w="19050">
            <a:solidFill>
              <a:schemeClr val="accent1"/>
            </a:solidFill>
            <a:prstDash val="dash"/>
          </a:ln>
        </p:spPr>
        <p:txBody>
          <a:bodyPr wrap="square" rtlCol="0">
            <a:spAutoFit/>
          </a:bodyPr>
          <a:lstStyle/>
          <a:p>
            <a:pPr lvl="1"/>
            <a:endParaRPr lang="en-US" b="1" dirty="0" smtClean="0">
              <a:solidFill>
                <a:srgbClr val="7F0055"/>
              </a:solidFill>
              <a:latin typeface="Consolas"/>
            </a:endParaRPr>
          </a:p>
          <a:p>
            <a:pPr lvl="1"/>
            <a:r>
              <a:rPr lang="en-US" b="1" dirty="0" smtClean="0">
                <a:solidFill>
                  <a:srgbClr val="7F0055"/>
                </a:solidFill>
                <a:latin typeface="Consolas"/>
              </a:rPr>
              <a:t>byte</a:t>
            </a:r>
            <a:r>
              <a:rPr lang="en-US" b="1" dirty="0" smtClean="0">
                <a:solidFill>
                  <a:srgbClr val="000000"/>
                </a:solidFill>
                <a:latin typeface="Consolas"/>
              </a:rPr>
              <a:t> </a:t>
            </a:r>
            <a:r>
              <a:rPr lang="en-US" b="1" dirty="0" smtClean="0">
                <a:solidFill>
                  <a:srgbClr val="6A3E3E"/>
                </a:solidFill>
                <a:latin typeface="Consolas"/>
              </a:rPr>
              <a:t>b1</a:t>
            </a:r>
            <a:r>
              <a:rPr lang="en-US" b="1" dirty="0" smtClean="0">
                <a:solidFill>
                  <a:srgbClr val="000000"/>
                </a:solidFill>
                <a:latin typeface="Consolas"/>
              </a:rPr>
              <a:t> = </a:t>
            </a:r>
            <a:r>
              <a:rPr lang="en-US" b="1" dirty="0" err="1" smtClean="0">
                <a:solidFill>
                  <a:srgbClr val="000000"/>
                </a:solidFill>
                <a:latin typeface="Consolas"/>
              </a:rPr>
              <a:t>Byte.</a:t>
            </a:r>
            <a:r>
              <a:rPr lang="en-US" b="1" i="1" dirty="0" err="1" smtClean="0">
                <a:solidFill>
                  <a:srgbClr val="000000"/>
                </a:solidFill>
                <a:latin typeface="Consolas"/>
              </a:rPr>
              <a:t>parseByte</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1"/>
            <a:r>
              <a:rPr lang="en-US" b="1" dirty="0" smtClean="0">
                <a:solidFill>
                  <a:srgbClr val="7F0055"/>
                </a:solidFill>
                <a:latin typeface="Consolas"/>
              </a:rPr>
              <a:t>short</a:t>
            </a:r>
            <a:r>
              <a:rPr lang="en-US" b="1" dirty="0" smtClean="0">
                <a:solidFill>
                  <a:srgbClr val="000000"/>
                </a:solidFill>
                <a:latin typeface="Consolas"/>
              </a:rPr>
              <a:t> </a:t>
            </a:r>
            <a:r>
              <a:rPr lang="en-US" b="1" dirty="0" smtClean="0">
                <a:solidFill>
                  <a:srgbClr val="6A3E3E"/>
                </a:solidFill>
                <a:latin typeface="Consolas"/>
              </a:rPr>
              <a:t>s</a:t>
            </a:r>
            <a:r>
              <a:rPr lang="en-US" b="1" dirty="0" smtClean="0">
                <a:solidFill>
                  <a:srgbClr val="000000"/>
                </a:solidFill>
                <a:latin typeface="Consolas"/>
              </a:rPr>
              <a:t> = </a:t>
            </a:r>
            <a:r>
              <a:rPr lang="en-US" b="1" dirty="0" err="1" smtClean="0">
                <a:solidFill>
                  <a:srgbClr val="000000"/>
                </a:solidFill>
                <a:latin typeface="Consolas"/>
              </a:rPr>
              <a:t>Short.</a:t>
            </a:r>
            <a:r>
              <a:rPr lang="en-US" b="1" i="1" dirty="0" err="1" smtClean="0">
                <a:solidFill>
                  <a:srgbClr val="000000"/>
                </a:solidFill>
                <a:latin typeface="Consolas"/>
              </a:rPr>
              <a:t>parseShort</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1"/>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i</a:t>
            </a:r>
            <a:r>
              <a:rPr lang="en-US" b="1" dirty="0" smtClean="0">
                <a:solidFill>
                  <a:srgbClr val="000000"/>
                </a:solidFill>
                <a:latin typeface="Consolas"/>
              </a:rPr>
              <a:t> = </a:t>
            </a:r>
            <a:r>
              <a:rPr lang="en-US" b="1" dirty="0" err="1" smtClean="0">
                <a:solidFill>
                  <a:srgbClr val="000000"/>
                </a:solidFill>
                <a:latin typeface="Consolas"/>
              </a:rPr>
              <a:t>Integer.</a:t>
            </a:r>
            <a:r>
              <a:rPr lang="en-US" b="1" i="1" dirty="0" err="1" smtClean="0">
                <a:solidFill>
                  <a:srgbClr val="000000"/>
                </a:solidFill>
                <a:latin typeface="Consolas"/>
              </a:rPr>
              <a:t>parseInt</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1"/>
            <a:r>
              <a:rPr lang="en-US" b="1" dirty="0" smtClean="0">
                <a:solidFill>
                  <a:srgbClr val="7F0055"/>
                </a:solidFill>
                <a:latin typeface="Consolas"/>
              </a:rPr>
              <a:t>long</a:t>
            </a:r>
            <a:r>
              <a:rPr lang="en-US" b="1" dirty="0" smtClean="0">
                <a:solidFill>
                  <a:srgbClr val="000000"/>
                </a:solidFill>
                <a:latin typeface="Consolas"/>
              </a:rPr>
              <a:t> </a:t>
            </a:r>
            <a:r>
              <a:rPr lang="en-US" b="1" dirty="0" smtClean="0">
                <a:solidFill>
                  <a:srgbClr val="6A3E3E"/>
                </a:solidFill>
                <a:latin typeface="Consolas"/>
              </a:rPr>
              <a:t>l</a:t>
            </a:r>
            <a:r>
              <a:rPr lang="en-US" b="1" dirty="0" smtClean="0">
                <a:solidFill>
                  <a:srgbClr val="000000"/>
                </a:solidFill>
                <a:latin typeface="Consolas"/>
              </a:rPr>
              <a:t> = </a:t>
            </a:r>
            <a:r>
              <a:rPr lang="en-US" b="1" dirty="0" err="1" smtClean="0">
                <a:solidFill>
                  <a:srgbClr val="000000"/>
                </a:solidFill>
                <a:latin typeface="Consolas"/>
              </a:rPr>
              <a:t>Long.</a:t>
            </a:r>
            <a:r>
              <a:rPr lang="en-US" b="1" i="1" dirty="0" err="1" smtClean="0">
                <a:solidFill>
                  <a:srgbClr val="000000"/>
                </a:solidFill>
                <a:latin typeface="Consolas"/>
              </a:rPr>
              <a:t>parseLong</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1"/>
            <a:r>
              <a:rPr lang="en-US" b="1" dirty="0" smtClean="0">
                <a:solidFill>
                  <a:srgbClr val="7F0055"/>
                </a:solidFill>
                <a:latin typeface="Consolas"/>
              </a:rPr>
              <a:t>float</a:t>
            </a:r>
            <a:r>
              <a:rPr lang="en-US" b="1" dirty="0" smtClean="0">
                <a:solidFill>
                  <a:srgbClr val="000000"/>
                </a:solidFill>
                <a:latin typeface="Consolas"/>
              </a:rPr>
              <a:t> </a:t>
            </a:r>
            <a:r>
              <a:rPr lang="en-US" b="1" dirty="0" smtClean="0">
                <a:solidFill>
                  <a:srgbClr val="6A3E3E"/>
                </a:solidFill>
                <a:latin typeface="Consolas"/>
              </a:rPr>
              <a:t>f</a:t>
            </a:r>
            <a:r>
              <a:rPr lang="en-US" b="1" dirty="0" smtClean="0">
                <a:solidFill>
                  <a:srgbClr val="000000"/>
                </a:solidFill>
                <a:latin typeface="Consolas"/>
              </a:rPr>
              <a:t> = </a:t>
            </a:r>
            <a:r>
              <a:rPr lang="en-US" b="1" dirty="0" err="1" smtClean="0">
                <a:solidFill>
                  <a:srgbClr val="000000"/>
                </a:solidFill>
                <a:latin typeface="Consolas"/>
              </a:rPr>
              <a:t>Float.</a:t>
            </a:r>
            <a:r>
              <a:rPr lang="en-US" b="1" i="1" dirty="0" err="1" smtClean="0">
                <a:solidFill>
                  <a:srgbClr val="000000"/>
                </a:solidFill>
                <a:latin typeface="Consolas"/>
              </a:rPr>
              <a:t>parseFloat</a:t>
            </a:r>
            <a:r>
              <a:rPr lang="en-US" b="1" i="1" dirty="0" smtClean="0">
                <a:solidFill>
                  <a:srgbClr val="000000"/>
                </a:solidFill>
                <a:latin typeface="Consolas"/>
              </a:rPr>
              <a:t>(</a:t>
            </a:r>
            <a:r>
              <a:rPr lang="en-US" b="1" i="1" dirty="0" smtClean="0">
                <a:solidFill>
                  <a:srgbClr val="2A00FF"/>
                </a:solidFill>
                <a:latin typeface="Consolas"/>
              </a:rPr>
              <a:t>"10.5"</a:t>
            </a:r>
            <a:r>
              <a:rPr lang="en-US" b="1" i="1" dirty="0" smtClean="0">
                <a:solidFill>
                  <a:srgbClr val="000000"/>
                </a:solidFill>
                <a:latin typeface="Consolas"/>
              </a:rPr>
              <a:t>);</a:t>
            </a:r>
          </a:p>
          <a:p>
            <a:pPr lvl="1"/>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d</a:t>
            </a:r>
            <a:r>
              <a:rPr lang="en-US" b="1" dirty="0" smtClean="0">
                <a:solidFill>
                  <a:srgbClr val="000000"/>
                </a:solidFill>
                <a:latin typeface="Consolas"/>
              </a:rPr>
              <a:t> = </a:t>
            </a:r>
            <a:r>
              <a:rPr lang="en-US" b="1" dirty="0" err="1" smtClean="0">
                <a:solidFill>
                  <a:srgbClr val="000000"/>
                </a:solidFill>
                <a:latin typeface="Consolas"/>
              </a:rPr>
              <a:t>Double.</a:t>
            </a:r>
            <a:r>
              <a:rPr lang="en-US" b="1" i="1" dirty="0" err="1" smtClean="0">
                <a:solidFill>
                  <a:srgbClr val="000000"/>
                </a:solidFill>
                <a:latin typeface="Consolas"/>
              </a:rPr>
              <a:t>parseDouble</a:t>
            </a:r>
            <a:r>
              <a:rPr lang="en-US" b="1" i="1" dirty="0" smtClean="0">
                <a:solidFill>
                  <a:srgbClr val="000000"/>
                </a:solidFill>
                <a:latin typeface="Consolas"/>
              </a:rPr>
              <a:t>(</a:t>
            </a:r>
            <a:r>
              <a:rPr lang="en-US" b="1" i="1" dirty="0" smtClean="0">
                <a:solidFill>
                  <a:srgbClr val="2A00FF"/>
                </a:solidFill>
                <a:latin typeface="Consolas"/>
              </a:rPr>
              <a:t>"10.5"</a:t>
            </a:r>
            <a:r>
              <a:rPr lang="en-US" b="1" i="1" dirty="0" smtClean="0">
                <a:solidFill>
                  <a:srgbClr val="000000"/>
                </a:solidFill>
                <a:latin typeface="Consolas"/>
              </a:rPr>
              <a:t>);</a:t>
            </a:r>
          </a:p>
          <a:p>
            <a:pPr lvl="1"/>
            <a:r>
              <a:rPr lang="en-US" b="1" dirty="0" err="1" smtClean="0">
                <a:solidFill>
                  <a:srgbClr val="7F0055"/>
                </a:solidFill>
                <a:latin typeface="Consolas"/>
              </a:rPr>
              <a:t>boolean</a:t>
            </a:r>
            <a:r>
              <a:rPr lang="en-US" b="1" dirty="0" smtClean="0">
                <a:solidFill>
                  <a:srgbClr val="000000"/>
                </a:solidFill>
                <a:latin typeface="Consolas"/>
              </a:rPr>
              <a:t> </a:t>
            </a:r>
            <a:r>
              <a:rPr lang="en-US" b="1" dirty="0" smtClean="0">
                <a:solidFill>
                  <a:srgbClr val="6A3E3E"/>
                </a:solidFill>
                <a:latin typeface="Consolas"/>
              </a:rPr>
              <a:t>b2</a:t>
            </a:r>
            <a:r>
              <a:rPr lang="en-US" b="1" dirty="0" smtClean="0">
                <a:solidFill>
                  <a:srgbClr val="000000"/>
                </a:solidFill>
                <a:latin typeface="Consolas"/>
              </a:rPr>
              <a:t> = </a:t>
            </a:r>
            <a:r>
              <a:rPr lang="en-US" b="1" dirty="0" err="1" smtClean="0">
                <a:solidFill>
                  <a:srgbClr val="000000"/>
                </a:solidFill>
                <a:latin typeface="Consolas"/>
              </a:rPr>
              <a:t>Boolean.</a:t>
            </a:r>
            <a:r>
              <a:rPr lang="en-US" b="1" i="1" dirty="0" err="1" smtClean="0">
                <a:solidFill>
                  <a:srgbClr val="000000"/>
                </a:solidFill>
                <a:latin typeface="Consolas"/>
              </a:rPr>
              <a:t>parseBoolean</a:t>
            </a:r>
            <a:r>
              <a:rPr lang="en-US" b="1" i="1" dirty="0" smtClean="0">
                <a:solidFill>
                  <a:srgbClr val="000000"/>
                </a:solidFill>
                <a:latin typeface="Consolas"/>
              </a:rPr>
              <a:t>(</a:t>
            </a:r>
            <a:r>
              <a:rPr lang="en-US" b="1" i="1" dirty="0" smtClean="0">
                <a:solidFill>
                  <a:srgbClr val="2A00FF"/>
                </a:solidFill>
                <a:latin typeface="Consolas"/>
              </a:rPr>
              <a:t>"true"</a:t>
            </a:r>
            <a:r>
              <a:rPr lang="en-US" b="1" i="1" dirty="0" smtClean="0">
                <a:solidFill>
                  <a:srgbClr val="000000"/>
                </a:solidFill>
                <a:latin typeface="Consolas"/>
              </a:rPr>
              <a:t>);</a:t>
            </a:r>
          </a:p>
          <a:p>
            <a:pPr lvl="1"/>
            <a:r>
              <a:rPr lang="en-US" b="1" dirty="0" smtClean="0">
                <a:solidFill>
                  <a:srgbClr val="7F0055"/>
                </a:solidFill>
                <a:latin typeface="Consolas"/>
              </a:rPr>
              <a:t>char</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 = </a:t>
            </a:r>
            <a:r>
              <a:rPr lang="en-US" b="1" dirty="0" err="1" smtClean="0">
                <a:solidFill>
                  <a:srgbClr val="000000"/>
                </a:solidFill>
                <a:latin typeface="Consolas"/>
              </a:rPr>
              <a:t>Character.parseCharacter</a:t>
            </a:r>
            <a:r>
              <a:rPr lang="en-US" b="1" dirty="0" smtClean="0">
                <a:solidFill>
                  <a:srgbClr val="000000"/>
                </a:solidFill>
                <a:latin typeface="Consolas"/>
              </a:rPr>
              <a:t>(</a:t>
            </a:r>
            <a:r>
              <a:rPr lang="en-US" b="1" dirty="0" smtClean="0">
                <a:solidFill>
                  <a:srgbClr val="2A00FF"/>
                </a:solidFill>
                <a:latin typeface="Consolas"/>
              </a:rPr>
              <a:t>'a'</a:t>
            </a:r>
            <a:r>
              <a:rPr lang="en-US" b="1" dirty="0" smtClean="0">
                <a:solidFill>
                  <a:srgbClr val="000000"/>
                </a:solidFill>
                <a:latin typeface="Consolas"/>
              </a:rPr>
              <a:t>);</a:t>
            </a:r>
          </a:p>
          <a:p>
            <a:pPr lvl="1"/>
            <a:endParaRPr lang="en-US" b="1" i="1" dirty="0" smtClean="0">
              <a:solidFill>
                <a:srgbClr val="000000"/>
              </a:solidFill>
              <a:latin typeface="Consolas"/>
            </a:endParaRPr>
          </a:p>
        </p:txBody>
      </p:sp>
      <p:cxnSp>
        <p:nvCxnSpPr>
          <p:cNvPr id="6" name="Straight Connector 5"/>
          <p:cNvCxnSpPr/>
          <p:nvPr/>
        </p:nvCxnSpPr>
        <p:spPr>
          <a:xfrm>
            <a:off x="1057275" y="4533900"/>
            <a:ext cx="52578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Line Callout 1 6"/>
          <p:cNvSpPr/>
          <p:nvPr/>
        </p:nvSpPr>
        <p:spPr>
          <a:xfrm>
            <a:off x="6172200" y="2514600"/>
            <a:ext cx="2667000" cy="990600"/>
          </a:xfrm>
          <a:prstGeom prst="borderCallout1">
            <a:avLst>
              <a:gd name="adj1" fmla="val 50000"/>
              <a:gd name="adj2" fmla="val -119"/>
              <a:gd name="adj3" fmla="val 63702"/>
              <a:gd name="adj4" fmla="val -3797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Note : for Integer class we have </a:t>
            </a:r>
            <a:r>
              <a:rPr lang="en-IN" b="1" dirty="0" err="1" smtClean="0">
                <a:solidFill>
                  <a:srgbClr val="FF0000"/>
                </a:solidFill>
              </a:rPr>
              <a:t>parseInt</a:t>
            </a:r>
            <a:r>
              <a:rPr lang="en-IN" dirty="0" smtClean="0">
                <a:solidFill>
                  <a:schemeClr val="tx1"/>
                </a:solidFill>
              </a:rPr>
              <a:t> not </a:t>
            </a:r>
            <a:r>
              <a:rPr lang="en-IN" b="1" dirty="0" err="1" smtClean="0">
                <a:solidFill>
                  <a:srgbClr val="FF0000"/>
                </a:solidFill>
              </a:rPr>
              <a:t>parseInteger</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(Array)</a:t>
            </a:r>
            <a:endParaRPr lang="en-US" dirty="0"/>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ArrayDemo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a:t>
            </a:r>
            <a:r>
              <a:rPr lang="en-US" b="1" dirty="0" smtClean="0">
                <a:solidFill>
                  <a:srgbClr val="3F7F5F"/>
                </a:solidFill>
                <a:latin typeface="Consolas"/>
              </a:rPr>
              <a:t>// or </a:t>
            </a:r>
            <a:r>
              <a:rPr lang="en-US" b="1" dirty="0" err="1" smtClean="0">
                <a:solidFill>
                  <a:srgbClr val="3F7F5F"/>
                </a:solidFill>
                <a:latin typeface="Consolas"/>
              </a:rPr>
              <a:t>int</a:t>
            </a:r>
            <a:r>
              <a:rPr lang="en-US" b="1" dirty="0" smtClean="0">
                <a:solidFill>
                  <a:srgbClr val="3F7F5F"/>
                </a:solidFill>
                <a:latin typeface="Consolas"/>
              </a:rPr>
              <a:t>[] a</a:t>
            </a:r>
          </a:p>
          <a:p>
            <a:pPr lvl="2"/>
            <a:r>
              <a:rPr lang="en-US" dirty="0" smtClean="0">
                <a:solidFill>
                  <a:srgbClr val="3F7F5F"/>
                </a:solidFill>
                <a:latin typeface="Consolas"/>
              </a:rPr>
              <a:t>// till now it is null as it does not assigned any memory</a:t>
            </a:r>
          </a:p>
          <a:p>
            <a:pPr lvl="2"/>
            <a:endParaRPr lang="en-US" dirty="0" smtClean="0">
              <a:latin typeface="Consolas"/>
            </a:endParaRPr>
          </a:p>
          <a:p>
            <a:pPr lvl="2"/>
            <a:r>
              <a:rPr lang="en-US" dirty="0" smtClean="0">
                <a:solidFill>
                  <a:srgbClr val="6A3E3E"/>
                </a:solidFill>
                <a:latin typeface="Consolas"/>
              </a:rPr>
              <a:t>a</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[5]; </a:t>
            </a:r>
            <a:r>
              <a:rPr lang="en-US" b="1" dirty="0" smtClean="0">
                <a:solidFill>
                  <a:srgbClr val="3F7F5F"/>
                </a:solidFill>
                <a:latin typeface="Consolas"/>
              </a:rPr>
              <a:t>// here we actually create an array</a:t>
            </a:r>
          </a:p>
          <a:p>
            <a:pPr lvl="2"/>
            <a:r>
              <a:rPr lang="en-US" dirty="0" smtClean="0">
                <a:solidFill>
                  <a:srgbClr val="6A3E3E"/>
                </a:solidFill>
                <a:latin typeface="Consolas"/>
              </a:rPr>
              <a:t>a</a:t>
            </a:r>
            <a:r>
              <a:rPr lang="en-US" dirty="0" smtClean="0">
                <a:solidFill>
                  <a:srgbClr val="000000"/>
                </a:solidFill>
                <a:latin typeface="Consolas"/>
              </a:rPr>
              <a:t>[0] = 5;</a:t>
            </a:r>
          </a:p>
          <a:p>
            <a:pPr lvl="2"/>
            <a:r>
              <a:rPr lang="en-US" dirty="0" smtClean="0">
                <a:solidFill>
                  <a:srgbClr val="6A3E3E"/>
                </a:solidFill>
                <a:latin typeface="Consolas"/>
              </a:rPr>
              <a:t>a</a:t>
            </a:r>
            <a:r>
              <a:rPr lang="en-US" dirty="0" smtClean="0">
                <a:solidFill>
                  <a:srgbClr val="000000"/>
                </a:solidFill>
                <a:latin typeface="Consolas"/>
              </a:rPr>
              <a:t>[1] = 8;</a:t>
            </a:r>
          </a:p>
          <a:p>
            <a:pPr lvl="2"/>
            <a:r>
              <a:rPr lang="en-US" dirty="0" smtClean="0">
                <a:solidFill>
                  <a:srgbClr val="6A3E3E"/>
                </a:solidFill>
                <a:latin typeface="Consolas"/>
              </a:rPr>
              <a:t>a</a:t>
            </a:r>
            <a:r>
              <a:rPr lang="en-US" dirty="0" smtClean="0">
                <a:solidFill>
                  <a:srgbClr val="000000"/>
                </a:solidFill>
                <a:latin typeface="Consolas"/>
              </a:rPr>
              <a:t>[2] = 15;</a:t>
            </a:r>
          </a:p>
          <a:p>
            <a:pPr lvl="2"/>
            <a:r>
              <a:rPr lang="en-US" dirty="0" smtClean="0">
                <a:solidFill>
                  <a:srgbClr val="6A3E3E"/>
                </a:solidFill>
                <a:latin typeface="Consolas"/>
              </a:rPr>
              <a:t>a</a:t>
            </a:r>
            <a:r>
              <a:rPr lang="en-US" dirty="0" smtClean="0">
                <a:solidFill>
                  <a:srgbClr val="000000"/>
                </a:solidFill>
                <a:latin typeface="Consolas"/>
              </a:rPr>
              <a:t>[3] = 84;</a:t>
            </a:r>
          </a:p>
          <a:p>
            <a:pPr lvl="2"/>
            <a:r>
              <a:rPr lang="en-US" dirty="0" smtClean="0">
                <a:solidFill>
                  <a:srgbClr val="6A3E3E"/>
                </a:solidFill>
                <a:latin typeface="Consolas"/>
              </a:rPr>
              <a:t>a</a:t>
            </a:r>
            <a:r>
              <a:rPr lang="en-US" dirty="0" smtClean="0">
                <a:solidFill>
                  <a:srgbClr val="000000"/>
                </a:solidFill>
                <a:latin typeface="Consolas"/>
              </a:rPr>
              <a:t>[4] = 53;</a:t>
            </a:r>
          </a:p>
          <a:p>
            <a:pPr lvl="2"/>
            <a:endParaRPr lang="en-US" dirty="0" smtClean="0">
              <a:latin typeface="Consolas"/>
            </a:endParaRPr>
          </a:p>
          <a:p>
            <a:pPr lvl="2"/>
            <a:r>
              <a:rPr lang="en-US" dirty="0" smtClean="0">
                <a:solidFill>
                  <a:srgbClr val="3F7F5F"/>
                </a:solidFill>
                <a:latin typeface="Consolas"/>
              </a:rPr>
              <a:t>/* in java we use length property to determine the length </a:t>
            </a:r>
          </a:p>
          <a:p>
            <a:pPr lvl="2"/>
            <a:r>
              <a:rPr lang="en-US" dirty="0" smtClean="0">
                <a:solidFill>
                  <a:srgbClr val="3F7F5F"/>
                </a:solidFill>
                <a:latin typeface="Consolas"/>
              </a:rPr>
              <a:t> * of an array, unlike c where we used </a:t>
            </a:r>
            <a:r>
              <a:rPr lang="en-US" dirty="0" err="1" smtClean="0">
                <a:solidFill>
                  <a:srgbClr val="3F7F5F"/>
                </a:solidFill>
                <a:latin typeface="Consolas"/>
              </a:rPr>
              <a:t>sizeof</a:t>
            </a:r>
            <a:r>
              <a:rPr lang="en-US" dirty="0" smtClean="0">
                <a:solidFill>
                  <a:srgbClr val="3F7F5F"/>
                </a:solidFill>
                <a:latin typeface="Consolas"/>
              </a:rPr>
              <a:t> function */</a:t>
            </a:r>
          </a:p>
          <a:p>
            <a:pPr lvl="2"/>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a:t>
            </a:r>
            <a:r>
              <a:rPr lang="nn-NO" b="1" dirty="0" smtClean="0">
                <a:solidFill>
                  <a:srgbClr val="6A3E3E"/>
                </a:solidFill>
                <a:latin typeface="Consolas"/>
              </a:rPr>
              <a:t>a</a:t>
            </a:r>
            <a:r>
              <a:rPr lang="nn-NO" b="1" dirty="0" smtClean="0">
                <a:solidFill>
                  <a:srgbClr val="000000"/>
                </a:solidFill>
                <a:latin typeface="Consolas"/>
              </a:rPr>
              <a:t>.</a:t>
            </a:r>
            <a:r>
              <a:rPr lang="nn-NO" b="1" dirty="0" smtClean="0">
                <a:solidFill>
                  <a:srgbClr val="0000C0"/>
                </a:solidFill>
                <a:latin typeface="Consolas"/>
              </a:rPr>
              <a:t>length</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a:t>
            </a:r>
            <a:r>
              <a:rPr lang="en-US" b="1" i="1" dirty="0" smtClean="0">
                <a:solidFill>
                  <a:srgbClr val="000000"/>
                </a:solidFill>
                <a:latin typeface="Consolas"/>
              </a:rPr>
              <a:t>+</a:t>
            </a:r>
            <a:r>
              <a:rPr lang="en-US" b="1" i="1" dirty="0" err="1" smtClean="0">
                <a:solidFill>
                  <a:srgbClr val="6A3E3E"/>
                </a:solidFill>
                <a:latin typeface="Consolas"/>
              </a:rPr>
              <a:t>i</a:t>
            </a:r>
            <a:r>
              <a:rPr lang="en-US" b="1" i="1" dirty="0" smtClean="0">
                <a:solidFill>
                  <a:srgbClr val="000000"/>
                </a:solidFill>
                <a:latin typeface="Consolas"/>
              </a:rPr>
              <a:t>+</a:t>
            </a:r>
            <a:r>
              <a:rPr lang="en-US" b="1" i="1" dirty="0" smtClean="0">
                <a:solidFill>
                  <a:srgbClr val="2A00FF"/>
                </a:solidFill>
                <a:latin typeface="Consolas"/>
              </a:rPr>
              <a:t>"]="</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r>
              <a:rPr lang="en-US" b="1" i="1" dirty="0" err="1" smtClean="0">
                <a:solidFill>
                  <a:srgbClr val="6A3E3E"/>
                </a:solidFill>
                <a:latin typeface="Consolas"/>
              </a:rPr>
              <a:t>i</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5" name="Rectangle 4"/>
          <p:cNvSpPr/>
          <p:nvPr/>
        </p:nvSpPr>
        <p:spPr>
          <a:xfrm>
            <a:off x="3657600" y="4876800"/>
            <a:ext cx="1219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09" name="Picture 1"/>
          <p:cNvPicPr>
            <a:picLocks noChangeAspect="1" noChangeArrowheads="1"/>
          </p:cNvPicPr>
          <p:nvPr/>
        </p:nvPicPr>
        <p:blipFill>
          <a:blip r:embed="rId2" cstate="print"/>
          <a:srcRect/>
          <a:stretch>
            <a:fillRect/>
          </a:stretch>
        </p:blipFill>
        <p:spPr bwMode="auto">
          <a:xfrm>
            <a:off x="3200400" y="2209800"/>
            <a:ext cx="5194092" cy="2133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xit" presetSubtype="10" fill="hold" grpId="1" nodeType="clickEffect">
                                  <p:stCondLst>
                                    <p:cond delay="0"/>
                                  </p:stCondLst>
                                  <p:childTnLst>
                                    <p:animEffect transition="out" filter="blinds(horizontal)">
                                      <p:cBhvr>
                                        <p:cTn id="70" dur="500"/>
                                        <p:tgtEl>
                                          <p:spTgt spid="5"/>
                                        </p:tgtEl>
                                      </p:cBhvr>
                                    </p:animEffect>
                                    <p:set>
                                      <p:cBhvr>
                                        <p:cTn id="71" dur="1" fill="hold">
                                          <p:stCondLst>
                                            <p:cond delay="499"/>
                                          </p:stCondLst>
                                        </p:cTn>
                                        <p:tgtEl>
                                          <p:spTgt spid="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7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animBg="1"/>
      <p:bldP spid="5"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a:t>
            </a:r>
            <a:endParaRPr lang="en-US" dirty="0"/>
          </a:p>
        </p:txBody>
      </p:sp>
      <p:sp>
        <p:nvSpPr>
          <p:cNvPr id="3" name="Content Placeholder 2"/>
          <p:cNvSpPr>
            <a:spLocks noGrp="1"/>
          </p:cNvSpPr>
          <p:nvPr>
            <p:ph idx="1"/>
          </p:nvPr>
        </p:nvSpPr>
        <p:spPr>
          <a:xfrm>
            <a:off x="190500" y="914400"/>
            <a:ext cx="8763000" cy="5867400"/>
          </a:xfrm>
        </p:spPr>
        <p:txBody>
          <a:bodyPr>
            <a:normAutofit/>
          </a:bodyPr>
          <a:lstStyle/>
          <a:p>
            <a:pPr algn="just"/>
            <a:r>
              <a:rPr lang="en-US" dirty="0" smtClean="0"/>
              <a:t>In java, multidimensional array is actually </a:t>
            </a:r>
            <a:r>
              <a:rPr lang="en-US" b="1" dirty="0" smtClean="0"/>
              <a:t>array of arrays.</a:t>
            </a:r>
          </a:p>
          <a:p>
            <a:pPr algn="just"/>
            <a:r>
              <a:rPr lang="en-US" b="1" dirty="0" smtClean="0"/>
              <a:t>Example</a:t>
            </a:r>
            <a:r>
              <a:rPr lang="en-US" dirty="0" smtClean="0"/>
              <a:t>: 	</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 </a:t>
            </a:r>
            <a:r>
              <a:rPr lang="en-US" dirty="0" err="1" smtClean="0">
                <a:latin typeface="Cambria" pitchFamily="18" charset="0"/>
                <a:ea typeface="Cambria" pitchFamily="18" charset="0"/>
              </a:rPr>
              <a:t>runPerOver</a:t>
            </a:r>
            <a:r>
              <a:rPr lang="en-US" dirty="0" smtClean="0">
                <a:latin typeface="Cambria" pitchFamily="18" charset="0"/>
                <a:ea typeface="Cambria" pitchFamily="18" charset="0"/>
              </a:rPr>
              <a:t>[][] = new </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[3][6];</a:t>
            </a:r>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marL="342900" lvl="2" indent="-342900">
              <a:buFont typeface="Wingdings" panose="05000000000000000000" pitchFamily="2" charset="2"/>
              <a:buChar char="§"/>
            </a:pPr>
            <a:r>
              <a:rPr lang="en-US" sz="2400" b="1" dirty="0" smtClean="0">
                <a:latin typeface="Courier New" pitchFamily="49" charset="0"/>
                <a:cs typeface="Courier New" pitchFamily="49" charset="0"/>
              </a:rPr>
              <a:t>length</a:t>
            </a:r>
            <a:r>
              <a:rPr lang="en-US" sz="2400" b="1" dirty="0" smtClean="0"/>
              <a:t> field:</a:t>
            </a:r>
          </a:p>
          <a:p>
            <a:pPr marL="800100" lvl="3" indent="-342900">
              <a:buFont typeface="Wingdings" panose="05000000000000000000" pitchFamily="2" charset="2"/>
              <a:buChar char="§"/>
            </a:pPr>
            <a:r>
              <a:rPr lang="en-US" sz="2200" dirty="0" smtClean="0"/>
              <a:t>If we use length field with multidimensional array, it will return length of first dimension.</a:t>
            </a:r>
          </a:p>
          <a:p>
            <a:pPr marL="800100" lvl="3" indent="-342900">
              <a:buFont typeface="Wingdings" panose="05000000000000000000" pitchFamily="2" charset="2"/>
              <a:buChar char="§"/>
            </a:pPr>
            <a:r>
              <a:rPr lang="en-US" sz="2200" dirty="0" smtClean="0"/>
              <a:t>Here, if </a:t>
            </a:r>
            <a:r>
              <a:rPr lang="en-US" sz="2200" b="1" dirty="0" err="1" smtClean="0">
                <a:solidFill>
                  <a:schemeClr val="accent2">
                    <a:lumMod val="75000"/>
                  </a:schemeClr>
                </a:solidFill>
              </a:rPr>
              <a:t>runPerOver.length</a:t>
            </a:r>
            <a:r>
              <a:rPr lang="en-US" sz="2200" dirty="0" smtClean="0">
                <a:solidFill>
                  <a:schemeClr val="accent2">
                    <a:lumMod val="75000"/>
                  </a:schemeClr>
                </a:solidFill>
              </a:rPr>
              <a:t> </a:t>
            </a:r>
            <a:r>
              <a:rPr lang="en-US" sz="2200" dirty="0" smtClean="0"/>
              <a:t>is accessed it will return </a:t>
            </a:r>
            <a:r>
              <a:rPr lang="en-US" sz="2200" b="1" dirty="0" smtClean="0">
                <a:solidFill>
                  <a:schemeClr val="accent2">
                    <a:lumMod val="75000"/>
                  </a:schemeClr>
                </a:solidFill>
              </a:rPr>
              <a:t>3</a:t>
            </a:r>
          </a:p>
          <a:p>
            <a:pPr marL="800100" lvl="3" indent="-342900">
              <a:buFont typeface="Wingdings" panose="05000000000000000000" pitchFamily="2" charset="2"/>
              <a:buChar char="§"/>
            </a:pPr>
            <a:r>
              <a:rPr lang="en-US" sz="2200" dirty="0" smtClean="0"/>
              <a:t>Also if </a:t>
            </a:r>
            <a:r>
              <a:rPr lang="en-US" sz="2200" b="1" dirty="0" err="1" smtClean="0">
                <a:solidFill>
                  <a:schemeClr val="accent2">
                    <a:lumMod val="75000"/>
                  </a:schemeClr>
                </a:solidFill>
              </a:rPr>
              <a:t>runPerOver</a:t>
            </a:r>
            <a:r>
              <a:rPr lang="en-US" sz="2200" b="1" dirty="0" smtClean="0">
                <a:solidFill>
                  <a:schemeClr val="accent2">
                    <a:lumMod val="75000"/>
                  </a:schemeClr>
                </a:solidFill>
              </a:rPr>
              <a:t>[0].length </a:t>
            </a:r>
            <a:r>
              <a:rPr lang="en-US" sz="2200" dirty="0" smtClean="0"/>
              <a:t>is accessed it will be </a:t>
            </a:r>
            <a:r>
              <a:rPr lang="en-US" sz="2200" b="1" dirty="0" smtClean="0">
                <a:solidFill>
                  <a:schemeClr val="accent2">
                    <a:lumMod val="75000"/>
                  </a:schemeClr>
                </a:solidFill>
              </a:rPr>
              <a:t>6</a:t>
            </a:r>
          </a:p>
          <a:p>
            <a:pPr lvl="2">
              <a:buNone/>
            </a:pPr>
            <a:endParaRPr lang="en-US" dirty="0" smtClean="0"/>
          </a:p>
        </p:txBody>
      </p:sp>
      <p:grpSp>
        <p:nvGrpSpPr>
          <p:cNvPr id="68" name="Group 67"/>
          <p:cNvGrpSpPr/>
          <p:nvPr/>
        </p:nvGrpSpPr>
        <p:grpSpPr>
          <a:xfrm>
            <a:off x="2922359" y="1928336"/>
            <a:ext cx="811441" cy="674132"/>
            <a:chOff x="1026884" y="3212068"/>
            <a:chExt cx="811441" cy="674132"/>
          </a:xfrm>
        </p:grpSpPr>
        <p:sp>
          <p:nvSpPr>
            <p:cNvPr id="5" name="Rectangle 4"/>
            <p:cNvSpPr/>
            <p:nvPr/>
          </p:nvSpPr>
          <p:spPr>
            <a:xfrm>
              <a:off x="1066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4</a:t>
              </a:r>
              <a:endParaRPr lang="en-US" sz="2400" b="1" dirty="0">
                <a:solidFill>
                  <a:schemeClr val="tx1"/>
                </a:solidFill>
              </a:endParaRPr>
            </a:p>
          </p:txBody>
        </p:sp>
        <p:sp>
          <p:nvSpPr>
            <p:cNvPr id="6" name="TextBox 5"/>
            <p:cNvSpPr txBox="1"/>
            <p:nvPr/>
          </p:nvSpPr>
          <p:spPr>
            <a:xfrm>
              <a:off x="1026884" y="3516868"/>
              <a:ext cx="811441" cy="369332"/>
            </a:xfrm>
            <a:prstGeom prst="rect">
              <a:avLst/>
            </a:prstGeom>
            <a:noFill/>
          </p:spPr>
          <p:txBody>
            <a:bodyPr wrap="none" rtlCol="0">
              <a:spAutoFit/>
            </a:bodyPr>
            <a:lstStyle/>
            <a:p>
              <a:r>
                <a:rPr lang="en-IN" dirty="0" smtClean="0">
                  <a:solidFill>
                    <a:srgbClr val="0070C0"/>
                  </a:solidFill>
                </a:rPr>
                <a:t>a[0][0]</a:t>
              </a:r>
              <a:endParaRPr lang="en-US" dirty="0">
                <a:solidFill>
                  <a:srgbClr val="0070C0"/>
                </a:solidFill>
              </a:endParaRPr>
            </a:p>
          </p:txBody>
        </p:sp>
      </p:grpSp>
      <p:grpSp>
        <p:nvGrpSpPr>
          <p:cNvPr id="69" name="Group 68"/>
          <p:cNvGrpSpPr/>
          <p:nvPr/>
        </p:nvGrpSpPr>
        <p:grpSpPr>
          <a:xfrm>
            <a:off x="3608159" y="1928336"/>
            <a:ext cx="811441" cy="674132"/>
            <a:chOff x="1712684" y="3212068"/>
            <a:chExt cx="811441" cy="674132"/>
          </a:xfrm>
        </p:grpSpPr>
        <p:sp>
          <p:nvSpPr>
            <p:cNvPr id="34" name="Rectangle 33"/>
            <p:cNvSpPr/>
            <p:nvPr/>
          </p:nvSpPr>
          <p:spPr>
            <a:xfrm>
              <a:off x="17526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35" name="TextBox 34"/>
            <p:cNvSpPr txBox="1"/>
            <p:nvPr/>
          </p:nvSpPr>
          <p:spPr>
            <a:xfrm>
              <a:off x="1712684" y="3516868"/>
              <a:ext cx="811441" cy="369332"/>
            </a:xfrm>
            <a:prstGeom prst="rect">
              <a:avLst/>
            </a:prstGeom>
            <a:noFill/>
          </p:spPr>
          <p:txBody>
            <a:bodyPr wrap="none" rtlCol="0">
              <a:spAutoFit/>
            </a:bodyPr>
            <a:lstStyle/>
            <a:p>
              <a:r>
                <a:rPr lang="en-IN" dirty="0" smtClean="0">
                  <a:solidFill>
                    <a:srgbClr val="0070C0"/>
                  </a:solidFill>
                </a:rPr>
                <a:t>a[0][1]</a:t>
              </a:r>
              <a:endParaRPr lang="en-US" dirty="0">
                <a:solidFill>
                  <a:srgbClr val="0070C0"/>
                </a:solidFill>
              </a:endParaRPr>
            </a:p>
          </p:txBody>
        </p:sp>
      </p:grpSp>
      <p:grpSp>
        <p:nvGrpSpPr>
          <p:cNvPr id="70" name="Group 69"/>
          <p:cNvGrpSpPr/>
          <p:nvPr/>
        </p:nvGrpSpPr>
        <p:grpSpPr>
          <a:xfrm>
            <a:off x="4293959" y="1928336"/>
            <a:ext cx="811441" cy="674132"/>
            <a:chOff x="2398484" y="3212068"/>
            <a:chExt cx="811441" cy="674132"/>
          </a:xfrm>
        </p:grpSpPr>
        <p:sp>
          <p:nvSpPr>
            <p:cNvPr id="36" name="Rectangle 35"/>
            <p:cNvSpPr/>
            <p:nvPr/>
          </p:nvSpPr>
          <p:spPr>
            <a:xfrm>
              <a:off x="24384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37" name="TextBox 36"/>
            <p:cNvSpPr txBox="1"/>
            <p:nvPr/>
          </p:nvSpPr>
          <p:spPr>
            <a:xfrm>
              <a:off x="2398484" y="3516868"/>
              <a:ext cx="811441" cy="369332"/>
            </a:xfrm>
            <a:prstGeom prst="rect">
              <a:avLst/>
            </a:prstGeom>
            <a:noFill/>
          </p:spPr>
          <p:txBody>
            <a:bodyPr wrap="none" rtlCol="0">
              <a:spAutoFit/>
            </a:bodyPr>
            <a:lstStyle/>
            <a:p>
              <a:r>
                <a:rPr lang="en-IN" dirty="0" smtClean="0">
                  <a:solidFill>
                    <a:srgbClr val="0070C0"/>
                  </a:solidFill>
                </a:rPr>
                <a:t>a[0][2]</a:t>
              </a:r>
              <a:endParaRPr lang="en-US" dirty="0">
                <a:solidFill>
                  <a:srgbClr val="0070C0"/>
                </a:solidFill>
              </a:endParaRPr>
            </a:p>
          </p:txBody>
        </p:sp>
      </p:grpSp>
      <p:grpSp>
        <p:nvGrpSpPr>
          <p:cNvPr id="71" name="Group 70"/>
          <p:cNvGrpSpPr/>
          <p:nvPr/>
        </p:nvGrpSpPr>
        <p:grpSpPr>
          <a:xfrm>
            <a:off x="4979759" y="1928336"/>
            <a:ext cx="811441" cy="674132"/>
            <a:chOff x="3084284" y="3212068"/>
            <a:chExt cx="811441" cy="674132"/>
          </a:xfrm>
        </p:grpSpPr>
        <p:sp>
          <p:nvSpPr>
            <p:cNvPr id="38" name="Rectangle 37"/>
            <p:cNvSpPr/>
            <p:nvPr/>
          </p:nvSpPr>
          <p:spPr>
            <a:xfrm>
              <a:off x="31242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3</a:t>
              </a:r>
              <a:endParaRPr lang="en-US" sz="2400" b="1" dirty="0">
                <a:solidFill>
                  <a:schemeClr val="tx1"/>
                </a:solidFill>
              </a:endParaRPr>
            </a:p>
          </p:txBody>
        </p:sp>
        <p:sp>
          <p:nvSpPr>
            <p:cNvPr id="39" name="TextBox 38"/>
            <p:cNvSpPr txBox="1"/>
            <p:nvPr/>
          </p:nvSpPr>
          <p:spPr>
            <a:xfrm>
              <a:off x="3084284" y="3516868"/>
              <a:ext cx="811441" cy="369332"/>
            </a:xfrm>
            <a:prstGeom prst="rect">
              <a:avLst/>
            </a:prstGeom>
            <a:noFill/>
          </p:spPr>
          <p:txBody>
            <a:bodyPr wrap="none" rtlCol="0">
              <a:spAutoFit/>
            </a:bodyPr>
            <a:lstStyle/>
            <a:p>
              <a:r>
                <a:rPr lang="en-IN" dirty="0" smtClean="0">
                  <a:solidFill>
                    <a:srgbClr val="0070C0"/>
                  </a:solidFill>
                </a:rPr>
                <a:t>a[0][3]</a:t>
              </a:r>
              <a:endParaRPr lang="en-US" dirty="0">
                <a:solidFill>
                  <a:srgbClr val="0070C0"/>
                </a:solidFill>
              </a:endParaRPr>
            </a:p>
          </p:txBody>
        </p:sp>
      </p:grpSp>
      <p:grpSp>
        <p:nvGrpSpPr>
          <p:cNvPr id="72" name="Group 71"/>
          <p:cNvGrpSpPr/>
          <p:nvPr/>
        </p:nvGrpSpPr>
        <p:grpSpPr>
          <a:xfrm>
            <a:off x="5665559" y="1928336"/>
            <a:ext cx="811441" cy="674132"/>
            <a:chOff x="3770084" y="3212068"/>
            <a:chExt cx="811441" cy="674132"/>
          </a:xfrm>
        </p:grpSpPr>
        <p:sp>
          <p:nvSpPr>
            <p:cNvPr id="40" name="Rectangle 39"/>
            <p:cNvSpPr/>
            <p:nvPr/>
          </p:nvSpPr>
          <p:spPr>
            <a:xfrm>
              <a:off x="38100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6</a:t>
              </a:r>
              <a:endParaRPr lang="en-US" sz="2400" b="1" dirty="0">
                <a:solidFill>
                  <a:schemeClr val="tx1"/>
                </a:solidFill>
              </a:endParaRPr>
            </a:p>
          </p:txBody>
        </p:sp>
        <p:sp>
          <p:nvSpPr>
            <p:cNvPr id="41" name="TextBox 40"/>
            <p:cNvSpPr txBox="1"/>
            <p:nvPr/>
          </p:nvSpPr>
          <p:spPr>
            <a:xfrm>
              <a:off x="3770084" y="3516868"/>
              <a:ext cx="811441" cy="369332"/>
            </a:xfrm>
            <a:prstGeom prst="rect">
              <a:avLst/>
            </a:prstGeom>
            <a:noFill/>
          </p:spPr>
          <p:txBody>
            <a:bodyPr wrap="none" rtlCol="0">
              <a:spAutoFit/>
            </a:bodyPr>
            <a:lstStyle/>
            <a:p>
              <a:r>
                <a:rPr lang="en-IN" dirty="0" smtClean="0">
                  <a:solidFill>
                    <a:srgbClr val="0070C0"/>
                  </a:solidFill>
                </a:rPr>
                <a:t>a[0][4]</a:t>
              </a:r>
              <a:endParaRPr lang="en-US" dirty="0">
                <a:solidFill>
                  <a:srgbClr val="0070C0"/>
                </a:solidFill>
              </a:endParaRPr>
            </a:p>
          </p:txBody>
        </p:sp>
      </p:grpSp>
      <p:grpSp>
        <p:nvGrpSpPr>
          <p:cNvPr id="73" name="Group 72"/>
          <p:cNvGrpSpPr/>
          <p:nvPr/>
        </p:nvGrpSpPr>
        <p:grpSpPr>
          <a:xfrm>
            <a:off x="6351359" y="1928336"/>
            <a:ext cx="811441" cy="674132"/>
            <a:chOff x="4455884" y="3212068"/>
            <a:chExt cx="811441" cy="674132"/>
          </a:xfrm>
        </p:grpSpPr>
        <p:sp>
          <p:nvSpPr>
            <p:cNvPr id="42" name="Rectangle 41"/>
            <p:cNvSpPr/>
            <p:nvPr/>
          </p:nvSpPr>
          <p:spPr>
            <a:xfrm>
              <a:off x="4495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43" name="TextBox 42"/>
            <p:cNvSpPr txBox="1"/>
            <p:nvPr/>
          </p:nvSpPr>
          <p:spPr>
            <a:xfrm>
              <a:off x="4455884" y="3516868"/>
              <a:ext cx="811441" cy="369332"/>
            </a:xfrm>
            <a:prstGeom prst="rect">
              <a:avLst/>
            </a:prstGeom>
            <a:noFill/>
          </p:spPr>
          <p:txBody>
            <a:bodyPr wrap="none" rtlCol="0">
              <a:spAutoFit/>
            </a:bodyPr>
            <a:lstStyle/>
            <a:p>
              <a:r>
                <a:rPr lang="en-IN" dirty="0" smtClean="0">
                  <a:solidFill>
                    <a:srgbClr val="0070C0"/>
                  </a:solidFill>
                </a:rPr>
                <a:t>a[0][5]</a:t>
              </a:r>
              <a:endParaRPr lang="en-US" dirty="0">
                <a:solidFill>
                  <a:srgbClr val="0070C0"/>
                </a:solidFill>
              </a:endParaRPr>
            </a:p>
          </p:txBody>
        </p:sp>
      </p:grpSp>
      <p:grpSp>
        <p:nvGrpSpPr>
          <p:cNvPr id="74" name="Group 73"/>
          <p:cNvGrpSpPr/>
          <p:nvPr/>
        </p:nvGrpSpPr>
        <p:grpSpPr>
          <a:xfrm>
            <a:off x="2922359" y="2602468"/>
            <a:ext cx="4240441" cy="674132"/>
            <a:chOff x="1026884" y="3886200"/>
            <a:chExt cx="4240441" cy="674132"/>
          </a:xfrm>
        </p:grpSpPr>
        <p:sp>
          <p:nvSpPr>
            <p:cNvPr id="44" name="Rectangle 43"/>
            <p:cNvSpPr/>
            <p:nvPr/>
          </p:nvSpPr>
          <p:spPr>
            <a:xfrm>
              <a:off x="1066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45" name="TextBox 44"/>
            <p:cNvSpPr txBox="1"/>
            <p:nvPr/>
          </p:nvSpPr>
          <p:spPr>
            <a:xfrm>
              <a:off x="1026884" y="4191000"/>
              <a:ext cx="811441" cy="369332"/>
            </a:xfrm>
            <a:prstGeom prst="rect">
              <a:avLst/>
            </a:prstGeom>
            <a:noFill/>
          </p:spPr>
          <p:txBody>
            <a:bodyPr wrap="none" rtlCol="0">
              <a:spAutoFit/>
            </a:bodyPr>
            <a:lstStyle/>
            <a:p>
              <a:r>
                <a:rPr lang="en-IN" dirty="0" smtClean="0">
                  <a:solidFill>
                    <a:srgbClr val="0070C0"/>
                  </a:solidFill>
                </a:rPr>
                <a:t>a[1][0]</a:t>
              </a:r>
              <a:endParaRPr lang="en-US" dirty="0">
                <a:solidFill>
                  <a:srgbClr val="0070C0"/>
                </a:solidFill>
              </a:endParaRPr>
            </a:p>
          </p:txBody>
        </p:sp>
        <p:sp>
          <p:nvSpPr>
            <p:cNvPr id="46" name="Rectangle 45"/>
            <p:cNvSpPr/>
            <p:nvPr/>
          </p:nvSpPr>
          <p:spPr>
            <a:xfrm>
              <a:off x="17526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47" name="TextBox 46"/>
            <p:cNvSpPr txBox="1"/>
            <p:nvPr/>
          </p:nvSpPr>
          <p:spPr>
            <a:xfrm>
              <a:off x="1712684" y="4191000"/>
              <a:ext cx="811441" cy="369332"/>
            </a:xfrm>
            <a:prstGeom prst="rect">
              <a:avLst/>
            </a:prstGeom>
            <a:noFill/>
          </p:spPr>
          <p:txBody>
            <a:bodyPr wrap="none" rtlCol="0">
              <a:spAutoFit/>
            </a:bodyPr>
            <a:lstStyle/>
            <a:p>
              <a:r>
                <a:rPr lang="en-IN" dirty="0" smtClean="0">
                  <a:solidFill>
                    <a:srgbClr val="0070C0"/>
                  </a:solidFill>
                </a:rPr>
                <a:t>a[1][1]</a:t>
              </a:r>
              <a:endParaRPr lang="en-US" dirty="0">
                <a:solidFill>
                  <a:srgbClr val="0070C0"/>
                </a:solidFill>
              </a:endParaRPr>
            </a:p>
          </p:txBody>
        </p:sp>
        <p:sp>
          <p:nvSpPr>
            <p:cNvPr id="48" name="Rectangle 47"/>
            <p:cNvSpPr/>
            <p:nvPr/>
          </p:nvSpPr>
          <p:spPr>
            <a:xfrm>
              <a:off x="24384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49" name="TextBox 48"/>
            <p:cNvSpPr txBox="1"/>
            <p:nvPr/>
          </p:nvSpPr>
          <p:spPr>
            <a:xfrm>
              <a:off x="2398484" y="4191000"/>
              <a:ext cx="811441" cy="369332"/>
            </a:xfrm>
            <a:prstGeom prst="rect">
              <a:avLst/>
            </a:prstGeom>
            <a:noFill/>
          </p:spPr>
          <p:txBody>
            <a:bodyPr wrap="none" rtlCol="0">
              <a:spAutoFit/>
            </a:bodyPr>
            <a:lstStyle/>
            <a:p>
              <a:r>
                <a:rPr lang="en-IN" dirty="0" smtClean="0">
                  <a:solidFill>
                    <a:srgbClr val="0070C0"/>
                  </a:solidFill>
                </a:rPr>
                <a:t>a[1][2]</a:t>
              </a:r>
              <a:endParaRPr lang="en-US" dirty="0">
                <a:solidFill>
                  <a:srgbClr val="0070C0"/>
                </a:solidFill>
              </a:endParaRPr>
            </a:p>
          </p:txBody>
        </p:sp>
        <p:sp>
          <p:nvSpPr>
            <p:cNvPr id="50" name="Rectangle 49"/>
            <p:cNvSpPr/>
            <p:nvPr/>
          </p:nvSpPr>
          <p:spPr>
            <a:xfrm>
              <a:off x="31242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6</a:t>
              </a:r>
              <a:endParaRPr lang="en-US" sz="2400" b="1" dirty="0">
                <a:solidFill>
                  <a:schemeClr val="tx1"/>
                </a:solidFill>
              </a:endParaRPr>
            </a:p>
          </p:txBody>
        </p:sp>
        <p:sp>
          <p:nvSpPr>
            <p:cNvPr id="51" name="TextBox 50"/>
            <p:cNvSpPr txBox="1"/>
            <p:nvPr/>
          </p:nvSpPr>
          <p:spPr>
            <a:xfrm>
              <a:off x="3084284" y="4191000"/>
              <a:ext cx="811441" cy="369332"/>
            </a:xfrm>
            <a:prstGeom prst="rect">
              <a:avLst/>
            </a:prstGeom>
            <a:noFill/>
          </p:spPr>
          <p:txBody>
            <a:bodyPr wrap="none" rtlCol="0">
              <a:spAutoFit/>
            </a:bodyPr>
            <a:lstStyle/>
            <a:p>
              <a:r>
                <a:rPr lang="en-IN" dirty="0" smtClean="0">
                  <a:solidFill>
                    <a:srgbClr val="0070C0"/>
                  </a:solidFill>
                </a:rPr>
                <a:t>a[1][3]</a:t>
              </a:r>
              <a:endParaRPr lang="en-US" dirty="0">
                <a:solidFill>
                  <a:srgbClr val="0070C0"/>
                </a:solidFill>
              </a:endParaRPr>
            </a:p>
          </p:txBody>
        </p:sp>
        <p:sp>
          <p:nvSpPr>
            <p:cNvPr id="52" name="Rectangle 51"/>
            <p:cNvSpPr/>
            <p:nvPr/>
          </p:nvSpPr>
          <p:spPr>
            <a:xfrm>
              <a:off x="38100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53" name="TextBox 52"/>
            <p:cNvSpPr txBox="1"/>
            <p:nvPr/>
          </p:nvSpPr>
          <p:spPr>
            <a:xfrm>
              <a:off x="3770084" y="4191000"/>
              <a:ext cx="811441" cy="369332"/>
            </a:xfrm>
            <a:prstGeom prst="rect">
              <a:avLst/>
            </a:prstGeom>
            <a:noFill/>
          </p:spPr>
          <p:txBody>
            <a:bodyPr wrap="none" rtlCol="0">
              <a:spAutoFit/>
            </a:bodyPr>
            <a:lstStyle/>
            <a:p>
              <a:r>
                <a:rPr lang="en-IN" dirty="0" smtClean="0">
                  <a:solidFill>
                    <a:srgbClr val="0070C0"/>
                  </a:solidFill>
                </a:rPr>
                <a:t>a[1][4]</a:t>
              </a:r>
              <a:endParaRPr lang="en-US" dirty="0">
                <a:solidFill>
                  <a:srgbClr val="0070C0"/>
                </a:solidFill>
              </a:endParaRPr>
            </a:p>
          </p:txBody>
        </p:sp>
        <p:sp>
          <p:nvSpPr>
            <p:cNvPr id="54" name="Rectangle 53"/>
            <p:cNvSpPr/>
            <p:nvPr/>
          </p:nvSpPr>
          <p:spPr>
            <a:xfrm>
              <a:off x="4495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4</a:t>
              </a:r>
              <a:endParaRPr lang="en-US" sz="2400" b="1" dirty="0">
                <a:solidFill>
                  <a:schemeClr val="tx1"/>
                </a:solidFill>
              </a:endParaRPr>
            </a:p>
          </p:txBody>
        </p:sp>
        <p:sp>
          <p:nvSpPr>
            <p:cNvPr id="55" name="TextBox 54"/>
            <p:cNvSpPr txBox="1"/>
            <p:nvPr/>
          </p:nvSpPr>
          <p:spPr>
            <a:xfrm>
              <a:off x="4455884" y="4191000"/>
              <a:ext cx="811441" cy="369332"/>
            </a:xfrm>
            <a:prstGeom prst="rect">
              <a:avLst/>
            </a:prstGeom>
            <a:noFill/>
          </p:spPr>
          <p:txBody>
            <a:bodyPr wrap="none" rtlCol="0">
              <a:spAutoFit/>
            </a:bodyPr>
            <a:lstStyle/>
            <a:p>
              <a:r>
                <a:rPr lang="en-IN" dirty="0" smtClean="0">
                  <a:solidFill>
                    <a:srgbClr val="0070C0"/>
                  </a:solidFill>
                </a:rPr>
                <a:t>a[1][5]</a:t>
              </a:r>
              <a:endParaRPr lang="en-US" dirty="0">
                <a:solidFill>
                  <a:srgbClr val="0070C0"/>
                </a:solidFill>
              </a:endParaRPr>
            </a:p>
          </p:txBody>
        </p:sp>
      </p:grpSp>
      <p:grpSp>
        <p:nvGrpSpPr>
          <p:cNvPr id="75" name="Group 74"/>
          <p:cNvGrpSpPr/>
          <p:nvPr/>
        </p:nvGrpSpPr>
        <p:grpSpPr>
          <a:xfrm>
            <a:off x="2922359" y="3288268"/>
            <a:ext cx="4240441" cy="674132"/>
            <a:chOff x="1026884" y="4572000"/>
            <a:chExt cx="4240441" cy="674132"/>
          </a:xfrm>
        </p:grpSpPr>
        <p:sp>
          <p:nvSpPr>
            <p:cNvPr id="56" name="Rectangle 55"/>
            <p:cNvSpPr/>
            <p:nvPr/>
          </p:nvSpPr>
          <p:spPr>
            <a:xfrm>
              <a:off x="1066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2</a:t>
              </a:r>
              <a:endParaRPr lang="en-US" sz="2400" b="1" dirty="0">
                <a:solidFill>
                  <a:schemeClr val="tx1"/>
                </a:solidFill>
              </a:endParaRPr>
            </a:p>
          </p:txBody>
        </p:sp>
        <p:sp>
          <p:nvSpPr>
            <p:cNvPr id="57" name="TextBox 56"/>
            <p:cNvSpPr txBox="1"/>
            <p:nvPr/>
          </p:nvSpPr>
          <p:spPr>
            <a:xfrm>
              <a:off x="1026884" y="4876800"/>
              <a:ext cx="811441" cy="369332"/>
            </a:xfrm>
            <a:prstGeom prst="rect">
              <a:avLst/>
            </a:prstGeom>
            <a:noFill/>
          </p:spPr>
          <p:txBody>
            <a:bodyPr wrap="none" rtlCol="0">
              <a:spAutoFit/>
            </a:bodyPr>
            <a:lstStyle/>
            <a:p>
              <a:r>
                <a:rPr lang="en-IN" dirty="0" smtClean="0">
                  <a:solidFill>
                    <a:srgbClr val="0070C0"/>
                  </a:solidFill>
                </a:rPr>
                <a:t>a[2][0]</a:t>
              </a:r>
              <a:endParaRPr lang="en-US" dirty="0">
                <a:solidFill>
                  <a:srgbClr val="0070C0"/>
                </a:solidFill>
              </a:endParaRPr>
            </a:p>
          </p:txBody>
        </p:sp>
        <p:sp>
          <p:nvSpPr>
            <p:cNvPr id="58" name="Rectangle 57"/>
            <p:cNvSpPr/>
            <p:nvPr/>
          </p:nvSpPr>
          <p:spPr>
            <a:xfrm>
              <a:off x="17526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59" name="TextBox 58"/>
            <p:cNvSpPr txBox="1"/>
            <p:nvPr/>
          </p:nvSpPr>
          <p:spPr>
            <a:xfrm>
              <a:off x="1712684" y="4876800"/>
              <a:ext cx="811441" cy="369332"/>
            </a:xfrm>
            <a:prstGeom prst="rect">
              <a:avLst/>
            </a:prstGeom>
            <a:noFill/>
          </p:spPr>
          <p:txBody>
            <a:bodyPr wrap="none" rtlCol="0">
              <a:spAutoFit/>
            </a:bodyPr>
            <a:lstStyle/>
            <a:p>
              <a:r>
                <a:rPr lang="en-IN" dirty="0" smtClean="0">
                  <a:solidFill>
                    <a:srgbClr val="0070C0"/>
                  </a:solidFill>
                </a:rPr>
                <a:t>a[2][1]</a:t>
              </a:r>
              <a:endParaRPr lang="en-US" dirty="0">
                <a:solidFill>
                  <a:srgbClr val="0070C0"/>
                </a:solidFill>
              </a:endParaRPr>
            </a:p>
          </p:txBody>
        </p:sp>
        <p:sp>
          <p:nvSpPr>
            <p:cNvPr id="60" name="Rectangle 59"/>
            <p:cNvSpPr/>
            <p:nvPr/>
          </p:nvSpPr>
          <p:spPr>
            <a:xfrm>
              <a:off x="24384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61" name="TextBox 60"/>
            <p:cNvSpPr txBox="1"/>
            <p:nvPr/>
          </p:nvSpPr>
          <p:spPr>
            <a:xfrm>
              <a:off x="2398484" y="4876800"/>
              <a:ext cx="811441" cy="369332"/>
            </a:xfrm>
            <a:prstGeom prst="rect">
              <a:avLst/>
            </a:prstGeom>
            <a:noFill/>
          </p:spPr>
          <p:txBody>
            <a:bodyPr wrap="none" rtlCol="0">
              <a:spAutoFit/>
            </a:bodyPr>
            <a:lstStyle/>
            <a:p>
              <a:r>
                <a:rPr lang="en-IN" dirty="0" smtClean="0">
                  <a:solidFill>
                    <a:srgbClr val="0070C0"/>
                  </a:solidFill>
                </a:rPr>
                <a:t>a[2][2]</a:t>
              </a:r>
              <a:endParaRPr lang="en-US" dirty="0">
                <a:solidFill>
                  <a:srgbClr val="0070C0"/>
                </a:solidFill>
              </a:endParaRPr>
            </a:p>
          </p:txBody>
        </p:sp>
        <p:sp>
          <p:nvSpPr>
            <p:cNvPr id="62" name="Rectangle 61"/>
            <p:cNvSpPr/>
            <p:nvPr/>
          </p:nvSpPr>
          <p:spPr>
            <a:xfrm>
              <a:off x="31242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63" name="TextBox 62"/>
            <p:cNvSpPr txBox="1"/>
            <p:nvPr/>
          </p:nvSpPr>
          <p:spPr>
            <a:xfrm>
              <a:off x="3084284" y="4876800"/>
              <a:ext cx="811441" cy="369332"/>
            </a:xfrm>
            <a:prstGeom prst="rect">
              <a:avLst/>
            </a:prstGeom>
            <a:noFill/>
          </p:spPr>
          <p:txBody>
            <a:bodyPr wrap="none" rtlCol="0">
              <a:spAutoFit/>
            </a:bodyPr>
            <a:lstStyle/>
            <a:p>
              <a:r>
                <a:rPr lang="en-IN" dirty="0" smtClean="0">
                  <a:solidFill>
                    <a:srgbClr val="0070C0"/>
                  </a:solidFill>
                </a:rPr>
                <a:t>a[2][3]</a:t>
              </a:r>
              <a:endParaRPr lang="en-US" dirty="0">
                <a:solidFill>
                  <a:srgbClr val="0070C0"/>
                </a:solidFill>
              </a:endParaRPr>
            </a:p>
          </p:txBody>
        </p:sp>
        <p:sp>
          <p:nvSpPr>
            <p:cNvPr id="64" name="Rectangle 63"/>
            <p:cNvSpPr/>
            <p:nvPr/>
          </p:nvSpPr>
          <p:spPr>
            <a:xfrm>
              <a:off x="38100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65" name="TextBox 64"/>
            <p:cNvSpPr txBox="1"/>
            <p:nvPr/>
          </p:nvSpPr>
          <p:spPr>
            <a:xfrm>
              <a:off x="3770084" y="4876800"/>
              <a:ext cx="811441" cy="369332"/>
            </a:xfrm>
            <a:prstGeom prst="rect">
              <a:avLst/>
            </a:prstGeom>
            <a:noFill/>
          </p:spPr>
          <p:txBody>
            <a:bodyPr wrap="none" rtlCol="0">
              <a:spAutoFit/>
            </a:bodyPr>
            <a:lstStyle/>
            <a:p>
              <a:r>
                <a:rPr lang="en-IN" dirty="0" smtClean="0">
                  <a:solidFill>
                    <a:srgbClr val="0070C0"/>
                  </a:solidFill>
                </a:rPr>
                <a:t>a[2][4]</a:t>
              </a:r>
              <a:endParaRPr lang="en-US" dirty="0">
                <a:solidFill>
                  <a:srgbClr val="0070C0"/>
                </a:solidFill>
              </a:endParaRPr>
            </a:p>
          </p:txBody>
        </p:sp>
        <p:sp>
          <p:nvSpPr>
            <p:cNvPr id="66" name="Rectangle 65"/>
            <p:cNvSpPr/>
            <p:nvPr/>
          </p:nvSpPr>
          <p:spPr>
            <a:xfrm>
              <a:off x="4495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67" name="TextBox 66"/>
            <p:cNvSpPr txBox="1"/>
            <p:nvPr/>
          </p:nvSpPr>
          <p:spPr>
            <a:xfrm>
              <a:off x="4455884" y="4876800"/>
              <a:ext cx="811441" cy="369332"/>
            </a:xfrm>
            <a:prstGeom prst="rect">
              <a:avLst/>
            </a:prstGeom>
            <a:noFill/>
          </p:spPr>
          <p:txBody>
            <a:bodyPr wrap="none" rtlCol="0">
              <a:spAutoFit/>
            </a:bodyPr>
            <a:lstStyle/>
            <a:p>
              <a:r>
                <a:rPr lang="en-IN" dirty="0" smtClean="0">
                  <a:solidFill>
                    <a:srgbClr val="0070C0"/>
                  </a:solidFill>
                </a:rPr>
                <a:t>a[2][5]</a:t>
              </a:r>
              <a:endParaRPr lang="en-US" dirty="0">
                <a:solidFill>
                  <a:srgbClr val="0070C0"/>
                </a:solidFill>
              </a:endParaRPr>
            </a:p>
          </p:txBody>
        </p:sp>
      </p:grpSp>
      <p:sp>
        <p:nvSpPr>
          <p:cNvPr id="76" name="TextBox 75"/>
          <p:cNvSpPr txBox="1"/>
          <p:nvPr/>
        </p:nvSpPr>
        <p:spPr>
          <a:xfrm>
            <a:off x="685800" y="2057400"/>
            <a:ext cx="2133600" cy="369332"/>
          </a:xfrm>
          <a:prstGeom prst="rect">
            <a:avLst/>
          </a:prstGeom>
          <a:noFill/>
        </p:spPr>
        <p:txBody>
          <a:bodyPr wrap="square" rtlCol="0">
            <a:spAutoFit/>
          </a:bodyPr>
          <a:lstStyle/>
          <a:p>
            <a:pPr algn="r"/>
            <a:r>
              <a:rPr lang="en-IN" dirty="0" smtClean="0">
                <a:solidFill>
                  <a:srgbClr val="0070C0"/>
                </a:solidFill>
              </a:rPr>
              <a:t>First Over (a[0])</a:t>
            </a:r>
          </a:p>
        </p:txBody>
      </p:sp>
      <p:sp>
        <p:nvSpPr>
          <p:cNvPr id="79" name="TextBox 78"/>
          <p:cNvSpPr txBox="1"/>
          <p:nvPr/>
        </p:nvSpPr>
        <p:spPr>
          <a:xfrm>
            <a:off x="152400" y="2743200"/>
            <a:ext cx="2667000" cy="369332"/>
          </a:xfrm>
          <a:prstGeom prst="rect">
            <a:avLst/>
          </a:prstGeom>
          <a:noFill/>
        </p:spPr>
        <p:txBody>
          <a:bodyPr wrap="square" rtlCol="0">
            <a:spAutoFit/>
          </a:bodyPr>
          <a:lstStyle/>
          <a:p>
            <a:pPr algn="r"/>
            <a:r>
              <a:rPr lang="en-IN" dirty="0" smtClean="0">
                <a:solidFill>
                  <a:srgbClr val="0070C0"/>
                </a:solidFill>
              </a:rPr>
              <a:t>Second Over (a[1])</a:t>
            </a:r>
          </a:p>
        </p:txBody>
      </p:sp>
      <p:sp>
        <p:nvSpPr>
          <p:cNvPr id="80" name="TextBox 79"/>
          <p:cNvSpPr txBox="1"/>
          <p:nvPr/>
        </p:nvSpPr>
        <p:spPr>
          <a:xfrm>
            <a:off x="457200" y="3429000"/>
            <a:ext cx="2362200" cy="369332"/>
          </a:xfrm>
          <a:prstGeom prst="rect">
            <a:avLst/>
          </a:prstGeom>
          <a:noFill/>
        </p:spPr>
        <p:txBody>
          <a:bodyPr wrap="square" rtlCol="0">
            <a:spAutoFit/>
          </a:bodyPr>
          <a:lstStyle/>
          <a:p>
            <a:pPr algn="r"/>
            <a:r>
              <a:rPr lang="en-IN" dirty="0" smtClean="0">
                <a:solidFill>
                  <a:srgbClr val="0070C0"/>
                </a:solidFill>
              </a:rPr>
              <a:t>Third Over (a[2])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6" grpId="0"/>
      <p:bldP spid="79" grpId="0"/>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 (Example)</a:t>
            </a:r>
            <a:endParaRPr lang="en-US" dirty="0"/>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Scanner </a:t>
            </a:r>
            <a:r>
              <a:rPr lang="en-US" dirty="0" smtClean="0">
                <a:solidFill>
                  <a:srgbClr val="6A3E3E"/>
                </a:solidFill>
                <a:latin typeface="Consolas"/>
              </a:rPr>
              <a:t>s</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Scanner(</a:t>
            </a:r>
            <a:r>
              <a:rPr lang="en-US" b="1" dirty="0" err="1" smtClean="0">
                <a:solidFill>
                  <a:srgbClr val="000000"/>
                </a:solidFill>
                <a:latin typeface="Consolas"/>
              </a:rPr>
              <a:t>System.</a:t>
            </a:r>
            <a:r>
              <a:rPr lang="en-US" b="1" i="1" dirty="0" err="1" smtClean="0">
                <a:solidFill>
                  <a:srgbClr val="0000C0"/>
                </a:solidFill>
                <a:latin typeface="Consolas"/>
              </a:rPr>
              <a:t>in</a:t>
            </a:r>
            <a:r>
              <a:rPr lang="en-US" b="1" i="1" dirty="0" smtClean="0">
                <a:solidFill>
                  <a:srgbClr val="000000"/>
                </a:solidFill>
                <a:latin typeface="Consolas"/>
              </a:rPr>
              <a:t>);</a:t>
            </a:r>
          </a:p>
          <a:p>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runPerOver</a:t>
            </a:r>
            <a:r>
              <a:rPr lang="en-US" b="1"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[3][6];</a:t>
            </a:r>
          </a:p>
          <a:p>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3; </a:t>
            </a:r>
            <a:r>
              <a:rPr lang="nn-NO" b="1" dirty="0" smtClean="0">
                <a:solidFill>
                  <a:srgbClr val="6A3E3E"/>
                </a:solidFill>
                <a:latin typeface="Consolas"/>
              </a:rPr>
              <a:t>i</a:t>
            </a:r>
            <a:r>
              <a:rPr lang="nn-NO" b="1" dirty="0" smtClean="0">
                <a:solidFill>
                  <a:srgbClr val="000000"/>
                </a:solidFill>
                <a:latin typeface="Consolas"/>
              </a:rPr>
              <a:t>++) {</a:t>
            </a:r>
          </a:p>
          <a:p>
            <a:pPr lvl="1"/>
            <a:r>
              <a:rPr lang="en-US" b="1" dirty="0" smtClean="0">
                <a:solidFill>
                  <a:srgbClr val="7F0055"/>
                </a:solidFill>
                <a:latin typeface="Consolas"/>
              </a:rPr>
              <a:t>for</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j</a:t>
            </a:r>
            <a:r>
              <a:rPr lang="en-US" b="1" dirty="0" smtClean="0">
                <a:solidFill>
                  <a:srgbClr val="000000"/>
                </a:solidFill>
                <a:latin typeface="Consolas"/>
              </a:rPr>
              <a:t> = 0; </a:t>
            </a:r>
            <a:r>
              <a:rPr lang="en-US" b="1" dirty="0" smtClean="0">
                <a:solidFill>
                  <a:srgbClr val="6A3E3E"/>
                </a:solidFill>
                <a:latin typeface="Consolas"/>
              </a:rPr>
              <a:t>j</a:t>
            </a:r>
            <a:r>
              <a:rPr lang="en-US" b="1" dirty="0" smtClean="0">
                <a:solidFill>
                  <a:srgbClr val="000000"/>
                </a:solidFill>
                <a:latin typeface="Consolas"/>
              </a:rPr>
              <a:t> &lt; 6; </a:t>
            </a:r>
            <a:r>
              <a:rPr lang="en-US" b="1" dirty="0" smtClean="0">
                <a:solidFill>
                  <a:srgbClr val="6A3E3E"/>
                </a:solidFill>
                <a:latin typeface="Consolas"/>
              </a:rPr>
              <a:t>j</a:t>
            </a:r>
            <a:r>
              <a:rPr lang="en-US" b="1" dirty="0" smtClean="0">
                <a:solidFill>
                  <a:srgbClr val="000000"/>
                </a:solidFill>
                <a:latin typeface="Consolas"/>
              </a:rPr>
              <a:t>++) {</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a:t>
            </a:r>
            <a:r>
              <a:rPr lang="en-US" b="1" i="1" dirty="0" smtClean="0">
                <a:solidFill>
                  <a:srgbClr val="000000"/>
                </a:solidFill>
                <a:latin typeface="Consolas"/>
              </a:rPr>
              <a:t>(</a:t>
            </a:r>
            <a:r>
              <a:rPr lang="en-US" b="1" i="1" dirty="0" smtClean="0">
                <a:solidFill>
                  <a:srgbClr val="2A00FF"/>
                </a:solidFill>
                <a:latin typeface="Consolas"/>
              </a:rPr>
              <a:t>"Enter Run taken"</a:t>
            </a:r>
            <a:r>
              <a:rPr lang="en-US" b="1" i="1" dirty="0" smtClean="0">
                <a:solidFill>
                  <a:srgbClr val="000000"/>
                </a:solidFill>
                <a:latin typeface="Consolas"/>
              </a:rPr>
              <a:t> + </a:t>
            </a:r>
          </a:p>
          <a:p>
            <a:pPr lvl="2"/>
            <a:r>
              <a:rPr lang="en-US" b="1" i="1" dirty="0" smtClean="0">
                <a:solidFill>
                  <a:srgbClr val="2A00FF"/>
                </a:solidFill>
                <a:latin typeface="Consolas"/>
              </a:rPr>
              <a:t>" in Over </a:t>
            </a:r>
            <a:r>
              <a:rPr lang="en-US" b="1" i="1" dirty="0" err="1" smtClean="0">
                <a:solidFill>
                  <a:srgbClr val="2A00FF"/>
                </a:solidFill>
                <a:latin typeface="Consolas"/>
              </a:rPr>
              <a:t>numner</a:t>
            </a:r>
            <a:r>
              <a:rPr lang="en-US" b="1" i="1" dirty="0" smtClean="0">
                <a:solidFill>
                  <a:srgbClr val="2A00FF"/>
                </a:solidFill>
                <a:latin typeface="Consolas"/>
              </a:rPr>
              <a:t> "</a:t>
            </a:r>
            <a:r>
              <a:rPr lang="en-US" b="1" i="1" dirty="0" smtClean="0">
                <a:solidFill>
                  <a:srgbClr val="000000"/>
                </a:solidFill>
                <a:latin typeface="Consolas"/>
              </a:rPr>
              <a:t> + (</a:t>
            </a:r>
            <a:r>
              <a:rPr lang="en-US" b="1" i="1" dirty="0" err="1" smtClean="0">
                <a:solidFill>
                  <a:srgbClr val="6A3E3E"/>
                </a:solidFill>
                <a:latin typeface="Consolas"/>
              </a:rPr>
              <a:t>i</a:t>
            </a:r>
            <a:r>
              <a:rPr lang="en-US" b="1" i="1" dirty="0" smtClean="0">
                <a:solidFill>
                  <a:srgbClr val="000000"/>
                </a:solidFill>
                <a:latin typeface="Consolas"/>
              </a:rPr>
              <a:t> + 1) + </a:t>
            </a:r>
          </a:p>
          <a:p>
            <a:pPr lvl="2"/>
            <a:r>
              <a:rPr lang="en-US" b="1" i="1" dirty="0" smtClean="0">
                <a:solidFill>
                  <a:srgbClr val="2A00FF"/>
                </a:solidFill>
                <a:latin typeface="Consolas"/>
              </a:rPr>
              <a:t>" and Ball number "</a:t>
            </a:r>
            <a:r>
              <a:rPr lang="en-US" b="1" i="1" dirty="0" smtClean="0">
                <a:solidFill>
                  <a:srgbClr val="000000"/>
                </a:solidFill>
                <a:latin typeface="Consolas"/>
              </a:rPr>
              <a:t> + (</a:t>
            </a:r>
            <a:r>
              <a:rPr lang="en-US" b="1" i="1" dirty="0" smtClean="0">
                <a:solidFill>
                  <a:srgbClr val="6A3E3E"/>
                </a:solidFill>
                <a:latin typeface="Consolas"/>
              </a:rPr>
              <a:t>j</a:t>
            </a:r>
            <a:r>
              <a:rPr lang="en-US" b="1" i="1" dirty="0" smtClean="0">
                <a:solidFill>
                  <a:srgbClr val="000000"/>
                </a:solidFill>
                <a:latin typeface="Consolas"/>
              </a:rPr>
              <a:t> + 1) + </a:t>
            </a:r>
            <a:r>
              <a:rPr lang="en-US" b="1" i="1" dirty="0" smtClean="0">
                <a:solidFill>
                  <a:srgbClr val="2A00FF"/>
                </a:solidFill>
                <a:latin typeface="Consolas"/>
              </a:rPr>
              <a:t>" = "</a:t>
            </a:r>
            <a:r>
              <a:rPr lang="en-US" b="1" i="1" dirty="0" smtClean="0">
                <a:solidFill>
                  <a:srgbClr val="000000"/>
                </a:solidFill>
                <a:latin typeface="Consolas"/>
              </a:rPr>
              <a:t>);</a:t>
            </a:r>
          </a:p>
          <a:p>
            <a:pPr lvl="2"/>
            <a:r>
              <a:rPr lang="en-US" dirty="0" err="1" smtClean="0">
                <a:solidFill>
                  <a:srgbClr val="6A3E3E"/>
                </a:solidFill>
                <a:latin typeface="Consolas"/>
              </a:rPr>
              <a:t>runPerOver</a:t>
            </a:r>
            <a:r>
              <a:rPr lang="en-US" dirty="0" smtClean="0">
                <a:solidFill>
                  <a:srgbClr val="000000"/>
                </a:solidFill>
                <a:latin typeface="Consolas"/>
              </a:rPr>
              <a:t>[</a:t>
            </a:r>
            <a:r>
              <a:rPr lang="en-US" dirty="0" err="1" smtClean="0">
                <a:solidFill>
                  <a:srgbClr val="6A3E3E"/>
                </a:solidFill>
                <a:latin typeface="Consolas"/>
              </a:rPr>
              <a:t>i</a:t>
            </a:r>
            <a:r>
              <a:rPr lang="en-US" dirty="0" smtClean="0">
                <a:solidFill>
                  <a:srgbClr val="000000"/>
                </a:solidFill>
                <a:latin typeface="Consolas"/>
              </a:rPr>
              <a:t>][</a:t>
            </a:r>
            <a:r>
              <a:rPr lang="en-US" dirty="0" smtClean="0">
                <a:solidFill>
                  <a:srgbClr val="6A3E3E"/>
                </a:solidFill>
                <a:latin typeface="Consolas"/>
              </a:rPr>
              <a:t>j</a:t>
            </a:r>
            <a:r>
              <a:rPr lang="en-US" dirty="0" smtClean="0">
                <a:solidFill>
                  <a:srgbClr val="000000"/>
                </a:solidFill>
                <a:latin typeface="Consolas"/>
              </a:rPr>
              <a:t>] = </a:t>
            </a:r>
            <a:r>
              <a:rPr lang="en-US" dirty="0" err="1" smtClean="0">
                <a:solidFill>
                  <a:srgbClr val="6A3E3E"/>
                </a:solidFill>
                <a:latin typeface="Consolas"/>
              </a:rPr>
              <a:t>s</a:t>
            </a:r>
            <a:r>
              <a:rPr lang="en-US" dirty="0" err="1" smtClean="0">
                <a:solidFill>
                  <a:srgbClr val="000000"/>
                </a:solidFill>
                <a:latin typeface="Consolas"/>
              </a:rPr>
              <a:t>.nextInt</a:t>
            </a:r>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a:p>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totalRun</a:t>
            </a:r>
            <a:r>
              <a:rPr lang="en-US" b="1" dirty="0" smtClean="0">
                <a:solidFill>
                  <a:srgbClr val="000000"/>
                </a:solidFill>
                <a:latin typeface="Consolas"/>
              </a:rPr>
              <a:t> = 0;</a:t>
            </a:r>
          </a:p>
          <a:p>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3; </a:t>
            </a:r>
            <a:r>
              <a:rPr lang="nn-NO" b="1" dirty="0" smtClean="0">
                <a:solidFill>
                  <a:srgbClr val="6A3E3E"/>
                </a:solidFill>
                <a:latin typeface="Consolas"/>
              </a:rPr>
              <a:t>i</a:t>
            </a:r>
            <a:r>
              <a:rPr lang="nn-NO" b="1" dirty="0" smtClean="0">
                <a:solidFill>
                  <a:srgbClr val="000000"/>
                </a:solidFill>
                <a:latin typeface="Consolas"/>
              </a:rPr>
              <a:t>++) {</a:t>
            </a:r>
          </a:p>
          <a:p>
            <a:pPr lvl="1"/>
            <a:r>
              <a:rPr lang="en-US" b="1" dirty="0" smtClean="0">
                <a:solidFill>
                  <a:srgbClr val="7F0055"/>
                </a:solidFill>
                <a:latin typeface="Consolas"/>
              </a:rPr>
              <a:t>for</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j</a:t>
            </a:r>
            <a:r>
              <a:rPr lang="en-US" b="1" dirty="0" smtClean="0">
                <a:solidFill>
                  <a:srgbClr val="000000"/>
                </a:solidFill>
                <a:latin typeface="Consolas"/>
              </a:rPr>
              <a:t> = 0; </a:t>
            </a:r>
            <a:r>
              <a:rPr lang="en-US" b="1" dirty="0" smtClean="0">
                <a:solidFill>
                  <a:srgbClr val="6A3E3E"/>
                </a:solidFill>
                <a:latin typeface="Consolas"/>
              </a:rPr>
              <a:t>j</a:t>
            </a:r>
            <a:r>
              <a:rPr lang="en-US" b="1" dirty="0" smtClean="0">
                <a:solidFill>
                  <a:srgbClr val="000000"/>
                </a:solidFill>
                <a:latin typeface="Consolas"/>
              </a:rPr>
              <a:t> &lt; 6; </a:t>
            </a:r>
            <a:r>
              <a:rPr lang="en-US" b="1" dirty="0" smtClean="0">
                <a:solidFill>
                  <a:srgbClr val="6A3E3E"/>
                </a:solidFill>
                <a:latin typeface="Consolas"/>
              </a:rPr>
              <a:t>j</a:t>
            </a:r>
            <a:r>
              <a:rPr lang="en-US" b="1" dirty="0" smtClean="0">
                <a:solidFill>
                  <a:srgbClr val="000000"/>
                </a:solidFill>
                <a:latin typeface="Consolas"/>
              </a:rPr>
              <a:t>++) {</a:t>
            </a:r>
          </a:p>
          <a:p>
            <a:pPr lvl="1"/>
            <a:r>
              <a:rPr lang="en-US" dirty="0" smtClean="0">
                <a:solidFill>
                  <a:srgbClr val="6A3E3E"/>
                </a:solidFill>
                <a:latin typeface="Consolas"/>
              </a:rPr>
              <a:t>	</a:t>
            </a:r>
            <a:r>
              <a:rPr lang="en-US" dirty="0" err="1" smtClean="0">
                <a:solidFill>
                  <a:srgbClr val="6A3E3E"/>
                </a:solidFill>
                <a:latin typeface="Consolas"/>
              </a:rPr>
              <a:t>totalRun</a:t>
            </a:r>
            <a:r>
              <a:rPr lang="en-US" dirty="0" smtClean="0">
                <a:solidFill>
                  <a:srgbClr val="000000"/>
                </a:solidFill>
                <a:latin typeface="Consolas"/>
              </a:rPr>
              <a:t> += </a:t>
            </a:r>
            <a:r>
              <a:rPr lang="en-US" dirty="0" err="1" smtClean="0">
                <a:solidFill>
                  <a:srgbClr val="6A3E3E"/>
                </a:solidFill>
                <a:latin typeface="Consolas"/>
              </a:rPr>
              <a:t>runPerOver</a:t>
            </a:r>
            <a:r>
              <a:rPr lang="en-US" dirty="0" smtClean="0">
                <a:solidFill>
                  <a:srgbClr val="000000"/>
                </a:solidFill>
                <a:latin typeface="Consolas"/>
              </a:rPr>
              <a:t>[</a:t>
            </a:r>
            <a:r>
              <a:rPr lang="en-US" dirty="0" err="1" smtClean="0">
                <a:solidFill>
                  <a:srgbClr val="6A3E3E"/>
                </a:solidFill>
                <a:latin typeface="Consolas"/>
              </a:rPr>
              <a:t>i</a:t>
            </a:r>
            <a:r>
              <a:rPr lang="en-US" dirty="0" smtClean="0">
                <a:solidFill>
                  <a:srgbClr val="000000"/>
                </a:solidFill>
                <a:latin typeface="Consolas"/>
              </a:rPr>
              <a:t>][</a:t>
            </a:r>
            <a:r>
              <a:rPr lang="en-US" dirty="0" smtClean="0">
                <a:solidFill>
                  <a:srgbClr val="6A3E3E"/>
                </a:solidFill>
                <a:latin typeface="Consolas"/>
              </a:rPr>
              <a:t>j</a:t>
            </a:r>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average</a:t>
            </a:r>
            <a:r>
              <a:rPr lang="en-US" b="1" dirty="0" smtClean="0">
                <a:solidFill>
                  <a:srgbClr val="000000"/>
                </a:solidFill>
                <a:latin typeface="Consolas"/>
              </a:rPr>
              <a:t> = </a:t>
            </a:r>
            <a:r>
              <a:rPr lang="en-US" b="1" dirty="0" err="1" smtClean="0">
                <a:solidFill>
                  <a:srgbClr val="6A3E3E"/>
                </a:solidFill>
                <a:latin typeface="Consolas"/>
              </a:rPr>
              <a:t>totalRun</a:t>
            </a:r>
            <a:r>
              <a:rPr lang="en-US" b="1" dirty="0" smtClean="0">
                <a:solidFill>
                  <a:srgbClr val="000000"/>
                </a:solidFill>
                <a:latin typeface="Consolas"/>
              </a:rPr>
              <a:t> / (</a:t>
            </a:r>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runPerOver</a:t>
            </a:r>
            <a:r>
              <a:rPr lang="en-US" b="1" dirty="0" err="1" smtClean="0">
                <a:solidFill>
                  <a:srgbClr val="000000"/>
                </a:solidFill>
                <a:latin typeface="Consolas"/>
              </a:rPr>
              <a:t>.</a:t>
            </a:r>
            <a:r>
              <a:rPr lang="en-US" b="1" dirty="0" err="1" smtClean="0">
                <a:solidFill>
                  <a:srgbClr val="0000C0"/>
                </a:solidFill>
                <a:latin typeface="Consolas"/>
              </a:rPr>
              <a:t>length</a:t>
            </a:r>
            <a:r>
              <a:rPr lang="en-US" b="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"Total Run = "</a:t>
            </a:r>
            <a:r>
              <a:rPr lang="en-US" b="1" i="1" dirty="0" smtClean="0">
                <a:solidFill>
                  <a:srgbClr val="000000"/>
                </a:solidFill>
                <a:latin typeface="Consolas"/>
              </a:rPr>
              <a:t> + </a:t>
            </a:r>
            <a:r>
              <a:rPr lang="en-US" b="1" i="1" dirty="0" err="1" smtClean="0">
                <a:solidFill>
                  <a:srgbClr val="6A3E3E"/>
                </a:solidFill>
                <a:latin typeface="Consolas"/>
              </a:rPr>
              <a:t>totalRun</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"Average per over = "</a:t>
            </a:r>
            <a:r>
              <a:rPr lang="en-US" b="1" i="1" dirty="0" smtClean="0">
                <a:solidFill>
                  <a:srgbClr val="000000"/>
                </a:solidFill>
                <a:latin typeface="Consolas"/>
              </a:rPr>
              <a:t> + </a:t>
            </a:r>
            <a:r>
              <a:rPr lang="en-US" b="1" i="1" dirty="0" smtClean="0">
                <a:solidFill>
                  <a:srgbClr val="6A3E3E"/>
                </a:solidFill>
                <a:latin typeface="Consolas"/>
              </a:rPr>
              <a:t>average</a:t>
            </a:r>
            <a:r>
              <a:rPr lang="en-US" b="1" i="1" dirty="0" smtClean="0">
                <a:solidFill>
                  <a:srgbClr val="000000"/>
                </a:solidFill>
                <a:latin typeface="Consolas"/>
              </a:rPr>
              <a:t>);</a:t>
            </a:r>
            <a:endParaRPr lang="en-US" dirty="0" smtClean="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Output : Multi-Dimensional Array (Example)</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1220788" y="952995"/>
            <a:ext cx="6702425" cy="54446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 (Cont.)</a:t>
            </a:r>
            <a:endParaRPr lang="en-US" dirty="0"/>
          </a:p>
        </p:txBody>
      </p:sp>
      <p:sp>
        <p:nvSpPr>
          <p:cNvPr id="3" name="Content Placeholder 2"/>
          <p:cNvSpPr>
            <a:spLocks noGrp="1"/>
          </p:cNvSpPr>
          <p:nvPr>
            <p:ph idx="1"/>
          </p:nvPr>
        </p:nvSpPr>
        <p:spPr/>
        <p:txBody>
          <a:bodyPr/>
          <a:lstStyle/>
          <a:p>
            <a:pPr algn="just"/>
            <a:r>
              <a:rPr lang="en-US" b="1" dirty="0" smtClean="0"/>
              <a:t>manually</a:t>
            </a:r>
            <a:r>
              <a:rPr lang="en-US" dirty="0" smtClean="0"/>
              <a:t> allocate </a:t>
            </a:r>
            <a:r>
              <a:rPr lang="en-US" b="1" dirty="0" smtClean="0"/>
              <a:t>different</a:t>
            </a:r>
            <a:r>
              <a:rPr lang="en-US" dirty="0" smtClean="0"/>
              <a:t> size:</a:t>
            </a:r>
          </a:p>
          <a:p>
            <a:pPr lvl="2">
              <a:buNone/>
            </a:pPr>
            <a:r>
              <a:rPr lang="en-US" sz="2000" dirty="0" err="1" smtClean="0">
                <a:latin typeface="Cambria" pitchFamily="18" charset="0"/>
                <a:ea typeface="Cambria" pitchFamily="18" charset="0"/>
              </a:rPr>
              <a:t>int</a:t>
            </a:r>
            <a:r>
              <a:rPr lang="en-US" sz="2000" dirty="0" smtClean="0">
                <a:latin typeface="Cambria" pitchFamily="18" charset="0"/>
                <a:ea typeface="Cambria" pitchFamily="18" charset="0"/>
              </a:rPr>
              <a:t> </a:t>
            </a:r>
            <a:r>
              <a:rPr lang="en-US" sz="2000" dirty="0" err="1" smtClean="0">
                <a:latin typeface="Cambria" pitchFamily="18" charset="0"/>
                <a:ea typeface="Cambria" pitchFamily="18" charset="0"/>
              </a:rPr>
              <a:t>runPerOver</a:t>
            </a:r>
            <a:r>
              <a:rPr lang="en-US" sz="2000" dirty="0" smtClean="0">
                <a:latin typeface="Cambria" pitchFamily="18" charset="0"/>
                <a:ea typeface="Cambria" pitchFamily="18" charset="0"/>
              </a:rPr>
              <a:t>[][] = new </a:t>
            </a:r>
            <a:r>
              <a:rPr lang="en-US" sz="2000" dirty="0" err="1" smtClean="0">
                <a:latin typeface="Cambria" pitchFamily="18" charset="0"/>
                <a:ea typeface="Cambria" pitchFamily="18" charset="0"/>
              </a:rPr>
              <a:t>int</a:t>
            </a:r>
            <a:r>
              <a:rPr lang="en-US" sz="2000" dirty="0" smtClean="0">
                <a:latin typeface="Cambria" pitchFamily="18" charset="0"/>
                <a:ea typeface="Cambria" pitchFamily="18" charset="0"/>
              </a:rPr>
              <a:t>[3][];</a:t>
            </a:r>
          </a:p>
          <a:p>
            <a:pPr lvl="2">
              <a:buNone/>
            </a:pPr>
            <a:r>
              <a:rPr lang="en-US" sz="2000" dirty="0" err="1" smtClean="0">
                <a:latin typeface="Cambria" pitchFamily="18" charset="0"/>
                <a:ea typeface="Cambria" pitchFamily="18" charset="0"/>
              </a:rPr>
              <a:t>runPerOver</a:t>
            </a:r>
            <a:r>
              <a:rPr lang="en-US" sz="2000" dirty="0" smtClean="0">
                <a:latin typeface="Cambria" pitchFamily="18" charset="0"/>
                <a:ea typeface="Cambria" pitchFamily="18" charset="0"/>
              </a:rPr>
              <a:t>[0] =  new </a:t>
            </a:r>
            <a:r>
              <a:rPr lang="en-US" sz="2000" dirty="0" err="1" smtClean="0">
                <a:latin typeface="Cambria" pitchFamily="18" charset="0"/>
                <a:ea typeface="Cambria" pitchFamily="18" charset="0"/>
              </a:rPr>
              <a:t>int</a:t>
            </a:r>
            <a:r>
              <a:rPr lang="en-US" sz="2000" dirty="0" smtClean="0">
                <a:latin typeface="Cambria" pitchFamily="18" charset="0"/>
                <a:ea typeface="Cambria" pitchFamily="18" charset="0"/>
              </a:rPr>
              <a:t>[6];</a:t>
            </a:r>
          </a:p>
          <a:p>
            <a:pPr lvl="2">
              <a:buNone/>
            </a:pPr>
            <a:r>
              <a:rPr lang="en-US" sz="2000" dirty="0" err="1" smtClean="0">
                <a:latin typeface="Cambria" pitchFamily="18" charset="0"/>
                <a:ea typeface="Cambria" pitchFamily="18" charset="0"/>
              </a:rPr>
              <a:t>runPerOver</a:t>
            </a:r>
            <a:r>
              <a:rPr lang="en-US" sz="2000" dirty="0" smtClean="0">
                <a:latin typeface="Cambria" pitchFamily="18" charset="0"/>
                <a:ea typeface="Cambria" pitchFamily="18" charset="0"/>
              </a:rPr>
              <a:t>[1]  =  new </a:t>
            </a:r>
            <a:r>
              <a:rPr lang="en-US" sz="2000" dirty="0" err="1" smtClean="0">
                <a:latin typeface="Cambria" pitchFamily="18" charset="0"/>
                <a:ea typeface="Cambria" pitchFamily="18" charset="0"/>
              </a:rPr>
              <a:t>int</a:t>
            </a:r>
            <a:r>
              <a:rPr lang="en-US" sz="2000" dirty="0" smtClean="0">
                <a:latin typeface="Cambria" pitchFamily="18" charset="0"/>
                <a:ea typeface="Cambria" pitchFamily="18" charset="0"/>
              </a:rPr>
              <a:t>[7];</a:t>
            </a:r>
          </a:p>
          <a:p>
            <a:pPr lvl="2">
              <a:buNone/>
            </a:pPr>
            <a:r>
              <a:rPr lang="en-US" sz="2000" dirty="0" err="1" smtClean="0">
                <a:latin typeface="Cambria" pitchFamily="18" charset="0"/>
                <a:ea typeface="Cambria" pitchFamily="18" charset="0"/>
              </a:rPr>
              <a:t>runPerOver</a:t>
            </a:r>
            <a:r>
              <a:rPr lang="en-US" sz="2000" dirty="0" smtClean="0">
                <a:latin typeface="Cambria" pitchFamily="18" charset="0"/>
                <a:ea typeface="Cambria" pitchFamily="18" charset="0"/>
              </a:rPr>
              <a:t>[2]  =  new </a:t>
            </a:r>
            <a:r>
              <a:rPr lang="en-US" sz="2000" dirty="0" err="1" smtClean="0">
                <a:latin typeface="Cambria" pitchFamily="18" charset="0"/>
                <a:ea typeface="Cambria" pitchFamily="18" charset="0"/>
              </a:rPr>
              <a:t>int</a:t>
            </a:r>
            <a:r>
              <a:rPr lang="en-US" sz="2000" dirty="0" smtClean="0">
                <a:latin typeface="Cambria" pitchFamily="18" charset="0"/>
                <a:ea typeface="Cambria" pitchFamily="18" charset="0"/>
              </a:rPr>
              <a:t>[6]; </a:t>
            </a:r>
          </a:p>
          <a:p>
            <a:r>
              <a:rPr lang="en-US" b="1" dirty="0" smtClean="0"/>
              <a:t>initialization</a:t>
            </a:r>
            <a:r>
              <a:rPr lang="en-US" dirty="0" smtClean="0"/>
              <a:t>:</a:t>
            </a:r>
          </a:p>
          <a:p>
            <a:pPr lvl="1">
              <a:buNone/>
            </a:pPr>
            <a:r>
              <a:rPr lang="en-US" dirty="0" err="1" smtClean="0">
                <a:latin typeface="Cambria" pitchFamily="18" charset="0"/>
                <a:ea typeface="Cambria" pitchFamily="18" charset="0"/>
              </a:rPr>
              <a:t>int</a:t>
            </a:r>
            <a:r>
              <a:rPr lang="en-US" dirty="0" smtClean="0">
                <a:latin typeface="Cambria" pitchFamily="18" charset="0"/>
                <a:ea typeface="Cambria" pitchFamily="18" charset="0"/>
              </a:rPr>
              <a:t> </a:t>
            </a:r>
            <a:r>
              <a:rPr lang="en-US" dirty="0" err="1" smtClean="0">
                <a:latin typeface="Cambria" pitchFamily="18" charset="0"/>
                <a:ea typeface="Cambria" pitchFamily="18" charset="0"/>
              </a:rPr>
              <a:t>runPerOver</a:t>
            </a:r>
            <a:r>
              <a:rPr lang="en-US" dirty="0" smtClean="0">
                <a:latin typeface="Cambria" pitchFamily="18" charset="0"/>
                <a:ea typeface="Cambria" pitchFamily="18" charset="0"/>
              </a:rPr>
              <a:t>[][] = {</a:t>
            </a:r>
          </a:p>
          <a:p>
            <a:pPr lvl="1">
              <a:buNone/>
            </a:pPr>
            <a:r>
              <a:rPr lang="en-US" dirty="0" smtClean="0">
                <a:latin typeface="Cambria" pitchFamily="18" charset="0"/>
                <a:ea typeface="Cambria" pitchFamily="18" charset="0"/>
              </a:rPr>
              <a:t>				{0,4,2,1,0,6},</a:t>
            </a:r>
          </a:p>
          <a:p>
            <a:pPr lvl="1">
              <a:buNone/>
            </a:pPr>
            <a:r>
              <a:rPr lang="en-US" dirty="0" smtClean="0">
                <a:latin typeface="Cambria" pitchFamily="18" charset="0"/>
                <a:ea typeface="Cambria" pitchFamily="18" charset="0"/>
              </a:rPr>
              <a:t>				{1,-1,4,1,2,4,0},</a:t>
            </a:r>
          </a:p>
          <a:p>
            <a:pPr lvl="1">
              <a:buNone/>
            </a:pPr>
            <a:r>
              <a:rPr lang="en-US" dirty="0" smtClean="0">
                <a:latin typeface="Cambria" pitchFamily="18" charset="0"/>
                <a:ea typeface="Cambria" pitchFamily="18" charset="0"/>
              </a:rPr>
              <a:t>				{6,4,1,0,2,2},</a:t>
            </a:r>
          </a:p>
          <a:p>
            <a:pPr lvl="1">
              <a:buNone/>
            </a:pPr>
            <a:r>
              <a:rPr lang="en-US" dirty="0" smtClean="0">
                <a:latin typeface="Cambria" pitchFamily="18" charset="0"/>
                <a:ea typeface="Cambria" pitchFamily="18" charset="0"/>
              </a:rPr>
              <a:t>			}</a:t>
            </a:r>
          </a:p>
          <a:p>
            <a:pPr lvl="1">
              <a:buNone/>
            </a:pPr>
            <a:r>
              <a:rPr lang="en-IN" dirty="0" smtClean="0">
                <a:solidFill>
                  <a:schemeClr val="accent2">
                    <a:lumMod val="75000"/>
                  </a:schemeClr>
                </a:solidFill>
              </a:rPr>
              <a:t>Note : here to specify extra runs (Wide, No Ball etc.. ) negative values are used</a:t>
            </a:r>
            <a:endParaRPr lang="en-US" dirty="0">
              <a:solidFill>
                <a:schemeClr val="accent2">
                  <a:lumMod val="7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29365</TotalTime>
  <Words>3822</Words>
  <Application>Microsoft Office PowerPoint</Application>
  <PresentationFormat>On-screen Show (4:3)</PresentationFormat>
  <Paragraphs>721</Paragraphs>
  <Slides>41</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Document</vt:lpstr>
      <vt:lpstr>Array, String</vt:lpstr>
      <vt:lpstr>Array</vt:lpstr>
      <vt:lpstr>Array (Cont.)</vt:lpstr>
      <vt:lpstr>One-Dimensional Array</vt:lpstr>
      <vt:lpstr>Example (Array)</vt:lpstr>
      <vt:lpstr>Multi-Dimensional Array</vt:lpstr>
      <vt:lpstr>Multi-Dimensional Array (Example)</vt:lpstr>
      <vt:lpstr>Output : Multi-Dimensional Array (Example)</vt:lpstr>
      <vt:lpstr>Multi-Dimensional Array (Cont.)</vt:lpstr>
      <vt:lpstr>Math class</vt:lpstr>
      <vt:lpstr>Methods of class Math</vt:lpstr>
      <vt:lpstr>Methods of class Math (Cont.)</vt:lpstr>
      <vt:lpstr>Methods of class Math (Cont.)</vt:lpstr>
      <vt:lpstr>Methods of class Math (Cont.)</vt:lpstr>
      <vt:lpstr>Methods of class Math (Cont.)</vt:lpstr>
      <vt:lpstr>Math Example</vt:lpstr>
      <vt:lpstr>String Class Introduction</vt:lpstr>
      <vt:lpstr>Empty String</vt:lpstr>
      <vt:lpstr>String Initialization</vt:lpstr>
      <vt:lpstr>String Methods — length, charAt</vt:lpstr>
      <vt:lpstr>String Methods — substring</vt:lpstr>
      <vt:lpstr>String Methods — Concatenation</vt:lpstr>
      <vt:lpstr>String Methods — Find (indexOf)</vt:lpstr>
      <vt:lpstr>String Methods — Equality</vt:lpstr>
      <vt:lpstr>String Methods — Comparisons</vt:lpstr>
      <vt:lpstr>Comparison Examples</vt:lpstr>
      <vt:lpstr>String Methods — trim</vt:lpstr>
      <vt:lpstr>String Methods — replace</vt:lpstr>
      <vt:lpstr>String Methods — Changing Case</vt:lpstr>
      <vt:lpstr>Remember : “String” is immutable</vt:lpstr>
      <vt:lpstr>StringBuffer Class</vt:lpstr>
      <vt:lpstr>StringBuffer Constructor</vt:lpstr>
      <vt:lpstr>StringBuffer Methods</vt:lpstr>
      <vt:lpstr>Remember : “StringBuffer” is mutable</vt:lpstr>
      <vt:lpstr>StringBuffer Methods : reverse</vt:lpstr>
      <vt:lpstr>StringBuffer Methods : append</vt:lpstr>
      <vt:lpstr>StringBuffer Methods : insert, delete</vt:lpstr>
      <vt:lpstr>StringBuffer Methods : replace</vt:lpstr>
      <vt:lpstr>Wrapper classes</vt:lpstr>
      <vt:lpstr>Wrapper classes (Cont.)</vt:lpstr>
      <vt:lpstr>Parsing the String</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Meet</cp:lastModifiedBy>
  <cp:revision>1703</cp:revision>
  <dcterms:created xsi:type="dcterms:W3CDTF">2013-05-17T03:00:03Z</dcterms:created>
  <dcterms:modified xsi:type="dcterms:W3CDTF">2020-01-08T04:18:30Z</dcterms:modified>
</cp:coreProperties>
</file>