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55" r:id="rId2"/>
    <p:sldId id="368" r:id="rId3"/>
    <p:sldId id="366" r:id="rId4"/>
    <p:sldId id="393" r:id="rId5"/>
    <p:sldId id="367" r:id="rId6"/>
    <p:sldId id="369" r:id="rId7"/>
    <p:sldId id="371" r:id="rId8"/>
    <p:sldId id="372" r:id="rId9"/>
    <p:sldId id="373" r:id="rId10"/>
    <p:sldId id="390" r:id="rId11"/>
    <p:sldId id="391" r:id="rId12"/>
    <p:sldId id="374" r:id="rId13"/>
    <p:sldId id="375" r:id="rId14"/>
    <p:sldId id="376" r:id="rId15"/>
    <p:sldId id="378" r:id="rId16"/>
    <p:sldId id="379" r:id="rId17"/>
    <p:sldId id="380" r:id="rId18"/>
    <p:sldId id="381" r:id="rId19"/>
    <p:sldId id="382" r:id="rId20"/>
    <p:sldId id="383" r:id="rId21"/>
    <p:sldId id="392" r:id="rId22"/>
    <p:sldId id="384" r:id="rId23"/>
    <p:sldId id="385" r:id="rId24"/>
    <p:sldId id="386" r:id="rId25"/>
    <p:sldId id="387" r:id="rId26"/>
    <p:sldId id="388" r:id="rId27"/>
    <p:sldId id="3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3 : Classes, Objects &amp; Methods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3124201"/>
          </a:xfrm>
        </p:spPr>
        <p:txBody>
          <a:bodyPr anchor="ctr"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Classes</a:t>
            </a:r>
            <a:r>
              <a:rPr lang="en-US" sz="5400" b="1" dirty="0" smtClean="0">
                <a:solidFill>
                  <a:srgbClr val="FF000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, Objects &amp; Methods</a:t>
            </a:r>
            <a:endParaRPr lang="en-US" sz="5400" b="1" dirty="0">
              <a:solidFill>
                <a:srgbClr val="FF0000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allows </a:t>
            </a:r>
            <a:r>
              <a:rPr lang="en-US" b="1" dirty="0" smtClean="0"/>
              <a:t>different methods</a:t>
            </a:r>
            <a:r>
              <a:rPr lang="en-US" dirty="0" smtClean="0"/>
              <a:t> to have </a:t>
            </a:r>
            <a:r>
              <a:rPr lang="en-US" b="1" dirty="0" smtClean="0"/>
              <a:t>same name</a:t>
            </a:r>
            <a:r>
              <a:rPr lang="en-US" dirty="0" smtClean="0"/>
              <a:t>, but </a:t>
            </a:r>
            <a:r>
              <a:rPr lang="en-US" b="1" dirty="0" smtClean="0"/>
              <a:t>different signatures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Signature can differ by </a:t>
            </a:r>
            <a:r>
              <a:rPr lang="en-US" b="1" dirty="0" smtClean="0"/>
              <a:t>number of input </a:t>
            </a:r>
            <a:r>
              <a:rPr lang="en-US" dirty="0" smtClean="0"/>
              <a:t>parameters or </a:t>
            </a:r>
            <a:r>
              <a:rPr lang="en-US" b="1" dirty="0" smtClean="0"/>
              <a:t>type of input</a:t>
            </a:r>
            <a:r>
              <a:rPr lang="en-US" dirty="0" smtClean="0"/>
              <a:t> parameters or </a:t>
            </a:r>
            <a:r>
              <a:rPr lang="en-US" b="1" dirty="0" smtClean="0"/>
              <a:t>both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Overloading is related to </a:t>
            </a:r>
            <a:r>
              <a:rPr lang="en-US" b="1" dirty="0" smtClean="0"/>
              <a:t>compile time </a:t>
            </a:r>
            <a:r>
              <a:rPr lang="en-US" dirty="0" smtClean="0"/>
              <a:t>(or </a:t>
            </a:r>
            <a:r>
              <a:rPr lang="en-US" b="1" dirty="0" smtClean="0"/>
              <a:t>static</a:t>
            </a:r>
            <a:r>
              <a:rPr lang="en-US" dirty="0" smtClean="0"/>
              <a:t>) polymorphism.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(Method Overloading)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83058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OverloadingMethods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sum(5,2);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7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sum(5,2,6);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13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ans3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sum(5.8,6.4);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12.2</a:t>
            </a:r>
          </a:p>
          <a:p>
            <a:pPr lvl="2"/>
            <a:r>
              <a:rPr lang="en-IN" dirty="0" smtClean="0">
                <a:solidFill>
                  <a:srgbClr val="3F7F5F"/>
                </a:solidFill>
                <a:latin typeface="Consolas"/>
              </a:rPr>
              <a:t>// print ans1,ans2,ans3 in order to see the result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two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three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z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3F7F5F"/>
                </a:solidFill>
                <a:latin typeface="Consolas"/>
              </a:rPr>
              <a:t>// Overloaded sum(). This sum takes two double parameters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sum(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constructor </a:t>
            </a:r>
            <a:r>
              <a:rPr lang="en-US" dirty="0" smtClean="0"/>
              <a:t>is a method that is called automatically when an instance of an object is created. </a:t>
            </a:r>
          </a:p>
          <a:p>
            <a:r>
              <a:rPr lang="en-US" dirty="0" smtClean="0"/>
              <a:t>Here are the key differences between a constructor and a method:</a:t>
            </a:r>
          </a:p>
          <a:p>
            <a:pPr lvl="1"/>
            <a:r>
              <a:rPr lang="en-US" dirty="0" smtClean="0"/>
              <a:t>A constructor </a:t>
            </a:r>
            <a:r>
              <a:rPr lang="en-US" b="1" dirty="0" smtClean="0"/>
              <a:t>doesn’t</a:t>
            </a:r>
            <a:r>
              <a:rPr lang="en-US" dirty="0" smtClean="0"/>
              <a:t> have a </a:t>
            </a:r>
            <a:r>
              <a:rPr lang="en-US" b="1" dirty="0" smtClean="0"/>
              <a:t>return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name </a:t>
            </a:r>
            <a:r>
              <a:rPr lang="en-US" dirty="0" smtClean="0"/>
              <a:t>of the constructor </a:t>
            </a:r>
            <a:r>
              <a:rPr lang="en-US" b="1" dirty="0" smtClean="0"/>
              <a:t>must </a:t>
            </a:r>
            <a:r>
              <a:rPr lang="en-US" dirty="0" smtClean="0"/>
              <a:t>be </a:t>
            </a:r>
            <a:r>
              <a:rPr lang="en-US" b="1" dirty="0" smtClean="0"/>
              <a:t>same </a:t>
            </a:r>
            <a:r>
              <a:rPr lang="en-US" dirty="0" smtClean="0"/>
              <a:t>as the name of the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Unlike methods, </a:t>
            </a:r>
            <a:r>
              <a:rPr lang="en-US" b="1" dirty="0" smtClean="0"/>
              <a:t>constructors </a:t>
            </a:r>
            <a:r>
              <a:rPr lang="en-US" dirty="0" smtClean="0"/>
              <a:t>are not considered </a:t>
            </a:r>
            <a:r>
              <a:rPr lang="en-US" b="1" dirty="0" smtClean="0"/>
              <a:t>members of a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constructor is called </a:t>
            </a:r>
            <a:r>
              <a:rPr lang="en-US" b="1" dirty="0" smtClean="0"/>
              <a:t>automatically </a:t>
            </a:r>
            <a:r>
              <a:rPr lang="en-US" dirty="0" smtClean="0"/>
              <a:t>when a </a:t>
            </a:r>
            <a:r>
              <a:rPr lang="en-US" b="1" dirty="0" smtClean="0"/>
              <a:t>new instance </a:t>
            </a:r>
            <a:r>
              <a:rPr lang="en-US" dirty="0" smtClean="0"/>
              <a:t>of an object is </a:t>
            </a:r>
            <a:r>
              <a:rPr lang="en-US" b="1" dirty="0" smtClean="0"/>
              <a:t>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: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public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ClassName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(parameter-list)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{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  statements...</a:t>
            </a:r>
          </a:p>
          <a:p>
            <a:pPr lvl="1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}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7162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 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noOfBreath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luck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noOfBreath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1000;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luck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0.5;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Human(String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static</a:t>
            </a:r>
            <a:r>
              <a:rPr lang="en-US" dirty="0" smtClean="0"/>
              <a:t> keyword is mainly used for memory management. </a:t>
            </a:r>
          </a:p>
          <a:p>
            <a:r>
              <a:rPr lang="en-US" dirty="0" smtClean="0"/>
              <a:t>The static keyword </a:t>
            </a:r>
            <a:r>
              <a:rPr lang="en-US" b="1" dirty="0" smtClean="0"/>
              <a:t>belongs</a:t>
            </a:r>
            <a:r>
              <a:rPr lang="en-US" dirty="0" smtClean="0"/>
              <a:t> to the </a:t>
            </a:r>
            <a:r>
              <a:rPr lang="en-US" b="1" dirty="0" smtClean="0"/>
              <a:t>class </a:t>
            </a:r>
            <a:r>
              <a:rPr lang="en-US" dirty="0" smtClean="0"/>
              <a:t>rather than </a:t>
            </a:r>
            <a:r>
              <a:rPr lang="en-US" b="1" dirty="0" smtClean="0"/>
              <a:t>instance </a:t>
            </a:r>
            <a:r>
              <a:rPr lang="en-US" dirty="0" smtClean="0"/>
              <a:t>of the class.</a:t>
            </a:r>
          </a:p>
          <a:p>
            <a:r>
              <a:rPr lang="en-US" dirty="0" smtClean="0"/>
              <a:t>The static can be:</a:t>
            </a:r>
          </a:p>
          <a:p>
            <a:pPr lvl="1"/>
            <a:r>
              <a:rPr lang="en-US" b="1" dirty="0" smtClean="0"/>
              <a:t>variable</a:t>
            </a:r>
            <a:r>
              <a:rPr lang="en-US" dirty="0" smtClean="0"/>
              <a:t> (also known as class variable)</a:t>
            </a:r>
          </a:p>
          <a:p>
            <a:pPr lvl="1"/>
            <a:r>
              <a:rPr lang="en-US" b="1" dirty="0" smtClean="0"/>
              <a:t>method</a:t>
            </a:r>
            <a:r>
              <a:rPr lang="en-US" dirty="0" smtClean="0"/>
              <a:t> (also known as class method)</a:t>
            </a:r>
          </a:p>
          <a:p>
            <a:pPr lvl="1"/>
            <a:r>
              <a:rPr lang="en-US" b="1" dirty="0" smtClean="0"/>
              <a:t>block</a:t>
            </a:r>
          </a:p>
          <a:p>
            <a:pPr lvl="1"/>
            <a:r>
              <a:rPr lang="en-US" b="1" dirty="0" smtClean="0"/>
              <a:t>nested class</a:t>
            </a:r>
          </a:p>
          <a:p>
            <a:r>
              <a:rPr lang="en-US" dirty="0" smtClean="0"/>
              <a:t>The static variable can be used to refer the </a:t>
            </a:r>
            <a:r>
              <a:rPr lang="en-US" b="1" dirty="0" smtClean="0"/>
              <a:t>common property</a:t>
            </a:r>
            <a:r>
              <a:rPr lang="en-US" dirty="0" smtClean="0"/>
              <a:t> of all objects (that is not unique for each object).</a:t>
            </a:r>
          </a:p>
          <a:p>
            <a:r>
              <a:rPr lang="en-US" dirty="0" smtClean="0"/>
              <a:t>The static variable gets </a:t>
            </a:r>
            <a:r>
              <a:rPr lang="en-US" b="1" dirty="0" smtClean="0"/>
              <a:t>memory </a:t>
            </a:r>
            <a:r>
              <a:rPr lang="en-US" dirty="0" smtClean="0"/>
              <a:t>only once in class area at the time of </a:t>
            </a:r>
            <a:r>
              <a:rPr lang="en-US" b="1" dirty="0" smtClean="0"/>
              <a:t>class loading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Advantage </a:t>
            </a:r>
            <a:r>
              <a:rPr lang="en-US" dirty="0" smtClean="0"/>
              <a:t>: It makes your program memory efficient (</a:t>
            </a:r>
            <a:r>
              <a:rPr lang="en-US" dirty="0" err="1" smtClean="0"/>
              <a:t>i.e</a:t>
            </a:r>
            <a:r>
              <a:rPr lang="en-US" dirty="0" smtClean="0"/>
              <a:t> it saves memory).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static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class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101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abc</a:t>
            </a:r>
            <a:endParaRPr lang="en-US" dirty="0" smtClean="0"/>
          </a:p>
          <a:p>
            <a:pPr algn="ctr"/>
            <a:r>
              <a:rPr lang="en-US" dirty="0" smtClean="0"/>
              <a:t>College = SPCE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102</a:t>
            </a:r>
          </a:p>
          <a:p>
            <a:pPr algn="ctr"/>
            <a:r>
              <a:rPr lang="en-US" dirty="0" smtClean="0"/>
              <a:t>Name = xyz</a:t>
            </a:r>
          </a:p>
          <a:p>
            <a:pPr algn="ctr"/>
            <a:r>
              <a:rPr lang="en-US" dirty="0" smtClean="0"/>
              <a:t>College = SPCE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103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bcd</a:t>
            </a:r>
            <a:endParaRPr lang="en-US" dirty="0" smtClean="0"/>
          </a:p>
          <a:p>
            <a:pPr algn="ctr"/>
            <a:r>
              <a:rPr lang="en-US" dirty="0" smtClean="0"/>
              <a:t>College = SPCE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857500" y="3048000"/>
            <a:ext cx="381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>
            <a:off x="4267200" y="44577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0"/>
          </p:cNvCxnSpPr>
          <p:nvPr/>
        </p:nvCxnSpPr>
        <p:spPr>
          <a:xfrm rot="16200000" flipH="1">
            <a:off x="5715000" y="3009900"/>
            <a:ext cx="3810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57400" y="1447800"/>
            <a:ext cx="51054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Student{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=“SPCE";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build="p" bldLvl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static variable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2004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class</a:t>
            </a:r>
          </a:p>
          <a:p>
            <a:pPr algn="ctr"/>
            <a:r>
              <a:rPr lang="en-US" dirty="0" smtClean="0"/>
              <a:t>college = SPCE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101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abc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1242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102</a:t>
            </a:r>
          </a:p>
          <a:p>
            <a:pPr algn="ctr"/>
            <a:r>
              <a:rPr lang="en-US" dirty="0" smtClean="0"/>
              <a:t>Name = xyz</a:t>
            </a:r>
          </a:p>
        </p:txBody>
      </p:sp>
      <p:sp>
        <p:nvSpPr>
          <p:cNvPr id="8" name="Oval 7"/>
          <p:cNvSpPr/>
          <p:nvPr/>
        </p:nvSpPr>
        <p:spPr>
          <a:xfrm>
            <a:off x="6019800" y="46482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err="1" smtClean="0"/>
              <a:t>Rollno</a:t>
            </a:r>
            <a:r>
              <a:rPr lang="en-US" dirty="0" smtClean="0"/>
              <a:t> = 103</a:t>
            </a:r>
          </a:p>
          <a:p>
            <a:pPr algn="ctr"/>
            <a:r>
              <a:rPr lang="en-US" dirty="0" smtClean="0"/>
              <a:t>Name = </a:t>
            </a:r>
            <a:r>
              <a:rPr lang="en-US" dirty="0" err="1" smtClean="0"/>
              <a:t>bcd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2857500" y="3048000"/>
            <a:ext cx="381000" cy="2819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0"/>
          </p:cNvCxnSpPr>
          <p:nvPr/>
        </p:nvCxnSpPr>
        <p:spPr>
          <a:xfrm rot="5400000">
            <a:off x="4267200" y="445770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0"/>
          </p:cNvCxnSpPr>
          <p:nvPr/>
        </p:nvCxnSpPr>
        <p:spPr>
          <a:xfrm rot="16200000" flipH="1">
            <a:off x="5715000" y="3009900"/>
            <a:ext cx="381000" cy="289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76400" y="1447800"/>
            <a:ext cx="57912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Student{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rollNo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=“SPCE";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3733800"/>
            <a:ext cx="1752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build="p" bldLvl="4" animBg="1"/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apply </a:t>
            </a:r>
            <a:r>
              <a:rPr lang="en-US" b="1" dirty="0" smtClean="0"/>
              <a:t>static </a:t>
            </a:r>
            <a:r>
              <a:rPr lang="en-US" dirty="0" smtClean="0"/>
              <a:t>keyword with any </a:t>
            </a:r>
            <a:r>
              <a:rPr lang="en-US" b="1" dirty="0" smtClean="0"/>
              <a:t>method</a:t>
            </a:r>
            <a:r>
              <a:rPr lang="en-US" dirty="0" smtClean="0"/>
              <a:t>, it is known as </a:t>
            </a:r>
            <a:r>
              <a:rPr lang="en-US" b="1" dirty="0" smtClean="0"/>
              <a:t>static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static method belongs to the </a:t>
            </a:r>
            <a:r>
              <a:rPr lang="en-US" b="1" dirty="0" smtClean="0"/>
              <a:t>class rather </a:t>
            </a:r>
            <a:r>
              <a:rPr lang="en-US" dirty="0" smtClean="0"/>
              <a:t>than </a:t>
            </a:r>
            <a:r>
              <a:rPr lang="en-US" b="1" dirty="0" smtClean="0"/>
              <a:t>object of a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static method can be </a:t>
            </a:r>
            <a:r>
              <a:rPr lang="en-US" b="1" dirty="0" smtClean="0"/>
              <a:t>invoked without </a:t>
            </a:r>
            <a:r>
              <a:rPr lang="en-US" dirty="0" smtClean="0"/>
              <a:t>the </a:t>
            </a:r>
            <a:r>
              <a:rPr lang="en-US" b="1" dirty="0" smtClean="0"/>
              <a:t>need </a:t>
            </a:r>
            <a:r>
              <a:rPr lang="en-US" dirty="0" smtClean="0"/>
              <a:t>for </a:t>
            </a:r>
            <a:r>
              <a:rPr lang="en-US" b="1" dirty="0" smtClean="0"/>
              <a:t>creating an instance </a:t>
            </a:r>
            <a:r>
              <a:rPr lang="en-US" dirty="0" smtClean="0"/>
              <a:t>of a class.</a:t>
            </a:r>
          </a:p>
          <a:p>
            <a:r>
              <a:rPr lang="en-US" dirty="0" smtClean="0"/>
              <a:t>static method </a:t>
            </a:r>
            <a:r>
              <a:rPr lang="en-US" b="1" dirty="0" smtClean="0"/>
              <a:t>can </a:t>
            </a:r>
            <a:r>
              <a:rPr lang="en-US" dirty="0" smtClean="0"/>
              <a:t>access </a:t>
            </a:r>
            <a:r>
              <a:rPr lang="en-US" b="1" dirty="0" smtClean="0"/>
              <a:t>static data </a:t>
            </a:r>
            <a:r>
              <a:rPr lang="en-US" dirty="0" smtClean="0"/>
              <a:t>member and can change the value of it.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static method </a:t>
            </a:r>
            <a:r>
              <a:rPr lang="en-US" dirty="0" smtClean="0"/>
              <a:t>can </a:t>
            </a:r>
            <a:r>
              <a:rPr lang="en-US" b="1" dirty="0" smtClean="0"/>
              <a:t>not </a:t>
            </a:r>
            <a:r>
              <a:rPr lang="en-US" dirty="0" smtClean="0"/>
              <a:t>use </a:t>
            </a:r>
            <a:r>
              <a:rPr lang="en-US" b="1" dirty="0" smtClean="0"/>
              <a:t>non static data </a:t>
            </a:r>
            <a:r>
              <a:rPr lang="en-US" dirty="0" smtClean="0"/>
              <a:t>member or call </a:t>
            </a:r>
            <a:r>
              <a:rPr lang="en-US" b="1" dirty="0" smtClean="0"/>
              <a:t>non-static method </a:t>
            </a:r>
            <a:r>
              <a:rPr lang="en-US" dirty="0" smtClean="0"/>
              <a:t>directly.</a:t>
            </a:r>
          </a:p>
          <a:p>
            <a:r>
              <a:rPr lang="en-US" b="1" dirty="0" smtClean="0"/>
              <a:t>this </a:t>
            </a:r>
            <a:r>
              <a:rPr lang="en-US" dirty="0" smtClean="0"/>
              <a:t>and </a:t>
            </a:r>
            <a:r>
              <a:rPr lang="en-US" b="1" dirty="0" smtClean="0"/>
              <a:t>super cannot </a:t>
            </a:r>
            <a:r>
              <a:rPr lang="en-US" dirty="0" smtClean="0"/>
              <a:t>be used in </a:t>
            </a:r>
            <a:r>
              <a:rPr lang="en-US" b="1" dirty="0" smtClean="0"/>
              <a:t>static context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(Example)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69288"/>
            <a:ext cx="8534400" cy="50783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2A00FF"/>
                </a:solidFill>
                <a:latin typeface="Consolas"/>
              </a:rPr>
              <a:t>abc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rollNo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displayCollege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"College Name =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b="1" i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college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setCollege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col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StaticMethod.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college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col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 smtClean="0">
                <a:latin typeface="Consolas"/>
              </a:rPr>
              <a:t>rollNo</a:t>
            </a:r>
            <a:r>
              <a:rPr lang="en-US" b="1" i="1" dirty="0" smtClean="0">
                <a:latin typeface="Consolas"/>
              </a:rPr>
              <a:t> = 10; // we can not use non static in static method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StaticMethod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s1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.displayCollege();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StaticMethod.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setCollege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“SPCE"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s2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.displayCollege();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352800"/>
            <a:ext cx="16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71800" y="3200400"/>
            <a:ext cx="5715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953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College Name = </a:t>
            </a:r>
            <a:r>
              <a:rPr lang="en-US" dirty="0" err="1" smtClean="0"/>
              <a:t>abc</a:t>
            </a:r>
            <a:endParaRPr lang="en-US" dirty="0" smtClean="0"/>
          </a:p>
          <a:p>
            <a:r>
              <a:rPr lang="en-US" dirty="0" smtClean="0"/>
              <a:t>College Name = SPCE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 animBg="1"/>
      <p:bldP spid="8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79248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MyStaticBlock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"static block is invoked"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257800"/>
            <a:ext cx="422431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Java supports a special block, called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static block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(also called static clause) which can be used for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static initializations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a class.</a:t>
            </a: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code inside static block is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executed only once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the first time you make an object of that class </a:t>
            </a: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first time you access a static member of that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93275"/>
            <a:ext cx="8153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company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price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milage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IN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………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>
            <a:normAutofit/>
          </a:bodyPr>
          <a:lstStyle/>
          <a:p>
            <a:r>
              <a:rPr lang="en-IN" dirty="0" smtClean="0"/>
              <a:t>Class is </a:t>
            </a:r>
            <a:r>
              <a:rPr lang="en-IN" b="1" dirty="0" smtClean="0"/>
              <a:t>derived</a:t>
            </a:r>
            <a:r>
              <a:rPr lang="en-IN" dirty="0" smtClean="0"/>
              <a:t> </a:t>
            </a:r>
            <a:r>
              <a:rPr lang="en-IN" b="1" dirty="0" err="1" smtClean="0"/>
              <a:t>datatype</a:t>
            </a:r>
            <a:r>
              <a:rPr lang="en-IN" dirty="0" smtClean="0"/>
              <a:t>, it combines members of different </a:t>
            </a:r>
            <a:r>
              <a:rPr lang="en-IN" dirty="0" err="1" smtClean="0"/>
              <a:t>datatypes</a:t>
            </a:r>
            <a:r>
              <a:rPr lang="en-IN" dirty="0" smtClean="0"/>
              <a:t> into one.</a:t>
            </a:r>
            <a:endParaRPr lang="en-US" dirty="0" smtClean="0"/>
          </a:p>
          <a:p>
            <a:r>
              <a:rPr lang="en-US" dirty="0" smtClean="0"/>
              <a:t>Defines new </a:t>
            </a:r>
            <a:r>
              <a:rPr lang="en-US" dirty="0" err="1" smtClean="0"/>
              <a:t>datatype</a:t>
            </a:r>
            <a:r>
              <a:rPr lang="en-US" dirty="0" smtClean="0"/>
              <a:t> (primitive ones are not enough).                For Example :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Car</a:t>
            </a:r>
          </a:p>
          <a:p>
            <a:r>
              <a:rPr lang="en-US" dirty="0" smtClean="0"/>
              <a:t>This new </a:t>
            </a:r>
            <a:r>
              <a:rPr lang="en-US" dirty="0" err="1" smtClean="0"/>
              <a:t>datatype</a:t>
            </a:r>
            <a:r>
              <a:rPr lang="en-US" dirty="0" smtClean="0"/>
              <a:t> can be used to create objects.</a:t>
            </a:r>
          </a:p>
          <a:p>
            <a:r>
              <a:rPr lang="en-US" dirty="0" smtClean="0"/>
              <a:t>A class is a template for an object .</a:t>
            </a:r>
          </a:p>
          <a:p>
            <a:pPr>
              <a:buNone/>
            </a:pPr>
            <a:r>
              <a:rPr lang="en-IN" dirty="0" smtClean="0"/>
              <a:t>Example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finalize() </a:t>
            </a:r>
            <a:r>
              <a:rPr lang="en-US" dirty="0" smtClean="0"/>
              <a:t>is belong to </a:t>
            </a:r>
            <a:r>
              <a:rPr lang="en-US" b="1" dirty="0" err="1" smtClean="0">
                <a:latin typeface="Cambria" pitchFamily="18" charset="0"/>
                <a:ea typeface="Cambria" pitchFamily="18" charset="0"/>
              </a:rPr>
              <a:t>java.lang.Object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finalize() method is called by the </a:t>
            </a:r>
            <a:r>
              <a:rPr lang="en-US" b="1" dirty="0" smtClean="0"/>
              <a:t>garbage collector </a:t>
            </a:r>
            <a:r>
              <a:rPr lang="en-US" dirty="0" smtClean="0"/>
              <a:t>on an object when garbage collector determines that there are no more references to the object. </a:t>
            </a:r>
          </a:p>
          <a:p>
            <a:r>
              <a:rPr lang="en-IN" dirty="0" smtClean="0"/>
              <a:t>finalize() might be used to make sure that some </a:t>
            </a:r>
            <a:r>
              <a:rPr lang="en-IN" b="1" dirty="0" smtClean="0"/>
              <a:t>system resource </a:t>
            </a:r>
            <a:r>
              <a:rPr lang="en-IN" dirty="0" smtClean="0"/>
              <a:t>not managed by the JRE is </a:t>
            </a:r>
            <a:r>
              <a:rPr lang="en-IN" b="1" dirty="0" smtClean="0"/>
              <a:t>properly released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A subclass </a:t>
            </a:r>
            <a:r>
              <a:rPr lang="en-US" b="1" dirty="0" smtClean="0"/>
              <a:t>overrides</a:t>
            </a:r>
            <a:r>
              <a:rPr lang="en-US" dirty="0" smtClean="0"/>
              <a:t> the finalize method to </a:t>
            </a:r>
            <a:r>
              <a:rPr lang="en-US" b="1" dirty="0" smtClean="0"/>
              <a:t>dispose </a:t>
            </a:r>
            <a:r>
              <a:rPr lang="en-US" dirty="0" smtClean="0"/>
              <a:t>of </a:t>
            </a:r>
            <a:r>
              <a:rPr lang="en-US" b="1" dirty="0" smtClean="0"/>
              <a:t>system resources </a:t>
            </a:r>
            <a:r>
              <a:rPr lang="en-US" dirty="0" smtClean="0"/>
              <a:t>or to perform other </a:t>
            </a:r>
            <a:r>
              <a:rPr lang="en-US" b="1" dirty="0" smtClean="0"/>
              <a:t>cleanup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048071"/>
            <a:ext cx="7924800" cy="120032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finalize()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Exception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 code to dispose resources here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finalize()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also manually call finalize method by activating garbage collector using </a:t>
            </a:r>
            <a:r>
              <a:rPr lang="en-IN" b="1" dirty="0" err="1" smtClean="0">
                <a:latin typeface="Cambria" pitchFamily="18" charset="0"/>
                <a:ea typeface="Cambria" pitchFamily="18" charset="0"/>
              </a:rPr>
              <a:t>System.gc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()</a:t>
            </a:r>
            <a:r>
              <a:rPr lang="en-IN" dirty="0" smtClean="0"/>
              <a:t>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021681"/>
            <a:ext cx="7924800" cy="369331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DemoFinalize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 to remove the reference of the object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gc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finalize()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"Garbage Collected"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5105400"/>
            <a:ext cx="4743450" cy="129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 /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inner class or nested class is a class which is </a:t>
            </a:r>
            <a:r>
              <a:rPr lang="en-US" b="1" dirty="0" smtClean="0"/>
              <a:t>declared inside</a:t>
            </a:r>
            <a:r>
              <a:rPr lang="en-US" dirty="0" smtClean="0"/>
              <a:t> the </a:t>
            </a:r>
            <a:r>
              <a:rPr lang="en-US" b="1" dirty="0" smtClean="0"/>
              <a:t>class or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Inner classes are used to </a:t>
            </a:r>
            <a:r>
              <a:rPr lang="en-US" b="1" dirty="0" smtClean="0"/>
              <a:t>logically group </a:t>
            </a:r>
            <a:r>
              <a:rPr lang="en-US" dirty="0" smtClean="0"/>
              <a:t>classes and interfaces in one place so that it can be more </a:t>
            </a:r>
            <a:r>
              <a:rPr lang="en-US" b="1" dirty="0" smtClean="0"/>
              <a:t>readable </a:t>
            </a:r>
            <a:r>
              <a:rPr lang="en-US" dirty="0" smtClean="0"/>
              <a:t>and </a:t>
            </a:r>
            <a:r>
              <a:rPr lang="en-US" b="1" dirty="0" smtClean="0"/>
              <a:t>maintainable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Additionally, it </a:t>
            </a:r>
            <a:r>
              <a:rPr lang="en-US" b="1" dirty="0" smtClean="0"/>
              <a:t>can access </a:t>
            </a:r>
            <a:r>
              <a:rPr lang="en-US" dirty="0" smtClean="0"/>
              <a:t>all the </a:t>
            </a:r>
            <a:r>
              <a:rPr lang="en-US" b="1" dirty="0" smtClean="0"/>
              <a:t>members of outer class </a:t>
            </a:r>
            <a:r>
              <a:rPr lang="en-US" dirty="0" smtClean="0"/>
              <a:t>including private data members and methods.</a:t>
            </a:r>
          </a:p>
          <a:p>
            <a:r>
              <a:rPr lang="en-US" dirty="0" smtClean="0"/>
              <a:t>Advantages  of Inner Class </a:t>
            </a:r>
          </a:p>
          <a:p>
            <a:pPr lvl="1"/>
            <a:r>
              <a:rPr lang="en-US" dirty="0" smtClean="0"/>
              <a:t>It can </a:t>
            </a:r>
            <a:r>
              <a:rPr lang="en-US" b="1" dirty="0" smtClean="0"/>
              <a:t>access </a:t>
            </a:r>
            <a:r>
              <a:rPr lang="en-US" dirty="0" smtClean="0"/>
              <a:t>all the </a:t>
            </a:r>
            <a:r>
              <a:rPr lang="en-US" b="1" dirty="0" smtClean="0"/>
              <a:t>members </a:t>
            </a:r>
            <a:r>
              <a:rPr lang="en-US" dirty="0" smtClean="0"/>
              <a:t>of Outer Class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/>
              <a:t>more readable </a:t>
            </a:r>
            <a:r>
              <a:rPr lang="en-US" dirty="0" smtClean="0"/>
              <a:t>and </a:t>
            </a:r>
            <a:r>
              <a:rPr lang="en-US" b="1" dirty="0" smtClean="0"/>
              <a:t>maintainable</a:t>
            </a:r>
          </a:p>
          <a:p>
            <a:pPr lvl="1"/>
            <a:r>
              <a:rPr lang="en-US" dirty="0" smtClean="0"/>
              <a:t>It requires </a:t>
            </a:r>
            <a:r>
              <a:rPr lang="en-US" b="1" dirty="0" smtClean="0"/>
              <a:t>less code </a:t>
            </a:r>
            <a:r>
              <a:rPr lang="en-US" dirty="0" smtClean="0"/>
              <a:t>(Code Optimization)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(Inner Class)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229600" cy="507831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InnerOne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printMe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"Hello 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DemoInnerClass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InnerOne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InnerOne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.printMe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191000" y="1295400"/>
            <a:ext cx="4114800" cy="762000"/>
          </a:xfrm>
          <a:prstGeom prst="wedgeEllipseCallout">
            <a:avLst>
              <a:gd name="adj1" fmla="val -74897"/>
              <a:gd name="adj2" fmla="val -3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</a:t>
            </a:r>
          </a:p>
          <a:p>
            <a:pPr algn="ctr"/>
            <a:r>
              <a:rPr lang="en-US" dirty="0" smtClean="0"/>
              <a:t>DemoInnerClass.java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 animBg="1"/>
      <p:bldP spid="6" grpId="0" uiExpand="1" animBg="1"/>
      <p:bldP spid="6" grpId="1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dictionary, </a:t>
            </a:r>
            <a:r>
              <a:rPr lang="en-US" b="1" dirty="0" smtClean="0"/>
              <a:t>abstraction</a:t>
            </a:r>
            <a:r>
              <a:rPr lang="en-US" dirty="0" smtClean="0"/>
              <a:t> is the quality of dealing with </a:t>
            </a:r>
            <a:r>
              <a:rPr lang="en-US" b="1" dirty="0" smtClean="0"/>
              <a:t>ideas </a:t>
            </a:r>
            <a:r>
              <a:rPr lang="en-US" dirty="0" smtClean="0"/>
              <a:t>rather than </a:t>
            </a:r>
            <a:r>
              <a:rPr lang="en-US" b="1" dirty="0" smtClean="0"/>
              <a:t>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when you consider the case of </a:t>
            </a:r>
            <a:r>
              <a:rPr lang="en-US" b="1" dirty="0" err="1" smtClean="0"/>
              <a:t>WhatsApp</a:t>
            </a:r>
            <a:r>
              <a:rPr lang="en-US" dirty="0" smtClean="0"/>
              <a:t>, complex details such as what happens as soon as you send message and the protocol </a:t>
            </a:r>
            <a:r>
              <a:rPr lang="en-US" dirty="0" err="1" smtClean="0"/>
              <a:t>WhatsApp</a:t>
            </a:r>
            <a:r>
              <a:rPr lang="en-US" dirty="0" smtClean="0"/>
              <a:t> uses are hidden from the user. Therefore, to send message you just need to select the receiver, type the content and click send.</a:t>
            </a:r>
          </a:p>
          <a:p>
            <a:r>
              <a:rPr lang="en-US" dirty="0" smtClean="0"/>
              <a:t>In short, </a:t>
            </a:r>
          </a:p>
          <a:p>
            <a:pPr lvl="1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Focus on Result Rather than Process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 in Object-oriented programming, </a:t>
            </a:r>
            <a:r>
              <a:rPr lang="en-US" b="1" dirty="0" smtClean="0"/>
              <a:t>abstraction </a:t>
            </a:r>
            <a:r>
              <a:rPr lang="en-US" dirty="0" smtClean="0"/>
              <a:t>is a </a:t>
            </a:r>
            <a:r>
              <a:rPr lang="en-US" b="1" dirty="0" smtClean="0"/>
              <a:t>process of hiding</a:t>
            </a:r>
            <a:r>
              <a:rPr lang="en-US" dirty="0" smtClean="0"/>
              <a:t> the </a:t>
            </a:r>
            <a:r>
              <a:rPr lang="en-US" b="1" dirty="0" smtClean="0"/>
              <a:t>implementation details</a:t>
            </a:r>
            <a:r>
              <a:rPr lang="en-US" dirty="0" smtClean="0"/>
              <a:t> from the </a:t>
            </a:r>
            <a:r>
              <a:rPr lang="en-US" b="1" dirty="0" smtClean="0"/>
              <a:t>user</a:t>
            </a:r>
            <a:r>
              <a:rPr lang="en-US" dirty="0" smtClean="0"/>
              <a:t>, only the functionality will be provided to the user. </a:t>
            </a:r>
          </a:p>
          <a:p>
            <a:r>
              <a:rPr lang="en-US" dirty="0" smtClean="0"/>
              <a:t>In other words, the user will have the information on what the object does instead of how it does it.</a:t>
            </a:r>
          </a:p>
          <a:p>
            <a:r>
              <a:rPr lang="en-US" b="1" dirty="0" smtClean="0"/>
              <a:t>Abstraction </a:t>
            </a:r>
            <a:r>
              <a:rPr lang="en-US" dirty="0" smtClean="0"/>
              <a:t>is achieved using </a:t>
            </a:r>
            <a:r>
              <a:rPr lang="en-US" b="1" dirty="0" smtClean="0"/>
              <a:t>Abstract classes </a:t>
            </a:r>
            <a:r>
              <a:rPr lang="en-US" dirty="0" smtClean="0"/>
              <a:t>and </a:t>
            </a:r>
            <a:r>
              <a:rPr lang="en-US" b="1" dirty="0" smtClean="0"/>
              <a:t>interfaces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which contains the abstract keyword in its declaration is known as abstract class.</a:t>
            </a:r>
          </a:p>
          <a:p>
            <a:pPr lvl="1"/>
            <a:r>
              <a:rPr lang="en-US" dirty="0" smtClean="0"/>
              <a:t>Abstract classes </a:t>
            </a:r>
            <a:r>
              <a:rPr lang="en-US" b="1" dirty="0" smtClean="0"/>
              <a:t>may or may not </a:t>
            </a:r>
            <a:r>
              <a:rPr lang="en-US" dirty="0" smtClean="0"/>
              <a:t>contain </a:t>
            </a:r>
            <a:r>
              <a:rPr lang="en-US" b="1" dirty="0" smtClean="0"/>
              <a:t>abstract methods</a:t>
            </a:r>
            <a:r>
              <a:rPr lang="en-US" dirty="0" smtClean="0"/>
              <a:t>, i.e., methods without body ( public void get(); )</a:t>
            </a:r>
          </a:p>
          <a:p>
            <a:pPr lvl="1"/>
            <a:r>
              <a:rPr lang="en-US" dirty="0" smtClean="0"/>
              <a:t>But, if a class has </a:t>
            </a:r>
            <a:r>
              <a:rPr lang="en-US" b="1" dirty="0" smtClean="0"/>
              <a:t>at least one</a:t>
            </a:r>
            <a:r>
              <a:rPr lang="en-US" dirty="0" smtClean="0"/>
              <a:t> abstract method, then the class must be declared </a:t>
            </a:r>
            <a:r>
              <a:rPr lang="en-US" b="1" dirty="0" smtClean="0"/>
              <a:t>abstract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class is declared abstract, it </a:t>
            </a:r>
            <a:r>
              <a:rPr lang="en-US" b="1" dirty="0" smtClean="0"/>
              <a:t>cannot</a:t>
            </a:r>
            <a:r>
              <a:rPr lang="en-US" dirty="0" smtClean="0"/>
              <a:t> be instantiated.</a:t>
            </a:r>
          </a:p>
          <a:p>
            <a:pPr lvl="1"/>
            <a:r>
              <a:rPr lang="en-US" dirty="0" smtClean="0"/>
              <a:t>To use an abstract class, you have to inherit it to another class and provide </a:t>
            </a:r>
            <a:r>
              <a:rPr lang="en-US" b="1" dirty="0" smtClean="0"/>
              <a:t>implementations</a:t>
            </a:r>
            <a:r>
              <a:rPr lang="en-US" dirty="0" smtClean="0"/>
              <a:t> of the abstract methods 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2834481" y="2834482"/>
            <a:ext cx="6477000" cy="808037"/>
          </a:xfrm>
        </p:spPr>
        <p:txBody>
          <a:bodyPr/>
          <a:lstStyle/>
          <a:p>
            <a:pPr algn="ctr"/>
            <a:r>
              <a:rPr lang="en-US" dirty="0" smtClean="0"/>
              <a:t>Abstract Class (Example)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62091"/>
            <a:ext cx="7467600" cy="618630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22.5;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Car{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23.2;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MyAbstractDemo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  <a:latin typeface="Consolas"/>
              </a:rPr>
              <a:t>Swift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Swift();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3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648200" y="3276600"/>
            <a:ext cx="4114800" cy="762000"/>
          </a:xfrm>
          <a:prstGeom prst="wedgeEllipseCallout">
            <a:avLst>
              <a:gd name="adj1" fmla="val -54996"/>
              <a:gd name="adj2" fmla="val 7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</a:t>
            </a:r>
          </a:p>
          <a:p>
            <a:pPr algn="ctr"/>
            <a:r>
              <a:rPr lang="en-US" dirty="0" smtClean="0"/>
              <a:t>MyAbstractDemo.java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5318" y="5638800"/>
            <a:ext cx="4398682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"/>
            <a:ext cx="5334000" cy="186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6200" y="106363"/>
            <a:ext cx="2520000" cy="521835"/>
          </a:xfrm>
          <a:custGeom>
            <a:avLst/>
            <a:gdLst>
              <a:gd name="connsiteX0" fmla="*/ 0 w 1857374"/>
              <a:gd name="connsiteY0" fmla="*/ 0 h 742949"/>
              <a:gd name="connsiteX1" fmla="*/ 1857374 w 1857374"/>
              <a:gd name="connsiteY1" fmla="*/ 0 h 742949"/>
              <a:gd name="connsiteX2" fmla="*/ 1857374 w 1857374"/>
              <a:gd name="connsiteY2" fmla="*/ 742949 h 742949"/>
              <a:gd name="connsiteX3" fmla="*/ 0 w 1857374"/>
              <a:gd name="connsiteY3" fmla="*/ 742949 h 742949"/>
              <a:gd name="connsiteX4" fmla="*/ 0 w 1857374"/>
              <a:gd name="connsiteY4" fmla="*/ 0 h 74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4" h="742949">
                <a:moveTo>
                  <a:pt x="0" y="0"/>
                </a:moveTo>
                <a:lnTo>
                  <a:pt x="1857374" y="0"/>
                </a:lnTo>
                <a:lnTo>
                  <a:pt x="1857374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kern="1200" dirty="0" smtClean="0"/>
              <a:t>Class: Car</a:t>
            </a:r>
            <a:endParaRPr lang="en-US" sz="3200" b="1" kern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50844"/>
              </p:ext>
            </p:extLst>
          </p:nvPr>
        </p:nvGraphicFramePr>
        <p:xfrm>
          <a:off x="152400" y="2438400"/>
          <a:ext cx="335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Properties (Describe)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Company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Mfg. Year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Fuel Type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Mileage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Gear Type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Steering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Anti-Lock braking system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47904"/>
              </p:ext>
            </p:extLst>
          </p:nvPr>
        </p:nvGraphicFramePr>
        <p:xfrm>
          <a:off x="5867400" y="2849880"/>
          <a:ext cx="304799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Methods (Functions)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On_break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On_lock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On_turn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838200" cy="871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6858000" y="2133600"/>
            <a:ext cx="533399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an </a:t>
            </a:r>
            <a:r>
              <a:rPr lang="en-US" b="1" dirty="0" smtClean="0"/>
              <a:t>instance</a:t>
            </a:r>
            <a:r>
              <a:rPr lang="en-US" dirty="0" smtClean="0"/>
              <a:t> of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object has a </a:t>
            </a:r>
            <a:r>
              <a:rPr lang="en-US" b="1" dirty="0" smtClean="0"/>
              <a:t>state</a:t>
            </a:r>
            <a:r>
              <a:rPr lang="en-US" dirty="0" smtClean="0"/>
              <a:t> and </a:t>
            </a:r>
            <a:r>
              <a:rPr lang="en-US" b="1" dirty="0" smtClean="0"/>
              <a:t>behavior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Example: A dog has </a:t>
            </a:r>
          </a:p>
          <a:p>
            <a:pPr>
              <a:buNone/>
            </a:pPr>
            <a:r>
              <a:rPr lang="en-US" dirty="0" smtClean="0"/>
              <a:t>		states - color, name, breed as well as </a:t>
            </a:r>
          </a:p>
          <a:p>
            <a:pPr>
              <a:buNone/>
            </a:pPr>
            <a:r>
              <a:rPr lang="en-US" dirty="0" smtClean="0"/>
              <a:t>		behaviors – wagging the tail, barking, eating.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state</a:t>
            </a:r>
            <a:r>
              <a:rPr lang="en-US" dirty="0" smtClean="0"/>
              <a:t> of an object is stored in </a:t>
            </a:r>
            <a:r>
              <a:rPr lang="en-US" b="1" dirty="0" smtClean="0"/>
              <a:t>fields</a:t>
            </a:r>
            <a:r>
              <a:rPr lang="en-US" dirty="0" smtClean="0"/>
              <a:t> (variables), while </a:t>
            </a:r>
            <a:r>
              <a:rPr lang="en-US" b="1" dirty="0" smtClean="0"/>
              <a:t>methods</a:t>
            </a:r>
            <a:r>
              <a:rPr lang="en-US" dirty="0" smtClean="0"/>
              <a:t> (functions) display the object's </a:t>
            </a:r>
            <a:r>
              <a:rPr lang="en-US" b="1" dirty="0" smtClean="0"/>
              <a:t>behavior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of a class Car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177143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585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Honda City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3" y="1339780"/>
            <a:ext cx="2177143" cy="1130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30388" y="2482334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Hyundai i20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75016"/>
            <a:ext cx="2177143" cy="1219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7756" y="2462212"/>
            <a:ext cx="17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Sumo Grand </a:t>
            </a:r>
            <a:endParaRPr lang="en-IN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2" y="3343469"/>
            <a:ext cx="2177143" cy="9330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62146" y="4387334"/>
            <a:ext cx="238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Mercedes E </a:t>
            </a:r>
            <a:r>
              <a:rPr lang="en-IN" sz="2400" dirty="0"/>
              <a:t>class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3303031"/>
            <a:ext cx="2177143" cy="1047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59135" y="4404240"/>
            <a:ext cx="17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Swift  </a:t>
            </a:r>
            <a:r>
              <a:rPr lang="en-IN" sz="2400" dirty="0" err="1" smtClean="0"/>
              <a:t>Dzire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3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 &amp; Accessing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dirty="0" smtClean="0"/>
              <a:t> keyword creates new object</a:t>
            </a:r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objName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ClassName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IN" sz="2400" dirty="0" smtClean="0"/>
              <a:t>Example :</a:t>
            </a:r>
          </a:p>
          <a:p>
            <a:pPr lvl="1">
              <a:buNone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	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iPhone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</a:t>
            </a:r>
            <a:r>
              <a:rPr lang="en-IN" sz="2400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new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SmartPhone</a:t>
            </a: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();</a:t>
            </a:r>
            <a:endParaRPr lang="en-US" sz="2400" dirty="0" smtClean="0">
              <a:latin typeface="Cambria" pitchFamily="18" charset="0"/>
              <a:ea typeface="Cambria" pitchFamily="18" charset="0"/>
              <a:cs typeface="Courier New" pitchFamily="49" charset="0"/>
            </a:endParaRPr>
          </a:p>
          <a:p>
            <a:r>
              <a:rPr lang="en-US" dirty="0" smtClean="0"/>
              <a:t>Object variables and methods can be accessed using the </a:t>
            </a:r>
            <a:r>
              <a:rPr lang="en-US" b="1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dot (.)</a:t>
            </a:r>
            <a:r>
              <a:rPr lang="en-US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iPhone.storage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= 8000;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Methods represents the </a:t>
            </a:r>
            <a:r>
              <a:rPr lang="en-US" b="1" dirty="0" smtClean="0"/>
              <a:t>behavior</a:t>
            </a:r>
            <a:r>
              <a:rPr lang="en-US" dirty="0" smtClean="0"/>
              <a:t> of a class.</a:t>
            </a:r>
          </a:p>
          <a:p>
            <a:r>
              <a:rPr lang="en-US" dirty="0" smtClean="0"/>
              <a:t>Remember : a Method is always invoked relative to an object. (except ….)</a:t>
            </a:r>
          </a:p>
          <a:p>
            <a:r>
              <a:rPr lang="en-US" dirty="0" smtClean="0"/>
              <a:t>Syntax: 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access_specifier</a:t>
            </a: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return_type</a:t>
            </a: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method_name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(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argument_list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{</a:t>
            </a:r>
          </a:p>
          <a:p>
            <a:pPr lvl="1">
              <a:buNone/>
            </a:pPr>
            <a:r>
              <a:rPr lang="en-IN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// code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(method)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" y="1003280"/>
            <a:ext cx="6743700" cy="341632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storage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screenSize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14800"/>
            <a:ext cx="815340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Demo {</a:t>
            </a:r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.setManufacturer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"Samsung"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sp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824" y="533400"/>
            <a:ext cx="49585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nimBg="1"/>
      <p:bldP spid="4" grpId="0" build="p" bldLvl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(method) using this operator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294686"/>
            <a:ext cx="83058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 smtClean="0">
              <a:latin typeface="Consolas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storage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screenSize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 smtClean="0"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setManufacturer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C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C0"/>
                </a:solidFill>
                <a:latin typeface="Consolas"/>
              </a:rPr>
              <a:t>.manufacturer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C0"/>
                </a:solidFill>
                <a:latin typeface="Consolas"/>
              </a:rPr>
              <a:t>manufacturer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28864</TotalTime>
  <Words>1312</Words>
  <Application>Microsoft Office PowerPoint</Application>
  <PresentationFormat>On-screen Show (4:3)</PresentationFormat>
  <Paragraphs>339</Paragraphs>
  <Slides>27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Classes, Objects &amp; Methods</vt:lpstr>
      <vt:lpstr>Class</vt:lpstr>
      <vt:lpstr>PowerPoint Presentation</vt:lpstr>
      <vt:lpstr>Object</vt:lpstr>
      <vt:lpstr>Objects of a class Car</vt:lpstr>
      <vt:lpstr>Creating Object &amp; Accessing members</vt:lpstr>
      <vt:lpstr>Introducing methods</vt:lpstr>
      <vt:lpstr>Example (method)</vt:lpstr>
      <vt:lpstr>Example (method) using this operator</vt:lpstr>
      <vt:lpstr>Method Overloading</vt:lpstr>
      <vt:lpstr>Example (Method Overloading)</vt:lpstr>
      <vt:lpstr>Constructor</vt:lpstr>
      <vt:lpstr>Constructor Overloading </vt:lpstr>
      <vt:lpstr>static keyword</vt:lpstr>
      <vt:lpstr>Example without static variable</vt:lpstr>
      <vt:lpstr>Example with static variable</vt:lpstr>
      <vt:lpstr>static methods</vt:lpstr>
      <vt:lpstr>static method (Example)</vt:lpstr>
      <vt:lpstr>static block</vt:lpstr>
      <vt:lpstr>finalize() method</vt:lpstr>
      <vt:lpstr>Example – finalize() method</vt:lpstr>
      <vt:lpstr>Nested Class / Inner Class</vt:lpstr>
      <vt:lpstr>Example (Inner Class)</vt:lpstr>
      <vt:lpstr>Abstraction</vt:lpstr>
      <vt:lpstr>Abstraction in Java</vt:lpstr>
      <vt:lpstr>Abstract Class</vt:lpstr>
      <vt:lpstr>Abstract Class (Example)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Meet Patel</dc:creator>
  <cp:lastModifiedBy>Meet</cp:lastModifiedBy>
  <cp:revision>1490</cp:revision>
  <dcterms:created xsi:type="dcterms:W3CDTF">2013-05-17T03:00:03Z</dcterms:created>
  <dcterms:modified xsi:type="dcterms:W3CDTF">2020-01-08T04:19:06Z</dcterms:modified>
</cp:coreProperties>
</file>