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8" r:id="rId1"/>
  </p:sldMasterIdLst>
  <p:notesMasterIdLst>
    <p:notesMasterId r:id="rId59"/>
  </p:notesMasterIdLst>
  <p:handoutMasterIdLst>
    <p:handoutMasterId r:id="rId60"/>
  </p:handoutMasterIdLst>
  <p:sldIdLst>
    <p:sldId id="256" r:id="rId2"/>
    <p:sldId id="261" r:id="rId3"/>
    <p:sldId id="262" r:id="rId4"/>
    <p:sldId id="263" r:id="rId5"/>
    <p:sldId id="264" r:id="rId6"/>
    <p:sldId id="267" r:id="rId7"/>
    <p:sldId id="268" r:id="rId8"/>
    <p:sldId id="269" r:id="rId9"/>
    <p:sldId id="270" r:id="rId10"/>
    <p:sldId id="271" r:id="rId11"/>
    <p:sldId id="274" r:id="rId12"/>
    <p:sldId id="275" r:id="rId13"/>
    <p:sldId id="276" r:id="rId14"/>
    <p:sldId id="277" r:id="rId15"/>
    <p:sldId id="278" r:id="rId16"/>
    <p:sldId id="279" r:id="rId17"/>
    <p:sldId id="280" r:id="rId18"/>
    <p:sldId id="281" r:id="rId19"/>
    <p:sldId id="282" r:id="rId20"/>
    <p:sldId id="287" r:id="rId21"/>
    <p:sldId id="289" r:id="rId22"/>
    <p:sldId id="290" r:id="rId23"/>
    <p:sldId id="291" r:id="rId24"/>
    <p:sldId id="292" r:id="rId25"/>
    <p:sldId id="293" r:id="rId26"/>
    <p:sldId id="346" r:id="rId27"/>
    <p:sldId id="298" r:id="rId28"/>
    <p:sldId id="299" r:id="rId29"/>
    <p:sldId id="300" r:id="rId30"/>
    <p:sldId id="301" r:id="rId31"/>
    <p:sldId id="302" r:id="rId32"/>
    <p:sldId id="303" r:id="rId33"/>
    <p:sldId id="304" r:id="rId34"/>
    <p:sldId id="305" r:id="rId35"/>
    <p:sldId id="306" r:id="rId36"/>
    <p:sldId id="322" r:id="rId37"/>
    <p:sldId id="323" r:id="rId38"/>
    <p:sldId id="324" r:id="rId39"/>
    <p:sldId id="325" r:id="rId40"/>
    <p:sldId id="343" r:id="rId41"/>
    <p:sldId id="344" r:id="rId42"/>
    <p:sldId id="345" r:id="rId43"/>
    <p:sldId id="348" r:id="rId44"/>
    <p:sldId id="349" r:id="rId45"/>
    <p:sldId id="350" r:id="rId46"/>
    <p:sldId id="351" r:id="rId47"/>
    <p:sldId id="352" r:id="rId48"/>
    <p:sldId id="354" r:id="rId49"/>
    <p:sldId id="355" r:id="rId50"/>
    <p:sldId id="358" r:id="rId51"/>
    <p:sldId id="359" r:id="rId52"/>
    <p:sldId id="360" r:id="rId53"/>
    <p:sldId id="363" r:id="rId54"/>
    <p:sldId id="364" r:id="rId55"/>
    <p:sldId id="365" r:id="rId56"/>
    <p:sldId id="366" r:id="rId57"/>
    <p:sldId id="367"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2E1053-8091-450D-B726-3B880705F2A7}" type="datetimeFigureOut">
              <a:rPr lang="en-US" smtClean="0"/>
              <a:t>4/8/2020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A265343-DBCE-4376-A35E-EF7A9DDD418A}" type="slidenum">
              <a:rPr lang="en-US" smtClean="0"/>
              <a:t>‹#›</a:t>
            </a:fld>
            <a:endParaRPr lang="en-US"/>
          </a:p>
        </p:txBody>
      </p:sp>
    </p:spTree>
    <p:extLst>
      <p:ext uri="{BB962C8B-B14F-4D97-AF65-F5344CB8AC3E}">
        <p14:creationId xmlns:p14="http://schemas.microsoft.com/office/powerpoint/2010/main" val="9904072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68A200-F540-4BD6-822D-6412AC503E75}" type="datetimeFigureOut">
              <a:rPr lang="en-US" smtClean="0"/>
              <a:t>4/8/2020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91E0E1-917D-4AEF-B367-348BB7FD3E7D}" type="slidenum">
              <a:rPr lang="en-US" smtClean="0"/>
              <a:t>‹#›</a:t>
            </a:fld>
            <a:endParaRPr lang="en-US"/>
          </a:p>
        </p:txBody>
      </p:sp>
    </p:spTree>
    <p:extLst>
      <p:ext uri="{BB962C8B-B14F-4D97-AF65-F5344CB8AC3E}">
        <p14:creationId xmlns:p14="http://schemas.microsoft.com/office/powerpoint/2010/main" val="309879750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3239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88" name="Shape 188"/>
          <p:cNvSpPr>
            <a:spLocks noGrp="1" noRot="1" noChangeAspect="1"/>
          </p:cNvSpPr>
          <p:nvPr>
            <p:ph type="sldImg" idx="2"/>
          </p:nvPr>
        </p:nvSpPr>
        <p:spPr>
          <a:xfrm>
            <a:off x="1150938" y="692150"/>
            <a:ext cx="4556125" cy="34163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18" name="Shape 218"/>
          <p:cNvSpPr>
            <a:spLocks noGrp="1" noRot="1" noChangeAspect="1"/>
          </p:cNvSpPr>
          <p:nvPr>
            <p:ph type="sldImg" idx="2"/>
          </p:nvPr>
        </p:nvSpPr>
        <p:spPr>
          <a:xfrm>
            <a:off x="1150938" y="692150"/>
            <a:ext cx="4556125" cy="34163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26" name="Shape 226"/>
          <p:cNvSpPr>
            <a:spLocks noGrp="1" noRot="1" noChangeAspect="1"/>
          </p:cNvSpPr>
          <p:nvPr>
            <p:ph type="sldImg" idx="2"/>
          </p:nvPr>
        </p:nvSpPr>
        <p:spPr>
          <a:xfrm>
            <a:off x="1150938" y="692150"/>
            <a:ext cx="4556125" cy="34163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34" name="Shape 234"/>
          <p:cNvSpPr>
            <a:spLocks noGrp="1" noRot="1" noChangeAspect="1"/>
          </p:cNvSpPr>
          <p:nvPr>
            <p:ph type="sldImg" idx="2"/>
          </p:nvPr>
        </p:nvSpPr>
        <p:spPr>
          <a:xfrm>
            <a:off x="1150938" y="692150"/>
            <a:ext cx="4556125" cy="34163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44" name="Shape 244"/>
          <p:cNvSpPr>
            <a:spLocks noGrp="1" noRot="1" noChangeAspect="1"/>
          </p:cNvSpPr>
          <p:nvPr>
            <p:ph type="sldImg" idx="2"/>
          </p:nvPr>
        </p:nvSpPr>
        <p:spPr>
          <a:xfrm>
            <a:off x="1150938" y="692150"/>
            <a:ext cx="4556125" cy="34163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55" name="Shape 255"/>
          <p:cNvSpPr>
            <a:spLocks noGrp="1" noRot="1" noChangeAspect="1"/>
          </p:cNvSpPr>
          <p:nvPr>
            <p:ph type="sldImg" idx="2"/>
          </p:nvPr>
        </p:nvSpPr>
        <p:spPr>
          <a:xfrm>
            <a:off x="1150938" y="692150"/>
            <a:ext cx="4556125" cy="34163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64" name="Shape 264"/>
          <p:cNvSpPr>
            <a:spLocks noGrp="1" noRot="1" noChangeAspect="1"/>
          </p:cNvSpPr>
          <p:nvPr>
            <p:ph type="sldImg" idx="2"/>
          </p:nvPr>
        </p:nvSpPr>
        <p:spPr>
          <a:xfrm>
            <a:off x="1150938" y="692150"/>
            <a:ext cx="4556125" cy="34163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75" name="Shape 275"/>
          <p:cNvSpPr>
            <a:spLocks noGrp="1" noRot="1" noChangeAspect="1"/>
          </p:cNvSpPr>
          <p:nvPr>
            <p:ph type="sldImg" idx="2"/>
          </p:nvPr>
        </p:nvSpPr>
        <p:spPr>
          <a:xfrm>
            <a:off x="1150938" y="692150"/>
            <a:ext cx="4556125" cy="34163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88" name="Shape 288"/>
          <p:cNvSpPr>
            <a:spLocks noGrp="1" noRot="1" noChangeAspect="1"/>
          </p:cNvSpPr>
          <p:nvPr>
            <p:ph type="sldImg" idx="2"/>
          </p:nvPr>
        </p:nvSpPr>
        <p:spPr>
          <a:xfrm>
            <a:off x="1150938" y="692150"/>
            <a:ext cx="4556125" cy="34163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302" name="Shape 302"/>
          <p:cNvSpPr>
            <a:spLocks noGrp="1" noRot="1" noChangeAspect="1"/>
          </p:cNvSpPr>
          <p:nvPr>
            <p:ph type="sldImg" idx="2"/>
          </p:nvPr>
        </p:nvSpPr>
        <p:spPr>
          <a:xfrm>
            <a:off x="1150938" y="692150"/>
            <a:ext cx="4556125" cy="34163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89" name="Shape 89"/>
          <p:cNvSpPr>
            <a:spLocks noGrp="1" noRot="1" noChangeAspect="1"/>
          </p:cNvSpPr>
          <p:nvPr>
            <p:ph type="sldImg" idx="2"/>
          </p:nvPr>
        </p:nvSpPr>
        <p:spPr>
          <a:xfrm>
            <a:off x="1150938" y="692150"/>
            <a:ext cx="4556125" cy="34163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338" name="Shape 338"/>
          <p:cNvSpPr>
            <a:spLocks noGrp="1" noRot="1" noChangeAspect="1"/>
          </p:cNvSpPr>
          <p:nvPr>
            <p:ph type="sldImg" idx="2"/>
          </p:nvPr>
        </p:nvSpPr>
        <p:spPr>
          <a:xfrm>
            <a:off x="1150938" y="692150"/>
            <a:ext cx="4556125" cy="34163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355" name="Shape 355"/>
          <p:cNvSpPr>
            <a:spLocks noGrp="1" noRot="1" noChangeAspect="1"/>
          </p:cNvSpPr>
          <p:nvPr>
            <p:ph type="sldImg" idx="2"/>
          </p:nvPr>
        </p:nvSpPr>
        <p:spPr>
          <a:xfrm>
            <a:off x="1150938" y="692150"/>
            <a:ext cx="4556125" cy="34163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364" name="Shape 364"/>
          <p:cNvSpPr>
            <a:spLocks noGrp="1" noRot="1" noChangeAspect="1"/>
          </p:cNvSpPr>
          <p:nvPr>
            <p:ph type="sldImg" idx="2"/>
          </p:nvPr>
        </p:nvSpPr>
        <p:spPr>
          <a:xfrm>
            <a:off x="1150938" y="692150"/>
            <a:ext cx="4556125" cy="34163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371" name="Shape 371"/>
          <p:cNvSpPr>
            <a:spLocks noGrp="1" noRot="1" noChangeAspect="1"/>
          </p:cNvSpPr>
          <p:nvPr>
            <p:ph type="sldImg" idx="2"/>
          </p:nvPr>
        </p:nvSpPr>
        <p:spPr>
          <a:xfrm>
            <a:off x="1150938" y="692150"/>
            <a:ext cx="4556125" cy="34163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378" name="Shape 378"/>
          <p:cNvSpPr>
            <a:spLocks noGrp="1" noRot="1" noChangeAspect="1"/>
          </p:cNvSpPr>
          <p:nvPr>
            <p:ph type="sldImg" idx="2"/>
          </p:nvPr>
        </p:nvSpPr>
        <p:spPr>
          <a:xfrm>
            <a:off x="1150938" y="692150"/>
            <a:ext cx="4556125" cy="34163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Shape 38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385" name="Shape 385"/>
          <p:cNvSpPr>
            <a:spLocks noGrp="1" noRot="1" noChangeAspect="1"/>
          </p:cNvSpPr>
          <p:nvPr>
            <p:ph type="sldImg" idx="2"/>
          </p:nvPr>
        </p:nvSpPr>
        <p:spPr>
          <a:xfrm>
            <a:off x="1150938" y="692150"/>
            <a:ext cx="4556125" cy="34163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90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665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870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3075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03" name="Shape 103"/>
          <p:cNvSpPr>
            <a:spLocks noGrp="1" noRot="1" noChangeAspect="1"/>
          </p:cNvSpPr>
          <p:nvPr>
            <p:ph type="sldImg" idx="2"/>
          </p:nvPr>
        </p:nvSpPr>
        <p:spPr>
          <a:xfrm>
            <a:off x="1150938" y="692150"/>
            <a:ext cx="4556125" cy="34163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3280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3485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50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304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099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523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4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70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913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6249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10" name="Shape 110"/>
          <p:cNvSpPr>
            <a:spLocks noGrp="1" noRot="1" noChangeAspect="1"/>
          </p:cNvSpPr>
          <p:nvPr>
            <p:ph type="sldImg" idx="2"/>
          </p:nvPr>
        </p:nvSpPr>
        <p:spPr>
          <a:xfrm>
            <a:off x="1150938" y="692150"/>
            <a:ext cx="4556125" cy="34163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6454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6659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90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937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76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985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961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142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4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118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19" name="Shape 119"/>
          <p:cNvSpPr>
            <a:spLocks noGrp="1" noRot="1" noChangeAspect="1"/>
          </p:cNvSpPr>
          <p:nvPr>
            <p:ph type="sldImg" idx="2"/>
          </p:nvPr>
        </p:nvSpPr>
        <p:spPr>
          <a:xfrm>
            <a:off x="1150938" y="692150"/>
            <a:ext cx="4556125" cy="34163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347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2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781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872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395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600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190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53" name="Shape 153"/>
          <p:cNvSpPr>
            <a:spLocks noGrp="1" noRot="1" noChangeAspect="1"/>
          </p:cNvSpPr>
          <p:nvPr>
            <p:ph type="sldImg" idx="2"/>
          </p:nvPr>
        </p:nvSpPr>
        <p:spPr>
          <a:xfrm>
            <a:off x="1150938" y="692150"/>
            <a:ext cx="4556125" cy="34163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63" name="Shape 163"/>
          <p:cNvSpPr>
            <a:spLocks noGrp="1" noRot="1" noChangeAspect="1"/>
          </p:cNvSpPr>
          <p:nvPr>
            <p:ph type="sldImg" idx="2"/>
          </p:nvPr>
        </p:nvSpPr>
        <p:spPr>
          <a:xfrm>
            <a:off x="1150938" y="692150"/>
            <a:ext cx="4556125" cy="34163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70" name="Shape 170"/>
          <p:cNvSpPr>
            <a:spLocks noGrp="1" noRot="1" noChangeAspect="1"/>
          </p:cNvSpPr>
          <p:nvPr>
            <p:ph type="sldImg" idx="2"/>
          </p:nvPr>
        </p:nvSpPr>
        <p:spPr>
          <a:xfrm>
            <a:off x="1150938" y="692150"/>
            <a:ext cx="4556125" cy="34163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78" name="Shape 178"/>
          <p:cNvSpPr>
            <a:spLocks noGrp="1" noRot="1" noChangeAspect="1"/>
          </p:cNvSpPr>
          <p:nvPr>
            <p:ph type="sldImg" idx="2"/>
          </p:nvPr>
        </p:nvSpPr>
        <p:spPr>
          <a:xfrm>
            <a:off x="1150938" y="692150"/>
            <a:ext cx="4556125" cy="34163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C5D619FF-A5D8-4760-89B5-9A0305349406}" type="datetime1">
              <a:rPr lang="en-US" smtClean="0"/>
              <a:t>4/8/2020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5A818A3-B58D-452F-84E8-E2D1C5445C6F}" type="datetime1">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58C72C-D856-4662-A5FD-3E6F5B185C9F}" type="datetime1">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685800" y="285750"/>
            <a:ext cx="77724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1pPr>
            <a:lvl2pPr marL="0" marR="0" lvl="1"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66" name="Shape 66"/>
          <p:cNvSpPr txBox="1">
            <a:spLocks noGrp="1"/>
          </p:cNvSpPr>
          <p:nvPr>
            <p:ph type="body" idx="1"/>
          </p:nvPr>
        </p:nvSpPr>
        <p:spPr>
          <a:xfrm>
            <a:off x="685800" y="1657350"/>
            <a:ext cx="3810000" cy="4114800"/>
          </a:xfrm>
          <a:prstGeom prst="rect">
            <a:avLst/>
          </a:prstGeom>
          <a:noFill/>
          <a:ln>
            <a:noFill/>
          </a:ln>
        </p:spPr>
        <p:txBody>
          <a:bodyPr lIns="91425" tIns="91425" rIns="91425" bIns="91425" anchor="t" anchorCtr="0"/>
          <a:lstStyle>
            <a:lvl1pPr marL="342900" marR="0" lvl="0" indent="-190500" algn="l" rtl="0">
              <a:spcBef>
                <a:spcPts val="640"/>
              </a:spcBef>
              <a:spcAft>
                <a:spcPts val="0"/>
              </a:spcAft>
              <a:buClr>
                <a:schemeClr val="dk2"/>
              </a:buClr>
              <a:buSzPct val="75000"/>
              <a:buFont typeface="Arial"/>
              <a:buChar char="●"/>
              <a:defRPr sz="3200" b="0" i="0" u="none" strike="noStrike" cap="none">
                <a:solidFill>
                  <a:schemeClr val="dk1"/>
                </a:solidFill>
                <a:latin typeface="Times New Roman"/>
                <a:ea typeface="Times New Roman"/>
                <a:cs typeface="Times New Roman"/>
                <a:sym typeface="Times New Roman"/>
              </a:defRPr>
            </a:lvl1pPr>
            <a:lvl2pPr marL="742950" marR="0" lvl="1" indent="-107950" algn="l" rtl="0">
              <a:spcBef>
                <a:spcPts val="560"/>
              </a:spcBef>
              <a:spcAft>
                <a:spcPts val="0"/>
              </a:spcAft>
              <a:buClr>
                <a:schemeClr val="dk1"/>
              </a:buClr>
              <a:buSzPct val="1000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143000" marR="0" lvl="2" indent="-129539" algn="l" rtl="0">
              <a:spcBef>
                <a:spcPts val="480"/>
              </a:spcBef>
              <a:spcAft>
                <a:spcPts val="0"/>
              </a:spcAft>
              <a:buClr>
                <a:schemeClr val="accent2"/>
              </a:buClr>
              <a:buSzPct val="65000"/>
              <a:buFont typeface="Arial"/>
              <a:buChar char="●"/>
              <a:defRPr sz="2400" b="0" i="0" u="none" strike="noStrike" cap="none">
                <a:solidFill>
                  <a:schemeClr val="dk1"/>
                </a:solidFill>
                <a:latin typeface="Times New Roman"/>
                <a:ea typeface="Times New Roman"/>
                <a:cs typeface="Times New Roman"/>
                <a:sym typeface="Times New Roman"/>
              </a:defRPr>
            </a:lvl3pPr>
            <a:lvl4pPr marL="1600200" marR="0" lvl="3"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057400" marR="0" lvl="4" indent="-101600" algn="l" rtl="0">
              <a:spcBef>
                <a:spcPts val="400"/>
              </a:spcBef>
              <a:spcAft>
                <a:spcPts val="0"/>
              </a:spcAft>
              <a:buClr>
                <a:schemeClr val="dk2"/>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67" name="Shape 67"/>
          <p:cNvSpPr txBox="1">
            <a:spLocks noGrp="1"/>
          </p:cNvSpPr>
          <p:nvPr>
            <p:ph type="body" idx="2"/>
          </p:nvPr>
        </p:nvSpPr>
        <p:spPr>
          <a:xfrm>
            <a:off x="4648200" y="1657350"/>
            <a:ext cx="3810000" cy="4114800"/>
          </a:xfrm>
          <a:prstGeom prst="rect">
            <a:avLst/>
          </a:prstGeom>
          <a:noFill/>
          <a:ln>
            <a:noFill/>
          </a:ln>
        </p:spPr>
        <p:txBody>
          <a:bodyPr lIns="91425" tIns="91425" rIns="91425" bIns="91425" anchor="t" anchorCtr="0"/>
          <a:lstStyle>
            <a:lvl1pPr marL="342900" marR="0" lvl="0" indent="-190500" algn="l" rtl="0">
              <a:spcBef>
                <a:spcPts val="640"/>
              </a:spcBef>
              <a:spcAft>
                <a:spcPts val="0"/>
              </a:spcAft>
              <a:buClr>
                <a:schemeClr val="dk2"/>
              </a:buClr>
              <a:buSzPct val="75000"/>
              <a:buFont typeface="Arial"/>
              <a:buChar char="●"/>
              <a:defRPr sz="3200" b="0" i="0" u="none" strike="noStrike" cap="none">
                <a:solidFill>
                  <a:schemeClr val="dk1"/>
                </a:solidFill>
                <a:latin typeface="Times New Roman"/>
                <a:ea typeface="Times New Roman"/>
                <a:cs typeface="Times New Roman"/>
                <a:sym typeface="Times New Roman"/>
              </a:defRPr>
            </a:lvl1pPr>
            <a:lvl2pPr marL="742950" marR="0" lvl="1" indent="-107950" algn="l" rtl="0">
              <a:spcBef>
                <a:spcPts val="560"/>
              </a:spcBef>
              <a:spcAft>
                <a:spcPts val="0"/>
              </a:spcAft>
              <a:buClr>
                <a:schemeClr val="dk1"/>
              </a:buClr>
              <a:buSzPct val="1000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143000" marR="0" lvl="2" indent="-129539" algn="l" rtl="0">
              <a:spcBef>
                <a:spcPts val="480"/>
              </a:spcBef>
              <a:spcAft>
                <a:spcPts val="0"/>
              </a:spcAft>
              <a:buClr>
                <a:schemeClr val="accent2"/>
              </a:buClr>
              <a:buSzPct val="65000"/>
              <a:buFont typeface="Arial"/>
              <a:buChar char="●"/>
              <a:defRPr sz="2400" b="0" i="0" u="none" strike="noStrike" cap="none">
                <a:solidFill>
                  <a:schemeClr val="dk1"/>
                </a:solidFill>
                <a:latin typeface="Times New Roman"/>
                <a:ea typeface="Times New Roman"/>
                <a:cs typeface="Times New Roman"/>
                <a:sym typeface="Times New Roman"/>
              </a:defRPr>
            </a:lvl3pPr>
            <a:lvl4pPr marL="1600200" marR="0" lvl="3" indent="-101600" algn="l" rtl="0">
              <a:spcBef>
                <a:spcPts val="4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057400" marR="0" lvl="4" indent="-101600" algn="l" rtl="0">
              <a:spcBef>
                <a:spcPts val="400"/>
              </a:spcBef>
              <a:spcAft>
                <a:spcPts val="0"/>
              </a:spcAft>
              <a:buClr>
                <a:schemeClr val="dk2"/>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68" name="Shape 68"/>
          <p:cNvSpPr txBox="1">
            <a:spLocks noGrp="1"/>
          </p:cNvSpPr>
          <p:nvPr>
            <p:ph type="dt" idx="10"/>
          </p:nvPr>
        </p:nvSpPr>
        <p:spPr>
          <a:xfrm>
            <a:off x="685800" y="6400800"/>
            <a:ext cx="1905000" cy="4572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2400" b="0"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fld id="{7A90299A-8B4B-4078-AFDC-6EAD7EACEB2B}" type="datetime1">
              <a:rPr lang="en-US" smtClean="0"/>
              <a:t>4/8/2020</a:t>
            </a:fld>
            <a:endParaRPr/>
          </a:p>
        </p:txBody>
      </p:sp>
      <p:sp>
        <p:nvSpPr>
          <p:cNvPr id="69" name="Shape 69"/>
          <p:cNvSpPr txBox="1">
            <a:spLocks noGrp="1"/>
          </p:cNvSpPr>
          <p:nvPr>
            <p:ph type="sldNum" idx="12"/>
          </p:nvPr>
        </p:nvSpPr>
        <p:spPr>
          <a:xfrm>
            <a:off x="6553200" y="6399212"/>
            <a:ext cx="1905000" cy="457199"/>
          </a:xfrm>
          <a:prstGeom prst="rect">
            <a:avLst/>
          </a:prstGeom>
          <a:noFill/>
          <a:ln>
            <a:noFill/>
          </a:ln>
        </p:spPr>
        <p:txBody>
          <a:bodyPr lIns="92075" tIns="46025" rIns="92075" bIns="46025" anchor="ctr"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t>‹#›</a:t>
            </a:fld>
            <a:endParaRPr lang="en-US" sz="1400" b="0" i="0" u="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2785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AE3177-97B9-40B4-B4AD-4D05DCE645DD}" type="datetime1">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10EC582-B05D-48B3-87B0-BF57E0010FE4}" type="datetime1">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2B46FFF-357D-4346-A6F7-97DCA5338685}" type="datetime1">
              <a:rPr lang="en-US" smtClean="0"/>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907E296-0224-4FE1-A3DA-C944808CA02B}" type="datetime1">
              <a:rPr lang="en-US" smtClean="0"/>
              <a:t>4/8/2020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9C51B8D-7319-45E4-954A-1ADBD3B09C4C}" type="datetime1">
              <a:rPr lang="en-US" smtClean="0"/>
              <a:t>4/8/2020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3CB5FA-7A19-4A67-9A85-C9F3D43AFB4E}" type="datetime1">
              <a:rPr lang="en-US" smtClean="0"/>
              <a:t>4/8/2020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4373F68-0E5F-40F7-9BFD-7AFBEFFC5EA2}" type="datetime1">
              <a:rPr lang="en-US" smtClean="0"/>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B043C87-CE2E-4424-8213-86A3B9BCC6D2}" type="datetime1">
              <a:rPr lang="en-US" smtClean="0"/>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697E3C15-4E9B-4864-94C2-F81C9D1E514F}" type="datetime1">
              <a:rPr lang="en-US" smtClean="0"/>
              <a:t>4/8/2020</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hf hdr="0" ftr="0" dt="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4.wmf"/><Relationship Id="rId4" Type="http://schemas.openxmlformats.org/officeDocument/2006/relationships/oleObject" Target="../embeddings/oleObject1.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5.w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6.wmf"/><Relationship Id="rId4" Type="http://schemas.openxmlformats.org/officeDocument/2006/relationships/oleObject" Target="../embeddings/oleObject3.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457200"/>
            <a:ext cx="8229600" cy="1828800"/>
          </a:xfrm>
        </p:spPr>
        <p:txBody>
          <a:bodyPr>
            <a:normAutofit/>
          </a:bodyPr>
          <a:lstStyle/>
          <a:p>
            <a:r>
              <a:rPr lang="en-IN" dirty="0">
                <a:solidFill>
                  <a:schemeClr val="dk2"/>
                </a:solidFill>
                <a:latin typeface="Times New Roman"/>
                <a:ea typeface="Times New Roman"/>
                <a:cs typeface="Times New Roman"/>
              </a:rPr>
              <a:t>Binary I/O ,Recursion and Generics</a:t>
            </a:r>
            <a:endParaRPr lang="en-US" dirty="0">
              <a:solidFill>
                <a:schemeClr val="dk2"/>
              </a:solidFill>
              <a:latin typeface="Times New Roman"/>
              <a:ea typeface="Times New Roman"/>
              <a:cs typeface="Times New Roman"/>
            </a:endParaRPr>
          </a:p>
        </p:txBody>
      </p:sp>
    </p:spTree>
    <p:extLst>
      <p:ext uri="{BB962C8B-B14F-4D97-AF65-F5344CB8AC3E}">
        <p14:creationId xmlns:p14="http://schemas.microsoft.com/office/powerpoint/2010/main" val="2339936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Shape 191"/>
          <p:cNvSpPr txBox="1">
            <a:spLocks noGrp="1"/>
          </p:cNvSpPr>
          <p:nvPr>
            <p:ph type="title"/>
          </p:nvPr>
        </p:nvSpPr>
        <p:spPr>
          <a:xfrm>
            <a:off x="228600" y="228600"/>
            <a:ext cx="8686800" cy="609599"/>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chemeClr val="dk2"/>
              </a:buClr>
              <a:buSzPct val="25000"/>
              <a:buFont typeface="Times New Roman"/>
              <a:buNone/>
            </a:pPr>
            <a:r>
              <a:rPr lang="en-US" sz="4400" b="0" i="0" u="none" strike="noStrike" cap="none">
                <a:solidFill>
                  <a:schemeClr val="dk2"/>
                </a:solidFill>
                <a:latin typeface="Times New Roman"/>
                <a:ea typeface="Times New Roman"/>
                <a:cs typeface="Times New Roman"/>
                <a:sym typeface="Times New Roman"/>
              </a:rPr>
              <a:t>DataInputStream/DataOutputStream</a:t>
            </a:r>
          </a:p>
        </p:txBody>
      </p:sp>
      <p:sp>
        <p:nvSpPr>
          <p:cNvPr id="192" name="Shape 192"/>
          <p:cNvSpPr txBox="1">
            <a:spLocks noGrp="1"/>
          </p:cNvSpPr>
          <p:nvPr>
            <p:ph idx="1"/>
          </p:nvPr>
        </p:nvSpPr>
        <p:spPr>
          <a:xfrm>
            <a:off x="4038600" y="990600"/>
            <a:ext cx="4648199" cy="838199"/>
          </a:xfrm>
          <a:prstGeom prst="rect">
            <a:avLst/>
          </a:prstGeom>
          <a:noFill/>
          <a:ln>
            <a:noFill/>
          </a:ln>
        </p:spPr>
        <p:txBody>
          <a:bodyPr lIns="92075" tIns="46025" rIns="92075" bIns="46025" anchor="t" anchorCtr="0">
            <a:noAutofit/>
          </a:bodyPr>
          <a:lstStyle/>
          <a:p>
            <a:pPr marL="0" marR="0" lvl="0" indent="0" algn="just" rtl="0">
              <a:lnSpc>
                <a:spcPct val="90000"/>
              </a:lnSpc>
              <a:spcBef>
                <a:spcPts val="0"/>
              </a:spcBef>
              <a:spcAft>
                <a:spcPts val="0"/>
              </a:spcAft>
              <a:buClr>
                <a:schemeClr val="dk2"/>
              </a:buClr>
              <a:buSzPct val="25000"/>
              <a:buFont typeface="Arial"/>
              <a:buNone/>
            </a:pPr>
            <a:r>
              <a:rPr lang="en-US" sz="1800" b="0" i="0" u="sng" strike="noStrike" cap="none" dirty="0" err="1">
                <a:solidFill>
                  <a:schemeClr val="dk1"/>
                </a:solidFill>
                <a:latin typeface="Times New Roman"/>
                <a:ea typeface="Times New Roman"/>
                <a:cs typeface="Times New Roman"/>
                <a:sym typeface="Times New Roman"/>
              </a:rPr>
              <a:t>DataInputStream</a:t>
            </a:r>
            <a:r>
              <a:rPr lang="en-US" sz="1800" b="0" i="0" u="none" strike="noStrike" cap="none" dirty="0">
                <a:solidFill>
                  <a:schemeClr val="dk1"/>
                </a:solidFill>
                <a:latin typeface="Times New Roman"/>
                <a:ea typeface="Times New Roman"/>
                <a:cs typeface="Times New Roman"/>
                <a:sym typeface="Times New Roman"/>
              </a:rPr>
              <a:t> reads bytes from the stream and converts them into appropriate primitive type values or strings.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10</a:t>
            </a:fld>
            <a:endParaRPr lang="en-US"/>
          </a:p>
        </p:txBody>
      </p:sp>
      <p:pic>
        <p:nvPicPr>
          <p:cNvPr id="193" name="Shape 193"/>
          <p:cNvPicPr preferRelativeResize="0"/>
          <p:nvPr/>
        </p:nvPicPr>
        <p:blipFill rotWithShape="1">
          <a:blip r:embed="rId3">
            <a:alphaModFix/>
          </a:blip>
          <a:srcRect/>
          <a:stretch/>
        </p:blipFill>
        <p:spPr>
          <a:xfrm>
            <a:off x="304800" y="1981200"/>
            <a:ext cx="8534399" cy="3265486"/>
          </a:xfrm>
          <a:prstGeom prst="rect">
            <a:avLst/>
          </a:prstGeom>
          <a:noFill/>
          <a:ln>
            <a:noFill/>
          </a:ln>
        </p:spPr>
      </p:pic>
      <p:cxnSp>
        <p:nvCxnSpPr>
          <p:cNvPr id="194" name="Shape 194"/>
          <p:cNvCxnSpPr/>
          <p:nvPr/>
        </p:nvCxnSpPr>
        <p:spPr>
          <a:xfrm>
            <a:off x="5029200" y="1219200"/>
            <a:ext cx="2133599" cy="1219199"/>
          </a:xfrm>
          <a:prstGeom prst="straightConnector1">
            <a:avLst/>
          </a:prstGeom>
          <a:noFill/>
          <a:ln w="12700" cap="flat" cmpd="sng">
            <a:solidFill>
              <a:srgbClr val="FF0000"/>
            </a:solidFill>
            <a:prstDash val="solid"/>
            <a:miter/>
            <a:headEnd type="none" w="med" len="med"/>
            <a:tailEnd type="stealth" w="med" len="med"/>
          </a:ln>
        </p:spPr>
      </p:cxnSp>
      <p:cxnSp>
        <p:nvCxnSpPr>
          <p:cNvPr id="195" name="Shape 195"/>
          <p:cNvCxnSpPr/>
          <p:nvPr/>
        </p:nvCxnSpPr>
        <p:spPr>
          <a:xfrm rot="10800000" flipH="1">
            <a:off x="4267200" y="4495800"/>
            <a:ext cx="2362200" cy="990599"/>
          </a:xfrm>
          <a:prstGeom prst="straightConnector1">
            <a:avLst/>
          </a:prstGeom>
          <a:noFill/>
          <a:ln w="12700" cap="flat" cmpd="sng">
            <a:solidFill>
              <a:srgbClr val="FF0000"/>
            </a:solidFill>
            <a:prstDash val="solid"/>
            <a:miter/>
            <a:headEnd type="none" w="med" len="med"/>
            <a:tailEnd type="stealth" w="med" len="med"/>
          </a:ln>
        </p:spPr>
      </p:cxnSp>
      <p:sp>
        <p:nvSpPr>
          <p:cNvPr id="196" name="Shape 196"/>
          <p:cNvSpPr txBox="1"/>
          <p:nvPr/>
        </p:nvSpPr>
        <p:spPr>
          <a:xfrm>
            <a:off x="2590800" y="5410200"/>
            <a:ext cx="5333999" cy="952499"/>
          </a:xfrm>
          <a:prstGeom prst="rect">
            <a:avLst/>
          </a:prstGeom>
          <a:noFill/>
          <a:ln>
            <a:noFill/>
          </a:ln>
        </p:spPr>
        <p:txBody>
          <a:bodyPr lIns="92075" tIns="46025" rIns="92075" bIns="46025" anchor="t" anchorCtr="0">
            <a:noAutofit/>
          </a:bodyPr>
          <a:lstStyle/>
          <a:p>
            <a:pPr marL="0" marR="0" lvl="0" indent="0" algn="just" rtl="0">
              <a:lnSpc>
                <a:spcPct val="100000"/>
              </a:lnSpc>
              <a:spcBef>
                <a:spcPts val="0"/>
              </a:spcBef>
              <a:spcAft>
                <a:spcPts val="0"/>
              </a:spcAft>
              <a:buClr>
                <a:schemeClr val="dk1"/>
              </a:buClr>
              <a:buSzPct val="25000"/>
              <a:buFont typeface="Times New Roman"/>
              <a:buNone/>
            </a:pPr>
            <a:r>
              <a:rPr lang="en-US" sz="2000" b="0" i="0" u="sng" dirty="0" err="1">
                <a:solidFill>
                  <a:schemeClr val="dk1"/>
                </a:solidFill>
                <a:latin typeface="Times New Roman"/>
                <a:ea typeface="Times New Roman"/>
                <a:cs typeface="Times New Roman"/>
                <a:sym typeface="Times New Roman"/>
              </a:rPr>
              <a:t>DataOutputStream</a:t>
            </a:r>
            <a:r>
              <a:rPr lang="en-US" sz="2000" b="0" i="0" u="none" dirty="0">
                <a:solidFill>
                  <a:schemeClr val="dk1"/>
                </a:solidFill>
                <a:latin typeface="Times New Roman"/>
                <a:ea typeface="Times New Roman"/>
                <a:cs typeface="Times New Roman"/>
                <a:sym typeface="Times New Roman"/>
              </a:rPr>
              <a:t> converts primitive type values or strings into bytes and output the bytes to the stream.</a:t>
            </a:r>
          </a:p>
        </p:txBody>
      </p:sp>
    </p:spTree>
    <p:extLst>
      <p:ext uri="{BB962C8B-B14F-4D97-AF65-F5344CB8AC3E}">
        <p14:creationId xmlns:p14="http://schemas.microsoft.com/office/powerpoint/2010/main" val="13295302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1" name="Shape 221"/>
          <p:cNvSpPr txBox="1">
            <a:spLocks noGrp="1"/>
          </p:cNvSpPr>
          <p:nvPr>
            <p:ph type="title"/>
          </p:nvPr>
        </p:nvSpPr>
        <p:spPr>
          <a:xfrm>
            <a:off x="228600" y="304800"/>
            <a:ext cx="8686800" cy="533399"/>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chemeClr val="dk2"/>
              </a:buClr>
              <a:buSzPct val="25000"/>
              <a:buFont typeface="Times New Roman"/>
              <a:buNone/>
            </a:pPr>
            <a:r>
              <a:rPr lang="en-US" sz="4200" b="0" i="0" u="none" strike="noStrike" cap="none">
                <a:solidFill>
                  <a:schemeClr val="dk2"/>
                </a:solidFill>
                <a:latin typeface="Times New Roman"/>
                <a:ea typeface="Times New Roman"/>
                <a:cs typeface="Times New Roman"/>
                <a:sym typeface="Times New Roman"/>
              </a:rPr>
              <a:t>Characters and Strings in Binary I/O</a:t>
            </a:r>
            <a:r>
              <a:rPr lang="en-US" sz="4200" b="0" i="0" u="none" strike="noStrike" cap="none">
                <a:solidFill>
                  <a:schemeClr val="dk2"/>
                </a:solidFill>
                <a:latin typeface="Courier New"/>
                <a:ea typeface="Courier New"/>
                <a:cs typeface="Courier New"/>
                <a:sym typeface="Courier New"/>
              </a:rPr>
              <a:t> </a:t>
            </a:r>
          </a:p>
        </p:txBody>
      </p:sp>
      <p:sp>
        <p:nvSpPr>
          <p:cNvPr id="222" name="Shape 222"/>
          <p:cNvSpPr txBox="1">
            <a:spLocks noGrp="1"/>
          </p:cNvSpPr>
          <p:nvPr>
            <p:ph idx="1"/>
          </p:nvPr>
        </p:nvSpPr>
        <p:spPr>
          <a:xfrm>
            <a:off x="228600" y="990600"/>
            <a:ext cx="8686800" cy="1447800"/>
          </a:xfrm>
          <a:prstGeom prst="rect">
            <a:avLst/>
          </a:prstGeom>
          <a:noFill/>
          <a:ln>
            <a:noFill/>
          </a:ln>
        </p:spPr>
        <p:txBody>
          <a:bodyPr lIns="92075" tIns="46025" rIns="92075" bIns="46025" anchor="t" anchorCtr="0">
            <a:noAutofit/>
          </a:bodyPr>
          <a:lstStyle/>
          <a:p>
            <a:pPr marL="0" marR="0" lvl="0" indent="0" algn="just" rtl="0">
              <a:lnSpc>
                <a:spcPct val="90000"/>
              </a:lnSpc>
              <a:spcBef>
                <a:spcPts val="0"/>
              </a:spcBef>
              <a:spcAft>
                <a:spcPts val="0"/>
              </a:spcAft>
              <a:buClr>
                <a:schemeClr val="dk2"/>
              </a:buClr>
              <a:buSzPct val="25000"/>
              <a:buFont typeface="Arial"/>
              <a:buNone/>
            </a:pPr>
            <a:r>
              <a:rPr lang="en-US" sz="2400" b="0" i="0" u="none" strike="noStrike" cap="none" dirty="0">
                <a:solidFill>
                  <a:schemeClr val="dk1"/>
                </a:solidFill>
                <a:latin typeface="Times New Roman"/>
                <a:ea typeface="Times New Roman"/>
                <a:cs typeface="Times New Roman"/>
                <a:sym typeface="Times New Roman"/>
              </a:rPr>
              <a:t>A Unicode consists of two bytes. The </a:t>
            </a:r>
            <a:r>
              <a:rPr lang="en-US" sz="2400" b="0" i="0" u="none" strike="noStrike" cap="none" dirty="0" err="1">
                <a:solidFill>
                  <a:schemeClr val="dk1"/>
                </a:solidFill>
                <a:latin typeface="Times New Roman"/>
                <a:ea typeface="Times New Roman"/>
                <a:cs typeface="Times New Roman"/>
                <a:sym typeface="Times New Roman"/>
              </a:rPr>
              <a:t>writeChar</a:t>
            </a:r>
            <a:r>
              <a:rPr lang="en-US" sz="2400" b="0" i="0" u="none" strike="noStrike" cap="none" dirty="0">
                <a:solidFill>
                  <a:schemeClr val="dk1"/>
                </a:solidFill>
                <a:latin typeface="Times New Roman"/>
                <a:ea typeface="Times New Roman"/>
                <a:cs typeface="Times New Roman"/>
                <a:sym typeface="Times New Roman"/>
              </a:rPr>
              <a:t>(char c) method writes the Unicode of character c to the output. The </a:t>
            </a:r>
            <a:r>
              <a:rPr lang="en-US" sz="2400" b="0" i="0" u="none" strike="noStrike" cap="none" dirty="0" err="1">
                <a:solidFill>
                  <a:schemeClr val="dk1"/>
                </a:solidFill>
                <a:latin typeface="Times New Roman"/>
                <a:ea typeface="Times New Roman"/>
                <a:cs typeface="Times New Roman"/>
                <a:sym typeface="Times New Roman"/>
              </a:rPr>
              <a:t>writeChars</a:t>
            </a:r>
            <a:r>
              <a:rPr lang="en-US" sz="2400" b="0" i="0" u="none" strike="noStrike" cap="none" dirty="0">
                <a:solidFill>
                  <a:schemeClr val="dk1"/>
                </a:solidFill>
                <a:latin typeface="Times New Roman"/>
                <a:ea typeface="Times New Roman"/>
                <a:cs typeface="Times New Roman"/>
                <a:sym typeface="Times New Roman"/>
              </a:rPr>
              <a:t>(String s) method writes the Unicode for each character in the string s to the output.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11</a:t>
            </a:fld>
            <a:endParaRPr lang="en-US"/>
          </a:p>
        </p:txBody>
      </p:sp>
      <p:sp>
        <p:nvSpPr>
          <p:cNvPr id="223" name="Shape 223"/>
          <p:cNvSpPr txBox="1"/>
          <p:nvPr/>
        </p:nvSpPr>
        <p:spPr>
          <a:xfrm>
            <a:off x="228600" y="2590800"/>
            <a:ext cx="8686800" cy="3886200"/>
          </a:xfrm>
          <a:prstGeom prst="rect">
            <a:avLst/>
          </a:prstGeom>
          <a:noFill/>
          <a:ln>
            <a:noFill/>
          </a:ln>
        </p:spPr>
        <p:txBody>
          <a:bodyPr lIns="92075" tIns="46025" rIns="92075" bIns="46025" anchor="t" anchorCtr="0">
            <a:noAutofit/>
          </a:bodyPr>
          <a:lstStyle/>
          <a:p>
            <a:pPr marL="0" marR="0" lvl="0" indent="0" algn="just" rtl="0">
              <a:lnSpc>
                <a:spcPct val="90000"/>
              </a:lnSpc>
              <a:spcBef>
                <a:spcPts val="0"/>
              </a:spcBef>
              <a:spcAft>
                <a:spcPts val="0"/>
              </a:spcAft>
              <a:buClr>
                <a:srgbClr val="FF0000"/>
              </a:buClr>
              <a:buSzPct val="25000"/>
              <a:buFont typeface="Times New Roman"/>
              <a:buNone/>
            </a:pPr>
            <a:r>
              <a:rPr lang="en-US" sz="2400" b="0" i="0" u="none" dirty="0">
                <a:solidFill>
                  <a:srgbClr val="FF0000"/>
                </a:solidFill>
                <a:latin typeface="Times New Roman"/>
                <a:ea typeface="Times New Roman"/>
                <a:cs typeface="Times New Roman"/>
                <a:sym typeface="Times New Roman"/>
              </a:rPr>
              <a:t>Why UTF-8? What is UTF-8?</a:t>
            </a:r>
          </a:p>
          <a:p>
            <a:pPr marL="0" marR="0" lvl="0" indent="0" algn="just" rtl="0">
              <a:lnSpc>
                <a:spcPct val="90000"/>
              </a:lnSpc>
              <a:spcBef>
                <a:spcPts val="480"/>
              </a:spcBef>
              <a:spcAft>
                <a:spcPts val="0"/>
              </a:spcAft>
              <a:buClr>
                <a:schemeClr val="dk1"/>
              </a:buClr>
              <a:buFont typeface="Times New Roman"/>
              <a:buNone/>
            </a:pPr>
            <a:endParaRPr sz="2400" b="0" i="0" u="none" dirty="0">
              <a:solidFill>
                <a:srgbClr val="FF0000"/>
              </a:solidFill>
              <a:latin typeface="Times New Roman"/>
              <a:ea typeface="Times New Roman"/>
              <a:cs typeface="Times New Roman"/>
              <a:sym typeface="Times New Roman"/>
            </a:endParaRPr>
          </a:p>
          <a:p>
            <a:pPr lvl="0" algn="just">
              <a:lnSpc>
                <a:spcPct val="90000"/>
              </a:lnSpc>
              <a:spcBef>
                <a:spcPts val="480"/>
              </a:spcBef>
              <a:buClr>
                <a:schemeClr val="dk1"/>
              </a:buClr>
              <a:buSzPct val="25000"/>
            </a:pPr>
            <a:r>
              <a:rPr lang="en-US" sz="2400" b="0" i="0" u="none" dirty="0">
                <a:solidFill>
                  <a:schemeClr val="dk1"/>
                </a:solidFill>
                <a:latin typeface="Times New Roman"/>
                <a:ea typeface="Times New Roman"/>
                <a:cs typeface="Times New Roman"/>
                <a:sym typeface="Times New Roman"/>
              </a:rPr>
              <a:t>UTF-8 </a:t>
            </a:r>
            <a:r>
              <a:rPr lang="en-US" sz="2400" b="0" i="0" u="none" dirty="0" smtClean="0">
                <a:solidFill>
                  <a:schemeClr val="dk1"/>
                </a:solidFill>
                <a:latin typeface="Times New Roman"/>
                <a:ea typeface="Times New Roman"/>
                <a:cs typeface="Times New Roman"/>
                <a:sym typeface="Times New Roman"/>
              </a:rPr>
              <a:t>(</a:t>
            </a:r>
            <a:r>
              <a:rPr lang="en-US" sz="2400" dirty="0">
                <a:solidFill>
                  <a:schemeClr val="dk1"/>
                </a:solidFill>
                <a:latin typeface="Times New Roman"/>
                <a:ea typeface="Times New Roman"/>
                <a:cs typeface="Times New Roman"/>
              </a:rPr>
              <a:t>Unicode Transformation Format</a:t>
            </a:r>
            <a:r>
              <a:rPr lang="en-US" sz="2400" dirty="0" smtClean="0">
                <a:solidFill>
                  <a:schemeClr val="dk1"/>
                </a:solidFill>
                <a:latin typeface="Times New Roman"/>
                <a:ea typeface="Times New Roman"/>
                <a:cs typeface="Times New Roman"/>
                <a:sym typeface="Times New Roman"/>
              </a:rPr>
              <a:t>) is </a:t>
            </a:r>
            <a:r>
              <a:rPr lang="en-US" sz="2400" b="0" i="0" u="none" dirty="0">
                <a:solidFill>
                  <a:schemeClr val="dk1"/>
                </a:solidFill>
                <a:latin typeface="Times New Roman"/>
                <a:ea typeface="Times New Roman"/>
                <a:cs typeface="Times New Roman"/>
                <a:sym typeface="Times New Roman"/>
              </a:rPr>
              <a:t>a coding scheme that allows systems to operate with both ASCII and Unicode efficiently. Most operating systems use ASCII. Java uses Unicode. The ASCII character set is a subset of the Unicode character set. Since most applications need only the ASCII character set, it is a waste to represent an 8-bit ASCII character as a 16-bit Unicode character. The UTF-8 is an alternative scheme that stores a character using 1, 2, or 3 bytes. ASCII values (less than 0x7F) are coded in one byte. Unicode values less than 0x7FF are coded in two bytes. Other Unicode values are coded in three bytes. </a:t>
            </a:r>
          </a:p>
        </p:txBody>
      </p:sp>
    </p:spTree>
    <p:extLst>
      <p:ext uri="{BB962C8B-B14F-4D97-AF65-F5344CB8AC3E}">
        <p14:creationId xmlns:p14="http://schemas.microsoft.com/office/powerpoint/2010/main" val="1661360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9" name="Shape 229"/>
          <p:cNvSpPr txBox="1">
            <a:spLocks noGrp="1"/>
          </p:cNvSpPr>
          <p:nvPr>
            <p:ph type="title"/>
          </p:nvPr>
        </p:nvSpPr>
        <p:spPr>
          <a:xfrm>
            <a:off x="152400" y="228600"/>
            <a:ext cx="8839199" cy="742949"/>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chemeClr val="dk2"/>
              </a:buClr>
              <a:buSzPct val="25000"/>
              <a:buFont typeface="Times New Roman"/>
              <a:buNone/>
            </a:pPr>
            <a:r>
              <a:rPr lang="en-US" sz="3600" b="0" i="0" u="none" strike="noStrike" cap="none">
                <a:solidFill>
                  <a:schemeClr val="dk2"/>
                </a:solidFill>
                <a:latin typeface="Times New Roman"/>
                <a:ea typeface="Times New Roman"/>
                <a:cs typeface="Times New Roman"/>
                <a:sym typeface="Times New Roman"/>
              </a:rPr>
              <a:t>Using </a:t>
            </a:r>
            <a:r>
              <a:rPr lang="en-US" sz="3600" b="0" i="0" u="sng" strike="noStrike" cap="none">
                <a:solidFill>
                  <a:schemeClr val="dk2"/>
                </a:solidFill>
                <a:latin typeface="Times New Roman"/>
                <a:ea typeface="Times New Roman"/>
                <a:cs typeface="Times New Roman"/>
                <a:sym typeface="Times New Roman"/>
              </a:rPr>
              <a:t>DataInputStream</a:t>
            </a:r>
            <a:r>
              <a:rPr lang="en-US" sz="3600" b="0" i="0" u="none" strike="noStrike" cap="none">
                <a:solidFill>
                  <a:schemeClr val="dk2"/>
                </a:solidFill>
                <a:latin typeface="Times New Roman"/>
                <a:ea typeface="Times New Roman"/>
                <a:cs typeface="Times New Roman"/>
                <a:sym typeface="Times New Roman"/>
              </a:rPr>
              <a:t>/</a:t>
            </a:r>
            <a:r>
              <a:rPr lang="en-US" sz="3600" b="0" i="0" u="sng" strike="noStrike" cap="none">
                <a:solidFill>
                  <a:schemeClr val="dk2"/>
                </a:solidFill>
                <a:latin typeface="Times New Roman"/>
                <a:ea typeface="Times New Roman"/>
                <a:cs typeface="Times New Roman"/>
                <a:sym typeface="Times New Roman"/>
              </a:rPr>
              <a:t>DataOutputStream</a:t>
            </a:r>
            <a:r>
              <a:rPr lang="en-US" sz="3600" b="0" i="0" u="none" strike="noStrike" cap="none">
                <a:solidFill>
                  <a:schemeClr val="dk2"/>
                </a:solidFill>
                <a:latin typeface="Times New Roman"/>
                <a:ea typeface="Times New Roman"/>
                <a:cs typeface="Times New Roman"/>
                <a:sym typeface="Times New Roman"/>
              </a:rPr>
              <a:t> </a:t>
            </a:r>
          </a:p>
        </p:txBody>
      </p:sp>
      <p:sp>
        <p:nvSpPr>
          <p:cNvPr id="230" name="Shape 230"/>
          <p:cNvSpPr txBox="1">
            <a:spLocks noGrp="1"/>
          </p:cNvSpPr>
          <p:nvPr>
            <p:ph idx="1"/>
          </p:nvPr>
        </p:nvSpPr>
        <p:spPr>
          <a:xfrm>
            <a:off x="152400" y="1143000"/>
            <a:ext cx="8839199" cy="4267199"/>
          </a:xfrm>
          <a:prstGeom prst="rect">
            <a:avLst/>
          </a:prstGeom>
          <a:noFill/>
          <a:ln>
            <a:noFill/>
          </a:ln>
        </p:spPr>
        <p:txBody>
          <a:bodyPr lIns="92075" tIns="46025" rIns="92075" bIns="46025" anchor="t" anchorCtr="0">
            <a:noAutofit/>
          </a:bodyPr>
          <a:lstStyle/>
          <a:p>
            <a:pPr marL="0" marR="0" lvl="0" indent="0" algn="just" rtl="0">
              <a:lnSpc>
                <a:spcPct val="90000"/>
              </a:lnSpc>
              <a:spcBef>
                <a:spcPts val="0"/>
              </a:spcBef>
              <a:spcAft>
                <a:spcPts val="0"/>
              </a:spcAft>
              <a:buClr>
                <a:schemeClr val="dk2"/>
              </a:buClr>
              <a:buSzPct val="25000"/>
              <a:buFont typeface="Arial"/>
              <a:buNone/>
            </a:pPr>
            <a:r>
              <a:rPr lang="en-US" sz="2400" b="0" i="0" u="none" strike="noStrike" cap="none" dirty="0">
                <a:solidFill>
                  <a:schemeClr val="dk1"/>
                </a:solidFill>
                <a:latin typeface="Times New Roman"/>
                <a:ea typeface="Times New Roman"/>
                <a:cs typeface="Times New Roman"/>
                <a:sym typeface="Times New Roman"/>
              </a:rPr>
              <a:t>Data streams are used as wrappers on existing input and output streams to filter data in the original stream. They are created using the following constructors:</a:t>
            </a:r>
          </a:p>
          <a:p>
            <a:pPr marL="742950" marR="0" lvl="1" indent="-285750" algn="just" rtl="0">
              <a:lnSpc>
                <a:spcPct val="90000"/>
              </a:lnSpc>
              <a:spcBef>
                <a:spcPts val="400"/>
              </a:spcBef>
              <a:spcAft>
                <a:spcPts val="0"/>
              </a:spcAft>
              <a:buClr>
                <a:schemeClr val="dk1"/>
              </a:buClr>
              <a:buSzPct val="25000"/>
              <a:buFont typeface="Times New Roman"/>
              <a:buNone/>
            </a:pPr>
            <a:r>
              <a:rPr lang="en-US" sz="2000" b="0" i="0" u="none" strike="noStrike" cap="none" dirty="0">
                <a:solidFill>
                  <a:schemeClr val="dk1"/>
                </a:solidFill>
                <a:latin typeface="Times New Roman"/>
                <a:ea typeface="Times New Roman"/>
                <a:cs typeface="Times New Roman"/>
                <a:sym typeface="Times New Roman"/>
              </a:rPr>
              <a:t>public </a:t>
            </a:r>
            <a:r>
              <a:rPr lang="en-US" sz="2000" b="0" i="0" u="none" strike="noStrike" cap="none" dirty="0" err="1">
                <a:solidFill>
                  <a:schemeClr val="dk1"/>
                </a:solidFill>
                <a:latin typeface="Times New Roman"/>
                <a:ea typeface="Times New Roman"/>
                <a:cs typeface="Times New Roman"/>
                <a:sym typeface="Times New Roman"/>
              </a:rPr>
              <a:t>DataInputStream</a:t>
            </a:r>
            <a:r>
              <a:rPr lang="en-US" sz="2000" b="0" i="0" u="none" strike="noStrike" cap="none" dirty="0">
                <a:solidFill>
                  <a:schemeClr val="dk1"/>
                </a:solidFill>
                <a:latin typeface="Times New Roman"/>
                <a:ea typeface="Times New Roman"/>
                <a:cs typeface="Times New Roman"/>
                <a:sym typeface="Times New Roman"/>
              </a:rPr>
              <a:t>(</a:t>
            </a:r>
            <a:r>
              <a:rPr lang="en-US" sz="2000" b="0" i="0" u="none" strike="noStrike" cap="none" dirty="0" err="1">
                <a:solidFill>
                  <a:schemeClr val="dk1"/>
                </a:solidFill>
                <a:latin typeface="Times New Roman"/>
                <a:ea typeface="Times New Roman"/>
                <a:cs typeface="Times New Roman"/>
                <a:sym typeface="Times New Roman"/>
              </a:rPr>
              <a:t>InputStream</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instream</a:t>
            </a:r>
            <a:r>
              <a:rPr lang="en-US" sz="2000" b="0" i="0" u="none" strike="noStrike" cap="none" dirty="0">
                <a:solidFill>
                  <a:schemeClr val="dk1"/>
                </a:solidFill>
                <a:latin typeface="Times New Roman"/>
                <a:ea typeface="Times New Roman"/>
                <a:cs typeface="Times New Roman"/>
                <a:sym typeface="Times New Roman"/>
              </a:rPr>
              <a:t>)</a:t>
            </a:r>
          </a:p>
          <a:p>
            <a:pPr marL="742950" marR="0" lvl="1" indent="-285750" algn="just" rtl="0">
              <a:lnSpc>
                <a:spcPct val="90000"/>
              </a:lnSpc>
              <a:spcBef>
                <a:spcPts val="400"/>
              </a:spcBef>
              <a:spcAft>
                <a:spcPts val="0"/>
              </a:spcAft>
              <a:buClr>
                <a:schemeClr val="dk1"/>
              </a:buClr>
              <a:buSzPct val="25000"/>
              <a:buFont typeface="Times New Roman"/>
              <a:buNone/>
            </a:pPr>
            <a:r>
              <a:rPr lang="en-US" sz="2000" b="0" i="0" u="none" strike="noStrike" cap="none" dirty="0">
                <a:solidFill>
                  <a:schemeClr val="dk1"/>
                </a:solidFill>
                <a:latin typeface="Times New Roman"/>
                <a:ea typeface="Times New Roman"/>
                <a:cs typeface="Times New Roman"/>
                <a:sym typeface="Times New Roman"/>
              </a:rPr>
              <a:t>public </a:t>
            </a:r>
            <a:r>
              <a:rPr lang="en-US" sz="2000" b="0" i="0" u="none" strike="noStrike" cap="none" dirty="0" err="1">
                <a:solidFill>
                  <a:schemeClr val="dk1"/>
                </a:solidFill>
                <a:latin typeface="Times New Roman"/>
                <a:ea typeface="Times New Roman"/>
                <a:cs typeface="Times New Roman"/>
                <a:sym typeface="Times New Roman"/>
              </a:rPr>
              <a:t>DataOutputStream</a:t>
            </a:r>
            <a:r>
              <a:rPr lang="en-US" sz="2000" b="0" i="0" u="none" strike="noStrike" cap="none" dirty="0">
                <a:solidFill>
                  <a:schemeClr val="dk1"/>
                </a:solidFill>
                <a:latin typeface="Times New Roman"/>
                <a:ea typeface="Times New Roman"/>
                <a:cs typeface="Times New Roman"/>
                <a:sym typeface="Times New Roman"/>
              </a:rPr>
              <a:t>(</a:t>
            </a:r>
            <a:r>
              <a:rPr lang="en-US" sz="2000" b="0" i="0" u="none" strike="noStrike" cap="none" dirty="0" err="1">
                <a:solidFill>
                  <a:schemeClr val="dk1"/>
                </a:solidFill>
                <a:latin typeface="Times New Roman"/>
                <a:ea typeface="Times New Roman"/>
                <a:cs typeface="Times New Roman"/>
                <a:sym typeface="Times New Roman"/>
              </a:rPr>
              <a:t>OutputStream</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outstream</a:t>
            </a:r>
            <a:r>
              <a:rPr lang="en-US" sz="2000" b="0" i="0" u="none" strike="noStrike" cap="none" dirty="0">
                <a:solidFill>
                  <a:schemeClr val="dk1"/>
                </a:solidFill>
                <a:latin typeface="Times New Roman"/>
                <a:ea typeface="Times New Roman"/>
                <a:cs typeface="Times New Roman"/>
                <a:sym typeface="Times New Roman"/>
              </a:rPr>
              <a:t>)</a:t>
            </a:r>
          </a:p>
          <a:p>
            <a:pPr marL="0" marR="0" lvl="0" indent="0" algn="just" rtl="0">
              <a:lnSpc>
                <a:spcPct val="90000"/>
              </a:lnSpc>
              <a:spcBef>
                <a:spcPts val="480"/>
              </a:spcBef>
              <a:spcAft>
                <a:spcPts val="0"/>
              </a:spcAft>
              <a:buClr>
                <a:schemeClr val="dk2"/>
              </a:buClr>
              <a:buSzPct val="25000"/>
              <a:buFont typeface="Arial"/>
              <a:buNone/>
            </a:pPr>
            <a:r>
              <a:rPr lang="en-US" sz="2400" b="0" i="0" u="none" strike="noStrike" cap="none" dirty="0">
                <a:solidFill>
                  <a:schemeClr val="dk1"/>
                </a:solidFill>
                <a:latin typeface="Times New Roman"/>
                <a:ea typeface="Times New Roman"/>
                <a:cs typeface="Times New Roman"/>
                <a:sym typeface="Times New Roman"/>
              </a:rPr>
              <a:t> </a:t>
            </a:r>
          </a:p>
          <a:p>
            <a:pPr marL="0" marR="0" lvl="0" indent="0" algn="just" rtl="0">
              <a:lnSpc>
                <a:spcPct val="90000"/>
              </a:lnSpc>
              <a:spcBef>
                <a:spcPts val="480"/>
              </a:spcBef>
              <a:spcAft>
                <a:spcPts val="0"/>
              </a:spcAft>
              <a:buClr>
                <a:schemeClr val="dk2"/>
              </a:buClr>
              <a:buSzPct val="25000"/>
              <a:buFont typeface="Arial"/>
              <a:buNone/>
            </a:pPr>
            <a:r>
              <a:rPr lang="en-US" sz="2400" b="0" i="0" u="none" strike="noStrike" cap="none" dirty="0">
                <a:solidFill>
                  <a:schemeClr val="dk1"/>
                </a:solidFill>
                <a:latin typeface="Times New Roman"/>
                <a:ea typeface="Times New Roman"/>
                <a:cs typeface="Times New Roman"/>
                <a:sym typeface="Times New Roman"/>
              </a:rPr>
              <a:t>The statements given below create data streams. The first statement creates an input stream for file </a:t>
            </a:r>
            <a:r>
              <a:rPr lang="en-US" sz="2400" b="1" i="0" u="none" strike="noStrike" cap="none" dirty="0">
                <a:solidFill>
                  <a:schemeClr val="dk1"/>
                </a:solidFill>
                <a:latin typeface="Times New Roman"/>
                <a:ea typeface="Times New Roman"/>
                <a:cs typeface="Times New Roman"/>
                <a:sym typeface="Times New Roman"/>
              </a:rPr>
              <a:t>in.dat</a:t>
            </a:r>
            <a:r>
              <a:rPr lang="en-US" sz="2400" b="0" i="0" u="none" strike="noStrike" cap="none" dirty="0">
                <a:solidFill>
                  <a:schemeClr val="dk1"/>
                </a:solidFill>
                <a:latin typeface="Times New Roman"/>
                <a:ea typeface="Times New Roman"/>
                <a:cs typeface="Times New Roman"/>
                <a:sym typeface="Times New Roman"/>
              </a:rPr>
              <a:t>; the second statement creates an output stream for file </a:t>
            </a:r>
            <a:r>
              <a:rPr lang="en-US" sz="2400" b="1" i="0" u="none" strike="noStrike" cap="none" dirty="0" smtClean="0">
                <a:solidFill>
                  <a:schemeClr val="dk1"/>
                </a:solidFill>
                <a:latin typeface="Times New Roman"/>
                <a:ea typeface="Times New Roman"/>
                <a:cs typeface="Times New Roman"/>
                <a:sym typeface="Times New Roman"/>
              </a:rPr>
              <a:t>out.dat</a:t>
            </a:r>
            <a:r>
              <a:rPr lang="en-US" sz="2400" b="0" i="0" u="none" strike="noStrike" cap="none" dirty="0" smtClean="0">
                <a:solidFill>
                  <a:schemeClr val="dk1"/>
                </a:solidFill>
                <a:latin typeface="Times New Roman"/>
                <a:ea typeface="Times New Roman"/>
                <a:cs typeface="Times New Roman"/>
                <a:sym typeface="Times New Roman"/>
              </a:rPr>
              <a:t>.</a:t>
            </a:r>
          </a:p>
          <a:p>
            <a:pPr marL="0" marR="0" lvl="0" indent="0" algn="just" rtl="0">
              <a:lnSpc>
                <a:spcPct val="90000"/>
              </a:lnSpc>
              <a:spcBef>
                <a:spcPts val="480"/>
              </a:spcBef>
              <a:spcAft>
                <a:spcPts val="0"/>
              </a:spcAft>
              <a:buClr>
                <a:schemeClr val="dk2"/>
              </a:buClr>
              <a:buSzPct val="25000"/>
              <a:buFont typeface="Arial"/>
              <a:buNone/>
            </a:pPr>
            <a:endParaRPr lang="en-US" sz="2400" b="0" i="0" u="none" strike="noStrike" cap="none" dirty="0" smtClean="0">
              <a:solidFill>
                <a:schemeClr val="dk1"/>
              </a:solidFill>
              <a:latin typeface="Times New Roman"/>
              <a:ea typeface="Times New Roman"/>
              <a:cs typeface="Times New Roman"/>
              <a:sym typeface="Times New Roman"/>
            </a:endParaRPr>
          </a:p>
          <a:p>
            <a:pPr marL="0" marR="0" lvl="0" indent="0" algn="just" rtl="0">
              <a:lnSpc>
                <a:spcPct val="90000"/>
              </a:lnSpc>
              <a:spcBef>
                <a:spcPts val="480"/>
              </a:spcBef>
              <a:spcAft>
                <a:spcPts val="0"/>
              </a:spcAft>
              <a:buClr>
                <a:schemeClr val="dk2"/>
              </a:buClr>
              <a:buSzPct val="25000"/>
              <a:buFont typeface="Arial"/>
              <a:buNone/>
            </a:pPr>
            <a:r>
              <a:rPr lang="en-US" sz="2000" b="0" i="0" u="none" strike="noStrike" cap="none" dirty="0" err="1" smtClean="0">
                <a:solidFill>
                  <a:schemeClr val="dk1"/>
                </a:solidFill>
                <a:latin typeface="Times New Roman"/>
                <a:ea typeface="Times New Roman"/>
                <a:cs typeface="Times New Roman"/>
                <a:sym typeface="Times New Roman"/>
              </a:rPr>
              <a:t>DataInputStream</a:t>
            </a:r>
            <a:r>
              <a:rPr lang="en-US" sz="2000" b="0" i="0" u="none" strike="noStrike" cap="none" dirty="0" smtClean="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infile</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smtClean="0">
                <a:solidFill>
                  <a:schemeClr val="dk1"/>
                </a:solidFill>
                <a:latin typeface="Times New Roman"/>
                <a:ea typeface="Times New Roman"/>
                <a:cs typeface="Times New Roman"/>
                <a:sym typeface="Times New Roman"/>
              </a:rPr>
              <a:t>= new </a:t>
            </a:r>
            <a:r>
              <a:rPr lang="en-US" sz="2000" b="0" i="0" u="none" strike="noStrike" cap="none" dirty="0" err="1">
                <a:solidFill>
                  <a:schemeClr val="dk1"/>
                </a:solidFill>
                <a:latin typeface="Times New Roman"/>
                <a:ea typeface="Times New Roman"/>
                <a:cs typeface="Times New Roman"/>
                <a:sym typeface="Times New Roman"/>
              </a:rPr>
              <a:t>DataInputStream</a:t>
            </a:r>
            <a:r>
              <a:rPr lang="en-US" sz="2000" b="0" i="0" u="none" strike="noStrike" cap="none" dirty="0">
                <a:solidFill>
                  <a:schemeClr val="dk1"/>
                </a:solidFill>
                <a:latin typeface="Times New Roman"/>
                <a:ea typeface="Times New Roman"/>
                <a:cs typeface="Times New Roman"/>
                <a:sym typeface="Times New Roman"/>
              </a:rPr>
              <a:t>(new FileInputStream("in.dat</a:t>
            </a:r>
            <a:r>
              <a:rPr lang="en-US" sz="2000" b="0" i="0" u="none" strike="noStrike" cap="none" dirty="0" smtClean="0">
                <a:solidFill>
                  <a:schemeClr val="dk1"/>
                </a:solidFill>
                <a:latin typeface="Times New Roman"/>
                <a:ea typeface="Times New Roman"/>
                <a:cs typeface="Times New Roman"/>
                <a:sym typeface="Times New Roman"/>
              </a:rPr>
              <a:t>"));</a:t>
            </a:r>
          </a:p>
          <a:p>
            <a:pPr marL="0" marR="0" lvl="0" indent="0" algn="just" rtl="0">
              <a:lnSpc>
                <a:spcPct val="90000"/>
              </a:lnSpc>
              <a:spcBef>
                <a:spcPts val="480"/>
              </a:spcBef>
              <a:spcAft>
                <a:spcPts val="0"/>
              </a:spcAft>
              <a:buClr>
                <a:schemeClr val="dk2"/>
              </a:buClr>
              <a:buSzPct val="25000"/>
              <a:buFont typeface="Arial"/>
              <a:buNone/>
            </a:pPr>
            <a:r>
              <a:rPr lang="en-US" sz="2000" b="0" i="0" u="none" strike="noStrike" cap="none" dirty="0" err="1" smtClean="0">
                <a:solidFill>
                  <a:schemeClr val="dk1"/>
                </a:solidFill>
                <a:latin typeface="Times New Roman"/>
                <a:ea typeface="Times New Roman"/>
                <a:cs typeface="Times New Roman"/>
                <a:sym typeface="Times New Roman"/>
              </a:rPr>
              <a:t>DataOutputStream</a:t>
            </a:r>
            <a:r>
              <a:rPr lang="en-US" sz="2000" dirty="0">
                <a:solidFill>
                  <a:schemeClr val="dk1"/>
                </a:solidFill>
                <a:latin typeface="Times New Roman"/>
                <a:ea typeface="Times New Roman"/>
                <a:cs typeface="Times New Roman"/>
                <a:sym typeface="Times New Roman"/>
              </a:rPr>
              <a:t> </a:t>
            </a:r>
            <a:r>
              <a:rPr lang="en-US" sz="2000" b="0" i="0" u="none" strike="noStrike" cap="none" dirty="0" err="1" smtClean="0">
                <a:solidFill>
                  <a:schemeClr val="dk1"/>
                </a:solidFill>
                <a:latin typeface="Times New Roman"/>
                <a:ea typeface="Times New Roman"/>
                <a:cs typeface="Times New Roman"/>
                <a:sym typeface="Times New Roman"/>
              </a:rPr>
              <a:t>outfile</a:t>
            </a:r>
            <a:r>
              <a:rPr lang="en-US" sz="2000" dirty="0">
                <a:solidFill>
                  <a:schemeClr val="dk1"/>
                </a:solidFill>
                <a:latin typeface="Times New Roman"/>
                <a:ea typeface="Times New Roman"/>
                <a:cs typeface="Times New Roman"/>
                <a:sym typeface="Times New Roman"/>
              </a:rPr>
              <a:t> </a:t>
            </a:r>
            <a:r>
              <a:rPr lang="en-US" sz="2000" b="0" i="0" u="none" strike="noStrike" cap="none" dirty="0" smtClean="0">
                <a:solidFill>
                  <a:schemeClr val="dk1"/>
                </a:solidFill>
                <a:latin typeface="Times New Roman"/>
                <a:ea typeface="Times New Roman"/>
                <a:cs typeface="Times New Roman"/>
                <a:sym typeface="Times New Roman"/>
              </a:rPr>
              <a:t>= new </a:t>
            </a:r>
            <a:r>
              <a:rPr lang="en-US" sz="2000" b="0" i="0" u="none" strike="noStrike" cap="none" dirty="0" err="1" smtClean="0">
                <a:solidFill>
                  <a:schemeClr val="dk1"/>
                </a:solidFill>
                <a:latin typeface="Times New Roman"/>
                <a:ea typeface="Times New Roman"/>
                <a:cs typeface="Times New Roman"/>
                <a:sym typeface="Times New Roman"/>
              </a:rPr>
              <a:t>DataOutputStream</a:t>
            </a:r>
            <a:r>
              <a:rPr lang="en-US" sz="2000" b="0" i="0" u="none" strike="noStrike" cap="none" dirty="0" smtClean="0">
                <a:solidFill>
                  <a:schemeClr val="dk1"/>
                </a:solidFill>
                <a:latin typeface="Times New Roman"/>
                <a:ea typeface="Times New Roman"/>
                <a:cs typeface="Times New Roman"/>
                <a:sym typeface="Times New Roman"/>
              </a:rPr>
              <a:t>(new </a:t>
            </a:r>
            <a:r>
              <a:rPr lang="en-US" sz="2000" b="0" i="0" u="none" strike="noStrike" cap="none" dirty="0">
                <a:solidFill>
                  <a:schemeClr val="dk1"/>
                </a:solidFill>
                <a:latin typeface="Times New Roman"/>
                <a:ea typeface="Times New Roman"/>
                <a:cs typeface="Times New Roman"/>
                <a:sym typeface="Times New Roman"/>
              </a:rPr>
              <a:t>FileOutputStream("out.dat"));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12</a:t>
            </a:fld>
            <a:endParaRPr lang="en-US"/>
          </a:p>
        </p:txBody>
      </p:sp>
      <p:sp>
        <p:nvSpPr>
          <p:cNvPr id="231" name="Shape 231"/>
          <p:cNvSpPr txBox="1"/>
          <p:nvPr/>
        </p:nvSpPr>
        <p:spPr>
          <a:xfrm>
            <a:off x="1671636" y="2462211"/>
            <a:ext cx="9144000" cy="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2128472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title"/>
          </p:nvPr>
        </p:nvSpPr>
        <p:spPr>
          <a:xfrm>
            <a:off x="304800" y="3276600"/>
            <a:ext cx="8839199" cy="742949"/>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chemeClr val="dk2"/>
              </a:buClr>
              <a:buSzPct val="25000"/>
              <a:buFont typeface="Times New Roman"/>
              <a:buNone/>
            </a:pPr>
            <a:r>
              <a:rPr lang="en-US" sz="3600" b="0" i="0" u="none" strike="noStrike" cap="none">
                <a:solidFill>
                  <a:schemeClr val="dk2"/>
                </a:solidFill>
                <a:latin typeface="Times New Roman"/>
                <a:ea typeface="Times New Roman"/>
                <a:cs typeface="Times New Roman"/>
                <a:sym typeface="Times New Roman"/>
              </a:rPr>
              <a:t>Checking End of File</a:t>
            </a:r>
          </a:p>
        </p:txBody>
      </p:sp>
      <p:sp>
        <p:nvSpPr>
          <p:cNvPr id="238" name="Shape 238"/>
          <p:cNvSpPr txBox="1">
            <a:spLocks noGrp="1"/>
          </p:cNvSpPr>
          <p:nvPr>
            <p:ph idx="1"/>
          </p:nvPr>
        </p:nvSpPr>
        <p:spPr>
          <a:xfrm>
            <a:off x="228601" y="4191000"/>
            <a:ext cx="8839199" cy="1524000"/>
          </a:xfrm>
          <a:prstGeom prst="rect">
            <a:avLst/>
          </a:prstGeom>
          <a:noFill/>
          <a:ln>
            <a:noFill/>
          </a:ln>
        </p:spPr>
        <p:txBody>
          <a:bodyPr lIns="92075" tIns="46025" rIns="92075" bIns="46025" anchor="t" anchorCtr="0">
            <a:noAutofit/>
          </a:bodyPr>
          <a:lstStyle/>
          <a:p>
            <a:pPr marL="0" marR="0" lvl="0" indent="0" algn="just" rtl="0">
              <a:lnSpc>
                <a:spcPct val="90000"/>
              </a:lnSpc>
              <a:spcBef>
                <a:spcPts val="0"/>
              </a:spcBef>
              <a:spcAft>
                <a:spcPts val="0"/>
              </a:spcAft>
              <a:buClr>
                <a:schemeClr val="dk2"/>
              </a:buClr>
              <a:buSzPct val="25000"/>
              <a:buFont typeface="Arial"/>
              <a:buNone/>
            </a:pPr>
            <a:r>
              <a:rPr lang="en-US" sz="2400" b="0" i="0" u="none" strike="noStrike" cap="none" dirty="0">
                <a:solidFill>
                  <a:schemeClr val="dk1"/>
                </a:solidFill>
                <a:latin typeface="Times New Roman"/>
                <a:ea typeface="Times New Roman"/>
                <a:cs typeface="Times New Roman"/>
                <a:sym typeface="Times New Roman"/>
              </a:rPr>
              <a:t>TIP: If you keep reading data at the end of a stream, an </a:t>
            </a:r>
            <a:r>
              <a:rPr lang="en-US" sz="2400" b="0" i="0" u="sng" strike="noStrike" cap="none" dirty="0" err="1">
                <a:solidFill>
                  <a:schemeClr val="dk1"/>
                </a:solidFill>
                <a:latin typeface="Times New Roman"/>
                <a:ea typeface="Times New Roman"/>
                <a:cs typeface="Times New Roman"/>
                <a:sym typeface="Times New Roman"/>
              </a:rPr>
              <a:t>EOFException</a:t>
            </a:r>
            <a:r>
              <a:rPr lang="en-US" sz="2400" b="0" i="0" u="none" strike="noStrike" cap="none" dirty="0">
                <a:solidFill>
                  <a:schemeClr val="dk1"/>
                </a:solidFill>
                <a:latin typeface="Times New Roman"/>
                <a:ea typeface="Times New Roman"/>
                <a:cs typeface="Times New Roman"/>
                <a:sym typeface="Times New Roman"/>
              </a:rPr>
              <a:t> would occur. So how do you check the end of a file? You can use </a:t>
            </a:r>
            <a:r>
              <a:rPr lang="en-US" sz="2400" b="0" i="0" u="sng" strike="noStrike" cap="none" dirty="0" err="1">
                <a:solidFill>
                  <a:schemeClr val="dk1"/>
                </a:solidFill>
                <a:latin typeface="Times New Roman"/>
                <a:ea typeface="Times New Roman"/>
                <a:cs typeface="Times New Roman"/>
                <a:sym typeface="Times New Roman"/>
              </a:rPr>
              <a:t>input.available</a:t>
            </a:r>
            <a:r>
              <a:rPr lang="en-US" sz="2400" b="0" i="0" u="sng" strike="noStrike" cap="none" dirty="0">
                <a:solidFill>
                  <a:schemeClr val="dk1"/>
                </a:solidFill>
                <a:latin typeface="Times New Roman"/>
                <a:ea typeface="Times New Roman"/>
                <a:cs typeface="Times New Roman"/>
                <a:sym typeface="Times New Roman"/>
              </a:rPr>
              <a:t>()</a:t>
            </a:r>
            <a:r>
              <a:rPr lang="en-US" sz="2400" b="0" i="0" u="none" strike="noStrike" cap="none" dirty="0">
                <a:solidFill>
                  <a:schemeClr val="dk1"/>
                </a:solidFill>
                <a:latin typeface="Times New Roman"/>
                <a:ea typeface="Times New Roman"/>
                <a:cs typeface="Times New Roman"/>
                <a:sym typeface="Times New Roman"/>
              </a:rPr>
              <a:t> to check it. </a:t>
            </a:r>
            <a:r>
              <a:rPr lang="en-US" sz="2400" b="0" i="0" u="sng" strike="noStrike" cap="none" dirty="0" err="1">
                <a:solidFill>
                  <a:schemeClr val="dk1"/>
                </a:solidFill>
                <a:latin typeface="Times New Roman"/>
                <a:ea typeface="Times New Roman"/>
                <a:cs typeface="Times New Roman"/>
                <a:sym typeface="Times New Roman"/>
              </a:rPr>
              <a:t>input.available</a:t>
            </a:r>
            <a:r>
              <a:rPr lang="en-US" sz="2400" b="0" i="0" u="sng" strike="noStrike" cap="none" dirty="0">
                <a:solidFill>
                  <a:schemeClr val="dk1"/>
                </a:solidFill>
                <a:latin typeface="Times New Roman"/>
                <a:ea typeface="Times New Roman"/>
                <a:cs typeface="Times New Roman"/>
                <a:sym typeface="Times New Roman"/>
              </a:rPr>
              <a:t>() == 0</a:t>
            </a:r>
            <a:r>
              <a:rPr lang="en-US" sz="2400" b="0" i="0" u="none" strike="noStrike" cap="none" dirty="0">
                <a:solidFill>
                  <a:schemeClr val="dk1"/>
                </a:solidFill>
                <a:latin typeface="Times New Roman"/>
                <a:ea typeface="Times New Roman"/>
                <a:cs typeface="Times New Roman"/>
                <a:sym typeface="Times New Roman"/>
              </a:rPr>
              <a:t> indicates that it is the end of a file.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13</a:t>
            </a:fld>
            <a:endParaRPr lang="en-US"/>
          </a:p>
        </p:txBody>
      </p:sp>
      <p:sp>
        <p:nvSpPr>
          <p:cNvPr id="239" name="Shape 239"/>
          <p:cNvSpPr txBox="1"/>
          <p:nvPr/>
        </p:nvSpPr>
        <p:spPr>
          <a:xfrm>
            <a:off x="1671636" y="2462211"/>
            <a:ext cx="9144000" cy="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40" name="Shape 240"/>
          <p:cNvSpPr txBox="1"/>
          <p:nvPr/>
        </p:nvSpPr>
        <p:spPr>
          <a:xfrm>
            <a:off x="152400" y="609600"/>
            <a:ext cx="8839199" cy="742949"/>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chemeClr val="dk2"/>
              </a:buClr>
              <a:buSzPct val="25000"/>
              <a:buFont typeface="Times New Roman"/>
              <a:buNone/>
            </a:pPr>
            <a:r>
              <a:rPr lang="en-US" sz="3600" b="0" i="0" u="none">
                <a:solidFill>
                  <a:schemeClr val="dk2"/>
                </a:solidFill>
                <a:latin typeface="Times New Roman"/>
                <a:ea typeface="Times New Roman"/>
                <a:cs typeface="Times New Roman"/>
                <a:sym typeface="Times New Roman"/>
              </a:rPr>
              <a:t>Order and Format</a:t>
            </a:r>
          </a:p>
        </p:txBody>
      </p:sp>
      <p:sp>
        <p:nvSpPr>
          <p:cNvPr id="241" name="Shape 241"/>
          <p:cNvSpPr txBox="1"/>
          <p:nvPr/>
        </p:nvSpPr>
        <p:spPr>
          <a:xfrm>
            <a:off x="152400" y="1524000"/>
            <a:ext cx="8839199" cy="1524000"/>
          </a:xfrm>
          <a:prstGeom prst="rect">
            <a:avLst/>
          </a:prstGeom>
          <a:noFill/>
          <a:ln>
            <a:noFill/>
          </a:ln>
        </p:spPr>
        <p:txBody>
          <a:bodyPr lIns="92075" tIns="46025" rIns="92075" bIns="46025" anchor="t" anchorCtr="0">
            <a:noAutofit/>
          </a:bodyPr>
          <a:lstStyle/>
          <a:p>
            <a:pPr marL="0" marR="0" lvl="0" indent="0" algn="just" rtl="0">
              <a:lnSpc>
                <a:spcPct val="90000"/>
              </a:lnSpc>
              <a:spcBef>
                <a:spcPts val="0"/>
              </a:spcBef>
              <a:spcAft>
                <a:spcPts val="0"/>
              </a:spcAft>
              <a:buClr>
                <a:schemeClr val="dk1"/>
              </a:buClr>
              <a:buSzPct val="25000"/>
              <a:buFont typeface="Times New Roman"/>
              <a:buNone/>
            </a:pPr>
            <a:r>
              <a:rPr lang="en-US" sz="2400" b="0" i="0" u="none" dirty="0">
                <a:solidFill>
                  <a:schemeClr val="dk1"/>
                </a:solidFill>
                <a:latin typeface="Times New Roman"/>
                <a:ea typeface="Times New Roman"/>
                <a:cs typeface="Times New Roman"/>
                <a:sym typeface="Times New Roman"/>
              </a:rPr>
              <a:t>CAUTION: You have to read the data in the same order and same format in which they are stored. For example, since names are written in UTF-8 using </a:t>
            </a:r>
            <a:r>
              <a:rPr lang="en-US" sz="2400" b="0" i="0" u="sng" dirty="0" err="1">
                <a:solidFill>
                  <a:schemeClr val="dk1"/>
                </a:solidFill>
                <a:latin typeface="Times New Roman"/>
                <a:ea typeface="Times New Roman"/>
                <a:cs typeface="Times New Roman"/>
                <a:sym typeface="Times New Roman"/>
              </a:rPr>
              <a:t>writeUTF</a:t>
            </a:r>
            <a:r>
              <a:rPr lang="en-US" sz="2400" b="0" i="0" u="none" dirty="0">
                <a:solidFill>
                  <a:schemeClr val="dk1"/>
                </a:solidFill>
                <a:latin typeface="Times New Roman"/>
                <a:ea typeface="Times New Roman"/>
                <a:cs typeface="Times New Roman"/>
                <a:sym typeface="Times New Roman"/>
              </a:rPr>
              <a:t>, you must read names using </a:t>
            </a:r>
            <a:r>
              <a:rPr lang="en-US" sz="2400" b="0" i="0" u="sng" dirty="0" err="1">
                <a:solidFill>
                  <a:schemeClr val="dk1"/>
                </a:solidFill>
                <a:latin typeface="Times New Roman"/>
                <a:ea typeface="Times New Roman"/>
                <a:cs typeface="Times New Roman"/>
                <a:sym typeface="Times New Roman"/>
              </a:rPr>
              <a:t>readUTF</a:t>
            </a:r>
            <a:r>
              <a:rPr lang="en-US" sz="2400" b="0" i="0" u="none" dirty="0">
                <a:solidFill>
                  <a:schemeClr val="dk1"/>
                </a:solidFill>
                <a:latin typeface="Times New Roman"/>
                <a:ea typeface="Times New Roman"/>
                <a:cs typeface="Times New Roman"/>
                <a:sym typeface="Times New Roman"/>
              </a:rPr>
              <a:t>. </a:t>
            </a:r>
          </a:p>
        </p:txBody>
      </p:sp>
    </p:spTree>
    <p:extLst>
      <p:ext uri="{BB962C8B-B14F-4D97-AF65-F5344CB8AC3E}">
        <p14:creationId xmlns:p14="http://schemas.microsoft.com/office/powerpoint/2010/main" val="944725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7" name="Shape 247"/>
          <p:cNvSpPr txBox="1">
            <a:spLocks noGrp="1"/>
          </p:cNvSpPr>
          <p:nvPr>
            <p:ph type="title"/>
          </p:nvPr>
        </p:nvSpPr>
        <p:spPr>
          <a:xfrm>
            <a:off x="0" y="-76200"/>
            <a:ext cx="9144000" cy="1447800"/>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chemeClr val="dk2"/>
              </a:buClr>
              <a:buSzPct val="25000"/>
              <a:buFont typeface="Times New Roman"/>
              <a:buNone/>
            </a:pPr>
            <a:r>
              <a:rPr lang="en-US" sz="3600" b="0" i="0" u="none" strike="noStrike" cap="none" dirty="0" err="1" smtClean="0">
                <a:solidFill>
                  <a:schemeClr val="dk2"/>
                </a:solidFill>
                <a:latin typeface="Times New Roman"/>
                <a:ea typeface="Times New Roman"/>
                <a:cs typeface="Times New Roman"/>
                <a:sym typeface="Times New Roman"/>
              </a:rPr>
              <a:t>BufferedInputStream</a:t>
            </a:r>
            <a:r>
              <a:rPr lang="en-US" sz="3600" b="0" i="0" u="none" strike="noStrike" cap="none" dirty="0" smtClean="0">
                <a:solidFill>
                  <a:schemeClr val="dk2"/>
                </a:solidFill>
                <a:latin typeface="Times New Roman"/>
                <a:ea typeface="Times New Roman"/>
                <a:cs typeface="Times New Roman"/>
                <a:sym typeface="Times New Roman"/>
              </a:rPr>
              <a:t> /</a:t>
            </a:r>
            <a:r>
              <a:rPr lang="en-US" sz="3600" dirty="0" smtClean="0">
                <a:solidFill>
                  <a:schemeClr val="dk2"/>
                </a:solidFill>
                <a:latin typeface="Times New Roman"/>
                <a:ea typeface="Times New Roman"/>
                <a:cs typeface="Times New Roman"/>
                <a:sym typeface="Times New Roman"/>
              </a:rPr>
              <a:t> </a:t>
            </a:r>
            <a:r>
              <a:rPr lang="en-US" sz="3600" b="0" i="0" u="none" strike="noStrike" cap="none" dirty="0" err="1" smtClean="0">
                <a:solidFill>
                  <a:schemeClr val="dk2"/>
                </a:solidFill>
                <a:latin typeface="Times New Roman"/>
                <a:ea typeface="Times New Roman"/>
                <a:cs typeface="Times New Roman"/>
                <a:sym typeface="Times New Roman"/>
              </a:rPr>
              <a:t>BufferedOutputStream</a:t>
            </a:r>
            <a:endParaRPr lang="en-US" sz="3600" b="0" i="0" u="none" strike="noStrike" cap="none" dirty="0">
              <a:solidFill>
                <a:schemeClr val="dk2"/>
              </a:solidFill>
              <a:latin typeface="Times New Roman"/>
              <a:ea typeface="Times New Roman"/>
              <a:cs typeface="Times New Roman"/>
              <a:sym typeface="Times New Roman"/>
            </a:endParaRPr>
          </a:p>
        </p:txBody>
      </p:sp>
      <p:sp>
        <p:nvSpPr>
          <p:cNvPr id="248" name="Shape 248"/>
          <p:cNvSpPr txBox="1">
            <a:spLocks noGrp="1"/>
          </p:cNvSpPr>
          <p:nvPr>
            <p:ph idx="1"/>
          </p:nvPr>
        </p:nvSpPr>
        <p:spPr>
          <a:xfrm>
            <a:off x="5486400" y="1371600"/>
            <a:ext cx="3200399" cy="457200"/>
          </a:xfrm>
          <a:prstGeom prst="rect">
            <a:avLst/>
          </a:prstGeom>
          <a:noFill/>
          <a:ln>
            <a:noFill/>
          </a:ln>
        </p:spPr>
        <p:txBody>
          <a:bodyPr lIns="92075" tIns="46025" rIns="92075" bIns="46025" anchor="t" anchorCtr="0">
            <a:noAutofit/>
          </a:bodyPr>
          <a:lstStyle/>
          <a:p>
            <a:pPr marL="0" marR="0" lvl="0" indent="0" algn="l" rtl="0">
              <a:lnSpc>
                <a:spcPct val="100000"/>
              </a:lnSpc>
              <a:spcBef>
                <a:spcPts val="0"/>
              </a:spcBef>
              <a:spcAft>
                <a:spcPts val="0"/>
              </a:spcAft>
              <a:buClr>
                <a:schemeClr val="dk2"/>
              </a:buClr>
              <a:buSzPct val="25000"/>
              <a:buFont typeface="Arial"/>
              <a:buNone/>
            </a:pPr>
            <a:r>
              <a:rPr lang="en-US" sz="2000" b="0" i="0" u="none" strike="noStrike" cap="none">
                <a:solidFill>
                  <a:schemeClr val="dk1"/>
                </a:solidFill>
                <a:latin typeface="Times New Roman"/>
                <a:ea typeface="Times New Roman"/>
                <a:cs typeface="Times New Roman"/>
                <a:sym typeface="Times New Roman"/>
              </a:rPr>
              <a:t>Using buffers to speed up I/O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pic>
        <p:nvPicPr>
          <p:cNvPr id="249" name="Shape 249"/>
          <p:cNvPicPr preferRelativeResize="0"/>
          <p:nvPr/>
        </p:nvPicPr>
        <p:blipFill rotWithShape="1">
          <a:blip r:embed="rId3">
            <a:alphaModFix/>
          </a:blip>
          <a:srcRect/>
          <a:stretch/>
        </p:blipFill>
        <p:spPr>
          <a:xfrm>
            <a:off x="304800" y="1981200"/>
            <a:ext cx="8534399" cy="3265486"/>
          </a:xfrm>
          <a:prstGeom prst="rect">
            <a:avLst/>
          </a:prstGeom>
          <a:noFill/>
          <a:ln>
            <a:noFill/>
          </a:ln>
        </p:spPr>
      </p:pic>
      <p:cxnSp>
        <p:nvCxnSpPr>
          <p:cNvPr id="250" name="Shape 250"/>
          <p:cNvCxnSpPr/>
          <p:nvPr/>
        </p:nvCxnSpPr>
        <p:spPr>
          <a:xfrm flipH="1">
            <a:off x="6629400" y="1752600"/>
            <a:ext cx="304799" cy="1295400"/>
          </a:xfrm>
          <a:prstGeom prst="straightConnector1">
            <a:avLst/>
          </a:prstGeom>
          <a:noFill/>
          <a:ln w="12700" cap="flat" cmpd="sng">
            <a:solidFill>
              <a:srgbClr val="FF0000"/>
            </a:solidFill>
            <a:prstDash val="solid"/>
            <a:miter/>
            <a:headEnd type="none" w="med" len="med"/>
            <a:tailEnd type="stealth" w="med" len="med"/>
          </a:ln>
        </p:spPr>
      </p:cxnSp>
      <p:cxnSp>
        <p:nvCxnSpPr>
          <p:cNvPr id="251" name="Shape 251"/>
          <p:cNvCxnSpPr/>
          <p:nvPr/>
        </p:nvCxnSpPr>
        <p:spPr>
          <a:xfrm flipH="1">
            <a:off x="7162800" y="1752600"/>
            <a:ext cx="152399" cy="2057400"/>
          </a:xfrm>
          <a:prstGeom prst="straightConnector1">
            <a:avLst/>
          </a:prstGeom>
          <a:noFill/>
          <a:ln w="12700" cap="flat" cmpd="sng">
            <a:solidFill>
              <a:srgbClr val="FF0000"/>
            </a:solidFill>
            <a:prstDash val="solid"/>
            <a:miter/>
            <a:headEnd type="none" w="med" len="med"/>
            <a:tailEnd type="stealth" w="med" len="med"/>
          </a:ln>
        </p:spPr>
      </p:cxnSp>
      <p:sp>
        <p:nvSpPr>
          <p:cNvPr id="252" name="Shape 252"/>
          <p:cNvSpPr txBox="1"/>
          <p:nvPr/>
        </p:nvSpPr>
        <p:spPr>
          <a:xfrm>
            <a:off x="304800" y="5334000"/>
            <a:ext cx="7848599" cy="1066799"/>
          </a:xfrm>
          <a:prstGeom prst="rect">
            <a:avLst/>
          </a:prstGeom>
          <a:noFill/>
          <a:ln>
            <a:noFill/>
          </a:ln>
        </p:spPr>
        <p:txBody>
          <a:bodyPr lIns="92075" tIns="46025" rIns="92075" bIns="46025" anchor="t" anchorCtr="0">
            <a:noAutofit/>
          </a:bodyPr>
          <a:lstStyle/>
          <a:p>
            <a:pPr marL="0" marR="0" lvl="0" indent="0" algn="just" rtl="0">
              <a:lnSpc>
                <a:spcPct val="100000"/>
              </a:lnSpc>
              <a:spcBef>
                <a:spcPts val="0"/>
              </a:spcBef>
              <a:spcAft>
                <a:spcPts val="0"/>
              </a:spcAft>
              <a:buClr>
                <a:schemeClr val="dk1"/>
              </a:buClr>
              <a:buSzPct val="25000"/>
              <a:buFont typeface="Times New Roman"/>
              <a:buNone/>
            </a:pPr>
            <a:r>
              <a:rPr lang="en-US" sz="2000" b="0" i="0" u="sng" dirty="0" err="1">
                <a:solidFill>
                  <a:schemeClr val="dk1"/>
                </a:solidFill>
                <a:latin typeface="Times New Roman"/>
                <a:ea typeface="Times New Roman"/>
                <a:cs typeface="Times New Roman"/>
                <a:sym typeface="Times New Roman"/>
              </a:rPr>
              <a:t>BufferedInputStream</a:t>
            </a:r>
            <a:r>
              <a:rPr lang="en-US" sz="2000" b="0" i="0" u="none" dirty="0">
                <a:solidFill>
                  <a:schemeClr val="dk1"/>
                </a:solidFill>
                <a:latin typeface="Times New Roman"/>
                <a:ea typeface="Times New Roman"/>
                <a:cs typeface="Times New Roman"/>
                <a:sym typeface="Times New Roman"/>
              </a:rPr>
              <a:t>/</a:t>
            </a:r>
            <a:r>
              <a:rPr lang="en-US" sz="2000" b="0" i="0" u="sng" dirty="0" err="1">
                <a:solidFill>
                  <a:schemeClr val="dk1"/>
                </a:solidFill>
                <a:latin typeface="Times New Roman"/>
                <a:ea typeface="Times New Roman"/>
                <a:cs typeface="Times New Roman"/>
                <a:sym typeface="Times New Roman"/>
              </a:rPr>
              <a:t>BufferedOutputStream</a:t>
            </a:r>
            <a:r>
              <a:rPr lang="en-US" sz="2000" b="0" i="0" u="none" dirty="0">
                <a:solidFill>
                  <a:schemeClr val="dk1"/>
                </a:solidFill>
                <a:latin typeface="Times New Roman"/>
                <a:ea typeface="Times New Roman"/>
                <a:cs typeface="Times New Roman"/>
                <a:sym typeface="Times New Roman"/>
              </a:rPr>
              <a:t> does not contain new methods. All the methods </a:t>
            </a:r>
            <a:r>
              <a:rPr lang="en-US" sz="2000" b="0" i="0" u="sng" dirty="0" err="1">
                <a:solidFill>
                  <a:schemeClr val="dk1"/>
                </a:solidFill>
                <a:latin typeface="Times New Roman"/>
                <a:ea typeface="Times New Roman"/>
                <a:cs typeface="Times New Roman"/>
                <a:sym typeface="Times New Roman"/>
              </a:rPr>
              <a:t>BufferedInputStream</a:t>
            </a:r>
            <a:r>
              <a:rPr lang="en-US" sz="2000" b="0" i="0" u="none" dirty="0">
                <a:solidFill>
                  <a:schemeClr val="dk1"/>
                </a:solidFill>
                <a:latin typeface="Times New Roman"/>
                <a:ea typeface="Times New Roman"/>
                <a:cs typeface="Times New Roman"/>
                <a:sym typeface="Times New Roman"/>
              </a:rPr>
              <a:t>/</a:t>
            </a:r>
            <a:r>
              <a:rPr lang="en-US" sz="2000" b="0" i="0" u="sng" dirty="0" err="1">
                <a:solidFill>
                  <a:schemeClr val="dk1"/>
                </a:solidFill>
                <a:latin typeface="Times New Roman"/>
                <a:ea typeface="Times New Roman"/>
                <a:cs typeface="Times New Roman"/>
                <a:sym typeface="Times New Roman"/>
              </a:rPr>
              <a:t>BufferedOutputStream</a:t>
            </a:r>
            <a:r>
              <a:rPr lang="en-US" sz="2000" b="0" i="0" u="none" dirty="0">
                <a:solidFill>
                  <a:schemeClr val="dk1"/>
                </a:solidFill>
                <a:latin typeface="Times New Roman"/>
                <a:ea typeface="Times New Roman"/>
                <a:cs typeface="Times New Roman"/>
                <a:sym typeface="Times New Roman"/>
              </a:rPr>
              <a:t> are inherited from the </a:t>
            </a:r>
            <a:r>
              <a:rPr lang="en-US" sz="2000" b="0" i="0" u="sng" dirty="0" err="1">
                <a:solidFill>
                  <a:schemeClr val="dk1"/>
                </a:solidFill>
                <a:latin typeface="Times New Roman"/>
                <a:ea typeface="Times New Roman"/>
                <a:cs typeface="Times New Roman"/>
                <a:sym typeface="Times New Roman"/>
              </a:rPr>
              <a:t>InputStream</a:t>
            </a:r>
            <a:r>
              <a:rPr lang="en-US" sz="2000" b="0" i="0" u="none" dirty="0">
                <a:solidFill>
                  <a:schemeClr val="dk1"/>
                </a:solidFill>
                <a:latin typeface="Times New Roman"/>
                <a:ea typeface="Times New Roman"/>
                <a:cs typeface="Times New Roman"/>
                <a:sym typeface="Times New Roman"/>
              </a:rPr>
              <a:t>/</a:t>
            </a:r>
            <a:r>
              <a:rPr lang="en-US" sz="2000" b="0" i="0" u="sng" dirty="0" err="1">
                <a:solidFill>
                  <a:schemeClr val="dk1"/>
                </a:solidFill>
                <a:latin typeface="Times New Roman"/>
                <a:ea typeface="Times New Roman"/>
                <a:cs typeface="Times New Roman"/>
                <a:sym typeface="Times New Roman"/>
              </a:rPr>
              <a:t>OutputStream</a:t>
            </a:r>
            <a:r>
              <a:rPr lang="en-US" sz="2000" b="0" i="0" u="none" dirty="0">
                <a:solidFill>
                  <a:schemeClr val="dk1"/>
                </a:solidFill>
                <a:latin typeface="Times New Roman"/>
                <a:ea typeface="Times New Roman"/>
                <a:cs typeface="Times New Roman"/>
                <a:sym typeface="Times New Roman"/>
              </a:rPr>
              <a:t> classes.</a:t>
            </a:r>
            <a:r>
              <a:rPr lang="en-US" sz="2000" b="0" i="0" u="none" dirty="0">
                <a:solidFill>
                  <a:schemeClr val="dk1"/>
                </a:solidFill>
                <a:latin typeface="Courier New"/>
                <a:ea typeface="Courier New"/>
                <a:cs typeface="Courier New"/>
                <a:sym typeface="Courier New"/>
              </a:rPr>
              <a:t> </a:t>
            </a:r>
          </a:p>
        </p:txBody>
      </p:sp>
    </p:spTree>
    <p:extLst>
      <p:ext uri="{BB962C8B-B14F-4D97-AF65-F5344CB8AC3E}">
        <p14:creationId xmlns:p14="http://schemas.microsoft.com/office/powerpoint/2010/main" val="29808353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8" name="Shape 258"/>
          <p:cNvSpPr txBox="1">
            <a:spLocks noGrp="1"/>
          </p:cNvSpPr>
          <p:nvPr>
            <p:ph type="title"/>
          </p:nvPr>
        </p:nvSpPr>
        <p:spPr>
          <a:xfrm>
            <a:off x="152400" y="228600"/>
            <a:ext cx="8763000" cy="914400"/>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chemeClr val="dk2"/>
              </a:buClr>
              <a:buSzPct val="25000"/>
              <a:buFont typeface="Times New Roman"/>
              <a:buNone/>
            </a:pPr>
            <a:r>
              <a:rPr lang="en-US" sz="3600" b="0" i="0" u="none" strike="noStrike" cap="none">
                <a:solidFill>
                  <a:schemeClr val="dk2"/>
                </a:solidFill>
                <a:latin typeface="Times New Roman"/>
                <a:ea typeface="Times New Roman"/>
                <a:cs typeface="Times New Roman"/>
                <a:sym typeface="Times New Roman"/>
              </a:rPr>
              <a:t>Constructing BufferedInputStream/BufferedOutputStream </a:t>
            </a:r>
          </a:p>
        </p:txBody>
      </p:sp>
      <p:sp>
        <p:nvSpPr>
          <p:cNvPr id="259" name="Shape 259"/>
          <p:cNvSpPr txBox="1">
            <a:spLocks noGrp="1"/>
          </p:cNvSpPr>
          <p:nvPr>
            <p:ph idx="1"/>
          </p:nvPr>
        </p:nvSpPr>
        <p:spPr>
          <a:xfrm>
            <a:off x="152400" y="1447800"/>
            <a:ext cx="8839199" cy="3124199"/>
          </a:xfrm>
          <a:prstGeom prst="rect">
            <a:avLst/>
          </a:prstGeom>
          <a:noFill/>
          <a:ln>
            <a:noFill/>
          </a:ln>
        </p:spPr>
        <p:txBody>
          <a:bodyPr lIns="92075" tIns="46025" rIns="92075" bIns="46025" anchor="t" anchorCtr="0">
            <a:noAutofit/>
          </a:bodyPr>
          <a:lstStyle/>
          <a:p>
            <a:pPr marL="742950" marR="0" lvl="1" indent="-285750" algn="l" rtl="0">
              <a:lnSpc>
                <a:spcPct val="100000"/>
              </a:lnSpc>
              <a:spcBef>
                <a:spcPts val="0"/>
              </a:spcBef>
              <a:spcAft>
                <a:spcPts val="0"/>
              </a:spcAft>
              <a:buClr>
                <a:schemeClr val="dk1"/>
              </a:buClr>
              <a:buSzPct val="25000"/>
              <a:buFont typeface="Times New Roman"/>
              <a:buNone/>
            </a:pPr>
            <a:r>
              <a:rPr lang="en-US" sz="2400" b="0" i="0" u="none" strike="noStrike" cap="none" dirty="0">
                <a:solidFill>
                  <a:schemeClr val="dk1"/>
                </a:solidFill>
                <a:latin typeface="Times New Roman"/>
                <a:ea typeface="Times New Roman"/>
                <a:cs typeface="Times New Roman"/>
                <a:sym typeface="Times New Roman"/>
              </a:rPr>
              <a:t>// Create a </a:t>
            </a:r>
            <a:r>
              <a:rPr lang="en-US" sz="2400" b="0" i="0" u="none" strike="noStrike" cap="none" dirty="0" err="1">
                <a:solidFill>
                  <a:schemeClr val="dk1"/>
                </a:solidFill>
                <a:latin typeface="Times New Roman"/>
                <a:ea typeface="Times New Roman"/>
                <a:cs typeface="Times New Roman"/>
                <a:sym typeface="Times New Roman"/>
              </a:rPr>
              <a:t>BufferedInputStream</a:t>
            </a:r>
            <a:endParaRPr lang="en-US" sz="2400" b="0" i="0" u="none" strike="noStrike" cap="none" dirty="0">
              <a:solidFill>
                <a:schemeClr val="dk1"/>
              </a:solidFill>
              <a:latin typeface="Times New Roman"/>
              <a:ea typeface="Times New Roman"/>
              <a:cs typeface="Times New Roman"/>
              <a:sym typeface="Times New Roman"/>
            </a:endParaRPr>
          </a:p>
          <a:p>
            <a:pPr marL="742950" marR="0" lvl="1" indent="-285750" algn="l" rtl="0">
              <a:lnSpc>
                <a:spcPct val="100000"/>
              </a:lnSpc>
              <a:spcBef>
                <a:spcPts val="480"/>
              </a:spcBef>
              <a:spcAft>
                <a:spcPts val="0"/>
              </a:spcAft>
              <a:buClr>
                <a:schemeClr val="dk1"/>
              </a:buClr>
              <a:buSzPct val="25000"/>
              <a:buFont typeface="Times New Roman"/>
              <a:buNone/>
            </a:pPr>
            <a:r>
              <a:rPr lang="en-US" sz="2400" b="0" i="0" u="none" strike="noStrike" cap="none" dirty="0">
                <a:solidFill>
                  <a:schemeClr val="dk1"/>
                </a:solidFill>
                <a:latin typeface="Times New Roman"/>
                <a:ea typeface="Times New Roman"/>
                <a:cs typeface="Times New Roman"/>
                <a:sym typeface="Times New Roman"/>
              </a:rPr>
              <a:t>public </a:t>
            </a:r>
            <a:r>
              <a:rPr lang="en-US" sz="2400" b="0" i="0" u="none" strike="noStrike" cap="none" dirty="0" err="1">
                <a:solidFill>
                  <a:schemeClr val="dk1"/>
                </a:solidFill>
                <a:latin typeface="Times New Roman"/>
                <a:ea typeface="Times New Roman"/>
                <a:cs typeface="Times New Roman"/>
                <a:sym typeface="Times New Roman"/>
              </a:rPr>
              <a:t>BufferedInputStream</a:t>
            </a:r>
            <a:r>
              <a:rPr lang="en-US" sz="2400" b="0" i="0" u="none" strike="noStrike" cap="none" dirty="0">
                <a:solidFill>
                  <a:schemeClr val="dk1"/>
                </a:solidFill>
                <a:latin typeface="Times New Roman"/>
                <a:ea typeface="Times New Roman"/>
                <a:cs typeface="Times New Roman"/>
                <a:sym typeface="Times New Roman"/>
              </a:rPr>
              <a:t>(</a:t>
            </a:r>
            <a:r>
              <a:rPr lang="en-US" sz="2400" b="0" i="0" u="none" strike="noStrike" cap="none" dirty="0" err="1">
                <a:solidFill>
                  <a:schemeClr val="dk1"/>
                </a:solidFill>
                <a:latin typeface="Times New Roman"/>
                <a:ea typeface="Times New Roman"/>
                <a:cs typeface="Times New Roman"/>
                <a:sym typeface="Times New Roman"/>
              </a:rPr>
              <a:t>InputStream</a:t>
            </a:r>
            <a:r>
              <a:rPr lang="en-US" sz="2400" b="0" i="0" u="none" strike="noStrike" cap="none" dirty="0">
                <a:solidFill>
                  <a:schemeClr val="dk1"/>
                </a:solidFill>
                <a:latin typeface="Times New Roman"/>
                <a:ea typeface="Times New Roman"/>
                <a:cs typeface="Times New Roman"/>
                <a:sym typeface="Times New Roman"/>
              </a:rPr>
              <a:t> in)</a:t>
            </a:r>
          </a:p>
          <a:p>
            <a:pPr marL="742950" marR="0" lvl="1" indent="-285750" algn="l" rtl="0">
              <a:lnSpc>
                <a:spcPct val="100000"/>
              </a:lnSpc>
              <a:spcBef>
                <a:spcPts val="480"/>
              </a:spcBef>
              <a:spcAft>
                <a:spcPts val="0"/>
              </a:spcAft>
              <a:buClr>
                <a:schemeClr val="dk1"/>
              </a:buClr>
              <a:buSzPct val="25000"/>
              <a:buFont typeface="Times New Roman"/>
              <a:buNone/>
            </a:pPr>
            <a:r>
              <a:rPr lang="en-US" sz="2400" b="0" i="0" u="none" strike="noStrike" cap="none" dirty="0">
                <a:solidFill>
                  <a:schemeClr val="dk1"/>
                </a:solidFill>
                <a:latin typeface="Times New Roman"/>
                <a:ea typeface="Times New Roman"/>
                <a:cs typeface="Times New Roman"/>
                <a:sym typeface="Times New Roman"/>
              </a:rPr>
              <a:t>public </a:t>
            </a:r>
            <a:r>
              <a:rPr lang="en-US" sz="2400" b="0" i="0" u="none" strike="noStrike" cap="none" dirty="0" err="1">
                <a:solidFill>
                  <a:schemeClr val="dk1"/>
                </a:solidFill>
                <a:latin typeface="Times New Roman"/>
                <a:ea typeface="Times New Roman"/>
                <a:cs typeface="Times New Roman"/>
                <a:sym typeface="Times New Roman"/>
              </a:rPr>
              <a:t>BufferedInputStream</a:t>
            </a:r>
            <a:r>
              <a:rPr lang="en-US" sz="2400" b="0" i="0" u="none" strike="noStrike" cap="none" dirty="0">
                <a:solidFill>
                  <a:schemeClr val="dk1"/>
                </a:solidFill>
                <a:latin typeface="Times New Roman"/>
                <a:ea typeface="Times New Roman"/>
                <a:cs typeface="Times New Roman"/>
                <a:sym typeface="Times New Roman"/>
              </a:rPr>
              <a:t>(</a:t>
            </a:r>
            <a:r>
              <a:rPr lang="en-US" sz="2400" b="0" i="0" u="none" strike="noStrike" cap="none" dirty="0" err="1">
                <a:solidFill>
                  <a:schemeClr val="dk1"/>
                </a:solidFill>
                <a:latin typeface="Times New Roman"/>
                <a:ea typeface="Times New Roman"/>
                <a:cs typeface="Times New Roman"/>
                <a:sym typeface="Times New Roman"/>
              </a:rPr>
              <a:t>InputStream</a:t>
            </a:r>
            <a:r>
              <a:rPr lang="en-US" sz="2400" b="0" i="0" u="none" strike="noStrike" cap="none" dirty="0">
                <a:solidFill>
                  <a:schemeClr val="dk1"/>
                </a:solidFill>
                <a:latin typeface="Times New Roman"/>
                <a:ea typeface="Times New Roman"/>
                <a:cs typeface="Times New Roman"/>
                <a:sym typeface="Times New Roman"/>
              </a:rPr>
              <a:t> in, </a:t>
            </a:r>
            <a:r>
              <a:rPr lang="en-US" sz="2400" b="0" i="0" u="none" strike="noStrike" cap="none" dirty="0" err="1">
                <a:solidFill>
                  <a:schemeClr val="dk1"/>
                </a:solidFill>
                <a:latin typeface="Times New Roman"/>
                <a:ea typeface="Times New Roman"/>
                <a:cs typeface="Times New Roman"/>
                <a:sym typeface="Times New Roman"/>
              </a:rPr>
              <a:t>int</a:t>
            </a:r>
            <a:r>
              <a:rPr lang="en-US" sz="2400" b="0" i="0" u="none" strike="noStrike" cap="none" dirty="0">
                <a:solidFill>
                  <a:schemeClr val="dk1"/>
                </a:solidFill>
                <a:latin typeface="Times New Roman"/>
                <a:ea typeface="Times New Roman"/>
                <a:cs typeface="Times New Roman"/>
                <a:sym typeface="Times New Roman"/>
              </a:rPr>
              <a:t> </a:t>
            </a:r>
            <a:r>
              <a:rPr lang="en-US" sz="2400" b="0" i="0" u="none" strike="noStrike" cap="none" dirty="0" err="1">
                <a:solidFill>
                  <a:schemeClr val="dk1"/>
                </a:solidFill>
                <a:latin typeface="Times New Roman"/>
                <a:ea typeface="Times New Roman"/>
                <a:cs typeface="Times New Roman"/>
                <a:sym typeface="Times New Roman"/>
              </a:rPr>
              <a:t>bufferSize</a:t>
            </a:r>
            <a:r>
              <a:rPr lang="en-US" sz="2400" b="0" i="0" u="none" strike="noStrike" cap="none" dirty="0">
                <a:solidFill>
                  <a:schemeClr val="dk1"/>
                </a:solidFill>
                <a:latin typeface="Times New Roman"/>
                <a:ea typeface="Times New Roman"/>
                <a:cs typeface="Times New Roman"/>
                <a:sym typeface="Times New Roman"/>
              </a:rPr>
              <a:t>)</a:t>
            </a:r>
          </a:p>
          <a:p>
            <a:pPr marL="742950" marR="0" lvl="1" indent="-285750" algn="l" rtl="0">
              <a:lnSpc>
                <a:spcPct val="100000"/>
              </a:lnSpc>
              <a:spcBef>
                <a:spcPts val="480"/>
              </a:spcBef>
              <a:spcAft>
                <a:spcPts val="0"/>
              </a:spcAft>
              <a:buClr>
                <a:schemeClr val="dk1"/>
              </a:buClr>
              <a:buSzPct val="25000"/>
              <a:buFont typeface="Times New Roman"/>
              <a:buNone/>
            </a:pPr>
            <a:r>
              <a:rPr lang="en-US" sz="2400" b="0" i="0" u="none" strike="noStrike" cap="none" dirty="0">
                <a:solidFill>
                  <a:schemeClr val="dk1"/>
                </a:solidFill>
                <a:latin typeface="Times New Roman"/>
                <a:ea typeface="Times New Roman"/>
                <a:cs typeface="Times New Roman"/>
                <a:sym typeface="Times New Roman"/>
              </a:rPr>
              <a:t> </a:t>
            </a:r>
          </a:p>
          <a:p>
            <a:pPr marL="742950" marR="0" lvl="1" indent="-285750" algn="l" rtl="0">
              <a:lnSpc>
                <a:spcPct val="100000"/>
              </a:lnSpc>
              <a:spcBef>
                <a:spcPts val="480"/>
              </a:spcBef>
              <a:spcAft>
                <a:spcPts val="0"/>
              </a:spcAft>
              <a:buClr>
                <a:schemeClr val="dk1"/>
              </a:buClr>
              <a:buSzPct val="25000"/>
              <a:buFont typeface="Times New Roman"/>
              <a:buNone/>
            </a:pPr>
            <a:r>
              <a:rPr lang="en-US" sz="2400" b="0" i="0" u="none" strike="noStrike" cap="none" dirty="0">
                <a:solidFill>
                  <a:schemeClr val="dk1"/>
                </a:solidFill>
                <a:latin typeface="Times New Roman"/>
                <a:ea typeface="Times New Roman"/>
                <a:cs typeface="Times New Roman"/>
                <a:sym typeface="Times New Roman"/>
              </a:rPr>
              <a:t>// Create a </a:t>
            </a:r>
            <a:r>
              <a:rPr lang="en-US" sz="2400" b="0" i="0" u="none" strike="noStrike" cap="none" dirty="0" err="1">
                <a:solidFill>
                  <a:schemeClr val="dk1"/>
                </a:solidFill>
                <a:latin typeface="Times New Roman"/>
                <a:ea typeface="Times New Roman"/>
                <a:cs typeface="Times New Roman"/>
                <a:sym typeface="Times New Roman"/>
              </a:rPr>
              <a:t>BufferedOutputStream</a:t>
            </a:r>
            <a:endParaRPr lang="en-US" sz="2400" b="0" i="0" u="none" strike="noStrike" cap="none" dirty="0">
              <a:solidFill>
                <a:schemeClr val="dk1"/>
              </a:solidFill>
              <a:latin typeface="Times New Roman"/>
              <a:ea typeface="Times New Roman"/>
              <a:cs typeface="Times New Roman"/>
              <a:sym typeface="Times New Roman"/>
            </a:endParaRPr>
          </a:p>
          <a:p>
            <a:pPr marL="742950" marR="0" lvl="1" indent="-285750" algn="l" rtl="0">
              <a:lnSpc>
                <a:spcPct val="100000"/>
              </a:lnSpc>
              <a:spcBef>
                <a:spcPts val="480"/>
              </a:spcBef>
              <a:spcAft>
                <a:spcPts val="0"/>
              </a:spcAft>
              <a:buClr>
                <a:schemeClr val="dk1"/>
              </a:buClr>
              <a:buSzPct val="25000"/>
              <a:buFont typeface="Times New Roman"/>
              <a:buNone/>
            </a:pPr>
            <a:r>
              <a:rPr lang="en-US" sz="2400" b="0" i="0" u="none" strike="noStrike" cap="none" dirty="0">
                <a:solidFill>
                  <a:schemeClr val="dk1"/>
                </a:solidFill>
                <a:latin typeface="Times New Roman"/>
                <a:ea typeface="Times New Roman"/>
                <a:cs typeface="Times New Roman"/>
                <a:sym typeface="Times New Roman"/>
              </a:rPr>
              <a:t>public </a:t>
            </a:r>
            <a:r>
              <a:rPr lang="en-US" sz="2400" b="0" i="0" u="none" strike="noStrike" cap="none" dirty="0" err="1">
                <a:solidFill>
                  <a:schemeClr val="dk1"/>
                </a:solidFill>
                <a:latin typeface="Times New Roman"/>
                <a:ea typeface="Times New Roman"/>
                <a:cs typeface="Times New Roman"/>
                <a:sym typeface="Times New Roman"/>
              </a:rPr>
              <a:t>BufferedOutputStream</a:t>
            </a:r>
            <a:r>
              <a:rPr lang="en-US" sz="2400" b="0" i="0" u="none" strike="noStrike" cap="none" dirty="0">
                <a:solidFill>
                  <a:schemeClr val="dk1"/>
                </a:solidFill>
                <a:latin typeface="Times New Roman"/>
                <a:ea typeface="Times New Roman"/>
                <a:cs typeface="Times New Roman"/>
                <a:sym typeface="Times New Roman"/>
              </a:rPr>
              <a:t>(</a:t>
            </a:r>
            <a:r>
              <a:rPr lang="en-US" sz="2400" b="0" i="0" u="none" strike="noStrike" cap="none" dirty="0" err="1">
                <a:solidFill>
                  <a:schemeClr val="dk1"/>
                </a:solidFill>
                <a:latin typeface="Times New Roman"/>
                <a:ea typeface="Times New Roman"/>
                <a:cs typeface="Times New Roman"/>
                <a:sym typeface="Times New Roman"/>
              </a:rPr>
              <a:t>OutputStream</a:t>
            </a:r>
            <a:r>
              <a:rPr lang="en-US" sz="2400" b="0" i="0" u="none" strike="noStrike" cap="none" dirty="0">
                <a:solidFill>
                  <a:schemeClr val="dk1"/>
                </a:solidFill>
                <a:latin typeface="Times New Roman"/>
                <a:ea typeface="Times New Roman"/>
                <a:cs typeface="Times New Roman"/>
                <a:sym typeface="Times New Roman"/>
              </a:rPr>
              <a:t> out)</a:t>
            </a:r>
          </a:p>
          <a:p>
            <a:pPr marL="742950" marR="0" lvl="1" indent="-285750" algn="l" rtl="0">
              <a:lnSpc>
                <a:spcPct val="100000"/>
              </a:lnSpc>
              <a:spcBef>
                <a:spcPts val="480"/>
              </a:spcBef>
              <a:spcAft>
                <a:spcPts val="0"/>
              </a:spcAft>
              <a:buClr>
                <a:schemeClr val="dk1"/>
              </a:buClr>
              <a:buSzPct val="25000"/>
              <a:buFont typeface="Times New Roman"/>
              <a:buNone/>
            </a:pPr>
            <a:r>
              <a:rPr lang="en-US" sz="2400" b="0" i="0" u="none" strike="noStrike" cap="none" dirty="0">
                <a:solidFill>
                  <a:schemeClr val="dk1"/>
                </a:solidFill>
                <a:latin typeface="Times New Roman"/>
                <a:ea typeface="Times New Roman"/>
                <a:cs typeface="Times New Roman"/>
                <a:sym typeface="Times New Roman"/>
              </a:rPr>
              <a:t>public </a:t>
            </a:r>
            <a:r>
              <a:rPr lang="en-US" sz="2400" b="0" i="0" u="none" strike="noStrike" cap="none" dirty="0" err="1">
                <a:solidFill>
                  <a:schemeClr val="dk1"/>
                </a:solidFill>
                <a:latin typeface="Times New Roman"/>
                <a:ea typeface="Times New Roman"/>
                <a:cs typeface="Times New Roman"/>
                <a:sym typeface="Times New Roman"/>
              </a:rPr>
              <a:t>BufferedOutputStream</a:t>
            </a:r>
            <a:r>
              <a:rPr lang="en-US" sz="2400" b="0" i="0" u="none" strike="noStrike" cap="none" dirty="0">
                <a:solidFill>
                  <a:schemeClr val="dk1"/>
                </a:solidFill>
                <a:latin typeface="Times New Roman"/>
                <a:ea typeface="Times New Roman"/>
                <a:cs typeface="Times New Roman"/>
                <a:sym typeface="Times New Roman"/>
              </a:rPr>
              <a:t>(</a:t>
            </a:r>
            <a:r>
              <a:rPr lang="en-US" sz="2400" b="0" i="0" u="none" strike="noStrike" cap="none" dirty="0" err="1">
                <a:solidFill>
                  <a:schemeClr val="dk1"/>
                </a:solidFill>
                <a:latin typeface="Times New Roman"/>
                <a:ea typeface="Times New Roman"/>
                <a:cs typeface="Times New Roman"/>
                <a:sym typeface="Times New Roman"/>
              </a:rPr>
              <a:t>OutputStream</a:t>
            </a:r>
            <a:r>
              <a:rPr lang="en-US" sz="2400" b="0" i="0" u="none" strike="noStrike" cap="none" dirty="0">
                <a:solidFill>
                  <a:schemeClr val="dk1"/>
                </a:solidFill>
                <a:latin typeface="Times New Roman"/>
                <a:ea typeface="Times New Roman"/>
                <a:cs typeface="Times New Roman"/>
                <a:sym typeface="Times New Roman"/>
              </a:rPr>
              <a:t> out, </a:t>
            </a:r>
            <a:r>
              <a:rPr lang="en-US" sz="2400" b="0" i="0" u="none" strike="noStrike" cap="none" dirty="0" err="1">
                <a:solidFill>
                  <a:schemeClr val="dk1"/>
                </a:solidFill>
                <a:latin typeface="Times New Roman"/>
                <a:ea typeface="Times New Roman"/>
                <a:cs typeface="Times New Roman"/>
                <a:sym typeface="Times New Roman"/>
              </a:rPr>
              <a:t>int</a:t>
            </a:r>
            <a:r>
              <a:rPr lang="en-US" sz="2400" b="0" i="0" u="none" strike="noStrike" cap="none" dirty="0">
                <a:solidFill>
                  <a:schemeClr val="dk1"/>
                </a:solidFill>
                <a:latin typeface="Times New Roman"/>
                <a:ea typeface="Times New Roman"/>
                <a:cs typeface="Times New Roman"/>
                <a:sym typeface="Times New Roman"/>
              </a:rPr>
              <a:t> </a:t>
            </a:r>
            <a:r>
              <a:rPr lang="en-US" sz="2400" b="0" i="0" u="none" strike="noStrike" cap="none" dirty="0" err="1">
                <a:solidFill>
                  <a:schemeClr val="dk1"/>
                </a:solidFill>
                <a:latin typeface="Times New Roman"/>
                <a:ea typeface="Times New Roman"/>
                <a:cs typeface="Times New Roman"/>
                <a:sym typeface="Times New Roman"/>
              </a:rPr>
              <a:t>bufferSize</a:t>
            </a:r>
            <a:r>
              <a:rPr lang="en-US" sz="2400" b="0" i="0" u="none" strike="noStrike" cap="none" dirty="0">
                <a:solidFill>
                  <a:schemeClr val="dk1"/>
                </a:solidFill>
                <a:latin typeface="Times New Roman"/>
                <a:ea typeface="Times New Roman"/>
                <a:cs typeface="Times New Roman"/>
                <a:sym typeface="Times New Roman"/>
              </a:rPr>
              <a: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a:p>
        </p:txBody>
      </p:sp>
      <p:sp>
        <p:nvSpPr>
          <p:cNvPr id="260" name="Shape 260"/>
          <p:cNvSpPr txBox="1"/>
          <p:nvPr/>
        </p:nvSpPr>
        <p:spPr>
          <a:xfrm>
            <a:off x="1671636" y="2462211"/>
            <a:ext cx="9144000" cy="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pic>
        <p:nvPicPr>
          <p:cNvPr id="261" name="Shape 261"/>
          <p:cNvPicPr preferRelativeResize="0"/>
          <p:nvPr/>
        </p:nvPicPr>
        <p:blipFill rotWithShape="1">
          <a:blip r:embed="rId3">
            <a:alphaModFix/>
          </a:blip>
          <a:srcRect/>
          <a:stretch/>
        </p:blipFill>
        <p:spPr>
          <a:xfrm>
            <a:off x="212725" y="4724400"/>
            <a:ext cx="8674100" cy="1409700"/>
          </a:xfrm>
          <a:prstGeom prst="rect">
            <a:avLst/>
          </a:prstGeom>
          <a:noFill/>
          <a:ln>
            <a:noFill/>
          </a:ln>
        </p:spPr>
      </p:pic>
    </p:spTree>
    <p:extLst>
      <p:ext uri="{BB962C8B-B14F-4D97-AF65-F5344CB8AC3E}">
        <p14:creationId xmlns:p14="http://schemas.microsoft.com/office/powerpoint/2010/main" val="16626953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7" name="Shape 267"/>
          <p:cNvSpPr txBox="1">
            <a:spLocks noGrp="1"/>
          </p:cNvSpPr>
          <p:nvPr>
            <p:ph type="title"/>
          </p:nvPr>
        </p:nvSpPr>
        <p:spPr>
          <a:xfrm>
            <a:off x="228600" y="228600"/>
            <a:ext cx="8686800" cy="609599"/>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chemeClr val="dk2"/>
              </a:buClr>
              <a:buSzPct val="25000"/>
              <a:buFont typeface="Times New Roman"/>
              <a:buNone/>
            </a:pPr>
            <a:r>
              <a:rPr lang="en-US" sz="4400" b="0" i="0" u="none" strike="noStrike" cap="none">
                <a:solidFill>
                  <a:schemeClr val="dk2"/>
                </a:solidFill>
                <a:latin typeface="Times New Roman"/>
                <a:ea typeface="Times New Roman"/>
                <a:cs typeface="Times New Roman"/>
                <a:sym typeface="Times New Roman"/>
              </a:rPr>
              <a:t>Object I/O</a:t>
            </a:r>
          </a:p>
        </p:txBody>
      </p:sp>
      <p:sp>
        <p:nvSpPr>
          <p:cNvPr id="268" name="Shape 268"/>
          <p:cNvSpPr txBox="1">
            <a:spLocks noGrp="1"/>
          </p:cNvSpPr>
          <p:nvPr>
            <p:ph idx="1"/>
          </p:nvPr>
        </p:nvSpPr>
        <p:spPr>
          <a:xfrm>
            <a:off x="381000" y="1295400"/>
            <a:ext cx="8381999" cy="1143000"/>
          </a:xfrm>
          <a:prstGeom prst="rect">
            <a:avLst/>
          </a:prstGeom>
          <a:noFill/>
          <a:ln>
            <a:noFill/>
          </a:ln>
        </p:spPr>
        <p:txBody>
          <a:bodyPr lIns="92075" tIns="46025" rIns="92075" bIns="46025" anchor="t" anchorCtr="0">
            <a:noAutofit/>
          </a:bodyPr>
          <a:lstStyle/>
          <a:p>
            <a:pPr marL="0" marR="0" lvl="0" indent="0" algn="just" rtl="0">
              <a:lnSpc>
                <a:spcPct val="90000"/>
              </a:lnSpc>
              <a:spcBef>
                <a:spcPts val="0"/>
              </a:spcBef>
              <a:spcAft>
                <a:spcPts val="0"/>
              </a:spcAft>
              <a:buClr>
                <a:schemeClr val="dk2"/>
              </a:buClr>
              <a:buSzPct val="25000"/>
              <a:buFont typeface="Arial"/>
              <a:buNone/>
            </a:pPr>
            <a:r>
              <a:rPr lang="en-US" sz="2000" b="0" i="0" u="sng" strike="noStrike" cap="none" dirty="0" err="1">
                <a:solidFill>
                  <a:schemeClr val="dk1"/>
                </a:solidFill>
                <a:latin typeface="Times New Roman"/>
                <a:ea typeface="Times New Roman"/>
                <a:cs typeface="Times New Roman"/>
                <a:sym typeface="Times New Roman"/>
              </a:rPr>
              <a:t>DataInputStream</a:t>
            </a:r>
            <a:r>
              <a:rPr lang="en-US" sz="2000" b="0" i="0" u="none" strike="noStrike" cap="none" dirty="0">
                <a:solidFill>
                  <a:schemeClr val="dk1"/>
                </a:solidFill>
                <a:latin typeface="Times New Roman"/>
                <a:ea typeface="Times New Roman"/>
                <a:cs typeface="Times New Roman"/>
                <a:sym typeface="Times New Roman"/>
              </a:rPr>
              <a:t>/</a:t>
            </a:r>
            <a:r>
              <a:rPr lang="en-US" sz="2000" b="0" i="0" u="sng" strike="noStrike" cap="none" dirty="0" err="1">
                <a:solidFill>
                  <a:schemeClr val="dk1"/>
                </a:solidFill>
                <a:latin typeface="Times New Roman"/>
                <a:ea typeface="Times New Roman"/>
                <a:cs typeface="Times New Roman"/>
                <a:sym typeface="Times New Roman"/>
              </a:rPr>
              <a:t>DataOutputStream</a:t>
            </a:r>
            <a:r>
              <a:rPr lang="en-US" sz="2000" b="0" i="0" u="none" strike="noStrike" cap="none" dirty="0">
                <a:solidFill>
                  <a:schemeClr val="dk1"/>
                </a:solidFill>
                <a:latin typeface="Times New Roman"/>
                <a:ea typeface="Times New Roman"/>
                <a:cs typeface="Times New Roman"/>
                <a:sym typeface="Times New Roman"/>
              </a:rPr>
              <a:t> enables you to perform I/O for primitive type values and strings. </a:t>
            </a:r>
            <a:r>
              <a:rPr lang="en-US" sz="2000" b="0" i="0" u="sng" strike="noStrike" cap="none" dirty="0" err="1">
                <a:solidFill>
                  <a:schemeClr val="dk1"/>
                </a:solidFill>
                <a:latin typeface="Times New Roman"/>
                <a:ea typeface="Times New Roman"/>
                <a:cs typeface="Times New Roman"/>
                <a:sym typeface="Times New Roman"/>
              </a:rPr>
              <a:t>ObjectInputStream</a:t>
            </a:r>
            <a:r>
              <a:rPr lang="en-US" sz="2000" b="0" i="0" u="none" strike="noStrike" cap="none" dirty="0">
                <a:solidFill>
                  <a:schemeClr val="dk1"/>
                </a:solidFill>
                <a:latin typeface="Times New Roman"/>
                <a:ea typeface="Times New Roman"/>
                <a:cs typeface="Times New Roman"/>
                <a:sym typeface="Times New Roman"/>
              </a:rPr>
              <a:t>/</a:t>
            </a:r>
            <a:r>
              <a:rPr lang="en-US" sz="2000" b="0" i="0" u="sng" strike="noStrike" cap="none" dirty="0" err="1">
                <a:solidFill>
                  <a:schemeClr val="dk1"/>
                </a:solidFill>
                <a:latin typeface="Times New Roman"/>
                <a:ea typeface="Times New Roman"/>
                <a:cs typeface="Times New Roman"/>
                <a:sym typeface="Times New Roman"/>
              </a:rPr>
              <a:t>ObjectOutputStream</a:t>
            </a:r>
            <a:r>
              <a:rPr lang="en-US" sz="2000" b="0" i="0" u="none" strike="noStrike" cap="none" dirty="0">
                <a:solidFill>
                  <a:schemeClr val="dk1"/>
                </a:solidFill>
                <a:latin typeface="Times New Roman"/>
                <a:ea typeface="Times New Roman"/>
                <a:cs typeface="Times New Roman"/>
                <a:sym typeface="Times New Roman"/>
              </a:rPr>
              <a:t> enables you to perform I/O for objects in addition for primitive type values and strings.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a:p>
        </p:txBody>
      </p:sp>
      <p:pic>
        <p:nvPicPr>
          <p:cNvPr id="269" name="Shape 269"/>
          <p:cNvPicPr preferRelativeResize="0"/>
          <p:nvPr/>
        </p:nvPicPr>
        <p:blipFill rotWithShape="1">
          <a:blip r:embed="rId3">
            <a:alphaModFix/>
          </a:blip>
          <a:srcRect/>
          <a:stretch/>
        </p:blipFill>
        <p:spPr>
          <a:xfrm>
            <a:off x="304800" y="2667000"/>
            <a:ext cx="8534399" cy="3265486"/>
          </a:xfrm>
          <a:prstGeom prst="rect">
            <a:avLst/>
          </a:prstGeom>
          <a:noFill/>
          <a:ln>
            <a:noFill/>
          </a:ln>
        </p:spPr>
      </p:pic>
      <p:cxnSp>
        <p:nvCxnSpPr>
          <p:cNvPr id="270" name="Shape 270"/>
          <p:cNvCxnSpPr/>
          <p:nvPr/>
        </p:nvCxnSpPr>
        <p:spPr>
          <a:xfrm>
            <a:off x="2590800" y="1524000"/>
            <a:ext cx="1524000" cy="2438399"/>
          </a:xfrm>
          <a:prstGeom prst="straightConnector1">
            <a:avLst/>
          </a:prstGeom>
          <a:noFill/>
          <a:ln w="12700" cap="flat" cmpd="sng">
            <a:solidFill>
              <a:srgbClr val="FF0000"/>
            </a:solidFill>
            <a:prstDash val="solid"/>
            <a:miter/>
            <a:headEnd type="none" w="med" len="med"/>
            <a:tailEnd type="stealth" w="med" len="med"/>
          </a:ln>
        </p:spPr>
      </p:cxnSp>
      <p:cxnSp>
        <p:nvCxnSpPr>
          <p:cNvPr id="271" name="Shape 271"/>
          <p:cNvCxnSpPr/>
          <p:nvPr/>
        </p:nvCxnSpPr>
        <p:spPr>
          <a:xfrm>
            <a:off x="4267200" y="1524000"/>
            <a:ext cx="838199" cy="3962399"/>
          </a:xfrm>
          <a:prstGeom prst="straightConnector1">
            <a:avLst/>
          </a:prstGeom>
          <a:noFill/>
          <a:ln w="12700" cap="flat" cmpd="sng">
            <a:solidFill>
              <a:srgbClr val="FF0000"/>
            </a:solidFill>
            <a:prstDash val="solid"/>
            <a:miter/>
            <a:headEnd type="none" w="med" len="med"/>
            <a:tailEnd type="stealth" w="med" len="med"/>
          </a:ln>
        </p:spPr>
      </p:cxnSp>
    </p:spTree>
    <p:extLst>
      <p:ext uri="{BB962C8B-B14F-4D97-AF65-F5344CB8AC3E}">
        <p14:creationId xmlns:p14="http://schemas.microsoft.com/office/powerpoint/2010/main" val="15787298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8" name="Shape 278"/>
          <p:cNvSpPr txBox="1">
            <a:spLocks noGrp="1"/>
          </p:cNvSpPr>
          <p:nvPr>
            <p:ph type="title"/>
          </p:nvPr>
        </p:nvSpPr>
        <p:spPr>
          <a:xfrm>
            <a:off x="685800" y="228600"/>
            <a:ext cx="7772400" cy="609599"/>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chemeClr val="dk2"/>
              </a:buClr>
              <a:buSzPct val="25000"/>
              <a:buFont typeface="Times New Roman"/>
              <a:buNone/>
            </a:pPr>
            <a:r>
              <a:rPr lang="en-US" sz="4400" b="0" i="0" u="none" strike="noStrike" cap="none">
                <a:solidFill>
                  <a:schemeClr val="dk2"/>
                </a:solidFill>
                <a:latin typeface="Times New Roman"/>
                <a:ea typeface="Times New Roman"/>
                <a:cs typeface="Times New Roman"/>
                <a:sym typeface="Times New Roman"/>
              </a:rPr>
              <a:t>ObjectInputStream</a:t>
            </a:r>
          </a:p>
        </p:txBody>
      </p:sp>
      <p:sp>
        <p:nvSpPr>
          <p:cNvPr id="279" name="Shape 279"/>
          <p:cNvSpPr txBox="1">
            <a:spLocks noGrp="1"/>
          </p:cNvSpPr>
          <p:nvPr>
            <p:ph idx="1"/>
          </p:nvPr>
        </p:nvSpPr>
        <p:spPr>
          <a:xfrm>
            <a:off x="609600" y="1447800"/>
            <a:ext cx="8077199" cy="914400"/>
          </a:xfrm>
          <a:prstGeom prst="rect">
            <a:avLst/>
          </a:prstGeom>
          <a:noFill/>
          <a:ln>
            <a:noFill/>
          </a:ln>
        </p:spPr>
        <p:txBody>
          <a:bodyPr lIns="92075" tIns="46025" rIns="92075" bIns="46025" anchor="t" anchorCtr="0">
            <a:noAutofit/>
          </a:bodyPr>
          <a:lstStyle/>
          <a:p>
            <a:pPr marL="0" marR="0" lvl="0" indent="0" algn="just" rtl="0">
              <a:lnSpc>
                <a:spcPct val="90000"/>
              </a:lnSpc>
              <a:spcBef>
                <a:spcPts val="0"/>
              </a:spcBef>
              <a:spcAft>
                <a:spcPts val="0"/>
              </a:spcAft>
              <a:buClr>
                <a:schemeClr val="dk2"/>
              </a:buClr>
              <a:buSzPct val="25000"/>
              <a:buFont typeface="Arial"/>
              <a:buNone/>
            </a:pPr>
            <a:r>
              <a:rPr lang="en-US" sz="2800" b="0" i="0" u="none" strike="noStrike" cap="none" dirty="0" err="1">
                <a:solidFill>
                  <a:schemeClr val="dk1"/>
                </a:solidFill>
                <a:latin typeface="Times New Roman"/>
                <a:ea typeface="Times New Roman"/>
                <a:cs typeface="Times New Roman"/>
                <a:sym typeface="Times New Roman"/>
              </a:rPr>
              <a:t>ObjectInputStream</a:t>
            </a:r>
            <a:r>
              <a:rPr lang="en-US" sz="2800" b="0" i="0" u="none" strike="noStrike" cap="none" dirty="0">
                <a:solidFill>
                  <a:schemeClr val="dk1"/>
                </a:solidFill>
                <a:latin typeface="Times New Roman"/>
                <a:ea typeface="Times New Roman"/>
                <a:cs typeface="Times New Roman"/>
                <a:sym typeface="Times New Roman"/>
              </a:rPr>
              <a:t> extends </a:t>
            </a:r>
            <a:r>
              <a:rPr lang="en-US" sz="2800" b="0" i="0" u="none" strike="noStrike" cap="none" dirty="0" err="1">
                <a:solidFill>
                  <a:schemeClr val="dk1"/>
                </a:solidFill>
                <a:latin typeface="Times New Roman"/>
                <a:ea typeface="Times New Roman"/>
                <a:cs typeface="Times New Roman"/>
                <a:sym typeface="Times New Roman"/>
              </a:rPr>
              <a:t>InputStream</a:t>
            </a:r>
            <a:r>
              <a:rPr lang="en-US" sz="2800" b="0" i="0" u="none" strike="noStrike" cap="none" dirty="0">
                <a:solidFill>
                  <a:schemeClr val="dk1"/>
                </a:solidFill>
                <a:latin typeface="Times New Roman"/>
                <a:ea typeface="Times New Roman"/>
                <a:cs typeface="Times New Roman"/>
                <a:sym typeface="Times New Roman"/>
              </a:rPr>
              <a:t> and implements </a:t>
            </a:r>
            <a:r>
              <a:rPr lang="en-US" sz="2800" b="0" i="0" u="none" strike="noStrike" cap="none" dirty="0" err="1">
                <a:solidFill>
                  <a:schemeClr val="dk1"/>
                </a:solidFill>
                <a:latin typeface="Times New Roman"/>
                <a:ea typeface="Times New Roman"/>
                <a:cs typeface="Times New Roman"/>
                <a:sym typeface="Times New Roman"/>
              </a:rPr>
              <a:t>ObjectInput</a:t>
            </a:r>
            <a:r>
              <a:rPr lang="en-US" sz="2800" b="0" i="0" u="none" strike="noStrike" cap="none" dirty="0">
                <a:solidFill>
                  <a:schemeClr val="dk1"/>
                </a:solidFill>
                <a:latin typeface="Times New Roman"/>
                <a:ea typeface="Times New Roman"/>
                <a:cs typeface="Times New Roman"/>
                <a:sym typeface="Times New Roman"/>
              </a:rPr>
              <a:t> and </a:t>
            </a:r>
            <a:r>
              <a:rPr lang="en-US" sz="2800" b="0" i="0" u="none" strike="noStrike" cap="none" dirty="0" err="1">
                <a:solidFill>
                  <a:schemeClr val="dk1"/>
                </a:solidFill>
                <a:latin typeface="Times New Roman"/>
                <a:ea typeface="Times New Roman"/>
                <a:cs typeface="Times New Roman"/>
                <a:sym typeface="Times New Roman"/>
              </a:rPr>
              <a:t>ObjectStreamConstants</a:t>
            </a:r>
            <a:r>
              <a:rPr lang="en-US" sz="2800" b="0" i="0" u="none" strike="noStrike" cap="none" dirty="0">
                <a:solidFill>
                  <a:schemeClr val="dk1"/>
                </a:solidFill>
                <a:latin typeface="Times New Roman"/>
                <a:ea typeface="Times New Roman"/>
                <a:cs typeface="Times New Roman"/>
                <a:sym typeface="Times New Roman"/>
              </a:rPr>
              <a:t>.</a:t>
            </a:r>
            <a:r>
              <a:rPr lang="en-US" sz="2800" b="0" i="0" u="none" strike="noStrike" cap="none" dirty="0">
                <a:solidFill>
                  <a:schemeClr val="dk1"/>
                </a:solidFill>
                <a:latin typeface="Courier New"/>
                <a:ea typeface="Courier New"/>
                <a:cs typeface="Courier New"/>
                <a:sym typeface="Courier New"/>
              </a:rPr>
              <a:t>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17</a:t>
            </a:fld>
            <a:endParaRPr lang="en-US"/>
          </a:p>
        </p:txBody>
      </p:sp>
      <p:sp>
        <p:nvSpPr>
          <p:cNvPr id="280" name="Shape 280"/>
          <p:cNvSpPr txBox="1"/>
          <p:nvPr/>
        </p:nvSpPr>
        <p:spPr>
          <a:xfrm>
            <a:off x="2471736" y="2786061"/>
            <a:ext cx="9144000" cy="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pic>
        <p:nvPicPr>
          <p:cNvPr id="281" name="Shape 281"/>
          <p:cNvPicPr preferRelativeResize="0"/>
          <p:nvPr/>
        </p:nvPicPr>
        <p:blipFill rotWithShape="1">
          <a:blip r:embed="rId3">
            <a:alphaModFix/>
          </a:blip>
          <a:srcRect/>
          <a:stretch/>
        </p:blipFill>
        <p:spPr>
          <a:xfrm>
            <a:off x="304800" y="2895600"/>
            <a:ext cx="8839199" cy="2705100"/>
          </a:xfrm>
          <a:prstGeom prst="rect">
            <a:avLst/>
          </a:prstGeom>
          <a:noFill/>
          <a:ln>
            <a:noFill/>
          </a:ln>
        </p:spPr>
      </p:pic>
      <p:cxnSp>
        <p:nvCxnSpPr>
          <p:cNvPr id="282" name="Shape 282"/>
          <p:cNvCxnSpPr/>
          <p:nvPr/>
        </p:nvCxnSpPr>
        <p:spPr>
          <a:xfrm>
            <a:off x="1752600" y="1828800"/>
            <a:ext cx="609599" cy="2819400"/>
          </a:xfrm>
          <a:prstGeom prst="straightConnector1">
            <a:avLst/>
          </a:prstGeom>
          <a:noFill/>
          <a:ln w="12700" cap="flat" cmpd="sng">
            <a:solidFill>
              <a:srgbClr val="FF0000"/>
            </a:solidFill>
            <a:prstDash val="solid"/>
            <a:miter/>
            <a:headEnd type="none" w="med" len="med"/>
            <a:tailEnd type="stealth" w="med" len="med"/>
          </a:ln>
        </p:spPr>
      </p:cxnSp>
      <p:cxnSp>
        <p:nvCxnSpPr>
          <p:cNvPr id="283" name="Shape 283"/>
          <p:cNvCxnSpPr/>
          <p:nvPr/>
        </p:nvCxnSpPr>
        <p:spPr>
          <a:xfrm flipH="1">
            <a:off x="3124200" y="1676400"/>
            <a:ext cx="2590800" cy="1447800"/>
          </a:xfrm>
          <a:prstGeom prst="straightConnector1">
            <a:avLst/>
          </a:prstGeom>
          <a:noFill/>
          <a:ln w="12700" cap="flat" cmpd="sng">
            <a:solidFill>
              <a:srgbClr val="FF0000"/>
            </a:solidFill>
            <a:prstDash val="solid"/>
            <a:miter/>
            <a:headEnd type="none" w="med" len="med"/>
            <a:tailEnd type="stealth" w="med" len="med"/>
          </a:ln>
        </p:spPr>
      </p:cxnSp>
      <p:cxnSp>
        <p:nvCxnSpPr>
          <p:cNvPr id="284" name="Shape 284"/>
          <p:cNvCxnSpPr/>
          <p:nvPr/>
        </p:nvCxnSpPr>
        <p:spPr>
          <a:xfrm>
            <a:off x="3429000" y="2209800"/>
            <a:ext cx="2514599" cy="2438399"/>
          </a:xfrm>
          <a:prstGeom prst="straightConnector1">
            <a:avLst/>
          </a:prstGeom>
          <a:noFill/>
          <a:ln w="12700" cap="flat" cmpd="sng">
            <a:solidFill>
              <a:srgbClr val="FF0000"/>
            </a:solidFill>
            <a:prstDash val="solid"/>
            <a:miter/>
            <a:headEnd type="none" w="med" len="med"/>
            <a:tailEnd type="stealth" w="med" len="med"/>
          </a:ln>
        </p:spPr>
      </p:cxnSp>
      <p:cxnSp>
        <p:nvCxnSpPr>
          <p:cNvPr id="285" name="Shape 285"/>
          <p:cNvCxnSpPr/>
          <p:nvPr/>
        </p:nvCxnSpPr>
        <p:spPr>
          <a:xfrm flipH="1">
            <a:off x="6248400" y="2209800"/>
            <a:ext cx="152399" cy="914400"/>
          </a:xfrm>
          <a:prstGeom prst="straightConnector1">
            <a:avLst/>
          </a:prstGeom>
          <a:noFill/>
          <a:ln w="12700" cap="flat" cmpd="sng">
            <a:solidFill>
              <a:srgbClr val="FF0000"/>
            </a:solidFill>
            <a:prstDash val="solid"/>
            <a:miter/>
            <a:headEnd type="none" w="med" len="med"/>
            <a:tailEnd type="stealth" w="med" len="med"/>
          </a:ln>
        </p:spPr>
      </p:cxnSp>
    </p:spTree>
    <p:extLst>
      <p:ext uri="{BB962C8B-B14F-4D97-AF65-F5344CB8AC3E}">
        <p14:creationId xmlns:p14="http://schemas.microsoft.com/office/powerpoint/2010/main" val="35683770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1" name="Shape 291"/>
          <p:cNvSpPr txBox="1">
            <a:spLocks noGrp="1"/>
          </p:cNvSpPr>
          <p:nvPr>
            <p:ph type="title"/>
          </p:nvPr>
        </p:nvSpPr>
        <p:spPr>
          <a:xfrm>
            <a:off x="685800" y="228600"/>
            <a:ext cx="7772400" cy="609599"/>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chemeClr val="dk2"/>
              </a:buClr>
              <a:buSzPct val="25000"/>
              <a:buFont typeface="Times New Roman"/>
              <a:buNone/>
            </a:pPr>
            <a:r>
              <a:rPr lang="en-US" sz="4400" b="0" i="0" u="none" strike="noStrike" cap="none">
                <a:solidFill>
                  <a:schemeClr val="dk2"/>
                </a:solidFill>
                <a:latin typeface="Times New Roman"/>
                <a:ea typeface="Times New Roman"/>
                <a:cs typeface="Times New Roman"/>
                <a:sym typeface="Times New Roman"/>
              </a:rPr>
              <a:t>ObjectOutputStream</a:t>
            </a:r>
          </a:p>
        </p:txBody>
      </p:sp>
      <p:sp>
        <p:nvSpPr>
          <p:cNvPr id="292" name="Shape 292"/>
          <p:cNvSpPr txBox="1">
            <a:spLocks noGrp="1"/>
          </p:cNvSpPr>
          <p:nvPr>
            <p:ph idx="1"/>
          </p:nvPr>
        </p:nvSpPr>
        <p:spPr>
          <a:xfrm>
            <a:off x="609600" y="1447800"/>
            <a:ext cx="8077199" cy="914400"/>
          </a:xfrm>
          <a:prstGeom prst="rect">
            <a:avLst/>
          </a:prstGeom>
          <a:noFill/>
          <a:ln>
            <a:noFill/>
          </a:ln>
        </p:spPr>
        <p:txBody>
          <a:bodyPr lIns="92075" tIns="46025" rIns="92075" bIns="46025" anchor="t" anchorCtr="0">
            <a:noAutofit/>
          </a:bodyPr>
          <a:lstStyle/>
          <a:p>
            <a:pPr marL="0" marR="0" lvl="0" indent="0" algn="just" rtl="0">
              <a:lnSpc>
                <a:spcPct val="90000"/>
              </a:lnSpc>
              <a:spcBef>
                <a:spcPts val="0"/>
              </a:spcBef>
              <a:spcAft>
                <a:spcPts val="0"/>
              </a:spcAft>
              <a:buClr>
                <a:schemeClr val="dk2"/>
              </a:buClr>
              <a:buSzPct val="25000"/>
              <a:buFont typeface="Arial"/>
              <a:buNone/>
            </a:pPr>
            <a:r>
              <a:rPr lang="en-US" sz="2800" b="0" i="0" u="none" strike="noStrike" cap="none" dirty="0" err="1">
                <a:solidFill>
                  <a:schemeClr val="dk1"/>
                </a:solidFill>
                <a:latin typeface="Times New Roman"/>
                <a:ea typeface="Times New Roman"/>
                <a:cs typeface="Times New Roman"/>
                <a:sym typeface="Times New Roman"/>
              </a:rPr>
              <a:t>ObjectOutputStream</a:t>
            </a:r>
            <a:r>
              <a:rPr lang="en-US" sz="2800" b="0" i="0" u="none" strike="noStrike" cap="none" dirty="0">
                <a:solidFill>
                  <a:schemeClr val="dk1"/>
                </a:solidFill>
                <a:latin typeface="Times New Roman"/>
                <a:ea typeface="Times New Roman"/>
                <a:cs typeface="Times New Roman"/>
                <a:sym typeface="Times New Roman"/>
              </a:rPr>
              <a:t> extends </a:t>
            </a:r>
            <a:r>
              <a:rPr lang="en-US" sz="2800" b="0" i="0" u="none" strike="noStrike" cap="none" dirty="0" err="1">
                <a:solidFill>
                  <a:schemeClr val="dk1"/>
                </a:solidFill>
                <a:latin typeface="Times New Roman"/>
                <a:ea typeface="Times New Roman"/>
                <a:cs typeface="Times New Roman"/>
                <a:sym typeface="Times New Roman"/>
              </a:rPr>
              <a:t>OutputStream</a:t>
            </a:r>
            <a:r>
              <a:rPr lang="en-US" sz="2800" b="0" i="0" u="none" strike="noStrike" cap="none" dirty="0">
                <a:solidFill>
                  <a:schemeClr val="dk1"/>
                </a:solidFill>
                <a:latin typeface="Times New Roman"/>
                <a:ea typeface="Times New Roman"/>
                <a:cs typeface="Times New Roman"/>
                <a:sym typeface="Times New Roman"/>
              </a:rPr>
              <a:t> and implements </a:t>
            </a:r>
            <a:r>
              <a:rPr lang="en-US" sz="2800" b="0" i="0" u="none" strike="noStrike" cap="none" dirty="0" err="1">
                <a:solidFill>
                  <a:schemeClr val="dk1"/>
                </a:solidFill>
                <a:latin typeface="Times New Roman"/>
                <a:ea typeface="Times New Roman"/>
                <a:cs typeface="Times New Roman"/>
                <a:sym typeface="Times New Roman"/>
              </a:rPr>
              <a:t>ObjectOutput</a:t>
            </a:r>
            <a:r>
              <a:rPr lang="en-US" sz="2800" b="0" i="0" u="none" strike="noStrike" cap="none" dirty="0">
                <a:solidFill>
                  <a:schemeClr val="dk1"/>
                </a:solidFill>
                <a:latin typeface="Times New Roman"/>
                <a:ea typeface="Times New Roman"/>
                <a:cs typeface="Times New Roman"/>
                <a:sym typeface="Times New Roman"/>
              </a:rPr>
              <a:t> and </a:t>
            </a:r>
            <a:r>
              <a:rPr lang="en-US" sz="2800" b="0" i="0" u="none" strike="noStrike" cap="none" dirty="0" err="1">
                <a:solidFill>
                  <a:schemeClr val="dk1"/>
                </a:solidFill>
                <a:latin typeface="Times New Roman"/>
                <a:ea typeface="Times New Roman"/>
                <a:cs typeface="Times New Roman"/>
                <a:sym typeface="Times New Roman"/>
              </a:rPr>
              <a:t>ObjectStreamConstants</a:t>
            </a:r>
            <a:r>
              <a:rPr lang="en-US" sz="2800" b="0" i="0" u="none" strike="noStrike" cap="none" dirty="0">
                <a:solidFill>
                  <a:schemeClr val="dk1"/>
                </a:solidFill>
                <a:latin typeface="Times New Roman"/>
                <a:ea typeface="Times New Roman"/>
                <a:cs typeface="Times New Roman"/>
                <a:sym typeface="Times New Roman"/>
              </a:rPr>
              <a: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18</a:t>
            </a:fld>
            <a:endParaRPr lang="en-US"/>
          </a:p>
        </p:txBody>
      </p:sp>
      <p:sp>
        <p:nvSpPr>
          <p:cNvPr id="293" name="Shape 293"/>
          <p:cNvSpPr txBox="1"/>
          <p:nvPr/>
        </p:nvSpPr>
        <p:spPr>
          <a:xfrm>
            <a:off x="2471736" y="2786061"/>
            <a:ext cx="9144000" cy="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94" name="Shape 294"/>
          <p:cNvSpPr txBox="1"/>
          <p:nvPr/>
        </p:nvSpPr>
        <p:spPr>
          <a:xfrm>
            <a:off x="2224086" y="2776536"/>
            <a:ext cx="9144000" cy="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pic>
        <p:nvPicPr>
          <p:cNvPr id="295" name="Shape 295"/>
          <p:cNvPicPr preferRelativeResize="0"/>
          <p:nvPr/>
        </p:nvPicPr>
        <p:blipFill rotWithShape="1">
          <a:blip r:embed="rId3">
            <a:alphaModFix/>
          </a:blip>
          <a:srcRect/>
          <a:stretch/>
        </p:blipFill>
        <p:spPr>
          <a:xfrm>
            <a:off x="228600" y="2971800"/>
            <a:ext cx="8763000" cy="2435224"/>
          </a:xfrm>
          <a:prstGeom prst="rect">
            <a:avLst/>
          </a:prstGeom>
          <a:noFill/>
          <a:ln>
            <a:noFill/>
          </a:ln>
        </p:spPr>
      </p:pic>
      <p:cxnSp>
        <p:nvCxnSpPr>
          <p:cNvPr id="296" name="Shape 296"/>
          <p:cNvCxnSpPr/>
          <p:nvPr/>
        </p:nvCxnSpPr>
        <p:spPr>
          <a:xfrm>
            <a:off x="1752600" y="1828800"/>
            <a:ext cx="609599" cy="2819400"/>
          </a:xfrm>
          <a:prstGeom prst="straightConnector1">
            <a:avLst/>
          </a:prstGeom>
          <a:noFill/>
          <a:ln w="12700" cap="flat" cmpd="sng">
            <a:solidFill>
              <a:srgbClr val="FF0000"/>
            </a:solidFill>
            <a:prstDash val="solid"/>
            <a:miter/>
            <a:headEnd type="none" w="med" len="med"/>
            <a:tailEnd type="stealth" w="med" len="med"/>
          </a:ln>
        </p:spPr>
      </p:cxnSp>
      <p:cxnSp>
        <p:nvCxnSpPr>
          <p:cNvPr id="297" name="Shape 297"/>
          <p:cNvCxnSpPr/>
          <p:nvPr/>
        </p:nvCxnSpPr>
        <p:spPr>
          <a:xfrm flipH="1">
            <a:off x="3048000" y="1780309"/>
            <a:ext cx="2590800" cy="1447800"/>
          </a:xfrm>
          <a:prstGeom prst="straightConnector1">
            <a:avLst/>
          </a:prstGeom>
          <a:noFill/>
          <a:ln w="12700" cap="flat" cmpd="sng">
            <a:solidFill>
              <a:srgbClr val="FF0000"/>
            </a:solidFill>
            <a:prstDash val="solid"/>
            <a:miter/>
            <a:headEnd type="none" w="med" len="med"/>
            <a:tailEnd type="stealth" w="med" len="med"/>
          </a:ln>
        </p:spPr>
      </p:cxnSp>
      <p:cxnSp>
        <p:nvCxnSpPr>
          <p:cNvPr id="298" name="Shape 298"/>
          <p:cNvCxnSpPr/>
          <p:nvPr/>
        </p:nvCxnSpPr>
        <p:spPr>
          <a:xfrm flipH="1">
            <a:off x="6248400" y="2209800"/>
            <a:ext cx="152399" cy="914400"/>
          </a:xfrm>
          <a:prstGeom prst="straightConnector1">
            <a:avLst/>
          </a:prstGeom>
          <a:noFill/>
          <a:ln w="12700" cap="flat" cmpd="sng">
            <a:solidFill>
              <a:srgbClr val="FF0000"/>
            </a:solidFill>
            <a:prstDash val="solid"/>
            <a:miter/>
            <a:headEnd type="none" w="med" len="med"/>
            <a:tailEnd type="stealth" w="med" len="med"/>
          </a:ln>
        </p:spPr>
      </p:cxnSp>
      <p:cxnSp>
        <p:nvCxnSpPr>
          <p:cNvPr id="299" name="Shape 299"/>
          <p:cNvCxnSpPr/>
          <p:nvPr/>
        </p:nvCxnSpPr>
        <p:spPr>
          <a:xfrm>
            <a:off x="3429000" y="2209800"/>
            <a:ext cx="2514599" cy="2438399"/>
          </a:xfrm>
          <a:prstGeom prst="straightConnector1">
            <a:avLst/>
          </a:prstGeom>
          <a:noFill/>
          <a:ln w="12700" cap="flat" cmpd="sng">
            <a:solidFill>
              <a:srgbClr val="FF0000"/>
            </a:solidFill>
            <a:prstDash val="solid"/>
            <a:miter/>
            <a:headEnd type="none" w="med" len="med"/>
            <a:tailEnd type="stealth" w="med" len="med"/>
          </a:ln>
        </p:spPr>
      </p:cxnSp>
    </p:spTree>
    <p:extLst>
      <p:ext uri="{BB962C8B-B14F-4D97-AF65-F5344CB8AC3E}">
        <p14:creationId xmlns:p14="http://schemas.microsoft.com/office/powerpoint/2010/main" val="15604178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5" name="Shape 305"/>
          <p:cNvSpPr txBox="1">
            <a:spLocks noGrp="1"/>
          </p:cNvSpPr>
          <p:nvPr>
            <p:ph type="title"/>
          </p:nvPr>
        </p:nvSpPr>
        <p:spPr>
          <a:xfrm>
            <a:off x="685800" y="228600"/>
            <a:ext cx="7772400" cy="742949"/>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chemeClr val="dk2"/>
              </a:buClr>
              <a:buSzPct val="25000"/>
              <a:buFont typeface="Times New Roman"/>
              <a:buNone/>
            </a:pPr>
            <a:r>
              <a:rPr lang="en-US" sz="4200" b="0" i="0" u="none" strike="noStrike" cap="none">
                <a:solidFill>
                  <a:schemeClr val="dk2"/>
                </a:solidFill>
                <a:latin typeface="Times New Roman"/>
                <a:ea typeface="Times New Roman"/>
                <a:cs typeface="Times New Roman"/>
                <a:sym typeface="Times New Roman"/>
              </a:rPr>
              <a:t>Using Object Streams</a:t>
            </a:r>
          </a:p>
        </p:txBody>
      </p:sp>
      <p:sp>
        <p:nvSpPr>
          <p:cNvPr id="307" name="Shape 307"/>
          <p:cNvSpPr txBox="1">
            <a:spLocks noGrp="1"/>
          </p:cNvSpPr>
          <p:nvPr>
            <p:ph idx="1"/>
          </p:nvPr>
        </p:nvSpPr>
        <p:spPr>
          <a:xfrm>
            <a:off x="304800" y="1143000"/>
            <a:ext cx="8458200" cy="3505200"/>
          </a:xfrm>
          <a:prstGeom prst="rect">
            <a:avLst/>
          </a:prstGeom>
          <a:noFill/>
          <a:ln>
            <a:noFill/>
          </a:ln>
        </p:spPr>
        <p:txBody>
          <a:bodyPr lIns="92075" tIns="46025" rIns="92075" bIns="46025" anchor="t" anchorCtr="0">
            <a:noAutofit/>
          </a:bodyPr>
          <a:lstStyle/>
          <a:p>
            <a:pPr marL="0" marR="0" lvl="0" indent="0" algn="just" rtl="0">
              <a:lnSpc>
                <a:spcPct val="100000"/>
              </a:lnSpc>
              <a:spcBef>
                <a:spcPts val="0"/>
              </a:spcBef>
              <a:spcAft>
                <a:spcPts val="0"/>
              </a:spcAft>
              <a:buClr>
                <a:schemeClr val="dk2"/>
              </a:buClr>
              <a:buSzPct val="25000"/>
              <a:buFont typeface="Arial"/>
              <a:buNone/>
            </a:pPr>
            <a:r>
              <a:rPr lang="en-US" sz="2400" b="0" i="0" u="none" strike="noStrike" cap="none" dirty="0">
                <a:solidFill>
                  <a:schemeClr val="dk1"/>
                </a:solidFill>
                <a:latin typeface="Times New Roman"/>
                <a:ea typeface="Times New Roman"/>
                <a:cs typeface="Times New Roman"/>
                <a:sym typeface="Times New Roman"/>
              </a:rPr>
              <a:t>You may wrap an </a:t>
            </a:r>
            <a:r>
              <a:rPr lang="en-US" sz="2400" b="0" i="0" u="none" strike="noStrike" cap="none" dirty="0" err="1">
                <a:solidFill>
                  <a:schemeClr val="dk1"/>
                </a:solidFill>
                <a:latin typeface="Times New Roman"/>
                <a:ea typeface="Times New Roman"/>
                <a:cs typeface="Times New Roman"/>
                <a:sym typeface="Times New Roman"/>
              </a:rPr>
              <a:t>ObjectInputStream</a:t>
            </a:r>
            <a:r>
              <a:rPr lang="en-US" sz="2400" b="0" i="0" u="none" strike="noStrike" cap="none" dirty="0">
                <a:solidFill>
                  <a:schemeClr val="dk1"/>
                </a:solidFill>
                <a:latin typeface="Times New Roman"/>
                <a:ea typeface="Times New Roman"/>
                <a:cs typeface="Times New Roman"/>
                <a:sym typeface="Times New Roman"/>
              </a:rPr>
              <a:t>/</a:t>
            </a:r>
            <a:r>
              <a:rPr lang="en-US" sz="2400" b="0" i="0" u="none" strike="noStrike" cap="none" dirty="0" err="1">
                <a:solidFill>
                  <a:schemeClr val="dk1"/>
                </a:solidFill>
                <a:latin typeface="Times New Roman"/>
                <a:ea typeface="Times New Roman"/>
                <a:cs typeface="Times New Roman"/>
                <a:sym typeface="Times New Roman"/>
              </a:rPr>
              <a:t>ObjectOutputStream</a:t>
            </a:r>
            <a:r>
              <a:rPr lang="en-US" sz="2400" b="0" i="0" u="none" strike="noStrike" cap="none" dirty="0">
                <a:solidFill>
                  <a:schemeClr val="dk1"/>
                </a:solidFill>
                <a:latin typeface="Times New Roman"/>
                <a:ea typeface="Times New Roman"/>
                <a:cs typeface="Times New Roman"/>
                <a:sym typeface="Times New Roman"/>
              </a:rPr>
              <a:t> on any </a:t>
            </a:r>
            <a:r>
              <a:rPr lang="en-US" sz="2400" b="0" i="0" u="none" strike="noStrike" cap="none" dirty="0" err="1">
                <a:solidFill>
                  <a:schemeClr val="dk1"/>
                </a:solidFill>
                <a:latin typeface="Times New Roman"/>
                <a:ea typeface="Times New Roman"/>
                <a:cs typeface="Times New Roman"/>
                <a:sym typeface="Times New Roman"/>
              </a:rPr>
              <a:t>InputStream</a:t>
            </a:r>
            <a:r>
              <a:rPr lang="en-US" sz="2400" b="0" i="0" u="none" strike="noStrike" cap="none" dirty="0">
                <a:solidFill>
                  <a:schemeClr val="dk1"/>
                </a:solidFill>
                <a:latin typeface="Times New Roman"/>
                <a:ea typeface="Times New Roman"/>
                <a:cs typeface="Times New Roman"/>
                <a:sym typeface="Times New Roman"/>
              </a:rPr>
              <a:t>/</a:t>
            </a:r>
            <a:r>
              <a:rPr lang="en-US" sz="2400" b="0" i="0" u="none" strike="noStrike" cap="none" dirty="0" err="1">
                <a:solidFill>
                  <a:schemeClr val="dk1"/>
                </a:solidFill>
                <a:latin typeface="Times New Roman"/>
                <a:ea typeface="Times New Roman"/>
                <a:cs typeface="Times New Roman"/>
                <a:sym typeface="Times New Roman"/>
              </a:rPr>
              <a:t>OutputStream</a:t>
            </a:r>
            <a:r>
              <a:rPr lang="en-US" sz="2400" b="0" i="0" u="none" strike="noStrike" cap="none" dirty="0">
                <a:solidFill>
                  <a:schemeClr val="dk1"/>
                </a:solidFill>
                <a:latin typeface="Times New Roman"/>
                <a:ea typeface="Times New Roman"/>
                <a:cs typeface="Times New Roman"/>
                <a:sym typeface="Times New Roman"/>
              </a:rPr>
              <a:t> using the following constructors:</a:t>
            </a:r>
          </a:p>
          <a:p>
            <a:pPr marL="0" marR="0" lvl="0" indent="0" algn="just" rtl="0">
              <a:lnSpc>
                <a:spcPct val="100000"/>
              </a:lnSpc>
              <a:spcBef>
                <a:spcPts val="480"/>
              </a:spcBef>
              <a:spcAft>
                <a:spcPts val="0"/>
              </a:spcAft>
              <a:buClr>
                <a:schemeClr val="dk2"/>
              </a:buClr>
              <a:buSzPct val="250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742950" marR="0" lvl="1" indent="-285750" algn="just" rtl="0">
              <a:lnSpc>
                <a:spcPct val="100000"/>
              </a:lnSpc>
              <a:spcBef>
                <a:spcPts val="400"/>
              </a:spcBef>
              <a:spcAft>
                <a:spcPts val="0"/>
              </a:spcAft>
              <a:buClr>
                <a:schemeClr val="dk1"/>
              </a:buClr>
              <a:buSzPct val="25000"/>
              <a:buFont typeface="Times New Roman"/>
              <a:buNone/>
            </a:pPr>
            <a:r>
              <a:rPr lang="en-US" sz="2000" b="0" i="0" u="none" strike="noStrike" cap="none" dirty="0">
                <a:solidFill>
                  <a:schemeClr val="dk1"/>
                </a:solidFill>
                <a:latin typeface="Times New Roman"/>
                <a:ea typeface="Times New Roman"/>
                <a:cs typeface="Times New Roman"/>
                <a:sym typeface="Times New Roman"/>
              </a:rPr>
              <a:t>// Create an </a:t>
            </a:r>
            <a:r>
              <a:rPr lang="en-US" sz="2000" b="0" i="0" u="none" strike="noStrike" cap="none" dirty="0" err="1">
                <a:solidFill>
                  <a:schemeClr val="dk1"/>
                </a:solidFill>
                <a:latin typeface="Times New Roman"/>
                <a:ea typeface="Times New Roman"/>
                <a:cs typeface="Times New Roman"/>
                <a:sym typeface="Times New Roman"/>
              </a:rPr>
              <a:t>ObjectInputStream</a:t>
            </a:r>
            <a:endParaRPr lang="en-US" sz="2000" b="0" i="0" u="none" strike="noStrike" cap="none" dirty="0">
              <a:solidFill>
                <a:schemeClr val="dk1"/>
              </a:solidFill>
              <a:latin typeface="Times New Roman"/>
              <a:ea typeface="Times New Roman"/>
              <a:cs typeface="Times New Roman"/>
              <a:sym typeface="Times New Roman"/>
            </a:endParaRPr>
          </a:p>
          <a:p>
            <a:pPr marL="742950" marR="0" lvl="1" indent="-285750" algn="just" rtl="0">
              <a:lnSpc>
                <a:spcPct val="100000"/>
              </a:lnSpc>
              <a:spcBef>
                <a:spcPts val="400"/>
              </a:spcBef>
              <a:spcAft>
                <a:spcPts val="0"/>
              </a:spcAft>
              <a:buClr>
                <a:schemeClr val="dk1"/>
              </a:buClr>
              <a:buSzPct val="25000"/>
              <a:buFont typeface="Times New Roman"/>
              <a:buNone/>
            </a:pPr>
            <a:r>
              <a:rPr lang="en-US" sz="2000" b="0" i="0" u="none" strike="noStrike" cap="none" dirty="0">
                <a:solidFill>
                  <a:schemeClr val="dk1"/>
                </a:solidFill>
                <a:latin typeface="Times New Roman"/>
                <a:ea typeface="Times New Roman"/>
                <a:cs typeface="Times New Roman"/>
                <a:sym typeface="Times New Roman"/>
              </a:rPr>
              <a:t>public </a:t>
            </a:r>
            <a:r>
              <a:rPr lang="en-US" sz="2000" b="0" i="0" u="none" strike="noStrike" cap="none" dirty="0" err="1">
                <a:solidFill>
                  <a:schemeClr val="dk1"/>
                </a:solidFill>
                <a:latin typeface="Times New Roman"/>
                <a:ea typeface="Times New Roman"/>
                <a:cs typeface="Times New Roman"/>
                <a:sym typeface="Times New Roman"/>
              </a:rPr>
              <a:t>ObjectInputStream</a:t>
            </a:r>
            <a:r>
              <a:rPr lang="en-US" sz="2000" b="0" i="0" u="none" strike="noStrike" cap="none" dirty="0">
                <a:solidFill>
                  <a:schemeClr val="dk1"/>
                </a:solidFill>
                <a:latin typeface="Times New Roman"/>
                <a:ea typeface="Times New Roman"/>
                <a:cs typeface="Times New Roman"/>
                <a:sym typeface="Times New Roman"/>
              </a:rPr>
              <a:t>(</a:t>
            </a:r>
            <a:r>
              <a:rPr lang="en-US" sz="2000" b="0" i="0" u="none" strike="noStrike" cap="none" dirty="0" err="1">
                <a:solidFill>
                  <a:schemeClr val="dk1"/>
                </a:solidFill>
                <a:latin typeface="Times New Roman"/>
                <a:ea typeface="Times New Roman"/>
                <a:cs typeface="Times New Roman"/>
                <a:sym typeface="Times New Roman"/>
              </a:rPr>
              <a:t>InputStream</a:t>
            </a:r>
            <a:r>
              <a:rPr lang="en-US" sz="2000" b="0" i="0" u="none" strike="noStrike" cap="none" dirty="0">
                <a:solidFill>
                  <a:schemeClr val="dk1"/>
                </a:solidFill>
                <a:latin typeface="Times New Roman"/>
                <a:ea typeface="Times New Roman"/>
                <a:cs typeface="Times New Roman"/>
                <a:sym typeface="Times New Roman"/>
              </a:rPr>
              <a:t> in)</a:t>
            </a:r>
          </a:p>
          <a:p>
            <a:pPr marL="742950" marR="0" lvl="1" indent="-285750" algn="just" rtl="0">
              <a:lnSpc>
                <a:spcPct val="100000"/>
              </a:lnSpc>
              <a:spcBef>
                <a:spcPts val="400"/>
              </a:spcBef>
              <a:spcAft>
                <a:spcPts val="0"/>
              </a:spcAft>
              <a:buClr>
                <a:schemeClr val="dk1"/>
              </a:buClr>
              <a:buSzPct val="25000"/>
              <a:buFont typeface="Times New Roman"/>
              <a:buNone/>
            </a:pPr>
            <a:r>
              <a:rPr lang="en-US" sz="2000" b="0" i="0" u="none" strike="noStrike" cap="none" dirty="0">
                <a:solidFill>
                  <a:schemeClr val="dk1"/>
                </a:solidFill>
                <a:latin typeface="Times New Roman"/>
                <a:ea typeface="Times New Roman"/>
                <a:cs typeface="Times New Roman"/>
                <a:sym typeface="Times New Roman"/>
              </a:rPr>
              <a:t> </a:t>
            </a:r>
          </a:p>
          <a:p>
            <a:pPr marL="742950" marR="0" lvl="1" indent="-285750" algn="just" rtl="0">
              <a:lnSpc>
                <a:spcPct val="100000"/>
              </a:lnSpc>
              <a:spcBef>
                <a:spcPts val="400"/>
              </a:spcBef>
              <a:spcAft>
                <a:spcPts val="0"/>
              </a:spcAft>
              <a:buClr>
                <a:schemeClr val="dk1"/>
              </a:buClr>
              <a:buSzPct val="25000"/>
              <a:buFont typeface="Times New Roman"/>
              <a:buNone/>
            </a:pPr>
            <a:r>
              <a:rPr lang="en-US" sz="2000" b="0" i="0" u="none" strike="noStrike" cap="none" dirty="0">
                <a:solidFill>
                  <a:schemeClr val="dk1"/>
                </a:solidFill>
                <a:latin typeface="Times New Roman"/>
                <a:ea typeface="Times New Roman"/>
                <a:cs typeface="Times New Roman"/>
                <a:sym typeface="Times New Roman"/>
              </a:rPr>
              <a:t>// Create an </a:t>
            </a:r>
            <a:r>
              <a:rPr lang="en-US" sz="2000" b="0" i="0" u="none" strike="noStrike" cap="none" dirty="0" err="1">
                <a:solidFill>
                  <a:schemeClr val="dk1"/>
                </a:solidFill>
                <a:latin typeface="Times New Roman"/>
                <a:ea typeface="Times New Roman"/>
                <a:cs typeface="Times New Roman"/>
                <a:sym typeface="Times New Roman"/>
              </a:rPr>
              <a:t>ObjectOutputStream</a:t>
            </a:r>
            <a:endParaRPr lang="en-US" sz="2000" b="0" i="0" u="none" strike="noStrike" cap="none" dirty="0">
              <a:solidFill>
                <a:schemeClr val="dk1"/>
              </a:solidFill>
              <a:latin typeface="Times New Roman"/>
              <a:ea typeface="Times New Roman"/>
              <a:cs typeface="Times New Roman"/>
              <a:sym typeface="Times New Roman"/>
            </a:endParaRPr>
          </a:p>
          <a:p>
            <a:pPr marL="742950" marR="0" lvl="1" indent="-285750" algn="just" rtl="0">
              <a:lnSpc>
                <a:spcPct val="100000"/>
              </a:lnSpc>
              <a:spcBef>
                <a:spcPts val="400"/>
              </a:spcBef>
              <a:spcAft>
                <a:spcPts val="0"/>
              </a:spcAft>
              <a:buClr>
                <a:schemeClr val="dk1"/>
              </a:buClr>
              <a:buSzPct val="25000"/>
              <a:buFont typeface="Times New Roman"/>
              <a:buNone/>
            </a:pPr>
            <a:r>
              <a:rPr lang="en-US" sz="2000" b="0" i="0" u="none" strike="noStrike" cap="none" dirty="0">
                <a:solidFill>
                  <a:schemeClr val="dk1"/>
                </a:solidFill>
                <a:latin typeface="Times New Roman"/>
                <a:ea typeface="Times New Roman"/>
                <a:cs typeface="Times New Roman"/>
                <a:sym typeface="Times New Roman"/>
              </a:rPr>
              <a:t>public </a:t>
            </a:r>
            <a:r>
              <a:rPr lang="en-US" sz="2000" b="0" i="0" u="none" strike="noStrike" cap="none" dirty="0" err="1">
                <a:solidFill>
                  <a:schemeClr val="dk1"/>
                </a:solidFill>
                <a:latin typeface="Times New Roman"/>
                <a:ea typeface="Times New Roman"/>
                <a:cs typeface="Times New Roman"/>
                <a:sym typeface="Times New Roman"/>
              </a:rPr>
              <a:t>ObjectOutputStream</a:t>
            </a:r>
            <a:r>
              <a:rPr lang="en-US" sz="2000" b="0" i="0" u="none" strike="noStrike" cap="none" dirty="0">
                <a:solidFill>
                  <a:schemeClr val="dk1"/>
                </a:solidFill>
                <a:latin typeface="Times New Roman"/>
                <a:ea typeface="Times New Roman"/>
                <a:cs typeface="Times New Roman"/>
                <a:sym typeface="Times New Roman"/>
              </a:rPr>
              <a:t>(</a:t>
            </a:r>
            <a:r>
              <a:rPr lang="en-US" sz="2000" b="0" i="0" u="none" strike="noStrike" cap="none" dirty="0" err="1">
                <a:solidFill>
                  <a:schemeClr val="dk1"/>
                </a:solidFill>
                <a:latin typeface="Times New Roman"/>
                <a:ea typeface="Times New Roman"/>
                <a:cs typeface="Times New Roman"/>
                <a:sym typeface="Times New Roman"/>
              </a:rPr>
              <a:t>OutputStream</a:t>
            </a:r>
            <a:r>
              <a:rPr lang="en-US" sz="2000" b="0" i="0" u="none" strike="noStrike" cap="none" dirty="0">
                <a:solidFill>
                  <a:schemeClr val="dk1"/>
                </a:solidFill>
                <a:latin typeface="Times New Roman"/>
                <a:ea typeface="Times New Roman"/>
                <a:cs typeface="Times New Roman"/>
                <a:sym typeface="Times New Roman"/>
              </a:rPr>
              <a:t> out)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sp>
        <p:nvSpPr>
          <p:cNvPr id="306" name="Shape 306"/>
          <p:cNvSpPr txBox="1"/>
          <p:nvPr/>
        </p:nvSpPr>
        <p:spPr>
          <a:xfrm>
            <a:off x="2324100" y="2452686"/>
            <a:ext cx="9144000" cy="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5873326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Shape 92"/>
          <p:cNvSpPr txBox="1">
            <a:spLocks noGrp="1"/>
          </p:cNvSpPr>
          <p:nvPr>
            <p:ph type="title"/>
          </p:nvPr>
        </p:nvSpPr>
        <p:spPr>
          <a:xfrm>
            <a:off x="685800" y="228600"/>
            <a:ext cx="7772400" cy="666749"/>
          </a:xfrm>
          <a:prstGeom prst="rect">
            <a:avLst/>
          </a:prstGeom>
          <a:noFill/>
          <a:ln>
            <a:noFill/>
          </a:ln>
        </p:spPr>
        <p:txBody>
          <a:bodyPr lIns="92075" tIns="46025" rIns="92075" bIns="46025" anchor="ctr" anchorCtr="0">
            <a:noAutofit/>
          </a:bodyPr>
          <a:lstStyle/>
          <a:p>
            <a:pPr marL="0" marR="0" lvl="0" indent="0">
              <a:lnSpc>
                <a:spcPct val="100000"/>
              </a:lnSpc>
              <a:spcAft>
                <a:spcPts val="0"/>
              </a:spcAft>
              <a:buClr>
                <a:schemeClr val="dk2"/>
              </a:buClr>
              <a:buSzPct val="25000"/>
            </a:pPr>
            <a:r>
              <a:rPr lang="en-US" dirty="0">
                <a:solidFill>
                  <a:schemeClr val="dk2"/>
                </a:solidFill>
                <a:latin typeface="Times New Roman"/>
                <a:ea typeface="Times New Roman"/>
                <a:cs typeface="Times New Roman"/>
                <a:sym typeface="Times New Roman"/>
              </a:rPr>
              <a:t>How is I/O Handled in Java?</a:t>
            </a:r>
          </a:p>
        </p:txBody>
      </p:sp>
      <p:sp>
        <p:nvSpPr>
          <p:cNvPr id="93" name="Shape 93"/>
          <p:cNvSpPr txBox="1">
            <a:spLocks noGrp="1"/>
          </p:cNvSpPr>
          <p:nvPr>
            <p:ph idx="1"/>
          </p:nvPr>
        </p:nvSpPr>
        <p:spPr>
          <a:xfrm>
            <a:off x="228600" y="1066800"/>
            <a:ext cx="8686800" cy="1143000"/>
          </a:xfrm>
          <a:prstGeom prst="rect">
            <a:avLst/>
          </a:prstGeom>
          <a:noFill/>
          <a:ln>
            <a:noFill/>
          </a:ln>
        </p:spPr>
        <p:txBody>
          <a:bodyPr lIns="92075" tIns="46025" rIns="92075" bIns="46025" anchor="t" anchorCtr="0">
            <a:noAutofit/>
          </a:bodyPr>
          <a:lstStyle/>
          <a:p>
            <a:pPr marL="0" marR="0" lvl="0" indent="0" algn="just" rtl="0">
              <a:lnSpc>
                <a:spcPct val="100000"/>
              </a:lnSpc>
              <a:spcBef>
                <a:spcPts val="0"/>
              </a:spcBef>
              <a:spcAft>
                <a:spcPts val="0"/>
              </a:spcAft>
              <a:buClr>
                <a:schemeClr val="dk2"/>
              </a:buClr>
              <a:buSzPct val="25000"/>
              <a:buFont typeface="Arial"/>
              <a:buNone/>
            </a:pPr>
            <a:r>
              <a:rPr lang="en-US" sz="2200" b="0" i="0" u="none" strike="noStrike" cap="none" dirty="0">
                <a:latin typeface="Times New Roman"/>
                <a:ea typeface="Times New Roman"/>
                <a:cs typeface="Times New Roman"/>
                <a:sym typeface="Times New Roman"/>
              </a:rPr>
              <a:t>A File object encapsulates the properties of a file or a path, but does not contain the methods for reading/writing data from/to a file. In order to perform I/O, you need to create objects using appropriate Java I/O classes.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dirty="0"/>
          </a:p>
        </p:txBody>
      </p:sp>
      <p:sp>
        <p:nvSpPr>
          <p:cNvPr id="94" name="Shape 94"/>
          <p:cNvSpPr txBox="1"/>
          <p:nvPr/>
        </p:nvSpPr>
        <p:spPr>
          <a:xfrm>
            <a:off x="2462211" y="2514600"/>
            <a:ext cx="9144000" cy="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95" name="Shape 95"/>
          <p:cNvSpPr txBox="1"/>
          <p:nvPr/>
        </p:nvSpPr>
        <p:spPr>
          <a:xfrm>
            <a:off x="762000" y="5257800"/>
            <a:ext cx="6629400" cy="990599"/>
          </a:xfrm>
          <a:prstGeom prst="rect">
            <a:avLst/>
          </a:prstGeom>
          <a:noFill/>
          <a:ln>
            <a:noFill/>
          </a:ln>
        </p:spPr>
        <p:txBody>
          <a:bodyPr lIns="92075" tIns="46025" rIns="92075" bIns="46025" anchor="t" anchorCtr="0">
            <a:noAutofit/>
          </a:bodyPr>
          <a:lstStyle/>
          <a:p>
            <a:pPr marL="0" marR="0" lvl="0" indent="0" algn="l" rtl="0">
              <a:lnSpc>
                <a:spcPct val="100000"/>
              </a:lnSpc>
              <a:spcBef>
                <a:spcPts val="0"/>
              </a:spcBef>
              <a:spcAft>
                <a:spcPts val="0"/>
              </a:spcAft>
              <a:buClr>
                <a:schemeClr val="dk1"/>
              </a:buClr>
              <a:buSzPct val="25000"/>
              <a:buFont typeface="Times New Roman"/>
              <a:buNone/>
            </a:pPr>
            <a:r>
              <a:rPr lang="en-US" sz="2000" b="0" i="0" u="none" dirty="0" err="1">
                <a:latin typeface="Times New Roman"/>
                <a:ea typeface="Times New Roman"/>
                <a:cs typeface="Times New Roman"/>
                <a:sym typeface="Times New Roman"/>
              </a:rPr>
              <a:t>PrintWriter</a:t>
            </a:r>
            <a:r>
              <a:rPr lang="en-US" sz="2000" b="0" i="0" u="none" dirty="0">
                <a:latin typeface="Times New Roman"/>
                <a:ea typeface="Times New Roman"/>
                <a:cs typeface="Times New Roman"/>
                <a:sym typeface="Times New Roman"/>
              </a:rPr>
              <a:t> output = new </a:t>
            </a:r>
            <a:r>
              <a:rPr lang="en-US" sz="2000" b="0" i="0" u="none" dirty="0" err="1">
                <a:latin typeface="Times New Roman"/>
                <a:ea typeface="Times New Roman"/>
                <a:cs typeface="Times New Roman"/>
                <a:sym typeface="Times New Roman"/>
              </a:rPr>
              <a:t>PrintWriter</a:t>
            </a:r>
            <a:r>
              <a:rPr lang="en-US" sz="2000" b="0" i="0" u="none" dirty="0">
                <a:latin typeface="Times New Roman"/>
                <a:ea typeface="Times New Roman"/>
                <a:cs typeface="Times New Roman"/>
                <a:sym typeface="Times New Roman"/>
              </a:rPr>
              <a:t>("temp.txt");</a:t>
            </a:r>
          </a:p>
          <a:p>
            <a:pPr marL="0" marR="0" lvl="0" indent="0" algn="l" rtl="0">
              <a:lnSpc>
                <a:spcPct val="100000"/>
              </a:lnSpc>
              <a:spcBef>
                <a:spcPts val="400"/>
              </a:spcBef>
              <a:spcAft>
                <a:spcPts val="0"/>
              </a:spcAft>
              <a:buClr>
                <a:schemeClr val="dk1"/>
              </a:buClr>
              <a:buSzPct val="25000"/>
              <a:buFont typeface="Times New Roman"/>
              <a:buNone/>
            </a:pPr>
            <a:r>
              <a:rPr lang="en-US" sz="2000" b="0" i="0" u="none" dirty="0" err="1">
                <a:latin typeface="Times New Roman"/>
                <a:ea typeface="Times New Roman"/>
                <a:cs typeface="Times New Roman"/>
                <a:sym typeface="Times New Roman"/>
              </a:rPr>
              <a:t>output.println</a:t>
            </a:r>
            <a:r>
              <a:rPr lang="en-US" sz="2000" b="0" i="0" u="none" dirty="0">
                <a:latin typeface="Times New Roman"/>
                <a:ea typeface="Times New Roman"/>
                <a:cs typeface="Times New Roman"/>
                <a:sym typeface="Times New Roman"/>
              </a:rPr>
              <a:t>("Java 101");</a:t>
            </a:r>
          </a:p>
          <a:p>
            <a:pPr marL="0" marR="0" lvl="0" indent="0" algn="l" rtl="0">
              <a:lnSpc>
                <a:spcPct val="100000"/>
              </a:lnSpc>
              <a:spcBef>
                <a:spcPts val="400"/>
              </a:spcBef>
              <a:spcAft>
                <a:spcPts val="0"/>
              </a:spcAft>
              <a:buClr>
                <a:schemeClr val="dk1"/>
              </a:buClr>
              <a:buSzPct val="25000"/>
              <a:buFont typeface="Times New Roman"/>
              <a:buNone/>
            </a:pPr>
            <a:r>
              <a:rPr lang="en-US" sz="2000" b="0" i="0" u="none" dirty="0" err="1">
                <a:latin typeface="Times New Roman"/>
                <a:ea typeface="Times New Roman"/>
                <a:cs typeface="Times New Roman"/>
                <a:sym typeface="Times New Roman"/>
              </a:rPr>
              <a:t>output.close</a:t>
            </a:r>
            <a:r>
              <a:rPr lang="en-US" sz="2000" b="0" i="0" u="none" dirty="0">
                <a:latin typeface="Times New Roman"/>
                <a:ea typeface="Times New Roman"/>
                <a:cs typeface="Times New Roman"/>
                <a:sym typeface="Times New Roman"/>
              </a:rPr>
              <a:t>();</a:t>
            </a:r>
          </a:p>
        </p:txBody>
      </p:sp>
      <p:sp>
        <p:nvSpPr>
          <p:cNvPr id="96" name="Shape 96"/>
          <p:cNvSpPr txBox="1"/>
          <p:nvPr/>
        </p:nvSpPr>
        <p:spPr>
          <a:xfrm>
            <a:off x="685800" y="2286000"/>
            <a:ext cx="6629400" cy="914400"/>
          </a:xfrm>
          <a:prstGeom prst="rect">
            <a:avLst/>
          </a:prstGeom>
          <a:noFill/>
          <a:ln>
            <a:noFill/>
          </a:ln>
        </p:spPr>
        <p:txBody>
          <a:bodyPr lIns="92075" tIns="46025" rIns="92075" bIns="46025" anchor="t" anchorCtr="0">
            <a:noAutofit/>
          </a:bodyPr>
          <a:lstStyle/>
          <a:p>
            <a:pPr marL="0" marR="0" lvl="0" indent="0" algn="l" rtl="0">
              <a:lnSpc>
                <a:spcPct val="100000"/>
              </a:lnSpc>
              <a:spcBef>
                <a:spcPts val="0"/>
              </a:spcBef>
              <a:spcAft>
                <a:spcPts val="0"/>
              </a:spcAft>
              <a:buClr>
                <a:schemeClr val="dk1"/>
              </a:buClr>
              <a:buSzPct val="25000"/>
              <a:buFont typeface="Times New Roman"/>
              <a:buNone/>
            </a:pPr>
            <a:r>
              <a:rPr lang="en-US" sz="2000" b="0" i="0" u="none" dirty="0">
                <a:latin typeface="Times New Roman"/>
                <a:ea typeface="Times New Roman"/>
                <a:cs typeface="Times New Roman"/>
                <a:sym typeface="Times New Roman"/>
              </a:rPr>
              <a:t>Scanner input = new Scanner(new File("temp.txt"));</a:t>
            </a:r>
          </a:p>
          <a:p>
            <a:pPr marL="0" marR="0" lvl="0" indent="0" algn="l" rtl="0">
              <a:lnSpc>
                <a:spcPct val="100000"/>
              </a:lnSpc>
              <a:spcBef>
                <a:spcPts val="400"/>
              </a:spcBef>
              <a:spcAft>
                <a:spcPts val="0"/>
              </a:spcAft>
              <a:buClr>
                <a:schemeClr val="dk1"/>
              </a:buClr>
              <a:buSzPct val="25000"/>
              <a:buFont typeface="Times New Roman"/>
              <a:buNone/>
            </a:pPr>
            <a:r>
              <a:rPr lang="en-US" sz="2000" b="0" i="0" u="none" dirty="0" err="1">
                <a:latin typeface="Times New Roman"/>
                <a:ea typeface="Times New Roman"/>
                <a:cs typeface="Times New Roman"/>
                <a:sym typeface="Times New Roman"/>
              </a:rPr>
              <a:t>System.out.println</a:t>
            </a:r>
            <a:r>
              <a:rPr lang="en-US" sz="2000" b="0" i="0" u="none" dirty="0">
                <a:latin typeface="Times New Roman"/>
                <a:ea typeface="Times New Roman"/>
                <a:cs typeface="Times New Roman"/>
                <a:sym typeface="Times New Roman"/>
              </a:rPr>
              <a:t>(</a:t>
            </a:r>
            <a:r>
              <a:rPr lang="en-US" sz="2000" b="0" i="0" u="none" dirty="0" err="1">
                <a:latin typeface="Times New Roman"/>
                <a:ea typeface="Times New Roman"/>
                <a:cs typeface="Times New Roman"/>
                <a:sym typeface="Times New Roman"/>
              </a:rPr>
              <a:t>input.nextLine</a:t>
            </a:r>
            <a:r>
              <a:rPr lang="en-US" sz="2000" b="0" i="0" u="none" dirty="0">
                <a:latin typeface="Times New Roman"/>
                <a:ea typeface="Times New Roman"/>
                <a:cs typeface="Times New Roman"/>
                <a:sym typeface="Times New Roman"/>
              </a:rPr>
              <a:t>());</a:t>
            </a:r>
          </a:p>
        </p:txBody>
      </p:sp>
      <p:sp>
        <p:nvSpPr>
          <p:cNvPr id="97" name="Shape 97"/>
          <p:cNvSpPr txBox="1"/>
          <p:nvPr/>
        </p:nvSpPr>
        <p:spPr>
          <a:xfrm>
            <a:off x="0" y="2514600"/>
            <a:ext cx="9144000" cy="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pic>
        <p:nvPicPr>
          <p:cNvPr id="98" name="Shape 98"/>
          <p:cNvPicPr preferRelativeResize="0"/>
          <p:nvPr/>
        </p:nvPicPr>
        <p:blipFill rotWithShape="1">
          <a:blip r:embed="rId3">
            <a:alphaModFix/>
          </a:blip>
          <a:srcRect/>
          <a:stretch/>
        </p:blipFill>
        <p:spPr>
          <a:xfrm>
            <a:off x="2133600" y="3352800"/>
            <a:ext cx="4213225" cy="1828800"/>
          </a:xfrm>
          <a:prstGeom prst="rect">
            <a:avLst/>
          </a:prstGeom>
          <a:noFill/>
          <a:ln>
            <a:noFill/>
          </a:ln>
        </p:spPr>
      </p:pic>
      <p:cxnSp>
        <p:nvCxnSpPr>
          <p:cNvPr id="99" name="Shape 99"/>
          <p:cNvCxnSpPr/>
          <p:nvPr/>
        </p:nvCxnSpPr>
        <p:spPr>
          <a:xfrm>
            <a:off x="2133600" y="2590800"/>
            <a:ext cx="533399" cy="1219199"/>
          </a:xfrm>
          <a:prstGeom prst="straightConnector1">
            <a:avLst/>
          </a:prstGeom>
          <a:noFill/>
          <a:ln w="12700" cap="flat" cmpd="sng">
            <a:solidFill>
              <a:srgbClr val="FF0000"/>
            </a:solidFill>
            <a:prstDash val="solid"/>
            <a:miter/>
            <a:headEnd type="none" w="med" len="med"/>
            <a:tailEnd type="stealth" w="med" len="med"/>
          </a:ln>
        </p:spPr>
      </p:cxnSp>
      <p:cxnSp>
        <p:nvCxnSpPr>
          <p:cNvPr id="100" name="Shape 100"/>
          <p:cNvCxnSpPr/>
          <p:nvPr/>
        </p:nvCxnSpPr>
        <p:spPr>
          <a:xfrm rot="10800000" flipH="1">
            <a:off x="2514600" y="4571999"/>
            <a:ext cx="228600" cy="762000"/>
          </a:xfrm>
          <a:prstGeom prst="straightConnector1">
            <a:avLst/>
          </a:prstGeom>
          <a:noFill/>
          <a:ln w="12700" cap="flat" cmpd="sng">
            <a:solidFill>
              <a:srgbClr val="FF0000"/>
            </a:solidFill>
            <a:prstDash val="solid"/>
            <a:miter/>
            <a:headEnd type="none" w="med" len="med"/>
            <a:tailEnd type="stealth" w="med" len="med"/>
          </a:ln>
        </p:spPr>
      </p:cxnSp>
    </p:spTree>
    <p:extLst>
      <p:ext uri="{BB962C8B-B14F-4D97-AF65-F5344CB8AC3E}">
        <p14:creationId xmlns:p14="http://schemas.microsoft.com/office/powerpoint/2010/main" val="371250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additive="base">
                                        <p:cTn id="7" dur="500"/>
                                        <p:tgtEl>
                                          <p:spTgt spid="96"/>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99"/>
                                        </p:tgtEl>
                                        <p:attrNameLst>
                                          <p:attrName>style.visibility</p:attrName>
                                        </p:attrNameLst>
                                      </p:cBhvr>
                                      <p:to>
                                        <p:strVal val="visible"/>
                                      </p:to>
                                    </p:set>
                                    <p:anim calcmode="lin" valueType="num">
                                      <p:cBhvr additive="base">
                                        <p:cTn id="12" dur="500"/>
                                        <p:tgtEl>
                                          <p:spTgt spid="99"/>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95"/>
                                        </p:tgtEl>
                                        <p:attrNameLst>
                                          <p:attrName>style.visibility</p:attrName>
                                        </p:attrNameLst>
                                      </p:cBhvr>
                                      <p:to>
                                        <p:strVal val="visible"/>
                                      </p:to>
                                    </p:set>
                                    <p:anim calcmode="lin" valueType="num">
                                      <p:cBhvr additive="base">
                                        <p:cTn id="17" dur="500"/>
                                        <p:tgtEl>
                                          <p:spTgt spid="95"/>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00"/>
                                        </p:tgtEl>
                                        <p:attrNameLst>
                                          <p:attrName>style.visibility</p:attrName>
                                        </p:attrNameLst>
                                      </p:cBhvr>
                                      <p:to>
                                        <p:strVal val="visible"/>
                                      </p:to>
                                    </p:set>
                                    <p:anim calcmode="lin" valueType="num">
                                      <p:cBhvr additive="base">
                                        <p:cTn id="22" dur="500"/>
                                        <p:tgtEl>
                                          <p:spTgt spid="10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1" name="Shape 341"/>
          <p:cNvSpPr txBox="1">
            <a:spLocks noGrp="1"/>
          </p:cNvSpPr>
          <p:nvPr>
            <p:ph type="title"/>
          </p:nvPr>
        </p:nvSpPr>
        <p:spPr>
          <a:xfrm>
            <a:off x="609600" y="228600"/>
            <a:ext cx="7772400" cy="609599"/>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chemeClr val="dk2"/>
              </a:buClr>
              <a:buSzPct val="25000"/>
              <a:buFont typeface="Times New Roman"/>
              <a:buNone/>
            </a:pPr>
            <a:r>
              <a:rPr lang="en-US" sz="4400" b="0" i="0" u="none" strike="noStrike" cap="none">
                <a:solidFill>
                  <a:schemeClr val="dk2"/>
                </a:solidFill>
                <a:latin typeface="Times New Roman"/>
                <a:ea typeface="Times New Roman"/>
                <a:cs typeface="Times New Roman"/>
                <a:sym typeface="Times New Roman"/>
              </a:rPr>
              <a:t>Random Access Files</a:t>
            </a:r>
          </a:p>
        </p:txBody>
      </p:sp>
      <p:sp>
        <p:nvSpPr>
          <p:cNvPr id="342" name="Shape 342"/>
          <p:cNvSpPr txBox="1">
            <a:spLocks noGrp="1"/>
          </p:cNvSpPr>
          <p:nvPr>
            <p:ph idx="1"/>
          </p:nvPr>
        </p:nvSpPr>
        <p:spPr>
          <a:xfrm>
            <a:off x="304800" y="1219200"/>
            <a:ext cx="8458200" cy="3048000"/>
          </a:xfrm>
          <a:prstGeom prst="rect">
            <a:avLst/>
          </a:prstGeom>
          <a:noFill/>
          <a:ln>
            <a:noFill/>
          </a:ln>
        </p:spPr>
        <p:txBody>
          <a:bodyPr lIns="92075" tIns="46025" rIns="92075" bIns="46025" anchor="t" anchorCtr="0">
            <a:noAutofit/>
          </a:bodyPr>
          <a:lstStyle/>
          <a:p>
            <a:pPr marL="0" marR="0" lvl="0" indent="0" algn="just" rtl="0">
              <a:lnSpc>
                <a:spcPct val="90000"/>
              </a:lnSpc>
              <a:spcBef>
                <a:spcPts val="0"/>
              </a:spcBef>
              <a:spcAft>
                <a:spcPts val="0"/>
              </a:spcAft>
              <a:buClr>
                <a:schemeClr val="dk2"/>
              </a:buClr>
              <a:buSzPct val="25000"/>
              <a:buFont typeface="Arial"/>
              <a:buNone/>
            </a:pPr>
            <a:r>
              <a:rPr lang="en-US" sz="2800" b="0" i="0" u="none" strike="noStrike" cap="none" dirty="0">
                <a:solidFill>
                  <a:schemeClr val="dk1"/>
                </a:solidFill>
                <a:latin typeface="Times New Roman"/>
                <a:ea typeface="Times New Roman"/>
                <a:cs typeface="Times New Roman"/>
                <a:sym typeface="Times New Roman"/>
              </a:rPr>
              <a:t>All of the streams you have used so far are known as </a:t>
            </a:r>
            <a:r>
              <a:rPr lang="en-US" sz="2800" b="0" i="1" u="none" strike="noStrike" cap="none" dirty="0">
                <a:solidFill>
                  <a:schemeClr val="dk1"/>
                </a:solidFill>
                <a:latin typeface="Times New Roman"/>
                <a:ea typeface="Times New Roman"/>
                <a:cs typeface="Times New Roman"/>
                <a:sym typeface="Times New Roman"/>
              </a:rPr>
              <a:t>read-only</a:t>
            </a:r>
            <a:r>
              <a:rPr lang="en-US" sz="2800" b="0" i="0" u="none" strike="noStrike" cap="none" dirty="0">
                <a:solidFill>
                  <a:schemeClr val="dk1"/>
                </a:solidFill>
                <a:latin typeface="Times New Roman"/>
                <a:ea typeface="Times New Roman"/>
                <a:cs typeface="Times New Roman"/>
                <a:sym typeface="Times New Roman"/>
              </a:rPr>
              <a:t> or </a:t>
            </a:r>
            <a:r>
              <a:rPr lang="en-US" sz="2800" b="0" i="1" u="none" strike="noStrike" cap="none" dirty="0">
                <a:solidFill>
                  <a:schemeClr val="dk1"/>
                </a:solidFill>
                <a:latin typeface="Times New Roman"/>
                <a:ea typeface="Times New Roman"/>
                <a:cs typeface="Times New Roman"/>
                <a:sym typeface="Times New Roman"/>
              </a:rPr>
              <a:t>write-only</a:t>
            </a:r>
            <a:r>
              <a:rPr lang="en-US" sz="2800" b="0" i="0" u="none" strike="noStrike" cap="none" dirty="0">
                <a:solidFill>
                  <a:schemeClr val="dk1"/>
                </a:solidFill>
                <a:latin typeface="Times New Roman"/>
                <a:ea typeface="Times New Roman"/>
                <a:cs typeface="Times New Roman"/>
                <a:sym typeface="Times New Roman"/>
              </a:rPr>
              <a:t> streams. The external files of these streams are </a:t>
            </a:r>
            <a:r>
              <a:rPr lang="en-US" sz="2800" b="0" i="1" u="none" strike="noStrike" cap="none" dirty="0">
                <a:solidFill>
                  <a:schemeClr val="dk1"/>
                </a:solidFill>
                <a:latin typeface="Times New Roman"/>
                <a:ea typeface="Times New Roman"/>
                <a:cs typeface="Times New Roman"/>
                <a:sym typeface="Times New Roman"/>
              </a:rPr>
              <a:t>sequential</a:t>
            </a:r>
            <a:r>
              <a:rPr lang="en-US" sz="2800" b="0" i="0" u="none" strike="noStrike" cap="none" dirty="0">
                <a:solidFill>
                  <a:schemeClr val="dk1"/>
                </a:solidFill>
                <a:latin typeface="Times New Roman"/>
                <a:ea typeface="Times New Roman"/>
                <a:cs typeface="Times New Roman"/>
                <a:sym typeface="Times New Roman"/>
              </a:rPr>
              <a:t> files that cannot be updated without creating a new file. It is often necessary to modify files or to insert new records into files. Java provides the </a:t>
            </a:r>
            <a:r>
              <a:rPr lang="en-US" sz="2800" b="0" i="0" u="none" strike="noStrike" cap="none" dirty="0" err="1">
                <a:solidFill>
                  <a:schemeClr val="dk1"/>
                </a:solidFill>
                <a:latin typeface="Times New Roman"/>
                <a:ea typeface="Times New Roman"/>
                <a:cs typeface="Times New Roman"/>
                <a:sym typeface="Times New Roman"/>
              </a:rPr>
              <a:t>RandomAccessFile</a:t>
            </a:r>
            <a:r>
              <a:rPr lang="en-US" sz="2800" b="0" i="0" u="none" strike="noStrike" cap="none" dirty="0">
                <a:solidFill>
                  <a:schemeClr val="dk1"/>
                </a:solidFill>
                <a:latin typeface="Times New Roman"/>
                <a:ea typeface="Times New Roman"/>
                <a:cs typeface="Times New Roman"/>
                <a:sym typeface="Times New Roman"/>
              </a:rPr>
              <a:t> class to allow a file to be read from and write to at random locations.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sp>
        <p:nvSpPr>
          <p:cNvPr id="343" name="Shape 343"/>
          <p:cNvSpPr txBox="1"/>
          <p:nvPr/>
        </p:nvSpPr>
        <p:spPr>
          <a:xfrm>
            <a:off x="2238375" y="1714500"/>
            <a:ext cx="9144000" cy="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344" name="Shape 344"/>
          <p:cNvSpPr txBox="1"/>
          <p:nvPr/>
        </p:nvSpPr>
        <p:spPr>
          <a:xfrm>
            <a:off x="2100261" y="3009900"/>
            <a:ext cx="9144000" cy="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347431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8" name="Shape 358"/>
          <p:cNvSpPr txBox="1">
            <a:spLocks noGrp="1"/>
          </p:cNvSpPr>
          <p:nvPr>
            <p:ph type="title"/>
          </p:nvPr>
        </p:nvSpPr>
        <p:spPr>
          <a:xfrm>
            <a:off x="685800" y="381000"/>
            <a:ext cx="7772400" cy="609599"/>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chemeClr val="dk2"/>
              </a:buClr>
              <a:buSzPct val="25000"/>
              <a:buFont typeface="Times New Roman"/>
              <a:buNone/>
            </a:pPr>
            <a:r>
              <a:rPr lang="en-US" sz="4400" b="0" i="0" u="none" strike="noStrike" cap="none">
                <a:solidFill>
                  <a:schemeClr val="dk2"/>
                </a:solidFill>
                <a:latin typeface="Times New Roman"/>
                <a:ea typeface="Times New Roman"/>
                <a:cs typeface="Times New Roman"/>
                <a:sym typeface="Times New Roman"/>
              </a:rPr>
              <a:t>File Pointer</a:t>
            </a:r>
          </a:p>
        </p:txBody>
      </p:sp>
      <p:sp>
        <p:nvSpPr>
          <p:cNvPr id="359" name="Shape 359"/>
          <p:cNvSpPr txBox="1">
            <a:spLocks noGrp="1"/>
          </p:cNvSpPr>
          <p:nvPr>
            <p:ph idx="1"/>
          </p:nvPr>
        </p:nvSpPr>
        <p:spPr>
          <a:xfrm>
            <a:off x="228600" y="1143000"/>
            <a:ext cx="8763000" cy="2819400"/>
          </a:xfrm>
          <a:prstGeom prst="rect">
            <a:avLst/>
          </a:prstGeom>
          <a:noFill/>
          <a:ln>
            <a:noFill/>
          </a:ln>
        </p:spPr>
        <p:txBody>
          <a:bodyPr lIns="92075" tIns="46025" rIns="92075" bIns="46025" anchor="t" anchorCtr="0">
            <a:noAutofit/>
          </a:bodyPr>
          <a:lstStyle/>
          <a:p>
            <a:pPr marL="0" marR="0" lvl="0" indent="0" algn="just" rtl="0">
              <a:lnSpc>
                <a:spcPct val="100000"/>
              </a:lnSpc>
              <a:spcBef>
                <a:spcPts val="0"/>
              </a:spcBef>
              <a:spcAft>
                <a:spcPts val="0"/>
              </a:spcAft>
              <a:buClr>
                <a:schemeClr val="dk2"/>
              </a:buClr>
              <a:buSzPct val="25000"/>
              <a:buFont typeface="Arial"/>
              <a:buNone/>
            </a:pPr>
            <a:r>
              <a:rPr lang="en-US" sz="2400" b="0" i="0" u="none" strike="noStrike" cap="none" dirty="0">
                <a:solidFill>
                  <a:schemeClr val="dk1"/>
                </a:solidFill>
                <a:latin typeface="Times New Roman"/>
                <a:ea typeface="Times New Roman"/>
                <a:cs typeface="Times New Roman"/>
                <a:sym typeface="Times New Roman"/>
              </a:rPr>
              <a:t>A random access file consists of a sequence of bytes. There is a special marker called </a:t>
            </a:r>
            <a:r>
              <a:rPr lang="en-US" sz="2400" b="0" i="1" u="none" strike="noStrike" cap="none" dirty="0">
                <a:solidFill>
                  <a:schemeClr val="dk1"/>
                </a:solidFill>
                <a:latin typeface="Times New Roman"/>
                <a:ea typeface="Times New Roman"/>
                <a:cs typeface="Times New Roman"/>
                <a:sym typeface="Times New Roman"/>
              </a:rPr>
              <a:t>file pointer</a:t>
            </a:r>
            <a:r>
              <a:rPr lang="en-US" sz="2400" b="0" i="0" u="none" strike="noStrike" cap="none" dirty="0">
                <a:solidFill>
                  <a:schemeClr val="dk1"/>
                </a:solidFill>
                <a:latin typeface="Times New Roman"/>
                <a:ea typeface="Times New Roman"/>
                <a:cs typeface="Times New Roman"/>
                <a:sym typeface="Times New Roman"/>
              </a:rPr>
              <a:t> that is positioned at one of these bytes. A read or write operation takes place at the location of the file pointer. When a file is opened, the file pointer sets at the beginning of the file. When you read or write data to the file, the file pointer moves forward to the next data. For example, if you read an </a:t>
            </a:r>
            <a:r>
              <a:rPr lang="en-US" sz="2400" b="0" i="0" u="none" strike="noStrike" cap="none" dirty="0" err="1">
                <a:solidFill>
                  <a:schemeClr val="dk1"/>
                </a:solidFill>
                <a:latin typeface="Times New Roman"/>
                <a:ea typeface="Times New Roman"/>
                <a:cs typeface="Times New Roman"/>
                <a:sym typeface="Times New Roman"/>
              </a:rPr>
              <a:t>int</a:t>
            </a:r>
            <a:r>
              <a:rPr lang="en-US" sz="2400" b="0" i="0" u="none" strike="noStrike" cap="none" dirty="0">
                <a:solidFill>
                  <a:schemeClr val="dk1"/>
                </a:solidFill>
                <a:latin typeface="Times New Roman"/>
                <a:ea typeface="Times New Roman"/>
                <a:cs typeface="Times New Roman"/>
                <a:sym typeface="Times New Roman"/>
              </a:rPr>
              <a:t> value using </a:t>
            </a:r>
            <a:r>
              <a:rPr lang="en-US" sz="2400" b="0" i="0" u="none" strike="noStrike" cap="none" dirty="0" err="1">
                <a:solidFill>
                  <a:schemeClr val="dk1"/>
                </a:solidFill>
                <a:latin typeface="Times New Roman"/>
                <a:ea typeface="Times New Roman"/>
                <a:cs typeface="Times New Roman"/>
                <a:sym typeface="Times New Roman"/>
              </a:rPr>
              <a:t>readInt</a:t>
            </a:r>
            <a:r>
              <a:rPr lang="en-US" sz="2400" b="0" i="0" u="none" strike="noStrike" cap="none" dirty="0">
                <a:solidFill>
                  <a:schemeClr val="dk1"/>
                </a:solidFill>
                <a:latin typeface="Times New Roman"/>
                <a:ea typeface="Times New Roman"/>
                <a:cs typeface="Times New Roman"/>
                <a:sym typeface="Times New Roman"/>
              </a:rPr>
              <a:t>(), the JVM reads four bytes from the file pointer and now the file pointer is four bytes ahead of the previous location.</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
        <p:nvSpPr>
          <p:cNvPr id="360" name="Shape 360"/>
          <p:cNvSpPr txBox="1"/>
          <p:nvPr/>
        </p:nvSpPr>
        <p:spPr>
          <a:xfrm>
            <a:off x="1895475" y="2686050"/>
            <a:ext cx="9144000" cy="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pic>
        <p:nvPicPr>
          <p:cNvPr id="361" name="Shape 361"/>
          <p:cNvPicPr preferRelativeResize="0"/>
          <p:nvPr/>
        </p:nvPicPr>
        <p:blipFill rotWithShape="1">
          <a:blip r:embed="rId3">
            <a:alphaModFix/>
          </a:blip>
          <a:srcRect/>
          <a:stretch/>
        </p:blipFill>
        <p:spPr>
          <a:xfrm>
            <a:off x="609600" y="4191000"/>
            <a:ext cx="8229600" cy="2143125"/>
          </a:xfrm>
          <a:prstGeom prst="rect">
            <a:avLst/>
          </a:prstGeom>
          <a:noFill/>
          <a:ln>
            <a:noFill/>
          </a:ln>
        </p:spPr>
      </p:pic>
    </p:spTree>
    <p:extLst>
      <p:ext uri="{BB962C8B-B14F-4D97-AF65-F5344CB8AC3E}">
        <p14:creationId xmlns:p14="http://schemas.microsoft.com/office/powerpoint/2010/main" val="23822267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Shape 367"/>
          <p:cNvSpPr txBox="1">
            <a:spLocks noGrp="1"/>
          </p:cNvSpPr>
          <p:nvPr>
            <p:ph type="title"/>
          </p:nvPr>
        </p:nvSpPr>
        <p:spPr>
          <a:xfrm>
            <a:off x="685800" y="0"/>
            <a:ext cx="7772400" cy="1428749"/>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chemeClr val="dk2"/>
              </a:buClr>
              <a:buSzPct val="25000"/>
              <a:buFont typeface="Courier New"/>
              <a:buNone/>
            </a:pPr>
            <a:r>
              <a:rPr lang="en-US" sz="4200" b="0" i="0" u="none" strike="noStrike" cap="none">
                <a:solidFill>
                  <a:schemeClr val="dk2"/>
                </a:solidFill>
                <a:latin typeface="Courier New"/>
                <a:ea typeface="Courier New"/>
                <a:cs typeface="Courier New"/>
                <a:sym typeface="Courier New"/>
              </a:rPr>
              <a:t>RandomAccessFile</a:t>
            </a:r>
            <a:r>
              <a:rPr lang="en-US" sz="4400" b="0" i="0" u="none" strike="noStrike" cap="none">
                <a:solidFill>
                  <a:schemeClr val="dk2"/>
                </a:solidFill>
                <a:latin typeface="Times New Roman"/>
                <a:ea typeface="Times New Roman"/>
                <a:cs typeface="Times New Roman"/>
                <a:sym typeface="Times New Roman"/>
              </a:rPr>
              <a:t> Methods</a:t>
            </a:r>
          </a:p>
        </p:txBody>
      </p:sp>
      <p:sp>
        <p:nvSpPr>
          <p:cNvPr id="368" name="Shape 368"/>
          <p:cNvSpPr txBox="1">
            <a:spLocks noGrp="1"/>
          </p:cNvSpPr>
          <p:nvPr>
            <p:ph idx="1"/>
          </p:nvPr>
        </p:nvSpPr>
        <p:spPr>
          <a:xfrm>
            <a:off x="381000" y="1295400"/>
            <a:ext cx="8458200" cy="2666999"/>
          </a:xfrm>
          <a:prstGeom prst="rect">
            <a:avLst/>
          </a:prstGeom>
          <a:noFill/>
          <a:ln>
            <a:noFill/>
          </a:ln>
        </p:spPr>
        <p:txBody>
          <a:bodyPr lIns="92075" tIns="46025" rIns="92075" bIns="46025" anchor="t" anchorCtr="0">
            <a:noAutofit/>
          </a:bodyPr>
          <a:lstStyle/>
          <a:p>
            <a:pPr marL="0" marR="0" lvl="0" indent="0" algn="just" rtl="0">
              <a:lnSpc>
                <a:spcPct val="90000"/>
              </a:lnSpc>
              <a:spcBef>
                <a:spcPts val="0"/>
              </a:spcBef>
              <a:spcAft>
                <a:spcPts val="0"/>
              </a:spcAft>
              <a:buClr>
                <a:schemeClr val="dk2"/>
              </a:buClr>
              <a:buSzPct val="25000"/>
              <a:buFont typeface="Arial"/>
              <a:buNone/>
            </a:pPr>
            <a:r>
              <a:rPr lang="en-US" sz="2800" b="0" i="0" u="none" strike="noStrike" cap="none" dirty="0">
                <a:solidFill>
                  <a:schemeClr val="dk1"/>
                </a:solidFill>
                <a:latin typeface="Times New Roman"/>
                <a:ea typeface="Times New Roman"/>
                <a:cs typeface="Times New Roman"/>
                <a:sym typeface="Times New Roman"/>
              </a:rPr>
              <a:t>Many methods in </a:t>
            </a:r>
            <a:r>
              <a:rPr lang="en-US" sz="2600" b="0" i="0" u="none" strike="noStrike" cap="none" dirty="0" err="1">
                <a:solidFill>
                  <a:schemeClr val="dk1"/>
                </a:solidFill>
                <a:latin typeface="Courier New"/>
                <a:ea typeface="Courier New"/>
                <a:cs typeface="Courier New"/>
                <a:sym typeface="Courier New"/>
              </a:rPr>
              <a:t>RandomAccessFile</a:t>
            </a:r>
            <a:r>
              <a:rPr lang="en-US" sz="2800" b="0" i="0" u="none" strike="noStrike" cap="none" dirty="0">
                <a:solidFill>
                  <a:schemeClr val="dk1"/>
                </a:solidFill>
                <a:latin typeface="Times New Roman"/>
                <a:ea typeface="Times New Roman"/>
                <a:cs typeface="Times New Roman"/>
                <a:sym typeface="Times New Roman"/>
              </a:rPr>
              <a:t> are the same as those in </a:t>
            </a:r>
            <a:r>
              <a:rPr lang="en-US" sz="2600" b="0" i="0" u="none" strike="noStrike" cap="none" dirty="0" err="1">
                <a:solidFill>
                  <a:schemeClr val="dk1"/>
                </a:solidFill>
                <a:latin typeface="Courier New"/>
                <a:ea typeface="Courier New"/>
                <a:cs typeface="Courier New"/>
                <a:sym typeface="Courier New"/>
              </a:rPr>
              <a:t>DataInputStream</a:t>
            </a:r>
            <a:r>
              <a:rPr lang="en-US" sz="2800" b="0" i="0" u="none" strike="noStrike" cap="none" dirty="0">
                <a:solidFill>
                  <a:schemeClr val="dk1"/>
                </a:solidFill>
                <a:latin typeface="Times New Roman"/>
                <a:ea typeface="Times New Roman"/>
                <a:cs typeface="Times New Roman"/>
                <a:sym typeface="Times New Roman"/>
              </a:rPr>
              <a:t> and </a:t>
            </a:r>
            <a:r>
              <a:rPr lang="en-US" sz="2600" b="0" i="0" u="none" strike="noStrike" cap="none" dirty="0" err="1">
                <a:solidFill>
                  <a:schemeClr val="dk1"/>
                </a:solidFill>
                <a:latin typeface="Courier New"/>
                <a:ea typeface="Courier New"/>
                <a:cs typeface="Courier New"/>
                <a:sym typeface="Courier New"/>
              </a:rPr>
              <a:t>DataOutputStream</a:t>
            </a:r>
            <a:r>
              <a:rPr lang="en-US" sz="2800" b="0" i="0" u="none" strike="noStrike" cap="none" dirty="0">
                <a:solidFill>
                  <a:schemeClr val="dk1"/>
                </a:solidFill>
                <a:latin typeface="Times New Roman"/>
                <a:ea typeface="Times New Roman"/>
                <a:cs typeface="Times New Roman"/>
                <a:sym typeface="Times New Roman"/>
              </a:rPr>
              <a:t>. For example, </a:t>
            </a:r>
            <a:r>
              <a:rPr lang="en-US" sz="2600" b="0" i="0" u="none" strike="noStrike" cap="none" dirty="0" err="1">
                <a:solidFill>
                  <a:schemeClr val="dk1"/>
                </a:solidFill>
                <a:latin typeface="Courier New"/>
                <a:ea typeface="Courier New"/>
                <a:cs typeface="Courier New"/>
                <a:sym typeface="Courier New"/>
              </a:rPr>
              <a:t>readInt</a:t>
            </a:r>
            <a:r>
              <a:rPr lang="en-US" sz="2600" b="0" i="0" u="none" strike="noStrike" cap="none" dirty="0">
                <a:solidFill>
                  <a:schemeClr val="dk1"/>
                </a:solidFill>
                <a:latin typeface="Courier New"/>
                <a:ea typeface="Courier New"/>
                <a:cs typeface="Courier New"/>
                <a:sym typeface="Courier New"/>
              </a:rPr>
              <a:t>()</a:t>
            </a:r>
            <a:r>
              <a:rPr lang="en-US" sz="28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Courier New"/>
                <a:ea typeface="Courier New"/>
                <a:cs typeface="Courier New"/>
                <a:sym typeface="Courier New"/>
              </a:rPr>
              <a:t>readLong</a:t>
            </a:r>
            <a:r>
              <a:rPr lang="en-US" sz="2600" b="0" i="0" u="none" strike="noStrike" cap="none" dirty="0">
                <a:solidFill>
                  <a:schemeClr val="dk1"/>
                </a:solidFill>
                <a:latin typeface="Courier New"/>
                <a:ea typeface="Courier New"/>
                <a:cs typeface="Courier New"/>
                <a:sym typeface="Courier New"/>
              </a:rPr>
              <a:t>()</a:t>
            </a:r>
            <a:r>
              <a:rPr lang="en-US" sz="28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Courier New"/>
                <a:ea typeface="Courier New"/>
                <a:cs typeface="Courier New"/>
                <a:sym typeface="Courier New"/>
              </a:rPr>
              <a:t>writeDouble</a:t>
            </a:r>
            <a:r>
              <a:rPr lang="en-US" sz="2600" b="0" i="0" u="none" strike="noStrike" cap="none" dirty="0">
                <a:solidFill>
                  <a:schemeClr val="dk1"/>
                </a:solidFill>
                <a:latin typeface="Courier New"/>
                <a:ea typeface="Courier New"/>
                <a:cs typeface="Courier New"/>
                <a:sym typeface="Courier New"/>
              </a:rPr>
              <a:t>()</a:t>
            </a:r>
            <a:r>
              <a:rPr lang="en-US" sz="28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Courier New"/>
                <a:ea typeface="Courier New"/>
                <a:cs typeface="Courier New"/>
                <a:sym typeface="Courier New"/>
              </a:rPr>
              <a:t>readLine</a:t>
            </a:r>
            <a:r>
              <a:rPr lang="en-US" sz="2600" b="0" i="0" u="none" strike="noStrike" cap="none" dirty="0">
                <a:solidFill>
                  <a:schemeClr val="dk1"/>
                </a:solidFill>
                <a:latin typeface="Courier New"/>
                <a:ea typeface="Courier New"/>
                <a:cs typeface="Courier New"/>
                <a:sym typeface="Courier New"/>
              </a:rPr>
              <a:t>()</a:t>
            </a:r>
            <a:r>
              <a:rPr lang="en-US" sz="2800" b="0" i="0" u="none" strike="noStrike" cap="none" dirty="0">
                <a:solidFill>
                  <a:schemeClr val="dk1"/>
                </a:solidFill>
                <a:latin typeface="Times New Roman"/>
                <a:ea typeface="Times New Roman"/>
                <a:cs typeface="Times New Roman"/>
                <a:sym typeface="Times New Roman"/>
              </a:rPr>
              <a:t>, </a:t>
            </a:r>
            <a:r>
              <a:rPr lang="en-US" sz="2600" b="0" i="0" u="none" strike="noStrike" cap="none" dirty="0" err="1">
                <a:solidFill>
                  <a:schemeClr val="dk1"/>
                </a:solidFill>
                <a:latin typeface="Courier New"/>
                <a:ea typeface="Courier New"/>
                <a:cs typeface="Courier New"/>
                <a:sym typeface="Courier New"/>
              </a:rPr>
              <a:t>writeInt</a:t>
            </a:r>
            <a:r>
              <a:rPr lang="en-US" sz="2600" b="0" i="0" u="none" strike="noStrike" cap="none" dirty="0">
                <a:solidFill>
                  <a:schemeClr val="dk1"/>
                </a:solidFill>
                <a:latin typeface="Courier New"/>
                <a:ea typeface="Courier New"/>
                <a:cs typeface="Courier New"/>
                <a:sym typeface="Courier New"/>
              </a:rPr>
              <a:t>()</a:t>
            </a:r>
            <a:r>
              <a:rPr lang="en-US" sz="2800" b="0" i="0" u="none" strike="noStrike" cap="none" dirty="0">
                <a:solidFill>
                  <a:schemeClr val="dk1"/>
                </a:solidFill>
                <a:latin typeface="Times New Roman"/>
                <a:ea typeface="Times New Roman"/>
                <a:cs typeface="Times New Roman"/>
                <a:sym typeface="Times New Roman"/>
              </a:rPr>
              <a:t>,  and </a:t>
            </a:r>
            <a:r>
              <a:rPr lang="en-US" sz="2600" b="0" i="0" u="none" strike="noStrike" cap="none" dirty="0" err="1">
                <a:solidFill>
                  <a:schemeClr val="dk1"/>
                </a:solidFill>
                <a:latin typeface="Courier New"/>
                <a:ea typeface="Courier New"/>
                <a:cs typeface="Courier New"/>
                <a:sym typeface="Courier New"/>
              </a:rPr>
              <a:t>writeLong</a:t>
            </a:r>
            <a:r>
              <a:rPr lang="en-US" sz="2600" b="0" i="0" u="none" strike="noStrike" cap="none" dirty="0">
                <a:solidFill>
                  <a:schemeClr val="dk1"/>
                </a:solidFill>
                <a:latin typeface="Courier New"/>
                <a:ea typeface="Courier New"/>
                <a:cs typeface="Courier New"/>
                <a:sym typeface="Courier New"/>
              </a:rPr>
              <a:t>()</a:t>
            </a:r>
            <a:r>
              <a:rPr lang="en-US" sz="2800" b="0" i="0" u="none" strike="noStrike" cap="none" dirty="0">
                <a:solidFill>
                  <a:schemeClr val="dk1"/>
                </a:solidFill>
                <a:latin typeface="Times New Roman"/>
                <a:ea typeface="Times New Roman"/>
                <a:cs typeface="Times New Roman"/>
                <a:sym typeface="Times New Roman"/>
              </a:rPr>
              <a:t> can be used in data input stream or data output stream as well as in </a:t>
            </a:r>
            <a:r>
              <a:rPr lang="en-US" sz="2600" b="0" i="0" u="none" strike="noStrike" cap="none" dirty="0" err="1">
                <a:solidFill>
                  <a:schemeClr val="dk1"/>
                </a:solidFill>
                <a:latin typeface="Courier New"/>
                <a:ea typeface="Courier New"/>
                <a:cs typeface="Courier New"/>
                <a:sym typeface="Courier New"/>
              </a:rPr>
              <a:t>RandomAccessFile</a:t>
            </a:r>
            <a:r>
              <a:rPr lang="en-US" sz="2800" b="0" i="0" u="none" strike="noStrike" cap="none" dirty="0">
                <a:solidFill>
                  <a:schemeClr val="dk1"/>
                </a:solidFill>
                <a:latin typeface="Times New Roman"/>
                <a:ea typeface="Times New Roman"/>
                <a:cs typeface="Times New Roman"/>
                <a:sym typeface="Times New Roman"/>
              </a:rPr>
              <a:t> streams.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0297064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4" name="Shape 374"/>
          <p:cNvSpPr txBox="1">
            <a:spLocks noGrp="1"/>
          </p:cNvSpPr>
          <p:nvPr>
            <p:ph type="title"/>
          </p:nvPr>
        </p:nvSpPr>
        <p:spPr>
          <a:xfrm>
            <a:off x="685800" y="0"/>
            <a:ext cx="7772400" cy="1428749"/>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chemeClr val="dk2"/>
              </a:buClr>
              <a:buSzPct val="25000"/>
              <a:buFont typeface="Courier New"/>
              <a:buNone/>
            </a:pPr>
            <a:r>
              <a:rPr lang="en-US" sz="3400" b="0" i="0" u="none" strike="noStrike" cap="none">
                <a:solidFill>
                  <a:schemeClr val="dk2"/>
                </a:solidFill>
                <a:latin typeface="Courier New"/>
                <a:ea typeface="Courier New"/>
                <a:cs typeface="Courier New"/>
                <a:sym typeface="Courier New"/>
              </a:rPr>
              <a:t>RandomAccessFile</a:t>
            </a:r>
            <a:r>
              <a:rPr lang="en-US" sz="3600" b="0" i="0" u="none" strike="noStrike" cap="none">
                <a:solidFill>
                  <a:schemeClr val="dk2"/>
                </a:solidFill>
                <a:latin typeface="Times New Roman"/>
                <a:ea typeface="Times New Roman"/>
                <a:cs typeface="Times New Roman"/>
                <a:sym typeface="Times New Roman"/>
              </a:rPr>
              <a:t> Methods, cont.</a:t>
            </a:r>
          </a:p>
        </p:txBody>
      </p:sp>
      <p:sp>
        <p:nvSpPr>
          <p:cNvPr id="375" name="Shape 375"/>
          <p:cNvSpPr txBox="1">
            <a:spLocks noGrp="1"/>
          </p:cNvSpPr>
          <p:nvPr>
            <p:ph idx="1"/>
          </p:nvPr>
        </p:nvSpPr>
        <p:spPr>
          <a:xfrm>
            <a:off x="381000" y="1371600"/>
            <a:ext cx="8153399" cy="3962399"/>
          </a:xfrm>
          <a:prstGeom prst="rect">
            <a:avLst/>
          </a:prstGeom>
          <a:noFill/>
          <a:ln>
            <a:noFill/>
          </a:ln>
        </p:spPr>
        <p:txBody>
          <a:bodyPr lIns="92075" tIns="46025" rIns="92075" bIns="46025" anchor="t" anchorCtr="0">
            <a:noAutofit/>
          </a:bodyPr>
          <a:lstStyle/>
          <a:p>
            <a:pPr marL="0" marR="0" lvl="0" indent="0" algn="just" rtl="0">
              <a:lnSpc>
                <a:spcPct val="100000"/>
              </a:lnSpc>
              <a:spcBef>
                <a:spcPts val="0"/>
              </a:spcBef>
              <a:spcAft>
                <a:spcPts val="0"/>
              </a:spcAft>
              <a:buClr>
                <a:schemeClr val="dk2"/>
              </a:buClr>
              <a:buSzPct val="25000"/>
              <a:buFont typeface="Arial"/>
              <a:buNone/>
            </a:pPr>
            <a:r>
              <a:rPr lang="en-US" sz="2400" b="0" i="0" u="none" strike="noStrike" cap="none" dirty="0">
                <a:solidFill>
                  <a:schemeClr val="dk1"/>
                </a:solidFill>
                <a:latin typeface="Courier New"/>
                <a:ea typeface="Courier New"/>
                <a:cs typeface="Courier New"/>
                <a:sym typeface="Courier New"/>
              </a:rPr>
              <a:t>  void seek(long </a:t>
            </a:r>
            <a:r>
              <a:rPr lang="en-US" sz="2400" b="0" i="0" u="none" strike="noStrike" cap="none" dirty="0" err="1">
                <a:solidFill>
                  <a:schemeClr val="dk1"/>
                </a:solidFill>
                <a:latin typeface="Courier New"/>
                <a:ea typeface="Courier New"/>
                <a:cs typeface="Courier New"/>
                <a:sym typeface="Courier New"/>
              </a:rPr>
              <a:t>pos</a:t>
            </a:r>
            <a:r>
              <a:rPr lang="en-US" sz="2400" b="0" i="0" u="none" strike="noStrike" cap="none" dirty="0">
                <a:solidFill>
                  <a:schemeClr val="dk1"/>
                </a:solidFill>
                <a:latin typeface="Courier New"/>
                <a:ea typeface="Courier New"/>
                <a:cs typeface="Courier New"/>
                <a:sym typeface="Courier New"/>
              </a:rPr>
              <a:t>) throws </a:t>
            </a:r>
            <a:r>
              <a:rPr lang="en-US" sz="2400" b="0" i="0" u="none" strike="noStrike" cap="none" dirty="0" err="1">
                <a:solidFill>
                  <a:schemeClr val="dk1"/>
                </a:solidFill>
                <a:latin typeface="Courier New"/>
                <a:ea typeface="Courier New"/>
                <a:cs typeface="Courier New"/>
                <a:sym typeface="Courier New"/>
              </a:rPr>
              <a:t>IOException</a:t>
            </a:r>
            <a:r>
              <a:rPr lang="en-US" sz="2400" b="0" i="0" u="none" strike="noStrike" cap="none" dirty="0">
                <a:solidFill>
                  <a:schemeClr val="dk1"/>
                </a:solidFill>
                <a:latin typeface="Courier New"/>
                <a:ea typeface="Courier New"/>
                <a:cs typeface="Courier New"/>
                <a:sym typeface="Courier New"/>
              </a:rPr>
              <a:t>;</a:t>
            </a:r>
          </a:p>
          <a:p>
            <a:pPr marL="0" marR="0" lvl="0" indent="0" algn="just" rtl="0">
              <a:lnSpc>
                <a:spcPct val="100000"/>
              </a:lnSpc>
              <a:spcBef>
                <a:spcPts val="640"/>
              </a:spcBef>
              <a:spcAft>
                <a:spcPts val="0"/>
              </a:spcAft>
              <a:buClr>
                <a:schemeClr val="dk2"/>
              </a:buClr>
              <a:buSzPct val="25000"/>
              <a:buFont typeface="Arial"/>
              <a:buNone/>
            </a:pPr>
            <a:r>
              <a:rPr lang="en-US" sz="2600" b="0" i="0" u="none" strike="noStrike" cap="none" dirty="0" smtClean="0">
                <a:solidFill>
                  <a:schemeClr val="dk1"/>
                </a:solidFill>
                <a:latin typeface="Times New Roman"/>
                <a:ea typeface="Times New Roman"/>
                <a:cs typeface="Times New Roman"/>
                <a:sym typeface="Times New Roman"/>
              </a:rPr>
              <a:t>Sets </a:t>
            </a:r>
            <a:r>
              <a:rPr lang="en-US" sz="2600" b="0" i="0" u="none" strike="noStrike" cap="none" dirty="0">
                <a:solidFill>
                  <a:schemeClr val="dk1"/>
                </a:solidFill>
                <a:latin typeface="Times New Roman"/>
                <a:ea typeface="Times New Roman"/>
                <a:cs typeface="Times New Roman"/>
                <a:sym typeface="Times New Roman"/>
              </a:rPr>
              <a:t>the offset from the beginning of the </a:t>
            </a:r>
            <a:r>
              <a:rPr lang="en-US" sz="2400" b="0" i="0" u="none" strike="noStrike" cap="none" dirty="0" err="1">
                <a:solidFill>
                  <a:schemeClr val="dk1"/>
                </a:solidFill>
                <a:latin typeface="Courier New"/>
                <a:ea typeface="Courier New"/>
                <a:cs typeface="Courier New"/>
                <a:sym typeface="Courier New"/>
              </a:rPr>
              <a:t>RandomAccessFile</a:t>
            </a:r>
            <a:r>
              <a:rPr lang="en-US" sz="2600" b="0" i="0" u="none" strike="noStrike" cap="none" dirty="0">
                <a:solidFill>
                  <a:schemeClr val="dk1"/>
                </a:solidFill>
                <a:latin typeface="Times New Roman"/>
                <a:ea typeface="Times New Roman"/>
                <a:cs typeface="Times New Roman"/>
                <a:sym typeface="Times New Roman"/>
              </a:rPr>
              <a:t> stream to where the next read</a:t>
            </a:r>
            <a:br>
              <a:rPr lang="en-US" sz="2600" b="0" i="0" u="none" strike="noStrike" cap="none" dirty="0">
                <a:solidFill>
                  <a:schemeClr val="dk1"/>
                </a:solidFill>
                <a:latin typeface="Times New Roman"/>
                <a:ea typeface="Times New Roman"/>
                <a:cs typeface="Times New Roman"/>
                <a:sym typeface="Times New Roman"/>
              </a:rPr>
            </a:br>
            <a:r>
              <a:rPr lang="en-US" sz="2600" b="0" i="0" u="none" strike="noStrike" cap="none" dirty="0">
                <a:solidFill>
                  <a:schemeClr val="dk1"/>
                </a:solidFill>
                <a:latin typeface="Times New Roman"/>
                <a:ea typeface="Times New Roman"/>
                <a:cs typeface="Times New Roman"/>
                <a:sym typeface="Times New Roman"/>
              </a:rPr>
              <a:t>or write occurs.</a:t>
            </a:r>
          </a:p>
          <a:p>
            <a:pPr marL="0" marR="0" lvl="0" indent="0" algn="just" rtl="0">
              <a:lnSpc>
                <a:spcPct val="100000"/>
              </a:lnSpc>
              <a:spcBef>
                <a:spcPts val="2400"/>
              </a:spcBef>
              <a:spcAft>
                <a:spcPts val="0"/>
              </a:spcAft>
              <a:buClr>
                <a:schemeClr val="dk2"/>
              </a:buClr>
              <a:buSzPct val="25000"/>
              <a:buFont typeface="Arial"/>
              <a:buNone/>
            </a:pPr>
            <a:r>
              <a:rPr lang="en-US" sz="2400" b="0" i="0" u="none" strike="noStrike" cap="none" dirty="0">
                <a:solidFill>
                  <a:schemeClr val="dk1"/>
                </a:solidFill>
                <a:latin typeface="Courier New"/>
                <a:ea typeface="Courier New"/>
                <a:cs typeface="Courier New"/>
                <a:sym typeface="Courier New"/>
              </a:rPr>
              <a:t>  long </a:t>
            </a:r>
            <a:r>
              <a:rPr lang="en-US" sz="2400" b="0" i="0" u="none" strike="noStrike" cap="none" dirty="0" err="1">
                <a:solidFill>
                  <a:schemeClr val="dk1"/>
                </a:solidFill>
                <a:latin typeface="Courier New"/>
                <a:ea typeface="Courier New"/>
                <a:cs typeface="Courier New"/>
                <a:sym typeface="Courier New"/>
              </a:rPr>
              <a:t>getFilePointer</a:t>
            </a:r>
            <a:r>
              <a:rPr lang="en-US" sz="2400" b="0" i="0" u="none" strike="noStrike" cap="none" dirty="0">
                <a:solidFill>
                  <a:schemeClr val="dk1"/>
                </a:solidFill>
                <a:latin typeface="Courier New"/>
                <a:ea typeface="Courier New"/>
                <a:cs typeface="Courier New"/>
                <a:sym typeface="Courier New"/>
              </a:rPr>
              <a:t>() </a:t>
            </a:r>
            <a:r>
              <a:rPr lang="en-US" sz="2400" b="0" i="0" u="none" strike="noStrike" cap="none" dirty="0" err="1">
                <a:solidFill>
                  <a:schemeClr val="dk1"/>
                </a:solidFill>
                <a:latin typeface="Courier New"/>
                <a:ea typeface="Courier New"/>
                <a:cs typeface="Courier New"/>
                <a:sym typeface="Courier New"/>
              </a:rPr>
              <a:t>IOException</a:t>
            </a:r>
            <a:r>
              <a:rPr lang="en-US" sz="2400" b="0" i="0" u="none" strike="noStrike" cap="none" dirty="0">
                <a:solidFill>
                  <a:schemeClr val="dk1"/>
                </a:solidFill>
                <a:latin typeface="Courier New"/>
                <a:ea typeface="Courier New"/>
                <a:cs typeface="Courier New"/>
                <a:sym typeface="Courier New"/>
              </a:rPr>
              <a:t>;</a:t>
            </a:r>
          </a:p>
          <a:p>
            <a:pPr marL="0" marR="0" lvl="0" indent="0" algn="just" rtl="0">
              <a:lnSpc>
                <a:spcPct val="100000"/>
              </a:lnSpc>
              <a:spcBef>
                <a:spcPts val="640"/>
              </a:spcBef>
              <a:spcAft>
                <a:spcPts val="0"/>
              </a:spcAft>
              <a:buClr>
                <a:schemeClr val="dk2"/>
              </a:buClr>
              <a:buSzPct val="25000"/>
              <a:buFont typeface="Arial"/>
              <a:buNone/>
            </a:pPr>
            <a:r>
              <a:rPr lang="en-US" sz="2600" b="0" i="0" u="none" strike="noStrike" cap="none" dirty="0" smtClean="0">
                <a:solidFill>
                  <a:schemeClr val="dk1"/>
                </a:solidFill>
                <a:latin typeface="Times New Roman"/>
                <a:ea typeface="Times New Roman"/>
                <a:cs typeface="Times New Roman"/>
                <a:sym typeface="Times New Roman"/>
              </a:rPr>
              <a:t>Returns </a:t>
            </a:r>
            <a:r>
              <a:rPr lang="en-US" sz="2600" b="0" i="0" u="none" strike="noStrike" cap="none" dirty="0">
                <a:solidFill>
                  <a:schemeClr val="dk1"/>
                </a:solidFill>
                <a:latin typeface="Times New Roman"/>
                <a:ea typeface="Times New Roman"/>
                <a:cs typeface="Times New Roman"/>
                <a:sym typeface="Times New Roman"/>
              </a:rPr>
              <a:t>the current offset, in bytes, from the</a:t>
            </a:r>
            <a:br>
              <a:rPr lang="en-US" sz="2600" b="0" i="0" u="none" strike="noStrike" cap="none" dirty="0">
                <a:solidFill>
                  <a:schemeClr val="dk1"/>
                </a:solidFill>
                <a:latin typeface="Times New Roman"/>
                <a:ea typeface="Times New Roman"/>
                <a:cs typeface="Times New Roman"/>
                <a:sym typeface="Times New Roman"/>
              </a:rPr>
            </a:br>
            <a:r>
              <a:rPr lang="en-US" sz="2600" b="0" i="0" u="none" strike="noStrike" cap="none" dirty="0">
                <a:solidFill>
                  <a:schemeClr val="dk1"/>
                </a:solidFill>
                <a:latin typeface="Times New Roman"/>
                <a:ea typeface="Times New Roman"/>
                <a:cs typeface="Times New Roman"/>
                <a:sym typeface="Times New Roman"/>
              </a:rPr>
              <a:t>beginning of the file to where the next read</a:t>
            </a:r>
            <a:br>
              <a:rPr lang="en-US" sz="2600" b="0" i="0" u="none" strike="noStrike" cap="none" dirty="0">
                <a:solidFill>
                  <a:schemeClr val="dk1"/>
                </a:solidFill>
                <a:latin typeface="Times New Roman"/>
                <a:ea typeface="Times New Roman"/>
                <a:cs typeface="Times New Roman"/>
                <a:sym typeface="Times New Roman"/>
              </a:rPr>
            </a:br>
            <a:r>
              <a:rPr lang="en-US" sz="2600" b="0" i="0" u="none" strike="noStrike" cap="none" dirty="0">
                <a:solidFill>
                  <a:schemeClr val="dk1"/>
                </a:solidFill>
                <a:latin typeface="Times New Roman"/>
                <a:ea typeface="Times New Roman"/>
                <a:cs typeface="Times New Roman"/>
                <a:sym typeface="Times New Roman"/>
              </a:rPr>
              <a:t>or write occurs.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8256838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1" name="Shape 381"/>
          <p:cNvSpPr txBox="1">
            <a:spLocks noGrp="1"/>
          </p:cNvSpPr>
          <p:nvPr>
            <p:ph type="title"/>
          </p:nvPr>
        </p:nvSpPr>
        <p:spPr>
          <a:xfrm>
            <a:off x="685800" y="0"/>
            <a:ext cx="7772400" cy="1428749"/>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chemeClr val="dk2"/>
              </a:buClr>
              <a:buSzPct val="25000"/>
              <a:buFont typeface="Courier New"/>
              <a:buNone/>
            </a:pPr>
            <a:r>
              <a:rPr lang="en-US" sz="3400" b="0" i="0" u="none" strike="noStrike" cap="none">
                <a:solidFill>
                  <a:schemeClr val="dk2"/>
                </a:solidFill>
                <a:latin typeface="Courier New"/>
                <a:ea typeface="Courier New"/>
                <a:cs typeface="Courier New"/>
                <a:sym typeface="Courier New"/>
              </a:rPr>
              <a:t>RandomAccessFile</a:t>
            </a:r>
            <a:r>
              <a:rPr lang="en-US" sz="3600" b="0" i="0" u="none" strike="noStrike" cap="none">
                <a:solidFill>
                  <a:schemeClr val="dk2"/>
                </a:solidFill>
                <a:latin typeface="Times New Roman"/>
                <a:ea typeface="Times New Roman"/>
                <a:cs typeface="Times New Roman"/>
                <a:sym typeface="Times New Roman"/>
              </a:rPr>
              <a:t> Methods, cont.</a:t>
            </a:r>
          </a:p>
        </p:txBody>
      </p:sp>
      <p:sp>
        <p:nvSpPr>
          <p:cNvPr id="382" name="Shape 382"/>
          <p:cNvSpPr txBox="1">
            <a:spLocks noGrp="1"/>
          </p:cNvSpPr>
          <p:nvPr>
            <p:ph idx="1"/>
          </p:nvPr>
        </p:nvSpPr>
        <p:spPr>
          <a:xfrm>
            <a:off x="381000" y="1143000"/>
            <a:ext cx="8381999" cy="5410200"/>
          </a:xfrm>
          <a:prstGeom prst="rect">
            <a:avLst/>
          </a:prstGeom>
          <a:noFill/>
          <a:ln>
            <a:noFill/>
          </a:ln>
        </p:spPr>
        <p:txBody>
          <a:bodyPr lIns="92075" tIns="46025" rIns="92075" bIns="46025" anchor="t" anchorCtr="0">
            <a:noAutofit/>
          </a:bodyPr>
          <a:lstStyle/>
          <a:p>
            <a:pPr marL="0" marR="0" lvl="0" indent="0" algn="just" rtl="0">
              <a:lnSpc>
                <a:spcPct val="100000"/>
              </a:lnSpc>
              <a:spcBef>
                <a:spcPts val="0"/>
              </a:spcBef>
              <a:spcAft>
                <a:spcPts val="0"/>
              </a:spcAft>
              <a:buClr>
                <a:schemeClr val="dk2"/>
              </a:buClr>
              <a:buSzPct val="25000"/>
              <a:buFont typeface="Arial"/>
              <a:buNone/>
            </a:pPr>
            <a:r>
              <a:rPr lang="en-US" sz="2400" b="0" i="0" u="none" strike="noStrike" cap="none" dirty="0">
                <a:solidFill>
                  <a:schemeClr val="dk1"/>
                </a:solidFill>
                <a:latin typeface="Courier New"/>
                <a:ea typeface="Courier New"/>
                <a:cs typeface="Courier New"/>
                <a:sym typeface="Courier New"/>
              </a:rPr>
              <a:t>  long length()</a:t>
            </a:r>
            <a:r>
              <a:rPr lang="en-US" sz="2400" b="0" i="0" u="none" strike="noStrike" cap="none" dirty="0" err="1">
                <a:solidFill>
                  <a:schemeClr val="dk1"/>
                </a:solidFill>
                <a:latin typeface="Courier New"/>
                <a:ea typeface="Courier New"/>
                <a:cs typeface="Courier New"/>
                <a:sym typeface="Courier New"/>
              </a:rPr>
              <a:t>IOException</a:t>
            </a:r>
            <a:endParaRPr lang="en-US" sz="2400" b="0" i="0" u="none" strike="noStrike" cap="none" dirty="0">
              <a:solidFill>
                <a:schemeClr val="dk1"/>
              </a:solidFill>
              <a:latin typeface="Courier New"/>
              <a:ea typeface="Courier New"/>
              <a:cs typeface="Courier New"/>
              <a:sym typeface="Courier New"/>
            </a:endParaRPr>
          </a:p>
          <a:p>
            <a:pPr marL="0" marR="0" lvl="0" indent="0" algn="just" rtl="0">
              <a:lnSpc>
                <a:spcPct val="100000"/>
              </a:lnSpc>
              <a:spcBef>
                <a:spcPts val="480"/>
              </a:spcBef>
              <a:spcAft>
                <a:spcPts val="0"/>
              </a:spcAft>
              <a:buClr>
                <a:schemeClr val="dk2"/>
              </a:buClr>
              <a:buSzPct val="25000"/>
              <a:buFont typeface="Arial"/>
              <a:buNone/>
            </a:pPr>
            <a:r>
              <a:rPr lang="en-US" sz="2600" b="0" i="0" u="none" strike="noStrike" cap="none" dirty="0" smtClean="0">
                <a:solidFill>
                  <a:schemeClr val="dk1"/>
                </a:solidFill>
                <a:latin typeface="Times New Roman"/>
                <a:ea typeface="Times New Roman"/>
                <a:cs typeface="Times New Roman"/>
                <a:sym typeface="Times New Roman"/>
              </a:rPr>
              <a:t>Returns </a:t>
            </a:r>
            <a:r>
              <a:rPr lang="en-US" sz="2600" b="0" i="0" u="none" strike="noStrike" cap="none" dirty="0">
                <a:solidFill>
                  <a:schemeClr val="dk1"/>
                </a:solidFill>
                <a:latin typeface="Times New Roman"/>
                <a:ea typeface="Times New Roman"/>
                <a:cs typeface="Times New Roman"/>
                <a:sym typeface="Times New Roman"/>
              </a:rPr>
              <a:t>the length of the file.</a:t>
            </a:r>
          </a:p>
          <a:p>
            <a:pPr marL="0" marR="0" lvl="0" indent="0" algn="just" rtl="0">
              <a:lnSpc>
                <a:spcPct val="100000"/>
              </a:lnSpc>
              <a:spcBef>
                <a:spcPts val="360"/>
              </a:spcBef>
              <a:spcAft>
                <a:spcPts val="0"/>
              </a:spcAft>
              <a:buClr>
                <a:schemeClr val="dk2"/>
              </a:buClr>
              <a:buSzPct val="25000"/>
              <a:buFont typeface="Arial"/>
              <a:buNone/>
            </a:pPr>
            <a:endParaRPr sz="2400" b="0" i="0" u="none" strike="noStrike" cap="none" dirty="0">
              <a:solidFill>
                <a:schemeClr val="dk1"/>
              </a:solidFill>
              <a:latin typeface="Book Antiqua"/>
              <a:ea typeface="Book Antiqua"/>
              <a:cs typeface="Book Antiqua"/>
              <a:sym typeface="Book Antiqua"/>
            </a:endParaRPr>
          </a:p>
          <a:p>
            <a:pPr marL="0" marR="0" lvl="0" indent="0" algn="just" rtl="0">
              <a:lnSpc>
                <a:spcPct val="100000"/>
              </a:lnSpc>
              <a:spcBef>
                <a:spcPts val="360"/>
              </a:spcBef>
              <a:spcAft>
                <a:spcPts val="0"/>
              </a:spcAft>
              <a:buClr>
                <a:schemeClr val="dk2"/>
              </a:buClr>
              <a:buSzPct val="25000"/>
              <a:buFont typeface="Arial"/>
              <a:buNone/>
            </a:pPr>
            <a:r>
              <a:rPr lang="en-US" sz="2400" b="0" i="0" u="none" strike="noStrike" cap="none" dirty="0">
                <a:solidFill>
                  <a:schemeClr val="dk1"/>
                </a:solidFill>
                <a:latin typeface="Book Antiqua"/>
                <a:ea typeface="Book Antiqua"/>
                <a:cs typeface="Book Antiqua"/>
                <a:sym typeface="Book Antiqua"/>
              </a:rPr>
              <a:t>    </a:t>
            </a:r>
            <a:r>
              <a:rPr lang="en-US" sz="2400" b="0" i="0" u="none" strike="noStrike" cap="none" dirty="0">
                <a:solidFill>
                  <a:schemeClr val="dk1"/>
                </a:solidFill>
                <a:latin typeface="Courier New"/>
                <a:ea typeface="Courier New"/>
                <a:cs typeface="Courier New"/>
                <a:sym typeface="Courier New"/>
              </a:rPr>
              <a:t>final void </a:t>
            </a:r>
            <a:r>
              <a:rPr lang="en-US" sz="2400" b="0" i="0" u="none" strike="noStrike" cap="none" dirty="0" err="1">
                <a:solidFill>
                  <a:schemeClr val="dk1"/>
                </a:solidFill>
                <a:latin typeface="Courier New"/>
                <a:ea typeface="Courier New"/>
                <a:cs typeface="Courier New"/>
                <a:sym typeface="Courier New"/>
              </a:rPr>
              <a:t>writeChar</a:t>
            </a:r>
            <a:r>
              <a:rPr lang="en-US" sz="2400" b="0" i="0" u="none" strike="noStrike" cap="none" dirty="0">
                <a:solidFill>
                  <a:schemeClr val="dk1"/>
                </a:solidFill>
                <a:latin typeface="Courier New"/>
                <a:ea typeface="Courier New"/>
                <a:cs typeface="Courier New"/>
                <a:sym typeface="Courier New"/>
              </a:rPr>
              <a:t>(</a:t>
            </a:r>
            <a:r>
              <a:rPr lang="en-US" sz="2400" b="0" i="0" u="none" strike="noStrike" cap="none" dirty="0" err="1">
                <a:solidFill>
                  <a:schemeClr val="dk1"/>
                </a:solidFill>
                <a:latin typeface="Courier New"/>
                <a:ea typeface="Courier New"/>
                <a:cs typeface="Courier New"/>
                <a:sym typeface="Courier New"/>
              </a:rPr>
              <a:t>int</a:t>
            </a:r>
            <a:r>
              <a:rPr lang="en-US" sz="2400" b="0" i="0" u="none" strike="noStrike" cap="none" dirty="0">
                <a:solidFill>
                  <a:schemeClr val="dk1"/>
                </a:solidFill>
                <a:latin typeface="Courier New"/>
                <a:ea typeface="Courier New"/>
                <a:cs typeface="Courier New"/>
                <a:sym typeface="Courier New"/>
              </a:rPr>
              <a:t> v) throws </a:t>
            </a:r>
            <a:r>
              <a:rPr lang="en-US" sz="2400" b="0" i="0" u="none" strike="noStrike" cap="none" dirty="0" err="1">
                <a:solidFill>
                  <a:schemeClr val="dk1"/>
                </a:solidFill>
                <a:latin typeface="Courier New"/>
                <a:ea typeface="Courier New"/>
                <a:cs typeface="Courier New"/>
                <a:sym typeface="Courier New"/>
              </a:rPr>
              <a:t>IOException</a:t>
            </a:r>
            <a:endParaRPr lang="en-US" sz="2400" b="0" i="0" u="none" strike="noStrike" cap="none" dirty="0">
              <a:solidFill>
                <a:schemeClr val="dk1"/>
              </a:solidFill>
              <a:latin typeface="Courier New"/>
              <a:ea typeface="Courier New"/>
              <a:cs typeface="Courier New"/>
              <a:sym typeface="Courier New"/>
            </a:endParaRPr>
          </a:p>
          <a:p>
            <a:pPr marL="0" marR="0" lvl="0" indent="0" algn="just" rtl="0">
              <a:lnSpc>
                <a:spcPct val="100000"/>
              </a:lnSpc>
              <a:spcBef>
                <a:spcPts val="480"/>
              </a:spcBef>
              <a:spcAft>
                <a:spcPts val="0"/>
              </a:spcAft>
              <a:buClr>
                <a:schemeClr val="dk2"/>
              </a:buClr>
              <a:buSzPct val="25000"/>
              <a:buFont typeface="Arial"/>
              <a:buNone/>
            </a:pPr>
            <a:r>
              <a:rPr lang="en-US" sz="2600" b="0" i="0" u="none" strike="noStrike" cap="none" dirty="0" smtClean="0">
                <a:solidFill>
                  <a:schemeClr val="dk1"/>
                </a:solidFill>
                <a:latin typeface="Times New Roman"/>
                <a:ea typeface="Times New Roman"/>
                <a:cs typeface="Times New Roman"/>
                <a:sym typeface="Times New Roman"/>
              </a:rPr>
              <a:t>Writes </a:t>
            </a:r>
            <a:r>
              <a:rPr lang="en-US" sz="2600" b="0" i="0" u="none" strike="noStrike" cap="none" dirty="0">
                <a:solidFill>
                  <a:schemeClr val="dk1"/>
                </a:solidFill>
                <a:latin typeface="Times New Roman"/>
                <a:ea typeface="Times New Roman"/>
                <a:cs typeface="Times New Roman"/>
                <a:sym typeface="Times New Roman"/>
              </a:rPr>
              <a:t>a character to the file as a two-byte Unicode, with the high byte written first.</a:t>
            </a:r>
          </a:p>
          <a:p>
            <a:pPr marL="0" marR="0" lvl="0" indent="0" algn="just" rtl="0">
              <a:lnSpc>
                <a:spcPct val="100000"/>
              </a:lnSpc>
              <a:spcBef>
                <a:spcPts val="2400"/>
              </a:spcBef>
              <a:spcAft>
                <a:spcPts val="0"/>
              </a:spcAft>
              <a:buClr>
                <a:schemeClr val="dk2"/>
              </a:buClr>
              <a:buSzPct val="25000"/>
              <a:buFont typeface="Arial"/>
              <a:buNone/>
            </a:pPr>
            <a:r>
              <a:rPr lang="en-US" sz="2400" b="0" i="0" u="none" strike="noStrike" cap="none" dirty="0">
                <a:solidFill>
                  <a:schemeClr val="dk1"/>
                </a:solidFill>
                <a:latin typeface="Courier New"/>
                <a:ea typeface="Courier New"/>
                <a:cs typeface="Courier New"/>
                <a:sym typeface="Courier New"/>
              </a:rPr>
              <a:t>  final void </a:t>
            </a:r>
            <a:r>
              <a:rPr lang="en-US" sz="2400" b="0" i="0" u="none" strike="noStrike" cap="none" dirty="0" err="1">
                <a:solidFill>
                  <a:schemeClr val="dk1"/>
                </a:solidFill>
                <a:latin typeface="Courier New"/>
                <a:ea typeface="Courier New"/>
                <a:cs typeface="Courier New"/>
                <a:sym typeface="Courier New"/>
              </a:rPr>
              <a:t>writeChars</a:t>
            </a:r>
            <a:r>
              <a:rPr lang="en-US" sz="2400" b="0" i="0" u="none" strike="noStrike" cap="none" dirty="0">
                <a:solidFill>
                  <a:schemeClr val="dk1"/>
                </a:solidFill>
                <a:latin typeface="Courier New"/>
                <a:ea typeface="Courier New"/>
                <a:cs typeface="Courier New"/>
                <a:sym typeface="Courier New"/>
              </a:rPr>
              <a:t>(String s)</a:t>
            </a:r>
            <a:br>
              <a:rPr lang="en-US" sz="2400" b="0" i="0" u="none" strike="noStrike" cap="none" dirty="0">
                <a:solidFill>
                  <a:schemeClr val="dk1"/>
                </a:solidFill>
                <a:latin typeface="Courier New"/>
                <a:ea typeface="Courier New"/>
                <a:cs typeface="Courier New"/>
                <a:sym typeface="Courier New"/>
              </a:rPr>
            </a:br>
            <a:r>
              <a:rPr lang="en-US" sz="2400" b="0" i="0" u="none" strike="noStrike" cap="none" dirty="0">
                <a:solidFill>
                  <a:schemeClr val="dk1"/>
                </a:solidFill>
                <a:latin typeface="Courier New"/>
                <a:ea typeface="Courier New"/>
                <a:cs typeface="Courier New"/>
                <a:sym typeface="Courier New"/>
              </a:rPr>
              <a:t>throws </a:t>
            </a:r>
            <a:r>
              <a:rPr lang="en-US" sz="2400" b="0" i="0" u="none" strike="noStrike" cap="none" dirty="0" err="1">
                <a:solidFill>
                  <a:schemeClr val="dk1"/>
                </a:solidFill>
                <a:latin typeface="Courier New"/>
                <a:ea typeface="Courier New"/>
                <a:cs typeface="Courier New"/>
                <a:sym typeface="Courier New"/>
              </a:rPr>
              <a:t>IOException</a:t>
            </a:r>
            <a:endParaRPr lang="en-US" sz="2400" b="0" i="0" u="none" strike="noStrike" cap="none" dirty="0">
              <a:solidFill>
                <a:schemeClr val="dk1"/>
              </a:solidFill>
              <a:latin typeface="Courier New"/>
              <a:ea typeface="Courier New"/>
              <a:cs typeface="Courier New"/>
              <a:sym typeface="Courier New"/>
            </a:endParaRPr>
          </a:p>
          <a:p>
            <a:pPr marL="0" marR="0" lvl="0" indent="0" algn="just" rtl="0">
              <a:lnSpc>
                <a:spcPct val="100000"/>
              </a:lnSpc>
              <a:spcBef>
                <a:spcPts val="480"/>
              </a:spcBef>
              <a:spcAft>
                <a:spcPts val="0"/>
              </a:spcAft>
              <a:buClr>
                <a:schemeClr val="dk2"/>
              </a:buClr>
              <a:buSzPct val="25000"/>
              <a:buFont typeface="Arial"/>
              <a:buNone/>
            </a:pPr>
            <a:r>
              <a:rPr lang="en-US" sz="2600" b="0" i="0" u="none" strike="noStrike" cap="none" dirty="0" smtClean="0">
                <a:solidFill>
                  <a:schemeClr val="dk1"/>
                </a:solidFill>
                <a:latin typeface="Times New Roman"/>
                <a:ea typeface="Times New Roman"/>
                <a:cs typeface="Times New Roman"/>
                <a:sym typeface="Times New Roman"/>
              </a:rPr>
              <a:t>Writes </a:t>
            </a:r>
            <a:r>
              <a:rPr lang="en-US" sz="2600" b="0" i="0" u="none" strike="noStrike" cap="none" dirty="0">
                <a:solidFill>
                  <a:schemeClr val="dk1"/>
                </a:solidFill>
                <a:latin typeface="Times New Roman"/>
                <a:ea typeface="Times New Roman"/>
                <a:cs typeface="Times New Roman"/>
                <a:sym typeface="Times New Roman"/>
              </a:rPr>
              <a:t>a string to the file as a sequence of</a:t>
            </a:r>
            <a:br>
              <a:rPr lang="en-US" sz="2600" b="0" i="0" u="none" strike="noStrike" cap="none" dirty="0">
                <a:solidFill>
                  <a:schemeClr val="dk1"/>
                </a:solidFill>
                <a:latin typeface="Times New Roman"/>
                <a:ea typeface="Times New Roman"/>
                <a:cs typeface="Times New Roman"/>
                <a:sym typeface="Times New Roman"/>
              </a:rPr>
            </a:br>
            <a:r>
              <a:rPr lang="en-US" sz="2600" b="0" i="0" u="none" strike="noStrike" cap="none" dirty="0">
                <a:solidFill>
                  <a:schemeClr val="dk1"/>
                </a:solidFill>
                <a:latin typeface="Times New Roman"/>
                <a:ea typeface="Times New Roman"/>
                <a:cs typeface="Times New Roman"/>
                <a:sym typeface="Times New Roman"/>
              </a:rPr>
              <a:t>characters.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27668227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Shape 388"/>
          <p:cNvSpPr txBox="1">
            <a:spLocks noGrp="1"/>
          </p:cNvSpPr>
          <p:nvPr>
            <p:ph type="title"/>
          </p:nvPr>
        </p:nvSpPr>
        <p:spPr>
          <a:xfrm>
            <a:off x="685800" y="0"/>
            <a:ext cx="7772400" cy="1428749"/>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chemeClr val="dk2"/>
              </a:buClr>
              <a:buSzPct val="25000"/>
              <a:buFont typeface="Courier New"/>
              <a:buNone/>
            </a:pPr>
            <a:r>
              <a:rPr lang="en-US" sz="4000" b="0" i="0" u="none" strike="noStrike" cap="none">
                <a:solidFill>
                  <a:schemeClr val="dk2"/>
                </a:solidFill>
                <a:latin typeface="Courier New"/>
                <a:ea typeface="Courier New"/>
                <a:cs typeface="Courier New"/>
                <a:sym typeface="Courier New"/>
              </a:rPr>
              <a:t>RandomAccessFile</a:t>
            </a:r>
            <a:r>
              <a:rPr lang="en-US" sz="4200" b="0" i="0" u="none" strike="noStrike" cap="none">
                <a:solidFill>
                  <a:schemeClr val="dk2"/>
                </a:solidFill>
                <a:latin typeface="Times New Roman"/>
                <a:ea typeface="Times New Roman"/>
                <a:cs typeface="Times New Roman"/>
                <a:sym typeface="Times New Roman"/>
              </a:rPr>
              <a:t> Constructor</a:t>
            </a:r>
          </a:p>
        </p:txBody>
      </p:sp>
      <p:sp>
        <p:nvSpPr>
          <p:cNvPr id="389" name="Shape 389"/>
          <p:cNvSpPr txBox="1">
            <a:spLocks noGrp="1"/>
          </p:cNvSpPr>
          <p:nvPr>
            <p:ph idx="1"/>
          </p:nvPr>
        </p:nvSpPr>
        <p:spPr>
          <a:xfrm>
            <a:off x="381000" y="1371600"/>
            <a:ext cx="8305799" cy="3124199"/>
          </a:xfrm>
          <a:prstGeom prst="rect">
            <a:avLst/>
          </a:prstGeom>
          <a:noFill/>
          <a:ln>
            <a:noFill/>
          </a:ln>
        </p:spPr>
        <p:txBody>
          <a:bodyPr lIns="92075" tIns="46025" rIns="92075" bIns="46025" anchor="t" anchorCtr="0">
            <a:noAutofit/>
          </a:bodyPr>
          <a:lstStyle/>
          <a:p>
            <a:pPr marL="342900" marR="0" lvl="0" indent="-342900" algn="l" rtl="0">
              <a:lnSpc>
                <a:spcPct val="90000"/>
              </a:lnSpc>
              <a:spcBef>
                <a:spcPts val="0"/>
              </a:spcBef>
              <a:spcAft>
                <a:spcPts val="0"/>
              </a:spcAft>
              <a:buClr>
                <a:schemeClr val="dk2"/>
              </a:buClr>
              <a:buSzPct val="25000"/>
              <a:buFont typeface="Arial"/>
              <a:buNone/>
            </a:pPr>
            <a:r>
              <a:rPr lang="en-US" sz="2600" b="0" i="0" u="none" strike="noStrike" cap="none" dirty="0" err="1">
                <a:solidFill>
                  <a:schemeClr val="dk1"/>
                </a:solidFill>
                <a:latin typeface="Courier New"/>
                <a:ea typeface="Courier New"/>
                <a:cs typeface="Courier New"/>
                <a:sym typeface="Courier New"/>
              </a:rPr>
              <a:t>RandomAccessFile</a:t>
            </a:r>
            <a:r>
              <a:rPr lang="en-US" sz="2600" b="0" i="0" u="none" strike="noStrike" cap="none" dirty="0">
                <a:solidFill>
                  <a:schemeClr val="dk1"/>
                </a:solidFill>
                <a:latin typeface="Courier New"/>
                <a:ea typeface="Courier New"/>
                <a:cs typeface="Courier New"/>
                <a:sym typeface="Courier New"/>
              </a:rPr>
              <a:t> </a:t>
            </a:r>
            <a:r>
              <a:rPr lang="en-US" sz="2600" b="0" i="0" u="none" strike="noStrike" cap="none" dirty="0" err="1">
                <a:solidFill>
                  <a:schemeClr val="dk1"/>
                </a:solidFill>
                <a:latin typeface="Courier New"/>
                <a:ea typeface="Courier New"/>
                <a:cs typeface="Courier New"/>
                <a:sym typeface="Courier New"/>
              </a:rPr>
              <a:t>raf</a:t>
            </a:r>
            <a:r>
              <a:rPr lang="en-US" sz="2600" b="0" i="0" u="none" strike="noStrike" cap="none" dirty="0">
                <a:solidFill>
                  <a:schemeClr val="dk1"/>
                </a:solidFill>
                <a:latin typeface="Courier New"/>
                <a:ea typeface="Courier New"/>
                <a:cs typeface="Courier New"/>
                <a:sym typeface="Courier New"/>
              </a:rPr>
              <a:t> =</a:t>
            </a:r>
            <a:br>
              <a:rPr lang="en-US" sz="2600" b="0" i="0" u="none" strike="noStrike" cap="none" dirty="0">
                <a:solidFill>
                  <a:schemeClr val="dk1"/>
                </a:solidFill>
                <a:latin typeface="Courier New"/>
                <a:ea typeface="Courier New"/>
                <a:cs typeface="Courier New"/>
                <a:sym typeface="Courier New"/>
              </a:rPr>
            </a:br>
            <a:r>
              <a:rPr lang="en-US" sz="2600" b="0" i="0" u="none" strike="noStrike" cap="none" dirty="0">
                <a:solidFill>
                  <a:schemeClr val="dk1"/>
                </a:solidFill>
                <a:latin typeface="Courier New"/>
                <a:ea typeface="Courier New"/>
                <a:cs typeface="Courier New"/>
                <a:sym typeface="Courier New"/>
              </a:rPr>
              <a:t>new </a:t>
            </a:r>
            <a:r>
              <a:rPr lang="en-US" sz="2600" b="0" i="0" u="none" strike="noStrike" cap="none" dirty="0" err="1">
                <a:solidFill>
                  <a:schemeClr val="dk1"/>
                </a:solidFill>
                <a:latin typeface="Courier New"/>
                <a:ea typeface="Courier New"/>
                <a:cs typeface="Courier New"/>
                <a:sym typeface="Courier New"/>
              </a:rPr>
              <a:t>RandomAccessFile</a:t>
            </a:r>
            <a:r>
              <a:rPr lang="en-US" sz="2600" b="0" i="0" u="none" strike="noStrike" cap="none" dirty="0">
                <a:solidFill>
                  <a:schemeClr val="dk1"/>
                </a:solidFill>
                <a:latin typeface="Courier New"/>
                <a:ea typeface="Courier New"/>
                <a:cs typeface="Courier New"/>
                <a:sym typeface="Courier New"/>
              </a:rPr>
              <a:t>("test.dat", "</a:t>
            </a:r>
            <a:r>
              <a:rPr lang="en-US" sz="2600" b="0" i="0" u="none" strike="noStrike" cap="none" dirty="0" err="1">
                <a:solidFill>
                  <a:schemeClr val="dk1"/>
                </a:solidFill>
                <a:latin typeface="Courier New"/>
                <a:ea typeface="Courier New"/>
                <a:cs typeface="Courier New"/>
                <a:sym typeface="Courier New"/>
              </a:rPr>
              <a:t>rw</a:t>
            </a:r>
            <a:r>
              <a:rPr lang="en-US" sz="2600" b="0" i="0" u="none" strike="noStrike" cap="none" dirty="0">
                <a:solidFill>
                  <a:schemeClr val="dk1"/>
                </a:solidFill>
                <a:latin typeface="Courier New"/>
                <a:ea typeface="Courier New"/>
                <a:cs typeface="Courier New"/>
                <a:sym typeface="Courier New"/>
              </a:rPr>
              <a:t>"); // allows read and write</a:t>
            </a:r>
          </a:p>
          <a:p>
            <a:pPr marL="342900" marR="0" lvl="0" indent="-342900" algn="l" rtl="0">
              <a:lnSpc>
                <a:spcPct val="90000"/>
              </a:lnSpc>
              <a:spcBef>
                <a:spcPts val="640"/>
              </a:spcBef>
              <a:spcAft>
                <a:spcPts val="0"/>
              </a:spcAft>
              <a:buClr>
                <a:schemeClr val="dk2"/>
              </a:buClr>
              <a:buSzPct val="25000"/>
              <a:buFont typeface="Arial"/>
              <a:buNone/>
            </a:pPr>
            <a:endParaRPr sz="3200" b="0" i="0" u="none" strike="noStrike" cap="none" dirty="0">
              <a:solidFill>
                <a:schemeClr val="dk1"/>
              </a:solidFill>
              <a:latin typeface="Times New Roman"/>
              <a:ea typeface="Times New Roman"/>
              <a:cs typeface="Times New Roman"/>
              <a:sym typeface="Times New Roman"/>
            </a:endParaRPr>
          </a:p>
          <a:p>
            <a:pPr marL="342900" marR="0" lvl="0" indent="-342900" algn="l" rtl="0">
              <a:lnSpc>
                <a:spcPct val="90000"/>
              </a:lnSpc>
              <a:spcBef>
                <a:spcPts val="520"/>
              </a:spcBef>
              <a:spcAft>
                <a:spcPts val="0"/>
              </a:spcAft>
              <a:buClr>
                <a:schemeClr val="dk2"/>
              </a:buClr>
              <a:buSzPct val="25000"/>
              <a:buFont typeface="Arial"/>
              <a:buNone/>
            </a:pPr>
            <a:r>
              <a:rPr lang="en-US" sz="2600" b="0" i="0" u="none" strike="noStrike" cap="none" dirty="0" err="1">
                <a:solidFill>
                  <a:schemeClr val="dk1"/>
                </a:solidFill>
                <a:latin typeface="Courier New"/>
                <a:ea typeface="Courier New"/>
                <a:cs typeface="Courier New"/>
                <a:sym typeface="Courier New"/>
              </a:rPr>
              <a:t>RandomAccessFile</a:t>
            </a:r>
            <a:r>
              <a:rPr lang="en-US" sz="2600" b="0" i="0" u="none" strike="noStrike" cap="none" dirty="0">
                <a:solidFill>
                  <a:schemeClr val="dk1"/>
                </a:solidFill>
                <a:latin typeface="Courier New"/>
                <a:ea typeface="Courier New"/>
                <a:cs typeface="Courier New"/>
                <a:sym typeface="Courier New"/>
              </a:rPr>
              <a:t> </a:t>
            </a:r>
            <a:r>
              <a:rPr lang="en-US" sz="2600" b="0" i="0" u="none" strike="noStrike" cap="none" dirty="0" err="1">
                <a:solidFill>
                  <a:schemeClr val="dk1"/>
                </a:solidFill>
                <a:latin typeface="Courier New"/>
                <a:ea typeface="Courier New"/>
                <a:cs typeface="Courier New"/>
                <a:sym typeface="Courier New"/>
              </a:rPr>
              <a:t>raf</a:t>
            </a:r>
            <a:r>
              <a:rPr lang="en-US" sz="2600" b="0" i="0" u="none" strike="noStrike" cap="none" dirty="0">
                <a:solidFill>
                  <a:schemeClr val="dk1"/>
                </a:solidFill>
                <a:latin typeface="Courier New"/>
                <a:ea typeface="Courier New"/>
                <a:cs typeface="Courier New"/>
                <a:sym typeface="Courier New"/>
              </a:rPr>
              <a:t> =</a:t>
            </a:r>
            <a:br>
              <a:rPr lang="en-US" sz="2600" b="0" i="0" u="none" strike="noStrike" cap="none" dirty="0">
                <a:solidFill>
                  <a:schemeClr val="dk1"/>
                </a:solidFill>
                <a:latin typeface="Courier New"/>
                <a:ea typeface="Courier New"/>
                <a:cs typeface="Courier New"/>
                <a:sym typeface="Courier New"/>
              </a:rPr>
            </a:br>
            <a:r>
              <a:rPr lang="en-US" sz="2600" b="0" i="0" u="none" strike="noStrike" cap="none" dirty="0">
                <a:solidFill>
                  <a:schemeClr val="dk1"/>
                </a:solidFill>
                <a:latin typeface="Courier New"/>
                <a:ea typeface="Courier New"/>
                <a:cs typeface="Courier New"/>
                <a:sym typeface="Courier New"/>
              </a:rPr>
              <a:t>new </a:t>
            </a:r>
            <a:r>
              <a:rPr lang="en-US" sz="2600" b="0" i="0" u="none" strike="noStrike" cap="none" dirty="0" err="1">
                <a:solidFill>
                  <a:schemeClr val="dk1"/>
                </a:solidFill>
                <a:latin typeface="Courier New"/>
                <a:ea typeface="Courier New"/>
                <a:cs typeface="Courier New"/>
                <a:sym typeface="Courier New"/>
              </a:rPr>
              <a:t>RandomAccessFile</a:t>
            </a:r>
            <a:r>
              <a:rPr lang="en-US" sz="2600" b="0" i="0" u="none" strike="noStrike" cap="none" dirty="0">
                <a:solidFill>
                  <a:schemeClr val="dk1"/>
                </a:solidFill>
                <a:latin typeface="Courier New"/>
                <a:ea typeface="Courier New"/>
                <a:cs typeface="Courier New"/>
                <a:sym typeface="Courier New"/>
              </a:rPr>
              <a:t>("test.dat", "r"); // read only</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346725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t>Recursion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4598791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685800" y="304800"/>
            <a:ext cx="7772400" cy="838200"/>
          </a:xfrm>
        </p:spPr>
        <p:txBody>
          <a:bodyPr/>
          <a:lstStyle/>
          <a:p>
            <a:r>
              <a:rPr lang="en-US"/>
              <a:t>Computing Factorial</a:t>
            </a:r>
          </a:p>
        </p:txBody>
      </p:sp>
      <p:sp>
        <p:nvSpPr>
          <p:cNvPr id="88067" name="Rectangle 3"/>
          <p:cNvSpPr>
            <a:spLocks noGrp="1" noChangeArrowheads="1"/>
          </p:cNvSpPr>
          <p:nvPr>
            <p:ph idx="1"/>
          </p:nvPr>
        </p:nvSpPr>
        <p:spPr>
          <a:xfrm>
            <a:off x="304800" y="1219200"/>
            <a:ext cx="8551863" cy="3794125"/>
          </a:xfrm>
        </p:spPr>
        <p:txBody>
          <a:bodyPr/>
          <a:lstStyle/>
          <a:p>
            <a:pPr>
              <a:buFont typeface="Monotype Sorts" pitchFamily="2" charset="2"/>
              <a:buNone/>
            </a:pPr>
            <a:r>
              <a:rPr lang="en-US"/>
              <a:t>factorial(0) = 1;</a:t>
            </a:r>
          </a:p>
          <a:p>
            <a:pPr>
              <a:buFont typeface="Monotype Sorts" pitchFamily="2" charset="2"/>
              <a:buNone/>
            </a:pPr>
            <a:r>
              <a:rPr lang="en-US"/>
              <a:t>factorial(n) = n*factorial(n-1);</a:t>
            </a:r>
          </a:p>
          <a:p>
            <a:pPr>
              <a:buFont typeface="Monotype Sorts" pitchFamily="2" charset="2"/>
              <a:buNone/>
            </a:pPr>
            <a:endParaRPr lang="en-US"/>
          </a:p>
          <a:p>
            <a:pPr>
              <a:buFont typeface="Monotype Sorts" pitchFamily="2" charset="2"/>
              <a:buNone/>
            </a:pPr>
            <a:r>
              <a:rPr lang="en-US"/>
              <a:t>n! = n * (n-1)!</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5295960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685800" y="304800"/>
            <a:ext cx="7772400" cy="838200"/>
          </a:xfrm>
        </p:spPr>
        <p:txBody>
          <a:bodyPr/>
          <a:lstStyle/>
          <a:p>
            <a:r>
              <a:rPr lang="en-US"/>
              <a:t>Computing Factorial</a:t>
            </a:r>
          </a:p>
        </p:txBody>
      </p:sp>
      <p:sp>
        <p:nvSpPr>
          <p:cNvPr id="325635" name="Rectangle 3"/>
          <p:cNvSpPr>
            <a:spLocks noGrp="1" noChangeArrowheads="1"/>
          </p:cNvSpPr>
          <p:nvPr>
            <p:ph idx="1"/>
          </p:nvPr>
        </p:nvSpPr>
        <p:spPr>
          <a:xfrm>
            <a:off x="287338" y="2312988"/>
            <a:ext cx="8534400" cy="3810000"/>
          </a:xfrm>
        </p:spPr>
        <p:txBody>
          <a:bodyPr/>
          <a:lstStyle/>
          <a:p>
            <a:pPr>
              <a:buFont typeface="Monotype Sorts" pitchFamily="2" charset="2"/>
              <a:buNone/>
            </a:pPr>
            <a:r>
              <a:rPr lang="en-US"/>
              <a:t>factorial(3)</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28</a:t>
            </a:fld>
            <a:endParaRPr lang="en-US"/>
          </a:p>
        </p:txBody>
      </p:sp>
      <p:sp>
        <p:nvSpPr>
          <p:cNvPr id="325637" name="Rectangle 5"/>
          <p:cNvSpPr>
            <a:spLocks noChangeArrowheads="1"/>
          </p:cNvSpPr>
          <p:nvPr/>
        </p:nvSpPr>
        <p:spPr bwMode="auto">
          <a:xfrm>
            <a:off x="5688013" y="1341438"/>
            <a:ext cx="3295650" cy="8778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20000"/>
              </a:spcBef>
              <a:buClr>
                <a:schemeClr val="tx2"/>
              </a:buClr>
              <a:buSzPct val="75000"/>
              <a:buFont typeface="Monotype Sorts" pitchFamily="2" charset="2"/>
              <a:buNone/>
            </a:pPr>
            <a:r>
              <a:rPr lang="en-US" sz="2000">
                <a:solidFill>
                  <a:schemeClr val="bg2"/>
                </a:solidFill>
              </a:rPr>
              <a:t>factorial(0) = 1;</a:t>
            </a:r>
          </a:p>
          <a:p>
            <a:pPr marL="342900" indent="-342900">
              <a:spcBef>
                <a:spcPct val="20000"/>
              </a:spcBef>
              <a:buClr>
                <a:schemeClr val="tx2"/>
              </a:buClr>
              <a:buSzPct val="75000"/>
              <a:buFont typeface="Monotype Sorts" pitchFamily="2" charset="2"/>
              <a:buNone/>
            </a:pPr>
            <a:r>
              <a:rPr lang="en-US" sz="2000">
                <a:solidFill>
                  <a:schemeClr val="bg2"/>
                </a:solidFill>
              </a:rPr>
              <a:t>factorial(n) = n*factorial(n-1);</a:t>
            </a:r>
          </a:p>
        </p:txBody>
      </p:sp>
    </p:spTree>
    <p:extLst>
      <p:ext uri="{BB962C8B-B14F-4D97-AF65-F5344CB8AC3E}">
        <p14:creationId xmlns:p14="http://schemas.microsoft.com/office/powerpoint/2010/main" val="31784545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685800" y="304800"/>
            <a:ext cx="7772400" cy="838200"/>
          </a:xfrm>
        </p:spPr>
        <p:txBody>
          <a:bodyPr/>
          <a:lstStyle/>
          <a:p>
            <a:r>
              <a:rPr lang="en-US"/>
              <a:t>Computing Factorial</a:t>
            </a:r>
          </a:p>
        </p:txBody>
      </p:sp>
      <p:sp>
        <p:nvSpPr>
          <p:cNvPr id="327683" name="Rectangle 3"/>
          <p:cNvSpPr>
            <a:spLocks noGrp="1" noChangeArrowheads="1"/>
          </p:cNvSpPr>
          <p:nvPr>
            <p:ph idx="1"/>
          </p:nvPr>
        </p:nvSpPr>
        <p:spPr>
          <a:xfrm>
            <a:off x="287338" y="2097088"/>
            <a:ext cx="8534400" cy="3810000"/>
          </a:xfrm>
        </p:spPr>
        <p:txBody>
          <a:bodyPr/>
          <a:lstStyle/>
          <a:p>
            <a:pPr>
              <a:buFont typeface="Monotype Sorts" pitchFamily="2" charset="2"/>
              <a:buNone/>
            </a:pPr>
            <a:r>
              <a:rPr lang="en-US"/>
              <a:t>factorial(3) = 3 * factorial(2) </a:t>
            </a:r>
          </a:p>
          <a:p>
            <a:pPr>
              <a:buFont typeface="Monotype Sorts" pitchFamily="2" charset="2"/>
              <a:buNone/>
            </a:pPr>
            <a:r>
              <a:rPr lang="en-US"/>
              <a:t>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29</a:t>
            </a:fld>
            <a:endParaRPr lang="en-US"/>
          </a:p>
        </p:txBody>
      </p:sp>
      <p:sp>
        <p:nvSpPr>
          <p:cNvPr id="327685" name="Rectangle 5"/>
          <p:cNvSpPr>
            <a:spLocks noChangeArrowheads="1"/>
          </p:cNvSpPr>
          <p:nvPr/>
        </p:nvSpPr>
        <p:spPr bwMode="auto">
          <a:xfrm>
            <a:off x="5688013" y="1341438"/>
            <a:ext cx="3295650" cy="8778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20000"/>
              </a:spcBef>
              <a:buClr>
                <a:schemeClr val="tx2"/>
              </a:buClr>
              <a:buSzPct val="75000"/>
              <a:buFont typeface="Monotype Sorts" pitchFamily="2" charset="2"/>
              <a:buNone/>
            </a:pPr>
            <a:r>
              <a:rPr lang="en-US" sz="2000">
                <a:solidFill>
                  <a:schemeClr val="bg2"/>
                </a:solidFill>
              </a:rPr>
              <a:t>factorial(0) = 1;</a:t>
            </a:r>
          </a:p>
          <a:p>
            <a:pPr marL="342900" indent="-342900">
              <a:spcBef>
                <a:spcPct val="20000"/>
              </a:spcBef>
              <a:buClr>
                <a:schemeClr val="tx2"/>
              </a:buClr>
              <a:buSzPct val="75000"/>
              <a:buFont typeface="Monotype Sorts" pitchFamily="2" charset="2"/>
              <a:buNone/>
            </a:pPr>
            <a:r>
              <a:rPr lang="en-US" sz="2000">
                <a:solidFill>
                  <a:schemeClr val="bg2"/>
                </a:solidFill>
              </a:rPr>
              <a:t>factorial(n) = n*factorial(n-1);</a:t>
            </a:r>
          </a:p>
        </p:txBody>
      </p:sp>
    </p:spTree>
    <p:extLst>
      <p:ext uri="{BB962C8B-B14F-4D97-AF65-F5344CB8AC3E}">
        <p14:creationId xmlns:p14="http://schemas.microsoft.com/office/powerpoint/2010/main" val="30068532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6" name="Shape 106"/>
          <p:cNvSpPr txBox="1">
            <a:spLocks noGrp="1"/>
          </p:cNvSpPr>
          <p:nvPr>
            <p:ph type="title"/>
          </p:nvPr>
        </p:nvSpPr>
        <p:spPr>
          <a:xfrm>
            <a:off x="685800" y="228600"/>
            <a:ext cx="7772400" cy="609599"/>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chemeClr val="dk2"/>
              </a:buClr>
              <a:buSzPct val="25000"/>
              <a:buFont typeface="Times New Roman"/>
              <a:buNone/>
            </a:pPr>
            <a:r>
              <a:rPr lang="en-US" sz="4400" b="0" i="0" u="none" strike="noStrike" cap="none" dirty="0">
                <a:solidFill>
                  <a:schemeClr val="dk2"/>
                </a:solidFill>
                <a:latin typeface="Times New Roman"/>
                <a:ea typeface="Times New Roman"/>
                <a:cs typeface="Times New Roman"/>
                <a:sym typeface="Times New Roman"/>
              </a:rPr>
              <a:t>Text File vs. Binary File</a:t>
            </a:r>
          </a:p>
        </p:txBody>
      </p:sp>
      <p:sp>
        <p:nvSpPr>
          <p:cNvPr id="107" name="Shape 107"/>
          <p:cNvSpPr txBox="1">
            <a:spLocks noGrp="1"/>
          </p:cNvSpPr>
          <p:nvPr>
            <p:ph idx="1"/>
          </p:nvPr>
        </p:nvSpPr>
        <p:spPr>
          <a:xfrm>
            <a:off x="152400" y="914400"/>
            <a:ext cx="8763000" cy="5562600"/>
          </a:xfrm>
          <a:prstGeom prst="rect">
            <a:avLst/>
          </a:prstGeom>
          <a:noFill/>
          <a:ln>
            <a:noFill/>
          </a:ln>
        </p:spPr>
        <p:txBody>
          <a:bodyPr lIns="92075" tIns="46025" rIns="92075" bIns="46025" anchor="t" anchorCtr="0">
            <a:noAutofit/>
          </a:bodyPr>
          <a:lstStyle/>
          <a:p>
            <a:pPr marL="342900" marR="0" lvl="0" indent="-342900" algn="just" rtl="0">
              <a:lnSpc>
                <a:spcPct val="90000"/>
              </a:lnSpc>
              <a:spcBef>
                <a:spcPts val="0"/>
              </a:spcBef>
              <a:spcAft>
                <a:spcPts val="0"/>
              </a:spcAft>
              <a:buClr>
                <a:schemeClr val="dk2"/>
              </a:buClr>
              <a:buSzPct val="75000"/>
              <a:buFont typeface="Noto Sans Symbols"/>
              <a:buChar char="❑"/>
            </a:pPr>
            <a:r>
              <a:rPr lang="en-US" sz="2500" b="0" i="0" u="none" strike="noStrike" cap="none" dirty="0">
                <a:solidFill>
                  <a:schemeClr val="dk1"/>
                </a:solidFill>
                <a:latin typeface="Times New Roman"/>
                <a:ea typeface="Times New Roman"/>
                <a:cs typeface="Times New Roman"/>
                <a:sym typeface="Times New Roman"/>
              </a:rPr>
              <a:t>Data stored in a text file are represented in human-readable form. Data stored in a binary file are represented in binary form. You cannot read binary files. Binary files are designed to be read by programs. For example, the Java source programs are stored in text files and can be read by a text editor, but the Java classes are stored in binary files and are read by the JVM. The advantage of binary files is that they are more efficient to process than text files.</a:t>
            </a:r>
          </a:p>
          <a:p>
            <a:pPr marL="342900" marR="0" lvl="0" indent="-342900" algn="just" rtl="0">
              <a:lnSpc>
                <a:spcPct val="90000"/>
              </a:lnSpc>
              <a:spcBef>
                <a:spcPts val="500"/>
              </a:spcBef>
              <a:spcAft>
                <a:spcPts val="0"/>
              </a:spcAft>
              <a:buClr>
                <a:schemeClr val="dk2"/>
              </a:buClr>
              <a:buSzPct val="75000"/>
              <a:buFont typeface="Noto Sans Symbols"/>
              <a:buNone/>
            </a:pPr>
            <a:endParaRPr sz="2500" b="0" i="0" u="none" strike="noStrike" cap="none" dirty="0">
              <a:solidFill>
                <a:schemeClr val="dk1"/>
              </a:solidFill>
              <a:latin typeface="Times New Roman"/>
              <a:ea typeface="Times New Roman"/>
              <a:cs typeface="Times New Roman"/>
              <a:sym typeface="Times New Roman"/>
            </a:endParaRPr>
          </a:p>
          <a:p>
            <a:pPr marL="342900" marR="0" lvl="0" indent="-342900" algn="just" rtl="0">
              <a:lnSpc>
                <a:spcPct val="90000"/>
              </a:lnSpc>
              <a:spcBef>
                <a:spcPts val="500"/>
              </a:spcBef>
              <a:spcAft>
                <a:spcPts val="0"/>
              </a:spcAft>
              <a:buClr>
                <a:schemeClr val="dk2"/>
              </a:buClr>
              <a:buSzPct val="75000"/>
              <a:buFont typeface="Noto Sans Symbols"/>
              <a:buChar char="❑"/>
            </a:pPr>
            <a:r>
              <a:rPr lang="en-US" sz="2500" b="0" i="0" u="none" strike="noStrike" cap="none" dirty="0">
                <a:solidFill>
                  <a:schemeClr val="dk1"/>
                </a:solidFill>
                <a:latin typeface="Times New Roman"/>
                <a:ea typeface="Times New Roman"/>
                <a:cs typeface="Times New Roman"/>
                <a:sym typeface="Times New Roman"/>
              </a:rPr>
              <a:t>Although it is not technically precise and correct, you can imagine that a text file consists of a sequence of characters and a binary file consists of a sequence of bits. For example, the decimal integer 199 is stored as the sequence of three characters: '1', '9', '9' in a text file and the same integer is stored as a byte-type value C7 in a binary file, because decimal 199 equals to hex C7.</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3366520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a:xfrm>
            <a:off x="685800" y="304800"/>
            <a:ext cx="7772400" cy="838200"/>
          </a:xfrm>
        </p:spPr>
        <p:txBody>
          <a:bodyPr/>
          <a:lstStyle/>
          <a:p>
            <a:r>
              <a:rPr lang="en-US"/>
              <a:t>Computing Factorial</a:t>
            </a:r>
          </a:p>
        </p:txBody>
      </p:sp>
      <p:sp>
        <p:nvSpPr>
          <p:cNvPr id="329731" name="Rectangle 3"/>
          <p:cNvSpPr>
            <a:spLocks noGrp="1" noChangeArrowheads="1"/>
          </p:cNvSpPr>
          <p:nvPr>
            <p:ph idx="1"/>
          </p:nvPr>
        </p:nvSpPr>
        <p:spPr>
          <a:xfrm>
            <a:off x="287338" y="1952625"/>
            <a:ext cx="8534400" cy="3810000"/>
          </a:xfrm>
        </p:spPr>
        <p:txBody>
          <a:bodyPr/>
          <a:lstStyle/>
          <a:p>
            <a:pPr>
              <a:buFont typeface="Monotype Sorts" pitchFamily="2" charset="2"/>
              <a:buNone/>
            </a:pPr>
            <a:r>
              <a:rPr lang="en-US"/>
              <a:t>factorial(3) = 3 * factorial(2) </a:t>
            </a:r>
          </a:p>
          <a:p>
            <a:pPr>
              <a:buFont typeface="Monotype Sorts" pitchFamily="2" charset="2"/>
              <a:buNone/>
            </a:pPr>
            <a:r>
              <a:rPr lang="en-US"/>
              <a:t>                   = 3 * (2 * factorial(1)) </a:t>
            </a:r>
          </a:p>
          <a:p>
            <a:pPr>
              <a:buFont typeface="Monotype Sorts" pitchFamily="2" charset="2"/>
              <a:buNone/>
            </a:pPr>
            <a:r>
              <a:rPr lang="en-US"/>
              <a:t>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30</a:t>
            </a:fld>
            <a:endParaRPr lang="en-US"/>
          </a:p>
        </p:txBody>
      </p:sp>
      <p:sp>
        <p:nvSpPr>
          <p:cNvPr id="329733" name="Rectangle 5"/>
          <p:cNvSpPr>
            <a:spLocks noChangeArrowheads="1"/>
          </p:cNvSpPr>
          <p:nvPr/>
        </p:nvSpPr>
        <p:spPr bwMode="auto">
          <a:xfrm>
            <a:off x="5688013" y="1196975"/>
            <a:ext cx="3295650" cy="7556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20000"/>
              </a:spcBef>
              <a:buClr>
                <a:schemeClr val="tx2"/>
              </a:buClr>
              <a:buSzPct val="75000"/>
              <a:buFont typeface="Monotype Sorts" pitchFamily="2" charset="2"/>
              <a:buNone/>
            </a:pPr>
            <a:r>
              <a:rPr lang="en-US" sz="2000">
                <a:solidFill>
                  <a:schemeClr val="bg2"/>
                </a:solidFill>
              </a:rPr>
              <a:t>factorial(0) = 1;</a:t>
            </a:r>
          </a:p>
          <a:p>
            <a:pPr marL="342900" indent="-342900">
              <a:spcBef>
                <a:spcPct val="20000"/>
              </a:spcBef>
              <a:buClr>
                <a:schemeClr val="tx2"/>
              </a:buClr>
              <a:buSzPct val="75000"/>
              <a:buFont typeface="Monotype Sorts" pitchFamily="2" charset="2"/>
              <a:buNone/>
            </a:pPr>
            <a:r>
              <a:rPr lang="en-US" sz="2000">
                <a:solidFill>
                  <a:schemeClr val="bg2"/>
                </a:solidFill>
              </a:rPr>
              <a:t>factorial(n) = n*factorial(n-1);</a:t>
            </a:r>
          </a:p>
        </p:txBody>
      </p:sp>
    </p:spTree>
    <p:extLst>
      <p:ext uri="{BB962C8B-B14F-4D97-AF65-F5344CB8AC3E}">
        <p14:creationId xmlns:p14="http://schemas.microsoft.com/office/powerpoint/2010/main" val="26939703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685800" y="304800"/>
            <a:ext cx="7772400" cy="838200"/>
          </a:xfrm>
        </p:spPr>
        <p:txBody>
          <a:bodyPr/>
          <a:lstStyle/>
          <a:p>
            <a:r>
              <a:rPr lang="en-US"/>
              <a:t>Computing Factorial</a:t>
            </a:r>
          </a:p>
        </p:txBody>
      </p:sp>
      <p:sp>
        <p:nvSpPr>
          <p:cNvPr id="331779" name="Rectangle 3"/>
          <p:cNvSpPr>
            <a:spLocks noGrp="1" noChangeArrowheads="1"/>
          </p:cNvSpPr>
          <p:nvPr>
            <p:ph idx="1"/>
          </p:nvPr>
        </p:nvSpPr>
        <p:spPr>
          <a:xfrm>
            <a:off x="323850" y="2024063"/>
            <a:ext cx="8534400" cy="3810000"/>
          </a:xfrm>
        </p:spPr>
        <p:txBody>
          <a:bodyPr/>
          <a:lstStyle/>
          <a:p>
            <a:pPr>
              <a:buFont typeface="Monotype Sorts" pitchFamily="2" charset="2"/>
              <a:buNone/>
            </a:pPr>
            <a:r>
              <a:rPr lang="en-US"/>
              <a:t>factorial(3) = 3 * factorial(2) </a:t>
            </a:r>
          </a:p>
          <a:p>
            <a:pPr>
              <a:buFont typeface="Monotype Sorts" pitchFamily="2" charset="2"/>
              <a:buNone/>
            </a:pPr>
            <a:r>
              <a:rPr lang="en-US"/>
              <a:t>                   = 3 * (2 * factorial(1)) </a:t>
            </a:r>
          </a:p>
          <a:p>
            <a:pPr>
              <a:buFont typeface="Monotype Sorts" pitchFamily="2" charset="2"/>
              <a:buNone/>
            </a:pPr>
            <a:r>
              <a:rPr lang="en-US"/>
              <a:t>                   = 3 * ( 2 * (1 * factorial(0))) </a:t>
            </a:r>
          </a:p>
          <a:p>
            <a:pPr>
              <a:buFont typeface="Monotype Sorts" pitchFamily="2" charset="2"/>
              <a:buNone/>
            </a:pPr>
            <a:r>
              <a:rPr lang="en-US"/>
              <a:t>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31</a:t>
            </a:fld>
            <a:endParaRPr lang="en-US"/>
          </a:p>
        </p:txBody>
      </p:sp>
      <p:sp>
        <p:nvSpPr>
          <p:cNvPr id="331781" name="Rectangle 5"/>
          <p:cNvSpPr>
            <a:spLocks noChangeArrowheads="1"/>
          </p:cNvSpPr>
          <p:nvPr/>
        </p:nvSpPr>
        <p:spPr bwMode="auto">
          <a:xfrm>
            <a:off x="5688013" y="1196975"/>
            <a:ext cx="3295650" cy="7556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20000"/>
              </a:spcBef>
              <a:buClr>
                <a:schemeClr val="tx2"/>
              </a:buClr>
              <a:buSzPct val="75000"/>
              <a:buFont typeface="Monotype Sorts" pitchFamily="2" charset="2"/>
              <a:buNone/>
            </a:pPr>
            <a:r>
              <a:rPr lang="en-US" sz="2000">
                <a:solidFill>
                  <a:schemeClr val="bg2"/>
                </a:solidFill>
              </a:rPr>
              <a:t>factorial(0) = 1;</a:t>
            </a:r>
          </a:p>
          <a:p>
            <a:pPr marL="342900" indent="-342900">
              <a:spcBef>
                <a:spcPct val="20000"/>
              </a:spcBef>
              <a:buClr>
                <a:schemeClr val="tx2"/>
              </a:buClr>
              <a:buSzPct val="75000"/>
              <a:buFont typeface="Monotype Sorts" pitchFamily="2" charset="2"/>
              <a:buNone/>
            </a:pPr>
            <a:r>
              <a:rPr lang="en-US" sz="2000">
                <a:solidFill>
                  <a:schemeClr val="bg2"/>
                </a:solidFill>
              </a:rPr>
              <a:t>factorial(n) = n*factorial(n-1);</a:t>
            </a:r>
          </a:p>
        </p:txBody>
      </p:sp>
    </p:spTree>
    <p:extLst>
      <p:ext uri="{BB962C8B-B14F-4D97-AF65-F5344CB8AC3E}">
        <p14:creationId xmlns:p14="http://schemas.microsoft.com/office/powerpoint/2010/main" val="39066909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a:xfrm>
            <a:off x="685800" y="304800"/>
            <a:ext cx="7772400" cy="838200"/>
          </a:xfrm>
        </p:spPr>
        <p:txBody>
          <a:bodyPr/>
          <a:lstStyle/>
          <a:p>
            <a:r>
              <a:rPr lang="en-US"/>
              <a:t>Computing Factorial</a:t>
            </a:r>
          </a:p>
        </p:txBody>
      </p:sp>
      <p:sp>
        <p:nvSpPr>
          <p:cNvPr id="333827" name="Rectangle 3"/>
          <p:cNvSpPr>
            <a:spLocks noGrp="1" noChangeArrowheads="1"/>
          </p:cNvSpPr>
          <p:nvPr>
            <p:ph idx="1"/>
          </p:nvPr>
        </p:nvSpPr>
        <p:spPr>
          <a:xfrm>
            <a:off x="287338" y="1844675"/>
            <a:ext cx="8534400" cy="3810000"/>
          </a:xfrm>
        </p:spPr>
        <p:txBody>
          <a:bodyPr/>
          <a:lstStyle/>
          <a:p>
            <a:pPr>
              <a:buFont typeface="Monotype Sorts" pitchFamily="2" charset="2"/>
              <a:buNone/>
            </a:pPr>
            <a:r>
              <a:rPr lang="en-US"/>
              <a:t>factorial(3) = 3 * factorial(2) </a:t>
            </a:r>
          </a:p>
          <a:p>
            <a:pPr>
              <a:buFont typeface="Monotype Sorts" pitchFamily="2" charset="2"/>
              <a:buNone/>
            </a:pPr>
            <a:r>
              <a:rPr lang="en-US"/>
              <a:t>                   = 3 * (2 * factorial(1)) </a:t>
            </a:r>
          </a:p>
          <a:p>
            <a:pPr>
              <a:buFont typeface="Monotype Sorts" pitchFamily="2" charset="2"/>
              <a:buNone/>
            </a:pPr>
            <a:r>
              <a:rPr lang="en-US"/>
              <a:t>                   = 3 * ( 2 * (1 * factorial(0))) </a:t>
            </a:r>
          </a:p>
          <a:p>
            <a:pPr>
              <a:buFont typeface="Monotype Sorts" pitchFamily="2" charset="2"/>
              <a:buNone/>
            </a:pPr>
            <a:r>
              <a:rPr lang="en-US"/>
              <a:t>                   = 3 * ( 2 * ( 1 * 1))) </a:t>
            </a:r>
          </a:p>
          <a:p>
            <a:pPr>
              <a:buFont typeface="Monotype Sorts" pitchFamily="2" charset="2"/>
              <a:buNone/>
            </a:pPr>
            <a:r>
              <a:rPr lang="en-US"/>
              <a:t>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32</a:t>
            </a:fld>
            <a:endParaRPr lang="en-US"/>
          </a:p>
        </p:txBody>
      </p:sp>
      <p:sp>
        <p:nvSpPr>
          <p:cNvPr id="333829" name="Rectangle 5"/>
          <p:cNvSpPr>
            <a:spLocks noChangeArrowheads="1"/>
          </p:cNvSpPr>
          <p:nvPr/>
        </p:nvSpPr>
        <p:spPr bwMode="auto">
          <a:xfrm>
            <a:off x="5688013" y="1196975"/>
            <a:ext cx="3295650" cy="7556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20000"/>
              </a:spcBef>
              <a:buClr>
                <a:schemeClr val="tx2"/>
              </a:buClr>
              <a:buSzPct val="75000"/>
              <a:buFont typeface="Monotype Sorts" pitchFamily="2" charset="2"/>
              <a:buNone/>
            </a:pPr>
            <a:r>
              <a:rPr lang="en-US" sz="2000">
                <a:solidFill>
                  <a:schemeClr val="bg2"/>
                </a:solidFill>
              </a:rPr>
              <a:t>factorial(0) = 1;</a:t>
            </a:r>
          </a:p>
          <a:p>
            <a:pPr marL="342900" indent="-342900">
              <a:spcBef>
                <a:spcPct val="20000"/>
              </a:spcBef>
              <a:buClr>
                <a:schemeClr val="tx2"/>
              </a:buClr>
              <a:buSzPct val="75000"/>
              <a:buFont typeface="Monotype Sorts" pitchFamily="2" charset="2"/>
              <a:buNone/>
            </a:pPr>
            <a:r>
              <a:rPr lang="en-US" sz="2000">
                <a:solidFill>
                  <a:schemeClr val="bg2"/>
                </a:solidFill>
              </a:rPr>
              <a:t>factorial(n) = n*factorial(n-1);</a:t>
            </a:r>
          </a:p>
        </p:txBody>
      </p:sp>
    </p:spTree>
    <p:extLst>
      <p:ext uri="{BB962C8B-B14F-4D97-AF65-F5344CB8AC3E}">
        <p14:creationId xmlns:p14="http://schemas.microsoft.com/office/powerpoint/2010/main" val="41575931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a:xfrm>
            <a:off x="685800" y="304800"/>
            <a:ext cx="7772400" cy="838200"/>
          </a:xfrm>
        </p:spPr>
        <p:txBody>
          <a:bodyPr/>
          <a:lstStyle/>
          <a:p>
            <a:r>
              <a:rPr lang="en-US"/>
              <a:t>Computing Factorial</a:t>
            </a:r>
          </a:p>
        </p:txBody>
      </p:sp>
      <p:sp>
        <p:nvSpPr>
          <p:cNvPr id="344067" name="Rectangle 3"/>
          <p:cNvSpPr>
            <a:spLocks noGrp="1" noChangeArrowheads="1"/>
          </p:cNvSpPr>
          <p:nvPr>
            <p:ph idx="1"/>
          </p:nvPr>
        </p:nvSpPr>
        <p:spPr>
          <a:xfrm>
            <a:off x="287338" y="1952625"/>
            <a:ext cx="8534400" cy="3810000"/>
          </a:xfrm>
        </p:spPr>
        <p:txBody>
          <a:bodyPr/>
          <a:lstStyle/>
          <a:p>
            <a:pPr>
              <a:buFont typeface="Monotype Sorts" pitchFamily="2" charset="2"/>
              <a:buNone/>
            </a:pPr>
            <a:r>
              <a:rPr lang="en-US"/>
              <a:t>factorial(3) = 3 * factorial(2) </a:t>
            </a:r>
          </a:p>
          <a:p>
            <a:pPr>
              <a:buFont typeface="Monotype Sorts" pitchFamily="2" charset="2"/>
              <a:buNone/>
            </a:pPr>
            <a:r>
              <a:rPr lang="en-US"/>
              <a:t>                   = 3 * (2 * factorial(1)) </a:t>
            </a:r>
          </a:p>
          <a:p>
            <a:pPr>
              <a:buFont typeface="Monotype Sorts" pitchFamily="2" charset="2"/>
              <a:buNone/>
            </a:pPr>
            <a:r>
              <a:rPr lang="en-US"/>
              <a:t>                   = 3 * ( 2 * (1 * factorial(0))) </a:t>
            </a:r>
          </a:p>
          <a:p>
            <a:pPr>
              <a:buFont typeface="Monotype Sorts" pitchFamily="2" charset="2"/>
              <a:buNone/>
            </a:pPr>
            <a:r>
              <a:rPr lang="en-US"/>
              <a:t>                   = 3 * ( 2 * ( 1 * 1))) </a:t>
            </a:r>
          </a:p>
          <a:p>
            <a:pPr>
              <a:buFont typeface="Monotype Sorts" pitchFamily="2" charset="2"/>
              <a:buNone/>
            </a:pPr>
            <a:r>
              <a:rPr lang="en-US"/>
              <a:t>                   = 3 * ( 2 * 1)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33</a:t>
            </a:fld>
            <a:endParaRPr lang="en-US"/>
          </a:p>
        </p:txBody>
      </p:sp>
      <p:sp>
        <p:nvSpPr>
          <p:cNvPr id="344069" name="Rectangle 5"/>
          <p:cNvSpPr>
            <a:spLocks noChangeArrowheads="1"/>
          </p:cNvSpPr>
          <p:nvPr/>
        </p:nvSpPr>
        <p:spPr bwMode="auto">
          <a:xfrm>
            <a:off x="5688013" y="1196975"/>
            <a:ext cx="3295650" cy="7556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20000"/>
              </a:spcBef>
              <a:buClr>
                <a:schemeClr val="tx2"/>
              </a:buClr>
              <a:buSzPct val="75000"/>
              <a:buFont typeface="Monotype Sorts" pitchFamily="2" charset="2"/>
              <a:buNone/>
            </a:pPr>
            <a:r>
              <a:rPr lang="en-US" sz="2000">
                <a:solidFill>
                  <a:schemeClr val="bg2"/>
                </a:solidFill>
              </a:rPr>
              <a:t>factorial(0) = 1;</a:t>
            </a:r>
          </a:p>
          <a:p>
            <a:pPr marL="342900" indent="-342900">
              <a:spcBef>
                <a:spcPct val="20000"/>
              </a:spcBef>
              <a:buClr>
                <a:schemeClr val="tx2"/>
              </a:buClr>
              <a:buSzPct val="75000"/>
              <a:buFont typeface="Monotype Sorts" pitchFamily="2" charset="2"/>
              <a:buNone/>
            </a:pPr>
            <a:r>
              <a:rPr lang="en-US" sz="2000">
                <a:solidFill>
                  <a:schemeClr val="bg2"/>
                </a:solidFill>
              </a:rPr>
              <a:t>factorial(n) = n*factorial(n-1);</a:t>
            </a:r>
          </a:p>
        </p:txBody>
      </p:sp>
    </p:spTree>
    <p:extLst>
      <p:ext uri="{BB962C8B-B14F-4D97-AF65-F5344CB8AC3E}">
        <p14:creationId xmlns:p14="http://schemas.microsoft.com/office/powerpoint/2010/main" val="21451221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a:xfrm>
            <a:off x="685800" y="304800"/>
            <a:ext cx="7772400" cy="838200"/>
          </a:xfrm>
        </p:spPr>
        <p:txBody>
          <a:bodyPr/>
          <a:lstStyle/>
          <a:p>
            <a:r>
              <a:rPr lang="en-US"/>
              <a:t>Computing Factorial</a:t>
            </a:r>
          </a:p>
        </p:txBody>
      </p:sp>
      <p:sp>
        <p:nvSpPr>
          <p:cNvPr id="342019" name="Rectangle 3"/>
          <p:cNvSpPr>
            <a:spLocks noGrp="1" noChangeArrowheads="1"/>
          </p:cNvSpPr>
          <p:nvPr>
            <p:ph idx="1"/>
          </p:nvPr>
        </p:nvSpPr>
        <p:spPr>
          <a:xfrm>
            <a:off x="287338" y="1989138"/>
            <a:ext cx="8534400" cy="3810000"/>
          </a:xfrm>
        </p:spPr>
        <p:txBody>
          <a:bodyPr/>
          <a:lstStyle/>
          <a:p>
            <a:pPr>
              <a:buFont typeface="Monotype Sorts" pitchFamily="2" charset="2"/>
              <a:buNone/>
            </a:pPr>
            <a:r>
              <a:rPr lang="en-US"/>
              <a:t>factorial(3) = 3 * factorial(2) </a:t>
            </a:r>
          </a:p>
          <a:p>
            <a:pPr>
              <a:buFont typeface="Monotype Sorts" pitchFamily="2" charset="2"/>
              <a:buNone/>
            </a:pPr>
            <a:r>
              <a:rPr lang="en-US"/>
              <a:t>                   = 3 * (2 * factorial(1)) </a:t>
            </a:r>
          </a:p>
          <a:p>
            <a:pPr>
              <a:buFont typeface="Monotype Sorts" pitchFamily="2" charset="2"/>
              <a:buNone/>
            </a:pPr>
            <a:r>
              <a:rPr lang="en-US"/>
              <a:t>                   = 3 * ( 2 * (1 * factorial(0))) </a:t>
            </a:r>
          </a:p>
          <a:p>
            <a:pPr>
              <a:buFont typeface="Monotype Sorts" pitchFamily="2" charset="2"/>
              <a:buNone/>
            </a:pPr>
            <a:r>
              <a:rPr lang="en-US"/>
              <a:t>                   = 3 * ( 2 * ( 1 * 1))) </a:t>
            </a:r>
          </a:p>
          <a:p>
            <a:pPr>
              <a:buFont typeface="Monotype Sorts" pitchFamily="2" charset="2"/>
              <a:buNone/>
            </a:pPr>
            <a:r>
              <a:rPr lang="en-US"/>
              <a:t>                   = 3 * ( 2 * 1) </a:t>
            </a:r>
          </a:p>
          <a:p>
            <a:pPr>
              <a:buFont typeface="Monotype Sorts" pitchFamily="2" charset="2"/>
              <a:buNone/>
            </a:pPr>
            <a:r>
              <a:rPr lang="en-US"/>
              <a:t>                   = 3 * 2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34</a:t>
            </a:fld>
            <a:endParaRPr lang="en-US"/>
          </a:p>
        </p:txBody>
      </p:sp>
      <p:sp>
        <p:nvSpPr>
          <p:cNvPr id="342021" name="Rectangle 5"/>
          <p:cNvSpPr>
            <a:spLocks noChangeArrowheads="1"/>
          </p:cNvSpPr>
          <p:nvPr/>
        </p:nvSpPr>
        <p:spPr bwMode="auto">
          <a:xfrm>
            <a:off x="5688013" y="1196975"/>
            <a:ext cx="3295650" cy="7556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20000"/>
              </a:spcBef>
              <a:buClr>
                <a:schemeClr val="tx2"/>
              </a:buClr>
              <a:buSzPct val="75000"/>
              <a:buFont typeface="Monotype Sorts" pitchFamily="2" charset="2"/>
              <a:buNone/>
            </a:pPr>
            <a:r>
              <a:rPr lang="en-US" sz="2000">
                <a:solidFill>
                  <a:schemeClr val="bg2"/>
                </a:solidFill>
              </a:rPr>
              <a:t>factorial(0) = 1;</a:t>
            </a:r>
          </a:p>
          <a:p>
            <a:pPr marL="342900" indent="-342900">
              <a:spcBef>
                <a:spcPct val="20000"/>
              </a:spcBef>
              <a:buClr>
                <a:schemeClr val="tx2"/>
              </a:buClr>
              <a:buSzPct val="75000"/>
              <a:buFont typeface="Monotype Sorts" pitchFamily="2" charset="2"/>
              <a:buNone/>
            </a:pPr>
            <a:r>
              <a:rPr lang="en-US" sz="2000">
                <a:solidFill>
                  <a:schemeClr val="bg2"/>
                </a:solidFill>
              </a:rPr>
              <a:t>factorial(n) = n*factorial(n-1);</a:t>
            </a:r>
          </a:p>
        </p:txBody>
      </p:sp>
    </p:spTree>
    <p:extLst>
      <p:ext uri="{BB962C8B-B14F-4D97-AF65-F5344CB8AC3E}">
        <p14:creationId xmlns:p14="http://schemas.microsoft.com/office/powerpoint/2010/main" val="11285007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a:xfrm>
            <a:off x="685800" y="304800"/>
            <a:ext cx="7772400" cy="838200"/>
          </a:xfrm>
        </p:spPr>
        <p:txBody>
          <a:bodyPr/>
          <a:lstStyle/>
          <a:p>
            <a:r>
              <a:rPr lang="en-US"/>
              <a:t>Computing Factorial</a:t>
            </a:r>
          </a:p>
        </p:txBody>
      </p:sp>
      <p:sp>
        <p:nvSpPr>
          <p:cNvPr id="339971" name="Rectangle 3"/>
          <p:cNvSpPr>
            <a:spLocks noGrp="1" noChangeArrowheads="1"/>
          </p:cNvSpPr>
          <p:nvPr>
            <p:ph idx="1"/>
          </p:nvPr>
        </p:nvSpPr>
        <p:spPr>
          <a:xfrm>
            <a:off x="287338" y="1736725"/>
            <a:ext cx="8534400" cy="4679950"/>
          </a:xfrm>
        </p:spPr>
        <p:txBody>
          <a:bodyPr/>
          <a:lstStyle/>
          <a:p>
            <a:pPr>
              <a:buFont typeface="Monotype Sorts" pitchFamily="2" charset="2"/>
              <a:buNone/>
            </a:pPr>
            <a:r>
              <a:rPr lang="en-US" sz="2800"/>
              <a:t>factorial(4) = 4 * factorial(3) </a:t>
            </a:r>
          </a:p>
          <a:p>
            <a:pPr>
              <a:buFont typeface="Monotype Sorts" pitchFamily="2" charset="2"/>
              <a:buNone/>
            </a:pPr>
            <a:r>
              <a:rPr lang="en-US" sz="2800"/>
              <a:t>                   = 4 * 3 * factorial(2) </a:t>
            </a:r>
          </a:p>
          <a:p>
            <a:pPr>
              <a:buFont typeface="Monotype Sorts" pitchFamily="2" charset="2"/>
              <a:buNone/>
            </a:pPr>
            <a:r>
              <a:rPr lang="en-US" sz="2800"/>
              <a:t>                   = 4 * 3 * (2 * factorial(1)) </a:t>
            </a:r>
          </a:p>
          <a:p>
            <a:pPr>
              <a:buFont typeface="Monotype Sorts" pitchFamily="2" charset="2"/>
              <a:buNone/>
            </a:pPr>
            <a:r>
              <a:rPr lang="en-US" sz="2800"/>
              <a:t>                   = 4 * 3 * ( 2 * (1 * factorial(0))) </a:t>
            </a:r>
          </a:p>
          <a:p>
            <a:pPr>
              <a:buFont typeface="Monotype Sorts" pitchFamily="2" charset="2"/>
              <a:buNone/>
            </a:pPr>
            <a:r>
              <a:rPr lang="en-US" sz="2800"/>
              <a:t>                   = 4 * 3 * ( 2 * ( 1 * 1))) </a:t>
            </a:r>
          </a:p>
          <a:p>
            <a:pPr>
              <a:buFont typeface="Monotype Sorts" pitchFamily="2" charset="2"/>
              <a:buNone/>
            </a:pPr>
            <a:r>
              <a:rPr lang="en-US" sz="2800"/>
              <a:t>                   = 4 * 3 * ( 2 * 1) </a:t>
            </a:r>
          </a:p>
          <a:p>
            <a:pPr>
              <a:buFont typeface="Monotype Sorts" pitchFamily="2" charset="2"/>
              <a:buNone/>
            </a:pPr>
            <a:r>
              <a:rPr lang="en-US" sz="2800"/>
              <a:t>                   = 4 * 3 * 2 </a:t>
            </a:r>
          </a:p>
          <a:p>
            <a:pPr>
              <a:buFont typeface="Monotype Sorts" pitchFamily="2" charset="2"/>
              <a:buNone/>
            </a:pPr>
            <a:r>
              <a:rPr lang="en-US" sz="2800"/>
              <a:t>                   = 4 * 6</a:t>
            </a:r>
          </a:p>
          <a:p>
            <a:pPr>
              <a:buFont typeface="Monotype Sorts" pitchFamily="2" charset="2"/>
              <a:buNone/>
            </a:pPr>
            <a:r>
              <a:rPr lang="en-US" sz="2800"/>
              <a:t>                   = 24</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35</a:t>
            </a:fld>
            <a:endParaRPr lang="en-US"/>
          </a:p>
        </p:txBody>
      </p:sp>
      <p:sp>
        <p:nvSpPr>
          <p:cNvPr id="339973" name="Rectangle 5"/>
          <p:cNvSpPr>
            <a:spLocks noChangeArrowheads="1"/>
          </p:cNvSpPr>
          <p:nvPr/>
        </p:nvSpPr>
        <p:spPr bwMode="auto">
          <a:xfrm>
            <a:off x="5688013" y="1196975"/>
            <a:ext cx="3295650" cy="7556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20000"/>
              </a:spcBef>
              <a:buClr>
                <a:schemeClr val="tx2"/>
              </a:buClr>
              <a:buSzPct val="75000"/>
              <a:buFont typeface="Monotype Sorts" pitchFamily="2" charset="2"/>
              <a:buNone/>
            </a:pPr>
            <a:r>
              <a:rPr lang="en-US" sz="2000">
                <a:solidFill>
                  <a:schemeClr val="bg2"/>
                </a:solidFill>
              </a:rPr>
              <a:t>factorial(0) = 1;</a:t>
            </a:r>
          </a:p>
          <a:p>
            <a:pPr marL="342900" indent="-342900">
              <a:spcBef>
                <a:spcPct val="20000"/>
              </a:spcBef>
              <a:buClr>
                <a:schemeClr val="tx2"/>
              </a:buClr>
              <a:buSzPct val="75000"/>
              <a:buFont typeface="Monotype Sorts" pitchFamily="2" charset="2"/>
              <a:buNone/>
            </a:pPr>
            <a:r>
              <a:rPr lang="en-US" sz="2000">
                <a:solidFill>
                  <a:schemeClr val="bg2"/>
                </a:solidFill>
              </a:rPr>
              <a:t>factorial(n) = n*factorial(n-1);</a:t>
            </a:r>
          </a:p>
        </p:txBody>
      </p:sp>
    </p:spTree>
    <p:extLst>
      <p:ext uri="{BB962C8B-B14F-4D97-AF65-F5344CB8AC3E}">
        <p14:creationId xmlns:p14="http://schemas.microsoft.com/office/powerpoint/2010/main" val="40802821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685800" y="228600"/>
            <a:ext cx="7772400" cy="838200"/>
          </a:xfrm>
        </p:spPr>
        <p:txBody>
          <a:bodyPr/>
          <a:lstStyle/>
          <a:p>
            <a:r>
              <a:rPr lang="en-US"/>
              <a:t>Characteristics of Recursion </a:t>
            </a:r>
          </a:p>
        </p:txBody>
      </p:sp>
      <p:sp>
        <p:nvSpPr>
          <p:cNvPr id="94211" name="Rectangle 3"/>
          <p:cNvSpPr>
            <a:spLocks noGrp="1" noChangeArrowheads="1"/>
          </p:cNvSpPr>
          <p:nvPr>
            <p:ph idx="1"/>
          </p:nvPr>
        </p:nvSpPr>
        <p:spPr>
          <a:xfrm>
            <a:off x="228600" y="1219200"/>
            <a:ext cx="8686800" cy="4953000"/>
          </a:xfrm>
        </p:spPr>
        <p:txBody>
          <a:bodyPr>
            <a:normAutofit fontScale="92500"/>
          </a:bodyPr>
          <a:lstStyle/>
          <a:p>
            <a:pPr marL="0" indent="0" algn="just">
              <a:lnSpc>
                <a:spcPct val="90000"/>
              </a:lnSpc>
              <a:buFont typeface="Monotype Sorts" pitchFamily="2" charset="2"/>
              <a:buNone/>
            </a:pPr>
            <a:r>
              <a:rPr lang="en-US" sz="2800" dirty="0"/>
              <a:t>All recursive methods have the following characteristics:</a:t>
            </a:r>
          </a:p>
          <a:p>
            <a:pPr marL="0" indent="0" algn="just">
              <a:lnSpc>
                <a:spcPct val="90000"/>
              </a:lnSpc>
              <a:buFont typeface="Monotype Sorts" pitchFamily="2" charset="2"/>
              <a:buNone/>
            </a:pPr>
            <a:endParaRPr lang="en-US" sz="2800" dirty="0"/>
          </a:p>
          <a:p>
            <a:pPr lvl="1" algn="just">
              <a:lnSpc>
                <a:spcPct val="90000"/>
              </a:lnSpc>
            </a:pPr>
            <a:r>
              <a:rPr lang="en-US" sz="2400" dirty="0"/>
              <a:t>One or more base cases (the simplest case) are used to stop recursion.</a:t>
            </a:r>
          </a:p>
          <a:p>
            <a:pPr lvl="1" algn="just">
              <a:lnSpc>
                <a:spcPct val="90000"/>
              </a:lnSpc>
            </a:pPr>
            <a:r>
              <a:rPr lang="en-US" sz="2400" dirty="0"/>
              <a:t>Every recursive call reduces the original problem, bringing it increasingly closer to a base case until it becomes that case.</a:t>
            </a:r>
          </a:p>
          <a:p>
            <a:pPr lvl="1" algn="just">
              <a:lnSpc>
                <a:spcPct val="90000"/>
              </a:lnSpc>
            </a:pPr>
            <a:endParaRPr lang="en-US" sz="2400" dirty="0"/>
          </a:p>
          <a:p>
            <a:pPr marL="0" indent="0" algn="just">
              <a:lnSpc>
                <a:spcPct val="90000"/>
              </a:lnSpc>
              <a:buFont typeface="Monotype Sorts" pitchFamily="2" charset="2"/>
              <a:buNone/>
            </a:pPr>
            <a:r>
              <a:rPr lang="en-US" sz="2800" dirty="0"/>
              <a:t>In general, to solve a problem using recursion, you break it into </a:t>
            </a:r>
            <a:r>
              <a:rPr lang="en-US" sz="2800" dirty="0" err="1"/>
              <a:t>subproblems</a:t>
            </a:r>
            <a:r>
              <a:rPr lang="en-US" sz="2800" dirty="0"/>
              <a:t>. If a </a:t>
            </a:r>
            <a:r>
              <a:rPr lang="en-US" sz="2800" dirty="0" err="1"/>
              <a:t>subproblem</a:t>
            </a:r>
            <a:r>
              <a:rPr lang="en-US" sz="2800" dirty="0"/>
              <a:t> resembles the original problem, you can apply the same approach to solve the </a:t>
            </a:r>
            <a:r>
              <a:rPr lang="en-US" sz="2800" dirty="0" err="1"/>
              <a:t>subproblem</a:t>
            </a:r>
            <a:r>
              <a:rPr lang="en-US" sz="2800" dirty="0"/>
              <a:t> recursively. This </a:t>
            </a:r>
            <a:r>
              <a:rPr lang="en-US" sz="2800" dirty="0" err="1"/>
              <a:t>subproblem</a:t>
            </a:r>
            <a:r>
              <a:rPr lang="en-US" sz="2800" dirty="0"/>
              <a:t> is almost the same as the original problem in nature with a smaller size.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9179867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685800" y="228600"/>
            <a:ext cx="7772400" cy="685800"/>
          </a:xfrm>
        </p:spPr>
        <p:txBody>
          <a:bodyPr>
            <a:normAutofit fontScale="90000"/>
          </a:bodyPr>
          <a:lstStyle/>
          <a:p>
            <a:r>
              <a:rPr lang="en-US" sz="4000"/>
              <a:t>Problem Solving Using Recursion</a:t>
            </a:r>
          </a:p>
        </p:txBody>
      </p:sp>
      <p:sp>
        <p:nvSpPr>
          <p:cNvPr id="214019" name="Rectangle 3"/>
          <p:cNvSpPr>
            <a:spLocks noGrp="1" noChangeArrowheads="1"/>
          </p:cNvSpPr>
          <p:nvPr>
            <p:ph idx="1"/>
          </p:nvPr>
        </p:nvSpPr>
        <p:spPr>
          <a:xfrm>
            <a:off x="228600" y="990600"/>
            <a:ext cx="8686800" cy="2819400"/>
          </a:xfrm>
        </p:spPr>
        <p:txBody>
          <a:bodyPr>
            <a:normAutofit fontScale="92500"/>
          </a:bodyPr>
          <a:lstStyle/>
          <a:p>
            <a:pPr marL="0" indent="0" algn="just">
              <a:lnSpc>
                <a:spcPct val="90000"/>
              </a:lnSpc>
              <a:buFont typeface="Monotype Sorts" pitchFamily="2" charset="2"/>
              <a:buNone/>
            </a:pPr>
            <a:r>
              <a:rPr lang="en-US" sz="2800" dirty="0"/>
              <a:t>Let us consider a simple problem of printing a message for </a:t>
            </a:r>
            <a:r>
              <a:rPr lang="en-US" sz="2800" u="sng" dirty="0"/>
              <a:t>n</a:t>
            </a:r>
            <a:r>
              <a:rPr lang="en-US" sz="2800" dirty="0"/>
              <a:t> times. You can break the problem into two </a:t>
            </a:r>
            <a:r>
              <a:rPr lang="en-US" sz="2800" dirty="0" err="1"/>
              <a:t>subproblems</a:t>
            </a:r>
            <a:r>
              <a:rPr lang="en-US" sz="2800" dirty="0"/>
              <a:t>: one is to print the message one time and the other is to print the message for </a:t>
            </a:r>
            <a:r>
              <a:rPr lang="en-US" sz="2800" u="sng" dirty="0"/>
              <a:t>n-1</a:t>
            </a:r>
            <a:r>
              <a:rPr lang="en-US" sz="2800" dirty="0"/>
              <a:t> times. The second problem is the same as the original problem with a smaller size. The base case for the problem is </a:t>
            </a:r>
            <a:r>
              <a:rPr lang="en-US" sz="2800" u="sng" dirty="0"/>
              <a:t>n==0</a:t>
            </a:r>
            <a:r>
              <a:rPr lang="en-US" sz="2800" dirty="0"/>
              <a:t>. You can solve this problem using recursion as follows:</a:t>
            </a:r>
            <a:endParaRPr lang="en-US" sz="2800" b="1" i="1"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37</a:t>
            </a:fld>
            <a:endParaRPr lang="en-US"/>
          </a:p>
        </p:txBody>
      </p:sp>
      <p:sp>
        <p:nvSpPr>
          <p:cNvPr id="214020" name="Rectangle 4"/>
          <p:cNvSpPr>
            <a:spLocks noChangeArrowheads="1"/>
          </p:cNvSpPr>
          <p:nvPr/>
        </p:nvSpPr>
        <p:spPr bwMode="auto">
          <a:xfrm>
            <a:off x="1371600" y="3886200"/>
            <a:ext cx="7086600" cy="24384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a:solidFill>
                  <a:schemeClr val="bg2"/>
                </a:solidFill>
              </a:rPr>
              <a:t>public static void nPrintln(String message, int times) {</a:t>
            </a:r>
          </a:p>
          <a:p>
            <a:pPr>
              <a:lnSpc>
                <a:spcPct val="90000"/>
              </a:lnSpc>
              <a:spcBef>
                <a:spcPct val="20000"/>
              </a:spcBef>
              <a:buClr>
                <a:schemeClr val="tx2"/>
              </a:buClr>
              <a:buSzPct val="75000"/>
              <a:buFont typeface="Monotype Sorts" pitchFamily="2" charset="2"/>
              <a:buNone/>
            </a:pPr>
            <a:r>
              <a:rPr lang="en-US">
                <a:solidFill>
                  <a:schemeClr val="bg2"/>
                </a:solidFill>
              </a:rPr>
              <a:t>  if (times &gt;= 1) {</a:t>
            </a:r>
          </a:p>
          <a:p>
            <a:pPr>
              <a:lnSpc>
                <a:spcPct val="90000"/>
              </a:lnSpc>
              <a:spcBef>
                <a:spcPct val="20000"/>
              </a:spcBef>
              <a:buClr>
                <a:schemeClr val="tx2"/>
              </a:buClr>
              <a:buSzPct val="75000"/>
              <a:buFont typeface="Monotype Sorts" pitchFamily="2" charset="2"/>
              <a:buNone/>
            </a:pPr>
            <a:r>
              <a:rPr lang="en-US">
                <a:solidFill>
                  <a:schemeClr val="bg2"/>
                </a:solidFill>
              </a:rPr>
              <a:t>    System.out.println(message);</a:t>
            </a:r>
          </a:p>
          <a:p>
            <a:pPr>
              <a:lnSpc>
                <a:spcPct val="90000"/>
              </a:lnSpc>
              <a:spcBef>
                <a:spcPct val="20000"/>
              </a:spcBef>
              <a:buClr>
                <a:schemeClr val="tx2"/>
              </a:buClr>
              <a:buSzPct val="75000"/>
              <a:buFont typeface="Monotype Sorts" pitchFamily="2" charset="2"/>
              <a:buNone/>
            </a:pPr>
            <a:r>
              <a:rPr lang="en-US">
                <a:solidFill>
                  <a:schemeClr val="bg2"/>
                </a:solidFill>
              </a:rPr>
              <a:t>    nPrintln(message, times - 1);</a:t>
            </a:r>
          </a:p>
          <a:p>
            <a:pPr>
              <a:lnSpc>
                <a:spcPct val="90000"/>
              </a:lnSpc>
              <a:spcBef>
                <a:spcPct val="20000"/>
              </a:spcBef>
              <a:buClr>
                <a:schemeClr val="tx2"/>
              </a:buClr>
              <a:buSzPct val="75000"/>
              <a:buFont typeface="Monotype Sorts" pitchFamily="2" charset="2"/>
              <a:buNone/>
            </a:pPr>
            <a:r>
              <a:rPr lang="en-US">
                <a:solidFill>
                  <a:schemeClr val="bg2"/>
                </a:solidFill>
              </a:rPr>
              <a:t>  } // The base case is times == 0</a:t>
            </a:r>
          </a:p>
          <a:p>
            <a:pPr>
              <a:lnSpc>
                <a:spcPct val="90000"/>
              </a:lnSpc>
              <a:spcBef>
                <a:spcPct val="20000"/>
              </a:spcBef>
              <a:buClr>
                <a:schemeClr val="tx2"/>
              </a:buClr>
              <a:buSzPct val="75000"/>
              <a:buFont typeface="Monotype Sorts" pitchFamily="2" charset="2"/>
              <a:buNone/>
            </a:pPr>
            <a:r>
              <a:rPr lang="en-US">
                <a:solidFill>
                  <a:schemeClr val="bg2"/>
                </a:solidFill>
              </a:rPr>
              <a:t>} </a:t>
            </a:r>
          </a:p>
        </p:txBody>
      </p:sp>
    </p:spTree>
    <p:extLst>
      <p:ext uri="{BB962C8B-B14F-4D97-AF65-F5344CB8AC3E}">
        <p14:creationId xmlns:p14="http://schemas.microsoft.com/office/powerpoint/2010/main" val="22825582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685800" y="228600"/>
            <a:ext cx="7772400" cy="685800"/>
          </a:xfrm>
        </p:spPr>
        <p:txBody>
          <a:bodyPr>
            <a:normAutofit fontScale="90000"/>
          </a:bodyPr>
          <a:lstStyle/>
          <a:p>
            <a:r>
              <a:rPr lang="en-US" sz="4000"/>
              <a:t>Think Recursively</a:t>
            </a:r>
          </a:p>
        </p:txBody>
      </p:sp>
      <p:sp>
        <p:nvSpPr>
          <p:cNvPr id="216067" name="Rectangle 3"/>
          <p:cNvSpPr>
            <a:spLocks noGrp="1" noChangeArrowheads="1"/>
          </p:cNvSpPr>
          <p:nvPr>
            <p:ph idx="1"/>
          </p:nvPr>
        </p:nvSpPr>
        <p:spPr>
          <a:xfrm>
            <a:off x="228600" y="990600"/>
            <a:ext cx="8686800" cy="1981200"/>
          </a:xfrm>
        </p:spPr>
        <p:txBody>
          <a:bodyPr/>
          <a:lstStyle/>
          <a:p>
            <a:pPr marL="0" indent="0" algn="just">
              <a:lnSpc>
                <a:spcPct val="90000"/>
              </a:lnSpc>
              <a:buFont typeface="Monotype Sorts" pitchFamily="2" charset="2"/>
              <a:buNone/>
            </a:pPr>
            <a:r>
              <a:rPr lang="en-US" sz="2800" dirty="0"/>
              <a:t>Many of the problems presented in the early chapters can be solved using recursion if you </a:t>
            </a:r>
            <a:r>
              <a:rPr lang="en-US" sz="2800" i="1" dirty="0"/>
              <a:t>think recursively</a:t>
            </a:r>
            <a:r>
              <a:rPr lang="en-US" sz="2800" dirty="0"/>
              <a:t>.  For example, the palindrome </a:t>
            </a:r>
            <a:r>
              <a:rPr lang="en-US" sz="2800" dirty="0" smtClean="0"/>
              <a:t>problem </a:t>
            </a:r>
            <a:r>
              <a:rPr lang="en-US" sz="2800" dirty="0"/>
              <a:t>can be solved recursively as follows: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38</a:t>
            </a:fld>
            <a:endParaRPr lang="en-US"/>
          </a:p>
        </p:txBody>
      </p:sp>
      <p:sp>
        <p:nvSpPr>
          <p:cNvPr id="216068" name="Rectangle 4"/>
          <p:cNvSpPr>
            <a:spLocks noChangeArrowheads="1"/>
          </p:cNvSpPr>
          <p:nvPr/>
        </p:nvSpPr>
        <p:spPr bwMode="auto">
          <a:xfrm>
            <a:off x="381000" y="2819400"/>
            <a:ext cx="8458200" cy="35623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spcBef>
                <a:spcPct val="20000"/>
              </a:spcBef>
              <a:buClr>
                <a:schemeClr val="tx2"/>
              </a:buClr>
              <a:buSzPct val="75000"/>
              <a:buFont typeface="Monotype Sorts" pitchFamily="2" charset="2"/>
              <a:buNone/>
            </a:pPr>
            <a:r>
              <a:rPr lang="en-US">
                <a:solidFill>
                  <a:schemeClr val="bg2"/>
                </a:solidFill>
              </a:rPr>
              <a:t>public static boolean isPalindrome(String s) {</a:t>
            </a:r>
          </a:p>
          <a:p>
            <a:pPr>
              <a:spcBef>
                <a:spcPct val="20000"/>
              </a:spcBef>
              <a:buClr>
                <a:schemeClr val="tx2"/>
              </a:buClr>
              <a:buSzPct val="75000"/>
              <a:buFont typeface="Monotype Sorts" pitchFamily="2" charset="2"/>
              <a:buNone/>
            </a:pPr>
            <a:r>
              <a:rPr lang="en-US">
                <a:solidFill>
                  <a:schemeClr val="bg2"/>
                </a:solidFill>
              </a:rPr>
              <a:t>  if (s.length() &lt;= 1) // Base case</a:t>
            </a:r>
          </a:p>
          <a:p>
            <a:pPr>
              <a:spcBef>
                <a:spcPct val="20000"/>
              </a:spcBef>
              <a:buClr>
                <a:schemeClr val="tx2"/>
              </a:buClr>
              <a:buSzPct val="75000"/>
              <a:buFont typeface="Monotype Sorts" pitchFamily="2" charset="2"/>
              <a:buNone/>
            </a:pPr>
            <a:r>
              <a:rPr lang="en-US">
                <a:solidFill>
                  <a:schemeClr val="bg2"/>
                </a:solidFill>
              </a:rPr>
              <a:t>    return true;</a:t>
            </a:r>
          </a:p>
          <a:p>
            <a:pPr>
              <a:spcBef>
                <a:spcPct val="20000"/>
              </a:spcBef>
              <a:buClr>
                <a:schemeClr val="tx2"/>
              </a:buClr>
              <a:buSzPct val="75000"/>
              <a:buFont typeface="Monotype Sorts" pitchFamily="2" charset="2"/>
              <a:buNone/>
            </a:pPr>
            <a:r>
              <a:rPr lang="en-US">
                <a:solidFill>
                  <a:schemeClr val="bg2"/>
                </a:solidFill>
              </a:rPr>
              <a:t>  else if (s.charAt(0) != s.charAt(s.length() - 1)) // Base case</a:t>
            </a:r>
          </a:p>
          <a:p>
            <a:pPr>
              <a:spcBef>
                <a:spcPct val="20000"/>
              </a:spcBef>
              <a:buClr>
                <a:schemeClr val="tx2"/>
              </a:buClr>
              <a:buSzPct val="75000"/>
              <a:buFont typeface="Monotype Sorts" pitchFamily="2" charset="2"/>
              <a:buNone/>
            </a:pPr>
            <a:r>
              <a:rPr lang="en-US">
                <a:solidFill>
                  <a:schemeClr val="bg2"/>
                </a:solidFill>
              </a:rPr>
              <a:t>    return false;</a:t>
            </a:r>
          </a:p>
          <a:p>
            <a:pPr>
              <a:spcBef>
                <a:spcPct val="20000"/>
              </a:spcBef>
              <a:buClr>
                <a:schemeClr val="tx2"/>
              </a:buClr>
              <a:buSzPct val="75000"/>
              <a:buFont typeface="Monotype Sorts" pitchFamily="2" charset="2"/>
              <a:buNone/>
            </a:pPr>
            <a:r>
              <a:rPr lang="en-US">
                <a:solidFill>
                  <a:schemeClr val="bg2"/>
                </a:solidFill>
              </a:rPr>
              <a:t>  else</a:t>
            </a:r>
          </a:p>
          <a:p>
            <a:pPr>
              <a:spcBef>
                <a:spcPct val="20000"/>
              </a:spcBef>
              <a:buClr>
                <a:schemeClr val="tx2"/>
              </a:buClr>
              <a:buSzPct val="75000"/>
              <a:buFont typeface="Monotype Sorts" pitchFamily="2" charset="2"/>
              <a:buNone/>
            </a:pPr>
            <a:r>
              <a:rPr lang="en-US">
                <a:solidFill>
                  <a:schemeClr val="bg2"/>
                </a:solidFill>
              </a:rPr>
              <a:t>    return isPalindrome(s.substring(1, s.length() - 1));   </a:t>
            </a:r>
          </a:p>
          <a:p>
            <a:pPr>
              <a:spcBef>
                <a:spcPct val="20000"/>
              </a:spcBef>
              <a:buClr>
                <a:schemeClr val="tx2"/>
              </a:buClr>
              <a:buSzPct val="75000"/>
              <a:buFont typeface="Monotype Sorts" pitchFamily="2" charset="2"/>
              <a:buNone/>
            </a:pPr>
            <a:r>
              <a:rPr lang="en-US">
                <a:solidFill>
                  <a:schemeClr val="bg2"/>
                </a:solidFill>
              </a:rPr>
              <a:t>}</a:t>
            </a:r>
          </a:p>
        </p:txBody>
      </p:sp>
    </p:spTree>
    <p:extLst>
      <p:ext uri="{BB962C8B-B14F-4D97-AF65-F5344CB8AC3E}">
        <p14:creationId xmlns:p14="http://schemas.microsoft.com/office/powerpoint/2010/main" val="4135092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685800" y="228600"/>
            <a:ext cx="7772400" cy="685800"/>
          </a:xfrm>
        </p:spPr>
        <p:txBody>
          <a:bodyPr>
            <a:normAutofit fontScale="90000"/>
          </a:bodyPr>
          <a:lstStyle/>
          <a:p>
            <a:r>
              <a:rPr lang="en-US" sz="4000"/>
              <a:t>Recursive Helper Methods</a:t>
            </a:r>
          </a:p>
        </p:txBody>
      </p:sp>
      <p:sp>
        <p:nvSpPr>
          <p:cNvPr id="218115" name="Rectangle 3"/>
          <p:cNvSpPr>
            <a:spLocks noGrp="1" noChangeArrowheads="1"/>
          </p:cNvSpPr>
          <p:nvPr>
            <p:ph idx="1"/>
          </p:nvPr>
        </p:nvSpPr>
        <p:spPr>
          <a:xfrm>
            <a:off x="228600" y="990600"/>
            <a:ext cx="8686800" cy="1524000"/>
          </a:xfrm>
        </p:spPr>
        <p:txBody>
          <a:bodyPr>
            <a:normAutofit lnSpcReduction="10000"/>
          </a:bodyPr>
          <a:lstStyle/>
          <a:p>
            <a:pPr marL="0" indent="0" algn="just">
              <a:lnSpc>
                <a:spcPct val="90000"/>
              </a:lnSpc>
              <a:buFont typeface="Monotype Sorts" pitchFamily="2" charset="2"/>
              <a:buNone/>
            </a:pPr>
            <a:r>
              <a:rPr lang="en-US" sz="2800" dirty="0"/>
              <a:t>The preceding recursive </a:t>
            </a:r>
            <a:r>
              <a:rPr lang="en-US" sz="2800" u="sng" dirty="0" err="1"/>
              <a:t>isPalindrome</a:t>
            </a:r>
            <a:r>
              <a:rPr lang="en-US" sz="2800" dirty="0"/>
              <a:t> method is not efficient, because it creates a new string for every recursive call. To avoid creating new strings, use a helper method: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39</a:t>
            </a:fld>
            <a:endParaRPr lang="en-US"/>
          </a:p>
        </p:txBody>
      </p:sp>
      <p:sp>
        <p:nvSpPr>
          <p:cNvPr id="218116" name="Rectangle 4"/>
          <p:cNvSpPr>
            <a:spLocks noChangeArrowheads="1"/>
          </p:cNvSpPr>
          <p:nvPr/>
        </p:nvSpPr>
        <p:spPr bwMode="auto">
          <a:xfrm>
            <a:off x="457200" y="2362200"/>
            <a:ext cx="8153400" cy="40386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spcBef>
                <a:spcPct val="20000"/>
              </a:spcBef>
              <a:buClr>
                <a:schemeClr val="tx2"/>
              </a:buClr>
              <a:buSzPct val="75000"/>
              <a:buFont typeface="Monotype Sorts" pitchFamily="2" charset="2"/>
              <a:buNone/>
            </a:pPr>
            <a:r>
              <a:rPr lang="en-US" sz="2000">
                <a:solidFill>
                  <a:schemeClr val="bg2"/>
                </a:solidFill>
              </a:rPr>
              <a:t>public static boolean isPalindrome(String s) {</a:t>
            </a:r>
          </a:p>
          <a:p>
            <a:pPr>
              <a:spcBef>
                <a:spcPct val="20000"/>
              </a:spcBef>
              <a:buClr>
                <a:schemeClr val="tx2"/>
              </a:buClr>
              <a:buSzPct val="75000"/>
              <a:buFont typeface="Monotype Sorts" pitchFamily="2" charset="2"/>
              <a:buNone/>
            </a:pPr>
            <a:r>
              <a:rPr lang="en-US" sz="2000">
                <a:solidFill>
                  <a:schemeClr val="bg2"/>
                </a:solidFill>
              </a:rPr>
              <a:t>  return isPalindrome(s, 0, s.length() - 1);</a:t>
            </a:r>
          </a:p>
          <a:p>
            <a:pPr>
              <a:spcBef>
                <a:spcPct val="20000"/>
              </a:spcBef>
              <a:buClr>
                <a:schemeClr val="tx2"/>
              </a:buClr>
              <a:buSzPct val="75000"/>
              <a:buFont typeface="Monotype Sorts" pitchFamily="2" charset="2"/>
              <a:buNone/>
            </a:pPr>
            <a:r>
              <a:rPr lang="en-US" sz="2000">
                <a:solidFill>
                  <a:schemeClr val="bg2"/>
                </a:solidFill>
              </a:rPr>
              <a:t>}</a:t>
            </a:r>
          </a:p>
          <a:p>
            <a:pPr>
              <a:spcBef>
                <a:spcPct val="20000"/>
              </a:spcBef>
              <a:buClr>
                <a:schemeClr val="tx2"/>
              </a:buClr>
              <a:buSzPct val="75000"/>
              <a:buFont typeface="Monotype Sorts" pitchFamily="2" charset="2"/>
              <a:buNone/>
            </a:pPr>
            <a:r>
              <a:rPr lang="en-US" sz="2000">
                <a:solidFill>
                  <a:schemeClr val="bg2"/>
                </a:solidFill>
              </a:rPr>
              <a:t>public static boolean isPalindrome(String s, int low, int high) {</a:t>
            </a:r>
          </a:p>
          <a:p>
            <a:pPr>
              <a:spcBef>
                <a:spcPct val="20000"/>
              </a:spcBef>
              <a:buClr>
                <a:schemeClr val="tx2"/>
              </a:buClr>
              <a:buSzPct val="75000"/>
              <a:buFont typeface="Monotype Sorts" pitchFamily="2" charset="2"/>
              <a:buNone/>
            </a:pPr>
            <a:r>
              <a:rPr lang="en-US" sz="2000">
                <a:solidFill>
                  <a:schemeClr val="bg2"/>
                </a:solidFill>
              </a:rPr>
              <a:t>  if (high &lt;= low) // Base case</a:t>
            </a:r>
          </a:p>
          <a:p>
            <a:pPr>
              <a:spcBef>
                <a:spcPct val="20000"/>
              </a:spcBef>
              <a:buClr>
                <a:schemeClr val="tx2"/>
              </a:buClr>
              <a:buSzPct val="75000"/>
              <a:buFont typeface="Monotype Sorts" pitchFamily="2" charset="2"/>
              <a:buNone/>
            </a:pPr>
            <a:r>
              <a:rPr lang="en-US" sz="2000">
                <a:solidFill>
                  <a:schemeClr val="bg2"/>
                </a:solidFill>
              </a:rPr>
              <a:t>    return true;</a:t>
            </a:r>
          </a:p>
          <a:p>
            <a:pPr>
              <a:spcBef>
                <a:spcPct val="20000"/>
              </a:spcBef>
              <a:buClr>
                <a:schemeClr val="tx2"/>
              </a:buClr>
              <a:buSzPct val="75000"/>
              <a:buFont typeface="Monotype Sorts" pitchFamily="2" charset="2"/>
              <a:buNone/>
            </a:pPr>
            <a:r>
              <a:rPr lang="en-US" sz="2000">
                <a:solidFill>
                  <a:schemeClr val="bg2"/>
                </a:solidFill>
              </a:rPr>
              <a:t>  else if (s.charAt(low) != s.charAt(high)) // Base case</a:t>
            </a:r>
          </a:p>
          <a:p>
            <a:pPr>
              <a:spcBef>
                <a:spcPct val="20000"/>
              </a:spcBef>
              <a:buClr>
                <a:schemeClr val="tx2"/>
              </a:buClr>
              <a:buSzPct val="75000"/>
              <a:buFont typeface="Monotype Sorts" pitchFamily="2" charset="2"/>
              <a:buNone/>
            </a:pPr>
            <a:r>
              <a:rPr lang="en-US" sz="2000">
                <a:solidFill>
                  <a:schemeClr val="bg2"/>
                </a:solidFill>
              </a:rPr>
              <a:t>    return false;</a:t>
            </a:r>
          </a:p>
          <a:p>
            <a:pPr>
              <a:spcBef>
                <a:spcPct val="20000"/>
              </a:spcBef>
              <a:buClr>
                <a:schemeClr val="tx2"/>
              </a:buClr>
              <a:buSzPct val="75000"/>
              <a:buFont typeface="Monotype Sorts" pitchFamily="2" charset="2"/>
              <a:buNone/>
            </a:pPr>
            <a:r>
              <a:rPr lang="en-US" sz="2000">
                <a:solidFill>
                  <a:schemeClr val="bg2"/>
                </a:solidFill>
              </a:rPr>
              <a:t>  else</a:t>
            </a:r>
          </a:p>
          <a:p>
            <a:pPr>
              <a:spcBef>
                <a:spcPct val="20000"/>
              </a:spcBef>
              <a:buClr>
                <a:schemeClr val="tx2"/>
              </a:buClr>
              <a:buSzPct val="75000"/>
              <a:buFont typeface="Monotype Sorts" pitchFamily="2" charset="2"/>
              <a:buNone/>
            </a:pPr>
            <a:r>
              <a:rPr lang="en-US" sz="2000">
                <a:solidFill>
                  <a:schemeClr val="bg2"/>
                </a:solidFill>
              </a:rPr>
              <a:t>    return isPalindrome(s, low + 1, high - 1);</a:t>
            </a:r>
          </a:p>
          <a:p>
            <a:pPr>
              <a:spcBef>
                <a:spcPct val="20000"/>
              </a:spcBef>
              <a:buClr>
                <a:schemeClr val="tx2"/>
              </a:buClr>
              <a:buSzPct val="75000"/>
              <a:buFont typeface="Monotype Sorts" pitchFamily="2" charset="2"/>
              <a:buNone/>
            </a:pPr>
            <a:r>
              <a:rPr lang="en-US" sz="2000">
                <a:solidFill>
                  <a:schemeClr val="bg2"/>
                </a:solidFill>
              </a:rPr>
              <a:t>}</a:t>
            </a:r>
          </a:p>
        </p:txBody>
      </p:sp>
    </p:spTree>
    <p:extLst>
      <p:ext uri="{BB962C8B-B14F-4D97-AF65-F5344CB8AC3E}">
        <p14:creationId xmlns:p14="http://schemas.microsoft.com/office/powerpoint/2010/main" val="1834497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Shape 113"/>
          <p:cNvSpPr txBox="1">
            <a:spLocks noGrp="1"/>
          </p:cNvSpPr>
          <p:nvPr>
            <p:ph type="title"/>
          </p:nvPr>
        </p:nvSpPr>
        <p:spPr>
          <a:xfrm>
            <a:off x="685800" y="152400"/>
            <a:ext cx="7772400" cy="704850"/>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chemeClr val="dk2"/>
              </a:buClr>
              <a:buSzPct val="25000"/>
              <a:buFont typeface="Times New Roman"/>
              <a:buNone/>
            </a:pPr>
            <a:r>
              <a:rPr lang="en-US" sz="4000" b="0" i="0" u="none" strike="noStrike" cap="none">
                <a:solidFill>
                  <a:schemeClr val="dk2"/>
                </a:solidFill>
                <a:latin typeface="Times New Roman"/>
                <a:ea typeface="Times New Roman"/>
                <a:cs typeface="Times New Roman"/>
                <a:sym typeface="Times New Roman"/>
              </a:rPr>
              <a:t>Binary I/O</a:t>
            </a:r>
          </a:p>
        </p:txBody>
      </p:sp>
      <p:sp>
        <p:nvSpPr>
          <p:cNvPr id="114" name="Shape 114"/>
          <p:cNvSpPr txBox="1">
            <a:spLocks noGrp="1"/>
          </p:cNvSpPr>
          <p:nvPr>
            <p:ph type="body" idx="1"/>
          </p:nvPr>
        </p:nvSpPr>
        <p:spPr>
          <a:xfrm>
            <a:off x="304800" y="914400"/>
            <a:ext cx="8458200" cy="2286000"/>
          </a:xfrm>
          <a:prstGeom prst="rect">
            <a:avLst/>
          </a:prstGeom>
          <a:noFill/>
          <a:ln>
            <a:noFill/>
          </a:ln>
        </p:spPr>
        <p:txBody>
          <a:bodyPr lIns="92075" tIns="46025" rIns="92075" bIns="46025" anchor="t" anchorCtr="0">
            <a:noAutofit/>
          </a:bodyPr>
          <a:lstStyle/>
          <a:p>
            <a:pPr marL="0" marR="0" lvl="0" indent="0" algn="just" rtl="0">
              <a:lnSpc>
                <a:spcPct val="100000"/>
              </a:lnSpc>
              <a:spcBef>
                <a:spcPts val="0"/>
              </a:spcBef>
              <a:spcAft>
                <a:spcPts val="0"/>
              </a:spcAft>
              <a:buClr>
                <a:schemeClr val="dk2"/>
              </a:buClr>
              <a:buSzPct val="25000"/>
              <a:buFont typeface="Arial"/>
              <a:buNone/>
            </a:pPr>
            <a:r>
              <a:rPr lang="en-US" sz="2400" b="0" i="0" u="none" strike="noStrike" cap="none" dirty="0">
                <a:solidFill>
                  <a:schemeClr val="dk1"/>
                </a:solidFill>
                <a:latin typeface="Times New Roman"/>
                <a:ea typeface="Times New Roman"/>
                <a:cs typeface="Times New Roman"/>
                <a:sym typeface="Times New Roman"/>
              </a:rPr>
              <a:t>Text I/O requires encoding and decoding. The JVM converts a Unicode to a file specific encoding when writing a character and converts a file specific encoding to a Unicode when reading a character. Binary I/O does not require conversions. When you write a byte to a file, the original byte is copied into the file. When you read a byte from a file, the exact byte in the file is returned.</a:t>
            </a:r>
          </a:p>
        </p:txBody>
      </p:sp>
      <p:sp>
        <p:nvSpPr>
          <p:cNvPr id="2" name="Slide Number Placeholder 1"/>
          <p:cNvSpPr>
            <a:spLocks noGrp="1"/>
          </p:cNvSpPr>
          <p:nvPr>
            <p:ph type="sldNum" idx="12"/>
          </p:nvPr>
        </p:nvSpPr>
        <p:spPr/>
        <p:txBody>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US" sz="1400" b="0" i="0" u="none" smtClean="0">
                <a:solidFill>
                  <a:schemeClr val="dk1"/>
                </a:solidFill>
                <a:latin typeface="Times New Roman"/>
                <a:ea typeface="Times New Roman"/>
                <a:cs typeface="Times New Roman"/>
                <a:sym typeface="Times New Roman"/>
              </a:rPr>
              <a:t>4</a:t>
            </a:fld>
            <a:endParaRPr lang="en-US" sz="1400" b="0" i="0" u="none">
              <a:solidFill>
                <a:schemeClr val="dk1"/>
              </a:solidFill>
              <a:latin typeface="Times New Roman"/>
              <a:ea typeface="Times New Roman"/>
              <a:cs typeface="Times New Roman"/>
              <a:sym typeface="Times New Roman"/>
            </a:endParaRPr>
          </a:p>
        </p:txBody>
      </p:sp>
      <p:sp>
        <p:nvSpPr>
          <p:cNvPr id="115" name="Shape 115"/>
          <p:cNvSpPr txBox="1"/>
          <p:nvPr/>
        </p:nvSpPr>
        <p:spPr>
          <a:xfrm>
            <a:off x="2357436" y="2514600"/>
            <a:ext cx="9144000" cy="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pic>
        <p:nvPicPr>
          <p:cNvPr id="116" name="Shape 116"/>
          <p:cNvPicPr preferRelativeResize="0"/>
          <p:nvPr/>
        </p:nvPicPr>
        <p:blipFill rotWithShape="1">
          <a:blip r:embed="rId3">
            <a:alphaModFix/>
          </a:blip>
          <a:srcRect/>
          <a:stretch/>
        </p:blipFill>
        <p:spPr>
          <a:xfrm>
            <a:off x="1676400" y="3302000"/>
            <a:ext cx="5410200" cy="3140074"/>
          </a:xfrm>
          <a:prstGeom prst="rect">
            <a:avLst/>
          </a:prstGeom>
          <a:noFill/>
          <a:ln>
            <a:noFill/>
          </a:ln>
        </p:spPr>
      </p:pic>
    </p:spTree>
    <p:extLst>
      <p:ext uri="{BB962C8B-B14F-4D97-AF65-F5344CB8AC3E}">
        <p14:creationId xmlns:p14="http://schemas.microsoft.com/office/powerpoint/2010/main" val="39403979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a:xfrm>
            <a:off x="228600" y="0"/>
            <a:ext cx="8763000" cy="990600"/>
          </a:xfrm>
        </p:spPr>
        <p:txBody>
          <a:bodyPr/>
          <a:lstStyle/>
          <a:p>
            <a:r>
              <a:rPr lang="en-US" dirty="0" smtClean="0"/>
              <a:t>Recursion</a:t>
            </a:r>
            <a:endParaRPr lang="en-US" dirty="0"/>
          </a:p>
        </p:txBody>
      </p:sp>
      <p:sp>
        <p:nvSpPr>
          <p:cNvPr id="361475" name="Rectangle 3"/>
          <p:cNvSpPr>
            <a:spLocks noGrp="1" noChangeArrowheads="1"/>
          </p:cNvSpPr>
          <p:nvPr>
            <p:ph idx="1"/>
          </p:nvPr>
        </p:nvSpPr>
        <p:spPr>
          <a:xfrm>
            <a:off x="381000" y="1066800"/>
            <a:ext cx="8534400" cy="1138238"/>
          </a:xfrm>
        </p:spPr>
        <p:txBody>
          <a:bodyPr/>
          <a:lstStyle/>
          <a:p>
            <a:pPr marL="0" indent="0" algn="just">
              <a:spcBef>
                <a:spcPct val="0"/>
              </a:spcBef>
              <a:buClrTx/>
              <a:buSzTx/>
              <a:buFontTx/>
              <a:buNone/>
            </a:pPr>
            <a:r>
              <a:rPr lang="en-US" dirty="0"/>
              <a:t>Recursion is an alternative form of program control. It is essentially repetition without a loop.</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40</a:t>
            </a:fld>
            <a:endParaRPr lang="en-US"/>
          </a:p>
        </p:txBody>
      </p:sp>
      <p:sp>
        <p:nvSpPr>
          <p:cNvPr id="361476" name="Rectangle 4"/>
          <p:cNvSpPr>
            <a:spLocks noChangeArrowheads="1"/>
          </p:cNvSpPr>
          <p:nvPr/>
        </p:nvSpPr>
        <p:spPr bwMode="auto">
          <a:xfrm>
            <a:off x="323850" y="2457450"/>
            <a:ext cx="8677275" cy="313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gn="just"/>
            <a:r>
              <a:rPr lang="en-US" sz="3200" dirty="0"/>
              <a:t>Recursion bears substantial overhead. Each time the program calls a method, the system must assign space for all of the method’s local variables and parameters. This can consume considerable memory and requires extra time to manage the additional space.</a:t>
            </a:r>
          </a:p>
        </p:txBody>
      </p:sp>
    </p:spTree>
    <p:extLst>
      <p:ext uri="{BB962C8B-B14F-4D97-AF65-F5344CB8AC3E}">
        <p14:creationId xmlns:p14="http://schemas.microsoft.com/office/powerpoint/2010/main" val="4888402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a:xfrm>
            <a:off x="228600" y="0"/>
            <a:ext cx="8763000" cy="990600"/>
          </a:xfrm>
        </p:spPr>
        <p:txBody>
          <a:bodyPr/>
          <a:lstStyle/>
          <a:p>
            <a:r>
              <a:rPr lang="en-US"/>
              <a:t>Advantages of Using Recursion</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41</a:t>
            </a:fld>
            <a:endParaRPr lang="en-US"/>
          </a:p>
        </p:txBody>
      </p:sp>
      <p:sp>
        <p:nvSpPr>
          <p:cNvPr id="363524" name="Rectangle 4"/>
          <p:cNvSpPr>
            <a:spLocks noChangeArrowheads="1"/>
          </p:cNvSpPr>
          <p:nvPr/>
        </p:nvSpPr>
        <p:spPr bwMode="auto">
          <a:xfrm>
            <a:off x="215900" y="1304925"/>
            <a:ext cx="8785225" cy="428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gn="just"/>
            <a:r>
              <a:rPr lang="en-US" sz="3200" dirty="0"/>
              <a:t>Recursion is good for solving the problems that are inherently recursive.</a:t>
            </a:r>
          </a:p>
        </p:txBody>
      </p:sp>
    </p:spTree>
    <p:extLst>
      <p:ext uri="{BB962C8B-B14F-4D97-AF65-F5344CB8AC3E}">
        <p14:creationId xmlns:p14="http://schemas.microsoft.com/office/powerpoint/2010/main" val="42875870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a:xfrm>
            <a:off x="228600" y="0"/>
            <a:ext cx="8763000" cy="990600"/>
          </a:xfrm>
        </p:spPr>
        <p:txBody>
          <a:bodyPr/>
          <a:lstStyle/>
          <a:p>
            <a:r>
              <a:rPr lang="en-US"/>
              <a:t>Tail Recursion</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42</a:t>
            </a:fld>
            <a:endParaRPr lang="en-US"/>
          </a:p>
        </p:txBody>
      </p:sp>
      <p:sp>
        <p:nvSpPr>
          <p:cNvPr id="365571" name="Rectangle 3"/>
          <p:cNvSpPr>
            <a:spLocks noChangeArrowheads="1"/>
          </p:cNvSpPr>
          <p:nvPr/>
        </p:nvSpPr>
        <p:spPr bwMode="auto">
          <a:xfrm>
            <a:off x="215900" y="1304925"/>
            <a:ext cx="8785225"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gn="just"/>
            <a:r>
              <a:rPr lang="en-US" sz="3200" dirty="0"/>
              <a:t>A recursive method is said to be </a:t>
            </a:r>
            <a:r>
              <a:rPr lang="en-US" sz="3200" i="1" dirty="0"/>
              <a:t>tail recursive</a:t>
            </a:r>
            <a:r>
              <a:rPr lang="en-US" sz="3200" dirty="0"/>
              <a:t> if there are no pending operations to be performed on return from a recursive call.</a:t>
            </a:r>
          </a:p>
        </p:txBody>
      </p:sp>
    </p:spTree>
    <p:extLst>
      <p:ext uri="{BB962C8B-B14F-4D97-AF65-F5344CB8AC3E}">
        <p14:creationId xmlns:p14="http://schemas.microsoft.com/office/powerpoint/2010/main" val="27579513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685800" y="304800"/>
            <a:ext cx="7772400" cy="838200"/>
          </a:xfrm>
        </p:spPr>
        <p:txBody>
          <a:bodyPr/>
          <a:lstStyle/>
          <a:p>
            <a:r>
              <a:rPr lang="en-US"/>
              <a:t>Why Do You Get a Warning?</a:t>
            </a:r>
          </a:p>
        </p:txBody>
      </p:sp>
      <p:sp>
        <p:nvSpPr>
          <p:cNvPr id="88067" name="Rectangle 3"/>
          <p:cNvSpPr>
            <a:spLocks noGrp="1" noChangeArrowheads="1"/>
          </p:cNvSpPr>
          <p:nvPr>
            <p:ph idx="1"/>
          </p:nvPr>
        </p:nvSpPr>
        <p:spPr>
          <a:xfrm>
            <a:off x="304800" y="1371600"/>
            <a:ext cx="8458200" cy="2971800"/>
          </a:xfrm>
          <a:solidFill>
            <a:schemeClr val="tx1"/>
          </a:solidFill>
        </p:spPr>
        <p:txBody>
          <a:bodyPr/>
          <a:lstStyle/>
          <a:p>
            <a:pPr>
              <a:lnSpc>
                <a:spcPct val="90000"/>
              </a:lnSpc>
              <a:buFont typeface="Monotype Sorts" pitchFamily="2" charset="2"/>
              <a:buNone/>
            </a:pPr>
            <a:r>
              <a:rPr lang="en-US" sz="2400">
                <a:solidFill>
                  <a:schemeClr val="bg2"/>
                </a:solidFill>
                <a:latin typeface="Courier New" pitchFamily="49" charset="0"/>
              </a:rPr>
              <a:t>public class ShowUncheckedWarning {</a:t>
            </a:r>
          </a:p>
          <a:p>
            <a:pPr>
              <a:lnSpc>
                <a:spcPct val="90000"/>
              </a:lnSpc>
              <a:buFont typeface="Monotype Sorts" pitchFamily="2" charset="2"/>
              <a:buNone/>
            </a:pPr>
            <a:r>
              <a:rPr lang="en-US" sz="2400">
                <a:solidFill>
                  <a:schemeClr val="bg2"/>
                </a:solidFill>
                <a:latin typeface="Courier New" pitchFamily="49" charset="0"/>
              </a:rPr>
              <a:t>  public static void main(String[] args) {</a:t>
            </a:r>
          </a:p>
          <a:p>
            <a:pPr>
              <a:lnSpc>
                <a:spcPct val="90000"/>
              </a:lnSpc>
              <a:buFont typeface="Monotype Sorts" pitchFamily="2" charset="2"/>
              <a:buNone/>
            </a:pPr>
            <a:r>
              <a:rPr lang="en-US" sz="2400">
                <a:solidFill>
                  <a:schemeClr val="bg2"/>
                </a:solidFill>
                <a:latin typeface="Courier New" pitchFamily="49" charset="0"/>
              </a:rPr>
              <a:t>    java.util.ArrayList list = </a:t>
            </a:r>
          </a:p>
          <a:p>
            <a:pPr>
              <a:lnSpc>
                <a:spcPct val="90000"/>
              </a:lnSpc>
              <a:buFont typeface="Monotype Sorts" pitchFamily="2" charset="2"/>
              <a:buNone/>
            </a:pPr>
            <a:r>
              <a:rPr lang="en-US" sz="2400">
                <a:solidFill>
                  <a:schemeClr val="bg2"/>
                </a:solidFill>
                <a:latin typeface="Courier New" pitchFamily="49" charset="0"/>
              </a:rPr>
              <a:t>      new java.util.ArrayList();</a:t>
            </a:r>
          </a:p>
          <a:p>
            <a:pPr>
              <a:lnSpc>
                <a:spcPct val="90000"/>
              </a:lnSpc>
              <a:buFont typeface="Monotype Sorts" pitchFamily="2" charset="2"/>
              <a:buNone/>
            </a:pPr>
            <a:r>
              <a:rPr lang="en-US" sz="2400">
                <a:solidFill>
                  <a:schemeClr val="bg2"/>
                </a:solidFill>
                <a:latin typeface="Courier New" pitchFamily="49" charset="0"/>
              </a:rPr>
              <a:t>    list.add("Java Programming");</a:t>
            </a:r>
          </a:p>
          <a:p>
            <a:pPr>
              <a:lnSpc>
                <a:spcPct val="90000"/>
              </a:lnSpc>
              <a:buFont typeface="Monotype Sorts" pitchFamily="2" charset="2"/>
              <a:buNone/>
            </a:pPr>
            <a:r>
              <a:rPr lang="en-US" sz="2400">
                <a:solidFill>
                  <a:schemeClr val="bg2"/>
                </a:solidFill>
                <a:latin typeface="Courier New" pitchFamily="49" charset="0"/>
              </a:rPr>
              <a:t>  }</a:t>
            </a:r>
          </a:p>
          <a:p>
            <a:pPr>
              <a:lnSpc>
                <a:spcPct val="90000"/>
              </a:lnSpc>
              <a:buFont typeface="Monotype Sorts" pitchFamily="2" charset="2"/>
              <a:buNone/>
            </a:pPr>
            <a:r>
              <a:rPr lang="en-US" sz="2400">
                <a:solidFill>
                  <a:schemeClr val="bg2"/>
                </a:solidFill>
                <a:latin typeface="Courier New" pitchFamily="49" charset="0"/>
              </a:rPr>
              <a: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43</a:t>
            </a:fld>
            <a:endParaRPr lang="en-US"/>
          </a:p>
        </p:txBody>
      </p:sp>
      <p:sp>
        <p:nvSpPr>
          <p:cNvPr id="88072" name="Rectangle 8"/>
          <p:cNvSpPr>
            <a:spLocks noChangeArrowheads="1"/>
          </p:cNvSpPr>
          <p:nvPr/>
        </p:nvSpPr>
        <p:spPr bwMode="auto">
          <a:xfrm>
            <a:off x="1447800" y="4495800"/>
            <a:ext cx="7391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20000"/>
              </a:spcBef>
              <a:buClr>
                <a:schemeClr val="tx2"/>
              </a:buClr>
              <a:buSzPct val="75000"/>
              <a:buFont typeface="Monotype Sorts" pitchFamily="2" charset="2"/>
              <a:buNone/>
            </a:pPr>
            <a:endParaRPr lang="en-US" sz="2800"/>
          </a:p>
        </p:txBody>
      </p:sp>
      <p:sp>
        <p:nvSpPr>
          <p:cNvPr id="88073" name="Rectangle 9"/>
          <p:cNvSpPr>
            <a:spLocks noChangeArrowheads="1"/>
          </p:cNvSpPr>
          <p:nvPr/>
        </p:nvSpPr>
        <p:spPr bwMode="auto">
          <a:xfrm>
            <a:off x="4114800" y="4343400"/>
            <a:ext cx="48768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spcBef>
                <a:spcPct val="20000"/>
              </a:spcBef>
              <a:buClr>
                <a:schemeClr val="tx2"/>
              </a:buClr>
              <a:buSzPct val="75000"/>
              <a:buFont typeface="Monotype Sorts" pitchFamily="2" charset="2"/>
              <a:buNone/>
            </a:pPr>
            <a:r>
              <a:rPr lang="en-US" sz="2800"/>
              <a:t>To understand the compile warning on this line, you need to learn JDK 1.5 generics.</a:t>
            </a:r>
          </a:p>
        </p:txBody>
      </p:sp>
      <p:sp>
        <p:nvSpPr>
          <p:cNvPr id="88074" name="Line 10"/>
          <p:cNvSpPr>
            <a:spLocks noChangeShapeType="1"/>
          </p:cNvSpPr>
          <p:nvPr/>
        </p:nvSpPr>
        <p:spPr bwMode="auto">
          <a:xfrm flipH="1" flipV="1">
            <a:off x="4038600" y="3276600"/>
            <a:ext cx="304800" cy="1143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5" name="Rectangle 11"/>
          <p:cNvSpPr>
            <a:spLocks noChangeArrowheads="1"/>
          </p:cNvSpPr>
          <p:nvPr/>
        </p:nvSpPr>
        <p:spPr bwMode="auto">
          <a:xfrm>
            <a:off x="1143000" y="3048000"/>
            <a:ext cx="5257800" cy="304800"/>
          </a:xfrm>
          <a:prstGeom prst="rect">
            <a:avLst/>
          </a:prstGeom>
          <a:solidFill>
            <a:schemeClr val="accent1">
              <a:alpha val="42999"/>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3868602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685800" y="304800"/>
            <a:ext cx="7772400" cy="838200"/>
          </a:xfrm>
        </p:spPr>
        <p:txBody>
          <a:bodyPr/>
          <a:lstStyle/>
          <a:p>
            <a:r>
              <a:rPr lang="en-US"/>
              <a:t>Fix the Warning</a:t>
            </a:r>
          </a:p>
        </p:txBody>
      </p:sp>
      <p:sp>
        <p:nvSpPr>
          <p:cNvPr id="228355" name="Rectangle 3"/>
          <p:cNvSpPr>
            <a:spLocks noGrp="1" noChangeArrowheads="1"/>
          </p:cNvSpPr>
          <p:nvPr>
            <p:ph idx="1"/>
          </p:nvPr>
        </p:nvSpPr>
        <p:spPr>
          <a:xfrm>
            <a:off x="304800" y="1371600"/>
            <a:ext cx="8077200" cy="3124200"/>
          </a:xfrm>
          <a:solidFill>
            <a:schemeClr val="tx1"/>
          </a:solidFill>
        </p:spPr>
        <p:txBody>
          <a:bodyPr/>
          <a:lstStyle/>
          <a:p>
            <a:pPr>
              <a:buFont typeface="Monotype Sorts" pitchFamily="2" charset="2"/>
              <a:buNone/>
            </a:pPr>
            <a:r>
              <a:rPr lang="en-US" sz="2400">
                <a:solidFill>
                  <a:schemeClr val="bg2"/>
                </a:solidFill>
                <a:latin typeface="Courier New" pitchFamily="49" charset="0"/>
              </a:rPr>
              <a:t>public class ShowUncheckedWarning {</a:t>
            </a:r>
          </a:p>
          <a:p>
            <a:pPr>
              <a:buFont typeface="Monotype Sorts" pitchFamily="2" charset="2"/>
              <a:buNone/>
            </a:pPr>
            <a:r>
              <a:rPr lang="en-US" sz="2400">
                <a:solidFill>
                  <a:schemeClr val="bg2"/>
                </a:solidFill>
                <a:latin typeface="Courier New" pitchFamily="49" charset="0"/>
              </a:rPr>
              <a:t>  public static void main(String[] args) {</a:t>
            </a:r>
          </a:p>
          <a:p>
            <a:pPr>
              <a:buFont typeface="Monotype Sorts" pitchFamily="2" charset="2"/>
              <a:buNone/>
            </a:pPr>
            <a:r>
              <a:rPr lang="en-US" sz="2400">
                <a:solidFill>
                  <a:schemeClr val="bg2"/>
                </a:solidFill>
                <a:latin typeface="Courier New" pitchFamily="49" charset="0"/>
              </a:rPr>
              <a:t>    java.util.ArrayList&lt;String&gt; list = </a:t>
            </a:r>
          </a:p>
          <a:p>
            <a:pPr>
              <a:buFont typeface="Monotype Sorts" pitchFamily="2" charset="2"/>
              <a:buNone/>
            </a:pPr>
            <a:r>
              <a:rPr lang="en-US" sz="2400">
                <a:solidFill>
                  <a:schemeClr val="bg2"/>
                </a:solidFill>
                <a:latin typeface="Courier New" pitchFamily="49" charset="0"/>
              </a:rPr>
              <a:t>      new java.util.ArrayList&lt;String&gt;();</a:t>
            </a:r>
          </a:p>
          <a:p>
            <a:pPr>
              <a:buFont typeface="Monotype Sorts" pitchFamily="2" charset="2"/>
              <a:buNone/>
            </a:pPr>
            <a:r>
              <a:rPr lang="en-US" sz="2400">
                <a:solidFill>
                  <a:schemeClr val="bg2"/>
                </a:solidFill>
                <a:latin typeface="Courier New" pitchFamily="49" charset="0"/>
              </a:rPr>
              <a:t>    list.add("Java Programming");</a:t>
            </a:r>
          </a:p>
          <a:p>
            <a:pPr>
              <a:buFont typeface="Monotype Sorts" pitchFamily="2" charset="2"/>
              <a:buNone/>
            </a:pPr>
            <a:r>
              <a:rPr lang="en-US" sz="2400">
                <a:solidFill>
                  <a:schemeClr val="bg2"/>
                </a:solidFill>
                <a:latin typeface="Courier New" pitchFamily="49" charset="0"/>
              </a:rPr>
              <a:t>  }</a:t>
            </a:r>
          </a:p>
          <a:p>
            <a:pPr>
              <a:buFont typeface="Monotype Sorts" pitchFamily="2" charset="2"/>
              <a:buNone/>
            </a:pPr>
            <a:r>
              <a:rPr lang="en-US" sz="2400">
                <a:solidFill>
                  <a:schemeClr val="bg2"/>
                </a:solidFill>
                <a:latin typeface="Courier New" pitchFamily="49" charset="0"/>
              </a:rPr>
              <a: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44</a:t>
            </a:fld>
            <a:endParaRPr lang="en-US"/>
          </a:p>
        </p:txBody>
      </p:sp>
      <p:sp>
        <p:nvSpPr>
          <p:cNvPr id="228356" name="Rectangle 4"/>
          <p:cNvSpPr>
            <a:spLocks noChangeArrowheads="1"/>
          </p:cNvSpPr>
          <p:nvPr/>
        </p:nvSpPr>
        <p:spPr bwMode="auto">
          <a:xfrm>
            <a:off x="1143000" y="3200400"/>
            <a:ext cx="5334000" cy="381000"/>
          </a:xfrm>
          <a:prstGeom prst="rect">
            <a:avLst/>
          </a:prstGeom>
          <a:solidFill>
            <a:schemeClr val="tx2">
              <a:alpha val="42999"/>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357" name="Rectangle 5"/>
          <p:cNvSpPr>
            <a:spLocks noChangeArrowheads="1"/>
          </p:cNvSpPr>
          <p:nvPr/>
        </p:nvSpPr>
        <p:spPr bwMode="auto">
          <a:xfrm>
            <a:off x="1447800" y="4495800"/>
            <a:ext cx="7391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20000"/>
              </a:spcBef>
              <a:buClr>
                <a:schemeClr val="tx2"/>
              </a:buClr>
              <a:buSzPct val="75000"/>
              <a:buFont typeface="Monotype Sorts" pitchFamily="2" charset="2"/>
              <a:buNone/>
            </a:pPr>
            <a:endParaRPr lang="en-US" sz="2800"/>
          </a:p>
        </p:txBody>
      </p:sp>
      <p:sp>
        <p:nvSpPr>
          <p:cNvPr id="228358" name="Rectangle 6"/>
          <p:cNvSpPr>
            <a:spLocks noChangeArrowheads="1"/>
          </p:cNvSpPr>
          <p:nvPr/>
        </p:nvSpPr>
        <p:spPr bwMode="auto">
          <a:xfrm>
            <a:off x="3200400" y="4495800"/>
            <a:ext cx="4876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spcBef>
                <a:spcPct val="20000"/>
              </a:spcBef>
              <a:buClr>
                <a:schemeClr val="tx2"/>
              </a:buClr>
              <a:buSzPct val="75000"/>
              <a:buFont typeface="Monotype Sorts" pitchFamily="2" charset="2"/>
              <a:buNone/>
            </a:pPr>
            <a:r>
              <a:rPr lang="en-US" sz="2800"/>
              <a:t>No compile warning on this line.</a:t>
            </a:r>
          </a:p>
        </p:txBody>
      </p:sp>
      <p:sp>
        <p:nvSpPr>
          <p:cNvPr id="228359" name="Line 7"/>
          <p:cNvSpPr>
            <a:spLocks noChangeShapeType="1"/>
          </p:cNvSpPr>
          <p:nvPr/>
        </p:nvSpPr>
        <p:spPr bwMode="auto">
          <a:xfrm flipH="1" flipV="1">
            <a:off x="3733800" y="3581400"/>
            <a:ext cx="152400" cy="1066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8360" name="Rectangle 8"/>
          <p:cNvSpPr>
            <a:spLocks noChangeArrowheads="1"/>
          </p:cNvSpPr>
          <p:nvPr/>
        </p:nvSpPr>
        <p:spPr bwMode="auto">
          <a:xfrm>
            <a:off x="4648200" y="2362200"/>
            <a:ext cx="1447800" cy="304800"/>
          </a:xfrm>
          <a:prstGeom prst="rect">
            <a:avLst/>
          </a:prstGeom>
          <a:solidFill>
            <a:schemeClr val="accent1">
              <a:alpha val="34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361" name="Rectangle 9"/>
          <p:cNvSpPr>
            <a:spLocks noChangeArrowheads="1"/>
          </p:cNvSpPr>
          <p:nvPr/>
        </p:nvSpPr>
        <p:spPr bwMode="auto">
          <a:xfrm>
            <a:off x="5715000" y="2743200"/>
            <a:ext cx="1447800" cy="304800"/>
          </a:xfrm>
          <a:prstGeom prst="rect">
            <a:avLst/>
          </a:prstGeom>
          <a:solidFill>
            <a:schemeClr val="accent1">
              <a:alpha val="34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t>
            </a:r>
          </a:p>
        </p:txBody>
      </p:sp>
    </p:spTree>
    <p:extLst>
      <p:ext uri="{BB962C8B-B14F-4D97-AF65-F5344CB8AC3E}">
        <p14:creationId xmlns:p14="http://schemas.microsoft.com/office/powerpoint/2010/main" val="11246168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685800" y="228600"/>
            <a:ext cx="7772400" cy="685800"/>
          </a:xfrm>
        </p:spPr>
        <p:txBody>
          <a:bodyPr>
            <a:normAutofit fontScale="90000"/>
          </a:bodyPr>
          <a:lstStyle/>
          <a:p>
            <a:r>
              <a:rPr lang="en-US" sz="4000"/>
              <a:t>What is Generics? </a:t>
            </a:r>
          </a:p>
        </p:txBody>
      </p:sp>
      <p:sp>
        <p:nvSpPr>
          <p:cNvPr id="244739" name="Rectangle 3"/>
          <p:cNvSpPr>
            <a:spLocks noGrp="1" noChangeArrowheads="1"/>
          </p:cNvSpPr>
          <p:nvPr>
            <p:ph idx="1"/>
          </p:nvPr>
        </p:nvSpPr>
        <p:spPr>
          <a:xfrm>
            <a:off x="228600" y="1219200"/>
            <a:ext cx="8686800" cy="5029200"/>
          </a:xfrm>
        </p:spPr>
        <p:txBody>
          <a:bodyPr>
            <a:normAutofit/>
          </a:bodyPr>
          <a:lstStyle/>
          <a:p>
            <a:pPr marL="457200" indent="-457200" algn="just"/>
            <a:r>
              <a:rPr lang="en-US" i="1" dirty="0"/>
              <a:t>Generics</a:t>
            </a:r>
            <a:r>
              <a:rPr lang="en-US" dirty="0"/>
              <a:t> is the capability to parameterize types. With this capability, you can define a class or a method with generic types that can be substituted using concrete types by the compiler. For example, you may define a generic stack class that stores the elements of a generic type. From this generic class, you may create a stack object for holding strings and a stack object for holding numbers. Here, strings and numbers are concrete types that replace the generic type.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24984226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685800" y="228600"/>
            <a:ext cx="7772400" cy="685800"/>
          </a:xfrm>
        </p:spPr>
        <p:txBody>
          <a:bodyPr>
            <a:normAutofit fontScale="90000"/>
          </a:bodyPr>
          <a:lstStyle/>
          <a:p>
            <a:r>
              <a:rPr lang="en-US" sz="4000"/>
              <a:t>Why Generics? </a:t>
            </a:r>
          </a:p>
        </p:txBody>
      </p:sp>
      <p:sp>
        <p:nvSpPr>
          <p:cNvPr id="248835" name="Rectangle 3"/>
          <p:cNvSpPr>
            <a:spLocks noGrp="1" noChangeArrowheads="1"/>
          </p:cNvSpPr>
          <p:nvPr>
            <p:ph idx="1"/>
          </p:nvPr>
        </p:nvSpPr>
        <p:spPr>
          <a:xfrm>
            <a:off x="228600" y="1219200"/>
            <a:ext cx="8686800" cy="5029200"/>
          </a:xfrm>
        </p:spPr>
        <p:txBody>
          <a:bodyPr/>
          <a:lstStyle/>
          <a:p>
            <a:pPr marL="457200" indent="-457200" algn="just"/>
            <a:r>
              <a:rPr lang="en-US" dirty="0"/>
              <a:t>The key benefit of generics is to enable errors to be detected at compile time rather than at runtime. A generic class or method permits you to specify allowable types of objects that the class or method may work with. If you attempt to use the class or method with an incompatible object, the compile error occurs.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17349734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304800" y="1066800"/>
            <a:ext cx="8382000" cy="685800"/>
          </a:xfrm>
        </p:spPr>
        <p:txBody>
          <a:bodyPr/>
          <a:lstStyle/>
          <a:p>
            <a:r>
              <a:rPr lang="en-US" sz="3800" dirty="0"/>
              <a:t>Generic Instantiation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47</a:t>
            </a:fld>
            <a:endParaRPr lang="en-US"/>
          </a:p>
        </p:txBody>
      </p:sp>
      <p:sp>
        <p:nvSpPr>
          <p:cNvPr id="238595" name="Rectangle 3"/>
          <p:cNvSpPr>
            <a:spLocks noChangeArrowheads="1"/>
          </p:cNvSpPr>
          <p:nvPr/>
        </p:nvSpPr>
        <p:spPr bwMode="auto">
          <a:xfrm>
            <a:off x="0" y="2887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8596" name="Rectangle 4"/>
          <p:cNvSpPr>
            <a:spLocks noChangeArrowheads="1"/>
          </p:cNvSpPr>
          <p:nvPr/>
        </p:nvSpPr>
        <p:spPr bwMode="auto">
          <a:xfrm>
            <a:off x="0" y="2887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8598" name="Rectangle 6"/>
          <p:cNvSpPr>
            <a:spLocks noChangeArrowheads="1"/>
          </p:cNvSpPr>
          <p:nvPr/>
        </p:nvSpPr>
        <p:spPr bwMode="auto">
          <a:xfrm>
            <a:off x="4495800" y="3429000"/>
            <a:ext cx="4343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sz="4400" dirty="0">
              <a:solidFill>
                <a:schemeClr val="tx2"/>
              </a:solidFill>
            </a:endParaRPr>
          </a:p>
        </p:txBody>
      </p:sp>
      <p:sp>
        <p:nvSpPr>
          <p:cNvPr id="238599" name="Text Box 7"/>
          <p:cNvSpPr txBox="1">
            <a:spLocks noChangeArrowheads="1"/>
          </p:cNvSpPr>
          <p:nvPr/>
        </p:nvSpPr>
        <p:spPr bwMode="auto">
          <a:xfrm>
            <a:off x="1600200" y="3733800"/>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Runtime error</a:t>
            </a:r>
          </a:p>
        </p:txBody>
      </p:sp>
      <p:sp>
        <p:nvSpPr>
          <p:cNvPr id="238600" name="Text Box 8"/>
          <p:cNvSpPr txBox="1">
            <a:spLocks noChangeArrowheads="1"/>
          </p:cNvSpPr>
          <p:nvPr/>
        </p:nvSpPr>
        <p:spPr bwMode="auto">
          <a:xfrm>
            <a:off x="6705600" y="59436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Compile error</a:t>
            </a:r>
          </a:p>
        </p:txBody>
      </p:sp>
      <p:sp>
        <p:nvSpPr>
          <p:cNvPr id="238601" name="Rectangle 9"/>
          <p:cNvSpPr>
            <a:spLocks noChangeArrowheads="1"/>
          </p:cNvSpPr>
          <p:nvPr/>
        </p:nvSpPr>
        <p:spPr bwMode="auto">
          <a:xfrm>
            <a:off x="0" y="3097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38602" name="Object 10"/>
          <p:cNvGraphicFramePr>
            <a:graphicFrameLocks noChangeAspect="1"/>
          </p:cNvGraphicFramePr>
          <p:nvPr/>
        </p:nvGraphicFramePr>
        <p:xfrm>
          <a:off x="144463" y="4419600"/>
          <a:ext cx="8999537" cy="1150938"/>
        </p:xfrm>
        <a:graphic>
          <a:graphicData uri="http://schemas.openxmlformats.org/presentationml/2006/ole">
            <mc:AlternateContent xmlns:mc="http://schemas.openxmlformats.org/markup-compatibility/2006">
              <mc:Choice xmlns:v="urn:schemas-microsoft-com:vml" Requires="v">
                <p:oleObj spid="_x0000_s8234" name="Picture" r:id="rId4" imgW="5176440" imgH="665640" progId="Word.Picture.8">
                  <p:embed/>
                </p:oleObj>
              </mc:Choice>
              <mc:Fallback>
                <p:oleObj name="Picture" r:id="rId4" imgW="5176440" imgH="66564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463" y="4419600"/>
                        <a:ext cx="8999537" cy="1150938"/>
                      </a:xfrm>
                      <a:prstGeom prst="rect">
                        <a:avLst/>
                      </a:prstGeom>
                      <a:solidFill>
                        <a:schemeClr val="tx1"/>
                      </a:solidFill>
                    </p:spPr>
                  </p:pic>
                </p:oleObj>
              </mc:Fallback>
            </mc:AlternateContent>
          </a:graphicData>
        </a:graphic>
      </p:graphicFrame>
      <p:sp>
        <p:nvSpPr>
          <p:cNvPr id="238603" name="Line 11"/>
          <p:cNvSpPr>
            <a:spLocks noChangeShapeType="1"/>
          </p:cNvSpPr>
          <p:nvPr/>
        </p:nvSpPr>
        <p:spPr bwMode="auto">
          <a:xfrm>
            <a:off x="2743200" y="4114800"/>
            <a:ext cx="533400" cy="762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04" name="Line 12"/>
          <p:cNvSpPr>
            <a:spLocks noChangeShapeType="1"/>
          </p:cNvSpPr>
          <p:nvPr/>
        </p:nvSpPr>
        <p:spPr bwMode="auto">
          <a:xfrm flipH="1" flipV="1">
            <a:off x="7848600" y="5029200"/>
            <a:ext cx="0" cy="1066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05" name="Rectangle 13"/>
          <p:cNvSpPr>
            <a:spLocks noChangeArrowheads="1"/>
          </p:cNvSpPr>
          <p:nvPr/>
        </p:nvSpPr>
        <p:spPr bwMode="auto">
          <a:xfrm>
            <a:off x="3581400" y="5791200"/>
            <a:ext cx="2819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90000"/>
              </a:lnSpc>
              <a:spcBef>
                <a:spcPct val="20000"/>
              </a:spcBef>
              <a:buClr>
                <a:schemeClr val="tx2"/>
              </a:buClr>
              <a:buSzPct val="75000"/>
              <a:buFont typeface="Monotype Sorts" pitchFamily="2" charset="2"/>
              <a:buNone/>
            </a:pPr>
            <a:r>
              <a:rPr lang="en-US"/>
              <a:t>Improves reliability</a:t>
            </a:r>
          </a:p>
        </p:txBody>
      </p:sp>
    </p:spTree>
    <p:extLst>
      <p:ext uri="{BB962C8B-B14F-4D97-AF65-F5344CB8AC3E}">
        <p14:creationId xmlns:p14="http://schemas.microsoft.com/office/powerpoint/2010/main" val="22528286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8599"/>
                                        </p:tgtEl>
                                        <p:attrNameLst>
                                          <p:attrName>style.visibility</p:attrName>
                                        </p:attrNameLst>
                                      </p:cBhvr>
                                      <p:to>
                                        <p:strVal val="visible"/>
                                      </p:to>
                                    </p:set>
                                    <p:anim calcmode="lin" valueType="num">
                                      <p:cBhvr additive="base">
                                        <p:cTn id="7" dur="500" fill="hold"/>
                                        <p:tgtEl>
                                          <p:spTgt spid="238599"/>
                                        </p:tgtEl>
                                        <p:attrNameLst>
                                          <p:attrName>ppt_x</p:attrName>
                                        </p:attrNameLst>
                                      </p:cBhvr>
                                      <p:tavLst>
                                        <p:tav tm="0">
                                          <p:val>
                                            <p:strVal val="#ppt_x"/>
                                          </p:val>
                                        </p:tav>
                                        <p:tav tm="100000">
                                          <p:val>
                                            <p:strVal val="#ppt_x"/>
                                          </p:val>
                                        </p:tav>
                                      </p:tavLst>
                                    </p:anim>
                                    <p:anim calcmode="lin" valueType="num">
                                      <p:cBhvr additive="base">
                                        <p:cTn id="8" dur="500" fill="hold"/>
                                        <p:tgtEl>
                                          <p:spTgt spid="238599"/>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38603"/>
                                        </p:tgtEl>
                                        <p:attrNameLst>
                                          <p:attrName>style.visibility</p:attrName>
                                        </p:attrNameLst>
                                      </p:cBhvr>
                                      <p:to>
                                        <p:strVal val="visible"/>
                                      </p:to>
                                    </p:set>
                                    <p:anim calcmode="lin" valueType="num">
                                      <p:cBhvr additive="base">
                                        <p:cTn id="12" dur="500" fill="hold"/>
                                        <p:tgtEl>
                                          <p:spTgt spid="238603"/>
                                        </p:tgtEl>
                                        <p:attrNameLst>
                                          <p:attrName>ppt_x</p:attrName>
                                        </p:attrNameLst>
                                      </p:cBhvr>
                                      <p:tavLst>
                                        <p:tav tm="0">
                                          <p:val>
                                            <p:strVal val="#ppt_x"/>
                                          </p:val>
                                        </p:tav>
                                        <p:tav tm="100000">
                                          <p:val>
                                            <p:strVal val="#ppt_x"/>
                                          </p:val>
                                        </p:tav>
                                      </p:tavLst>
                                    </p:anim>
                                    <p:anim calcmode="lin" valueType="num">
                                      <p:cBhvr additive="base">
                                        <p:cTn id="13" dur="500" fill="hold"/>
                                        <p:tgtEl>
                                          <p:spTgt spid="23860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38604"/>
                                        </p:tgtEl>
                                        <p:attrNameLst>
                                          <p:attrName>style.visibility</p:attrName>
                                        </p:attrNameLst>
                                      </p:cBhvr>
                                      <p:to>
                                        <p:strVal val="visible"/>
                                      </p:to>
                                    </p:set>
                                    <p:anim calcmode="lin" valueType="num">
                                      <p:cBhvr additive="base">
                                        <p:cTn id="18" dur="500" fill="hold"/>
                                        <p:tgtEl>
                                          <p:spTgt spid="238604"/>
                                        </p:tgtEl>
                                        <p:attrNameLst>
                                          <p:attrName>ppt_x</p:attrName>
                                        </p:attrNameLst>
                                      </p:cBhvr>
                                      <p:tavLst>
                                        <p:tav tm="0">
                                          <p:val>
                                            <p:strVal val="#ppt_x"/>
                                          </p:val>
                                        </p:tav>
                                        <p:tav tm="100000">
                                          <p:val>
                                            <p:strVal val="#ppt_x"/>
                                          </p:val>
                                        </p:tav>
                                      </p:tavLst>
                                    </p:anim>
                                    <p:anim calcmode="lin" valueType="num">
                                      <p:cBhvr additive="base">
                                        <p:cTn id="19" dur="500" fill="hold"/>
                                        <p:tgtEl>
                                          <p:spTgt spid="238604"/>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238600"/>
                                        </p:tgtEl>
                                        <p:attrNameLst>
                                          <p:attrName>style.visibility</p:attrName>
                                        </p:attrNameLst>
                                      </p:cBhvr>
                                      <p:to>
                                        <p:strVal val="visible"/>
                                      </p:to>
                                    </p:set>
                                    <p:anim calcmode="lin" valueType="num">
                                      <p:cBhvr additive="base">
                                        <p:cTn id="23" dur="500" fill="hold"/>
                                        <p:tgtEl>
                                          <p:spTgt spid="238600"/>
                                        </p:tgtEl>
                                        <p:attrNameLst>
                                          <p:attrName>ppt_x</p:attrName>
                                        </p:attrNameLst>
                                      </p:cBhvr>
                                      <p:tavLst>
                                        <p:tav tm="0">
                                          <p:val>
                                            <p:strVal val="#ppt_x"/>
                                          </p:val>
                                        </p:tav>
                                        <p:tav tm="100000">
                                          <p:val>
                                            <p:strVal val="#ppt_x"/>
                                          </p:val>
                                        </p:tav>
                                      </p:tavLst>
                                    </p:anim>
                                    <p:anim calcmode="lin" valueType="num">
                                      <p:cBhvr additive="base">
                                        <p:cTn id="24" dur="500" fill="hold"/>
                                        <p:tgtEl>
                                          <p:spTgt spid="2386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9" grpId="0" autoUpdateAnimBg="0"/>
      <p:bldP spid="238600" grpId="0" autoUpdateAnimBg="0"/>
      <p:bldP spid="238603" grpId="0" animBg="1"/>
      <p:bldP spid="23860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685800" y="304800"/>
            <a:ext cx="7772400" cy="838200"/>
          </a:xfrm>
        </p:spPr>
        <p:txBody>
          <a:bodyPr/>
          <a:lstStyle/>
          <a:p>
            <a:r>
              <a:rPr lang="en-US"/>
              <a:t>No Casting Needed</a:t>
            </a:r>
          </a:p>
        </p:txBody>
      </p:sp>
      <p:sp>
        <p:nvSpPr>
          <p:cNvPr id="230403" name="Rectangle 3"/>
          <p:cNvSpPr>
            <a:spLocks noGrp="1" noChangeArrowheads="1"/>
          </p:cNvSpPr>
          <p:nvPr>
            <p:ph idx="1"/>
          </p:nvPr>
        </p:nvSpPr>
        <p:spPr>
          <a:xfrm>
            <a:off x="228600" y="1371600"/>
            <a:ext cx="8763000" cy="2133600"/>
          </a:xfrm>
          <a:solidFill>
            <a:schemeClr val="tx1"/>
          </a:solidFill>
        </p:spPr>
        <p:txBody>
          <a:bodyPr>
            <a:normAutofit fontScale="92500"/>
          </a:bodyPr>
          <a:lstStyle/>
          <a:p>
            <a:pPr>
              <a:lnSpc>
                <a:spcPct val="90000"/>
              </a:lnSpc>
              <a:buFont typeface="Monotype Sorts" pitchFamily="2" charset="2"/>
              <a:buNone/>
            </a:pPr>
            <a:r>
              <a:rPr lang="en-US" sz="2400" dirty="0" err="1">
                <a:solidFill>
                  <a:schemeClr val="bg2"/>
                </a:solidFill>
              </a:rPr>
              <a:t>ArrayList</a:t>
            </a:r>
            <a:r>
              <a:rPr lang="en-US" sz="2400" dirty="0">
                <a:solidFill>
                  <a:schemeClr val="bg2"/>
                </a:solidFill>
              </a:rPr>
              <a:t>&lt;Double&gt; list = new </a:t>
            </a:r>
            <a:r>
              <a:rPr lang="en-US" sz="2400" dirty="0" err="1">
                <a:solidFill>
                  <a:schemeClr val="bg2"/>
                </a:solidFill>
              </a:rPr>
              <a:t>ArrayList</a:t>
            </a:r>
            <a:r>
              <a:rPr lang="en-US" sz="2400" dirty="0">
                <a:solidFill>
                  <a:schemeClr val="bg2"/>
                </a:solidFill>
              </a:rPr>
              <a:t>&lt;Double&gt;();</a:t>
            </a:r>
          </a:p>
          <a:p>
            <a:pPr>
              <a:lnSpc>
                <a:spcPct val="90000"/>
              </a:lnSpc>
              <a:buFont typeface="Monotype Sorts" pitchFamily="2" charset="2"/>
              <a:buNone/>
            </a:pPr>
            <a:r>
              <a:rPr lang="en-US" sz="2400" dirty="0" err="1">
                <a:solidFill>
                  <a:schemeClr val="bg2"/>
                </a:solidFill>
              </a:rPr>
              <a:t>list.add</a:t>
            </a:r>
            <a:r>
              <a:rPr lang="en-US" sz="2400" dirty="0">
                <a:solidFill>
                  <a:schemeClr val="bg2"/>
                </a:solidFill>
              </a:rPr>
              <a:t>(5.5); // 5.5 is automatically converted to new Double(5.5)</a:t>
            </a:r>
          </a:p>
          <a:p>
            <a:pPr>
              <a:lnSpc>
                <a:spcPct val="90000"/>
              </a:lnSpc>
              <a:buFont typeface="Monotype Sorts" pitchFamily="2" charset="2"/>
              <a:buNone/>
            </a:pPr>
            <a:r>
              <a:rPr lang="en-US" sz="2400" dirty="0" err="1">
                <a:solidFill>
                  <a:schemeClr val="bg2"/>
                </a:solidFill>
              </a:rPr>
              <a:t>list.add</a:t>
            </a:r>
            <a:r>
              <a:rPr lang="en-US" sz="2400" dirty="0">
                <a:solidFill>
                  <a:schemeClr val="bg2"/>
                </a:solidFill>
              </a:rPr>
              <a:t>(3.0); // 3.0 is automatically converted to new Double(3.0)</a:t>
            </a:r>
          </a:p>
          <a:p>
            <a:pPr>
              <a:lnSpc>
                <a:spcPct val="90000"/>
              </a:lnSpc>
              <a:buFont typeface="Monotype Sorts" pitchFamily="2" charset="2"/>
              <a:buNone/>
            </a:pPr>
            <a:r>
              <a:rPr lang="en-US" sz="2400" dirty="0">
                <a:solidFill>
                  <a:schemeClr val="bg2"/>
                </a:solidFill>
              </a:rPr>
              <a:t>Double </a:t>
            </a:r>
            <a:r>
              <a:rPr lang="en-US" sz="2400" dirty="0" err="1">
                <a:solidFill>
                  <a:schemeClr val="bg2"/>
                </a:solidFill>
              </a:rPr>
              <a:t>doubleObject</a:t>
            </a:r>
            <a:r>
              <a:rPr lang="en-US" sz="2400" dirty="0">
                <a:solidFill>
                  <a:schemeClr val="bg2"/>
                </a:solidFill>
              </a:rPr>
              <a:t> = </a:t>
            </a:r>
            <a:r>
              <a:rPr lang="en-US" sz="2400" dirty="0" err="1">
                <a:solidFill>
                  <a:schemeClr val="bg2"/>
                </a:solidFill>
              </a:rPr>
              <a:t>list.get</a:t>
            </a:r>
            <a:r>
              <a:rPr lang="en-US" sz="2400" dirty="0">
                <a:solidFill>
                  <a:schemeClr val="bg2"/>
                </a:solidFill>
              </a:rPr>
              <a:t>(0); // No casting is needed</a:t>
            </a:r>
          </a:p>
          <a:p>
            <a:pPr>
              <a:lnSpc>
                <a:spcPct val="90000"/>
              </a:lnSpc>
              <a:buFont typeface="Monotype Sorts" pitchFamily="2" charset="2"/>
              <a:buNone/>
            </a:pPr>
            <a:r>
              <a:rPr lang="en-US" sz="2400" dirty="0">
                <a:solidFill>
                  <a:schemeClr val="bg2"/>
                </a:solidFill>
              </a:rPr>
              <a:t>double d = </a:t>
            </a:r>
            <a:r>
              <a:rPr lang="en-US" sz="2400" dirty="0" err="1">
                <a:solidFill>
                  <a:schemeClr val="bg2"/>
                </a:solidFill>
              </a:rPr>
              <a:t>list.get</a:t>
            </a:r>
            <a:r>
              <a:rPr lang="en-US" sz="2400" dirty="0">
                <a:solidFill>
                  <a:schemeClr val="bg2"/>
                </a:solidFill>
              </a:rPr>
              <a:t>(1); // Automatically converted to double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48</a:t>
            </a:fld>
            <a:endParaRPr lang="en-US"/>
          </a:p>
        </p:txBody>
      </p:sp>
      <p:sp>
        <p:nvSpPr>
          <p:cNvPr id="230405" name="Rectangle 5"/>
          <p:cNvSpPr>
            <a:spLocks noChangeArrowheads="1"/>
          </p:cNvSpPr>
          <p:nvPr/>
        </p:nvSpPr>
        <p:spPr bwMode="auto">
          <a:xfrm>
            <a:off x="1447800" y="4495800"/>
            <a:ext cx="7391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20000"/>
              </a:spcBef>
              <a:buClr>
                <a:schemeClr val="tx2"/>
              </a:buClr>
              <a:buSzPct val="75000"/>
              <a:buFont typeface="Monotype Sorts" pitchFamily="2" charset="2"/>
              <a:buNone/>
            </a:pPr>
            <a:endParaRPr lang="en-US" sz="2800"/>
          </a:p>
        </p:txBody>
      </p:sp>
    </p:spTree>
    <p:extLst>
      <p:ext uri="{BB962C8B-B14F-4D97-AF65-F5344CB8AC3E}">
        <p14:creationId xmlns:p14="http://schemas.microsoft.com/office/powerpoint/2010/main" val="1462937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0" y="228600"/>
            <a:ext cx="9144000" cy="685800"/>
          </a:xfrm>
        </p:spPr>
        <p:txBody>
          <a:bodyPr>
            <a:normAutofit fontScale="90000"/>
          </a:bodyPr>
          <a:lstStyle/>
          <a:p>
            <a:r>
              <a:rPr lang="en-US" sz="4200"/>
              <a:t>Declaring Generic Classes and Interfaces</a:t>
            </a:r>
            <a:r>
              <a:rPr lang="en-US"/>
              <a:t>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49</a:t>
            </a:fld>
            <a:endParaRPr lang="en-US"/>
          </a:p>
        </p:txBody>
      </p:sp>
      <p:sp>
        <p:nvSpPr>
          <p:cNvPr id="214023" name="Rectangle 7"/>
          <p:cNvSpPr>
            <a:spLocks noChangeArrowheads="1"/>
          </p:cNvSpPr>
          <p:nvPr/>
        </p:nvSpPr>
        <p:spPr bwMode="auto">
          <a:xfrm>
            <a:off x="0" y="2476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4027" name="Rectangle 11"/>
          <p:cNvSpPr>
            <a:spLocks noChangeArrowheads="1"/>
          </p:cNvSpPr>
          <p:nvPr/>
        </p:nvSpPr>
        <p:spPr bwMode="auto">
          <a:xfrm>
            <a:off x="0" y="2709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14026" name="Object 10"/>
          <p:cNvGraphicFramePr>
            <a:graphicFrameLocks noChangeAspect="1"/>
          </p:cNvGraphicFramePr>
          <p:nvPr/>
        </p:nvGraphicFramePr>
        <p:xfrm>
          <a:off x="155575" y="1447800"/>
          <a:ext cx="8983663" cy="3417888"/>
        </p:xfrm>
        <a:graphic>
          <a:graphicData uri="http://schemas.openxmlformats.org/presentationml/2006/ole">
            <mc:AlternateContent xmlns:mc="http://schemas.openxmlformats.org/markup-compatibility/2006">
              <mc:Choice xmlns:v="urn:schemas-microsoft-com:vml" Requires="v">
                <p:oleObj spid="_x0000_s10262" name="Picture" r:id="rId4" imgW="3789720" imgH="1438920" progId="Word.Picture.8">
                  <p:embed/>
                </p:oleObj>
              </mc:Choice>
              <mc:Fallback>
                <p:oleObj name="Picture" r:id="rId4" imgW="3789720" imgH="143892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575" y="1447800"/>
                        <a:ext cx="8983663" cy="3417888"/>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17671743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2" name="Shape 122"/>
          <p:cNvSpPr txBox="1">
            <a:spLocks noGrp="1"/>
          </p:cNvSpPr>
          <p:nvPr>
            <p:ph type="title"/>
          </p:nvPr>
        </p:nvSpPr>
        <p:spPr>
          <a:xfrm>
            <a:off x="685800" y="228600"/>
            <a:ext cx="7772400" cy="685799"/>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chemeClr val="dk2"/>
              </a:buClr>
              <a:buSzPct val="25000"/>
              <a:buFont typeface="Times New Roman"/>
              <a:buNone/>
            </a:pPr>
            <a:r>
              <a:rPr lang="en-US" sz="4400" b="0" i="0" u="none" strike="noStrike" cap="none">
                <a:solidFill>
                  <a:schemeClr val="dk2"/>
                </a:solidFill>
                <a:latin typeface="Times New Roman"/>
                <a:ea typeface="Times New Roman"/>
                <a:cs typeface="Times New Roman"/>
                <a:sym typeface="Times New Roman"/>
              </a:rPr>
              <a:t>Binary I/O Classes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a:t>
            </a:fld>
            <a:endParaRPr lang="en-US"/>
          </a:p>
        </p:txBody>
      </p:sp>
      <p:sp>
        <p:nvSpPr>
          <p:cNvPr id="123" name="Shape 123"/>
          <p:cNvSpPr txBox="1"/>
          <p:nvPr/>
        </p:nvSpPr>
        <p:spPr>
          <a:xfrm>
            <a:off x="1543050" y="1455737"/>
            <a:ext cx="9144000" cy="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24" name="Shape 124"/>
          <p:cNvSpPr txBox="1"/>
          <p:nvPr/>
        </p:nvSpPr>
        <p:spPr>
          <a:xfrm>
            <a:off x="2257425" y="2543175"/>
            <a:ext cx="9144000" cy="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pic>
        <p:nvPicPr>
          <p:cNvPr id="125" name="Shape 125"/>
          <p:cNvPicPr preferRelativeResize="0"/>
          <p:nvPr/>
        </p:nvPicPr>
        <p:blipFill rotWithShape="1">
          <a:blip r:embed="rId3">
            <a:alphaModFix/>
          </a:blip>
          <a:srcRect/>
          <a:stretch/>
        </p:blipFill>
        <p:spPr>
          <a:xfrm>
            <a:off x="381000" y="1600200"/>
            <a:ext cx="8362950" cy="3171825"/>
          </a:xfrm>
          <a:prstGeom prst="rect">
            <a:avLst/>
          </a:prstGeom>
          <a:noFill/>
          <a:ln>
            <a:noFill/>
          </a:ln>
        </p:spPr>
      </p:pic>
    </p:spTree>
    <p:extLst>
      <p:ext uri="{BB962C8B-B14F-4D97-AF65-F5344CB8AC3E}">
        <p14:creationId xmlns:p14="http://schemas.microsoft.com/office/powerpoint/2010/main" val="41134693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685800" y="228600"/>
            <a:ext cx="7772400" cy="685800"/>
          </a:xfrm>
        </p:spPr>
        <p:txBody>
          <a:bodyPr>
            <a:normAutofit fontScale="90000"/>
          </a:bodyPr>
          <a:lstStyle/>
          <a:p>
            <a:r>
              <a:rPr lang="en-US"/>
              <a:t>Raw Type and Backward Compatibility </a:t>
            </a:r>
          </a:p>
        </p:txBody>
      </p:sp>
      <p:sp>
        <p:nvSpPr>
          <p:cNvPr id="220169" name="Rectangle 9"/>
          <p:cNvSpPr>
            <a:spLocks noGrp="1" noChangeArrowheads="1"/>
          </p:cNvSpPr>
          <p:nvPr>
            <p:ph idx="1"/>
          </p:nvPr>
        </p:nvSpPr>
        <p:spPr>
          <a:xfrm>
            <a:off x="228600" y="1371600"/>
            <a:ext cx="8686800" cy="1143000"/>
          </a:xfrm>
          <a:noFill/>
          <a:ln/>
        </p:spPr>
        <p:txBody>
          <a:bodyPr/>
          <a:lstStyle/>
          <a:p>
            <a:pPr marL="609600" indent="-609600">
              <a:lnSpc>
                <a:spcPct val="90000"/>
              </a:lnSpc>
              <a:buFont typeface="Monotype Sorts" pitchFamily="2" charset="2"/>
              <a:buNone/>
            </a:pPr>
            <a:r>
              <a:rPr lang="en-US"/>
              <a:t>// raw type</a:t>
            </a:r>
          </a:p>
          <a:p>
            <a:pPr marL="609600" indent="-609600">
              <a:lnSpc>
                <a:spcPct val="90000"/>
              </a:lnSpc>
              <a:buFont typeface="Monotype Sorts" pitchFamily="2" charset="2"/>
              <a:buNone/>
            </a:pPr>
            <a:r>
              <a:rPr lang="en-US"/>
              <a:t>ArrayList list = new ArrayList();</a:t>
            </a:r>
            <a:r>
              <a:rPr lang="en-US" u="sng"/>
              <a:t>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50</a:t>
            </a:fld>
            <a:endParaRPr lang="en-US"/>
          </a:p>
        </p:txBody>
      </p:sp>
      <p:sp>
        <p:nvSpPr>
          <p:cNvPr id="220172" name="Rectangle 12"/>
          <p:cNvSpPr>
            <a:spLocks noChangeArrowheads="1"/>
          </p:cNvSpPr>
          <p:nvPr/>
        </p:nvSpPr>
        <p:spPr bwMode="auto">
          <a:xfrm>
            <a:off x="228600" y="2971800"/>
            <a:ext cx="8686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a:lnSpc>
                <a:spcPct val="90000"/>
              </a:lnSpc>
              <a:spcBef>
                <a:spcPct val="20000"/>
              </a:spcBef>
              <a:buClr>
                <a:schemeClr val="tx2"/>
              </a:buClr>
              <a:buSzPct val="75000"/>
              <a:buFont typeface="Monotype Sorts" pitchFamily="2" charset="2"/>
              <a:buNone/>
            </a:pPr>
            <a:r>
              <a:rPr lang="en-US" sz="2600"/>
              <a:t>This is roughly equivalent to </a:t>
            </a:r>
          </a:p>
          <a:p>
            <a:pPr marL="609600" indent="-609600">
              <a:lnSpc>
                <a:spcPct val="90000"/>
              </a:lnSpc>
              <a:spcBef>
                <a:spcPct val="20000"/>
              </a:spcBef>
              <a:buClr>
                <a:schemeClr val="tx2"/>
              </a:buClr>
              <a:buSzPct val="75000"/>
              <a:buFont typeface="Monotype Sorts" pitchFamily="2" charset="2"/>
              <a:buNone/>
            </a:pPr>
            <a:r>
              <a:rPr lang="en-US" sz="2600"/>
              <a:t>ArrayList&lt;Object&gt; list = new ArrayList&lt;Object&gt;(); </a:t>
            </a:r>
          </a:p>
        </p:txBody>
      </p:sp>
    </p:spTree>
    <p:extLst>
      <p:ext uri="{BB962C8B-B14F-4D97-AF65-F5344CB8AC3E}">
        <p14:creationId xmlns:p14="http://schemas.microsoft.com/office/powerpoint/2010/main" val="31533732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685800" y="228600"/>
            <a:ext cx="7772400" cy="685800"/>
          </a:xfrm>
        </p:spPr>
        <p:txBody>
          <a:bodyPr>
            <a:normAutofit fontScale="90000"/>
          </a:bodyPr>
          <a:lstStyle/>
          <a:p>
            <a:r>
              <a:rPr lang="en-US"/>
              <a:t>Raw Type is Unsafe </a:t>
            </a:r>
          </a:p>
        </p:txBody>
      </p:sp>
      <p:sp>
        <p:nvSpPr>
          <p:cNvPr id="232451" name="Rectangle 3"/>
          <p:cNvSpPr>
            <a:spLocks noGrp="1" noChangeArrowheads="1"/>
          </p:cNvSpPr>
          <p:nvPr>
            <p:ph idx="1"/>
          </p:nvPr>
        </p:nvSpPr>
        <p:spPr>
          <a:xfrm>
            <a:off x="228600" y="5562600"/>
            <a:ext cx="8686800" cy="533400"/>
          </a:xfrm>
          <a:noFill/>
          <a:ln/>
        </p:spPr>
        <p:txBody>
          <a:bodyPr/>
          <a:lstStyle/>
          <a:p>
            <a:pPr marL="609600" indent="-609600">
              <a:buFont typeface="Monotype Sorts" pitchFamily="2" charset="2"/>
              <a:buNone/>
            </a:pPr>
            <a:r>
              <a:rPr lang="en-US" sz="2800"/>
              <a:t>Max.max("Welcome", 23);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51</a:t>
            </a:fld>
            <a:endParaRPr lang="en-US"/>
          </a:p>
        </p:txBody>
      </p:sp>
      <p:sp>
        <p:nvSpPr>
          <p:cNvPr id="232452" name="Rectangle 4"/>
          <p:cNvSpPr>
            <a:spLocks noChangeArrowheads="1"/>
          </p:cNvSpPr>
          <p:nvPr/>
        </p:nvSpPr>
        <p:spPr bwMode="auto">
          <a:xfrm>
            <a:off x="228600" y="1066800"/>
            <a:ext cx="7620000" cy="38862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a:spcBef>
                <a:spcPct val="20000"/>
              </a:spcBef>
              <a:buClr>
                <a:schemeClr val="tx2"/>
              </a:buClr>
              <a:buSzPct val="75000"/>
              <a:buFont typeface="Monotype Sorts" pitchFamily="2" charset="2"/>
              <a:buNone/>
            </a:pPr>
            <a:r>
              <a:rPr lang="en-US" sz="2000">
                <a:solidFill>
                  <a:schemeClr val="bg2"/>
                </a:solidFill>
              </a:rPr>
              <a:t>// Max.java: Find a maximum object</a:t>
            </a:r>
          </a:p>
          <a:p>
            <a:pPr marL="609600" indent="-609600">
              <a:spcBef>
                <a:spcPct val="20000"/>
              </a:spcBef>
              <a:buClr>
                <a:schemeClr val="tx2"/>
              </a:buClr>
              <a:buSzPct val="75000"/>
              <a:buFont typeface="Monotype Sorts" pitchFamily="2" charset="2"/>
              <a:buNone/>
            </a:pPr>
            <a:r>
              <a:rPr lang="en-US" sz="2000">
                <a:solidFill>
                  <a:schemeClr val="bg2"/>
                </a:solidFill>
              </a:rPr>
              <a:t>public class Max {</a:t>
            </a:r>
          </a:p>
          <a:p>
            <a:pPr marL="609600" indent="-609600">
              <a:spcBef>
                <a:spcPct val="20000"/>
              </a:spcBef>
              <a:buClr>
                <a:schemeClr val="tx2"/>
              </a:buClr>
              <a:buSzPct val="75000"/>
              <a:buFont typeface="Monotype Sorts" pitchFamily="2" charset="2"/>
              <a:buNone/>
            </a:pPr>
            <a:r>
              <a:rPr lang="en-US" sz="2000">
                <a:solidFill>
                  <a:schemeClr val="bg2"/>
                </a:solidFill>
              </a:rPr>
              <a:t>  /** Return the maximum between two objects */</a:t>
            </a:r>
          </a:p>
          <a:p>
            <a:pPr marL="609600" indent="-609600">
              <a:spcBef>
                <a:spcPct val="20000"/>
              </a:spcBef>
              <a:buClr>
                <a:schemeClr val="tx2"/>
              </a:buClr>
              <a:buSzPct val="75000"/>
              <a:buFont typeface="Monotype Sorts" pitchFamily="2" charset="2"/>
              <a:buNone/>
            </a:pPr>
            <a:r>
              <a:rPr lang="en-US" sz="2000">
                <a:solidFill>
                  <a:schemeClr val="bg2"/>
                </a:solidFill>
              </a:rPr>
              <a:t>  public static Comparable max(Comparable o1, Comparable o2) {   </a:t>
            </a:r>
          </a:p>
          <a:p>
            <a:pPr marL="609600" indent="-609600">
              <a:spcBef>
                <a:spcPct val="20000"/>
              </a:spcBef>
              <a:buClr>
                <a:schemeClr val="tx2"/>
              </a:buClr>
              <a:buSzPct val="75000"/>
              <a:buFont typeface="Monotype Sorts" pitchFamily="2" charset="2"/>
              <a:buNone/>
            </a:pPr>
            <a:r>
              <a:rPr lang="en-US" sz="2000">
                <a:solidFill>
                  <a:schemeClr val="bg2"/>
                </a:solidFill>
              </a:rPr>
              <a:t>    if (o1.compareTo(o2) &gt; 0)</a:t>
            </a:r>
          </a:p>
          <a:p>
            <a:pPr marL="609600" indent="-609600">
              <a:spcBef>
                <a:spcPct val="20000"/>
              </a:spcBef>
              <a:buClr>
                <a:schemeClr val="tx2"/>
              </a:buClr>
              <a:buSzPct val="75000"/>
              <a:buFont typeface="Monotype Sorts" pitchFamily="2" charset="2"/>
              <a:buNone/>
            </a:pPr>
            <a:r>
              <a:rPr lang="en-US" sz="2000">
                <a:solidFill>
                  <a:schemeClr val="bg2"/>
                </a:solidFill>
              </a:rPr>
              <a:t>      return o1;</a:t>
            </a:r>
          </a:p>
          <a:p>
            <a:pPr marL="609600" indent="-609600">
              <a:spcBef>
                <a:spcPct val="20000"/>
              </a:spcBef>
              <a:buClr>
                <a:schemeClr val="tx2"/>
              </a:buClr>
              <a:buSzPct val="75000"/>
              <a:buFont typeface="Monotype Sorts" pitchFamily="2" charset="2"/>
              <a:buNone/>
            </a:pPr>
            <a:r>
              <a:rPr lang="en-US" sz="2000">
                <a:solidFill>
                  <a:schemeClr val="bg2"/>
                </a:solidFill>
              </a:rPr>
              <a:t>    else</a:t>
            </a:r>
          </a:p>
          <a:p>
            <a:pPr marL="609600" indent="-609600">
              <a:spcBef>
                <a:spcPct val="20000"/>
              </a:spcBef>
              <a:buClr>
                <a:schemeClr val="tx2"/>
              </a:buClr>
              <a:buSzPct val="75000"/>
              <a:buFont typeface="Monotype Sorts" pitchFamily="2" charset="2"/>
              <a:buNone/>
            </a:pPr>
            <a:r>
              <a:rPr lang="en-US" sz="2000">
                <a:solidFill>
                  <a:schemeClr val="bg2"/>
                </a:solidFill>
              </a:rPr>
              <a:t>      return o2;</a:t>
            </a:r>
          </a:p>
          <a:p>
            <a:pPr marL="609600" indent="-609600">
              <a:spcBef>
                <a:spcPct val="20000"/>
              </a:spcBef>
              <a:buClr>
                <a:schemeClr val="tx2"/>
              </a:buClr>
              <a:buSzPct val="75000"/>
              <a:buFont typeface="Monotype Sorts" pitchFamily="2" charset="2"/>
              <a:buNone/>
            </a:pPr>
            <a:r>
              <a:rPr lang="en-US" sz="2000">
                <a:solidFill>
                  <a:schemeClr val="bg2"/>
                </a:solidFill>
              </a:rPr>
              <a:t>  }</a:t>
            </a:r>
          </a:p>
          <a:p>
            <a:pPr marL="609600" indent="-609600">
              <a:spcBef>
                <a:spcPct val="20000"/>
              </a:spcBef>
              <a:buClr>
                <a:schemeClr val="tx2"/>
              </a:buClr>
              <a:buSzPct val="75000"/>
              <a:buFont typeface="Monotype Sorts" pitchFamily="2" charset="2"/>
              <a:buNone/>
            </a:pPr>
            <a:r>
              <a:rPr lang="en-US" sz="2000">
                <a:solidFill>
                  <a:schemeClr val="bg2"/>
                </a:solidFill>
              </a:rPr>
              <a:t>}</a:t>
            </a:r>
          </a:p>
        </p:txBody>
      </p:sp>
      <p:sp>
        <p:nvSpPr>
          <p:cNvPr id="232453" name="Rectangle 5"/>
          <p:cNvSpPr>
            <a:spLocks noChangeArrowheads="1"/>
          </p:cNvSpPr>
          <p:nvPr/>
        </p:nvSpPr>
        <p:spPr bwMode="auto">
          <a:xfrm>
            <a:off x="228600" y="4876800"/>
            <a:ext cx="8686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a:spcBef>
                <a:spcPct val="20000"/>
              </a:spcBef>
              <a:buClr>
                <a:schemeClr val="tx2"/>
              </a:buClr>
              <a:buSzPct val="75000"/>
              <a:buFont typeface="Monotype Sorts" pitchFamily="2" charset="2"/>
              <a:buNone/>
            </a:pPr>
            <a:r>
              <a:rPr lang="en-US" sz="2800"/>
              <a:t>Runtime Error: </a:t>
            </a:r>
          </a:p>
        </p:txBody>
      </p:sp>
    </p:spTree>
    <p:extLst>
      <p:ext uri="{BB962C8B-B14F-4D97-AF65-F5344CB8AC3E}">
        <p14:creationId xmlns:p14="http://schemas.microsoft.com/office/powerpoint/2010/main" val="25250396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685800" y="228600"/>
            <a:ext cx="7772400" cy="685800"/>
          </a:xfrm>
        </p:spPr>
        <p:txBody>
          <a:bodyPr>
            <a:normAutofit fontScale="90000"/>
          </a:bodyPr>
          <a:lstStyle/>
          <a:p>
            <a:r>
              <a:rPr lang="en-US"/>
              <a:t>Make it Safe </a:t>
            </a:r>
          </a:p>
        </p:txBody>
      </p:sp>
      <p:sp>
        <p:nvSpPr>
          <p:cNvPr id="234499" name="Rectangle 3"/>
          <p:cNvSpPr>
            <a:spLocks noGrp="1" noChangeArrowheads="1"/>
          </p:cNvSpPr>
          <p:nvPr>
            <p:ph idx="1"/>
          </p:nvPr>
        </p:nvSpPr>
        <p:spPr>
          <a:xfrm>
            <a:off x="228600" y="5562600"/>
            <a:ext cx="8686800" cy="533400"/>
          </a:xfrm>
          <a:noFill/>
          <a:ln/>
        </p:spPr>
        <p:txBody>
          <a:bodyPr/>
          <a:lstStyle/>
          <a:p>
            <a:pPr marL="609600" indent="-609600">
              <a:buFont typeface="Monotype Sorts" pitchFamily="2" charset="2"/>
              <a:buNone/>
            </a:pPr>
            <a:r>
              <a:rPr lang="en-US" sz="2800"/>
              <a:t>Max.max("Welcome", 23);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52</a:t>
            </a:fld>
            <a:endParaRPr lang="en-US"/>
          </a:p>
        </p:txBody>
      </p:sp>
      <p:sp>
        <p:nvSpPr>
          <p:cNvPr id="234500" name="Rectangle 4"/>
          <p:cNvSpPr>
            <a:spLocks noChangeArrowheads="1"/>
          </p:cNvSpPr>
          <p:nvPr/>
        </p:nvSpPr>
        <p:spPr bwMode="auto">
          <a:xfrm>
            <a:off x="228600" y="990600"/>
            <a:ext cx="8382000" cy="43434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a:spcBef>
                <a:spcPct val="20000"/>
              </a:spcBef>
              <a:buClr>
                <a:schemeClr val="tx2"/>
              </a:buClr>
              <a:buSzPct val="75000"/>
              <a:buFont typeface="Monotype Sorts" pitchFamily="2" charset="2"/>
              <a:buNone/>
            </a:pPr>
            <a:r>
              <a:rPr lang="en-US" dirty="0">
                <a:solidFill>
                  <a:schemeClr val="bg2"/>
                </a:solidFill>
              </a:rPr>
              <a:t>// Max1.java: Find a maximum object</a:t>
            </a:r>
          </a:p>
          <a:p>
            <a:pPr marL="609600" indent="-609600">
              <a:spcBef>
                <a:spcPct val="20000"/>
              </a:spcBef>
              <a:buClr>
                <a:schemeClr val="tx2"/>
              </a:buClr>
              <a:buSzPct val="75000"/>
              <a:buFont typeface="Monotype Sorts" pitchFamily="2" charset="2"/>
              <a:buNone/>
            </a:pPr>
            <a:r>
              <a:rPr lang="en-US" dirty="0">
                <a:solidFill>
                  <a:schemeClr val="bg2"/>
                </a:solidFill>
              </a:rPr>
              <a:t>public class Max1 {</a:t>
            </a:r>
          </a:p>
          <a:p>
            <a:pPr marL="609600" indent="-609600">
              <a:spcBef>
                <a:spcPct val="20000"/>
              </a:spcBef>
              <a:buClr>
                <a:schemeClr val="tx2"/>
              </a:buClr>
              <a:buSzPct val="75000"/>
              <a:buFont typeface="Monotype Sorts" pitchFamily="2" charset="2"/>
              <a:buNone/>
            </a:pPr>
            <a:r>
              <a:rPr lang="en-US" dirty="0">
                <a:solidFill>
                  <a:schemeClr val="bg2"/>
                </a:solidFill>
              </a:rPr>
              <a:t>  /** Return the maximum between two objects */</a:t>
            </a:r>
          </a:p>
          <a:p>
            <a:pPr marL="609600" indent="-609600">
              <a:spcBef>
                <a:spcPct val="20000"/>
              </a:spcBef>
              <a:buClr>
                <a:schemeClr val="tx2"/>
              </a:buClr>
              <a:buSzPct val="75000"/>
              <a:buFont typeface="Monotype Sorts" pitchFamily="2" charset="2"/>
              <a:buNone/>
            </a:pPr>
            <a:r>
              <a:rPr lang="en-US" dirty="0">
                <a:solidFill>
                  <a:schemeClr val="bg2"/>
                </a:solidFill>
              </a:rPr>
              <a:t>  public static &lt;E extends Comparable&lt;E&gt;&gt; E max(E o1, E o2) {   </a:t>
            </a:r>
          </a:p>
          <a:p>
            <a:pPr marL="609600" indent="-609600">
              <a:spcBef>
                <a:spcPct val="20000"/>
              </a:spcBef>
              <a:buClr>
                <a:schemeClr val="tx2"/>
              </a:buClr>
              <a:buSzPct val="75000"/>
              <a:buFont typeface="Monotype Sorts" pitchFamily="2" charset="2"/>
              <a:buNone/>
            </a:pPr>
            <a:r>
              <a:rPr lang="en-US" dirty="0">
                <a:solidFill>
                  <a:schemeClr val="bg2"/>
                </a:solidFill>
              </a:rPr>
              <a:t>    if (o1.compareTo(o2) &gt; 0)</a:t>
            </a:r>
          </a:p>
          <a:p>
            <a:pPr marL="609600" indent="-609600">
              <a:spcBef>
                <a:spcPct val="20000"/>
              </a:spcBef>
              <a:buClr>
                <a:schemeClr val="tx2"/>
              </a:buClr>
              <a:buSzPct val="75000"/>
              <a:buFont typeface="Monotype Sorts" pitchFamily="2" charset="2"/>
              <a:buNone/>
            </a:pPr>
            <a:r>
              <a:rPr lang="en-US" dirty="0">
                <a:solidFill>
                  <a:schemeClr val="bg2"/>
                </a:solidFill>
              </a:rPr>
              <a:t>      return o1;</a:t>
            </a:r>
          </a:p>
          <a:p>
            <a:pPr marL="609600" indent="-609600">
              <a:spcBef>
                <a:spcPct val="20000"/>
              </a:spcBef>
              <a:buClr>
                <a:schemeClr val="tx2"/>
              </a:buClr>
              <a:buSzPct val="75000"/>
              <a:buFont typeface="Monotype Sorts" pitchFamily="2" charset="2"/>
              <a:buNone/>
            </a:pPr>
            <a:r>
              <a:rPr lang="en-US" dirty="0">
                <a:solidFill>
                  <a:schemeClr val="bg2"/>
                </a:solidFill>
              </a:rPr>
              <a:t>    else</a:t>
            </a:r>
          </a:p>
          <a:p>
            <a:pPr marL="609600" indent="-609600">
              <a:spcBef>
                <a:spcPct val="20000"/>
              </a:spcBef>
              <a:buClr>
                <a:schemeClr val="tx2"/>
              </a:buClr>
              <a:buSzPct val="75000"/>
              <a:buFont typeface="Monotype Sorts" pitchFamily="2" charset="2"/>
              <a:buNone/>
            </a:pPr>
            <a:r>
              <a:rPr lang="en-US" dirty="0">
                <a:solidFill>
                  <a:schemeClr val="bg2"/>
                </a:solidFill>
              </a:rPr>
              <a:t>      return o2;</a:t>
            </a:r>
          </a:p>
          <a:p>
            <a:pPr marL="609600" indent="-609600">
              <a:spcBef>
                <a:spcPct val="20000"/>
              </a:spcBef>
              <a:buClr>
                <a:schemeClr val="tx2"/>
              </a:buClr>
              <a:buSzPct val="75000"/>
              <a:buFont typeface="Monotype Sorts" pitchFamily="2" charset="2"/>
              <a:buNone/>
            </a:pPr>
            <a:r>
              <a:rPr lang="en-US" dirty="0">
                <a:solidFill>
                  <a:schemeClr val="bg2"/>
                </a:solidFill>
              </a:rPr>
              <a:t>  }</a:t>
            </a:r>
          </a:p>
          <a:p>
            <a:pPr marL="609600" indent="-609600">
              <a:spcBef>
                <a:spcPct val="20000"/>
              </a:spcBef>
              <a:buClr>
                <a:schemeClr val="tx2"/>
              </a:buClr>
              <a:buSzPct val="75000"/>
              <a:buFont typeface="Monotype Sorts" pitchFamily="2" charset="2"/>
              <a:buNone/>
            </a:pPr>
            <a:r>
              <a:rPr lang="en-US" dirty="0">
                <a:solidFill>
                  <a:schemeClr val="bg2"/>
                </a:solidFill>
              </a:rPr>
              <a:t>}</a:t>
            </a:r>
          </a:p>
        </p:txBody>
      </p:sp>
    </p:spTree>
    <p:extLst>
      <p:ext uri="{BB962C8B-B14F-4D97-AF65-F5344CB8AC3E}">
        <p14:creationId xmlns:p14="http://schemas.microsoft.com/office/powerpoint/2010/main" val="2973332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685800" y="228600"/>
            <a:ext cx="7772400" cy="685800"/>
          </a:xfrm>
        </p:spPr>
        <p:txBody>
          <a:bodyPr>
            <a:normAutofit fontScale="90000"/>
          </a:bodyPr>
          <a:lstStyle/>
          <a:p>
            <a:r>
              <a:rPr lang="en-US" sz="4000"/>
              <a:t>Avoiding Unsafe Raw Types </a:t>
            </a:r>
          </a:p>
        </p:txBody>
      </p:sp>
      <p:sp>
        <p:nvSpPr>
          <p:cNvPr id="246787" name="Rectangle 3"/>
          <p:cNvSpPr>
            <a:spLocks noGrp="1" noChangeArrowheads="1"/>
          </p:cNvSpPr>
          <p:nvPr>
            <p:ph idx="1"/>
          </p:nvPr>
        </p:nvSpPr>
        <p:spPr>
          <a:xfrm>
            <a:off x="228600" y="1066800"/>
            <a:ext cx="8686800" cy="3505200"/>
          </a:xfrm>
        </p:spPr>
        <p:txBody>
          <a:bodyPr/>
          <a:lstStyle/>
          <a:p>
            <a:pPr marL="0" indent="0">
              <a:lnSpc>
                <a:spcPct val="80000"/>
              </a:lnSpc>
              <a:buFont typeface="Monotype Sorts" pitchFamily="2" charset="2"/>
              <a:buNone/>
            </a:pPr>
            <a:r>
              <a:rPr lang="en-US" dirty="0"/>
              <a:t>Use </a:t>
            </a:r>
          </a:p>
          <a:p>
            <a:pPr marL="0" indent="0">
              <a:lnSpc>
                <a:spcPct val="80000"/>
              </a:lnSpc>
              <a:buFont typeface="Monotype Sorts" pitchFamily="2" charset="2"/>
              <a:buNone/>
            </a:pPr>
            <a:endParaRPr lang="en-US" dirty="0"/>
          </a:p>
          <a:p>
            <a:pPr marL="0" indent="0">
              <a:lnSpc>
                <a:spcPct val="80000"/>
              </a:lnSpc>
              <a:buFont typeface="Monotype Sorts" pitchFamily="2" charset="2"/>
              <a:buNone/>
            </a:pPr>
            <a:r>
              <a:rPr lang="en-US" dirty="0"/>
              <a:t>new </a:t>
            </a:r>
            <a:r>
              <a:rPr lang="en-US" dirty="0" err="1"/>
              <a:t>ArrayList</a:t>
            </a:r>
            <a:r>
              <a:rPr lang="en-US" dirty="0"/>
              <a:t>&lt;</a:t>
            </a:r>
            <a:r>
              <a:rPr lang="en-US" dirty="0" err="1"/>
              <a:t>ConcreteType</a:t>
            </a:r>
            <a:r>
              <a:rPr lang="en-US" dirty="0"/>
              <a:t>&gt;()</a:t>
            </a:r>
          </a:p>
          <a:p>
            <a:pPr marL="0" indent="0">
              <a:lnSpc>
                <a:spcPct val="80000"/>
              </a:lnSpc>
              <a:buFont typeface="Monotype Sorts" pitchFamily="2" charset="2"/>
              <a:buNone/>
            </a:pPr>
            <a:endParaRPr lang="en-US" dirty="0"/>
          </a:p>
          <a:p>
            <a:pPr marL="0" indent="0">
              <a:lnSpc>
                <a:spcPct val="80000"/>
              </a:lnSpc>
              <a:buFont typeface="Monotype Sorts" pitchFamily="2" charset="2"/>
              <a:buNone/>
            </a:pPr>
            <a:r>
              <a:rPr lang="en-US" dirty="0"/>
              <a:t>Instead of </a:t>
            </a:r>
          </a:p>
          <a:p>
            <a:pPr marL="0" indent="0">
              <a:lnSpc>
                <a:spcPct val="80000"/>
              </a:lnSpc>
              <a:buFont typeface="Monotype Sorts" pitchFamily="2" charset="2"/>
              <a:buNone/>
            </a:pPr>
            <a:endParaRPr lang="en-US" dirty="0"/>
          </a:p>
          <a:p>
            <a:pPr marL="0" indent="0">
              <a:lnSpc>
                <a:spcPct val="80000"/>
              </a:lnSpc>
              <a:buFont typeface="Monotype Sorts" pitchFamily="2" charset="2"/>
              <a:buNone/>
            </a:pPr>
            <a:r>
              <a:rPr lang="en-US" dirty="0"/>
              <a:t>new </a:t>
            </a:r>
            <a:r>
              <a:rPr lang="en-US" dirty="0" err="1"/>
              <a:t>ArrayList</a:t>
            </a:r>
            <a:r>
              <a:rPr lang="en-US" dirty="0"/>
              <a:t>();</a:t>
            </a:r>
          </a:p>
          <a:p>
            <a:pPr marL="0" indent="0">
              <a:lnSpc>
                <a:spcPct val="80000"/>
              </a:lnSpc>
              <a:buFont typeface="Monotype Sorts" pitchFamily="2" charset="2"/>
              <a:buNone/>
            </a:pPr>
            <a:endParaRPr lang="en-US" sz="28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35599317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685800" y="228600"/>
            <a:ext cx="7772400" cy="685800"/>
          </a:xfrm>
        </p:spPr>
        <p:txBody>
          <a:bodyPr>
            <a:normAutofit fontScale="90000"/>
          </a:bodyPr>
          <a:lstStyle/>
          <a:p>
            <a:r>
              <a:rPr lang="en-US" sz="4000"/>
              <a:t>Erasure and Restrictions on Generics</a:t>
            </a:r>
            <a:r>
              <a:rPr lang="en-US"/>
              <a:t> </a:t>
            </a:r>
            <a:r>
              <a:rPr lang="en-US" sz="4000"/>
              <a:t> </a:t>
            </a:r>
          </a:p>
        </p:txBody>
      </p:sp>
      <p:sp>
        <p:nvSpPr>
          <p:cNvPr id="157699" name="Rectangle 3"/>
          <p:cNvSpPr>
            <a:spLocks noGrp="1" noChangeArrowheads="1"/>
          </p:cNvSpPr>
          <p:nvPr>
            <p:ph idx="1"/>
          </p:nvPr>
        </p:nvSpPr>
        <p:spPr>
          <a:xfrm>
            <a:off x="228600" y="1219200"/>
            <a:ext cx="8686800" cy="5029200"/>
          </a:xfrm>
        </p:spPr>
        <p:txBody>
          <a:bodyPr/>
          <a:lstStyle/>
          <a:p>
            <a:pPr marL="0" indent="0" algn="just">
              <a:spcBef>
                <a:spcPct val="0"/>
              </a:spcBef>
              <a:buFont typeface="Monotype Sorts" pitchFamily="2" charset="2"/>
              <a:buNone/>
            </a:pPr>
            <a:r>
              <a:rPr lang="en-US" dirty="0"/>
              <a:t>Generics are implemented using an approach called </a:t>
            </a:r>
            <a:r>
              <a:rPr lang="en-US" i="1" dirty="0"/>
              <a:t>type erasure</a:t>
            </a:r>
            <a:r>
              <a:rPr lang="en-US" dirty="0"/>
              <a:t>. The compiler uses the generic type information to compile the code, but erases it afterwards. So the generic information is not available at run time. This approach enables the generic code to be backward-compatible with the legacy code that uses raw types.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427438693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685800" y="228600"/>
            <a:ext cx="7772400" cy="685800"/>
          </a:xfrm>
        </p:spPr>
        <p:txBody>
          <a:bodyPr>
            <a:normAutofit fontScale="90000"/>
          </a:bodyPr>
          <a:lstStyle/>
          <a:p>
            <a:r>
              <a:rPr lang="en-US" sz="4000"/>
              <a:t>Compile Time Checking</a:t>
            </a:r>
            <a:r>
              <a:rPr lang="en-US"/>
              <a:t> </a:t>
            </a:r>
            <a:r>
              <a:rPr lang="en-US" sz="4000"/>
              <a:t> </a:t>
            </a:r>
          </a:p>
        </p:txBody>
      </p:sp>
      <p:sp>
        <p:nvSpPr>
          <p:cNvPr id="252931" name="Rectangle 3"/>
          <p:cNvSpPr>
            <a:spLocks noGrp="1" noChangeArrowheads="1"/>
          </p:cNvSpPr>
          <p:nvPr>
            <p:ph idx="1"/>
          </p:nvPr>
        </p:nvSpPr>
        <p:spPr>
          <a:xfrm>
            <a:off x="228600" y="1219200"/>
            <a:ext cx="8686800" cy="2667000"/>
          </a:xfrm>
        </p:spPr>
        <p:txBody>
          <a:bodyPr/>
          <a:lstStyle/>
          <a:p>
            <a:pPr marL="0" indent="0" algn="just">
              <a:spcBef>
                <a:spcPct val="0"/>
              </a:spcBef>
              <a:buFont typeface="Monotype Sorts" pitchFamily="2" charset="2"/>
              <a:buNone/>
            </a:pPr>
            <a:r>
              <a:rPr lang="en-US" dirty="0"/>
              <a:t>For example, the compiler checks whether generics is used correctly for the following code in (a) and translates it into the equivalent code in (b) for runtime use. The code in (b) uses the raw type.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55</a:t>
            </a:fld>
            <a:endParaRPr lang="en-US"/>
          </a:p>
        </p:txBody>
      </p:sp>
      <p:sp>
        <p:nvSpPr>
          <p:cNvPr id="252933" name="Rectangle 5"/>
          <p:cNvSpPr>
            <a:spLocks noChangeArrowheads="1"/>
          </p:cNvSpPr>
          <p:nvPr/>
        </p:nvSpPr>
        <p:spPr bwMode="auto">
          <a:xfrm>
            <a:off x="0" y="3055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52932" name="Object 4"/>
          <p:cNvGraphicFramePr>
            <a:graphicFrameLocks noChangeAspect="1"/>
          </p:cNvGraphicFramePr>
          <p:nvPr/>
        </p:nvGraphicFramePr>
        <p:xfrm>
          <a:off x="228600" y="4114800"/>
          <a:ext cx="8839200" cy="1201738"/>
        </p:xfrm>
        <a:graphic>
          <a:graphicData uri="http://schemas.openxmlformats.org/presentationml/2006/ole">
            <mc:AlternateContent xmlns:mc="http://schemas.openxmlformats.org/markup-compatibility/2006">
              <mc:Choice xmlns:v="urn:schemas-microsoft-com:vml" Requires="v">
                <p:oleObj spid="_x0000_s12310" name="Picture" r:id="rId4" imgW="6291072" imgH="851916" progId="Word.Picture.8">
                  <p:embed/>
                </p:oleObj>
              </mc:Choice>
              <mc:Fallback>
                <p:oleObj name="Picture" r:id="rId4" imgW="6291072" imgH="851916"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4114800"/>
                        <a:ext cx="8839200" cy="1201738"/>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52878930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685800" y="228600"/>
            <a:ext cx="7772400" cy="685800"/>
          </a:xfrm>
        </p:spPr>
        <p:txBody>
          <a:bodyPr>
            <a:normAutofit fontScale="90000"/>
          </a:bodyPr>
          <a:lstStyle/>
          <a:p>
            <a:r>
              <a:rPr lang="en-US" sz="4000"/>
              <a:t>Important Facts </a:t>
            </a:r>
          </a:p>
        </p:txBody>
      </p:sp>
      <p:sp>
        <p:nvSpPr>
          <p:cNvPr id="254979" name="Rectangle 3"/>
          <p:cNvSpPr>
            <a:spLocks noGrp="1" noChangeArrowheads="1"/>
          </p:cNvSpPr>
          <p:nvPr>
            <p:ph idx="1"/>
          </p:nvPr>
        </p:nvSpPr>
        <p:spPr>
          <a:xfrm>
            <a:off x="228600" y="1066800"/>
            <a:ext cx="8686800" cy="5181600"/>
          </a:xfrm>
        </p:spPr>
        <p:txBody>
          <a:bodyPr>
            <a:normAutofit/>
          </a:bodyPr>
          <a:lstStyle/>
          <a:p>
            <a:pPr marL="0" indent="0" algn="just">
              <a:lnSpc>
                <a:spcPct val="90000"/>
              </a:lnSpc>
              <a:buFont typeface="Monotype Sorts" pitchFamily="2" charset="2"/>
              <a:buNone/>
            </a:pPr>
            <a:r>
              <a:rPr lang="en-US" sz="3600" dirty="0"/>
              <a:t>It is important to note that a generic class is shared by all its instances regardless of its actual generic type. </a:t>
            </a:r>
            <a:endParaRPr lang="en-US" sz="3600" dirty="0" smtClean="0"/>
          </a:p>
          <a:p>
            <a:pPr marL="0" indent="0" algn="just">
              <a:lnSpc>
                <a:spcPct val="90000"/>
              </a:lnSpc>
              <a:buFont typeface="Monotype Sorts" pitchFamily="2" charset="2"/>
              <a:buNone/>
            </a:pPr>
            <a:endParaRPr lang="en-US" sz="2400" dirty="0" smtClean="0"/>
          </a:p>
          <a:p>
            <a:pPr marL="0" indent="0" algn="just">
              <a:lnSpc>
                <a:spcPct val="90000"/>
              </a:lnSpc>
              <a:buFont typeface="Monotype Sorts" pitchFamily="2" charset="2"/>
              <a:buNone/>
            </a:pPr>
            <a:r>
              <a:rPr lang="en-US" sz="2400" dirty="0" err="1" smtClean="0"/>
              <a:t>GenericStack</a:t>
            </a:r>
            <a:r>
              <a:rPr lang="en-US" sz="2400" dirty="0" smtClean="0"/>
              <a:t>&lt;String</a:t>
            </a:r>
            <a:r>
              <a:rPr lang="en-US" sz="2400" dirty="0"/>
              <a:t>&gt; stack1 = new </a:t>
            </a:r>
            <a:r>
              <a:rPr lang="en-US" sz="2400" dirty="0" err="1"/>
              <a:t>GenericStack</a:t>
            </a:r>
            <a:r>
              <a:rPr lang="en-US" sz="2400" dirty="0"/>
              <a:t>&lt;String</a:t>
            </a:r>
            <a:r>
              <a:rPr lang="en-US" sz="2400" dirty="0" smtClean="0"/>
              <a:t>&gt;();</a:t>
            </a:r>
          </a:p>
          <a:p>
            <a:pPr marL="0" indent="0" algn="just">
              <a:lnSpc>
                <a:spcPct val="90000"/>
              </a:lnSpc>
              <a:buFont typeface="Monotype Sorts" pitchFamily="2" charset="2"/>
              <a:buNone/>
            </a:pPr>
            <a:r>
              <a:rPr lang="en-US" sz="2400" dirty="0" err="1" smtClean="0"/>
              <a:t>GenericStack</a:t>
            </a:r>
            <a:r>
              <a:rPr lang="en-US" sz="2400" dirty="0" smtClean="0"/>
              <a:t>&lt;Integer</a:t>
            </a:r>
            <a:r>
              <a:rPr lang="en-US" sz="2400" dirty="0"/>
              <a:t>&gt; stack2 = new </a:t>
            </a:r>
            <a:r>
              <a:rPr lang="en-US" sz="2400" dirty="0" err="1"/>
              <a:t>GenericStack</a:t>
            </a:r>
            <a:r>
              <a:rPr lang="en-US" sz="2400" dirty="0"/>
              <a:t>&lt;Integer&gt;();</a:t>
            </a:r>
          </a:p>
          <a:p>
            <a:pPr lvl="1" algn="just">
              <a:lnSpc>
                <a:spcPct val="90000"/>
              </a:lnSpc>
              <a:buFontTx/>
              <a:buNone/>
            </a:pPr>
            <a:endParaRPr lang="en-US" sz="2400" dirty="0"/>
          </a:p>
          <a:p>
            <a:pPr marL="0" indent="0" algn="just">
              <a:lnSpc>
                <a:spcPct val="90000"/>
              </a:lnSpc>
              <a:buFont typeface="Monotype Sorts" pitchFamily="2" charset="2"/>
              <a:buNone/>
            </a:pPr>
            <a:r>
              <a:rPr lang="en-US" dirty="0"/>
              <a:t>Although </a:t>
            </a:r>
            <a:r>
              <a:rPr lang="en-US" u="sng" dirty="0" err="1"/>
              <a:t>GenericStack</a:t>
            </a:r>
            <a:r>
              <a:rPr lang="en-US" u="sng" dirty="0"/>
              <a:t>&lt;String&gt;</a:t>
            </a:r>
            <a:r>
              <a:rPr lang="en-US" dirty="0"/>
              <a:t> and </a:t>
            </a:r>
            <a:r>
              <a:rPr lang="en-US" u="sng" dirty="0" err="1"/>
              <a:t>GenericStack</a:t>
            </a:r>
            <a:r>
              <a:rPr lang="en-US" u="sng" dirty="0"/>
              <a:t>&lt;Integer&gt;</a:t>
            </a:r>
            <a:r>
              <a:rPr lang="en-US" dirty="0"/>
              <a:t> are two types, but there is only one class </a:t>
            </a:r>
            <a:r>
              <a:rPr lang="en-US" u="sng" dirty="0" err="1"/>
              <a:t>GenericStack</a:t>
            </a:r>
            <a:r>
              <a:rPr lang="en-US" dirty="0"/>
              <a:t> loaded into the JVM.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177511234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685800" y="228600"/>
            <a:ext cx="7772400" cy="685800"/>
          </a:xfrm>
        </p:spPr>
        <p:txBody>
          <a:bodyPr>
            <a:normAutofit fontScale="90000"/>
          </a:bodyPr>
          <a:lstStyle/>
          <a:p>
            <a:r>
              <a:rPr lang="en-US" sz="4000"/>
              <a:t>Restrictions on Generics </a:t>
            </a:r>
          </a:p>
        </p:txBody>
      </p:sp>
      <p:sp>
        <p:nvSpPr>
          <p:cNvPr id="250883" name="Rectangle 3"/>
          <p:cNvSpPr>
            <a:spLocks noGrp="1" noChangeArrowheads="1"/>
          </p:cNvSpPr>
          <p:nvPr>
            <p:ph idx="1"/>
          </p:nvPr>
        </p:nvSpPr>
        <p:spPr>
          <a:xfrm>
            <a:off x="228600" y="1447800"/>
            <a:ext cx="8686800" cy="4800600"/>
          </a:xfrm>
        </p:spPr>
        <p:txBody>
          <a:bodyPr>
            <a:normAutofit lnSpcReduction="10000"/>
          </a:bodyPr>
          <a:lstStyle/>
          <a:p>
            <a:pPr marL="517525" indent="-517525" algn="just">
              <a:lnSpc>
                <a:spcPct val="90000"/>
              </a:lnSpc>
            </a:pPr>
            <a:r>
              <a:rPr lang="en-US" sz="2800" dirty="0"/>
              <a:t>Restriction 1: Cannot Create an Instance of a Generic Type. (i.e., new E()).</a:t>
            </a:r>
          </a:p>
          <a:p>
            <a:pPr marL="517525" indent="-517525" algn="just">
              <a:lnSpc>
                <a:spcPct val="90000"/>
              </a:lnSpc>
            </a:pPr>
            <a:endParaRPr lang="en-US" sz="2800" dirty="0"/>
          </a:p>
          <a:p>
            <a:pPr marL="517525" indent="-517525" algn="just">
              <a:lnSpc>
                <a:spcPct val="90000"/>
              </a:lnSpc>
            </a:pPr>
            <a:r>
              <a:rPr lang="en-US" sz="2800" dirty="0"/>
              <a:t>Restriction 2: Generic Array Creation is Not Allowed. (i.e., new E[100]).</a:t>
            </a:r>
          </a:p>
          <a:p>
            <a:pPr marL="517525" indent="-517525" algn="just">
              <a:lnSpc>
                <a:spcPct val="90000"/>
              </a:lnSpc>
            </a:pPr>
            <a:endParaRPr lang="en-US" sz="2800" dirty="0"/>
          </a:p>
          <a:p>
            <a:pPr marL="517525" indent="-517525" algn="just">
              <a:lnSpc>
                <a:spcPct val="90000"/>
              </a:lnSpc>
            </a:pPr>
            <a:r>
              <a:rPr lang="en-US" sz="2800" dirty="0"/>
              <a:t>Restriction 3: A Generic Type Parameter of a Class Is Not Allowed in a Static Context.</a:t>
            </a:r>
          </a:p>
          <a:p>
            <a:pPr marL="517525" indent="-517525" algn="just">
              <a:lnSpc>
                <a:spcPct val="90000"/>
              </a:lnSpc>
            </a:pPr>
            <a:endParaRPr lang="en-US" sz="2800" dirty="0"/>
          </a:p>
          <a:p>
            <a:pPr marL="517525" indent="-517525" algn="just">
              <a:lnSpc>
                <a:spcPct val="90000"/>
              </a:lnSpc>
            </a:pPr>
            <a:r>
              <a:rPr lang="en-US" sz="2800" dirty="0"/>
              <a:t>Restriction 4: Exception Classes Cannot be Generic.</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33886771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6" name="Shape 156"/>
          <p:cNvSpPr txBox="1">
            <a:spLocks noGrp="1"/>
          </p:cNvSpPr>
          <p:nvPr>
            <p:ph type="title"/>
          </p:nvPr>
        </p:nvSpPr>
        <p:spPr>
          <a:xfrm>
            <a:off x="228600" y="228600"/>
            <a:ext cx="8686800" cy="609599"/>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chemeClr val="dk2"/>
              </a:buClr>
              <a:buSzPct val="25000"/>
              <a:buFont typeface="Times New Roman"/>
              <a:buNone/>
            </a:pPr>
            <a:r>
              <a:rPr lang="en-US" sz="4400" b="0" i="0" u="none" strike="noStrike" cap="none">
                <a:solidFill>
                  <a:schemeClr val="dk2"/>
                </a:solidFill>
                <a:latin typeface="Times New Roman"/>
                <a:ea typeface="Times New Roman"/>
                <a:cs typeface="Times New Roman"/>
                <a:sym typeface="Times New Roman"/>
              </a:rPr>
              <a:t>FileInputStream/FileOutputStream</a:t>
            </a:r>
          </a:p>
        </p:txBody>
      </p:sp>
      <p:sp>
        <p:nvSpPr>
          <p:cNvPr id="157" name="Shape 157"/>
          <p:cNvSpPr txBox="1">
            <a:spLocks noGrp="1"/>
          </p:cNvSpPr>
          <p:nvPr>
            <p:ph idx="1"/>
          </p:nvPr>
        </p:nvSpPr>
        <p:spPr>
          <a:xfrm>
            <a:off x="304800" y="4572000"/>
            <a:ext cx="5867400" cy="1752600"/>
          </a:xfrm>
          <a:prstGeom prst="rect">
            <a:avLst/>
          </a:prstGeom>
          <a:noFill/>
          <a:ln>
            <a:noFill/>
          </a:ln>
        </p:spPr>
        <p:txBody>
          <a:bodyPr lIns="92075" tIns="46025" rIns="92075" bIns="46025" anchor="t" anchorCtr="0">
            <a:noAutofit/>
          </a:bodyPr>
          <a:lstStyle/>
          <a:p>
            <a:pPr marL="0" marR="0" lvl="0" indent="0" algn="just" rtl="0">
              <a:lnSpc>
                <a:spcPct val="90000"/>
              </a:lnSpc>
              <a:spcBef>
                <a:spcPts val="0"/>
              </a:spcBef>
              <a:spcAft>
                <a:spcPts val="0"/>
              </a:spcAft>
              <a:buClr>
                <a:schemeClr val="dk2"/>
              </a:buClr>
              <a:buSzPct val="25000"/>
              <a:buFont typeface="Arial"/>
              <a:buNone/>
            </a:pPr>
            <a:r>
              <a:rPr lang="en-US" sz="2400" b="0" i="0" u="none" strike="noStrike" cap="none" dirty="0" smtClean="0">
                <a:solidFill>
                  <a:schemeClr val="dk1"/>
                </a:solidFill>
                <a:latin typeface="Times New Roman"/>
                <a:ea typeface="Times New Roman"/>
                <a:cs typeface="Times New Roman"/>
                <a:sym typeface="Times New Roman"/>
              </a:rPr>
              <a:t>FileInputStream/FileOutputStream associates </a:t>
            </a:r>
            <a:r>
              <a:rPr lang="en-US" sz="2400" b="0" i="0" u="none" strike="noStrike" cap="none" dirty="0">
                <a:solidFill>
                  <a:schemeClr val="dk1"/>
                </a:solidFill>
                <a:latin typeface="Times New Roman"/>
                <a:ea typeface="Times New Roman"/>
                <a:cs typeface="Times New Roman"/>
                <a:sym typeface="Times New Roman"/>
              </a:rPr>
              <a:t>a binary input/output stream with an external file. All the methods in FileInputStream/</a:t>
            </a:r>
            <a:r>
              <a:rPr lang="en-US" sz="2400" b="0" i="0" u="none" strike="noStrike" cap="none" dirty="0" err="1">
                <a:solidFill>
                  <a:schemeClr val="dk1"/>
                </a:solidFill>
                <a:latin typeface="Times New Roman"/>
                <a:ea typeface="Times New Roman"/>
                <a:cs typeface="Times New Roman"/>
                <a:sym typeface="Times New Roman"/>
              </a:rPr>
              <a:t>FileOuptputStream</a:t>
            </a:r>
            <a:r>
              <a:rPr lang="en-US" sz="2400" b="0" i="0" u="none" strike="noStrike" cap="none" dirty="0">
                <a:solidFill>
                  <a:schemeClr val="dk1"/>
                </a:solidFill>
                <a:latin typeface="Times New Roman"/>
                <a:ea typeface="Times New Roman"/>
                <a:cs typeface="Times New Roman"/>
                <a:sym typeface="Times New Roman"/>
              </a:rPr>
              <a:t> are inherited from its </a:t>
            </a:r>
            <a:r>
              <a:rPr lang="en-US" sz="2400" b="0" i="0" u="none" strike="noStrike" cap="none" dirty="0" err="1">
                <a:solidFill>
                  <a:schemeClr val="dk1"/>
                </a:solidFill>
                <a:latin typeface="Times New Roman"/>
                <a:ea typeface="Times New Roman"/>
                <a:cs typeface="Times New Roman"/>
                <a:sym typeface="Times New Roman"/>
              </a:rPr>
              <a:t>superclasses</a:t>
            </a:r>
            <a:r>
              <a:rPr lang="en-US" sz="2400" b="0" i="0" u="none" strike="noStrike" cap="none" dirty="0">
                <a:solidFill>
                  <a:schemeClr val="dk1"/>
                </a:solidFill>
                <a:latin typeface="Times New Roman"/>
                <a:ea typeface="Times New Roman"/>
                <a:cs typeface="Times New Roman"/>
                <a:sym typeface="Times New Roman"/>
              </a:rPr>
              <a:t>.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a:t>
            </a:fld>
            <a:endParaRPr lang="en-US"/>
          </a:p>
        </p:txBody>
      </p:sp>
      <p:pic>
        <p:nvPicPr>
          <p:cNvPr id="158" name="Shape 158"/>
          <p:cNvPicPr preferRelativeResize="0"/>
          <p:nvPr/>
        </p:nvPicPr>
        <p:blipFill rotWithShape="1">
          <a:blip r:embed="rId3">
            <a:alphaModFix/>
          </a:blip>
          <a:srcRect/>
          <a:stretch/>
        </p:blipFill>
        <p:spPr>
          <a:xfrm>
            <a:off x="228600" y="1143000"/>
            <a:ext cx="8534399" cy="3265486"/>
          </a:xfrm>
          <a:prstGeom prst="rect">
            <a:avLst/>
          </a:prstGeom>
          <a:noFill/>
          <a:ln>
            <a:noFill/>
          </a:ln>
        </p:spPr>
      </p:pic>
      <p:cxnSp>
        <p:nvCxnSpPr>
          <p:cNvPr id="159" name="Shape 159"/>
          <p:cNvCxnSpPr/>
          <p:nvPr/>
        </p:nvCxnSpPr>
        <p:spPr>
          <a:xfrm rot="10800000" flipH="1">
            <a:off x="1600200" y="1524000"/>
            <a:ext cx="2514599" cy="3200399"/>
          </a:xfrm>
          <a:prstGeom prst="straightConnector1">
            <a:avLst/>
          </a:prstGeom>
          <a:noFill/>
          <a:ln w="12700" cap="flat" cmpd="sng">
            <a:solidFill>
              <a:srgbClr val="FF0000"/>
            </a:solidFill>
            <a:prstDash val="solid"/>
            <a:miter/>
            <a:headEnd type="none" w="med" len="med"/>
            <a:tailEnd type="stealth" w="med" len="med"/>
          </a:ln>
        </p:spPr>
      </p:cxnSp>
      <p:cxnSp>
        <p:nvCxnSpPr>
          <p:cNvPr id="160" name="Shape 160"/>
          <p:cNvCxnSpPr/>
          <p:nvPr/>
        </p:nvCxnSpPr>
        <p:spPr>
          <a:xfrm rot="10800000" flipH="1">
            <a:off x="3352800" y="3200399"/>
            <a:ext cx="609599" cy="1447800"/>
          </a:xfrm>
          <a:prstGeom prst="straightConnector1">
            <a:avLst/>
          </a:prstGeom>
          <a:noFill/>
          <a:ln w="12700" cap="flat" cmpd="sng">
            <a:solidFill>
              <a:srgbClr val="FF0000"/>
            </a:solidFill>
            <a:prstDash val="solid"/>
            <a:miter/>
            <a:headEnd type="none" w="med" len="med"/>
            <a:tailEnd type="stealth" w="med" len="med"/>
          </a:ln>
        </p:spPr>
      </p:cxnSp>
    </p:spTree>
    <p:extLst>
      <p:ext uri="{BB962C8B-B14F-4D97-AF65-F5344CB8AC3E}">
        <p14:creationId xmlns:p14="http://schemas.microsoft.com/office/powerpoint/2010/main" val="806659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6" name="Shape 166"/>
          <p:cNvSpPr txBox="1">
            <a:spLocks noGrp="1"/>
          </p:cNvSpPr>
          <p:nvPr>
            <p:ph type="title"/>
          </p:nvPr>
        </p:nvSpPr>
        <p:spPr>
          <a:xfrm>
            <a:off x="762000" y="228600"/>
            <a:ext cx="7772400" cy="742949"/>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chemeClr val="dk2"/>
              </a:buClr>
              <a:buSzPct val="25000"/>
              <a:buFont typeface="Times New Roman"/>
              <a:buNone/>
            </a:pPr>
            <a:r>
              <a:rPr lang="en-US" sz="4400" b="0" i="0" u="none" strike="noStrike" cap="none">
                <a:solidFill>
                  <a:schemeClr val="dk2"/>
                </a:solidFill>
                <a:latin typeface="Times New Roman"/>
                <a:ea typeface="Times New Roman"/>
                <a:cs typeface="Times New Roman"/>
                <a:sym typeface="Times New Roman"/>
              </a:rPr>
              <a:t>FileInputStream</a:t>
            </a:r>
          </a:p>
        </p:txBody>
      </p:sp>
      <p:sp>
        <p:nvSpPr>
          <p:cNvPr id="167" name="Shape 167"/>
          <p:cNvSpPr txBox="1">
            <a:spLocks noGrp="1"/>
          </p:cNvSpPr>
          <p:nvPr>
            <p:ph idx="1"/>
          </p:nvPr>
        </p:nvSpPr>
        <p:spPr>
          <a:xfrm>
            <a:off x="304800" y="1143000"/>
            <a:ext cx="8686800" cy="3886200"/>
          </a:xfrm>
          <a:prstGeom prst="rect">
            <a:avLst/>
          </a:prstGeom>
          <a:noFill/>
          <a:ln>
            <a:noFill/>
          </a:ln>
        </p:spPr>
        <p:txBody>
          <a:bodyPr lIns="92075" tIns="46025" rIns="92075" bIns="46025" anchor="t" anchorCtr="0">
            <a:noAutofit/>
          </a:bodyPr>
          <a:lstStyle/>
          <a:p>
            <a:pPr marL="0" marR="0" lvl="0" indent="0" algn="just" rtl="0">
              <a:lnSpc>
                <a:spcPct val="100000"/>
              </a:lnSpc>
              <a:spcBef>
                <a:spcPts val="0"/>
              </a:spcBef>
              <a:spcAft>
                <a:spcPts val="0"/>
              </a:spcAft>
              <a:buClr>
                <a:schemeClr val="dk2"/>
              </a:buClr>
              <a:buSzPct val="25000"/>
              <a:buFont typeface="Arial"/>
              <a:buNone/>
            </a:pPr>
            <a:r>
              <a:rPr lang="en-US" sz="2800" b="0" i="0" u="none" strike="noStrike" cap="none" dirty="0">
                <a:solidFill>
                  <a:schemeClr val="dk1"/>
                </a:solidFill>
                <a:latin typeface="Times New Roman"/>
                <a:ea typeface="Times New Roman"/>
                <a:cs typeface="Times New Roman"/>
                <a:sym typeface="Times New Roman"/>
              </a:rPr>
              <a:t>To construct a FileInputStream, use the following constructors:</a:t>
            </a:r>
          </a:p>
          <a:p>
            <a:pPr marL="114300" marR="0" lvl="1" indent="342900" algn="just" rtl="0">
              <a:lnSpc>
                <a:spcPct val="100000"/>
              </a:lnSpc>
              <a:spcBef>
                <a:spcPts val="480"/>
              </a:spcBef>
              <a:spcAft>
                <a:spcPts val="0"/>
              </a:spcAft>
              <a:buClr>
                <a:schemeClr val="dk1"/>
              </a:buClr>
              <a:buSzPct val="25000"/>
              <a:buFont typeface="Times New Roman"/>
              <a:buNone/>
            </a:pPr>
            <a:r>
              <a:rPr lang="en-US" sz="2400" b="0" i="0" u="none" strike="noStrike" cap="none" dirty="0">
                <a:solidFill>
                  <a:schemeClr val="dk1"/>
                </a:solidFill>
                <a:latin typeface="Times New Roman"/>
                <a:ea typeface="Times New Roman"/>
                <a:cs typeface="Times New Roman"/>
                <a:sym typeface="Times New Roman"/>
              </a:rPr>
              <a:t>public FileInputStream(String filename)</a:t>
            </a:r>
          </a:p>
          <a:p>
            <a:pPr marL="114300" marR="0" lvl="1" indent="342900" algn="just" rtl="0">
              <a:lnSpc>
                <a:spcPct val="100000"/>
              </a:lnSpc>
              <a:spcBef>
                <a:spcPts val="480"/>
              </a:spcBef>
              <a:spcAft>
                <a:spcPts val="0"/>
              </a:spcAft>
              <a:buClr>
                <a:schemeClr val="dk1"/>
              </a:buClr>
              <a:buSzPct val="25000"/>
              <a:buFont typeface="Times New Roman"/>
              <a:buNone/>
            </a:pPr>
            <a:r>
              <a:rPr lang="en-US" sz="2400" b="0" i="0" u="none" strike="noStrike" cap="none" dirty="0">
                <a:solidFill>
                  <a:schemeClr val="dk1"/>
                </a:solidFill>
                <a:latin typeface="Times New Roman"/>
                <a:ea typeface="Times New Roman"/>
                <a:cs typeface="Times New Roman"/>
                <a:sym typeface="Times New Roman"/>
              </a:rPr>
              <a:t>public FileInputStream(File file)</a:t>
            </a:r>
          </a:p>
          <a:p>
            <a:pPr marL="114300" marR="0" lvl="1" indent="342900" algn="just" rtl="0">
              <a:lnSpc>
                <a:spcPct val="100000"/>
              </a:lnSpc>
              <a:spcBef>
                <a:spcPts val="480"/>
              </a:spcBef>
              <a:spcAft>
                <a:spcPts val="0"/>
              </a:spcAft>
              <a:buClr>
                <a:schemeClr val="dk1"/>
              </a:buClr>
              <a:buSzPct val="25000"/>
              <a:buFont typeface="Times New Roman"/>
              <a:buNone/>
            </a:pPr>
            <a:endParaRPr sz="2400" b="0" i="0" u="none" strike="noStrike" cap="none" dirty="0">
              <a:solidFill>
                <a:schemeClr val="dk1"/>
              </a:solidFill>
              <a:latin typeface="Times New Roman"/>
              <a:ea typeface="Times New Roman"/>
              <a:cs typeface="Times New Roman"/>
              <a:sym typeface="Times New Roman"/>
            </a:endParaRPr>
          </a:p>
          <a:p>
            <a:pPr marL="114300" marR="0" lvl="1" indent="342900" algn="just" rtl="0">
              <a:lnSpc>
                <a:spcPct val="100000"/>
              </a:lnSpc>
              <a:spcBef>
                <a:spcPts val="480"/>
              </a:spcBef>
              <a:spcAft>
                <a:spcPts val="0"/>
              </a:spcAft>
              <a:buClr>
                <a:schemeClr val="dk1"/>
              </a:buClr>
              <a:buSzPct val="25000"/>
              <a:buFont typeface="Times New Roman"/>
              <a:buNone/>
            </a:pPr>
            <a:r>
              <a:rPr lang="en-US" sz="2400" b="0" i="0" u="none" strike="noStrike" cap="none" dirty="0">
                <a:solidFill>
                  <a:schemeClr val="dk1"/>
                </a:solidFill>
                <a:latin typeface="Times New Roman"/>
                <a:ea typeface="Times New Roman"/>
                <a:cs typeface="Times New Roman"/>
                <a:sym typeface="Times New Roman"/>
              </a:rPr>
              <a:t>A </a:t>
            </a:r>
            <a:r>
              <a:rPr lang="en-US" sz="2400" b="0" i="0" u="sng" strike="noStrike" cap="none" dirty="0" err="1">
                <a:solidFill>
                  <a:schemeClr val="dk1"/>
                </a:solidFill>
                <a:latin typeface="Times New Roman"/>
                <a:ea typeface="Times New Roman"/>
                <a:cs typeface="Times New Roman"/>
                <a:sym typeface="Times New Roman"/>
              </a:rPr>
              <a:t>java.io.FileNotFoundException</a:t>
            </a:r>
            <a:r>
              <a:rPr lang="en-US" sz="2400" b="0" i="0" u="none" strike="noStrike" cap="none" dirty="0">
                <a:solidFill>
                  <a:schemeClr val="dk1"/>
                </a:solidFill>
                <a:latin typeface="Times New Roman"/>
                <a:ea typeface="Times New Roman"/>
                <a:cs typeface="Times New Roman"/>
                <a:sym typeface="Times New Roman"/>
              </a:rPr>
              <a:t> would occur if you attempt to create a </a:t>
            </a:r>
            <a:r>
              <a:rPr lang="en-US" sz="2400" b="0" i="0" u="sng" strike="noStrike" cap="none" dirty="0">
                <a:solidFill>
                  <a:schemeClr val="dk1"/>
                </a:solidFill>
                <a:latin typeface="Times New Roman"/>
                <a:ea typeface="Times New Roman"/>
                <a:cs typeface="Times New Roman"/>
                <a:sym typeface="Times New Roman"/>
              </a:rPr>
              <a:t>FileInputStream</a:t>
            </a:r>
            <a:r>
              <a:rPr lang="en-US" sz="2400" b="0" i="0" u="none" strike="noStrike" cap="none" dirty="0">
                <a:solidFill>
                  <a:schemeClr val="dk1"/>
                </a:solidFill>
                <a:latin typeface="Times New Roman"/>
                <a:ea typeface="Times New Roman"/>
                <a:cs typeface="Times New Roman"/>
                <a:sym typeface="Times New Roman"/>
              </a:rPr>
              <a:t> with a nonexistent file.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0918516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Shape 173"/>
          <p:cNvSpPr txBox="1">
            <a:spLocks noGrp="1"/>
          </p:cNvSpPr>
          <p:nvPr>
            <p:ph type="title"/>
          </p:nvPr>
        </p:nvSpPr>
        <p:spPr>
          <a:xfrm>
            <a:off x="762000" y="228600"/>
            <a:ext cx="7772400" cy="742949"/>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chemeClr val="dk2"/>
              </a:buClr>
              <a:buSzPct val="25000"/>
              <a:buFont typeface="Times New Roman"/>
              <a:buNone/>
            </a:pPr>
            <a:r>
              <a:rPr lang="en-US" sz="4400" b="0" i="0" u="none" strike="noStrike" cap="none">
                <a:solidFill>
                  <a:schemeClr val="dk2"/>
                </a:solidFill>
                <a:latin typeface="Times New Roman"/>
                <a:ea typeface="Times New Roman"/>
                <a:cs typeface="Times New Roman"/>
                <a:sym typeface="Times New Roman"/>
              </a:rPr>
              <a:t>FileOutputStream</a:t>
            </a:r>
          </a:p>
        </p:txBody>
      </p:sp>
      <p:sp>
        <p:nvSpPr>
          <p:cNvPr id="174" name="Shape 174"/>
          <p:cNvSpPr txBox="1">
            <a:spLocks noGrp="1"/>
          </p:cNvSpPr>
          <p:nvPr>
            <p:ph idx="1"/>
          </p:nvPr>
        </p:nvSpPr>
        <p:spPr>
          <a:xfrm>
            <a:off x="152400" y="1066800"/>
            <a:ext cx="8839199" cy="4190999"/>
          </a:xfrm>
          <a:prstGeom prst="rect">
            <a:avLst/>
          </a:prstGeom>
          <a:noFill/>
          <a:ln>
            <a:noFill/>
          </a:ln>
        </p:spPr>
        <p:txBody>
          <a:bodyPr lIns="92075" tIns="46025" rIns="92075" bIns="46025" anchor="t" anchorCtr="0">
            <a:noAutofit/>
          </a:bodyPr>
          <a:lstStyle/>
          <a:p>
            <a:pPr marL="0" marR="0" lvl="0" indent="0" algn="just" rtl="0">
              <a:lnSpc>
                <a:spcPct val="90000"/>
              </a:lnSpc>
              <a:spcBef>
                <a:spcPts val="0"/>
              </a:spcBef>
              <a:spcAft>
                <a:spcPts val="0"/>
              </a:spcAft>
              <a:buClr>
                <a:schemeClr val="dk2"/>
              </a:buClr>
              <a:buSzPct val="25000"/>
              <a:buFont typeface="Arial"/>
              <a:buNone/>
            </a:pPr>
            <a:r>
              <a:rPr lang="en-US" sz="2400" b="0" i="0" u="none" strike="noStrike" cap="none" dirty="0">
                <a:solidFill>
                  <a:schemeClr val="dk1"/>
                </a:solidFill>
                <a:latin typeface="Times New Roman"/>
                <a:ea typeface="Times New Roman"/>
                <a:cs typeface="Times New Roman"/>
                <a:sym typeface="Times New Roman"/>
              </a:rPr>
              <a:t>To construct a FileOutputStream, use the following constructors:</a:t>
            </a:r>
          </a:p>
          <a:p>
            <a:pPr marL="0" marR="0" lvl="0" indent="0" algn="just" rtl="0">
              <a:lnSpc>
                <a:spcPct val="90000"/>
              </a:lnSpc>
              <a:spcBef>
                <a:spcPts val="480"/>
              </a:spcBef>
              <a:spcAft>
                <a:spcPts val="0"/>
              </a:spcAft>
              <a:buClr>
                <a:schemeClr val="dk2"/>
              </a:buClr>
              <a:buSzPct val="250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742950" marR="0" lvl="1" indent="-285750" algn="just" rtl="0">
              <a:lnSpc>
                <a:spcPct val="90000"/>
              </a:lnSpc>
              <a:spcBef>
                <a:spcPts val="400"/>
              </a:spcBef>
              <a:spcAft>
                <a:spcPts val="0"/>
              </a:spcAft>
              <a:buClr>
                <a:schemeClr val="dk1"/>
              </a:buClr>
              <a:buSzPct val="25000"/>
              <a:buFont typeface="Times New Roman"/>
              <a:buNone/>
            </a:pPr>
            <a:r>
              <a:rPr lang="en-US" sz="2000" b="0" i="0" u="none" strike="noStrike" cap="none" dirty="0">
                <a:solidFill>
                  <a:schemeClr val="dk1"/>
                </a:solidFill>
                <a:latin typeface="Times New Roman"/>
                <a:ea typeface="Times New Roman"/>
                <a:cs typeface="Times New Roman"/>
                <a:sym typeface="Times New Roman"/>
              </a:rPr>
              <a:t>public FileOutputStream(String filename)</a:t>
            </a:r>
          </a:p>
          <a:p>
            <a:pPr marL="742950" marR="0" lvl="1" indent="-285750" algn="just" rtl="0">
              <a:lnSpc>
                <a:spcPct val="90000"/>
              </a:lnSpc>
              <a:spcBef>
                <a:spcPts val="400"/>
              </a:spcBef>
              <a:spcAft>
                <a:spcPts val="0"/>
              </a:spcAft>
              <a:buClr>
                <a:schemeClr val="dk1"/>
              </a:buClr>
              <a:buSzPct val="25000"/>
              <a:buFont typeface="Times New Roman"/>
              <a:buNone/>
            </a:pPr>
            <a:r>
              <a:rPr lang="en-US" sz="2000" b="0" i="0" u="none" strike="noStrike" cap="none" dirty="0">
                <a:solidFill>
                  <a:schemeClr val="dk1"/>
                </a:solidFill>
                <a:latin typeface="Times New Roman"/>
                <a:ea typeface="Times New Roman"/>
                <a:cs typeface="Times New Roman"/>
                <a:sym typeface="Times New Roman"/>
              </a:rPr>
              <a:t>public FileOutputStream(File file)</a:t>
            </a:r>
          </a:p>
          <a:p>
            <a:pPr marL="742950" marR="0" lvl="1" indent="-285750" algn="just" rtl="0">
              <a:lnSpc>
                <a:spcPct val="90000"/>
              </a:lnSpc>
              <a:spcBef>
                <a:spcPts val="400"/>
              </a:spcBef>
              <a:spcAft>
                <a:spcPts val="0"/>
              </a:spcAft>
              <a:buClr>
                <a:schemeClr val="dk1"/>
              </a:buClr>
              <a:buSzPct val="25000"/>
              <a:buFont typeface="Times New Roman"/>
              <a:buNone/>
            </a:pPr>
            <a:r>
              <a:rPr lang="en-US" sz="2000" b="0" i="0" u="none" strike="noStrike" cap="none" dirty="0">
                <a:solidFill>
                  <a:schemeClr val="dk1"/>
                </a:solidFill>
                <a:latin typeface="Times New Roman"/>
                <a:ea typeface="Times New Roman"/>
                <a:cs typeface="Times New Roman"/>
                <a:sym typeface="Times New Roman"/>
              </a:rPr>
              <a:t>public FileOutputStream(String filename, </a:t>
            </a:r>
            <a:r>
              <a:rPr lang="en-US" sz="2000" b="0" i="0" u="none" strike="noStrike" cap="none" dirty="0" err="1">
                <a:solidFill>
                  <a:schemeClr val="dk1"/>
                </a:solidFill>
                <a:latin typeface="Times New Roman"/>
                <a:ea typeface="Times New Roman"/>
                <a:cs typeface="Times New Roman"/>
                <a:sym typeface="Times New Roman"/>
              </a:rPr>
              <a:t>boolean</a:t>
            </a:r>
            <a:r>
              <a:rPr lang="en-US" sz="2000" b="0" i="0" u="none" strike="noStrike" cap="none" dirty="0">
                <a:solidFill>
                  <a:schemeClr val="dk1"/>
                </a:solidFill>
                <a:latin typeface="Times New Roman"/>
                <a:ea typeface="Times New Roman"/>
                <a:cs typeface="Times New Roman"/>
                <a:sym typeface="Times New Roman"/>
              </a:rPr>
              <a:t> append)</a:t>
            </a:r>
          </a:p>
          <a:p>
            <a:pPr marL="742950" marR="0" lvl="1" indent="-285750" algn="just" rtl="0">
              <a:lnSpc>
                <a:spcPct val="90000"/>
              </a:lnSpc>
              <a:spcBef>
                <a:spcPts val="400"/>
              </a:spcBef>
              <a:spcAft>
                <a:spcPts val="0"/>
              </a:spcAft>
              <a:buClr>
                <a:schemeClr val="dk1"/>
              </a:buClr>
              <a:buSzPct val="25000"/>
              <a:buFont typeface="Times New Roman"/>
              <a:buNone/>
            </a:pPr>
            <a:r>
              <a:rPr lang="en-US" sz="2000" b="0" i="0" u="none" strike="noStrike" cap="none" dirty="0">
                <a:solidFill>
                  <a:schemeClr val="dk1"/>
                </a:solidFill>
                <a:latin typeface="Times New Roman"/>
                <a:ea typeface="Times New Roman"/>
                <a:cs typeface="Times New Roman"/>
                <a:sym typeface="Times New Roman"/>
              </a:rPr>
              <a:t>public FileOutputStream(File </a:t>
            </a:r>
            <a:r>
              <a:rPr lang="en-US" sz="2000" b="0" i="0" u="none" strike="noStrike" cap="none" dirty="0" err="1">
                <a:solidFill>
                  <a:schemeClr val="dk1"/>
                </a:solidFill>
                <a:latin typeface="Times New Roman"/>
                <a:ea typeface="Times New Roman"/>
                <a:cs typeface="Times New Roman"/>
                <a:sym typeface="Times New Roman"/>
              </a:rPr>
              <a:t>file</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boolean</a:t>
            </a:r>
            <a:r>
              <a:rPr lang="en-US" sz="2000" b="0" i="0" u="none" strike="noStrike" cap="none" dirty="0">
                <a:solidFill>
                  <a:schemeClr val="dk1"/>
                </a:solidFill>
                <a:latin typeface="Times New Roman"/>
                <a:ea typeface="Times New Roman"/>
                <a:cs typeface="Times New Roman"/>
                <a:sym typeface="Times New Roman"/>
              </a:rPr>
              <a:t> append)</a:t>
            </a:r>
          </a:p>
          <a:p>
            <a:pPr marL="0" marR="0" lvl="0" indent="0" algn="just" rtl="0">
              <a:lnSpc>
                <a:spcPct val="90000"/>
              </a:lnSpc>
              <a:spcBef>
                <a:spcPts val="480"/>
              </a:spcBef>
              <a:spcAft>
                <a:spcPts val="0"/>
              </a:spcAft>
              <a:buClr>
                <a:schemeClr val="dk2"/>
              </a:buClr>
              <a:buSzPct val="25000"/>
              <a:buFont typeface="Arial"/>
              <a:buNone/>
            </a:pPr>
            <a:r>
              <a:rPr lang="en-US" sz="2400" b="0" i="0" u="none" strike="noStrike" cap="none" dirty="0">
                <a:solidFill>
                  <a:schemeClr val="dk1"/>
                </a:solidFill>
                <a:latin typeface="Times New Roman"/>
                <a:ea typeface="Times New Roman"/>
                <a:cs typeface="Times New Roman"/>
                <a:sym typeface="Times New Roman"/>
              </a:rPr>
              <a:t>  </a:t>
            </a:r>
          </a:p>
          <a:p>
            <a:pPr marL="0" marR="0" lvl="0" indent="0" algn="just" rtl="0">
              <a:lnSpc>
                <a:spcPct val="90000"/>
              </a:lnSpc>
              <a:spcBef>
                <a:spcPts val="480"/>
              </a:spcBef>
              <a:spcAft>
                <a:spcPts val="0"/>
              </a:spcAft>
              <a:buClr>
                <a:schemeClr val="dk2"/>
              </a:buClr>
              <a:buSzPct val="25000"/>
              <a:buFont typeface="Arial"/>
              <a:buNone/>
            </a:pPr>
            <a:r>
              <a:rPr lang="en-US" sz="2400" b="0" i="0" u="none" strike="noStrike" cap="none" dirty="0">
                <a:solidFill>
                  <a:schemeClr val="dk1"/>
                </a:solidFill>
                <a:latin typeface="Times New Roman"/>
                <a:ea typeface="Times New Roman"/>
                <a:cs typeface="Times New Roman"/>
                <a:sym typeface="Times New Roman"/>
              </a:rPr>
              <a:t>If the file does not exist, a new file would be created. If the file already exists, the first two constructors would delete the current contents in the file. To retain the current content and append new data into the file, use the last two constructors by passing true to the append parameter.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8</a:t>
            </a:fld>
            <a:endParaRPr lang="en-US"/>
          </a:p>
        </p:txBody>
      </p:sp>
      <p:cxnSp>
        <p:nvCxnSpPr>
          <p:cNvPr id="175" name="Shape 175"/>
          <p:cNvCxnSpPr/>
          <p:nvPr/>
        </p:nvCxnSpPr>
        <p:spPr>
          <a:xfrm rot="10800000">
            <a:off x="4343399" y="3124200"/>
            <a:ext cx="1524000" cy="1600199"/>
          </a:xfrm>
          <a:prstGeom prst="straightConnector1">
            <a:avLst/>
          </a:prstGeom>
          <a:noFill/>
          <a:ln w="12700" cap="flat" cmpd="sng">
            <a:solidFill>
              <a:srgbClr val="FF0000"/>
            </a:solidFill>
            <a:prstDash val="solid"/>
            <a:miter/>
            <a:headEnd type="none" w="med" len="med"/>
            <a:tailEnd type="stealth" w="med" len="med"/>
          </a:ln>
        </p:spPr>
      </p:cxnSp>
    </p:spTree>
    <p:extLst>
      <p:ext uri="{BB962C8B-B14F-4D97-AF65-F5344CB8AC3E}">
        <p14:creationId xmlns:p14="http://schemas.microsoft.com/office/powerpoint/2010/main" val="490497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Shape 181"/>
          <p:cNvSpPr txBox="1">
            <a:spLocks noGrp="1"/>
          </p:cNvSpPr>
          <p:nvPr>
            <p:ph type="title"/>
          </p:nvPr>
        </p:nvSpPr>
        <p:spPr>
          <a:xfrm>
            <a:off x="228600" y="228600"/>
            <a:ext cx="8686800" cy="609599"/>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chemeClr val="dk2"/>
              </a:buClr>
              <a:buSzPct val="25000"/>
              <a:buFont typeface="Times New Roman"/>
              <a:buNone/>
            </a:pPr>
            <a:r>
              <a:rPr lang="en-US" sz="4400" b="0" i="0" u="none" strike="noStrike" cap="none">
                <a:solidFill>
                  <a:schemeClr val="dk2"/>
                </a:solidFill>
                <a:latin typeface="Times New Roman"/>
                <a:ea typeface="Times New Roman"/>
                <a:cs typeface="Times New Roman"/>
                <a:sym typeface="Times New Roman"/>
              </a:rPr>
              <a:t>FilterInputStream/FilterOutputStream</a:t>
            </a:r>
          </a:p>
        </p:txBody>
      </p:sp>
      <p:sp>
        <p:nvSpPr>
          <p:cNvPr id="182" name="Shape 182"/>
          <p:cNvSpPr txBox="1">
            <a:spLocks noGrp="1"/>
          </p:cNvSpPr>
          <p:nvPr>
            <p:ph idx="1"/>
          </p:nvPr>
        </p:nvSpPr>
        <p:spPr>
          <a:xfrm>
            <a:off x="304800" y="4572000"/>
            <a:ext cx="8153399" cy="1904999"/>
          </a:xfrm>
          <a:prstGeom prst="rect">
            <a:avLst/>
          </a:prstGeom>
          <a:noFill/>
          <a:ln>
            <a:noFill/>
          </a:ln>
        </p:spPr>
        <p:txBody>
          <a:bodyPr lIns="92075" tIns="46025" rIns="92075" bIns="46025" anchor="t" anchorCtr="0">
            <a:noAutofit/>
          </a:bodyPr>
          <a:lstStyle/>
          <a:p>
            <a:pPr marL="0" marR="0" lvl="0" indent="0" algn="just" rtl="0">
              <a:lnSpc>
                <a:spcPct val="90000"/>
              </a:lnSpc>
              <a:spcBef>
                <a:spcPts val="0"/>
              </a:spcBef>
              <a:spcAft>
                <a:spcPts val="0"/>
              </a:spcAft>
              <a:buClr>
                <a:schemeClr val="dk2"/>
              </a:buClr>
              <a:buSzPct val="25000"/>
              <a:buFont typeface="Arial"/>
              <a:buNone/>
            </a:pPr>
            <a:r>
              <a:rPr lang="en-US" sz="1800" b="0" i="1" u="none" strike="noStrike" cap="none" dirty="0">
                <a:solidFill>
                  <a:schemeClr val="dk1"/>
                </a:solidFill>
                <a:latin typeface="Times New Roman"/>
                <a:ea typeface="Times New Roman"/>
                <a:cs typeface="Times New Roman"/>
                <a:sym typeface="Times New Roman"/>
              </a:rPr>
              <a:t>Filter streams</a:t>
            </a:r>
            <a:r>
              <a:rPr lang="en-US" sz="1800" b="0" i="0" u="none" strike="noStrike" cap="none" dirty="0">
                <a:solidFill>
                  <a:schemeClr val="dk1"/>
                </a:solidFill>
                <a:latin typeface="Times New Roman"/>
                <a:ea typeface="Times New Roman"/>
                <a:cs typeface="Times New Roman"/>
                <a:sym typeface="Times New Roman"/>
              </a:rPr>
              <a:t> are streams that filter bytes for some purpose. The basic byte input stream provides a read method that can only be used for reading bytes. If you want to read integers, doubles, or strings, you need a filter class to wrap the byte input stream. Using a filter class enables you to read integers, doubles, and strings instead of bytes and characters. </a:t>
            </a:r>
            <a:r>
              <a:rPr lang="en-US" sz="1800" b="0" i="0" u="sng" strike="noStrike" cap="none" dirty="0" err="1">
                <a:solidFill>
                  <a:schemeClr val="dk1"/>
                </a:solidFill>
                <a:latin typeface="Times New Roman"/>
                <a:ea typeface="Times New Roman"/>
                <a:cs typeface="Times New Roman"/>
                <a:sym typeface="Times New Roman"/>
              </a:rPr>
              <a:t>FilterInputStream</a:t>
            </a:r>
            <a:r>
              <a:rPr lang="en-US" sz="1800" b="0" i="0" u="none" strike="noStrike" cap="none" dirty="0">
                <a:solidFill>
                  <a:schemeClr val="dk1"/>
                </a:solidFill>
                <a:latin typeface="Times New Roman"/>
                <a:ea typeface="Times New Roman"/>
                <a:cs typeface="Times New Roman"/>
                <a:sym typeface="Times New Roman"/>
              </a:rPr>
              <a:t> and </a:t>
            </a:r>
            <a:r>
              <a:rPr lang="en-US" sz="1800" b="0" i="0" u="sng" strike="noStrike" cap="none" dirty="0" err="1">
                <a:solidFill>
                  <a:schemeClr val="dk1"/>
                </a:solidFill>
                <a:latin typeface="Times New Roman"/>
                <a:ea typeface="Times New Roman"/>
                <a:cs typeface="Times New Roman"/>
                <a:sym typeface="Times New Roman"/>
              </a:rPr>
              <a:t>FilterOutputStream</a:t>
            </a:r>
            <a:r>
              <a:rPr lang="en-US" sz="1800" b="0" i="0" u="none" strike="noStrike" cap="none" dirty="0">
                <a:solidFill>
                  <a:schemeClr val="dk1"/>
                </a:solidFill>
                <a:latin typeface="Times New Roman"/>
                <a:ea typeface="Times New Roman"/>
                <a:cs typeface="Times New Roman"/>
                <a:sym typeface="Times New Roman"/>
              </a:rPr>
              <a:t> are the base classes for filtering data. When you need to process primitive numeric types, use </a:t>
            </a:r>
            <a:r>
              <a:rPr lang="en-US" sz="1800" b="0" i="0" u="sng" strike="noStrike" cap="none" dirty="0" err="1" smtClean="0">
                <a:solidFill>
                  <a:schemeClr val="dk1"/>
                </a:solidFill>
                <a:latin typeface="Times New Roman"/>
                <a:ea typeface="Times New Roman"/>
                <a:cs typeface="Times New Roman"/>
                <a:sym typeface="Times New Roman"/>
              </a:rPr>
              <a:t>DataInputStream</a:t>
            </a:r>
            <a:r>
              <a:rPr lang="en-US" sz="1800" b="0" i="0" u="none" strike="noStrike" cap="none" dirty="0" smtClean="0">
                <a:solidFill>
                  <a:schemeClr val="dk1"/>
                </a:solidFill>
                <a:latin typeface="Times New Roman"/>
                <a:ea typeface="Times New Roman"/>
                <a:cs typeface="Times New Roman"/>
                <a:sym typeface="Times New Roman"/>
              </a:rPr>
              <a:t> </a:t>
            </a:r>
            <a:r>
              <a:rPr lang="en-US" sz="1800" b="0" i="0" u="none" strike="noStrike" cap="none" dirty="0">
                <a:solidFill>
                  <a:schemeClr val="dk1"/>
                </a:solidFill>
                <a:latin typeface="Times New Roman"/>
                <a:ea typeface="Times New Roman"/>
                <a:cs typeface="Times New Roman"/>
                <a:sym typeface="Times New Roman"/>
              </a:rPr>
              <a:t>and </a:t>
            </a:r>
            <a:r>
              <a:rPr lang="en-US" sz="1800" b="0" i="0" u="sng" strike="noStrike" cap="none" dirty="0" err="1">
                <a:solidFill>
                  <a:schemeClr val="dk1"/>
                </a:solidFill>
                <a:latin typeface="Times New Roman"/>
                <a:ea typeface="Times New Roman"/>
                <a:cs typeface="Times New Roman"/>
                <a:sym typeface="Times New Roman"/>
              </a:rPr>
              <a:t>DataOutputStream</a:t>
            </a:r>
            <a:r>
              <a:rPr lang="en-US" sz="1800" b="0" i="0" u="none" strike="noStrike" cap="none" dirty="0">
                <a:solidFill>
                  <a:schemeClr val="dk1"/>
                </a:solidFill>
                <a:latin typeface="Times New Roman"/>
                <a:ea typeface="Times New Roman"/>
                <a:cs typeface="Times New Roman"/>
                <a:sym typeface="Times New Roman"/>
              </a:rPr>
              <a:t> to filter bytes.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9</a:t>
            </a:fld>
            <a:endParaRPr lang="en-US"/>
          </a:p>
        </p:txBody>
      </p:sp>
      <p:pic>
        <p:nvPicPr>
          <p:cNvPr id="183" name="Shape 183"/>
          <p:cNvPicPr preferRelativeResize="0"/>
          <p:nvPr/>
        </p:nvPicPr>
        <p:blipFill rotWithShape="1">
          <a:blip r:embed="rId3">
            <a:alphaModFix/>
          </a:blip>
          <a:srcRect/>
          <a:stretch/>
        </p:blipFill>
        <p:spPr>
          <a:xfrm>
            <a:off x="228600" y="1143000"/>
            <a:ext cx="8534399" cy="3265486"/>
          </a:xfrm>
          <a:prstGeom prst="rect">
            <a:avLst/>
          </a:prstGeom>
          <a:noFill/>
          <a:ln>
            <a:noFill/>
          </a:ln>
        </p:spPr>
      </p:pic>
      <p:cxnSp>
        <p:nvCxnSpPr>
          <p:cNvPr id="184" name="Shape 184"/>
          <p:cNvCxnSpPr/>
          <p:nvPr/>
        </p:nvCxnSpPr>
        <p:spPr>
          <a:xfrm rot="10800000" flipH="1">
            <a:off x="1371600" y="2057399"/>
            <a:ext cx="2666999" cy="2590800"/>
          </a:xfrm>
          <a:prstGeom prst="straightConnector1">
            <a:avLst/>
          </a:prstGeom>
          <a:noFill/>
          <a:ln w="12700" cap="flat" cmpd="sng">
            <a:solidFill>
              <a:srgbClr val="FF0000"/>
            </a:solidFill>
            <a:prstDash val="solid"/>
            <a:miter/>
            <a:headEnd type="none" w="med" len="med"/>
            <a:tailEnd type="stealth" w="med" len="med"/>
          </a:ln>
        </p:spPr>
      </p:cxnSp>
      <p:cxnSp>
        <p:nvCxnSpPr>
          <p:cNvPr id="185" name="Shape 185"/>
          <p:cNvCxnSpPr/>
          <p:nvPr/>
        </p:nvCxnSpPr>
        <p:spPr>
          <a:xfrm rot="10800000" flipH="1">
            <a:off x="1524000" y="3505199"/>
            <a:ext cx="2514599" cy="1143000"/>
          </a:xfrm>
          <a:prstGeom prst="straightConnector1">
            <a:avLst/>
          </a:prstGeom>
          <a:noFill/>
          <a:ln w="12700" cap="flat" cmpd="sng">
            <a:solidFill>
              <a:srgbClr val="FF0000"/>
            </a:solidFill>
            <a:prstDash val="solid"/>
            <a:miter/>
            <a:headEnd type="none" w="med" len="med"/>
            <a:tailEnd type="stealth" w="med" len="med"/>
          </a:ln>
        </p:spPr>
      </p:cxnSp>
    </p:spTree>
    <p:extLst>
      <p:ext uri="{BB962C8B-B14F-4D97-AF65-F5344CB8AC3E}">
        <p14:creationId xmlns:p14="http://schemas.microsoft.com/office/powerpoint/2010/main" val="492535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329</TotalTime>
  <Words>3034</Words>
  <Application>Microsoft Office PowerPoint</Application>
  <PresentationFormat>On-screen Show (4:3)</PresentationFormat>
  <Paragraphs>360</Paragraphs>
  <Slides>57</Slides>
  <Notes>56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59" baseType="lpstr">
      <vt:lpstr>Apex</vt:lpstr>
      <vt:lpstr>Picture</vt:lpstr>
      <vt:lpstr>Binary I/O ,Recursion and Generics</vt:lpstr>
      <vt:lpstr>How is I/O Handled in Java?</vt:lpstr>
      <vt:lpstr>Text File vs. Binary File</vt:lpstr>
      <vt:lpstr>Binary I/O</vt:lpstr>
      <vt:lpstr>Binary I/O Classes</vt:lpstr>
      <vt:lpstr>FileInputStream/FileOutputStream</vt:lpstr>
      <vt:lpstr>FileInputStream</vt:lpstr>
      <vt:lpstr>FileOutputStream</vt:lpstr>
      <vt:lpstr>FilterInputStream/FilterOutputStream</vt:lpstr>
      <vt:lpstr>DataInputStream/DataOutputStream</vt:lpstr>
      <vt:lpstr>Characters and Strings in Binary I/O </vt:lpstr>
      <vt:lpstr>Using DataInputStream/DataOutputStream </vt:lpstr>
      <vt:lpstr>Checking End of File</vt:lpstr>
      <vt:lpstr>BufferedInputStream / BufferedOutputStream</vt:lpstr>
      <vt:lpstr>Constructing BufferedInputStream/BufferedOutputStream </vt:lpstr>
      <vt:lpstr>Object I/O</vt:lpstr>
      <vt:lpstr>ObjectInputStream</vt:lpstr>
      <vt:lpstr>ObjectOutputStream</vt:lpstr>
      <vt:lpstr>Using Object Streams</vt:lpstr>
      <vt:lpstr>Random Access Files</vt:lpstr>
      <vt:lpstr>File Pointer</vt:lpstr>
      <vt:lpstr>RandomAccessFile Methods</vt:lpstr>
      <vt:lpstr>RandomAccessFile Methods, cont.</vt:lpstr>
      <vt:lpstr>RandomAccessFile Methods, cont.</vt:lpstr>
      <vt:lpstr>RandomAccessFile Constructor</vt:lpstr>
      <vt:lpstr>Recursion</vt:lpstr>
      <vt:lpstr>Computing Factorial</vt:lpstr>
      <vt:lpstr>Computing Factorial</vt:lpstr>
      <vt:lpstr>Computing Factorial</vt:lpstr>
      <vt:lpstr>Computing Factorial</vt:lpstr>
      <vt:lpstr>Computing Factorial</vt:lpstr>
      <vt:lpstr>Computing Factorial</vt:lpstr>
      <vt:lpstr>Computing Factorial</vt:lpstr>
      <vt:lpstr>Computing Factorial</vt:lpstr>
      <vt:lpstr>Computing Factorial</vt:lpstr>
      <vt:lpstr>Characteristics of Recursion </vt:lpstr>
      <vt:lpstr>Problem Solving Using Recursion</vt:lpstr>
      <vt:lpstr>Think Recursively</vt:lpstr>
      <vt:lpstr>Recursive Helper Methods</vt:lpstr>
      <vt:lpstr>Recursion</vt:lpstr>
      <vt:lpstr>Advantages of Using Recursion</vt:lpstr>
      <vt:lpstr>Tail Recursion</vt:lpstr>
      <vt:lpstr>Why Do You Get a Warning?</vt:lpstr>
      <vt:lpstr>Fix the Warning</vt:lpstr>
      <vt:lpstr>What is Generics? </vt:lpstr>
      <vt:lpstr>Why Generics? </vt:lpstr>
      <vt:lpstr>Generic Instantiation </vt:lpstr>
      <vt:lpstr>No Casting Needed</vt:lpstr>
      <vt:lpstr>Declaring Generic Classes and Interfaces </vt:lpstr>
      <vt:lpstr>Raw Type and Backward Compatibility </vt:lpstr>
      <vt:lpstr>Raw Type is Unsafe </vt:lpstr>
      <vt:lpstr>Make it Safe </vt:lpstr>
      <vt:lpstr>Avoiding Unsafe Raw Types </vt:lpstr>
      <vt:lpstr>Erasure and Restrictions on Generics  </vt:lpstr>
      <vt:lpstr>Compile Time Checking  </vt:lpstr>
      <vt:lpstr>Important Facts </vt:lpstr>
      <vt:lpstr>Restrictions on Generics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I/O ,Recursion and Generics</dc:title>
  <dc:creator>Meet</dc:creator>
  <cp:lastModifiedBy>Meet</cp:lastModifiedBy>
  <cp:revision>25</cp:revision>
  <dcterms:created xsi:type="dcterms:W3CDTF">2006-08-16T00:00:00Z</dcterms:created>
  <dcterms:modified xsi:type="dcterms:W3CDTF">2020-04-08T05:21:44Z</dcterms:modified>
</cp:coreProperties>
</file>