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68" r:id="rId5"/>
    <p:sldId id="266" r:id="rId6"/>
    <p:sldId id="267" r:id="rId7"/>
    <p:sldId id="265" r:id="rId8"/>
    <p:sldId id="259" r:id="rId9"/>
    <p:sldId id="260" r:id="rId10"/>
    <p:sldId id="261" r:id="rId11"/>
    <p:sldId id="269"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2C987-2BF5-4F4C-A446-166F11DF7EE8}" type="datetimeFigureOut">
              <a:rPr lang="en-US" smtClean="0"/>
              <a:t>4/3/2020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4593D-A7DE-462D-9095-7B900AD69033}" type="slidenum">
              <a:rPr lang="en-US" smtClean="0"/>
              <a:t>‹#›</a:t>
            </a:fld>
            <a:endParaRPr lang="en-US"/>
          </a:p>
        </p:txBody>
      </p:sp>
    </p:spTree>
    <p:extLst>
      <p:ext uri="{BB962C8B-B14F-4D97-AF65-F5344CB8AC3E}">
        <p14:creationId xmlns:p14="http://schemas.microsoft.com/office/powerpoint/2010/main" val="424834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661B0E-E0DA-4218-B7D9-4C497D91CAF6}" type="datetime1">
              <a:rPr lang="en-US" smtClean="0"/>
              <a:t>4/3/2020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72DAA-7E8C-4190-90A3-D440C1900AF4}" type="datetime1">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E07A94-B99B-4983-A6FB-1F9236C8DD21}" type="datetime1">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D690CB-8139-469D-9783-1746C9D74DE8}" type="datetime1">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F93827-62E4-4B65-AAEE-382F3D1F2397}" type="datetime1">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B0D431-1CD6-494E-BB80-906A3EF7BB28}" type="datetime1">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2FD6B94-7E1D-4DF7-9F94-D930167BDBCF}" type="datetime1">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34B1C2-DA4F-4ECD-94A6-51A4A23A5F39}" type="datetime1">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7415B-EC83-42A5-954F-AD7EA7420F62}" type="datetime1">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35E0A7-2C6D-4C0B-A5C2-095BD82E3E2C}" type="datetime1">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04D501-565D-4148-BF69-B8B7915D6220}" type="datetime1">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69A906B-CFE1-4FE1-AB21-6DA06AA87412}" type="datetime1">
              <a:rPr lang="en-US" smtClean="0"/>
              <a:t>4/3/2020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935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Solution with synchronized method</a:t>
            </a:r>
            <a:endParaRPr lang="en-US" dirty="0"/>
          </a:p>
        </p:txBody>
      </p:sp>
      <p:sp>
        <p:nvSpPr>
          <p:cNvPr id="5" name="Rectangle 4"/>
          <p:cNvSpPr/>
          <p:nvPr/>
        </p:nvSpPr>
        <p:spPr>
          <a:xfrm>
            <a:off x="152400" y="1206401"/>
            <a:ext cx="4876800" cy="3046988"/>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Table {</a:t>
            </a:r>
            <a:endParaRPr lang="en-US" sz="1600" dirty="0" smtClean="0">
              <a:latin typeface="Consolas"/>
            </a:endParaRPr>
          </a:p>
          <a:p>
            <a:r>
              <a:rPr lang="en-US" sz="1600" b="1" dirty="0" smtClean="0">
                <a:solidFill>
                  <a:srgbClr val="7F0055"/>
                </a:solidFill>
                <a:latin typeface="Consolas"/>
              </a:rPr>
              <a:t>  synchronized void</a:t>
            </a:r>
            <a:r>
              <a:rPr lang="en-US" sz="1600" b="1" dirty="0" smtClean="0">
                <a:solidFill>
                  <a:srgbClr val="000000"/>
                </a:solidFill>
                <a:latin typeface="Consolas"/>
              </a:rPr>
              <a:t> </a:t>
            </a:r>
            <a:r>
              <a:rPr lang="en-US" sz="1600" b="1" dirty="0" err="1" smtClean="0">
                <a:solidFill>
                  <a:srgbClr val="000000"/>
                </a:solidFill>
                <a:latin typeface="Consolas"/>
              </a:rPr>
              <a:t>printTable</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smtClean="0">
                <a:solidFill>
                  <a:srgbClr val="6A3E3E"/>
                </a:solidFill>
                <a:latin typeface="Consolas"/>
              </a:rPr>
              <a:t>n</a:t>
            </a:r>
            <a:r>
              <a:rPr lang="en-US" sz="1600" b="1" dirty="0" smtClean="0">
                <a:solidFill>
                  <a:srgbClr val="000000"/>
                </a:solidFill>
                <a:latin typeface="Consolas"/>
              </a:rPr>
              <a:t>) {</a:t>
            </a:r>
            <a:br>
              <a:rPr lang="en-US" sz="1600" b="1" dirty="0" smtClean="0">
                <a:solidFill>
                  <a:srgbClr val="000000"/>
                </a:solidFill>
                <a:latin typeface="Consolas"/>
              </a:rPr>
            </a:br>
            <a:r>
              <a:rPr lang="en-US" sz="1600" b="1"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a:t>
            </a:r>
            <a:r>
              <a:rPr lang="nn-NO" sz="1600" b="1" dirty="0" smtClean="0">
                <a:solidFill>
                  <a:srgbClr val="6A3E3E"/>
                </a:solidFill>
                <a:latin typeface="Consolas"/>
              </a:rPr>
              <a:t>i</a:t>
            </a:r>
            <a:r>
              <a:rPr lang="nn-NO" sz="1600" b="1" dirty="0" smtClean="0">
                <a:solidFill>
                  <a:srgbClr val="000000"/>
                </a:solidFill>
                <a:latin typeface="Consolas"/>
              </a:rPr>
              <a:t> = 1; </a:t>
            </a:r>
            <a:r>
              <a:rPr lang="nn-NO" sz="1600" b="1" dirty="0" smtClean="0">
                <a:solidFill>
                  <a:srgbClr val="6A3E3E"/>
                </a:solidFill>
                <a:latin typeface="Consolas"/>
              </a:rPr>
              <a:t>i</a:t>
            </a:r>
            <a:r>
              <a:rPr lang="nn-NO" sz="1600" b="1" dirty="0" smtClean="0">
                <a:solidFill>
                  <a:srgbClr val="000000"/>
                </a:solidFill>
                <a:latin typeface="Consolas"/>
              </a:rPr>
              <a:t> &lt;= 5; </a:t>
            </a:r>
            <a:r>
              <a:rPr lang="nn-NO" sz="1600" b="1" dirty="0" smtClean="0">
                <a:solidFill>
                  <a:srgbClr val="6A3E3E"/>
                </a:solidFill>
                <a:latin typeface="Consolas"/>
              </a:rPr>
              <a:t>i</a:t>
            </a:r>
            <a:r>
              <a:rPr lang="nn-NO" sz="1600" b="1" dirty="0" smtClean="0">
                <a:solidFill>
                  <a:srgbClr val="000000"/>
                </a:solidFill>
                <a:latin typeface="Consolas"/>
              </a:rPr>
              <a:t>++) {</a:t>
            </a:r>
          </a:p>
          <a:p>
            <a:r>
              <a:rPr lang="nn-NO"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a:t>
            </a:r>
            <a:r>
              <a:rPr lang="en-US" sz="1600" b="1" i="1" dirty="0" smtClean="0">
                <a:solidFill>
                  <a:srgbClr val="000000"/>
                </a:solidFill>
                <a:latin typeface="Consolas"/>
              </a:rPr>
              <a:t>(</a:t>
            </a:r>
            <a:r>
              <a:rPr lang="en-US" sz="1600" b="1" i="1" dirty="0" smtClean="0">
                <a:solidFill>
                  <a:srgbClr val="6A3E3E"/>
                </a:solidFill>
                <a:latin typeface="Consolas"/>
              </a:rPr>
              <a:t>n</a:t>
            </a:r>
            <a:r>
              <a:rPr lang="en-US" sz="1600" b="1" i="1" dirty="0" smtClean="0">
                <a:solidFill>
                  <a:srgbClr val="000000"/>
                </a:solidFill>
                <a:latin typeface="Consolas"/>
              </a:rPr>
              <a:t> * </a:t>
            </a:r>
            <a:r>
              <a:rPr lang="en-US" sz="1600" b="1" i="1" dirty="0" err="1" smtClean="0">
                <a:solidFill>
                  <a:srgbClr val="6A3E3E"/>
                </a:solidFill>
                <a:latin typeface="Consolas"/>
              </a:rPr>
              <a:t>i</a:t>
            </a:r>
            <a:r>
              <a:rPr lang="en-US" sz="1600" b="1" i="1" dirty="0" smtClean="0">
                <a:solidFill>
                  <a:srgbClr val="6A3E3E"/>
                </a:solidFill>
                <a:latin typeface="Consolas"/>
              </a:rPr>
              <a:t> </a:t>
            </a:r>
            <a:r>
              <a:rPr lang="en-US" sz="1600" dirty="0" smtClean="0">
                <a:solidFill>
                  <a:srgbClr val="000000"/>
                </a:solidFill>
                <a:latin typeface="Consolas"/>
              </a:rPr>
              <a:t>+ </a:t>
            </a:r>
            <a:r>
              <a:rPr lang="en-US" sz="1600" dirty="0" smtClean="0">
                <a:solidFill>
                  <a:srgbClr val="2A00FF"/>
                </a:solidFill>
                <a:latin typeface="Consolas"/>
              </a:rPr>
              <a:t>" "</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(400);</a:t>
            </a:r>
          </a:p>
          <a:p>
            <a:r>
              <a:rPr lang="en-US" sz="1600" i="1" dirty="0" smtClean="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 (Exception </a:t>
            </a:r>
            <a:r>
              <a:rPr lang="en-US" sz="1600" b="1" dirty="0" smtClean="0">
                <a:solidFill>
                  <a:srgbClr val="6A3E3E"/>
                </a:solidFill>
                <a:latin typeface="Consolas"/>
              </a:rPr>
              <a:t>e</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.println</a:t>
            </a:r>
            <a:r>
              <a:rPr lang="en-US" sz="1600" b="1" i="1" dirty="0" smtClean="0">
                <a:solidFill>
                  <a:srgbClr val="000000"/>
                </a:solidFill>
                <a:latin typeface="Consolas"/>
              </a:rPr>
              <a:t>(</a:t>
            </a:r>
            <a:r>
              <a:rPr lang="en-US" sz="1600" b="1" i="1" dirty="0" smtClean="0">
                <a:solidFill>
                  <a:srgbClr val="6A3E3E"/>
                </a:solidFill>
                <a:latin typeface="Consolas"/>
              </a:rPr>
              <a:t>e</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6" name="Rectangle 5"/>
          <p:cNvSpPr/>
          <p:nvPr/>
        </p:nvSpPr>
        <p:spPr>
          <a:xfrm>
            <a:off x="5105400" y="1206401"/>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9" name="Rectangle 8"/>
          <p:cNvSpPr/>
          <p:nvPr/>
        </p:nvSpPr>
        <p:spPr>
          <a:xfrm>
            <a:off x="5105400" y="3568601"/>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MyThread2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p>
          <a:p>
            <a:r>
              <a:rPr lang="en-US" sz="1600" dirty="0" smtClean="0">
                <a:solidFill>
                  <a:srgbClr val="000000"/>
                </a:solidFill>
                <a:latin typeface="Consolas"/>
              </a:rPr>
              <a:t>  MyThread2(Table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(100);</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10" name="Rectangle 9"/>
          <p:cNvSpPr/>
          <p:nvPr/>
        </p:nvSpPr>
        <p:spPr>
          <a:xfrm>
            <a:off x="152400" y="4321076"/>
            <a:ext cx="48768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TestSynchronization</a:t>
            </a:r>
            <a:r>
              <a:rPr lang="en-US" sz="1600" b="1"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main(String </a:t>
            </a:r>
            <a:r>
              <a:rPr lang="en-US" sz="1600" b="1" dirty="0" err="1" smtClean="0">
                <a:solidFill>
                  <a:srgbClr val="6A3E3E"/>
                </a:solidFill>
                <a:latin typeface="Consolas"/>
              </a:rPr>
              <a:t>args</a:t>
            </a:r>
            <a:r>
              <a:rPr lang="en-US" sz="1600" b="1" dirty="0" smtClean="0">
                <a:solidFill>
                  <a:srgbClr val="000000"/>
                </a:solidFill>
                <a:latin typeface="Consolas"/>
              </a:rPr>
              <a:t>[]){</a:t>
            </a:r>
          </a:p>
          <a:p>
            <a:r>
              <a:rPr lang="en-US" sz="1600" dirty="0" smtClean="0">
                <a:solidFill>
                  <a:srgbClr val="000000"/>
                </a:solidFill>
                <a:latin typeface="Consolas"/>
              </a:rPr>
              <a:t>    Table </a:t>
            </a:r>
            <a:r>
              <a:rPr lang="en-US" sz="1600" dirty="0" err="1" smtClean="0">
                <a:solidFill>
                  <a:srgbClr val="6A3E3E"/>
                </a:solidFill>
                <a:latin typeface="Consolas"/>
              </a:rPr>
              <a:t>obj</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Table();</a:t>
            </a:r>
            <a:endParaRPr lang="en-US" sz="1600" b="1" dirty="0" smtClean="0">
              <a:solidFill>
                <a:srgbClr val="3F7F5F"/>
              </a:solidFill>
              <a:latin typeface="Consolas"/>
            </a:endParaRPr>
          </a:p>
          <a:p>
            <a:r>
              <a:rPr lang="en-US" sz="1600" dirty="0" smtClean="0">
                <a:solidFill>
                  <a:srgbClr val="000000"/>
                </a:solidFill>
                <a:latin typeface="Consolas"/>
              </a:rPr>
              <a:t>    MyThread1 </a:t>
            </a:r>
            <a:r>
              <a:rPr lang="en-US" sz="1600" dirty="0" smtClean="0">
                <a:solidFill>
                  <a:srgbClr val="6A3E3E"/>
                </a:solidFill>
                <a:latin typeface="Consolas"/>
              </a:rPr>
              <a:t>t1</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MyThread1(</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000000"/>
                </a:solidFill>
                <a:latin typeface="Consolas"/>
              </a:rPr>
              <a:t>    MyThread2 </a:t>
            </a:r>
            <a:r>
              <a:rPr lang="en-US" sz="1600" dirty="0" smtClean="0">
                <a:solidFill>
                  <a:srgbClr val="6A3E3E"/>
                </a:solidFill>
                <a:latin typeface="Consolas"/>
              </a:rPr>
              <a:t>t2</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MyThread2(</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6A3E3E"/>
                </a:solidFill>
                <a:latin typeface="Consolas"/>
              </a:rPr>
              <a:t>    t1</a:t>
            </a:r>
            <a:r>
              <a:rPr lang="en-US" sz="1600" dirty="0" smtClean="0">
                <a:solidFill>
                  <a:srgbClr val="000000"/>
                </a:solidFill>
                <a:latin typeface="Consolas"/>
              </a:rPr>
              <a:t>.start();</a:t>
            </a:r>
          </a:p>
          <a:p>
            <a:r>
              <a:rPr lang="en-US" sz="1600" dirty="0" smtClean="0">
                <a:solidFill>
                  <a:srgbClr val="6A3E3E"/>
                </a:solidFill>
                <a:latin typeface="Consolas"/>
              </a:rPr>
              <a:t>    t2</a:t>
            </a:r>
            <a:r>
              <a:rPr lang="en-US" sz="1600" dirty="0" smtClean="0">
                <a:solidFill>
                  <a:srgbClr val="000000"/>
                </a:solidFill>
                <a:latin typeface="Consolas"/>
              </a:rPr>
              <a:t>.start();</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11" name="Rectangle 10"/>
          <p:cNvSpPr/>
          <p:nvPr/>
        </p:nvSpPr>
        <p:spPr>
          <a:xfrm>
            <a:off x="381000" y="15240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05400" y="5943600"/>
            <a:ext cx="4038600" cy="946413"/>
          </a:xfrm>
          <a:prstGeom prst="rect">
            <a:avLst/>
          </a:prstGeom>
          <a:noFill/>
        </p:spPr>
        <p:txBody>
          <a:bodyPr wrap="square" rtlCol="0">
            <a:spAutoFit/>
          </a:bodyPr>
          <a:lstStyle/>
          <a:p>
            <a:pPr algn="ctr">
              <a:lnSpc>
                <a:spcPct val="150000"/>
              </a:lnSpc>
            </a:pPr>
            <a:r>
              <a:rPr lang="en-US" sz="1900" b="1" dirty="0" smtClean="0"/>
              <a:t>Output</a:t>
            </a:r>
          </a:p>
          <a:p>
            <a:pPr>
              <a:lnSpc>
                <a:spcPct val="150000"/>
              </a:lnSpc>
            </a:pPr>
            <a:r>
              <a:rPr lang="en-US" dirty="0" smtClean="0"/>
              <a:t>5  10  15  20  25  100  200  300  400  500</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4579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xEl>
                                              <p:pRg st="6" end="6"/>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xEl>
                                              <p:pRg st="8" end="8"/>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bg/>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
                                            <p:txEl>
                                              <p:pRg st="1" end="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xEl>
                                              <p:pRg st="3" end="3"/>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xEl>
                                              <p:pRg st="4" end="4"/>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xEl>
                                              <p:pRg st="5" end="5"/>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
                                            <p:txEl>
                                              <p:pRg st="6" end="6"/>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
                                            <p:txEl>
                                              <p:pRg st="7" end="7"/>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51"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770" decel="100000"/>
                                        <p:tgtEl>
                                          <p:spTgt spid="11"/>
                                        </p:tgtEl>
                                      </p:cBhvr>
                                    </p:animEffect>
                                    <p:animScale>
                                      <p:cBhvr>
                                        <p:cTn id="94" dur="770" decel="100000"/>
                                        <p:tgtEl>
                                          <p:spTgt spid="11"/>
                                        </p:tgtEl>
                                      </p:cBhvr>
                                      <p:from x="10000" y="10000"/>
                                      <p:to x="200000" y="450000"/>
                                    </p:animScale>
                                    <p:animScale>
                                      <p:cBhvr>
                                        <p:cTn id="95" dur="1230" accel="100000" fill="hold">
                                          <p:stCondLst>
                                            <p:cond delay="770"/>
                                          </p:stCondLst>
                                        </p:cTn>
                                        <p:tgtEl>
                                          <p:spTgt spid="11"/>
                                        </p:tgtEl>
                                      </p:cBhvr>
                                      <p:from x="200000" y="450000"/>
                                      <p:to x="100000" y="100000"/>
                                    </p:animScale>
                                    <p:set>
                                      <p:cBhvr>
                                        <p:cTn id="96" dur="770" fill="hold"/>
                                        <p:tgtEl>
                                          <p:spTgt spid="11"/>
                                        </p:tgtEl>
                                        <p:attrNameLst>
                                          <p:attrName>ppt_x</p:attrName>
                                        </p:attrNameLst>
                                      </p:cBhvr>
                                      <p:to>
                                        <p:strVal val="(0.5)"/>
                                      </p:to>
                                    </p:set>
                                    <p:anim from="(0.5)" to="(#ppt_x)" calcmode="lin" valueType="num">
                                      <p:cBhvr>
                                        <p:cTn id="97" dur="1230" accel="100000" fill="hold">
                                          <p:stCondLst>
                                            <p:cond delay="770"/>
                                          </p:stCondLst>
                                        </p:cTn>
                                        <p:tgtEl>
                                          <p:spTgt spid="11"/>
                                        </p:tgtEl>
                                        <p:attrNameLst>
                                          <p:attrName>ppt_x</p:attrName>
                                        </p:attrNameLst>
                                      </p:cBhvr>
                                    </p:anim>
                                    <p:set>
                                      <p:cBhvr>
                                        <p:cTn id="98" dur="770" fill="hold"/>
                                        <p:tgtEl>
                                          <p:spTgt spid="11"/>
                                        </p:tgtEl>
                                        <p:attrNameLst>
                                          <p:attrName>ppt_y</p:attrName>
                                        </p:attrNameLst>
                                      </p:cBhvr>
                                      <p:to>
                                        <p:strVal val="(#ppt_y+0.4)"/>
                                      </p:to>
                                    </p:set>
                                    <p:anim from="(#ppt_y+0.4)" to="(#ppt_y)" calcmode="lin" valueType="num">
                                      <p:cBhvr>
                                        <p:cTn id="99" dur="1230" accel="100000" fill="hold">
                                          <p:stCondLst>
                                            <p:cond delay="770"/>
                                          </p:stCondLst>
                                        </p:cTn>
                                        <p:tgtEl>
                                          <p:spTgt spid="11"/>
                                        </p:tgtEl>
                                        <p:attrNameLst>
                                          <p:attrName>ppt_y</p:attrName>
                                        </p:attrNameLst>
                                      </p:cBhvr>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P spid="6" grpId="0" build="p" bldLvl="5" animBg="1"/>
      <p:bldP spid="9" grpId="0" build="p" bldLvl="5" animBg="1"/>
      <p:bldP spid="10" grpId="0" build="p" bldLvl="5" animBg="1"/>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fontScale="90000"/>
          </a:bodyPr>
          <a:lstStyle/>
          <a:p>
            <a:r>
              <a:rPr lang="en-US" dirty="0" smtClean="0"/>
              <a:t>Solution with synchronized blocks</a:t>
            </a:r>
            <a:endParaRPr lang="en-US" dirty="0"/>
          </a:p>
        </p:txBody>
      </p:sp>
      <p:sp>
        <p:nvSpPr>
          <p:cNvPr id="5" name="Rectangle 4"/>
          <p:cNvSpPr/>
          <p:nvPr/>
        </p:nvSpPr>
        <p:spPr>
          <a:xfrm>
            <a:off x="152400" y="990600"/>
            <a:ext cx="4876800" cy="3046988"/>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Table {</a:t>
            </a:r>
          </a:p>
          <a:p>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b="1" dirty="0" err="1" smtClean="0">
                <a:solidFill>
                  <a:srgbClr val="000000"/>
                </a:solidFill>
                <a:latin typeface="Consolas"/>
              </a:rPr>
              <a:t>printTable</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smtClean="0">
                <a:solidFill>
                  <a:srgbClr val="6A3E3E"/>
                </a:solidFill>
                <a:latin typeface="Consolas"/>
              </a:rPr>
              <a:t>n</a:t>
            </a:r>
            <a:r>
              <a:rPr lang="en-US" sz="1600" b="1" dirty="0" smtClean="0">
                <a:solidFill>
                  <a:srgbClr val="000000"/>
                </a:solidFill>
                <a:latin typeface="Consolas"/>
              </a:rPr>
              <a:t>) {</a:t>
            </a:r>
            <a:br>
              <a:rPr lang="en-US" sz="1600" b="1" dirty="0" smtClean="0">
                <a:solidFill>
                  <a:srgbClr val="000000"/>
                </a:solidFill>
                <a:latin typeface="Consolas"/>
              </a:rPr>
            </a:br>
            <a:r>
              <a:rPr lang="en-US" sz="1600" b="1"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a:t>
            </a:r>
            <a:r>
              <a:rPr lang="nn-NO" sz="1600" b="1" dirty="0" smtClean="0">
                <a:solidFill>
                  <a:srgbClr val="6A3E3E"/>
                </a:solidFill>
                <a:latin typeface="Consolas"/>
              </a:rPr>
              <a:t>i</a:t>
            </a:r>
            <a:r>
              <a:rPr lang="nn-NO" sz="1600" b="1" dirty="0" smtClean="0">
                <a:solidFill>
                  <a:srgbClr val="000000"/>
                </a:solidFill>
                <a:latin typeface="Consolas"/>
              </a:rPr>
              <a:t> = 1; </a:t>
            </a:r>
            <a:r>
              <a:rPr lang="nn-NO" sz="1600" b="1" dirty="0" smtClean="0">
                <a:solidFill>
                  <a:srgbClr val="6A3E3E"/>
                </a:solidFill>
                <a:latin typeface="Consolas"/>
              </a:rPr>
              <a:t>i</a:t>
            </a:r>
            <a:r>
              <a:rPr lang="nn-NO" sz="1600" b="1" dirty="0" smtClean="0">
                <a:solidFill>
                  <a:srgbClr val="000000"/>
                </a:solidFill>
                <a:latin typeface="Consolas"/>
              </a:rPr>
              <a:t> &lt;= 5; </a:t>
            </a:r>
            <a:r>
              <a:rPr lang="nn-NO" sz="1600" b="1" dirty="0" smtClean="0">
                <a:solidFill>
                  <a:srgbClr val="6A3E3E"/>
                </a:solidFill>
                <a:latin typeface="Consolas"/>
              </a:rPr>
              <a:t>i</a:t>
            </a:r>
            <a:r>
              <a:rPr lang="nn-NO" sz="1600" b="1" dirty="0" smtClean="0">
                <a:solidFill>
                  <a:srgbClr val="000000"/>
                </a:solidFill>
                <a:latin typeface="Consolas"/>
              </a:rPr>
              <a:t>++) {</a:t>
            </a:r>
          </a:p>
          <a:p>
            <a:r>
              <a:rPr lang="nn-NO"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a:t>
            </a:r>
            <a:r>
              <a:rPr lang="en-US" sz="1600" b="1" i="1" dirty="0" smtClean="0">
                <a:solidFill>
                  <a:srgbClr val="000000"/>
                </a:solidFill>
                <a:latin typeface="Consolas"/>
              </a:rPr>
              <a:t>(</a:t>
            </a:r>
            <a:r>
              <a:rPr lang="en-US" sz="1600" b="1" i="1" dirty="0" smtClean="0">
                <a:solidFill>
                  <a:srgbClr val="6A3E3E"/>
                </a:solidFill>
                <a:latin typeface="Consolas"/>
              </a:rPr>
              <a:t>n</a:t>
            </a:r>
            <a:r>
              <a:rPr lang="en-US" sz="1600" b="1" i="1" dirty="0" smtClean="0">
                <a:solidFill>
                  <a:srgbClr val="000000"/>
                </a:solidFill>
                <a:latin typeface="Consolas"/>
              </a:rPr>
              <a:t> * </a:t>
            </a:r>
            <a:r>
              <a:rPr lang="en-US" sz="1600" b="1" i="1" dirty="0" err="1" smtClean="0">
                <a:solidFill>
                  <a:srgbClr val="6A3E3E"/>
                </a:solidFill>
                <a:latin typeface="Consolas"/>
              </a:rPr>
              <a:t>i</a:t>
            </a:r>
            <a:r>
              <a:rPr lang="en-US" sz="1600" b="1" i="1" dirty="0" smtClean="0">
                <a:solidFill>
                  <a:srgbClr val="6A3E3E"/>
                </a:solidFill>
                <a:latin typeface="Consolas"/>
              </a:rPr>
              <a:t> </a:t>
            </a:r>
            <a:r>
              <a:rPr lang="en-US" sz="1600" dirty="0" smtClean="0">
                <a:solidFill>
                  <a:srgbClr val="000000"/>
                </a:solidFill>
                <a:latin typeface="Consolas"/>
              </a:rPr>
              <a:t>+ </a:t>
            </a:r>
            <a:r>
              <a:rPr lang="en-US" sz="1600" dirty="0" smtClean="0">
                <a:solidFill>
                  <a:srgbClr val="2A00FF"/>
                </a:solidFill>
                <a:latin typeface="Consolas"/>
              </a:rPr>
              <a:t>" "</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(400);</a:t>
            </a:r>
          </a:p>
          <a:p>
            <a:r>
              <a:rPr lang="en-US" sz="1600" i="1" dirty="0" smtClean="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 (Exception </a:t>
            </a:r>
            <a:r>
              <a:rPr lang="en-US" sz="1600" b="1" dirty="0" smtClean="0">
                <a:solidFill>
                  <a:srgbClr val="6A3E3E"/>
                </a:solidFill>
                <a:latin typeface="Consolas"/>
              </a:rPr>
              <a:t>e</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.println</a:t>
            </a:r>
            <a:r>
              <a:rPr lang="en-US" sz="1600" b="1" i="1" dirty="0" smtClean="0">
                <a:solidFill>
                  <a:srgbClr val="000000"/>
                </a:solidFill>
                <a:latin typeface="Consolas"/>
              </a:rPr>
              <a:t>(</a:t>
            </a:r>
            <a:r>
              <a:rPr lang="en-US" sz="1600" b="1" i="1" dirty="0" smtClean="0">
                <a:solidFill>
                  <a:srgbClr val="6A3E3E"/>
                </a:solidFill>
                <a:latin typeface="Consolas"/>
              </a:rPr>
              <a:t>e</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6" name="Rectangle 5"/>
          <p:cNvSpPr/>
          <p:nvPr/>
        </p:nvSpPr>
        <p:spPr>
          <a:xfrm>
            <a:off x="5105400" y="990600"/>
            <a:ext cx="3810000" cy="2800767"/>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endParaRPr lang="en-US" sz="1600" dirty="0" smtClean="0">
              <a:latin typeface="Consolas"/>
            </a:endParaRPr>
          </a:p>
          <a:p>
            <a:r>
              <a:rPr lang="en-US" sz="1600" b="1" dirty="0" smtClean="0">
                <a:solidFill>
                  <a:srgbClr val="7F0055"/>
                </a:solidFill>
                <a:latin typeface="Consolas"/>
              </a:rPr>
              <a:t>    synchronized</a:t>
            </a:r>
            <a:r>
              <a:rPr lang="en-US" sz="1600" b="1" dirty="0" smtClean="0">
                <a:solidFill>
                  <a:srgbClr val="000000"/>
                </a:solidFill>
                <a:latin typeface="Consolas"/>
              </a:rPr>
              <a:t> (</a:t>
            </a:r>
            <a:r>
              <a:rPr lang="en-US" sz="1600" b="1" dirty="0" smtClean="0">
                <a:solidFill>
                  <a:srgbClr val="0000C0"/>
                </a:solidFill>
                <a:latin typeface="Consolas"/>
              </a:rPr>
              <a:t>t</a:t>
            </a:r>
            <a:r>
              <a:rPr lang="en-US" sz="1600" b="1" dirty="0" smtClean="0">
                <a:solidFill>
                  <a:srgbClr val="000000"/>
                </a:solidFill>
                <a:latin typeface="Consolas"/>
              </a:rPr>
              <a:t>)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(5);</a:t>
            </a:r>
          </a:p>
          <a:p>
            <a:r>
              <a:rPr lang="en-US" sz="1600" dirty="0" smtClean="0">
                <a:solidFill>
                  <a:srgbClr val="000000"/>
                </a:solidFill>
                <a:latin typeface="Consolas"/>
              </a:rPr>
              <a:t>    }</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10" name="Rectangle 9"/>
          <p:cNvSpPr/>
          <p:nvPr/>
        </p:nvSpPr>
        <p:spPr>
          <a:xfrm>
            <a:off x="152400" y="4105275"/>
            <a:ext cx="48768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TestSynchronization</a:t>
            </a:r>
            <a:r>
              <a:rPr lang="en-US" sz="1600" b="1"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main(String </a:t>
            </a:r>
            <a:r>
              <a:rPr lang="en-US" sz="1600" b="1" dirty="0" err="1" smtClean="0">
                <a:solidFill>
                  <a:srgbClr val="6A3E3E"/>
                </a:solidFill>
                <a:latin typeface="Consolas"/>
              </a:rPr>
              <a:t>args</a:t>
            </a:r>
            <a:r>
              <a:rPr lang="en-US" sz="1600" b="1" dirty="0" smtClean="0">
                <a:solidFill>
                  <a:srgbClr val="000000"/>
                </a:solidFill>
                <a:latin typeface="Consolas"/>
              </a:rPr>
              <a:t>[]){</a:t>
            </a:r>
          </a:p>
          <a:p>
            <a:r>
              <a:rPr lang="en-US" sz="1600" dirty="0" smtClean="0">
                <a:solidFill>
                  <a:srgbClr val="000000"/>
                </a:solidFill>
                <a:latin typeface="Consolas"/>
              </a:rPr>
              <a:t>    Table </a:t>
            </a:r>
            <a:r>
              <a:rPr lang="en-US" sz="1600" dirty="0" err="1" smtClean="0">
                <a:solidFill>
                  <a:srgbClr val="6A3E3E"/>
                </a:solidFill>
                <a:latin typeface="Consolas"/>
              </a:rPr>
              <a:t>obj</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Table();</a:t>
            </a:r>
            <a:endParaRPr lang="en-US" sz="1600" b="1" dirty="0" smtClean="0">
              <a:solidFill>
                <a:srgbClr val="3F7F5F"/>
              </a:solidFill>
              <a:latin typeface="Consolas"/>
            </a:endParaRPr>
          </a:p>
          <a:p>
            <a:r>
              <a:rPr lang="en-US" sz="1600" dirty="0" smtClean="0">
                <a:solidFill>
                  <a:srgbClr val="000000"/>
                </a:solidFill>
                <a:latin typeface="Consolas"/>
              </a:rPr>
              <a:t>    MyThread1 </a:t>
            </a:r>
            <a:r>
              <a:rPr lang="en-US" sz="1600" dirty="0" smtClean="0">
                <a:solidFill>
                  <a:srgbClr val="6A3E3E"/>
                </a:solidFill>
                <a:latin typeface="Consolas"/>
              </a:rPr>
              <a:t>t1</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MyThread1(</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000000"/>
                </a:solidFill>
                <a:latin typeface="Consolas"/>
              </a:rPr>
              <a:t>    MyThread2 </a:t>
            </a:r>
            <a:r>
              <a:rPr lang="en-US" sz="1600" dirty="0" smtClean="0">
                <a:solidFill>
                  <a:srgbClr val="6A3E3E"/>
                </a:solidFill>
                <a:latin typeface="Consolas"/>
              </a:rPr>
              <a:t>t2</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MyThread2(</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6A3E3E"/>
                </a:solidFill>
                <a:latin typeface="Consolas"/>
              </a:rPr>
              <a:t>    t1</a:t>
            </a:r>
            <a:r>
              <a:rPr lang="en-US" sz="1600" dirty="0" smtClean="0">
                <a:solidFill>
                  <a:srgbClr val="000000"/>
                </a:solidFill>
                <a:latin typeface="Consolas"/>
              </a:rPr>
              <a:t>.start();</a:t>
            </a:r>
          </a:p>
          <a:p>
            <a:r>
              <a:rPr lang="en-US" sz="1600" dirty="0" smtClean="0">
                <a:solidFill>
                  <a:srgbClr val="6A3E3E"/>
                </a:solidFill>
                <a:latin typeface="Consolas"/>
              </a:rPr>
              <a:t>    t2</a:t>
            </a:r>
            <a:r>
              <a:rPr lang="en-US" sz="1600" dirty="0" smtClean="0">
                <a:solidFill>
                  <a:srgbClr val="000000"/>
                </a:solidFill>
                <a:latin typeface="Consolas"/>
              </a:rPr>
              <a:t>.start();</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8" name="Rectangle 7"/>
          <p:cNvSpPr/>
          <p:nvPr/>
        </p:nvSpPr>
        <p:spPr>
          <a:xfrm>
            <a:off x="5105400" y="3848100"/>
            <a:ext cx="3810000" cy="2800767"/>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endParaRPr lang="en-US" sz="1600" dirty="0" smtClean="0">
              <a:latin typeface="Consolas"/>
            </a:endParaRPr>
          </a:p>
          <a:p>
            <a:r>
              <a:rPr lang="en-US" sz="1600" b="1" dirty="0" smtClean="0">
                <a:solidFill>
                  <a:srgbClr val="7F0055"/>
                </a:solidFill>
                <a:latin typeface="Consolas"/>
              </a:rPr>
              <a:t>    synchronized</a:t>
            </a:r>
            <a:r>
              <a:rPr lang="en-US" sz="1600" b="1" dirty="0" smtClean="0">
                <a:solidFill>
                  <a:srgbClr val="000000"/>
                </a:solidFill>
                <a:latin typeface="Consolas"/>
              </a:rPr>
              <a:t> (</a:t>
            </a:r>
            <a:r>
              <a:rPr lang="en-US" sz="1600" b="1" dirty="0" smtClean="0">
                <a:solidFill>
                  <a:srgbClr val="0000C0"/>
                </a:solidFill>
                <a:latin typeface="Consolas"/>
              </a:rPr>
              <a:t>t</a:t>
            </a:r>
            <a:r>
              <a:rPr lang="en-US" sz="1600" b="1" dirty="0" smtClean="0">
                <a:solidFill>
                  <a:srgbClr val="000000"/>
                </a:solidFill>
                <a:latin typeface="Consolas"/>
              </a:rPr>
              <a:t>)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(100);</a:t>
            </a:r>
          </a:p>
          <a:p>
            <a:r>
              <a:rPr lang="en-US" sz="1600" dirty="0" smtClean="0">
                <a:solidFill>
                  <a:srgbClr val="000000"/>
                </a:solidFill>
                <a:latin typeface="Consolas"/>
              </a:rPr>
              <a:t>    }</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9" name="Rectangle 8"/>
          <p:cNvSpPr/>
          <p:nvPr/>
        </p:nvSpPr>
        <p:spPr>
          <a:xfrm>
            <a:off x="5562600" y="25146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34025" y="53721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90600" y="5911587"/>
            <a:ext cx="4038600" cy="946413"/>
          </a:xfrm>
          <a:prstGeom prst="rect">
            <a:avLst/>
          </a:prstGeom>
          <a:noFill/>
        </p:spPr>
        <p:txBody>
          <a:bodyPr wrap="square" rtlCol="0">
            <a:spAutoFit/>
          </a:bodyPr>
          <a:lstStyle/>
          <a:p>
            <a:pPr algn="ctr">
              <a:lnSpc>
                <a:spcPct val="150000"/>
              </a:lnSpc>
            </a:pPr>
            <a:r>
              <a:rPr lang="en-US" sz="1900" b="1" dirty="0" smtClean="0"/>
              <a:t>Output</a:t>
            </a:r>
          </a:p>
          <a:p>
            <a:pPr>
              <a:lnSpc>
                <a:spcPct val="150000"/>
              </a:lnSpc>
            </a:pPr>
            <a:r>
              <a:rPr lang="en-US" dirty="0" smtClean="0"/>
              <a:t>5  10  15  20  25  100  200  300  400  500</a:t>
            </a:r>
            <a:endParaRPr lang="en-US" dirty="0"/>
          </a:p>
        </p:txBody>
      </p:sp>
    </p:spTree>
    <p:extLst>
      <p:ext uri="{BB962C8B-B14F-4D97-AF65-F5344CB8AC3E}">
        <p14:creationId xmlns:p14="http://schemas.microsoft.com/office/powerpoint/2010/main" val="411779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xEl>
                                              <p:pRg st="8" end="8"/>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bg/>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
                                            <p:txEl>
                                              <p:pRg st="1" end="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txEl>
                                              <p:pRg st="2" end="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
                                            <p:txEl>
                                              <p:pRg st="3" end="3"/>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txEl>
                                              <p:pRg st="4" end="4"/>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
                                            <p:txEl>
                                              <p:pRg st="5" end="5"/>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
                                            <p:txEl>
                                              <p:pRg st="6" end="6"/>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
                                            <p:txEl>
                                              <p:pRg st="7" end="7"/>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
                                            <p:txEl>
                                              <p:pRg st="8" end="8"/>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
                                            <p:txEl>
                                              <p:pRg st="9" end="9"/>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51"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770" decel="100000"/>
                                        <p:tgtEl>
                                          <p:spTgt spid="9"/>
                                        </p:tgtEl>
                                      </p:cBhvr>
                                    </p:animEffect>
                                    <p:animScale>
                                      <p:cBhvr>
                                        <p:cTn id="102" dur="770" decel="100000"/>
                                        <p:tgtEl>
                                          <p:spTgt spid="9"/>
                                        </p:tgtEl>
                                      </p:cBhvr>
                                      <p:from x="10000" y="10000"/>
                                      <p:to x="200000" y="450000"/>
                                    </p:animScale>
                                    <p:animScale>
                                      <p:cBhvr>
                                        <p:cTn id="103" dur="1230" accel="100000" fill="hold">
                                          <p:stCondLst>
                                            <p:cond delay="770"/>
                                          </p:stCondLst>
                                        </p:cTn>
                                        <p:tgtEl>
                                          <p:spTgt spid="9"/>
                                        </p:tgtEl>
                                      </p:cBhvr>
                                      <p:from x="200000" y="450000"/>
                                      <p:to x="100000" y="100000"/>
                                    </p:animScale>
                                    <p:set>
                                      <p:cBhvr>
                                        <p:cTn id="104" dur="770" fill="hold"/>
                                        <p:tgtEl>
                                          <p:spTgt spid="9"/>
                                        </p:tgtEl>
                                        <p:attrNameLst>
                                          <p:attrName>ppt_x</p:attrName>
                                        </p:attrNameLst>
                                      </p:cBhvr>
                                      <p:to>
                                        <p:strVal val="(0.5)"/>
                                      </p:to>
                                    </p:set>
                                    <p:anim from="(0.5)" to="(#ppt_x)" calcmode="lin" valueType="num">
                                      <p:cBhvr>
                                        <p:cTn id="105" dur="1230" accel="100000" fill="hold">
                                          <p:stCondLst>
                                            <p:cond delay="770"/>
                                          </p:stCondLst>
                                        </p:cTn>
                                        <p:tgtEl>
                                          <p:spTgt spid="9"/>
                                        </p:tgtEl>
                                        <p:attrNameLst>
                                          <p:attrName>ppt_x</p:attrName>
                                        </p:attrNameLst>
                                      </p:cBhvr>
                                    </p:anim>
                                    <p:set>
                                      <p:cBhvr>
                                        <p:cTn id="106" dur="770" fill="hold"/>
                                        <p:tgtEl>
                                          <p:spTgt spid="9"/>
                                        </p:tgtEl>
                                        <p:attrNameLst>
                                          <p:attrName>ppt_y</p:attrName>
                                        </p:attrNameLst>
                                      </p:cBhvr>
                                      <p:to>
                                        <p:strVal val="(#ppt_y+0.4)"/>
                                      </p:to>
                                    </p:set>
                                    <p:anim from="(#ppt_y+0.4)" to="(#ppt_y)" calcmode="lin" valueType="num">
                                      <p:cBhvr>
                                        <p:cTn id="107" dur="1230" accel="100000" fill="hold">
                                          <p:stCondLst>
                                            <p:cond delay="770"/>
                                          </p:stCondLst>
                                        </p:cTn>
                                        <p:tgtEl>
                                          <p:spTgt spid="9"/>
                                        </p:tgtEl>
                                        <p:attrNameLst>
                                          <p:attrName>ppt_y</p:attrName>
                                        </p:attrNameLst>
                                      </p:cBhvr>
                                    </p:anim>
                                  </p:childTnLst>
                                </p:cTn>
                              </p:par>
                              <p:par>
                                <p:cTn id="108" presetID="51" presetClass="entr" presetSubtype="0" fill="hold" grpId="0" nodeType="withEffect">
                                  <p:stCondLst>
                                    <p:cond delay="0"/>
                                  </p:stCondLst>
                                  <p:childTnLst>
                                    <p:set>
                                      <p:cBhvr>
                                        <p:cTn id="109" dur="1" fill="hold">
                                          <p:stCondLst>
                                            <p:cond delay="0"/>
                                          </p:stCondLst>
                                        </p:cTn>
                                        <p:tgtEl>
                                          <p:spTgt spid="11"/>
                                        </p:tgtEl>
                                        <p:attrNameLst>
                                          <p:attrName>style.visibility</p:attrName>
                                        </p:attrNameLst>
                                      </p:cBhvr>
                                      <p:to>
                                        <p:strVal val="visible"/>
                                      </p:to>
                                    </p:set>
                                    <p:animEffect transition="in" filter="fade">
                                      <p:cBhvr>
                                        <p:cTn id="110" dur="770" decel="100000"/>
                                        <p:tgtEl>
                                          <p:spTgt spid="11"/>
                                        </p:tgtEl>
                                      </p:cBhvr>
                                    </p:animEffect>
                                    <p:animScale>
                                      <p:cBhvr>
                                        <p:cTn id="111" dur="770" decel="100000"/>
                                        <p:tgtEl>
                                          <p:spTgt spid="11"/>
                                        </p:tgtEl>
                                      </p:cBhvr>
                                      <p:from x="10000" y="10000"/>
                                      <p:to x="200000" y="450000"/>
                                    </p:animScale>
                                    <p:animScale>
                                      <p:cBhvr>
                                        <p:cTn id="112" dur="1230" accel="100000" fill="hold">
                                          <p:stCondLst>
                                            <p:cond delay="770"/>
                                          </p:stCondLst>
                                        </p:cTn>
                                        <p:tgtEl>
                                          <p:spTgt spid="11"/>
                                        </p:tgtEl>
                                      </p:cBhvr>
                                      <p:from x="200000" y="450000"/>
                                      <p:to x="100000" y="100000"/>
                                    </p:animScale>
                                    <p:set>
                                      <p:cBhvr>
                                        <p:cTn id="113" dur="770" fill="hold"/>
                                        <p:tgtEl>
                                          <p:spTgt spid="11"/>
                                        </p:tgtEl>
                                        <p:attrNameLst>
                                          <p:attrName>ppt_x</p:attrName>
                                        </p:attrNameLst>
                                      </p:cBhvr>
                                      <p:to>
                                        <p:strVal val="(0.5)"/>
                                      </p:to>
                                    </p:set>
                                    <p:anim from="(0.5)" to="(#ppt_x)" calcmode="lin" valueType="num">
                                      <p:cBhvr>
                                        <p:cTn id="114" dur="1230" accel="100000" fill="hold">
                                          <p:stCondLst>
                                            <p:cond delay="770"/>
                                          </p:stCondLst>
                                        </p:cTn>
                                        <p:tgtEl>
                                          <p:spTgt spid="11"/>
                                        </p:tgtEl>
                                        <p:attrNameLst>
                                          <p:attrName>ppt_x</p:attrName>
                                        </p:attrNameLst>
                                      </p:cBhvr>
                                    </p:anim>
                                    <p:set>
                                      <p:cBhvr>
                                        <p:cTn id="115" dur="770" fill="hold"/>
                                        <p:tgtEl>
                                          <p:spTgt spid="11"/>
                                        </p:tgtEl>
                                        <p:attrNameLst>
                                          <p:attrName>ppt_y</p:attrName>
                                        </p:attrNameLst>
                                      </p:cBhvr>
                                      <p:to>
                                        <p:strVal val="(#ppt_y+0.4)"/>
                                      </p:to>
                                    </p:set>
                                    <p:anim from="(#ppt_y+0.4)" to="(#ppt_y)" calcmode="lin" valueType="num">
                                      <p:cBhvr>
                                        <p:cTn id="116" dur="1230" accel="100000" fill="hold">
                                          <p:stCondLst>
                                            <p:cond delay="770"/>
                                          </p:stCondLst>
                                        </p:cTn>
                                        <p:tgtEl>
                                          <p:spTgt spid="11"/>
                                        </p:tgtEl>
                                        <p:attrNameLst>
                                          <p:attrName>ppt_y</p:attrName>
                                        </p:attrNameLst>
                                      </p:cBhvr>
                                    </p:anim>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P spid="6" grpId="0" build="p" bldLvl="5" animBg="1"/>
      <p:bldP spid="10" grpId="0" build="p" bldLvl="5" animBg="1"/>
      <p:bldP spid="8" grpId="0" build="p" bldLvl="5" animBg="1"/>
      <p:bldP spid="9" grpId="0" animBg="1"/>
      <p:bldP spid="11"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Interprocess</a:t>
            </a:r>
            <a:r>
              <a:rPr lang="en-US" dirty="0" smtClean="0"/>
              <a:t> Communication </a:t>
            </a:r>
            <a:r>
              <a:rPr lang="en-US" dirty="0"/>
              <a:t>M</a:t>
            </a:r>
            <a:r>
              <a:rPr lang="en-US" dirty="0" smtClean="0"/>
              <a:t>echanism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To avoid polling, Java includes an elegant </a:t>
            </a:r>
            <a:r>
              <a:rPr lang="en-US" dirty="0" err="1" smtClean="0"/>
              <a:t>interprocess</a:t>
            </a:r>
            <a:r>
              <a:rPr lang="en-US" dirty="0" smtClean="0"/>
              <a:t> communication mechanism via the wait(), notify(), and </a:t>
            </a:r>
            <a:r>
              <a:rPr lang="en-US" dirty="0" err="1" smtClean="0"/>
              <a:t>notifyAll</a:t>
            </a:r>
            <a:r>
              <a:rPr lang="en-US" dirty="0" smtClean="0"/>
              <a:t>() methods. </a:t>
            </a:r>
          </a:p>
          <a:p>
            <a:pPr algn="just"/>
            <a:r>
              <a:rPr lang="en-US" dirty="0" smtClean="0"/>
              <a:t>These methods are implemented as final methods in Object, so all classes have them. </a:t>
            </a:r>
          </a:p>
          <a:p>
            <a:pPr algn="just"/>
            <a:r>
              <a:rPr lang="en-US" dirty="0" smtClean="0"/>
              <a:t>All three methods can be called only from within a </a:t>
            </a:r>
            <a:r>
              <a:rPr lang="en-US" b="1" dirty="0" smtClean="0"/>
              <a:t>synchronized</a:t>
            </a:r>
            <a:r>
              <a:rPr lang="en-US" dirty="0" smtClean="0"/>
              <a:t> context. </a:t>
            </a:r>
          </a:p>
          <a:p>
            <a:pPr algn="just"/>
            <a:r>
              <a:rPr lang="en-US" dirty="0" smtClean="0"/>
              <a:t>Methods :</a:t>
            </a:r>
          </a:p>
          <a:p>
            <a:pPr lvl="1" algn="just"/>
            <a:r>
              <a:rPr lang="en-US" b="1" dirty="0" smtClean="0"/>
              <a:t>wait() </a:t>
            </a:r>
            <a:r>
              <a:rPr lang="en-US" dirty="0" smtClean="0"/>
              <a:t>tells the calling thread to give up the monitor and go to sleep until some other thread enters the same monitor and calls notify( ).</a:t>
            </a:r>
          </a:p>
          <a:p>
            <a:pPr lvl="1" algn="just"/>
            <a:r>
              <a:rPr lang="en-US" b="1" dirty="0" smtClean="0"/>
              <a:t>notify() </a:t>
            </a:r>
            <a:r>
              <a:rPr lang="en-US" dirty="0" smtClean="0"/>
              <a:t>wakes up the first thread that called wait( ) on the same object.</a:t>
            </a:r>
          </a:p>
          <a:p>
            <a:pPr lvl="1" algn="just"/>
            <a:r>
              <a:rPr lang="en-US" b="1" dirty="0" err="1" smtClean="0"/>
              <a:t>notifyAll</a:t>
            </a:r>
            <a:r>
              <a:rPr lang="en-US" b="1" dirty="0" smtClean="0"/>
              <a:t>() </a:t>
            </a:r>
            <a:r>
              <a:rPr lang="en-US" dirty="0" smtClean="0"/>
              <a:t>wakes up all the threads that called wait( ) on the same object. The highest priority thread will run first.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504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dirty="0"/>
              <a:t>Thread </a:t>
            </a:r>
            <a:r>
              <a:rPr lang="en-IN" dirty="0" smtClean="0"/>
              <a:t>states</a:t>
            </a:r>
            <a:endParaRPr lang="en-US" dirty="0"/>
          </a:p>
        </p:txBody>
      </p:sp>
      <p:sp>
        <p:nvSpPr>
          <p:cNvPr id="3" name="Content Placeholder 2"/>
          <p:cNvSpPr>
            <a:spLocks noGrp="1"/>
          </p:cNvSpPr>
          <p:nvPr>
            <p:ph idx="1"/>
          </p:nvPr>
        </p:nvSpPr>
        <p:spPr>
          <a:xfrm>
            <a:off x="152400" y="914400"/>
            <a:ext cx="8763000" cy="5867400"/>
          </a:xfrm>
        </p:spPr>
        <p:txBody>
          <a:bodyPr>
            <a:normAutofit fontScale="85000" lnSpcReduction="20000"/>
          </a:bodyPr>
          <a:lstStyle/>
          <a:p>
            <a:pPr>
              <a:lnSpc>
                <a:spcPct val="120000"/>
              </a:lnSpc>
            </a:pPr>
            <a:r>
              <a:rPr lang="en-US" sz="2400" dirty="0"/>
              <a:t>A thread goes through various </a:t>
            </a:r>
            <a:r>
              <a:rPr lang="en-US" sz="2400" dirty="0" smtClean="0"/>
              <a:t>stages</a:t>
            </a:r>
          </a:p>
          <a:p>
            <a:pPr algn="just">
              <a:lnSpc>
                <a:spcPct val="120000"/>
              </a:lnSpc>
            </a:pPr>
            <a:r>
              <a:rPr lang="en-US" sz="2400" dirty="0"/>
              <a:t>There are </a:t>
            </a:r>
            <a:r>
              <a:rPr lang="en-US" sz="2400" b="1" dirty="0"/>
              <a:t>5</a:t>
            </a:r>
            <a:r>
              <a:rPr lang="en-US" sz="2400" dirty="0"/>
              <a:t> stages in the life cycle of the Thread</a:t>
            </a:r>
          </a:p>
          <a:p>
            <a:pPr lvl="1" algn="just">
              <a:lnSpc>
                <a:spcPct val="120000"/>
              </a:lnSpc>
            </a:pPr>
            <a:r>
              <a:rPr lang="en-US" b="1" dirty="0"/>
              <a:t>New:</a:t>
            </a:r>
            <a:r>
              <a:rPr lang="en-US" dirty="0"/>
              <a:t> A new thread begins its life cycle in the new state. It remains in this state until the program starts the thread. It is also referred to as a born thread.</a:t>
            </a:r>
          </a:p>
          <a:p>
            <a:pPr lvl="1" algn="just">
              <a:lnSpc>
                <a:spcPct val="120000"/>
              </a:lnSpc>
            </a:pPr>
            <a:r>
              <a:rPr lang="en-US" b="1" dirty="0"/>
              <a:t>Runnable:</a:t>
            </a:r>
            <a:r>
              <a:rPr lang="en-US" dirty="0"/>
              <a:t> After a newly born thread is started, the thread becomes runnable. A thread in this state is considered to be executing its task.</a:t>
            </a:r>
          </a:p>
          <a:p>
            <a:pPr lvl="1" algn="just">
              <a:lnSpc>
                <a:spcPct val="120000"/>
              </a:lnSpc>
            </a:pPr>
            <a:r>
              <a:rPr lang="en-US" b="1" dirty="0"/>
              <a:t>Waiting:</a:t>
            </a:r>
            <a:r>
              <a:rPr lang="en-US" dirty="0"/>
              <a:t> Sometimes a thread transitions to the waiting state while the thread waits for another thread to perform a task. A thread transitions back to the runnable state only when another thread signals waiting thread to continue.</a:t>
            </a:r>
          </a:p>
          <a:p>
            <a:pPr lvl="1" algn="just">
              <a:lnSpc>
                <a:spcPct val="120000"/>
              </a:lnSpc>
            </a:pPr>
            <a:r>
              <a:rPr lang="en-US" b="1" dirty="0"/>
              <a:t>Timed waiting:</a:t>
            </a:r>
            <a:r>
              <a:rPr lang="en-US" dirty="0"/>
              <a:t> A runnable thread can enter the timed waiting state for a specified interval of time. A thread in this state transitions back to the runnable state when that time interval expires or when the event it is waiting for occurs.</a:t>
            </a:r>
          </a:p>
          <a:p>
            <a:pPr lvl="1" algn="just">
              <a:lnSpc>
                <a:spcPct val="120000"/>
              </a:lnSpc>
            </a:pPr>
            <a:r>
              <a:rPr lang="en-US" b="1" dirty="0"/>
              <a:t>Terminated: </a:t>
            </a:r>
            <a:r>
              <a:rPr lang="en-US" dirty="0"/>
              <a:t>A runnable thread enters the terminated state when it completes its task or otherwise terminates.</a:t>
            </a:r>
          </a:p>
          <a:p>
            <a:pPr marL="13716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82533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L</a:t>
            </a:r>
            <a:r>
              <a:rPr lang="en-IN" dirty="0" smtClean="0"/>
              <a:t>ife </a:t>
            </a:r>
            <a:r>
              <a:rPr lang="en-IN" dirty="0"/>
              <a:t>cycle</a:t>
            </a:r>
            <a:endParaRPr lang="en-US" dirty="0"/>
          </a:p>
        </p:txBody>
      </p:sp>
      <p:sp>
        <p:nvSpPr>
          <p:cNvPr id="4" name="Rectangle 3"/>
          <p:cNvSpPr/>
          <p:nvPr/>
        </p:nvSpPr>
        <p:spPr>
          <a:xfrm>
            <a:off x="3657600" y="1371600"/>
            <a:ext cx="1447800" cy="685800"/>
          </a:xfrm>
          <a:prstGeom prst="rect">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new</a:t>
            </a:r>
            <a:endParaRPr lang="en-US" b="1" dirty="0">
              <a:solidFill>
                <a:schemeClr val="tx1"/>
              </a:solidFill>
            </a:endParaRPr>
          </a:p>
        </p:txBody>
      </p:sp>
      <p:sp>
        <p:nvSpPr>
          <p:cNvPr id="5" name="Rectangle 4"/>
          <p:cNvSpPr/>
          <p:nvPr/>
        </p:nvSpPr>
        <p:spPr>
          <a:xfrm>
            <a:off x="3657600" y="2971800"/>
            <a:ext cx="1447800" cy="685800"/>
          </a:xfrm>
          <a:prstGeom prst="rect">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runnable</a:t>
            </a:r>
            <a:endParaRPr lang="en-US" b="1" dirty="0">
              <a:solidFill>
                <a:schemeClr val="tx1"/>
              </a:solidFill>
            </a:endParaRPr>
          </a:p>
        </p:txBody>
      </p:sp>
      <p:sp>
        <p:nvSpPr>
          <p:cNvPr id="6" name="Rectangle 5"/>
          <p:cNvSpPr/>
          <p:nvPr/>
        </p:nvSpPr>
        <p:spPr>
          <a:xfrm>
            <a:off x="3657600" y="4648200"/>
            <a:ext cx="1447800" cy="685800"/>
          </a:xfrm>
          <a:prstGeom prst="rect">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timed waiting</a:t>
            </a:r>
            <a:endParaRPr lang="en-US" b="1" dirty="0">
              <a:solidFill>
                <a:schemeClr val="tx1"/>
              </a:solidFill>
            </a:endParaRPr>
          </a:p>
        </p:txBody>
      </p:sp>
      <p:sp>
        <p:nvSpPr>
          <p:cNvPr id="7" name="Rectangle 6"/>
          <p:cNvSpPr/>
          <p:nvPr/>
        </p:nvSpPr>
        <p:spPr>
          <a:xfrm>
            <a:off x="1524000" y="4648200"/>
            <a:ext cx="1447800" cy="685800"/>
          </a:xfrm>
          <a:prstGeom prst="rect">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waiting</a:t>
            </a:r>
            <a:endParaRPr lang="en-US" b="1" dirty="0">
              <a:solidFill>
                <a:schemeClr val="tx1"/>
              </a:solidFill>
            </a:endParaRPr>
          </a:p>
        </p:txBody>
      </p:sp>
      <p:sp>
        <p:nvSpPr>
          <p:cNvPr id="8" name="Rectangle 7"/>
          <p:cNvSpPr/>
          <p:nvPr/>
        </p:nvSpPr>
        <p:spPr>
          <a:xfrm>
            <a:off x="5791200" y="4648200"/>
            <a:ext cx="1447800" cy="685800"/>
          </a:xfrm>
          <a:prstGeom prst="rect">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terminated</a:t>
            </a:r>
            <a:endParaRPr lang="en-US" b="1" dirty="0">
              <a:solidFill>
                <a:schemeClr val="tx1"/>
              </a:solidFill>
            </a:endParaRPr>
          </a:p>
        </p:txBody>
      </p:sp>
      <p:sp>
        <p:nvSpPr>
          <p:cNvPr id="9" name="Flowchart: Connector 8"/>
          <p:cNvSpPr/>
          <p:nvPr/>
        </p:nvSpPr>
        <p:spPr>
          <a:xfrm>
            <a:off x="6324600" y="5867400"/>
            <a:ext cx="381000" cy="381000"/>
          </a:xfrm>
          <a:prstGeom prst="flowChartConnector">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6248400" y="5791200"/>
            <a:ext cx="533400" cy="533400"/>
          </a:xfrm>
          <a:prstGeom prst="flowChartConnector">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8" idx="2"/>
            <a:endCxn id="10" idx="0"/>
          </p:cNvCxnSpPr>
          <p:nvPr/>
        </p:nvCxnSpPr>
        <p:spPr>
          <a:xfrm rot="5400000">
            <a:off x="6286500" y="5562600"/>
            <a:ext cx="457200" cy="1588"/>
          </a:xfrm>
          <a:prstGeom prst="bentConnector3">
            <a:avLst>
              <a:gd name="adj1" fmla="val 50000"/>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5" idx="0"/>
          </p:cNvCxnSpPr>
          <p:nvPr/>
        </p:nvCxnSpPr>
        <p:spPr>
          <a:xfrm rot="5400000">
            <a:off x="3924300" y="2514600"/>
            <a:ext cx="914400" cy="1588"/>
          </a:xfrm>
          <a:prstGeom prst="bentConnector3">
            <a:avLst>
              <a:gd name="adj1" fmla="val 50000"/>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3771105" y="4152900"/>
            <a:ext cx="990600" cy="1588"/>
          </a:xfrm>
          <a:prstGeom prst="bentConnector3">
            <a:avLst>
              <a:gd name="adj1" fmla="val 4579"/>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a:endCxn id="7" idx="0"/>
          </p:cNvCxnSpPr>
          <p:nvPr/>
        </p:nvCxnSpPr>
        <p:spPr>
          <a:xfrm rot="10800000" flipV="1">
            <a:off x="2247900" y="3314700"/>
            <a:ext cx="1409700" cy="1333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81200" y="3124200"/>
            <a:ext cx="1676400" cy="15240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V="1">
            <a:off x="3999706" y="4152106"/>
            <a:ext cx="990600" cy="1588"/>
          </a:xfrm>
          <a:prstGeom prst="bentConnector3">
            <a:avLst>
              <a:gd name="adj1" fmla="val 50000"/>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a:off x="5105400" y="3314700"/>
            <a:ext cx="1409700" cy="1333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2286000" y="1571172"/>
            <a:ext cx="304800" cy="304800"/>
          </a:xfrm>
          <a:prstGeom prst="flowChartConnector">
            <a:avLst/>
          </a:prstGeom>
          <a:solidFill>
            <a:schemeClr val="accent3">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8" idx="6"/>
            <a:endCxn id="4" idx="1"/>
          </p:cNvCxnSpPr>
          <p:nvPr/>
        </p:nvCxnSpPr>
        <p:spPr>
          <a:xfrm flipV="1">
            <a:off x="2590800" y="1714500"/>
            <a:ext cx="1066800" cy="907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9400" y="2234625"/>
            <a:ext cx="1449884" cy="584775"/>
          </a:xfrm>
          <a:prstGeom prst="rect">
            <a:avLst/>
          </a:prstGeom>
          <a:solidFill>
            <a:schemeClr val="accent3">
              <a:lumMod val="50000"/>
            </a:schemeClr>
          </a:solidFill>
          <a:ln>
            <a:solidFill>
              <a:schemeClr val="accent1"/>
            </a:solidFill>
          </a:ln>
        </p:spPr>
        <p:txBody>
          <a:bodyPr wrap="none" rtlCol="0">
            <a:spAutoFit/>
          </a:bodyPr>
          <a:lstStyle/>
          <a:p>
            <a:pPr algn="ctr"/>
            <a:r>
              <a:rPr lang="en-US" sz="1600" dirty="0" smtClean="0"/>
              <a:t>Program starts </a:t>
            </a:r>
          </a:p>
          <a:p>
            <a:pPr algn="ctr"/>
            <a:r>
              <a:rPr lang="en-US" sz="1600" dirty="0" smtClean="0"/>
              <a:t>thread</a:t>
            </a:r>
            <a:endParaRPr lang="en-US" sz="1600" dirty="0"/>
          </a:p>
        </p:txBody>
      </p:sp>
      <p:sp>
        <p:nvSpPr>
          <p:cNvPr id="21" name="TextBox 20"/>
          <p:cNvSpPr txBox="1"/>
          <p:nvPr/>
        </p:nvSpPr>
        <p:spPr>
          <a:xfrm rot="19093878">
            <a:off x="2070596" y="3097491"/>
            <a:ext cx="870751" cy="830997"/>
          </a:xfrm>
          <a:prstGeom prst="rect">
            <a:avLst/>
          </a:prstGeom>
          <a:solidFill>
            <a:schemeClr val="accent3">
              <a:lumMod val="50000"/>
            </a:schemeClr>
          </a:solidFill>
          <a:ln>
            <a:solidFill>
              <a:schemeClr val="accent1"/>
            </a:solidFill>
          </a:ln>
        </p:spPr>
        <p:txBody>
          <a:bodyPr wrap="none" rtlCol="0">
            <a:spAutoFit/>
          </a:bodyPr>
          <a:lstStyle/>
          <a:p>
            <a:pPr algn="ctr"/>
            <a:r>
              <a:rPr lang="en-US" sz="1600" dirty="0" smtClean="0"/>
              <a:t>unlock</a:t>
            </a:r>
          </a:p>
          <a:p>
            <a:pPr algn="ctr"/>
            <a:r>
              <a:rPr lang="en-US" sz="1600" dirty="0" smtClean="0"/>
              <a:t>signal</a:t>
            </a:r>
          </a:p>
          <a:p>
            <a:pPr algn="ctr"/>
            <a:r>
              <a:rPr lang="en-US" sz="1600" dirty="0" err="1" smtClean="0"/>
              <a:t>signalAll</a:t>
            </a:r>
            <a:endParaRPr lang="en-US" sz="1600" dirty="0" smtClean="0"/>
          </a:p>
        </p:txBody>
      </p:sp>
      <p:sp>
        <p:nvSpPr>
          <p:cNvPr id="22" name="TextBox 21"/>
          <p:cNvSpPr txBox="1"/>
          <p:nvPr/>
        </p:nvSpPr>
        <p:spPr>
          <a:xfrm rot="19093878">
            <a:off x="2856711" y="3872450"/>
            <a:ext cx="639407" cy="584775"/>
          </a:xfrm>
          <a:prstGeom prst="rect">
            <a:avLst/>
          </a:prstGeom>
          <a:solidFill>
            <a:schemeClr val="accent3">
              <a:lumMod val="50000"/>
            </a:schemeClr>
          </a:solidFill>
          <a:ln>
            <a:solidFill>
              <a:schemeClr val="accent1"/>
            </a:solidFill>
          </a:ln>
        </p:spPr>
        <p:txBody>
          <a:bodyPr wrap="none" rtlCol="0">
            <a:spAutoFit/>
          </a:bodyPr>
          <a:lstStyle/>
          <a:p>
            <a:pPr algn="ctr"/>
            <a:r>
              <a:rPr lang="en-US" sz="1600" dirty="0" smtClean="0"/>
              <a:t>await</a:t>
            </a:r>
          </a:p>
          <a:p>
            <a:pPr algn="ctr"/>
            <a:r>
              <a:rPr lang="en-US" sz="1600" dirty="0" smtClean="0"/>
              <a:t>lock</a:t>
            </a:r>
          </a:p>
        </p:txBody>
      </p:sp>
      <p:sp>
        <p:nvSpPr>
          <p:cNvPr id="23" name="TextBox 22"/>
          <p:cNvSpPr txBox="1"/>
          <p:nvPr/>
        </p:nvSpPr>
        <p:spPr>
          <a:xfrm rot="16200000">
            <a:off x="3706484" y="3883709"/>
            <a:ext cx="639407" cy="584775"/>
          </a:xfrm>
          <a:prstGeom prst="rect">
            <a:avLst/>
          </a:prstGeom>
          <a:solidFill>
            <a:schemeClr val="accent3">
              <a:lumMod val="50000"/>
            </a:schemeClr>
          </a:solidFill>
          <a:ln>
            <a:solidFill>
              <a:schemeClr val="accent1"/>
            </a:solidFill>
          </a:ln>
        </p:spPr>
        <p:txBody>
          <a:bodyPr wrap="none" rtlCol="0">
            <a:spAutoFit/>
          </a:bodyPr>
          <a:lstStyle/>
          <a:p>
            <a:pPr algn="ctr"/>
            <a:r>
              <a:rPr lang="en-US" sz="1600" dirty="0" smtClean="0"/>
              <a:t>await</a:t>
            </a:r>
          </a:p>
          <a:p>
            <a:pPr algn="ctr"/>
            <a:r>
              <a:rPr lang="en-US" sz="1600" dirty="0" smtClean="0"/>
              <a:t>sleep</a:t>
            </a:r>
          </a:p>
        </p:txBody>
      </p:sp>
      <p:sp>
        <p:nvSpPr>
          <p:cNvPr id="24" name="TextBox 23"/>
          <p:cNvSpPr txBox="1"/>
          <p:nvPr/>
        </p:nvSpPr>
        <p:spPr>
          <a:xfrm rot="16200000">
            <a:off x="4457257" y="3837317"/>
            <a:ext cx="814261" cy="584775"/>
          </a:xfrm>
          <a:prstGeom prst="rect">
            <a:avLst/>
          </a:prstGeom>
          <a:solidFill>
            <a:schemeClr val="accent3">
              <a:lumMod val="50000"/>
            </a:schemeClr>
          </a:solidFill>
          <a:ln>
            <a:solidFill>
              <a:schemeClr val="accent1"/>
            </a:solidFill>
          </a:ln>
        </p:spPr>
        <p:txBody>
          <a:bodyPr wrap="none" rtlCol="0">
            <a:spAutoFit/>
          </a:bodyPr>
          <a:lstStyle/>
          <a:p>
            <a:pPr algn="ctr"/>
            <a:r>
              <a:rPr lang="en-US" sz="1600" dirty="0" smtClean="0"/>
              <a:t>Interval</a:t>
            </a:r>
          </a:p>
          <a:p>
            <a:pPr algn="ctr"/>
            <a:r>
              <a:rPr lang="en-US" sz="1600" dirty="0" smtClean="0"/>
              <a:t>expires</a:t>
            </a:r>
          </a:p>
        </p:txBody>
      </p:sp>
      <p:sp>
        <p:nvSpPr>
          <p:cNvPr id="25" name="TextBox 24"/>
          <p:cNvSpPr txBox="1"/>
          <p:nvPr/>
        </p:nvSpPr>
        <p:spPr>
          <a:xfrm rot="2638747">
            <a:off x="5212760" y="3486828"/>
            <a:ext cx="1677382" cy="584775"/>
          </a:xfrm>
          <a:prstGeom prst="rect">
            <a:avLst/>
          </a:prstGeom>
          <a:solidFill>
            <a:schemeClr val="accent3">
              <a:lumMod val="50000"/>
            </a:schemeClr>
          </a:solidFill>
          <a:ln>
            <a:solidFill>
              <a:schemeClr val="accent1"/>
            </a:solidFill>
          </a:ln>
        </p:spPr>
        <p:txBody>
          <a:bodyPr wrap="none" rtlCol="0">
            <a:spAutoFit/>
          </a:bodyPr>
          <a:lstStyle/>
          <a:p>
            <a:pPr algn="ctr"/>
            <a:r>
              <a:rPr lang="en-US" sz="1600" dirty="0" smtClean="0"/>
              <a:t>Thread completes</a:t>
            </a:r>
          </a:p>
          <a:p>
            <a:pPr algn="ctr"/>
            <a:r>
              <a:rPr lang="en-US" sz="1600" dirty="0" smtClean="0"/>
              <a:t>Task</a:t>
            </a:r>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64439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8" grpId="0" animBg="1"/>
      <p:bldP spid="20" grpId="0" animBg="1"/>
      <p:bldP spid="21"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itle 1"/>
          <p:cNvSpPr>
            <a:spLocks noGrp="1"/>
          </p:cNvSpPr>
          <p:nvPr>
            <p:ph type="title"/>
          </p:nvPr>
        </p:nvSpPr>
        <p:spPr/>
        <p:txBody>
          <a:bodyPr/>
          <a:lstStyle/>
          <a:p>
            <a:r>
              <a:rPr lang="en-US" dirty="0" smtClean="0"/>
              <a:t>Creating a Thread in Java</a:t>
            </a:r>
            <a:endParaRPr lang="en-US" dirty="0"/>
          </a:p>
        </p:txBody>
      </p:sp>
      <p:sp>
        <p:nvSpPr>
          <p:cNvPr id="6" name="Content Placeholder 2"/>
          <p:cNvSpPr>
            <a:spLocks noGrp="1"/>
          </p:cNvSpPr>
          <p:nvPr>
            <p:ph idx="1"/>
          </p:nvPr>
        </p:nvSpPr>
        <p:spPr/>
        <p:txBody>
          <a:bodyPr/>
          <a:lstStyle/>
          <a:p>
            <a:r>
              <a:rPr lang="en-US" dirty="0" smtClean="0"/>
              <a:t>There are two ways to create a Thread</a:t>
            </a:r>
          </a:p>
          <a:p>
            <a:pPr marL="914400" lvl="1" indent="-457200">
              <a:buFont typeface="+mj-lt"/>
              <a:buAutoNum type="arabicPeriod"/>
            </a:pPr>
            <a:r>
              <a:rPr lang="en-US" b="1" dirty="0" smtClean="0"/>
              <a:t>extending</a:t>
            </a:r>
            <a:r>
              <a:rPr lang="en-US" dirty="0" smtClean="0"/>
              <a:t> the </a:t>
            </a:r>
            <a:r>
              <a:rPr lang="en-US" b="1" dirty="0" smtClean="0"/>
              <a:t>Thread</a:t>
            </a:r>
            <a:r>
              <a:rPr lang="en-US" dirty="0" smtClean="0"/>
              <a:t> </a:t>
            </a:r>
            <a:r>
              <a:rPr lang="en-US" b="1" dirty="0" smtClean="0"/>
              <a:t>class</a:t>
            </a:r>
          </a:p>
          <a:p>
            <a:pPr marL="914400" lvl="1" indent="-457200">
              <a:buFont typeface="+mj-lt"/>
              <a:buAutoNum type="arabicPeriod"/>
            </a:pPr>
            <a:r>
              <a:rPr lang="en-US" b="1" dirty="0" smtClean="0"/>
              <a:t>implementing</a:t>
            </a:r>
            <a:r>
              <a:rPr lang="en-US" dirty="0" smtClean="0"/>
              <a:t> the </a:t>
            </a:r>
            <a:r>
              <a:rPr lang="en-US" b="1" dirty="0" err="1" smtClean="0"/>
              <a:t>Runnable</a:t>
            </a:r>
            <a:r>
              <a:rPr lang="en-US" dirty="0" smtClean="0"/>
              <a:t> </a:t>
            </a:r>
            <a:r>
              <a:rPr lang="en-US" b="1" dirty="0" smtClean="0"/>
              <a:t>interface</a:t>
            </a:r>
          </a:p>
        </p:txBody>
      </p:sp>
    </p:spTree>
    <p:extLst>
      <p:ext uri="{BB962C8B-B14F-4D97-AF65-F5344CB8AC3E}">
        <p14:creationId xmlns:p14="http://schemas.microsoft.com/office/powerpoint/2010/main" val="386633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Extending Thread Class</a:t>
            </a:r>
            <a:endParaRPr lang="en-US" dirty="0"/>
          </a:p>
        </p:txBody>
      </p:sp>
      <p:sp>
        <p:nvSpPr>
          <p:cNvPr id="3" name="Content Placeholder 2"/>
          <p:cNvSpPr>
            <a:spLocks noGrp="1"/>
          </p:cNvSpPr>
          <p:nvPr>
            <p:ph idx="1"/>
          </p:nvPr>
        </p:nvSpPr>
        <p:spPr/>
        <p:txBody>
          <a:bodyPr/>
          <a:lstStyle/>
          <a:p>
            <a:pPr algn="just"/>
            <a:r>
              <a:rPr lang="en-US" dirty="0" smtClean="0"/>
              <a:t>One way to create a thread is to create a new class that extends Thread, and then to create an instance of that class. </a:t>
            </a:r>
          </a:p>
          <a:p>
            <a:pPr algn="just"/>
            <a:r>
              <a:rPr lang="en-US" dirty="0" smtClean="0"/>
              <a:t>The extending class must override the run( ) method, which is the entry point for the new thread. </a:t>
            </a:r>
          </a:p>
          <a:p>
            <a:pPr algn="just"/>
            <a:r>
              <a:rPr lang="en-US" dirty="0" smtClean="0"/>
              <a:t>It must also call start( ) to begin execution of the new thread.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0" y="41493"/>
            <a:ext cx="9144000" cy="6324808"/>
          </a:xfrm>
          <a:prstGeom prst="rect">
            <a:avLst/>
          </a:prstGeom>
          <a:solidFill>
            <a:schemeClr val="tx1"/>
          </a:solidFill>
        </p:spPr>
        <p:txBody>
          <a:bodyPr wrap="square" rtlCol="0">
            <a:spAutoFit/>
          </a:bodyPr>
          <a:lstStyle/>
          <a:p>
            <a:pPr>
              <a:lnSpc>
                <a:spcPct val="150000"/>
              </a:lnSpc>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MyThread</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Thread {</a:t>
            </a:r>
          </a:p>
          <a:p>
            <a:pPr lvl="1">
              <a:lnSpc>
                <a:spcPct val="150000"/>
              </a:lnSpc>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run()</a:t>
            </a:r>
            <a:r>
              <a:rPr lang="en-US" dirty="0">
                <a:solidFill>
                  <a:srgbClr val="000000"/>
                </a:solidFill>
                <a:latin typeface="Consolas"/>
              </a:rPr>
              <a:t>{</a:t>
            </a:r>
            <a:endParaRPr lang="en-US" dirty="0">
              <a:latin typeface="Consolas"/>
            </a:endParaRPr>
          </a:p>
          <a:p>
            <a:pPr lvl="2">
              <a:lnSpc>
                <a:spcPct val="150000"/>
              </a:lnSpc>
            </a:pPr>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i</a:t>
            </a:r>
            <a:r>
              <a:rPr lang="en-US" b="1" dirty="0">
                <a:solidFill>
                  <a:srgbClr val="000000"/>
                </a:solidFill>
                <a:latin typeface="Consolas"/>
              </a:rPr>
              <a:t>=0;</a:t>
            </a:r>
            <a:r>
              <a:rPr lang="en-US" b="1" dirty="0">
                <a:solidFill>
                  <a:srgbClr val="6A3E3E"/>
                </a:solidFill>
                <a:latin typeface="Consolas"/>
              </a:rPr>
              <a:t>i</a:t>
            </a:r>
            <a:r>
              <a:rPr lang="en-US" b="1" dirty="0">
                <a:solidFill>
                  <a:srgbClr val="000000"/>
                </a:solidFill>
                <a:latin typeface="Consolas"/>
              </a:rPr>
              <a:t>&lt;100;</a:t>
            </a:r>
            <a:r>
              <a:rPr lang="en-US" b="1" dirty="0">
                <a:solidFill>
                  <a:srgbClr val="6A3E3E"/>
                </a:solidFill>
                <a:latin typeface="Consolas"/>
              </a:rPr>
              <a:t>i</a:t>
            </a:r>
            <a:r>
              <a:rPr lang="en-US" b="1" dirty="0">
                <a:solidFill>
                  <a:srgbClr val="000000"/>
                </a:solidFill>
                <a:latin typeface="Consolas"/>
              </a:rPr>
              <a:t>++)</a:t>
            </a:r>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"Call No = "</a:t>
            </a:r>
            <a:r>
              <a:rPr lang="en-US" b="1" i="1" dirty="0">
                <a:solidFill>
                  <a:srgbClr val="000000"/>
                </a:solidFill>
                <a:latin typeface="Consolas"/>
              </a:rPr>
              <a:t>+ </a:t>
            </a:r>
            <a:r>
              <a:rPr lang="en-US" b="1" i="1" dirty="0">
                <a:solidFill>
                  <a:srgbClr val="6A3E3E"/>
                </a:solidFill>
                <a:latin typeface="Consolas"/>
              </a:rPr>
              <a:t>i</a:t>
            </a:r>
            <a:r>
              <a:rPr lang="en-US" b="1" i="1" dirty="0">
                <a:solidFill>
                  <a:srgbClr val="000000"/>
                </a:solidFill>
                <a:latin typeface="Consolas"/>
              </a:rPr>
              <a:t>);</a:t>
            </a:r>
          </a:p>
          <a:p>
            <a:pPr lvl="3"/>
            <a:r>
              <a:rPr lang="en-US" b="1" dirty="0">
                <a:solidFill>
                  <a:srgbClr val="7F0055"/>
                </a:solidFill>
                <a:latin typeface="Consolas"/>
              </a:rPr>
              <a:t>try</a:t>
            </a:r>
            <a:r>
              <a:rPr lang="en-US" b="1" dirty="0">
                <a:solidFill>
                  <a:srgbClr val="000000"/>
                </a:solidFill>
                <a:latin typeface="Consolas"/>
              </a:rPr>
              <a:t> {</a:t>
            </a:r>
          </a:p>
          <a:p>
            <a:pPr lvl="3"/>
            <a:r>
              <a:rPr lang="en-US" i="1" dirty="0">
                <a:solidFill>
                  <a:srgbClr val="000000"/>
                </a:solidFill>
                <a:latin typeface="Consolas"/>
              </a:rPr>
              <a:t>	sleep(1000);</a:t>
            </a:r>
          </a:p>
          <a:p>
            <a:pPr lvl="3"/>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a:t>
            </a:r>
            <a:r>
              <a:rPr lang="en-US" b="1" dirty="0" err="1">
                <a:solidFill>
                  <a:srgbClr val="000000"/>
                </a:solidFill>
                <a:latin typeface="Consolas"/>
              </a:rPr>
              <a:t>InterruptedException</a:t>
            </a:r>
            <a:r>
              <a:rPr lang="en-US" b="1" dirty="0">
                <a:solidFill>
                  <a:srgbClr val="000000"/>
                </a:solidFill>
                <a:latin typeface="Consolas"/>
              </a:rPr>
              <a:t> </a:t>
            </a:r>
            <a:r>
              <a:rPr lang="en-US" b="1" dirty="0">
                <a:solidFill>
                  <a:srgbClr val="6A3E3E"/>
                </a:solidFill>
                <a:latin typeface="Consolas"/>
              </a:rPr>
              <a:t>e</a:t>
            </a:r>
            <a:r>
              <a:rPr lang="en-US" b="1" dirty="0">
                <a:solidFill>
                  <a:srgbClr val="000000"/>
                </a:solidFill>
                <a:latin typeface="Consolas"/>
              </a:rPr>
              <a:t>) {</a:t>
            </a:r>
          </a:p>
          <a:p>
            <a:pPr lvl="4"/>
            <a:r>
              <a:rPr lang="en-US" dirty="0" err="1">
                <a:solidFill>
                  <a:srgbClr val="6A3E3E"/>
                </a:solidFill>
                <a:latin typeface="Consolas"/>
              </a:rPr>
              <a:t>e</a:t>
            </a:r>
            <a:r>
              <a:rPr lang="en-US" dirty="0" err="1">
                <a:solidFill>
                  <a:srgbClr val="000000"/>
                </a:solidFill>
                <a:latin typeface="Consolas"/>
              </a:rPr>
              <a:t>.printStackTrace</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pPr>
              <a:lnSpc>
                <a:spcPct val="150000"/>
              </a:lnSpc>
            </a:pPr>
            <a:r>
              <a:rPr lang="en-US" dirty="0">
                <a:solidFill>
                  <a:srgbClr val="000000"/>
                </a:solidFill>
                <a:latin typeface="Consolas"/>
              </a:rPr>
              <a:t>}</a:t>
            </a:r>
          </a:p>
          <a:p>
            <a:pPr>
              <a:lnSpc>
                <a:spcPct val="150000"/>
              </a:lnSpc>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DemoThread</a:t>
            </a:r>
            <a:r>
              <a:rPr lang="en-US" b="1" dirty="0">
                <a:solidFill>
                  <a:srgbClr val="000000"/>
                </a:solidFill>
                <a:latin typeface="Consolas"/>
              </a:rPr>
              <a:t> {</a:t>
            </a:r>
          </a:p>
          <a:p>
            <a:pPr lvl="1">
              <a:lnSpc>
                <a:spcPct val="150000"/>
              </a:lnSpc>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a:t>
            </a:r>
            <a:r>
              <a:rPr lang="en-US" b="1" dirty="0">
                <a:solidFill>
                  <a:srgbClr val="000000"/>
                </a:solidFill>
                <a:latin typeface="Consolas"/>
              </a:rPr>
              <a:t>)</a:t>
            </a:r>
            <a:r>
              <a:rPr lang="en-US" dirty="0">
                <a:solidFill>
                  <a:srgbClr val="000000"/>
                </a:solidFill>
                <a:latin typeface="Consolas"/>
              </a:rPr>
              <a:t>{</a:t>
            </a:r>
          </a:p>
          <a:p>
            <a:pPr lvl="2"/>
            <a:r>
              <a:rPr lang="en-US" dirty="0" err="1">
                <a:solidFill>
                  <a:srgbClr val="000000"/>
                </a:solidFill>
                <a:latin typeface="Consolas"/>
              </a:rPr>
              <a:t>MyThread</a:t>
            </a:r>
            <a:r>
              <a:rPr lang="en-US" dirty="0">
                <a:solidFill>
                  <a:srgbClr val="000000"/>
                </a:solidFill>
                <a:latin typeface="Consolas"/>
              </a:rPr>
              <a:t> </a:t>
            </a:r>
            <a:r>
              <a:rPr lang="en-US" dirty="0">
                <a:solidFill>
                  <a:srgbClr val="6A3E3E"/>
                </a:solidFill>
                <a:latin typeface="Consolas"/>
              </a:rPr>
              <a:t>m</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MyThread</a:t>
            </a:r>
            <a:r>
              <a:rPr lang="en-US" b="1" dirty="0">
                <a:solidFill>
                  <a:srgbClr val="000000"/>
                </a:solidFill>
                <a:latin typeface="Consolas"/>
              </a:rPr>
              <a:t>();</a:t>
            </a:r>
            <a:endParaRPr lang="en-US" dirty="0">
              <a:solidFill>
                <a:srgbClr val="000000"/>
              </a:solidFill>
              <a:latin typeface="Consolas"/>
            </a:endParaRPr>
          </a:p>
          <a:p>
            <a:pPr lvl="2"/>
            <a:r>
              <a:rPr lang="en-US" dirty="0" err="1">
                <a:solidFill>
                  <a:srgbClr val="6A3E3E"/>
                </a:solidFill>
                <a:latin typeface="Consolas"/>
              </a:rPr>
              <a:t>m</a:t>
            </a:r>
            <a:r>
              <a:rPr lang="en-US" dirty="0" err="1">
                <a:solidFill>
                  <a:srgbClr val="000000"/>
                </a:solidFill>
                <a:latin typeface="Consolas"/>
              </a:rPr>
              <a:t>.start</a:t>
            </a:r>
            <a:r>
              <a:rPr lang="en-US" dirty="0">
                <a:solidFill>
                  <a:srgbClr val="000000"/>
                </a:solidFill>
                <a:latin typeface="Consolas"/>
              </a:rPr>
              <a:t>();</a:t>
            </a:r>
          </a:p>
          <a:p>
            <a:pPr lvl="1"/>
            <a:r>
              <a:rPr lang="en-US" dirty="0">
                <a:solidFill>
                  <a:srgbClr val="000000"/>
                </a:solidFill>
                <a:latin typeface="Consolas"/>
              </a:rPr>
              <a:t>}</a:t>
            </a:r>
          </a:p>
          <a:p>
            <a:pPr>
              <a:lnSpc>
                <a:spcPct val="150000"/>
              </a:lnSpc>
            </a:pP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41170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2) Implementing </a:t>
            </a:r>
            <a:r>
              <a:rPr lang="en-US" dirty="0" err="1" smtClean="0"/>
              <a:t>Runnable</a:t>
            </a:r>
            <a:r>
              <a:rPr lang="en-US" dirty="0" smtClean="0"/>
              <a:t> Interface</a:t>
            </a:r>
            <a:endParaRPr lang="en-US" dirty="0"/>
          </a:p>
        </p:txBody>
      </p:sp>
      <p:sp>
        <p:nvSpPr>
          <p:cNvPr id="3" name="Content Placeholder 2"/>
          <p:cNvSpPr>
            <a:spLocks noGrp="1"/>
          </p:cNvSpPr>
          <p:nvPr>
            <p:ph idx="1"/>
          </p:nvPr>
        </p:nvSpPr>
        <p:spPr>
          <a:xfrm>
            <a:off x="190500" y="1066800"/>
            <a:ext cx="8763000" cy="5562600"/>
          </a:xfrm>
        </p:spPr>
        <p:txBody>
          <a:bodyPr>
            <a:normAutofit fontScale="92500" lnSpcReduction="10000"/>
          </a:bodyPr>
          <a:lstStyle/>
          <a:p>
            <a:pPr algn="just"/>
            <a:r>
              <a:rPr lang="en-US" dirty="0" smtClean="0"/>
              <a:t>The easiest way to create a thread is to create a class that implements the </a:t>
            </a:r>
            <a:r>
              <a:rPr lang="en-US" dirty="0" err="1" smtClean="0">
                <a:latin typeface="Cambria" pitchFamily="18" charset="0"/>
                <a:ea typeface="Cambria" pitchFamily="18" charset="0"/>
              </a:rPr>
              <a:t>Runnable</a:t>
            </a:r>
            <a:r>
              <a:rPr lang="en-US" dirty="0" smtClean="0"/>
              <a:t> interface. </a:t>
            </a:r>
          </a:p>
          <a:p>
            <a:pPr algn="just"/>
            <a:r>
              <a:rPr lang="en-US" dirty="0" smtClean="0"/>
              <a:t>To implement </a:t>
            </a:r>
            <a:r>
              <a:rPr lang="en-US" dirty="0" err="1" smtClean="0">
                <a:latin typeface="Cambria" pitchFamily="18" charset="0"/>
                <a:ea typeface="Cambria" pitchFamily="18" charset="0"/>
              </a:rPr>
              <a:t>Runnable</a:t>
            </a:r>
            <a:r>
              <a:rPr lang="en-US" dirty="0" smtClean="0"/>
              <a:t>, a class need to implement only a single method called run(), which is declared as follows: </a:t>
            </a:r>
          </a:p>
          <a:p>
            <a:pPr algn="just">
              <a:buNone/>
            </a:pPr>
            <a:r>
              <a:rPr lang="en-US" dirty="0" smtClean="0"/>
              <a:t>		</a:t>
            </a:r>
            <a:r>
              <a:rPr lang="en-US" dirty="0" smtClean="0">
                <a:latin typeface="Cambria" pitchFamily="18" charset="0"/>
                <a:ea typeface="Cambria" pitchFamily="18" charset="0"/>
              </a:rPr>
              <a:t>public void run( ) </a:t>
            </a:r>
          </a:p>
          <a:p>
            <a:pPr algn="just"/>
            <a:r>
              <a:rPr lang="en-US" dirty="0" smtClean="0"/>
              <a:t>After creating a class that implements </a:t>
            </a:r>
            <a:r>
              <a:rPr lang="en-US" dirty="0" err="1" smtClean="0">
                <a:latin typeface="Cambria" pitchFamily="18" charset="0"/>
                <a:ea typeface="Cambria" pitchFamily="18" charset="0"/>
              </a:rPr>
              <a:t>Runnable</a:t>
            </a:r>
            <a:r>
              <a:rPr lang="en-US" dirty="0" smtClean="0"/>
              <a:t> will instantiate an object of type Thread from within that class. Thread defines several constructors. The one that we will use is shown here: </a:t>
            </a:r>
          </a:p>
          <a:p>
            <a:pPr algn="just">
              <a:buNone/>
            </a:pPr>
            <a:r>
              <a:rPr lang="en-US" dirty="0" smtClean="0"/>
              <a:t>		</a:t>
            </a:r>
            <a:r>
              <a:rPr lang="en-US" dirty="0" smtClean="0">
                <a:latin typeface="Cambria" pitchFamily="18" charset="0"/>
                <a:ea typeface="Cambria" pitchFamily="18" charset="0"/>
              </a:rPr>
              <a:t>Thread(</a:t>
            </a:r>
            <a:r>
              <a:rPr lang="en-US" dirty="0" err="1" smtClean="0">
                <a:latin typeface="Cambria" pitchFamily="18" charset="0"/>
                <a:ea typeface="Cambria" pitchFamily="18" charset="0"/>
              </a:rPr>
              <a:t>Runnable</a:t>
            </a:r>
            <a:r>
              <a:rPr lang="en-US" dirty="0" smtClean="0">
                <a:latin typeface="Cambria" pitchFamily="18" charset="0"/>
                <a:ea typeface="Cambria" pitchFamily="18" charset="0"/>
              </a:rPr>
              <a:t> </a:t>
            </a:r>
            <a:r>
              <a:rPr lang="en-US" dirty="0" err="1" smtClean="0">
                <a:latin typeface="Cambria" pitchFamily="18" charset="0"/>
                <a:ea typeface="Cambria" pitchFamily="18" charset="0"/>
              </a:rPr>
              <a:t>threadOb</a:t>
            </a:r>
            <a:r>
              <a:rPr lang="en-US" dirty="0" smtClean="0">
                <a:latin typeface="Cambria" pitchFamily="18" charset="0"/>
                <a:ea typeface="Cambria" pitchFamily="18" charset="0"/>
              </a:rPr>
              <a:t>, String </a:t>
            </a:r>
            <a:r>
              <a:rPr lang="en-US" dirty="0" err="1" smtClean="0">
                <a:latin typeface="Cambria" pitchFamily="18" charset="0"/>
                <a:ea typeface="Cambria" pitchFamily="18" charset="0"/>
              </a:rPr>
              <a:t>threadName</a:t>
            </a:r>
            <a:r>
              <a:rPr lang="en-US" dirty="0" smtClean="0">
                <a:latin typeface="Cambria" pitchFamily="18" charset="0"/>
                <a:ea typeface="Cambria" pitchFamily="18" charset="0"/>
              </a:rPr>
              <a:t>);</a:t>
            </a:r>
          </a:p>
          <a:p>
            <a:pPr algn="just"/>
            <a:r>
              <a:rPr lang="en-US" dirty="0" smtClean="0"/>
              <a:t>Here </a:t>
            </a:r>
            <a:r>
              <a:rPr lang="en-US" dirty="0" err="1" smtClean="0">
                <a:latin typeface="Cambria" pitchFamily="18" charset="0"/>
                <a:ea typeface="Cambria" pitchFamily="18" charset="0"/>
              </a:rPr>
              <a:t>threadOb</a:t>
            </a:r>
            <a:r>
              <a:rPr lang="en-US" dirty="0" smtClean="0"/>
              <a:t> is an instance of a class that implements the </a:t>
            </a:r>
            <a:r>
              <a:rPr lang="en-US" dirty="0" err="1" smtClean="0">
                <a:latin typeface="Cambria" pitchFamily="18" charset="0"/>
                <a:ea typeface="Cambria" pitchFamily="18" charset="0"/>
              </a:rPr>
              <a:t>Runnable</a:t>
            </a:r>
            <a:r>
              <a:rPr lang="en-US" dirty="0" smtClean="0"/>
              <a:t> interface and the name of the new thread is specified by </a:t>
            </a:r>
            <a:r>
              <a:rPr lang="en-US" dirty="0" err="1" smtClean="0">
                <a:latin typeface="Cambria" pitchFamily="18" charset="0"/>
                <a:ea typeface="Cambria" pitchFamily="18" charset="0"/>
              </a:rPr>
              <a:t>threadName</a:t>
            </a:r>
            <a:r>
              <a:rPr lang="en-US" dirty="0" smtClean="0"/>
              <a:t>. </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0" y="1"/>
            <a:ext cx="9144000" cy="6494085"/>
          </a:xfrm>
          <a:prstGeom prst="rect">
            <a:avLst/>
          </a:prstGeom>
          <a:solidFill>
            <a:schemeClr val="tx1"/>
          </a:solidFill>
        </p:spPr>
        <p:txBody>
          <a:bodyPr wrap="square" rtlCol="0">
            <a:spAutoFit/>
          </a:bodyPr>
          <a:lstStyle/>
          <a:p>
            <a:pPr>
              <a:lnSpc>
                <a:spcPct val="150000"/>
              </a:lnSpc>
            </a:pP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MyRunnable</a:t>
            </a:r>
            <a:r>
              <a:rPr lang="en-US" sz="1600" b="1" dirty="0">
                <a:solidFill>
                  <a:srgbClr val="000000"/>
                </a:solidFill>
                <a:latin typeface="Consolas"/>
              </a:rPr>
              <a:t> </a:t>
            </a:r>
            <a:r>
              <a:rPr lang="en-US" sz="1600" b="1" dirty="0">
                <a:solidFill>
                  <a:srgbClr val="7F0055"/>
                </a:solidFill>
                <a:latin typeface="Consolas"/>
              </a:rPr>
              <a:t>implements</a:t>
            </a:r>
            <a:r>
              <a:rPr lang="en-US" sz="1600" b="1" dirty="0">
                <a:solidFill>
                  <a:srgbClr val="000000"/>
                </a:solidFill>
                <a:latin typeface="Consolas"/>
              </a:rPr>
              <a:t> Runnable {</a:t>
            </a:r>
          </a:p>
          <a:p>
            <a:pPr lvl="1"/>
            <a:r>
              <a:rPr lang="en-US" sz="1600" dirty="0">
                <a:solidFill>
                  <a:srgbClr val="000000"/>
                </a:solidFill>
                <a:latin typeface="Consolas"/>
              </a:rPr>
              <a:t>Thread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pPr lvl="1"/>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000000"/>
                </a:solidFill>
                <a:latin typeface="Consolas"/>
              </a:rPr>
              <a:t>MyRunnable</a:t>
            </a:r>
            <a:r>
              <a:rPr lang="en-US" sz="1600" b="1" dirty="0">
                <a:solidFill>
                  <a:srgbClr val="000000"/>
                </a:solidFill>
                <a:latin typeface="Consolas"/>
              </a:rPr>
              <a:t>(String </a:t>
            </a:r>
            <a:r>
              <a:rPr lang="en-US" sz="1600" b="1" dirty="0" err="1">
                <a:solidFill>
                  <a:srgbClr val="6A3E3E"/>
                </a:solidFill>
                <a:latin typeface="Consolas"/>
              </a:rPr>
              <a:t>tName</a:t>
            </a:r>
            <a:r>
              <a:rPr lang="en-US" sz="1600" b="1" dirty="0">
                <a:solidFill>
                  <a:srgbClr val="000000"/>
                </a:solidFill>
                <a:latin typeface="Consolas"/>
              </a:rPr>
              <a:t>) {</a:t>
            </a:r>
          </a:p>
          <a:p>
            <a:pPr lvl="2"/>
            <a:r>
              <a:rPr lang="en-US" sz="1600" dirty="0">
                <a:solidFill>
                  <a:srgbClr val="0000C0"/>
                </a:solidFill>
                <a:latin typeface="Consolas"/>
              </a:rPr>
              <a:t>t</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 </a:t>
            </a:r>
            <a:r>
              <a:rPr lang="en-US" sz="1600" b="1" dirty="0" err="1">
                <a:solidFill>
                  <a:srgbClr val="6A3E3E"/>
                </a:solidFill>
                <a:latin typeface="Consolas"/>
              </a:rPr>
              <a:t>tName</a:t>
            </a:r>
            <a:r>
              <a:rPr lang="en-US" sz="1600" b="1" dirty="0">
                <a:solidFill>
                  <a:srgbClr val="000000"/>
                </a:solidFill>
                <a:latin typeface="Consolas"/>
              </a:rPr>
              <a:t>);</a:t>
            </a:r>
          </a:p>
          <a:p>
            <a:pPr lvl="2"/>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2A00FF"/>
                </a:solidFill>
                <a:latin typeface="Consolas"/>
              </a:rPr>
              <a:t>"Child Thread "</a:t>
            </a:r>
            <a:r>
              <a:rPr lang="en-US" sz="1600" b="1" i="1" dirty="0">
                <a:solidFill>
                  <a:srgbClr val="000000"/>
                </a:solidFill>
                <a:latin typeface="Consolas"/>
              </a:rPr>
              <a:t> + </a:t>
            </a:r>
            <a:r>
              <a:rPr lang="en-US" sz="1600" b="1" i="1" dirty="0">
                <a:solidFill>
                  <a:srgbClr val="0000C0"/>
                </a:solidFill>
                <a:latin typeface="Consolas"/>
              </a:rPr>
              <a:t>t</a:t>
            </a:r>
            <a:r>
              <a:rPr lang="en-US" sz="1600" b="1" i="1" dirty="0">
                <a:solidFill>
                  <a:srgbClr val="000000"/>
                </a:solidFill>
                <a:latin typeface="Consolas"/>
              </a:rPr>
              <a:t>);</a:t>
            </a:r>
          </a:p>
          <a:p>
            <a:pPr lvl="2"/>
            <a:r>
              <a:rPr lang="en-US" sz="1600" dirty="0" err="1">
                <a:solidFill>
                  <a:srgbClr val="0000C0"/>
                </a:solidFill>
                <a:latin typeface="Consolas"/>
              </a:rPr>
              <a:t>t</a:t>
            </a:r>
            <a:r>
              <a:rPr lang="en-US" sz="1600" dirty="0" err="1">
                <a:solidFill>
                  <a:srgbClr val="000000"/>
                </a:solidFill>
                <a:latin typeface="Consolas"/>
              </a:rPr>
              <a:t>.start</a:t>
            </a:r>
            <a:r>
              <a:rPr lang="en-US" sz="1600" dirty="0">
                <a:solidFill>
                  <a:srgbClr val="000000"/>
                </a:solidFill>
                <a:latin typeface="Consolas"/>
              </a:rPr>
              <a:t>();</a:t>
            </a:r>
          </a:p>
          <a:p>
            <a:pPr lvl="1"/>
            <a:r>
              <a:rPr lang="en-US" sz="1600" dirty="0">
                <a:solidFill>
                  <a:srgbClr val="000000"/>
                </a:solidFill>
                <a:latin typeface="Consolas"/>
              </a:rPr>
              <a:t>}</a:t>
            </a:r>
            <a:endParaRPr lang="en-US" sz="1600" dirty="0">
              <a:latin typeface="Consolas"/>
            </a:endParaRPr>
          </a:p>
          <a:p>
            <a:pPr lvl="1">
              <a:lnSpc>
                <a:spcPct val="150000"/>
              </a:lnSpc>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pPr lvl="2"/>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0; </a:t>
            </a:r>
            <a:r>
              <a:rPr lang="nn-NO" sz="1600" b="1" dirty="0">
                <a:solidFill>
                  <a:srgbClr val="6A3E3E"/>
                </a:solidFill>
                <a:latin typeface="Consolas"/>
              </a:rPr>
              <a:t>i</a:t>
            </a:r>
            <a:r>
              <a:rPr lang="nn-NO" sz="1600" b="1" dirty="0">
                <a:solidFill>
                  <a:srgbClr val="000000"/>
                </a:solidFill>
                <a:latin typeface="Consolas"/>
              </a:rPr>
              <a:t> &lt; 10; </a:t>
            </a:r>
            <a:r>
              <a:rPr lang="nn-NO" sz="1600" b="1" dirty="0">
                <a:solidFill>
                  <a:srgbClr val="6A3E3E"/>
                </a:solidFill>
                <a:latin typeface="Consolas"/>
              </a:rPr>
              <a:t>i</a:t>
            </a:r>
            <a:r>
              <a:rPr lang="nn-NO" sz="1600" b="1" dirty="0">
                <a:solidFill>
                  <a:srgbClr val="000000"/>
                </a:solidFill>
                <a:latin typeface="Consolas"/>
              </a:rPr>
              <a:t>++) {</a:t>
            </a:r>
          </a:p>
          <a:p>
            <a:pPr lvl="3"/>
            <a:r>
              <a:rPr lang="en-US" sz="1600" b="1" dirty="0">
                <a:solidFill>
                  <a:srgbClr val="7F0055"/>
                </a:solidFill>
                <a:latin typeface="Consolas"/>
              </a:rPr>
              <a:t>try</a:t>
            </a:r>
            <a:r>
              <a:rPr lang="en-US" sz="1600" b="1" dirty="0">
                <a:solidFill>
                  <a:srgbClr val="000000"/>
                </a:solidFill>
                <a:latin typeface="Consolas"/>
              </a:rPr>
              <a:t> {</a:t>
            </a:r>
          </a:p>
          <a:p>
            <a:pPr lvl="4"/>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(1000);</a:t>
            </a:r>
          </a:p>
          <a:p>
            <a:pPr lvl="4"/>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err="1">
                <a:solidFill>
                  <a:srgbClr val="0000C0"/>
                </a:solidFill>
                <a:latin typeface="Consolas"/>
              </a:rPr>
              <a:t>t</a:t>
            </a:r>
            <a:r>
              <a:rPr lang="en-US" sz="1600" b="1" i="1" dirty="0" err="1">
                <a:solidFill>
                  <a:srgbClr val="000000"/>
                </a:solidFill>
                <a:latin typeface="Consolas"/>
              </a:rPr>
              <a:t>.getName</a:t>
            </a:r>
            <a:r>
              <a:rPr lang="en-US" sz="1600" b="1" i="1" dirty="0">
                <a:solidFill>
                  <a:srgbClr val="000000"/>
                </a:solidFill>
                <a:latin typeface="Consolas"/>
              </a:rPr>
              <a:t>() + </a:t>
            </a:r>
            <a:r>
              <a:rPr lang="en-US" sz="1600" b="1" i="1" dirty="0">
                <a:solidFill>
                  <a:srgbClr val="2A00FF"/>
                </a:solidFill>
                <a:latin typeface="Consolas"/>
              </a:rPr>
              <a:t>" "</a:t>
            </a:r>
            <a:r>
              <a:rPr lang="en-US" sz="1600" b="1" i="1" dirty="0">
                <a:solidFill>
                  <a:srgbClr val="000000"/>
                </a:solidFill>
                <a:latin typeface="Consolas"/>
              </a:rPr>
              <a:t> + </a:t>
            </a:r>
            <a:r>
              <a:rPr lang="en-US" sz="1600" b="1" i="1" dirty="0">
                <a:solidFill>
                  <a:srgbClr val="6A3E3E"/>
                </a:solidFill>
                <a:latin typeface="Consolas"/>
              </a:rPr>
              <a:t>i</a:t>
            </a:r>
            <a:r>
              <a:rPr lang="en-US" sz="1600" b="1" i="1" dirty="0">
                <a:solidFill>
                  <a:srgbClr val="000000"/>
                </a:solidFill>
                <a:latin typeface="Consolas"/>
              </a:rPr>
              <a:t>);</a:t>
            </a:r>
          </a:p>
          <a:p>
            <a:pPr lvl="3"/>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a:t>
            </a:r>
            <a:r>
              <a:rPr lang="en-US" sz="1600" b="1" dirty="0" err="1">
                <a:solidFill>
                  <a:srgbClr val="000000"/>
                </a:solidFill>
                <a:latin typeface="Consolas"/>
              </a:rPr>
              <a:t>InterruptedException</a:t>
            </a:r>
            <a:r>
              <a:rPr lang="en-US" sz="1600" b="1" dirty="0">
                <a:solidFill>
                  <a:srgbClr val="000000"/>
                </a:solidFill>
                <a:latin typeface="Consolas"/>
              </a:rPr>
              <a:t> </a:t>
            </a:r>
            <a:r>
              <a:rPr lang="en-US" sz="1600" b="1" dirty="0">
                <a:solidFill>
                  <a:srgbClr val="6A3E3E"/>
                </a:solidFill>
                <a:latin typeface="Consolas"/>
              </a:rPr>
              <a:t>e</a:t>
            </a:r>
            <a:r>
              <a:rPr lang="en-US" sz="1600" b="1" dirty="0">
                <a:solidFill>
                  <a:srgbClr val="000000"/>
                </a:solidFill>
                <a:latin typeface="Consolas"/>
              </a:rPr>
              <a:t>) {</a:t>
            </a:r>
          </a:p>
          <a:p>
            <a:pPr lvl="3"/>
            <a:r>
              <a:rPr lang="en-US" sz="1600" dirty="0">
                <a:solidFill>
                  <a:srgbClr val="6A3E3E"/>
                </a:solidFill>
                <a:latin typeface="Consolas"/>
              </a:rPr>
              <a:t>	</a:t>
            </a:r>
            <a:r>
              <a:rPr lang="en-US" sz="1600" dirty="0" err="1">
                <a:solidFill>
                  <a:srgbClr val="6A3E3E"/>
                </a:solidFill>
                <a:latin typeface="Consolas"/>
              </a:rPr>
              <a:t>e</a:t>
            </a:r>
            <a:r>
              <a:rPr lang="en-US" sz="1600" dirty="0" err="1">
                <a:solidFill>
                  <a:srgbClr val="000000"/>
                </a:solidFill>
                <a:latin typeface="Consolas"/>
              </a:rPr>
              <a:t>.printStackTrace</a:t>
            </a:r>
            <a:r>
              <a:rPr lang="en-US" sz="1600" dirty="0">
                <a:solidFill>
                  <a:srgbClr val="000000"/>
                </a:solidFill>
                <a:latin typeface="Consolas"/>
              </a:rPr>
              <a:t>();</a:t>
            </a:r>
          </a:p>
          <a:p>
            <a:pPr lvl="3"/>
            <a:r>
              <a:rPr lang="en-US" sz="1600" dirty="0">
                <a:solidFill>
                  <a:srgbClr val="000000"/>
                </a:solidFill>
                <a:latin typeface="Consolas"/>
              </a:rPr>
              <a:t>}</a:t>
            </a:r>
          </a:p>
          <a:p>
            <a:pPr lvl="2"/>
            <a:r>
              <a:rPr lang="en-US" sz="1600" dirty="0">
                <a:solidFill>
                  <a:srgbClr val="000000"/>
                </a:solidFill>
                <a:latin typeface="Consolas"/>
              </a:rPr>
              <a:t>}</a:t>
            </a:r>
          </a:p>
          <a:p>
            <a:pPr lvl="1"/>
            <a:r>
              <a:rPr lang="en-US" sz="1600" dirty="0">
                <a:solidFill>
                  <a:srgbClr val="000000"/>
                </a:solidFill>
                <a:latin typeface="Consolas"/>
              </a:rPr>
              <a:t>}</a:t>
            </a:r>
          </a:p>
          <a:p>
            <a:r>
              <a:rPr lang="en-US" sz="1600" dirty="0" smtClean="0">
                <a:solidFill>
                  <a:srgbClr val="000000"/>
                </a:solidFill>
                <a:latin typeface="Consolas"/>
              </a:rPr>
              <a:t>}</a:t>
            </a:r>
          </a:p>
          <a:p>
            <a:pPr>
              <a:lnSpc>
                <a:spcPct val="150000"/>
              </a:lnSpc>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MyRunner</a:t>
            </a:r>
            <a:r>
              <a:rPr lang="en-US" sz="1600" b="1" dirty="0">
                <a:solidFill>
                  <a:srgbClr val="000000"/>
                </a:solidFill>
                <a:latin typeface="Consolas"/>
              </a:rPr>
              <a:t> {</a:t>
            </a:r>
          </a:p>
          <a:p>
            <a:pPr lvl="1">
              <a:lnSpc>
                <a:spcPct val="150000"/>
              </a:lnSpc>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a:t>
            </a:r>
            <a:r>
              <a:rPr lang="en-US" sz="1600" b="1" dirty="0">
                <a:solidFill>
                  <a:srgbClr val="000000"/>
                </a:solidFill>
                <a:latin typeface="Consolas"/>
              </a:rPr>
              <a:t>) {</a:t>
            </a:r>
          </a:p>
          <a:p>
            <a:pPr lvl="2"/>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MyRunnable</a:t>
            </a:r>
            <a:r>
              <a:rPr lang="en-US" sz="1600" b="1" dirty="0">
                <a:solidFill>
                  <a:srgbClr val="000000"/>
                </a:solidFill>
                <a:latin typeface="Consolas"/>
              </a:rPr>
              <a:t>(</a:t>
            </a:r>
            <a:r>
              <a:rPr lang="en-US" sz="1600" b="1" dirty="0">
                <a:solidFill>
                  <a:srgbClr val="2A00FF"/>
                </a:solidFill>
                <a:latin typeface="Consolas"/>
              </a:rPr>
              <a:t>"1st"</a:t>
            </a:r>
            <a:r>
              <a:rPr lang="en-US" sz="1600" b="1" dirty="0">
                <a:solidFill>
                  <a:srgbClr val="000000"/>
                </a:solidFill>
                <a:latin typeface="Consolas"/>
              </a:rPr>
              <a:t>);</a:t>
            </a:r>
          </a:p>
          <a:p>
            <a:pPr lvl="2"/>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MyRunnable</a:t>
            </a:r>
            <a:r>
              <a:rPr lang="en-US" sz="1600" b="1" dirty="0">
                <a:solidFill>
                  <a:srgbClr val="000000"/>
                </a:solidFill>
                <a:latin typeface="Consolas"/>
              </a:rPr>
              <a:t>(</a:t>
            </a:r>
            <a:r>
              <a:rPr lang="en-US" sz="1600" b="1" dirty="0">
                <a:solidFill>
                  <a:srgbClr val="2A00FF"/>
                </a:solidFill>
                <a:latin typeface="Consolas"/>
              </a:rPr>
              <a:t>"2nd"</a:t>
            </a:r>
            <a:r>
              <a:rPr lang="en-US" sz="1600" b="1" dirty="0">
                <a:solidFill>
                  <a:srgbClr val="000000"/>
                </a:solidFill>
                <a:latin typeface="Consolas"/>
              </a:rPr>
              <a:t>);</a:t>
            </a:r>
            <a:endParaRPr lang="en-US" sz="1600" dirty="0">
              <a:latin typeface="Consolas"/>
            </a:endParaRPr>
          </a:p>
          <a:p>
            <a:pPr lvl="1"/>
            <a:r>
              <a:rPr lang="en-US" sz="1600" dirty="0">
                <a:solidFill>
                  <a:srgbClr val="000000"/>
                </a:solidFill>
                <a:latin typeface="Consolas"/>
              </a:rPr>
              <a:t>}</a:t>
            </a:r>
          </a:p>
          <a:p>
            <a:r>
              <a:rPr lang="en-US" sz="1600" dirty="0" smtClean="0">
                <a:solidFill>
                  <a:srgbClr val="000000"/>
                </a:solidFill>
                <a:latin typeface="Consolas"/>
              </a:rPr>
              <a:t>}</a:t>
            </a:r>
            <a:endParaRPr lang="en-US" sz="1600" dirty="0">
              <a:solidFill>
                <a:srgbClr val="000000"/>
              </a:solidFill>
              <a:latin typeface="Consolas"/>
            </a:endParaRPr>
          </a:p>
        </p:txBody>
      </p:sp>
    </p:spTree>
    <p:extLst>
      <p:ext uri="{BB962C8B-B14F-4D97-AF65-F5344CB8AC3E}">
        <p14:creationId xmlns:p14="http://schemas.microsoft.com/office/powerpoint/2010/main" val="98989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Executor </a:t>
            </a:r>
            <a:r>
              <a:rPr lang="en-US" dirty="0" smtClean="0"/>
              <a:t>Framework</a:t>
            </a:r>
            <a:endParaRPr lang="en-US" dirty="0"/>
          </a:p>
        </p:txBody>
      </p:sp>
      <p:sp>
        <p:nvSpPr>
          <p:cNvPr id="3" name="Content Placeholder 2"/>
          <p:cNvSpPr>
            <a:spLocks noGrp="1"/>
          </p:cNvSpPr>
          <p:nvPr>
            <p:ph idx="1"/>
          </p:nvPr>
        </p:nvSpPr>
        <p:spPr>
          <a:xfrm>
            <a:off x="152400" y="1082040"/>
            <a:ext cx="8839200" cy="4709160"/>
          </a:xfrm>
        </p:spPr>
        <p:txBody>
          <a:bodyPr/>
          <a:lstStyle/>
          <a:p>
            <a:pPr algn="just"/>
            <a:r>
              <a:rPr lang="en-IN" dirty="0"/>
              <a:t>Java </a:t>
            </a:r>
            <a:r>
              <a:rPr lang="en-IN" dirty="0" smtClean="0"/>
              <a:t>executor framework</a:t>
            </a:r>
            <a:r>
              <a:rPr lang="en-IN" dirty="0"/>
              <a:t> </a:t>
            </a:r>
            <a:r>
              <a:rPr lang="en-IN" dirty="0" smtClean="0"/>
              <a:t>(</a:t>
            </a:r>
            <a:r>
              <a:rPr lang="en-IN" dirty="0" err="1" smtClean="0"/>
              <a:t>java.util.concurrent.Executor</a:t>
            </a:r>
            <a:r>
              <a:rPr lang="en-IN" dirty="0"/>
              <a:t>), </a:t>
            </a:r>
            <a:r>
              <a:rPr lang="en-IN" dirty="0" smtClean="0"/>
              <a:t>used </a:t>
            </a:r>
            <a:r>
              <a:rPr lang="en-IN" dirty="0"/>
              <a:t>to </a:t>
            </a:r>
            <a:r>
              <a:rPr lang="en-IN" dirty="0" smtClean="0"/>
              <a:t>run the</a:t>
            </a:r>
            <a:r>
              <a:rPr lang="en-IN" dirty="0"/>
              <a:t> Runnable objects without creating </a:t>
            </a:r>
            <a:r>
              <a:rPr lang="en-IN" dirty="0" smtClean="0"/>
              <a:t>new threads </a:t>
            </a:r>
            <a:r>
              <a:rPr lang="en-IN" dirty="0"/>
              <a:t>every time and mostly re-using </a:t>
            </a:r>
            <a:r>
              <a:rPr lang="en-IN" dirty="0" smtClean="0"/>
              <a:t>the already </a:t>
            </a:r>
            <a:r>
              <a:rPr lang="en-IN" dirty="0"/>
              <a:t>created </a:t>
            </a:r>
            <a:r>
              <a:rPr lang="en-IN" dirty="0" smtClean="0"/>
              <a:t>threads.</a:t>
            </a:r>
          </a:p>
          <a:p>
            <a:pPr algn="just"/>
            <a:r>
              <a:rPr lang="en-IN" dirty="0"/>
              <a:t>Creating a thread in java is a very expensive process which includes memory overhead also. So, it’s a good idea if we can re-use these threads once created, to run our future </a:t>
            </a:r>
            <a:r>
              <a:rPr lang="en-IN" dirty="0" err="1"/>
              <a:t>runnables</a:t>
            </a:r>
            <a:r>
              <a:rPr lang="en-IN" dirty="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91602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Thread Synchronization</a:t>
            </a:r>
            <a:endParaRPr lang="en-US" dirty="0"/>
          </a:p>
        </p:txBody>
      </p:sp>
      <p:sp>
        <p:nvSpPr>
          <p:cNvPr id="4" name="Content Placeholder 3"/>
          <p:cNvSpPr>
            <a:spLocks noGrp="1"/>
          </p:cNvSpPr>
          <p:nvPr>
            <p:ph idx="1"/>
          </p:nvPr>
        </p:nvSpPr>
        <p:spPr>
          <a:xfrm>
            <a:off x="190500" y="990600"/>
            <a:ext cx="8763000" cy="5791200"/>
          </a:xfrm>
        </p:spPr>
        <p:txBody>
          <a:bodyPr>
            <a:normAutofit fontScale="92500" lnSpcReduction="20000"/>
          </a:bodyPr>
          <a:lstStyle/>
          <a:p>
            <a:pPr algn="just"/>
            <a:r>
              <a:rPr lang="en-US" dirty="0" smtClean="0"/>
              <a:t>When we start two or more threads within a program, there may be a situation when multiple threads try to access the same resource and finally they can produce unforeseen result due to concurrency issues.</a:t>
            </a:r>
          </a:p>
          <a:p>
            <a:pPr algn="just"/>
            <a:r>
              <a:rPr lang="en-US" dirty="0" smtClean="0"/>
              <a:t>For example, if multiple threads try to write within a same file then they may corrupt the data because one of the threads can override data or while one thread is opening the same file at the same time another thread might be closing the same file.</a:t>
            </a:r>
          </a:p>
          <a:p>
            <a:pPr algn="just"/>
            <a:r>
              <a:rPr lang="en-US" dirty="0" smtClean="0"/>
              <a:t>So there is a need to synchronize the action of multiple threads and make sure that only one thread can access the resource at a given point in time. </a:t>
            </a:r>
          </a:p>
          <a:p>
            <a:pPr algn="just"/>
            <a:r>
              <a:rPr lang="en-US" dirty="0" smtClean="0"/>
              <a:t>Java programming language provides a very handy way of creating threads and synchronizing their task by using </a:t>
            </a:r>
            <a:r>
              <a:rPr lang="en-US" b="1" dirty="0" smtClean="0"/>
              <a:t>synchronized</a:t>
            </a:r>
            <a:r>
              <a:rPr lang="en-US" dirty="0" smtClean="0"/>
              <a:t> </a:t>
            </a:r>
            <a:r>
              <a:rPr lang="en-US" b="1" dirty="0" smtClean="0"/>
              <a:t>methods &amp; synchronized blocks</a:t>
            </a:r>
            <a:r>
              <a:rPr lang="en-US" dirty="0" smtClean="0"/>
              <a:t>.</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6340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fontScale="90000"/>
          </a:bodyPr>
          <a:lstStyle/>
          <a:p>
            <a:r>
              <a:rPr lang="en-US" dirty="0" smtClean="0"/>
              <a:t>Problem without synchronization (Example)</a:t>
            </a:r>
            <a:endParaRPr lang="en-US" dirty="0"/>
          </a:p>
        </p:txBody>
      </p:sp>
      <p:sp>
        <p:nvSpPr>
          <p:cNvPr id="5" name="Rectangle 4"/>
          <p:cNvSpPr/>
          <p:nvPr/>
        </p:nvSpPr>
        <p:spPr>
          <a:xfrm>
            <a:off x="152400" y="1130201"/>
            <a:ext cx="4876800" cy="3046988"/>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Table {</a:t>
            </a:r>
          </a:p>
          <a:p>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b="1" dirty="0" err="1" smtClean="0">
                <a:solidFill>
                  <a:srgbClr val="000000"/>
                </a:solidFill>
                <a:latin typeface="Consolas"/>
              </a:rPr>
              <a:t>printTable</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smtClean="0">
                <a:solidFill>
                  <a:srgbClr val="6A3E3E"/>
                </a:solidFill>
                <a:latin typeface="Consolas"/>
              </a:rPr>
              <a:t>n</a:t>
            </a:r>
            <a:r>
              <a:rPr lang="en-US" sz="1600" b="1" dirty="0" smtClean="0">
                <a:solidFill>
                  <a:srgbClr val="000000"/>
                </a:solidFill>
                <a:latin typeface="Consolas"/>
              </a:rPr>
              <a:t>) {</a:t>
            </a:r>
            <a:br>
              <a:rPr lang="en-US" sz="1600" b="1" dirty="0" smtClean="0">
                <a:solidFill>
                  <a:srgbClr val="000000"/>
                </a:solidFill>
                <a:latin typeface="Consolas"/>
              </a:rPr>
            </a:br>
            <a:r>
              <a:rPr lang="en-US" sz="1600" b="1"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a:t>
            </a:r>
            <a:r>
              <a:rPr lang="nn-NO" sz="1600" b="1" dirty="0" smtClean="0">
                <a:solidFill>
                  <a:srgbClr val="6A3E3E"/>
                </a:solidFill>
                <a:latin typeface="Consolas"/>
              </a:rPr>
              <a:t>i</a:t>
            </a:r>
            <a:r>
              <a:rPr lang="nn-NO" sz="1600" b="1" dirty="0" smtClean="0">
                <a:solidFill>
                  <a:srgbClr val="000000"/>
                </a:solidFill>
                <a:latin typeface="Consolas"/>
              </a:rPr>
              <a:t> = 1; </a:t>
            </a:r>
            <a:r>
              <a:rPr lang="nn-NO" sz="1600" b="1" dirty="0" smtClean="0">
                <a:solidFill>
                  <a:srgbClr val="6A3E3E"/>
                </a:solidFill>
                <a:latin typeface="Consolas"/>
              </a:rPr>
              <a:t>i</a:t>
            </a:r>
            <a:r>
              <a:rPr lang="nn-NO" sz="1600" b="1" dirty="0" smtClean="0">
                <a:solidFill>
                  <a:srgbClr val="000000"/>
                </a:solidFill>
                <a:latin typeface="Consolas"/>
              </a:rPr>
              <a:t> &lt;= 5; </a:t>
            </a:r>
            <a:r>
              <a:rPr lang="nn-NO" sz="1600" b="1" dirty="0" smtClean="0">
                <a:solidFill>
                  <a:srgbClr val="6A3E3E"/>
                </a:solidFill>
                <a:latin typeface="Consolas"/>
              </a:rPr>
              <a:t>i</a:t>
            </a:r>
            <a:r>
              <a:rPr lang="nn-NO" sz="1600" b="1" dirty="0" smtClean="0">
                <a:solidFill>
                  <a:srgbClr val="000000"/>
                </a:solidFill>
                <a:latin typeface="Consolas"/>
              </a:rPr>
              <a:t>++) {</a:t>
            </a:r>
          </a:p>
          <a:p>
            <a:r>
              <a:rPr lang="nn-NO"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a:t>
            </a:r>
            <a:r>
              <a:rPr lang="en-US" sz="1600" b="1" i="1" dirty="0" smtClean="0">
                <a:solidFill>
                  <a:srgbClr val="000000"/>
                </a:solidFill>
                <a:latin typeface="Consolas"/>
              </a:rPr>
              <a:t>(</a:t>
            </a:r>
            <a:r>
              <a:rPr lang="en-US" sz="1600" b="1" i="1" dirty="0" smtClean="0">
                <a:solidFill>
                  <a:srgbClr val="6A3E3E"/>
                </a:solidFill>
                <a:latin typeface="Consolas"/>
              </a:rPr>
              <a:t>n</a:t>
            </a:r>
            <a:r>
              <a:rPr lang="en-US" sz="1600" b="1" i="1" dirty="0" smtClean="0">
                <a:solidFill>
                  <a:srgbClr val="000000"/>
                </a:solidFill>
                <a:latin typeface="Consolas"/>
              </a:rPr>
              <a:t> * </a:t>
            </a:r>
            <a:r>
              <a:rPr lang="en-US" sz="1600" b="1" i="1" dirty="0" err="1" smtClean="0">
                <a:solidFill>
                  <a:srgbClr val="6A3E3E"/>
                </a:solidFill>
                <a:latin typeface="Consolas"/>
              </a:rPr>
              <a:t>i</a:t>
            </a:r>
            <a:r>
              <a:rPr lang="en-US" sz="1600" b="1" i="1" dirty="0" smtClean="0">
                <a:solidFill>
                  <a:srgbClr val="6A3E3E"/>
                </a:solidFill>
                <a:latin typeface="Consolas"/>
              </a:rPr>
              <a:t> </a:t>
            </a:r>
            <a:r>
              <a:rPr lang="en-US" sz="1600" dirty="0" smtClean="0">
                <a:solidFill>
                  <a:srgbClr val="000000"/>
                </a:solidFill>
                <a:latin typeface="Consolas"/>
              </a:rPr>
              <a:t>+ </a:t>
            </a:r>
            <a:r>
              <a:rPr lang="en-US" sz="1600" dirty="0" smtClean="0">
                <a:solidFill>
                  <a:srgbClr val="2A00FF"/>
                </a:solidFill>
                <a:latin typeface="Consolas"/>
              </a:rPr>
              <a:t>" "</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(400);</a:t>
            </a:r>
          </a:p>
          <a:p>
            <a:r>
              <a:rPr lang="en-US" sz="1600" i="1" dirty="0" smtClean="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 (Exception </a:t>
            </a:r>
            <a:r>
              <a:rPr lang="en-US" sz="1600" b="1" dirty="0" smtClean="0">
                <a:solidFill>
                  <a:srgbClr val="6A3E3E"/>
                </a:solidFill>
                <a:latin typeface="Consolas"/>
              </a:rPr>
              <a:t>e</a:t>
            </a:r>
            <a:r>
              <a:rPr lang="en-US" sz="1600" b="1" dirty="0" smtClean="0">
                <a:solidFill>
                  <a:srgbClr val="000000"/>
                </a:solidFill>
                <a:latin typeface="Consolas"/>
              </a:rPr>
              <a:t>) {</a:t>
            </a:r>
          </a:p>
          <a:p>
            <a:r>
              <a:rPr lang="en-US" sz="1600" b="1" dirty="0" smtClean="0">
                <a:solidFill>
                  <a:srgbClr val="000000"/>
                </a:solidFill>
                <a:latin typeface="Consolas"/>
              </a:rPr>
              <a:t>        </a:t>
            </a:r>
            <a:r>
              <a:rPr lang="en-US" sz="1600" dirty="0" err="1" smtClean="0">
                <a:solidFill>
                  <a:srgbClr val="000000"/>
                </a:solidFill>
                <a:latin typeface="Consolas"/>
              </a:rPr>
              <a:t>System.</a:t>
            </a:r>
            <a:r>
              <a:rPr lang="en-US" sz="1600" b="1" i="1" dirty="0" err="1" smtClean="0">
                <a:solidFill>
                  <a:srgbClr val="0000C0"/>
                </a:solidFill>
                <a:latin typeface="Consolas"/>
              </a:rPr>
              <a:t>out</a:t>
            </a:r>
            <a:r>
              <a:rPr lang="en-US" sz="1600" b="1" i="1" dirty="0" err="1" smtClean="0">
                <a:solidFill>
                  <a:srgbClr val="000000"/>
                </a:solidFill>
                <a:latin typeface="Consolas"/>
              </a:rPr>
              <a:t>.println</a:t>
            </a:r>
            <a:r>
              <a:rPr lang="en-US" sz="1600" b="1" i="1" dirty="0" smtClean="0">
                <a:solidFill>
                  <a:srgbClr val="000000"/>
                </a:solidFill>
                <a:latin typeface="Consolas"/>
              </a:rPr>
              <a:t>(</a:t>
            </a:r>
            <a:r>
              <a:rPr lang="en-US" sz="1600" b="1" i="1" dirty="0" smtClean="0">
                <a:solidFill>
                  <a:srgbClr val="6A3E3E"/>
                </a:solidFill>
                <a:latin typeface="Consolas"/>
              </a:rPr>
              <a:t>e</a:t>
            </a:r>
            <a:r>
              <a:rPr lang="en-US" sz="1600" b="1" i="1" dirty="0" smtClean="0">
                <a:solidFill>
                  <a:srgbClr val="000000"/>
                </a:solidFill>
                <a:latin typeface="Consolas"/>
              </a:rPr>
              <a:t>);</a:t>
            </a:r>
          </a:p>
          <a:p>
            <a:r>
              <a:rPr lang="en-US" sz="1600" b="1" i="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6" name="Rectangle 5"/>
          <p:cNvSpPr/>
          <p:nvPr/>
        </p:nvSpPr>
        <p:spPr>
          <a:xfrm>
            <a:off x="5105400" y="1130201"/>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MyThread1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endParaRPr lang="en-US" sz="1600" dirty="0" smtClean="0">
              <a:latin typeface="Consolas"/>
            </a:endParaRPr>
          </a:p>
          <a:p>
            <a:r>
              <a:rPr lang="en-US" sz="1600" dirty="0" smtClean="0">
                <a:solidFill>
                  <a:srgbClr val="000000"/>
                </a:solidFill>
                <a:latin typeface="Consolas"/>
              </a:rPr>
              <a:t>  MyThread1(Table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endParaRPr lang="en-US" sz="1600" dirty="0"/>
          </a:p>
        </p:txBody>
      </p:sp>
      <p:sp>
        <p:nvSpPr>
          <p:cNvPr id="9" name="Rectangle 8"/>
          <p:cNvSpPr/>
          <p:nvPr/>
        </p:nvSpPr>
        <p:spPr>
          <a:xfrm>
            <a:off x="5105400" y="3492401"/>
            <a:ext cx="38100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MyThread2 </a:t>
            </a:r>
            <a:r>
              <a:rPr lang="en-US" sz="1600" b="1" dirty="0" smtClean="0">
                <a:solidFill>
                  <a:srgbClr val="7F0055"/>
                </a:solidFill>
                <a:latin typeface="Consolas"/>
              </a:rPr>
              <a:t>extends</a:t>
            </a:r>
            <a:r>
              <a:rPr lang="en-US" sz="1600" b="1" dirty="0" smtClean="0">
                <a:solidFill>
                  <a:srgbClr val="000000"/>
                </a:solidFill>
                <a:latin typeface="Consolas"/>
              </a:rPr>
              <a:t> Thread {</a:t>
            </a:r>
          </a:p>
          <a:p>
            <a:r>
              <a:rPr lang="en-US" sz="1600" dirty="0" smtClean="0">
                <a:solidFill>
                  <a:srgbClr val="000000"/>
                </a:solidFill>
                <a:latin typeface="Consolas"/>
              </a:rPr>
              <a:t>  Table </a:t>
            </a:r>
            <a:r>
              <a:rPr lang="en-US" sz="1600" dirty="0" smtClean="0">
                <a:solidFill>
                  <a:srgbClr val="0000C0"/>
                </a:solidFill>
                <a:latin typeface="Consolas"/>
              </a:rPr>
              <a:t>t</a:t>
            </a:r>
            <a:r>
              <a:rPr lang="en-US" sz="1600" dirty="0" smtClean="0">
                <a:solidFill>
                  <a:srgbClr val="000000"/>
                </a:solidFill>
                <a:latin typeface="Consolas"/>
              </a:rPr>
              <a:t>;</a:t>
            </a:r>
          </a:p>
          <a:p>
            <a:r>
              <a:rPr lang="en-US" sz="1600" dirty="0" smtClean="0">
                <a:solidFill>
                  <a:srgbClr val="000000"/>
                </a:solidFill>
                <a:latin typeface="Consolas"/>
              </a:rPr>
              <a:t>  MyThread2(Table </a:t>
            </a:r>
            <a:r>
              <a:rPr lang="en-US" sz="1600" dirty="0" smtClean="0">
                <a:solidFill>
                  <a:srgbClr val="6A3E3E"/>
                </a:solidFill>
                <a:latin typeface="Consolas"/>
              </a:rPr>
              <a:t>t</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b="1" dirty="0" err="1" smtClean="0">
                <a:solidFill>
                  <a:srgbClr val="000000"/>
                </a:solidFill>
                <a:latin typeface="Consolas"/>
              </a:rPr>
              <a:t>.</a:t>
            </a:r>
            <a:r>
              <a:rPr lang="en-US" sz="1600" b="1" dirty="0" err="1" smtClean="0">
                <a:solidFill>
                  <a:srgbClr val="0000C0"/>
                </a:solidFill>
                <a:latin typeface="Consolas"/>
              </a:rPr>
              <a:t>t</a:t>
            </a:r>
            <a:r>
              <a:rPr lang="en-US" sz="1600" b="1" dirty="0" smtClean="0">
                <a:solidFill>
                  <a:srgbClr val="000000"/>
                </a:solidFill>
                <a:latin typeface="Consolas"/>
              </a:rPr>
              <a:t> = </a:t>
            </a:r>
            <a:r>
              <a:rPr lang="en-US" sz="1600" b="1" dirty="0" smtClean="0">
                <a:solidFill>
                  <a:srgbClr val="6A3E3E"/>
                </a:solidFill>
                <a:latin typeface="Consolas"/>
              </a:rPr>
              <a:t>t</a:t>
            </a:r>
            <a:r>
              <a:rPr lang="en-US" sz="1600" b="1" dirty="0" smtClean="0">
                <a:solidFill>
                  <a:srgbClr val="000000"/>
                </a:solidFill>
                <a:latin typeface="Consolas"/>
              </a:rPr>
              <a:t>;</a:t>
            </a:r>
          </a:p>
          <a:p>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r>
              <a:rPr lang="en-US" sz="1600" dirty="0" smtClean="0">
                <a:solidFill>
                  <a:srgbClr val="0000C0"/>
                </a:solidFill>
                <a:latin typeface="Consolas"/>
              </a:rPr>
              <a:t>    </a:t>
            </a:r>
            <a:r>
              <a:rPr lang="en-US" sz="1600" dirty="0" err="1" smtClean="0">
                <a:solidFill>
                  <a:srgbClr val="0000C0"/>
                </a:solidFill>
                <a:latin typeface="Consolas"/>
              </a:rPr>
              <a:t>t</a:t>
            </a:r>
            <a:r>
              <a:rPr lang="en-US" sz="1600" dirty="0" err="1" smtClean="0">
                <a:solidFill>
                  <a:srgbClr val="000000"/>
                </a:solidFill>
                <a:latin typeface="Consolas"/>
              </a:rPr>
              <a:t>.printTable</a:t>
            </a:r>
            <a:r>
              <a:rPr lang="en-US" sz="1600" dirty="0" smtClean="0">
                <a:solidFill>
                  <a:srgbClr val="000000"/>
                </a:solidFill>
                <a:latin typeface="Consolas"/>
              </a:rPr>
              <a:t>(100);</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10" name="Rectangle 9"/>
          <p:cNvSpPr/>
          <p:nvPr/>
        </p:nvSpPr>
        <p:spPr>
          <a:xfrm>
            <a:off x="152400" y="4244876"/>
            <a:ext cx="4876800" cy="2308324"/>
          </a:xfrm>
          <a:prstGeom prst="rect">
            <a:avLst/>
          </a:prstGeom>
          <a:ln w="19050">
            <a:solidFill>
              <a:schemeClr val="accent1"/>
            </a:solidFill>
            <a:prstDash val="dash"/>
          </a:ln>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TestSynchronization</a:t>
            </a:r>
            <a:r>
              <a:rPr lang="en-US" sz="1600" b="1"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main(String </a:t>
            </a:r>
            <a:r>
              <a:rPr lang="en-US" sz="1600" b="1" dirty="0" err="1" smtClean="0">
                <a:solidFill>
                  <a:srgbClr val="6A3E3E"/>
                </a:solidFill>
                <a:latin typeface="Consolas"/>
              </a:rPr>
              <a:t>args</a:t>
            </a:r>
            <a:r>
              <a:rPr lang="en-US" sz="1600" b="1" dirty="0" smtClean="0">
                <a:solidFill>
                  <a:srgbClr val="000000"/>
                </a:solidFill>
                <a:latin typeface="Consolas"/>
              </a:rPr>
              <a:t>[]){</a:t>
            </a:r>
          </a:p>
          <a:p>
            <a:r>
              <a:rPr lang="en-US" sz="1600" dirty="0" smtClean="0">
                <a:solidFill>
                  <a:srgbClr val="000000"/>
                </a:solidFill>
                <a:latin typeface="Consolas"/>
              </a:rPr>
              <a:t>    Table </a:t>
            </a:r>
            <a:r>
              <a:rPr lang="en-US" sz="1600" dirty="0" err="1" smtClean="0">
                <a:solidFill>
                  <a:srgbClr val="6A3E3E"/>
                </a:solidFill>
                <a:latin typeface="Consolas"/>
              </a:rPr>
              <a:t>obj</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Table();</a:t>
            </a:r>
            <a:endParaRPr lang="en-US" sz="1600" b="1" dirty="0" smtClean="0">
              <a:solidFill>
                <a:srgbClr val="3F7F5F"/>
              </a:solidFill>
              <a:latin typeface="Consolas"/>
            </a:endParaRPr>
          </a:p>
          <a:p>
            <a:r>
              <a:rPr lang="en-US" sz="1600" dirty="0" smtClean="0">
                <a:solidFill>
                  <a:srgbClr val="000000"/>
                </a:solidFill>
                <a:latin typeface="Consolas"/>
              </a:rPr>
              <a:t>    MyThread1 </a:t>
            </a:r>
            <a:r>
              <a:rPr lang="en-US" sz="1600" dirty="0" smtClean="0">
                <a:solidFill>
                  <a:srgbClr val="6A3E3E"/>
                </a:solidFill>
                <a:latin typeface="Consolas"/>
              </a:rPr>
              <a:t>t1</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MyThread1(</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000000"/>
                </a:solidFill>
                <a:latin typeface="Consolas"/>
              </a:rPr>
              <a:t>    MyThread2 </a:t>
            </a:r>
            <a:r>
              <a:rPr lang="en-US" sz="1600" dirty="0" smtClean="0">
                <a:solidFill>
                  <a:srgbClr val="6A3E3E"/>
                </a:solidFill>
                <a:latin typeface="Consolas"/>
              </a:rPr>
              <a:t>t2</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MyThread2(</a:t>
            </a:r>
            <a:r>
              <a:rPr lang="en-US" sz="1600" b="1" dirty="0" err="1" smtClean="0">
                <a:solidFill>
                  <a:srgbClr val="6A3E3E"/>
                </a:solidFill>
                <a:latin typeface="Consolas"/>
              </a:rPr>
              <a:t>obj</a:t>
            </a:r>
            <a:r>
              <a:rPr lang="en-US" sz="1600" b="1" dirty="0" smtClean="0">
                <a:solidFill>
                  <a:srgbClr val="000000"/>
                </a:solidFill>
                <a:latin typeface="Consolas"/>
              </a:rPr>
              <a:t>);</a:t>
            </a:r>
          </a:p>
          <a:p>
            <a:r>
              <a:rPr lang="en-US" sz="1600" dirty="0" smtClean="0">
                <a:solidFill>
                  <a:srgbClr val="6A3E3E"/>
                </a:solidFill>
                <a:latin typeface="Consolas"/>
              </a:rPr>
              <a:t>    t1</a:t>
            </a:r>
            <a:r>
              <a:rPr lang="en-US" sz="1600" dirty="0" smtClean="0">
                <a:solidFill>
                  <a:srgbClr val="000000"/>
                </a:solidFill>
                <a:latin typeface="Consolas"/>
              </a:rPr>
              <a:t>.start();</a:t>
            </a:r>
          </a:p>
          <a:p>
            <a:r>
              <a:rPr lang="en-US" sz="1600" dirty="0" smtClean="0">
                <a:solidFill>
                  <a:srgbClr val="6A3E3E"/>
                </a:solidFill>
                <a:latin typeface="Consolas"/>
              </a:rPr>
              <a:t>    t2</a:t>
            </a:r>
            <a:r>
              <a:rPr lang="en-US" sz="1600" dirty="0" smtClean="0">
                <a:solidFill>
                  <a:srgbClr val="000000"/>
                </a:solidFill>
                <a:latin typeface="Consolas"/>
              </a:rPr>
              <a:t>.start();</a:t>
            </a:r>
          </a:p>
          <a:p>
            <a:r>
              <a:rPr lang="en-US" sz="1600" dirty="0" smtClean="0">
                <a:solidFill>
                  <a:srgbClr val="000000"/>
                </a:solidFill>
                <a:latin typeface="Consolas"/>
              </a:rPr>
              <a:t>  }</a:t>
            </a:r>
          </a:p>
          <a:p>
            <a:r>
              <a:rPr lang="en-US" sz="1600" dirty="0" smtClean="0">
                <a:solidFill>
                  <a:srgbClr val="000000"/>
                </a:solidFill>
                <a:latin typeface="Consolas"/>
              </a:rPr>
              <a:t>}</a:t>
            </a:r>
            <a:endParaRPr lang="en-US" sz="1600" dirty="0"/>
          </a:p>
        </p:txBody>
      </p:sp>
      <p:sp>
        <p:nvSpPr>
          <p:cNvPr id="3" name="TextBox 2"/>
          <p:cNvSpPr txBox="1"/>
          <p:nvPr/>
        </p:nvSpPr>
        <p:spPr>
          <a:xfrm>
            <a:off x="5029200" y="5867400"/>
            <a:ext cx="4114800" cy="946413"/>
          </a:xfrm>
          <a:prstGeom prst="rect">
            <a:avLst/>
          </a:prstGeom>
          <a:noFill/>
        </p:spPr>
        <p:txBody>
          <a:bodyPr wrap="square" rtlCol="0">
            <a:spAutoFit/>
          </a:bodyPr>
          <a:lstStyle/>
          <a:p>
            <a:pPr algn="ctr">
              <a:lnSpc>
                <a:spcPct val="150000"/>
              </a:lnSpc>
            </a:pPr>
            <a:r>
              <a:rPr lang="en-US" sz="1900" b="1" dirty="0" smtClean="0"/>
              <a:t>Output</a:t>
            </a:r>
          </a:p>
          <a:p>
            <a:pPr>
              <a:lnSpc>
                <a:spcPct val="150000"/>
              </a:lnSpc>
            </a:pPr>
            <a:r>
              <a:rPr lang="en-US" dirty="0" smtClean="0"/>
              <a:t>5  100   200  10  300  15  400  20  500  25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737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bg/>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xEl>
                                              <p:pRg st="0" end="0"/>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xEl>
                                              <p:pRg st="1" end="1"/>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
                                            <p:txEl>
                                              <p:pRg st="3" end="3"/>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
                                            <p:txEl>
                                              <p:pRg st="4" end="4"/>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
                                            <p:txEl>
                                              <p:pRg st="5" end="5"/>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
                                            <p:txEl>
                                              <p:pRg st="6" end="6"/>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
                                            <p:txEl>
                                              <p:pRg st="7" end="7"/>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P spid="6" grpId="0" build="p" bldLvl="5" animBg="1"/>
      <p:bldP spid="9" grpId="0" build="p" bldLvl="5" animBg="1"/>
      <p:bldP spid="10" grpId="0" build="p" bldLvl="5" animBg="1"/>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150</TotalTime>
  <Words>1112</Words>
  <Application>Microsoft Office PowerPoint</Application>
  <PresentationFormat>On-screen Show (4:3)</PresentationFormat>
  <Paragraphs>238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Concurrency</vt:lpstr>
      <vt:lpstr>Thread states</vt:lpstr>
      <vt:lpstr>Life cycle</vt:lpstr>
      <vt:lpstr>Creating a Thread in Java</vt:lpstr>
      <vt:lpstr>1) Extending Thread Class</vt:lpstr>
      <vt:lpstr>2) Implementing Runnable Interface</vt:lpstr>
      <vt:lpstr>Executor Framework</vt:lpstr>
      <vt:lpstr>Thread Synchronization</vt:lpstr>
      <vt:lpstr>Problem without synchronization (Example)</vt:lpstr>
      <vt:lpstr>Solution with synchronized method</vt:lpstr>
      <vt:lpstr>Solution with synchronized blocks</vt:lpstr>
      <vt:lpstr>Interprocess Communication Mechanism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dc:title>
  <dc:creator>Meet</dc:creator>
  <cp:lastModifiedBy>Meet</cp:lastModifiedBy>
  <cp:revision>14</cp:revision>
  <dcterms:created xsi:type="dcterms:W3CDTF">2006-08-16T00:00:00Z</dcterms:created>
  <dcterms:modified xsi:type="dcterms:W3CDTF">2020-04-03T08:20:43Z</dcterms:modified>
</cp:coreProperties>
</file>