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1ku06jaGPG33Az//itzgYw==" hashData="F+Ip+Op3thPjtHj2147mMG0ui3VTqAbnxux2P6SNoe3veZfSyAWgrluf4yoBNIQ2yGG+AN+vAVd0OqU2cR8Jd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008000"/>
    <a:srgbClr val="385D8A"/>
    <a:srgbClr val="34495E"/>
    <a:srgbClr val="FDFDFD"/>
    <a:srgbClr val="EAEAEA"/>
    <a:srgbClr val="F8F8F8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6" autoAdjust="0"/>
    <p:restoredTop sz="94543" autoAdjust="0"/>
  </p:normalViewPr>
  <p:slideViewPr>
    <p:cSldViewPr>
      <p:cViewPr varScale="1">
        <p:scale>
          <a:sx n="82" d="100"/>
          <a:sy n="82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 provides you a generalized view of your classes or object by providing relevant information.</a:t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 is the process of hiding the working style of an object, and showing the information of an object in understandable manner.</a:t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giving real life Example of Abstraction: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you have an object Mobile Phone.</a:t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you have 3 mobile phones as following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Nokia 1400 (Features- Calling, SMS)</a:t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Nokia 2700 (Features- Calling, SMS, FM Radio, MP3, Camera)</a:t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 Berry (Features- Calling, SMS, FM Radio, MP3, Camera, Video Recording, Reading E-mails)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information (Necessary and Common Information) for the object “Mobile Phone” is make a call to any number and can send SMS.”</a:t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that, for mobile phone object you will have abstract class like following:-</a:t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source code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 means putting all the variables and methods in a class which are necessary.</a:t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example: – Abstract class and abstract method.</a:t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 is the common thing.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somebody in your collage tell you to fill application form, you will fill your details like name, address, data of birth, which semester, percentage you have got etc.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some doctor gives you an application to fill the details, you will fill the details like name, address, date of birth, blood group, height and weight.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in the above example what is the common thing?</a:t>
            </a:r>
            <a:b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Age, name, address so you can create the class which consist of common thing that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1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6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99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5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7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Describe car Properties:</a:t>
            </a:r>
            <a:r>
              <a:rPr lang="en-IN" baseline="0" dirty="0"/>
              <a:t> Make, Model, </a:t>
            </a:r>
            <a:r>
              <a:rPr lang="en-IN" baseline="0" dirty="0" err="1"/>
              <a:t>Color</a:t>
            </a:r>
            <a:r>
              <a:rPr lang="en-IN" baseline="0" dirty="0"/>
              <a:t>, Year, Price</a:t>
            </a:r>
          </a:p>
          <a:p>
            <a:r>
              <a:rPr lang="en-IN" baseline="0" dirty="0"/>
              <a:t>Actions Start, Drive, Park</a:t>
            </a:r>
          </a:p>
          <a:p>
            <a:r>
              <a:rPr lang="en-IN" baseline="0" dirty="0"/>
              <a:t>Thing happens to a car Events </a:t>
            </a:r>
            <a:r>
              <a:rPr lang="en-IN" baseline="0" dirty="0" err="1"/>
              <a:t>On_Strart</a:t>
            </a:r>
            <a:r>
              <a:rPr lang="en-IN" baseline="0" dirty="0"/>
              <a:t>(Turn on head light),</a:t>
            </a:r>
            <a:r>
              <a:rPr lang="en-IN" baseline="0" dirty="0" err="1"/>
              <a:t>On_Parked</a:t>
            </a:r>
            <a:r>
              <a:rPr lang="en-IN" baseline="0" dirty="0"/>
              <a:t>, </a:t>
            </a:r>
            <a:r>
              <a:rPr lang="en-IN" baseline="0" dirty="0" err="1"/>
              <a:t>On_Brake</a:t>
            </a:r>
            <a:r>
              <a:rPr lang="en-IN" baseline="0" dirty="0"/>
              <a:t> </a:t>
            </a:r>
          </a:p>
          <a:p>
            <a:r>
              <a:rPr lang="en-IN" baseline="0" dirty="0"/>
              <a:t>These are backbone of object oriented programming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6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</a:t>
            </a:r>
            <a:r>
              <a:rPr lang="da-DK" sz="16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kern="12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Concepts of OOP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2.jpg"/><Relationship Id="rId5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Rupesh G. </a:t>
              </a:r>
              <a:r>
                <a:rPr lang="en-US" sz="2000" b="1" dirty="0" err="1"/>
                <a:t>Vaishnav</a:t>
              </a:r>
              <a:endParaRPr 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9428037452</a:t>
              </a:r>
            </a:p>
            <a:p>
              <a:r>
                <a:rPr lang="en-US" dirty="0"/>
                <a:t>     rupesh.vaishnav@darshan.ac.in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99662"/>
              <a:chOff x="-14748" y="986564"/>
              <a:chExt cx="9158748" cy="3699662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41736"/>
                  <a:ext cx="4181886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2140705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Object Oriented Programming with C++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2" y="2100903"/>
                <a:ext cx="418815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Unit-1</a:t>
                </a:r>
              </a:p>
              <a:p>
                <a:r>
                  <a:rPr lang="en-US" sz="5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Concepts of OOP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3" t="7109" r="17117" b="7251"/>
          <a:stretch/>
        </p:blipFill>
        <p:spPr>
          <a:xfrm>
            <a:off x="6941295" y="1819265"/>
            <a:ext cx="1828848" cy="24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6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b="1" dirty="0">
                <a:latin typeface="+mj-lt"/>
              </a:rPr>
              <a:t>Class</a:t>
            </a:r>
            <a:endParaRPr lang="en-IN" sz="4200" b="1" dirty="0">
              <a:latin typeface="+mj-lt"/>
            </a:endParaRPr>
          </a:p>
        </p:txBody>
      </p:sp>
      <p:pic>
        <p:nvPicPr>
          <p:cNvPr id="6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399"/>
            <a:ext cx="432368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676400"/>
            <a:ext cx="34956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433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Real Time Systems Design</a:t>
            </a:r>
          </a:p>
          <a:p>
            <a:r>
              <a:rPr lang="en-IN" dirty="0"/>
              <a:t>Simulation and </a:t>
            </a:r>
            <a:r>
              <a:rPr lang="en-IN" dirty="0" err="1"/>
              <a:t>Modeling</a:t>
            </a:r>
            <a:r>
              <a:rPr lang="en-IN" dirty="0"/>
              <a:t> System</a:t>
            </a:r>
          </a:p>
          <a:p>
            <a:r>
              <a:rPr lang="en-IN" dirty="0"/>
              <a:t>Object Oriented Database</a:t>
            </a:r>
          </a:p>
          <a:p>
            <a:r>
              <a:rPr lang="en-IN" dirty="0"/>
              <a:t>Client-Server System</a:t>
            </a:r>
          </a:p>
          <a:p>
            <a:r>
              <a:rPr lang="en-IN" dirty="0"/>
              <a:t>Neural Networking and Parallel Programming</a:t>
            </a:r>
          </a:p>
          <a:p>
            <a:r>
              <a:rPr lang="en-IN" dirty="0"/>
              <a:t>Decision Support and Office Automation Systems</a:t>
            </a:r>
          </a:p>
          <a:p>
            <a:r>
              <a:rPr lang="en-IN" dirty="0"/>
              <a:t>CIM/CAD/CAM Systems</a:t>
            </a:r>
          </a:p>
          <a:p>
            <a:r>
              <a:rPr lang="en-IN" dirty="0"/>
              <a:t>AI and Expert Systems</a:t>
            </a:r>
          </a:p>
        </p:txBody>
      </p:sp>
    </p:spTree>
    <p:extLst>
      <p:ext uri="{BB962C8B-B14F-4D97-AF65-F5344CB8AC3E}">
        <p14:creationId xmlns:p14="http://schemas.microsoft.com/office/powerpoint/2010/main" val="39022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Procedural Vs. Object Oriented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35376"/>
              </p:ext>
            </p:extLst>
          </p:nvPr>
        </p:nvGraphicFramePr>
        <p:xfrm>
          <a:off x="228600" y="990600"/>
          <a:ext cx="8763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23867"/>
              </p:ext>
            </p:extLst>
          </p:nvPr>
        </p:nvGraphicFramePr>
        <p:xfrm>
          <a:off x="228600" y="1481796"/>
          <a:ext cx="8763000" cy="76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Emphasis is on doing things not on data, means it is function driven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Emphasis is on data rather than procedure, means object driven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60631"/>
              </p:ext>
            </p:extLst>
          </p:nvPr>
        </p:nvGraphicFramePr>
        <p:xfrm>
          <a:off x="228600" y="2312962"/>
          <a:ext cx="8763000" cy="76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focus is on the function and procedures that operate on data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focus is on the data that is being operated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70988"/>
              </p:ext>
            </p:extLst>
          </p:nvPr>
        </p:nvGraphicFramePr>
        <p:xfrm>
          <a:off x="228600" y="3152336"/>
          <a:ext cx="8763000" cy="76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Down approach in program design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 Up approach in program design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7631"/>
              </p:ext>
            </p:extLst>
          </p:nvPr>
        </p:nvGraphicFramePr>
        <p:xfrm>
          <a:off x="228600" y="3990536"/>
          <a:ext cx="8763000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programs are divided into smaller programs known as functions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programs are divided into classes and objects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23923"/>
              </p:ext>
            </p:extLst>
          </p:nvPr>
        </p:nvGraphicFramePr>
        <p:xfrm>
          <a:off x="228600" y="5166368"/>
          <a:ext cx="8763000" cy="76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of the functions share global data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tied together with function in the data structure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3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Procedural Vs. Object Oriented Programming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441683"/>
              </p:ext>
            </p:extLst>
          </p:nvPr>
        </p:nvGraphicFramePr>
        <p:xfrm>
          <a:off x="228600" y="1495864"/>
          <a:ext cx="8763000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moves openly in the system from one function to another function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hidden and cannot be accessed by external functions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2191"/>
              </p:ext>
            </p:extLst>
          </p:nvPr>
        </p:nvGraphicFramePr>
        <p:xfrm>
          <a:off x="228600" y="990600"/>
          <a:ext cx="8763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53145"/>
              </p:ext>
            </p:extLst>
          </p:nvPr>
        </p:nvGraphicFramePr>
        <p:xfrm>
          <a:off x="228600" y="2659966"/>
          <a:ext cx="8763000" cy="76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of data and function is 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of data and function is 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94441"/>
              </p:ext>
            </p:extLst>
          </p:nvPr>
        </p:nvGraphicFramePr>
        <p:xfrm>
          <a:off x="228600" y="3505200"/>
          <a:ext cx="8763000" cy="67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cannot declare namespace directly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use name space directly,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Ex: using namespace </a:t>
                      </a:r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35060"/>
              </p:ext>
            </p:extLst>
          </p:nvPr>
        </p:nvGraphicFramePr>
        <p:xfrm>
          <a:off x="228600" y="4260166"/>
          <a:ext cx="8763000" cy="1341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Concepts like inheritance, polymorphism, data encapsulation, abstraction, access </a:t>
                      </a:r>
                      <a:r>
                        <a:rPr lang="en-IN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specifiers</a:t>
                      </a:r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not available.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Concepts like inheritance, polymorphism, data encapsulation, abstraction, access </a:t>
                      </a:r>
                      <a:r>
                        <a:rPr lang="en-IN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specifiers</a:t>
                      </a:r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available and can be used easily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64385"/>
              </p:ext>
            </p:extLst>
          </p:nvPr>
        </p:nvGraphicFramePr>
        <p:xfrm>
          <a:off x="228600" y="5659902"/>
          <a:ext cx="8763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fr-FR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C, Fortran, Pascal, etc…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fr-FR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C++, Java, C#, etc…</a:t>
                      </a:r>
                      <a:endParaRPr lang="en-IN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8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OOP (A.E.I.P)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mainly four OOP Principles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Pentagon 7"/>
          <p:cNvSpPr/>
          <p:nvPr/>
        </p:nvSpPr>
        <p:spPr>
          <a:xfrm>
            <a:off x="685800" y="1676400"/>
            <a:ext cx="3581400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Abstraction</a:t>
            </a:r>
          </a:p>
        </p:txBody>
      </p:sp>
      <p:sp>
        <p:nvSpPr>
          <p:cNvPr id="9" name="Pentagon 8"/>
          <p:cNvSpPr/>
          <p:nvPr/>
        </p:nvSpPr>
        <p:spPr>
          <a:xfrm>
            <a:off x="685800" y="2743200"/>
            <a:ext cx="3584448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0" name="Pentagon 9"/>
          <p:cNvSpPr/>
          <p:nvPr/>
        </p:nvSpPr>
        <p:spPr>
          <a:xfrm>
            <a:off x="685800" y="3810000"/>
            <a:ext cx="3584448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Inheritance</a:t>
            </a:r>
          </a:p>
        </p:txBody>
      </p:sp>
      <p:sp>
        <p:nvSpPr>
          <p:cNvPr id="11" name="Pentagon 10"/>
          <p:cNvSpPr/>
          <p:nvPr/>
        </p:nvSpPr>
        <p:spPr>
          <a:xfrm>
            <a:off x="685800" y="4876800"/>
            <a:ext cx="3584448" cy="762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Polymorphism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1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US" b="1" dirty="0">
                <a:solidFill>
                  <a:schemeClr val="tx2"/>
                </a:solidFill>
              </a:rPr>
              <a:t>Abstraction</a:t>
            </a:r>
            <a:r>
              <a:rPr lang="en-US" dirty="0"/>
              <a:t> refers to the act of representing essential features without including the background details or explanations.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b="1" dirty="0">
                <a:solidFill>
                  <a:schemeClr val="tx2"/>
                </a:solidFill>
              </a:rPr>
              <a:t>Abstraction</a:t>
            </a:r>
            <a:r>
              <a:rPr lang="en-IN" dirty="0"/>
              <a:t> provides you a generalized view of your classes or object by providing relevant information.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b="1" dirty="0">
                <a:solidFill>
                  <a:schemeClr val="tx2"/>
                </a:solidFill>
              </a:rPr>
              <a:t>Abstraction</a:t>
            </a:r>
            <a:r>
              <a:rPr lang="en-IN" dirty="0"/>
              <a:t> is the process of hiding the working style of an object, and showing the information of an object in understandable manner.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2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Example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3599" r="27600" b="2000"/>
          <a:stretch/>
        </p:blipFill>
        <p:spPr>
          <a:xfrm>
            <a:off x="643323" y="946930"/>
            <a:ext cx="1558153" cy="3283251"/>
          </a:xfrm>
        </p:spPr>
      </p:pic>
      <p:sp>
        <p:nvSpPr>
          <p:cNvPr id="10" name="Rectangle 9"/>
          <p:cNvSpPr/>
          <p:nvPr/>
        </p:nvSpPr>
        <p:spPr>
          <a:xfrm>
            <a:off x="279399" y="4265386"/>
            <a:ext cx="2286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Nokia 1400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399" y="4664901"/>
            <a:ext cx="22860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400" dirty="0"/>
              <a:t>Features:</a:t>
            </a:r>
          </a:p>
          <a:p>
            <a:pPr algn="ctr"/>
            <a:r>
              <a:rPr lang="en-IN" sz="1400" dirty="0">
                <a:ln>
                  <a:solidFill>
                    <a:srgbClr val="E40524"/>
                  </a:solidFill>
                </a:ln>
              </a:rPr>
              <a:t>Calling</a:t>
            </a:r>
          </a:p>
          <a:p>
            <a:pPr algn="ctr"/>
            <a:r>
              <a:rPr lang="en-IN" sz="1400" dirty="0">
                <a:ln>
                  <a:solidFill>
                    <a:srgbClr val="E40524"/>
                  </a:solidFill>
                </a:ln>
              </a:rPr>
              <a:t>SMS</a:t>
            </a:r>
          </a:p>
        </p:txBody>
      </p:sp>
      <p:pic>
        <p:nvPicPr>
          <p:cNvPr id="23" name="Content Placeholder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13" y="946930"/>
            <a:ext cx="1397726" cy="328325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369876" y="4265386"/>
            <a:ext cx="2286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Nokia 2700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69876" y="4648200"/>
            <a:ext cx="22860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400" dirty="0"/>
              <a:t>Features:</a:t>
            </a:r>
          </a:p>
          <a:p>
            <a:pPr algn="ctr"/>
            <a:r>
              <a:rPr lang="en-IN" sz="1400" dirty="0">
                <a:ln>
                  <a:solidFill>
                    <a:srgbClr val="E40524"/>
                  </a:solidFill>
                </a:ln>
              </a:rPr>
              <a:t>Calling</a:t>
            </a:r>
          </a:p>
          <a:p>
            <a:pPr algn="ctr"/>
            <a:r>
              <a:rPr lang="en-IN" sz="1400" dirty="0">
                <a:ln>
                  <a:solidFill>
                    <a:srgbClr val="E40524"/>
                  </a:solidFill>
                </a:ln>
              </a:rPr>
              <a:t>SMS</a:t>
            </a:r>
          </a:p>
          <a:p>
            <a:pPr algn="ctr"/>
            <a:r>
              <a:rPr lang="en-IN" sz="1400" dirty="0"/>
              <a:t>FM Radio</a:t>
            </a:r>
          </a:p>
          <a:p>
            <a:pPr algn="ctr"/>
            <a:r>
              <a:rPr lang="en-IN" sz="1400" dirty="0"/>
              <a:t>MP3</a:t>
            </a:r>
          </a:p>
          <a:p>
            <a:pPr algn="ctr"/>
            <a:r>
              <a:rPr lang="en-IN" sz="1400" dirty="0"/>
              <a:t>Camera</a:t>
            </a:r>
          </a:p>
        </p:txBody>
      </p:sp>
      <p:pic>
        <p:nvPicPr>
          <p:cNvPr id="26" name="Content Placeholder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020763"/>
            <a:ext cx="1981200" cy="309403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189276" y="4243465"/>
            <a:ext cx="2286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Nokia 1400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89276" y="4626279"/>
            <a:ext cx="22860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Features:</a:t>
            </a:r>
          </a:p>
          <a:p>
            <a:pPr algn="ctr"/>
            <a:r>
              <a:rPr lang="en-IN" sz="1400" dirty="0">
                <a:ln>
                  <a:solidFill>
                    <a:srgbClr val="E40524"/>
                  </a:solidFill>
                </a:ln>
              </a:rPr>
              <a:t>Calling </a:t>
            </a:r>
          </a:p>
          <a:p>
            <a:pPr algn="ctr"/>
            <a:r>
              <a:rPr lang="en-IN" sz="1400" dirty="0">
                <a:ln>
                  <a:solidFill>
                    <a:srgbClr val="E40524"/>
                  </a:solidFill>
                </a:ln>
              </a:rPr>
              <a:t>SMS </a:t>
            </a:r>
          </a:p>
          <a:p>
            <a:pPr algn="ctr"/>
            <a:r>
              <a:rPr lang="en-IN" sz="1400" dirty="0"/>
              <a:t>FM Radio</a:t>
            </a:r>
          </a:p>
          <a:p>
            <a:pPr algn="ctr"/>
            <a:r>
              <a:rPr lang="en-IN" sz="1400" dirty="0"/>
              <a:t>MP3</a:t>
            </a:r>
          </a:p>
          <a:p>
            <a:pPr algn="ctr"/>
            <a:r>
              <a:rPr lang="en-IN" sz="1400" dirty="0"/>
              <a:t>Camera</a:t>
            </a:r>
          </a:p>
          <a:p>
            <a:pPr algn="ctr"/>
            <a:r>
              <a:rPr lang="en-IN" sz="1400" dirty="0"/>
              <a:t>Video Recording</a:t>
            </a:r>
          </a:p>
          <a:p>
            <a:pPr algn="ctr"/>
            <a:r>
              <a:rPr lang="en-IN" sz="1400" dirty="0"/>
              <a:t>Reading E-mails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65399" y="1365250"/>
            <a:ext cx="3810000" cy="158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Abstract information (Necessary and Common Information) for the object “Mobile Phone” is make a call to any number and can send SMS.”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52600" y="3016023"/>
            <a:ext cx="2667000" cy="208937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34670" y="3030764"/>
            <a:ext cx="0" cy="184603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70399" y="3016023"/>
            <a:ext cx="2616201" cy="193697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62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  <p:bldP spid="27" grpId="0" animBg="1"/>
      <p:bldP spid="28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Example:</a:t>
            </a:r>
            <a:br>
              <a:rPr lang="en-IN" sz="2500" dirty="0"/>
            </a:br>
            <a:r>
              <a:rPr lang="en-IN" sz="2500" dirty="0"/>
              <a:t>If somebody in your collage tell you to fill application form, you will fill your details like </a:t>
            </a:r>
            <a:r>
              <a:rPr lang="en-IN" b="1" dirty="0">
                <a:solidFill>
                  <a:schemeClr val="tx2"/>
                </a:solidFill>
              </a:rPr>
              <a:t>name, address, data of birth, which semester, percentage you have got</a:t>
            </a:r>
            <a:r>
              <a:rPr lang="en-IN" sz="2500" dirty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 </a:t>
            </a:r>
            <a:r>
              <a:rPr lang="en-IN" sz="2500" dirty="0"/>
              <a:t>etc.</a:t>
            </a:r>
          </a:p>
          <a:p>
            <a:r>
              <a:rPr lang="en-IN" sz="2500" dirty="0"/>
              <a:t>If some doctor gives you an application to fill the details, you will fill the details like </a:t>
            </a:r>
            <a:r>
              <a:rPr lang="en-IN" b="1" dirty="0">
                <a:solidFill>
                  <a:schemeClr val="tx2"/>
                </a:solidFill>
              </a:rPr>
              <a:t>name, address, date of birth, blood group, height and weight</a:t>
            </a:r>
            <a:r>
              <a:rPr lang="en-IN" sz="2500" dirty="0"/>
              <a:t>.</a:t>
            </a:r>
          </a:p>
          <a:p>
            <a:r>
              <a:rPr lang="en-IN" sz="2500" dirty="0"/>
              <a:t>See in the above example what is the common thing?</a:t>
            </a:r>
            <a:br>
              <a:rPr lang="en-IN" sz="2500" dirty="0"/>
            </a:br>
            <a:r>
              <a:rPr lang="en-IN" b="1" dirty="0">
                <a:solidFill>
                  <a:schemeClr val="tx2"/>
                </a:solidFill>
              </a:rPr>
              <a:t>Age, name, address </a:t>
            </a:r>
            <a:r>
              <a:rPr lang="en-IN" sz="2500" dirty="0"/>
              <a:t>so you can create the class which consist of common thing that is called abstract class.</a:t>
            </a:r>
            <a:br>
              <a:rPr lang="en-IN" sz="2500" dirty="0"/>
            </a:br>
            <a:r>
              <a:rPr lang="en-IN" sz="2500" dirty="0"/>
              <a:t>That class is not complete and it can inherit by other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15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wrapping up of data and functions into a single unit is known as </a:t>
            </a:r>
            <a:r>
              <a:rPr lang="en-IN" b="1" dirty="0">
                <a:solidFill>
                  <a:schemeClr val="tx2"/>
                </a:solidFill>
              </a:rPr>
              <a:t>encapsulation</a:t>
            </a:r>
          </a:p>
          <a:p>
            <a:pPr algn="just"/>
            <a:r>
              <a:rPr lang="en-IN" dirty="0"/>
              <a:t>The insulation of the data from direct access by the program is called </a:t>
            </a:r>
            <a:r>
              <a:rPr lang="en-IN" b="1" dirty="0">
                <a:solidFill>
                  <a:schemeClr val="tx2"/>
                </a:solidFill>
              </a:rPr>
              <a:t>data hiding </a:t>
            </a:r>
            <a:r>
              <a:rPr lang="en-IN" dirty="0"/>
              <a:t>or </a:t>
            </a:r>
            <a:r>
              <a:rPr lang="en-IN" b="1" dirty="0">
                <a:solidFill>
                  <a:schemeClr val="tx2"/>
                </a:solidFill>
              </a:rPr>
              <a:t>information hiding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It is the process of enclosing one or more details from outside world through access right.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2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95400"/>
            <a:ext cx="4038600" cy="28170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3429000"/>
            <a:ext cx="441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42729"/>
                </a:solidFill>
                <a:latin typeface="+mj-lt"/>
              </a:rPr>
              <a:t>Abstraction</a:t>
            </a:r>
            <a:r>
              <a:rPr lang="en-IN" dirty="0">
                <a:solidFill>
                  <a:srgbClr val="242729"/>
                </a:solidFill>
                <a:latin typeface="+mj-lt"/>
              </a:rPr>
              <a:t> is a process where you show only “relevant” data and “hide” unnecessary details of an object from the user.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42729"/>
                </a:solidFill>
                <a:latin typeface="+mj-lt"/>
              </a:rPr>
              <a:t>Consider your mobile phone, you just need to know what buttons are to be pressed to send a message or make a call, What happens when you press a button, how your messages are sent, how your calls are connected is all abstracted away from the user.</a:t>
            </a:r>
            <a:endParaRPr lang="en-IN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112485"/>
            <a:ext cx="44039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Encapsulation</a:t>
            </a:r>
            <a:r>
              <a:rPr lang="en-IN" dirty="0"/>
              <a:t> is the process of combining data and functions into a single unit called class. In Encapsulation, the data is not accessed directly; it is accessed through the functions present inside the class.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Users are unaware about working of circuitry and hardware devices. 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08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4305300" cy="808037"/>
          </a:xfrm>
        </p:spPr>
        <p:txBody>
          <a:bodyPr/>
          <a:lstStyle/>
          <a:p>
            <a:r>
              <a:rPr lang="en-IN" b="1" dirty="0">
                <a:latin typeface="+mj-lt"/>
              </a:rPr>
              <a:t>Concepts of OOP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Procedural Vs. Object Oriented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Principles of 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Benefits and applications of OOP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00800" y="106363"/>
            <a:ext cx="24384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b="1" dirty="0">
                <a:latin typeface="+mj-lt"/>
              </a:rPr>
              <a:t>Weightage: 8%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583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Abstraction Vs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Abstraction says what details to be made visible &amp; Encapsulation provides the level of access right to that visible details. </a:t>
            </a:r>
          </a:p>
          <a:p>
            <a:pPr marL="0" indent="0">
              <a:buNone/>
            </a:pPr>
            <a:r>
              <a:rPr lang="en-IN" dirty="0"/>
              <a:t>Example: </a:t>
            </a:r>
          </a:p>
          <a:p>
            <a:pPr algn="just"/>
            <a:r>
              <a:rPr lang="en-IN" dirty="0"/>
              <a:t>When we switch on the Bluetooth I am able to connect another mobile but not able to access the other mobile features like dialling a number, accessing inbox etc. This is because, Bluetooth feature is given some level of </a:t>
            </a:r>
            <a:r>
              <a:rPr lang="en-IN" b="1" dirty="0">
                <a:solidFill>
                  <a:schemeClr val="tx2"/>
                </a:solidFill>
              </a:rPr>
              <a:t>abstraction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299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Abstraction Vs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When mobile A is connected with mobile B via Bluetooth whereas mobile B is already connected to mobile C then A is not allowed to connect C via B. This is because of accessibility restriction. 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00400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189962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800600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7400" y="411688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0907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0" y="571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</a:t>
            </a:r>
          </a:p>
        </p:txBody>
      </p:sp>
      <p:sp>
        <p:nvSpPr>
          <p:cNvPr id="12" name="Left-Right Arrow 11"/>
          <p:cNvSpPr/>
          <p:nvPr/>
        </p:nvSpPr>
        <p:spPr>
          <a:xfrm>
            <a:off x="2514600" y="3581400"/>
            <a:ext cx="3048000" cy="15240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-Right Arrow 13"/>
          <p:cNvSpPr/>
          <p:nvPr/>
        </p:nvSpPr>
        <p:spPr>
          <a:xfrm rot="19360620">
            <a:off x="4149613" y="4955070"/>
            <a:ext cx="1867466" cy="136963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U-Turn Arrow 14"/>
          <p:cNvSpPr/>
          <p:nvPr/>
        </p:nvSpPr>
        <p:spPr>
          <a:xfrm>
            <a:off x="2057400" y="2971800"/>
            <a:ext cx="3962400" cy="218162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>
            <a:off x="6276122" y="2895600"/>
            <a:ext cx="1062758" cy="2590800"/>
          </a:xfrm>
          <a:prstGeom prst="curvedLeftArrow">
            <a:avLst>
              <a:gd name="adj1" fmla="val 25000"/>
              <a:gd name="adj2" fmla="val 60192"/>
              <a:gd name="adj3" fmla="val 2729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3695700" y="2655332"/>
            <a:ext cx="609600" cy="685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y 19"/>
          <p:cNvSpPr/>
          <p:nvPr/>
        </p:nvSpPr>
        <p:spPr>
          <a:xfrm>
            <a:off x="7034080" y="3771900"/>
            <a:ext cx="609600" cy="685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09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b="1" dirty="0">
                <a:solidFill>
                  <a:schemeClr val="tx2"/>
                </a:solidFill>
              </a:rPr>
              <a:t>Inheritance</a:t>
            </a:r>
            <a:r>
              <a:rPr lang="en-IN" dirty="0"/>
              <a:t> is the process by which objects of one class acquire the properties of objects of another class.</a:t>
            </a:r>
          </a:p>
          <a:p>
            <a:pPr algn="just"/>
            <a:endParaRPr lang="en-IN" i="1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algn="just"/>
            <a:endParaRPr lang="en-IN" i="1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algn="just"/>
            <a:endParaRPr lang="en-IN" i="1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algn="just"/>
            <a:endParaRPr lang="en-IN" i="1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algn="just"/>
            <a:endParaRPr lang="en-IN" i="1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algn="just"/>
            <a:endParaRPr lang="en-IN" i="1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  <a:p>
            <a:pPr algn="just"/>
            <a:r>
              <a:rPr lang="en-IN" dirty="0"/>
              <a:t>Here Vehicle class can have properties like Chassis no. , Engine, Colour etc.</a:t>
            </a:r>
          </a:p>
          <a:p>
            <a:pPr algn="just"/>
            <a:r>
              <a:rPr lang="en-US" dirty="0"/>
              <a:t>All these properties inherited by sub classes of vehicle class.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3886200" y="20574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Vehicle</a:t>
            </a:r>
            <a:endParaRPr lang="en-IN" b="1" dirty="0"/>
          </a:p>
        </p:txBody>
      </p:sp>
      <p:sp>
        <p:nvSpPr>
          <p:cNvPr id="31" name="Rectangle 30"/>
          <p:cNvSpPr/>
          <p:nvPr/>
        </p:nvSpPr>
        <p:spPr>
          <a:xfrm>
            <a:off x="3854363" y="29337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Water</a:t>
            </a:r>
            <a:endParaRPr lang="en-IN" b="1" dirty="0"/>
          </a:p>
        </p:txBody>
      </p:sp>
      <p:sp>
        <p:nvSpPr>
          <p:cNvPr id="35" name="Rectangle 34"/>
          <p:cNvSpPr/>
          <p:nvPr/>
        </p:nvSpPr>
        <p:spPr>
          <a:xfrm>
            <a:off x="1143000" y="29718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Land</a:t>
            </a:r>
            <a:endParaRPr lang="en-IN" b="1" dirty="0"/>
          </a:p>
        </p:txBody>
      </p:sp>
      <p:sp>
        <p:nvSpPr>
          <p:cNvPr id="36" name="Rectangle 35"/>
          <p:cNvSpPr/>
          <p:nvPr/>
        </p:nvSpPr>
        <p:spPr>
          <a:xfrm>
            <a:off x="6796414" y="2933178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</a:t>
            </a:r>
            <a:endParaRPr lang="en-IN" b="1" dirty="0"/>
          </a:p>
        </p:txBody>
      </p:sp>
      <p:sp>
        <p:nvSpPr>
          <p:cNvPr id="37" name="Rectangle 36"/>
          <p:cNvSpPr/>
          <p:nvPr/>
        </p:nvSpPr>
        <p:spPr>
          <a:xfrm>
            <a:off x="381000" y="41148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</a:t>
            </a:r>
            <a:endParaRPr lang="en-IN" b="1" dirty="0"/>
          </a:p>
        </p:txBody>
      </p:sp>
      <p:sp>
        <p:nvSpPr>
          <p:cNvPr id="38" name="Rectangle 37"/>
          <p:cNvSpPr/>
          <p:nvPr/>
        </p:nvSpPr>
        <p:spPr>
          <a:xfrm>
            <a:off x="1905000" y="4121063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</a:t>
            </a:r>
            <a:endParaRPr lang="en-IN" b="1" dirty="0"/>
          </a:p>
        </p:txBody>
      </p:sp>
      <p:sp>
        <p:nvSpPr>
          <p:cNvPr id="39" name="Rectangle 38"/>
          <p:cNvSpPr/>
          <p:nvPr/>
        </p:nvSpPr>
        <p:spPr>
          <a:xfrm>
            <a:off x="3276600" y="41148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Ship</a:t>
            </a:r>
            <a:endParaRPr lang="en-IN" b="1" dirty="0"/>
          </a:p>
        </p:txBody>
      </p:sp>
      <p:sp>
        <p:nvSpPr>
          <p:cNvPr id="40" name="Rectangle 39"/>
          <p:cNvSpPr/>
          <p:nvPr/>
        </p:nvSpPr>
        <p:spPr>
          <a:xfrm>
            <a:off x="4533118" y="41148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Boat</a:t>
            </a:r>
            <a:endParaRPr lang="en-IN" b="1" dirty="0"/>
          </a:p>
        </p:txBody>
      </p:sp>
      <p:sp>
        <p:nvSpPr>
          <p:cNvPr id="41" name="Rectangle 40"/>
          <p:cNvSpPr/>
          <p:nvPr/>
        </p:nvSpPr>
        <p:spPr>
          <a:xfrm>
            <a:off x="5943600" y="4114800"/>
            <a:ext cx="1298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Aero plane</a:t>
            </a:r>
            <a:endParaRPr lang="en-IN" b="1" dirty="0"/>
          </a:p>
        </p:txBody>
      </p:sp>
      <p:sp>
        <p:nvSpPr>
          <p:cNvPr id="42" name="Rectangle 41"/>
          <p:cNvSpPr/>
          <p:nvPr/>
        </p:nvSpPr>
        <p:spPr>
          <a:xfrm>
            <a:off x="7381745" y="4114800"/>
            <a:ext cx="14574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Helicopter</a:t>
            </a:r>
            <a:endParaRPr lang="en-IN" b="1" dirty="0"/>
          </a:p>
        </p:txBody>
      </p:sp>
      <p:cxnSp>
        <p:nvCxnSpPr>
          <p:cNvPr id="46" name="Straight Arrow Connector 45"/>
          <p:cNvCxnSpPr>
            <a:stCxn id="29" idx="2"/>
            <a:endCxn id="31" idx="0"/>
          </p:cNvCxnSpPr>
          <p:nvPr/>
        </p:nvCxnSpPr>
        <p:spPr>
          <a:xfrm>
            <a:off x="4343400" y="2514600"/>
            <a:ext cx="6263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2"/>
          </p:cNvCxnSpPr>
          <p:nvPr/>
        </p:nvCxnSpPr>
        <p:spPr>
          <a:xfrm flipH="1">
            <a:off x="2133600" y="2514600"/>
            <a:ext cx="2209800" cy="41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9" idx="2"/>
          </p:cNvCxnSpPr>
          <p:nvPr/>
        </p:nvCxnSpPr>
        <p:spPr>
          <a:xfrm>
            <a:off x="4343400" y="2514600"/>
            <a:ext cx="2408651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2"/>
            <a:endCxn id="39" idx="0"/>
          </p:cNvCxnSpPr>
          <p:nvPr/>
        </p:nvCxnSpPr>
        <p:spPr>
          <a:xfrm flipH="1">
            <a:off x="3771900" y="3390900"/>
            <a:ext cx="577763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5" idx="2"/>
            <a:endCxn id="37" idx="0"/>
          </p:cNvCxnSpPr>
          <p:nvPr/>
        </p:nvCxnSpPr>
        <p:spPr>
          <a:xfrm flipH="1">
            <a:off x="876300" y="3429000"/>
            <a:ext cx="762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2"/>
            <a:endCxn id="38" idx="0"/>
          </p:cNvCxnSpPr>
          <p:nvPr/>
        </p:nvCxnSpPr>
        <p:spPr>
          <a:xfrm>
            <a:off x="1638300" y="3429000"/>
            <a:ext cx="762000" cy="69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2"/>
            <a:endCxn id="40" idx="0"/>
          </p:cNvCxnSpPr>
          <p:nvPr/>
        </p:nvCxnSpPr>
        <p:spPr>
          <a:xfrm>
            <a:off x="4349663" y="3390900"/>
            <a:ext cx="678755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6" idx="2"/>
            <a:endCxn id="41" idx="0"/>
          </p:cNvCxnSpPr>
          <p:nvPr/>
        </p:nvCxnSpPr>
        <p:spPr>
          <a:xfrm flipH="1">
            <a:off x="6592801" y="3390378"/>
            <a:ext cx="698913" cy="72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6" idx="2"/>
            <a:endCxn id="42" idx="0"/>
          </p:cNvCxnSpPr>
          <p:nvPr/>
        </p:nvCxnSpPr>
        <p:spPr>
          <a:xfrm>
            <a:off x="7291714" y="3390378"/>
            <a:ext cx="818759" cy="72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440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b="1" dirty="0">
                <a:solidFill>
                  <a:schemeClr val="tx2"/>
                </a:solidFill>
              </a:rPr>
              <a:t>Polymorphism</a:t>
            </a:r>
            <a:r>
              <a:rPr lang="en-IN" i="1" dirty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 </a:t>
            </a:r>
            <a:r>
              <a:rPr lang="en-IN" dirty="0"/>
              <a:t>means ability to take more than one form.</a:t>
            </a:r>
          </a:p>
          <a:p>
            <a:pPr algn="just"/>
            <a:r>
              <a:rPr lang="en-IN" dirty="0"/>
              <a:t>For example the operation </a:t>
            </a:r>
            <a:r>
              <a:rPr lang="en-IN" b="1" dirty="0">
                <a:solidFill>
                  <a:schemeClr val="tx2"/>
                </a:solidFill>
              </a:rPr>
              <a:t>addition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For two numbers the operation will generate a </a:t>
            </a:r>
            <a:r>
              <a:rPr lang="en-IN" b="1" dirty="0">
                <a:solidFill>
                  <a:schemeClr val="tx2"/>
                </a:solidFill>
              </a:rPr>
              <a:t>sum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If the operands are strings, then the operation would produce a third string by </a:t>
            </a:r>
            <a:r>
              <a:rPr lang="en-IN" b="1" dirty="0">
                <a:solidFill>
                  <a:schemeClr val="tx2"/>
                </a:solidFill>
              </a:rPr>
              <a:t>concatenation</a:t>
            </a:r>
            <a:r>
              <a:rPr lang="en-IN" dirty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00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234" y="2321005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485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Introduction to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/>
              <a:t>OOP</a:t>
            </a:r>
            <a:r>
              <a:rPr lang="en-US" dirty="0"/>
              <a:t> is a design philosophy. It stands for Object Oriented Programming. </a:t>
            </a:r>
          </a:p>
          <a:p>
            <a:pPr algn="just"/>
            <a:r>
              <a:rPr lang="en-US" dirty="0"/>
              <a:t>C++ was founded in (1983)</a:t>
            </a:r>
          </a:p>
          <a:p>
            <a:pPr algn="just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667000"/>
            <a:ext cx="2238375" cy="2876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5833" y="568511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Bjarne 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Stroustrup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8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Introduction to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O</a:t>
            </a:r>
            <a:r>
              <a:rPr lang="en-US" dirty="0"/>
              <a:t>bject-</a:t>
            </a:r>
            <a:r>
              <a:rPr lang="en-US" b="1" dirty="0"/>
              <a:t>O</a:t>
            </a:r>
            <a:r>
              <a:rPr lang="en-US" dirty="0"/>
              <a:t>riented </a:t>
            </a:r>
            <a:r>
              <a:rPr lang="en-US" b="1" dirty="0"/>
              <a:t>P</a:t>
            </a:r>
            <a:r>
              <a:rPr lang="en-US" dirty="0"/>
              <a:t>rogramming (</a:t>
            </a:r>
            <a:r>
              <a:rPr lang="en-US" i="1" dirty="0"/>
              <a:t>OOP</a:t>
            </a:r>
            <a:r>
              <a:rPr lang="en-US" dirty="0"/>
              <a:t>) uses a different set of programming languages than old procedural programming languages like (</a:t>
            </a:r>
            <a:r>
              <a:rPr lang="en-US" i="1" dirty="0"/>
              <a:t>C, Pascal</a:t>
            </a:r>
            <a:r>
              <a:rPr lang="en-US" dirty="0"/>
              <a:t>, etc.). </a:t>
            </a:r>
          </a:p>
          <a:p>
            <a:pPr algn="just"/>
            <a:r>
              <a:rPr lang="en-US" dirty="0"/>
              <a:t>Everything in </a:t>
            </a:r>
            <a:r>
              <a:rPr lang="en-US" i="1" dirty="0"/>
              <a:t>OOP</a:t>
            </a:r>
            <a:r>
              <a:rPr lang="en-US" dirty="0"/>
              <a:t> is grouped as self sustainable "</a:t>
            </a:r>
            <a:r>
              <a:rPr lang="en-US" i="1" dirty="0"/>
              <a:t>objects</a:t>
            </a:r>
            <a:r>
              <a:rPr lang="en-US" dirty="0"/>
              <a:t>". </a:t>
            </a:r>
          </a:p>
          <a:p>
            <a:pPr marL="0" indent="0">
              <a:buNone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9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What is Object?</a:t>
            </a:r>
          </a:p>
        </p:txBody>
      </p:sp>
      <p:pic>
        <p:nvPicPr>
          <p:cNvPr id="1028" name="Picture 4" descr="Image result for pen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3366"/>
            <a:ext cx="199892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39677"/>
            <a:ext cx="210526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29" y="1439677"/>
            <a:ext cx="208604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1983761" cy="198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17" y="3657599"/>
            <a:ext cx="215668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051646" y="3657599"/>
            <a:ext cx="256760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2907268"/>
            <a:ext cx="81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Pen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02738" y="2943366"/>
            <a:ext cx="113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Board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068747" y="2943366"/>
            <a:ext cx="1306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Laptop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5363434"/>
            <a:ext cx="133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769219" y="5336561"/>
            <a:ext cx="145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5363434"/>
            <a:ext cx="174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Projector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77779" y="5944887"/>
            <a:ext cx="246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Physical objects…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17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  <p:bldP spid="1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What is Object?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40285" y="5999737"/>
            <a:ext cx="226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Logical objects…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0" y="1143000"/>
            <a:ext cx="4391385" cy="2714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26" y="1143000"/>
            <a:ext cx="3182774" cy="2717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61413" y="39039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1800" y="3857095"/>
            <a:ext cx="104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</a:t>
            </a:r>
          </a:p>
        </p:txBody>
      </p:sp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4110171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810001" y="5658587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Account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72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Attributes and operations</a:t>
            </a:r>
            <a:endParaRPr lang="en-IN" b="1" dirty="0">
              <a:latin typeface="+mj-lt"/>
            </a:endParaRPr>
          </a:p>
        </p:txBody>
      </p:sp>
      <p:pic>
        <p:nvPicPr>
          <p:cNvPr id="1026" name="Picture 2" descr="Image result for person cartoon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1930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Image resu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1041400"/>
            <a:ext cx="19812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8200" y="28194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Weight</a:t>
            </a:r>
            <a:endParaRPr lang="en-IN" dirty="0"/>
          </a:p>
        </p:txBody>
      </p:sp>
      <p:pic>
        <p:nvPicPr>
          <p:cNvPr id="14" name="Picture 4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88" y="1041400"/>
            <a:ext cx="2949787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89000" y="41910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Operations:</a:t>
            </a:r>
          </a:p>
          <a:p>
            <a:r>
              <a:rPr lang="en-US" dirty="0"/>
              <a:t>Eat</a:t>
            </a:r>
          </a:p>
          <a:p>
            <a:r>
              <a:rPr lang="en-US" dirty="0"/>
              <a:t>Sleep	</a:t>
            </a:r>
          </a:p>
          <a:p>
            <a:r>
              <a:rPr lang="en-US" dirty="0"/>
              <a:t>Walk	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28194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</a:t>
            </a:r>
          </a:p>
          <a:p>
            <a:r>
              <a:rPr lang="en-US" dirty="0"/>
              <a:t>Company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Weight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327400" y="41910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Operations:</a:t>
            </a:r>
          </a:p>
          <a:p>
            <a:r>
              <a:rPr lang="en-US" dirty="0"/>
              <a:t>Drive</a:t>
            </a:r>
          </a:p>
          <a:p>
            <a:r>
              <a:rPr lang="en-US" dirty="0"/>
              <a:t>Stop</a:t>
            </a:r>
          </a:p>
          <a:p>
            <a:r>
              <a:rPr lang="en-US" dirty="0" err="1"/>
              <a:t>FillFuel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28194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</a:t>
            </a:r>
          </a:p>
          <a:p>
            <a:r>
              <a:rPr lang="en-US" dirty="0" err="1"/>
              <a:t>AccountNo</a:t>
            </a:r>
            <a:endParaRPr lang="en-US" dirty="0"/>
          </a:p>
          <a:p>
            <a:r>
              <a:rPr lang="en-US" dirty="0" err="1"/>
              <a:t>HolderName</a:t>
            </a:r>
            <a:endParaRPr lang="en-US" dirty="0"/>
          </a:p>
          <a:p>
            <a:r>
              <a:rPr lang="en-US" dirty="0"/>
              <a:t>Balance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6800" y="4191000"/>
            <a:ext cx="19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Operations:</a:t>
            </a:r>
          </a:p>
          <a:p>
            <a:r>
              <a:rPr lang="en-US" dirty="0"/>
              <a:t>Deposit</a:t>
            </a:r>
          </a:p>
          <a:p>
            <a:r>
              <a:rPr lang="en-US" dirty="0"/>
              <a:t>Withdraw</a:t>
            </a:r>
          </a:p>
          <a:p>
            <a:r>
              <a:rPr lang="en-US" dirty="0"/>
              <a:t>Transfer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45586" y="5726668"/>
            <a:ext cx="745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Write down 5 objects with its attributes and operations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79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What is Object 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66800"/>
            <a:ext cx="2743200" cy="1179576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04821"/>
              </p:ext>
            </p:extLst>
          </p:nvPr>
        </p:nvGraphicFramePr>
        <p:xfrm>
          <a:off x="457200" y="2895600"/>
          <a:ext cx="228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Properties (Describe)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Manufacturer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84556"/>
              </p:ext>
            </p:extLst>
          </p:nvPr>
        </p:nvGraphicFramePr>
        <p:xfrm>
          <a:off x="3657600" y="4495800"/>
          <a:ext cx="2133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Methods (Actions)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02698"/>
              </p:ext>
            </p:extLst>
          </p:nvPr>
        </p:nvGraphicFramePr>
        <p:xfrm>
          <a:off x="6629400" y="2743199"/>
          <a:ext cx="1524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On_Start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On_Parked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On_Brake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10400" y="12192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OBJECT: CAR</a:t>
            </a:r>
          </a:p>
        </p:txBody>
      </p:sp>
      <p:cxnSp>
        <p:nvCxnSpPr>
          <p:cNvPr id="9" name="Straight Arrow Connector 8"/>
          <p:cNvCxnSpPr>
            <a:stCxn id="3" idx="1"/>
            <a:endCxn id="4" idx="3"/>
          </p:cNvCxnSpPr>
          <p:nvPr/>
        </p:nvCxnSpPr>
        <p:spPr>
          <a:xfrm flipH="1">
            <a:off x="6096000" y="1409700"/>
            <a:ext cx="914400" cy="24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flipH="1">
            <a:off x="1600200" y="1656588"/>
            <a:ext cx="1752600" cy="123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4724400" y="2246376"/>
            <a:ext cx="0" cy="22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6096000" y="2133600"/>
            <a:ext cx="1295400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6816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j-lt"/>
              </a:rPr>
              <a:t>Classes…</a:t>
            </a:r>
          </a:p>
        </p:txBody>
      </p:sp>
      <p:pic>
        <p:nvPicPr>
          <p:cNvPr id="3074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2871216" cy="22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76" y="1371600"/>
            <a:ext cx="5029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5334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: Blueprint (template) for object.</a:t>
            </a:r>
          </a:p>
          <a:p>
            <a:r>
              <a:rPr lang="en-US" b="1" dirty="0"/>
              <a:t>Object</a:t>
            </a:r>
            <a:r>
              <a:rPr lang="en-US" dirty="0"/>
              <a:t>: Instance of class.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6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2|1.1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9|5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1|0.7|0.7|0.7|0.6|0.6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7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|0.2|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|2.4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3|1.1|1.1|1.1|1.7|1.4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5|0.6|0.3|0.4|0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0.8|1.5|1.7|0.9|1.4|1.6|0.8|2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4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|2.3|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8835</TotalTime>
  <Words>884</Words>
  <Application>Microsoft Office PowerPoint</Application>
  <PresentationFormat>On-screen Show (4:3)</PresentationFormat>
  <Paragraphs>222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</vt:lpstr>
      <vt:lpstr>Calibri</vt:lpstr>
      <vt:lpstr>Open Sans Extrabold</vt:lpstr>
      <vt:lpstr>Wingdings</vt:lpstr>
      <vt:lpstr>Office Theme</vt:lpstr>
      <vt:lpstr>PowerPoint Presentation</vt:lpstr>
      <vt:lpstr>Concepts of OOP                </vt:lpstr>
      <vt:lpstr>Introduction to OOP</vt:lpstr>
      <vt:lpstr>Introduction to OOP</vt:lpstr>
      <vt:lpstr>What is Object?</vt:lpstr>
      <vt:lpstr>What is Object?</vt:lpstr>
      <vt:lpstr>Attributes and operations</vt:lpstr>
      <vt:lpstr>What is Object ?</vt:lpstr>
      <vt:lpstr>Classes…</vt:lpstr>
      <vt:lpstr>Class</vt:lpstr>
      <vt:lpstr>Applications of OOP</vt:lpstr>
      <vt:lpstr>Procedural Vs. Object Oriented Programming</vt:lpstr>
      <vt:lpstr>Procedural Vs. Object Oriented Programming</vt:lpstr>
      <vt:lpstr>Principles of OOP (A.E.I.P)</vt:lpstr>
      <vt:lpstr>Abstraction</vt:lpstr>
      <vt:lpstr>Abstraction Example</vt:lpstr>
      <vt:lpstr>Abstraction Example</vt:lpstr>
      <vt:lpstr>Encapsulation</vt:lpstr>
      <vt:lpstr>Encapsulation</vt:lpstr>
      <vt:lpstr>Abstraction Vs Encapsulation</vt:lpstr>
      <vt:lpstr>Abstraction Vs Encapsulation</vt:lpstr>
      <vt:lpstr>Inheritance</vt:lpstr>
      <vt:lpstr>Polymorphism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1638</cp:revision>
  <dcterms:created xsi:type="dcterms:W3CDTF">2013-05-17T03:00:03Z</dcterms:created>
  <dcterms:modified xsi:type="dcterms:W3CDTF">2019-04-03T05:36:07Z</dcterms:modified>
</cp:coreProperties>
</file>