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403" r:id="rId2"/>
    <p:sldId id="383" r:id="rId3"/>
    <p:sldId id="328" r:id="rId4"/>
    <p:sldId id="386" r:id="rId5"/>
    <p:sldId id="394" r:id="rId6"/>
    <p:sldId id="329" r:id="rId7"/>
    <p:sldId id="330" r:id="rId8"/>
    <p:sldId id="331" r:id="rId9"/>
    <p:sldId id="332" r:id="rId10"/>
    <p:sldId id="333" r:id="rId11"/>
    <p:sldId id="393" r:id="rId12"/>
    <p:sldId id="335" r:id="rId13"/>
    <p:sldId id="336" r:id="rId14"/>
    <p:sldId id="337" r:id="rId15"/>
    <p:sldId id="395" r:id="rId16"/>
    <p:sldId id="396" r:id="rId17"/>
    <p:sldId id="385" r:id="rId18"/>
    <p:sldId id="373" r:id="rId19"/>
    <p:sldId id="341" r:id="rId20"/>
    <p:sldId id="375" r:id="rId21"/>
    <p:sldId id="344" r:id="rId22"/>
    <p:sldId id="345" r:id="rId23"/>
    <p:sldId id="374" r:id="rId24"/>
    <p:sldId id="346" r:id="rId25"/>
    <p:sldId id="402" r:id="rId26"/>
    <p:sldId id="387" r:id="rId27"/>
    <p:sldId id="347" r:id="rId28"/>
    <p:sldId id="348" r:id="rId29"/>
    <p:sldId id="388" r:id="rId30"/>
    <p:sldId id="349" r:id="rId31"/>
    <p:sldId id="350" r:id="rId32"/>
    <p:sldId id="351" r:id="rId33"/>
    <p:sldId id="352" r:id="rId34"/>
    <p:sldId id="353" r:id="rId35"/>
    <p:sldId id="389" r:id="rId36"/>
    <p:sldId id="400" r:id="rId37"/>
    <p:sldId id="399" r:id="rId38"/>
    <p:sldId id="392" r:id="rId39"/>
    <p:sldId id="361" r:id="rId40"/>
    <p:sldId id="365" r:id="rId41"/>
    <p:sldId id="364" r:id="rId42"/>
    <p:sldId id="376" r:id="rId43"/>
    <p:sldId id="377" r:id="rId44"/>
    <p:sldId id="390" r:id="rId45"/>
    <p:sldId id="398" r:id="rId46"/>
    <p:sldId id="401" r:id="rId47"/>
    <p:sldId id="354" r:id="rId48"/>
    <p:sldId id="382" r:id="rId49"/>
    <p:sldId id="370" r:id="rId50"/>
    <p:sldId id="371" r:id="rId51"/>
    <p:sldId id="372" r:id="rId52"/>
    <p:sldId id="40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R7Rceaof+1jmrrFJzaHrw==" hashData="gHMNJ9oykLKlUf3+8BkKx+3tGSzyZs7kKjZXVYhneq4b9lBj61HwYLrdtcSYAfpm/yukaItMvsj59s33M+gvH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6D9F1"/>
    <a:srgbClr val="008A3E"/>
    <a:srgbClr val="0000FF"/>
    <a:srgbClr val="383DFB"/>
    <a:srgbClr val="008000"/>
    <a:srgbClr val="E40524"/>
    <a:srgbClr val="385D8A"/>
    <a:srgbClr val="34495E"/>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6" autoAdjust="0"/>
    <p:restoredTop sz="89386" autoAdjust="0"/>
  </p:normalViewPr>
  <p:slideViewPr>
    <p:cSldViewPr>
      <p:cViewPr varScale="1">
        <p:scale>
          <a:sx n="77" d="100"/>
          <a:sy n="77" d="100"/>
        </p:scale>
        <p:origin x="173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922"/>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1" kern="1200" dirty="0">
                <a:solidFill>
                  <a:schemeClr val="tx1"/>
                </a:solidFill>
                <a:effectLst/>
                <a:latin typeface="+mn-lt"/>
                <a:ea typeface="+mn-ea"/>
                <a:cs typeface="+mn-cs"/>
              </a:rPr>
              <a:t>Actual parameters</a:t>
            </a:r>
            <a:r>
              <a:rPr lang="en-IN" sz="1200" b="0" i="0" kern="1200" dirty="0">
                <a:solidFill>
                  <a:schemeClr val="tx1"/>
                </a:solidFill>
                <a:effectLst/>
                <a:latin typeface="+mn-lt"/>
                <a:ea typeface="+mn-ea"/>
                <a:cs typeface="+mn-cs"/>
              </a:rPr>
              <a:t> are parameters as they appear in function calls.</a:t>
            </a:r>
          </a:p>
          <a:p>
            <a:r>
              <a:rPr lang="en-IN" sz="1200" b="0" i="1" kern="1200" dirty="0">
                <a:solidFill>
                  <a:schemeClr val="tx1"/>
                </a:solidFill>
                <a:effectLst/>
                <a:latin typeface="+mn-lt"/>
                <a:ea typeface="+mn-ea"/>
                <a:cs typeface="+mn-cs"/>
              </a:rPr>
              <a:t>Formal parameters</a:t>
            </a:r>
            <a:r>
              <a:rPr lang="en-IN" sz="1200" b="0" i="0" kern="1200" dirty="0">
                <a:solidFill>
                  <a:schemeClr val="tx1"/>
                </a:solidFill>
                <a:effectLst/>
                <a:latin typeface="+mn-lt"/>
                <a:ea typeface="+mn-ea"/>
                <a:cs typeface="+mn-cs"/>
              </a:rPr>
              <a:t> are parameters as they appear in function declarations.</a:t>
            </a:r>
          </a:p>
          <a:p>
            <a:r>
              <a:rPr lang="en-IN" sz="1200" b="0" i="0" kern="1200" dirty="0">
                <a:solidFill>
                  <a:schemeClr val="tx1"/>
                </a:solidFill>
                <a:effectLst/>
                <a:latin typeface="+mn-lt"/>
                <a:ea typeface="+mn-ea"/>
                <a:cs typeface="+mn-cs"/>
              </a:rPr>
              <a:t>Although formal parameters are always variables (which does not mean that they are always variable parameters), actual parameters do not have to be variables. You can use numbers, expressions, or even function calls as actual parameters.</a:t>
            </a:r>
          </a:p>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402069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52</a:t>
            </a:fld>
            <a:endParaRPr lang="en-US" dirty="0"/>
          </a:p>
        </p:txBody>
      </p:sp>
    </p:spTree>
    <p:extLst>
      <p:ext uri="{BB962C8B-B14F-4D97-AF65-F5344CB8AC3E}">
        <p14:creationId xmlns:p14="http://schemas.microsoft.com/office/powerpoint/2010/main" val="259218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129494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“Operator Overloading,” we’ll find that returning by reference is an indispensable technique</a:t>
            </a:r>
          </a:p>
          <a:p>
            <a:r>
              <a:rPr lang="en-US" sz="1200" b="0" i="0" u="none" strike="noStrike" kern="1200" baseline="0" dirty="0">
                <a:solidFill>
                  <a:schemeClr val="tx1"/>
                </a:solidFill>
                <a:latin typeface="+mn-lt"/>
                <a:ea typeface="+mn-ea"/>
                <a:cs typeface="+mn-cs"/>
              </a:rPr>
              <a:t>One reason is to avoid copying a large object</a:t>
            </a:r>
          </a:p>
          <a:p>
            <a:r>
              <a:rPr lang="en-US" sz="1200" b="0" i="0" u="none" strike="noStrike" kern="1200" baseline="0" dirty="0">
                <a:solidFill>
                  <a:schemeClr val="tx1"/>
                </a:solidFill>
                <a:latin typeface="+mn-lt"/>
                <a:ea typeface="+mn-ea"/>
                <a:cs typeface="+mn-cs"/>
              </a:rPr>
              <a:t>Another reason is to allow you to use a function call on the left side of the equal sign</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164805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“Operator Overloading,” we’ll find that returning by reference is an indispensable technique</a:t>
            </a:r>
          </a:p>
          <a:p>
            <a:r>
              <a:rPr lang="en-US" sz="1200" b="0" i="0" u="none" strike="noStrike" kern="1200" baseline="0" dirty="0">
                <a:solidFill>
                  <a:schemeClr val="tx1"/>
                </a:solidFill>
                <a:latin typeface="+mn-lt"/>
                <a:ea typeface="+mn-ea"/>
                <a:cs typeface="+mn-cs"/>
              </a:rPr>
              <a:t>One reason is to avoid copying a large object</a:t>
            </a:r>
          </a:p>
          <a:p>
            <a:r>
              <a:rPr lang="en-US" sz="1200" b="0" i="0" u="none" strike="noStrike" kern="1200" baseline="0" dirty="0">
                <a:solidFill>
                  <a:schemeClr val="tx1"/>
                </a:solidFill>
                <a:latin typeface="+mn-lt"/>
                <a:ea typeface="+mn-ea"/>
                <a:cs typeface="+mn-cs"/>
              </a:rPr>
              <a:t>Another reason is to allow you to use a function call on the left side of the equal sign</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216695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i="0" kern="1200" dirty="0">
                <a:solidFill>
                  <a:schemeClr val="tx1"/>
                </a:solidFill>
                <a:latin typeface="+mn-lt"/>
                <a:ea typeface="+mn-ea"/>
                <a:cs typeface="+mn-cs"/>
              </a:rPr>
              <a:t>Function overloading, lets you use multiple functions sharing the same name</a:t>
            </a:r>
          </a:p>
          <a:p>
            <a:endParaRPr lang="en-IN" sz="1200" i="0" kern="1200" dirty="0">
              <a:solidFill>
                <a:schemeClr val="tx1"/>
              </a:solidFill>
              <a:latin typeface="+mn-lt"/>
              <a:ea typeface="+mn-ea"/>
              <a:cs typeface="+mn-cs"/>
            </a:endParaRPr>
          </a:p>
          <a:p>
            <a:pPr algn="just">
              <a:buClr>
                <a:schemeClr val="tx1"/>
              </a:buClr>
            </a:pPr>
            <a:r>
              <a:rPr lang="en-US" dirty="0"/>
              <a:t>Function overloading is the practice of declaring the same function with </a:t>
            </a:r>
          </a:p>
          <a:p>
            <a:pPr lvl="1" algn="just">
              <a:buClr>
                <a:schemeClr val="tx1"/>
              </a:buClr>
            </a:pPr>
            <a:r>
              <a:rPr lang="en-US" dirty="0"/>
              <a:t>Different number of parameters</a:t>
            </a:r>
          </a:p>
          <a:p>
            <a:pPr lvl="1" algn="just">
              <a:buClr>
                <a:schemeClr val="tx1"/>
              </a:buClr>
            </a:pPr>
            <a:r>
              <a:rPr lang="en-US" dirty="0"/>
              <a:t>Different argument data types</a:t>
            </a:r>
          </a:p>
          <a:p>
            <a:endParaRPr lang="en-IN" i="0"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37</a:t>
            </a:fld>
            <a:endParaRPr lang="en-US"/>
          </a:p>
        </p:txBody>
      </p:sp>
    </p:spTree>
    <p:extLst>
      <p:ext uri="{BB962C8B-B14F-4D97-AF65-F5344CB8AC3E}">
        <p14:creationId xmlns:p14="http://schemas.microsoft.com/office/powerpoint/2010/main" val="73204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Arguments makes function unique</a:t>
            </a:r>
          </a:p>
        </p:txBody>
      </p:sp>
      <p:sp>
        <p:nvSpPr>
          <p:cNvPr id="4" name="Slide Number Placeholder 3"/>
          <p:cNvSpPr>
            <a:spLocks noGrp="1"/>
          </p:cNvSpPr>
          <p:nvPr>
            <p:ph type="sldNum" sz="quarter" idx="10"/>
          </p:nvPr>
        </p:nvSpPr>
        <p:spPr/>
        <p:txBody>
          <a:bodyPr/>
          <a:lstStyle/>
          <a:p>
            <a:fld id="{3F7A3D7D-4DD0-4519-9573-665089B66871}" type="slidenum">
              <a:rPr lang="en-US" smtClean="0"/>
              <a:pPr/>
              <a:t>38</a:t>
            </a:fld>
            <a:endParaRPr lang="en-US"/>
          </a:p>
        </p:txBody>
      </p:sp>
    </p:spTree>
    <p:extLst>
      <p:ext uri="{BB962C8B-B14F-4D97-AF65-F5344CB8AC3E}">
        <p14:creationId xmlns:p14="http://schemas.microsoft.com/office/powerpoint/2010/main" val="422847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don’t have to specify which function</a:t>
            </a:r>
            <a:r>
              <a:rPr lang="en-IN" baseline="0" dirty="0"/>
              <a:t> should be run compiler automatically decides depending on arguments</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39</a:t>
            </a:fld>
            <a:endParaRPr lang="en-US"/>
          </a:p>
        </p:txBody>
      </p:sp>
    </p:spTree>
    <p:extLst>
      <p:ext uri="{BB962C8B-B14F-4D97-AF65-F5344CB8AC3E}">
        <p14:creationId xmlns:p14="http://schemas.microsoft.com/office/powerpoint/2010/main" val="131413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Formal arguments</a:t>
            </a:r>
          </a:p>
        </p:txBody>
      </p:sp>
      <p:sp>
        <p:nvSpPr>
          <p:cNvPr id="4" name="Slide Number Placeholder 3"/>
          <p:cNvSpPr>
            <a:spLocks noGrp="1"/>
          </p:cNvSpPr>
          <p:nvPr>
            <p:ph type="sldNum" sz="quarter" idx="10"/>
          </p:nvPr>
        </p:nvSpPr>
        <p:spPr/>
        <p:txBody>
          <a:bodyPr/>
          <a:lstStyle/>
          <a:p>
            <a:fld id="{3F7A3D7D-4DD0-4519-9573-665089B66871}" type="slidenum">
              <a:rPr lang="en-US" smtClean="0"/>
              <a:pPr/>
              <a:t>47</a:t>
            </a:fld>
            <a:endParaRPr lang="en-US"/>
          </a:p>
        </p:txBody>
      </p:sp>
    </p:spTree>
    <p:extLst>
      <p:ext uri="{BB962C8B-B14F-4D97-AF65-F5344CB8AC3E}">
        <p14:creationId xmlns:p14="http://schemas.microsoft.com/office/powerpoint/2010/main" val="120794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dirty="0"/>
              <a:t>If the argument/s are not passed while invoking a function then, the default values are used.</a:t>
            </a:r>
          </a:p>
          <a:p>
            <a:pPr algn="just"/>
            <a:r>
              <a:rPr lang="en-IN" dirty="0"/>
              <a:t>If a function is called by passing argument/s, those arguments are used by the function.</a:t>
            </a:r>
          </a:p>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48</a:t>
            </a:fld>
            <a:endParaRPr lang="en-US"/>
          </a:p>
        </p:txBody>
      </p:sp>
    </p:spTree>
    <p:extLst>
      <p:ext uri="{BB962C8B-B14F-4D97-AF65-F5344CB8AC3E}">
        <p14:creationId xmlns:p14="http://schemas.microsoft.com/office/powerpoint/2010/main" val="26359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0">
                <a:latin typeface="+mj-lt"/>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Unit-3 C++ Functions</a:t>
            </a:r>
            <a:r>
              <a:rPr lang="da-DK" sz="1600" noProof="1">
                <a:solidFill>
                  <a:srgbClr val="F8F8F8"/>
                </a:solidFill>
                <a:latin typeface="+mj-lt"/>
                <a:ea typeface="Open Sans" panose="020B0606030504020204" pitchFamily="34" charset="0"/>
                <a:cs typeface="Open Sans" panose="020B0606030504020204" pitchFamily="34" charset="0"/>
              </a:rPr>
              <a:t>	</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2069722" y="2644170"/>
            <a:ext cx="5004556" cy="1569660"/>
          </a:xfrm>
          <a:prstGeom prst="rect">
            <a:avLst/>
          </a:prstGeom>
          <a:noFill/>
        </p:spPr>
        <p:txBody>
          <a:bodyPr wrap="square" rtlCol="0">
            <a:spAutoFit/>
          </a:bodyPr>
          <a:lstStyle/>
          <a:p>
            <a:r>
              <a:rPr lang="en-US" sz="4800" dirty="0">
                <a:solidFill>
                  <a:srgbClr val="FFFFFE"/>
                </a:solidFill>
              </a:rPr>
              <a:t>I like</a:t>
            </a:r>
            <a:r>
              <a:rPr lang="en-US" sz="4800" baseline="0" dirty="0">
                <a:solidFill>
                  <a:srgbClr val="FFFFFE"/>
                </a:solidFill>
              </a:rPr>
              <a:t> C++ so much</a:t>
            </a:r>
          </a:p>
          <a:p>
            <a:r>
              <a:rPr lang="en-US" sz="4800" baseline="0" dirty="0">
                <a:solidFill>
                  <a:srgbClr val="FFFFFE"/>
                </a:solidFill>
              </a:rPr>
              <a:t>I like Rupesh sir</a:t>
            </a:r>
            <a:endParaRPr lang="en-US" sz="4800" dirty="0">
              <a:solidFill>
                <a:srgbClr val="FFFFF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Prof. </a:t>
              </a:r>
              <a:r>
                <a:rPr lang="en-US" sz="2000" b="1" dirty="0" err="1"/>
                <a:t>Rupesh</a:t>
              </a:r>
              <a:r>
                <a:rPr lang="en-US" sz="2000" b="1" dirty="0"/>
                <a:t> G. </a:t>
              </a:r>
              <a:r>
                <a:rPr lang="en-US" sz="2000" b="1" dirty="0" err="1"/>
                <a:t>Vaishnav</a:t>
              </a:r>
              <a:endParaRPr lang="en-US" sz="2000" b="1" dirty="0"/>
            </a:p>
          </p:txBody>
        </p:sp>
        <p:sp>
          <p:nvSpPr>
            <p:cNvPr id="23" name="TextBox 22"/>
            <p:cNvSpPr txBox="1"/>
            <p:nvPr/>
          </p:nvSpPr>
          <p:spPr>
            <a:xfrm>
              <a:off x="297915" y="5225106"/>
              <a:ext cx="3406140" cy="646331"/>
            </a:xfrm>
            <a:prstGeom prst="rect">
              <a:avLst/>
            </a:prstGeom>
            <a:noFill/>
          </p:spPr>
          <p:txBody>
            <a:bodyPr wrap="square" rtlCol="0">
              <a:spAutoFit/>
            </a:bodyPr>
            <a:lstStyle/>
            <a:p>
              <a:r>
                <a:rPr lang="en-US" dirty="0"/>
                <a:t>     9428037452</a:t>
              </a:r>
            </a:p>
            <a:p>
              <a:r>
                <a:rPr lang="en-US" dirty="0"/>
                <a:t>     rupesh.vaishnav@darshan.ac.in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41736"/>
                  <a:ext cx="4181886" cy="1015663"/>
                </a:xfrm>
                <a:prstGeom prst="rect">
                  <a:avLst/>
                </a:prstGeom>
                <a:noFill/>
              </p:spPr>
              <p:txBody>
                <a:bodyPr wrap="square" rtlCol="0" anchor="ctr">
                  <a:spAutoFit/>
                </a:bodyPr>
                <a:lstStyle/>
                <a:p>
                  <a:r>
                    <a:rPr lang="en-US" sz="2000" b="1" dirty="0">
                      <a:solidFill>
                        <a:schemeClr val="bg1"/>
                      </a:solidFill>
                      <a:ea typeface="Open Sans Light" panose="020B0306030504020204" pitchFamily="34" charset="0"/>
                      <a:cs typeface="Open Sans Light" panose="020B0306030504020204" pitchFamily="34" charset="0"/>
                    </a:rPr>
                    <a:t>2140705</a:t>
                  </a:r>
                </a:p>
                <a:p>
                  <a:r>
                    <a:rPr lang="en-US" sz="2000" b="1" dirty="0">
                      <a:solidFill>
                        <a:schemeClr val="bg1"/>
                      </a:solidFill>
                      <a:ea typeface="Open Sans Light" panose="020B0306030504020204" pitchFamily="34" charset="0"/>
                      <a:cs typeface="Open Sans Light" panose="020B0306030504020204" pitchFamily="34" charset="0"/>
                    </a:rPr>
                    <a:t>Object Oriented Programming with C++</a:t>
                  </a:r>
                </a:p>
              </p:txBody>
            </p:sp>
          </p:grpSp>
          <p:sp>
            <p:nvSpPr>
              <p:cNvPr id="48" name="TextBox 47"/>
              <p:cNvSpPr txBox="1"/>
              <p:nvPr/>
            </p:nvSpPr>
            <p:spPr>
              <a:xfrm>
                <a:off x="177782" y="2315222"/>
                <a:ext cx="4188156" cy="1754326"/>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Unit-3</a:t>
                </a:r>
              </a:p>
              <a:p>
                <a:r>
                  <a:rPr lang="en-US" sz="5400" b="1" dirty="0">
                    <a:solidFill>
                      <a:schemeClr val="bg1"/>
                    </a:solidFill>
                    <a:ea typeface="Open Sans Bold" panose="020B0806030504020204" pitchFamily="34" charset="0"/>
                    <a:cs typeface="Open Sans Bold" panose="020B0806030504020204" pitchFamily="34" charset="0"/>
                  </a:rPr>
                  <a:t>C++ Functions</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8653" t="7109" r="17117" b="7251"/>
          <a:stretch/>
        </p:blipFill>
        <p:spPr>
          <a:xfrm>
            <a:off x="6941295" y="1819265"/>
            <a:ext cx="1828848" cy="2438464"/>
          </a:xfrm>
          <a:prstGeom prst="rect">
            <a:avLst/>
          </a:prstGeom>
        </p:spPr>
      </p:pic>
    </p:spTree>
    <p:extLst>
      <p:ext uri="{BB962C8B-B14F-4D97-AF65-F5344CB8AC3E}">
        <p14:creationId xmlns:p14="http://schemas.microsoft.com/office/powerpoint/2010/main" val="226448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Categories of function</a:t>
            </a:r>
          </a:p>
        </p:txBody>
      </p:sp>
      <p:sp>
        <p:nvSpPr>
          <p:cNvPr id="3" name="Content Placeholder 2"/>
          <p:cNvSpPr>
            <a:spLocks noGrp="1"/>
          </p:cNvSpPr>
          <p:nvPr>
            <p:ph idx="1"/>
          </p:nvPr>
        </p:nvSpPr>
        <p:spPr/>
        <p:txBody>
          <a:bodyPr/>
          <a:lstStyle/>
          <a:p>
            <a:pPr algn="just"/>
            <a:r>
              <a:rPr lang="en-IN" dirty="0"/>
              <a:t>Write C++ programs to demonstrate various categories of function, Create function </a:t>
            </a:r>
            <a:r>
              <a:rPr lang="en-IN" b="1" dirty="0">
                <a:solidFill>
                  <a:srgbClr val="C00000"/>
                </a:solidFill>
              </a:rPr>
              <a:t>addition</a:t>
            </a:r>
            <a:r>
              <a:rPr lang="en-IN" dirty="0">
                <a:solidFill>
                  <a:srgbClr val="C00000"/>
                </a:solidFill>
              </a:rPr>
              <a:t> </a:t>
            </a:r>
            <a:r>
              <a:rPr lang="en-IN" dirty="0"/>
              <a:t>for all categories.</a:t>
            </a:r>
          </a:p>
        </p:txBody>
      </p:sp>
    </p:spTree>
    <p:extLst>
      <p:ext uri="{BB962C8B-B14F-4D97-AF65-F5344CB8AC3E}">
        <p14:creationId xmlns:p14="http://schemas.microsoft.com/office/powerpoint/2010/main" val="139501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Function with argument and returns value</a:t>
            </a:r>
          </a:p>
        </p:txBody>
      </p:sp>
      <p:sp>
        <p:nvSpPr>
          <p:cNvPr id="4" name="Rectangle 2"/>
          <p:cNvSpPr>
            <a:spLocks noChangeArrowheads="1"/>
          </p:cNvSpPr>
          <p:nvPr/>
        </p:nvSpPr>
        <p:spPr bwMode="auto">
          <a:xfrm>
            <a:off x="251520" y="919172"/>
            <a:ext cx="4927631"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#include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A31515"/>
                </a:solidFill>
                <a:highlight>
                  <a:srgbClr val="FFFFFF"/>
                </a:highlight>
                <a:latin typeface="Consolas" panose="020B0609020204030204" pitchFamily="49" charset="0"/>
                <a:cs typeface="Courier New" panose="02070309020205020404" pitchFamily="49" charset="0"/>
              </a:rPr>
              <a:t>&lt;</a:t>
            </a:r>
            <a:r>
              <a:rPr lang="en-IN" sz="2400" dirty="0" err="1">
                <a:solidFill>
                  <a:srgbClr val="A31515"/>
                </a:solidFill>
                <a:highlight>
                  <a:srgbClr val="FFFFFF"/>
                </a:highlight>
                <a:latin typeface="Consolas" panose="020B0609020204030204" pitchFamily="49" charset="0"/>
                <a:cs typeface="Courier New" panose="02070309020205020404" pitchFamily="49" charset="0"/>
              </a:rPr>
              <a:t>iostream</a:t>
            </a:r>
            <a:r>
              <a:rPr lang="en-IN" sz="2400" dirty="0">
                <a:solidFill>
                  <a:srgbClr val="A31515"/>
                </a:solidFill>
                <a:highlight>
                  <a:srgbClr val="FFFFFF"/>
                </a:highlight>
                <a:latin typeface="Consolas" panose="020B0609020204030204" pitchFamily="49" charset="0"/>
                <a:cs typeface="Courier New" panose="02070309020205020404" pitchFamily="49" charset="0"/>
              </a:rPr>
              <a:t>&gt;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using</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namespace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std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add(</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a=5,b=6,ans;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 = add(</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a,b</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"Addition is="</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add(</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x,</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x+y</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24" name="Rectangle 23"/>
          <p:cNvSpPr/>
          <p:nvPr/>
        </p:nvSpPr>
        <p:spPr>
          <a:xfrm>
            <a:off x="3773686" y="1374986"/>
            <a:ext cx="1815932"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b = fun1(a);</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25" name="Straight Connector 24"/>
          <p:cNvCxnSpPr/>
          <p:nvPr/>
        </p:nvCxnSpPr>
        <p:spPr>
          <a:xfrm>
            <a:off x="3659324" y="914400"/>
            <a:ext cx="0" cy="29466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65020" y="1373748"/>
            <a:ext cx="2115480"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fun1(</a:t>
            </a:r>
            <a:r>
              <a:rPr lang="en-IN" dirty="0" err="1">
                <a:solidFill>
                  <a:srgbClr val="000000"/>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return e;</a:t>
            </a:r>
          </a:p>
          <a:p>
            <a:r>
              <a:rPr lang="en-IN" dirty="0">
                <a:solidFill>
                  <a:srgbClr val="000000"/>
                </a:solidFill>
                <a:highlight>
                  <a:srgbClr val="FFFFFF"/>
                </a:highlight>
                <a:latin typeface="Consolas" panose="020B0609020204030204" pitchFamily="49" charset="0"/>
              </a:rPr>
              <a:t>}</a:t>
            </a:r>
            <a:endParaRPr lang="en-IN" dirty="0"/>
          </a:p>
        </p:txBody>
      </p:sp>
      <p:cxnSp>
        <p:nvCxnSpPr>
          <p:cNvPr id="27" name="Straight Arrow Connector 26"/>
          <p:cNvCxnSpPr/>
          <p:nvPr/>
        </p:nvCxnSpPr>
        <p:spPr>
          <a:xfrm>
            <a:off x="5593060" y="1771030"/>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781954" y="1126299"/>
            <a:ext cx="1116124" cy="646331"/>
          </a:xfrm>
          <a:prstGeom prst="rect">
            <a:avLst/>
          </a:prstGeom>
          <a:noFill/>
        </p:spPr>
        <p:txBody>
          <a:bodyPr wrap="square" rtlCol="0">
            <a:spAutoFit/>
          </a:bodyPr>
          <a:lstStyle/>
          <a:p>
            <a:r>
              <a:rPr lang="en-IN" dirty="0"/>
              <a:t>Value of</a:t>
            </a:r>
          </a:p>
          <a:p>
            <a:r>
              <a:rPr lang="en-IN" dirty="0"/>
              <a:t>Argument</a:t>
            </a:r>
          </a:p>
        </p:txBody>
      </p:sp>
      <p:cxnSp>
        <p:nvCxnSpPr>
          <p:cNvPr id="29" name="Straight Arrow Connector 28"/>
          <p:cNvCxnSpPr/>
          <p:nvPr/>
        </p:nvCxnSpPr>
        <p:spPr>
          <a:xfrm flipH="1">
            <a:off x="5593060" y="2779142"/>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5781954" y="2790871"/>
            <a:ext cx="1116124" cy="646331"/>
          </a:xfrm>
          <a:prstGeom prst="rect">
            <a:avLst/>
          </a:prstGeom>
          <a:noFill/>
        </p:spPr>
        <p:txBody>
          <a:bodyPr wrap="square" rtlCol="0">
            <a:spAutoFit/>
          </a:bodyPr>
          <a:lstStyle/>
          <a:p>
            <a:pPr algn="ctr"/>
            <a:r>
              <a:rPr lang="en-IN" dirty="0"/>
              <a:t>Function</a:t>
            </a:r>
          </a:p>
          <a:p>
            <a:pPr algn="ctr"/>
            <a:r>
              <a:rPr lang="en-IN" dirty="0"/>
              <a:t>Result</a:t>
            </a:r>
          </a:p>
        </p:txBody>
      </p:sp>
    </p:spTree>
    <p:extLst>
      <p:ext uri="{BB962C8B-B14F-4D97-AF65-F5344CB8AC3E}">
        <p14:creationId xmlns:p14="http://schemas.microsoft.com/office/powerpoint/2010/main" val="52790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Function with arguments but no return value</a:t>
            </a:r>
          </a:p>
        </p:txBody>
      </p:sp>
      <p:sp>
        <p:nvSpPr>
          <p:cNvPr id="4" name="Rectangle 2"/>
          <p:cNvSpPr>
            <a:spLocks noChangeArrowheads="1"/>
          </p:cNvSpPr>
          <p:nvPr/>
        </p:nvSpPr>
        <p:spPr bwMode="auto">
          <a:xfrm>
            <a:off x="190500" y="1138633"/>
            <a:ext cx="4587794"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#include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A31515"/>
                </a:solidFill>
                <a:highlight>
                  <a:srgbClr val="FFFFFF"/>
                </a:highlight>
                <a:latin typeface="Consolas" panose="020B0609020204030204" pitchFamily="49" charset="0"/>
                <a:cs typeface="Courier New" panose="02070309020205020404" pitchFamily="49" charset="0"/>
              </a:rPr>
              <a:t>&lt;</a:t>
            </a:r>
            <a:r>
              <a:rPr lang="en-IN" sz="2400" dirty="0" err="1">
                <a:solidFill>
                  <a:srgbClr val="A31515"/>
                </a:solidFill>
                <a:highlight>
                  <a:srgbClr val="FFFFFF"/>
                </a:highlight>
                <a:latin typeface="Consolas" panose="020B0609020204030204" pitchFamily="49" charset="0"/>
                <a:cs typeface="Courier New" panose="02070309020205020404" pitchFamily="49" charset="0"/>
              </a:rPr>
              <a:t>iostream</a:t>
            </a:r>
            <a:r>
              <a:rPr lang="en-IN" sz="2400" dirty="0">
                <a:solidFill>
                  <a:srgbClr val="A31515"/>
                </a:solidFill>
                <a:highlight>
                  <a:srgbClr val="FFFFFF"/>
                </a:highlight>
                <a:latin typeface="Consolas" panose="020B0609020204030204" pitchFamily="49" charset="0"/>
                <a:cs typeface="Courier New" panose="02070309020205020404" pitchFamily="49" charset="0"/>
              </a:rPr>
              <a:t>&gt;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using</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namespace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std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endParaRPr lang="en-IN" sz="2400" dirty="0">
              <a:solidFill>
                <a:srgbClr val="0000FF"/>
              </a:solidFill>
              <a:highlight>
                <a:srgbClr val="FFFFFF"/>
              </a:highlight>
              <a:latin typeface="Consolas" panose="020B0609020204030204" pitchFamily="49" charset="0"/>
              <a:cs typeface="Courier New" panose="02070309020205020404" pitchFamily="49" charset="0"/>
            </a:endParaRP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add(</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a=5,b=6;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add(</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a,b</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add(</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x,</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"Addition is="</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x+y</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7" name="Rectangle 6"/>
          <p:cNvSpPr/>
          <p:nvPr/>
        </p:nvSpPr>
        <p:spPr>
          <a:xfrm>
            <a:off x="3945136" y="1603586"/>
            <a:ext cx="1526964"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fun1(a);</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9" name="Straight Connector 8"/>
          <p:cNvCxnSpPr/>
          <p:nvPr/>
        </p:nvCxnSpPr>
        <p:spPr>
          <a:xfrm>
            <a:off x="3830774" y="1088740"/>
            <a:ext cx="0" cy="42124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31670" y="1602348"/>
            <a:ext cx="2243236" cy="1754326"/>
          </a:xfrm>
          <a:prstGeom prst="rect">
            <a:avLst/>
          </a:prstGeom>
          <a:ln w="19050">
            <a:solidFill>
              <a:schemeClr val="accent1"/>
            </a:solidFill>
            <a:prstDash val="sysDash"/>
          </a:ln>
        </p:spPr>
        <p:txBody>
          <a:bodyPr wrap="square">
            <a:spAutoFit/>
          </a:bodyPr>
          <a:lstStyle/>
          <a:p>
            <a:r>
              <a:rPr lang="en-IN" dirty="0">
                <a:solidFill>
                  <a:srgbClr val="0000FF"/>
                </a:solidFill>
                <a:highlight>
                  <a:srgbClr val="FFFFFF"/>
                </a:highlight>
                <a:latin typeface="Consolas" panose="020B0609020204030204" pitchFamily="49" charset="0"/>
              </a:rPr>
              <a:t>void</a:t>
            </a:r>
            <a:r>
              <a:rPr lang="en-IN" dirty="0">
                <a:solidFill>
                  <a:srgbClr val="000000"/>
                </a:solidFill>
                <a:highlight>
                  <a:srgbClr val="FFFFFF"/>
                </a:highlight>
                <a:latin typeface="Consolas" panose="020B0609020204030204" pitchFamily="49" charset="0"/>
              </a:rPr>
              <a:t> fun1(</a:t>
            </a:r>
            <a:r>
              <a:rPr lang="en-IN" dirty="0" err="1">
                <a:solidFill>
                  <a:srgbClr val="000000"/>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13" name="Straight Arrow Connector 12"/>
          <p:cNvCxnSpPr/>
          <p:nvPr/>
        </p:nvCxnSpPr>
        <p:spPr>
          <a:xfrm>
            <a:off x="5459710" y="1999630"/>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648604" y="1354899"/>
            <a:ext cx="1116124" cy="646331"/>
          </a:xfrm>
          <a:prstGeom prst="rect">
            <a:avLst/>
          </a:prstGeom>
          <a:noFill/>
        </p:spPr>
        <p:txBody>
          <a:bodyPr wrap="square" rtlCol="0">
            <a:spAutoFit/>
          </a:bodyPr>
          <a:lstStyle/>
          <a:p>
            <a:r>
              <a:rPr lang="en-IN" dirty="0"/>
              <a:t>Value of</a:t>
            </a:r>
          </a:p>
          <a:p>
            <a:r>
              <a:rPr lang="en-IN" dirty="0"/>
              <a:t>Argument</a:t>
            </a:r>
          </a:p>
        </p:txBody>
      </p:sp>
      <p:cxnSp>
        <p:nvCxnSpPr>
          <p:cNvPr id="16" name="Straight Arrow Connector 15"/>
          <p:cNvCxnSpPr/>
          <p:nvPr/>
        </p:nvCxnSpPr>
        <p:spPr>
          <a:xfrm flipH="1">
            <a:off x="5459710" y="3007742"/>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581662" y="3006143"/>
            <a:ext cx="1183066" cy="646331"/>
          </a:xfrm>
          <a:prstGeom prst="rect">
            <a:avLst/>
          </a:prstGeom>
          <a:noFill/>
        </p:spPr>
        <p:txBody>
          <a:bodyPr wrap="square" rtlCol="0">
            <a:spAutoFit/>
          </a:bodyPr>
          <a:lstStyle/>
          <a:p>
            <a:pPr algn="ctr"/>
            <a:r>
              <a:rPr lang="en-IN" dirty="0"/>
              <a:t>No Return value</a:t>
            </a:r>
          </a:p>
        </p:txBody>
      </p:sp>
    </p:spTree>
    <p:extLst>
      <p:ext uri="{BB962C8B-B14F-4D97-AF65-F5344CB8AC3E}">
        <p14:creationId xmlns:p14="http://schemas.microsoft.com/office/powerpoint/2010/main" val="37247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Function with no argument but returns value</a:t>
            </a:r>
          </a:p>
        </p:txBody>
      </p:sp>
      <p:sp>
        <p:nvSpPr>
          <p:cNvPr id="4" name="Rectangle 2"/>
          <p:cNvSpPr>
            <a:spLocks noChangeArrowheads="1"/>
          </p:cNvSpPr>
          <p:nvPr/>
        </p:nvSpPr>
        <p:spPr bwMode="auto">
          <a:xfrm>
            <a:off x="251520" y="919173"/>
            <a:ext cx="4757713"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sz="2400" dirty="0">
              <a:solidFill>
                <a:srgbClr val="0000FF"/>
              </a:solidFill>
              <a:highlight>
                <a:srgbClr val="FFFFFF"/>
              </a:highlight>
              <a:latin typeface="Consolas" panose="020B0609020204030204" pitchFamily="49" charset="0"/>
              <a:cs typeface="Courier New" panose="02070309020205020404" pitchFamily="49" charset="0"/>
            </a:endParaRP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add();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 = add();</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"Addition is="</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add()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a=5,b=6;</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a+b</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5" name="Rectangle 4"/>
          <p:cNvSpPr/>
          <p:nvPr/>
        </p:nvSpPr>
        <p:spPr>
          <a:xfrm>
            <a:off x="4243586" y="1603586"/>
            <a:ext cx="1706984"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b = fun1();</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6" name="Straight Connector 5"/>
          <p:cNvCxnSpPr/>
          <p:nvPr/>
        </p:nvCxnSpPr>
        <p:spPr>
          <a:xfrm>
            <a:off x="4072074" y="1038844"/>
            <a:ext cx="0" cy="2494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320620" y="1602348"/>
            <a:ext cx="1664766"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fun1()</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return e;</a:t>
            </a:r>
          </a:p>
          <a:p>
            <a:r>
              <a:rPr lang="en-IN" dirty="0">
                <a:solidFill>
                  <a:srgbClr val="000000"/>
                </a:solidFill>
                <a:highlight>
                  <a:srgbClr val="FFFFFF"/>
                </a:highlight>
                <a:latin typeface="Consolas" panose="020B0609020204030204" pitchFamily="49" charset="0"/>
              </a:rPr>
              <a:t>}</a:t>
            </a:r>
            <a:endParaRPr lang="en-IN" dirty="0"/>
          </a:p>
        </p:txBody>
      </p:sp>
      <p:cxnSp>
        <p:nvCxnSpPr>
          <p:cNvPr id="8" name="Straight Arrow Connector 7"/>
          <p:cNvCxnSpPr/>
          <p:nvPr/>
        </p:nvCxnSpPr>
        <p:spPr>
          <a:xfrm>
            <a:off x="5948660" y="1999630"/>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137554" y="1354899"/>
            <a:ext cx="954726" cy="646331"/>
          </a:xfrm>
          <a:prstGeom prst="rect">
            <a:avLst/>
          </a:prstGeom>
          <a:noFill/>
        </p:spPr>
        <p:txBody>
          <a:bodyPr wrap="square" rtlCol="0">
            <a:spAutoFit/>
          </a:bodyPr>
          <a:lstStyle/>
          <a:p>
            <a:pPr algn="ctr"/>
            <a:r>
              <a:rPr lang="en-IN" dirty="0"/>
              <a:t>No</a:t>
            </a:r>
          </a:p>
          <a:p>
            <a:pPr algn="ctr"/>
            <a:r>
              <a:rPr lang="en-IN" dirty="0"/>
              <a:t>Input</a:t>
            </a:r>
          </a:p>
        </p:txBody>
      </p:sp>
      <p:cxnSp>
        <p:nvCxnSpPr>
          <p:cNvPr id="10" name="Straight Arrow Connector 9"/>
          <p:cNvCxnSpPr/>
          <p:nvPr/>
        </p:nvCxnSpPr>
        <p:spPr>
          <a:xfrm flipH="1">
            <a:off x="5948660" y="3007742"/>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070612" y="3006143"/>
            <a:ext cx="1183066" cy="646331"/>
          </a:xfrm>
          <a:prstGeom prst="rect">
            <a:avLst/>
          </a:prstGeom>
          <a:noFill/>
        </p:spPr>
        <p:txBody>
          <a:bodyPr wrap="square" rtlCol="0">
            <a:spAutoFit/>
          </a:bodyPr>
          <a:lstStyle/>
          <a:p>
            <a:pPr algn="ctr"/>
            <a:r>
              <a:rPr lang="en-IN" dirty="0"/>
              <a:t>Function</a:t>
            </a:r>
          </a:p>
          <a:p>
            <a:pPr algn="ctr"/>
            <a:r>
              <a:rPr lang="en-IN" dirty="0"/>
              <a:t>Result</a:t>
            </a:r>
          </a:p>
        </p:txBody>
      </p:sp>
    </p:spTree>
    <p:extLst>
      <p:ext uri="{BB962C8B-B14F-4D97-AF65-F5344CB8AC3E}">
        <p14:creationId xmlns:p14="http://schemas.microsoft.com/office/powerpoint/2010/main" val="21633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Function with no argument and no return value</a:t>
            </a:r>
          </a:p>
        </p:txBody>
      </p:sp>
      <p:sp>
        <p:nvSpPr>
          <p:cNvPr id="4" name="Rectangle 2"/>
          <p:cNvSpPr>
            <a:spLocks noChangeArrowheads="1"/>
          </p:cNvSpPr>
          <p:nvPr/>
        </p:nvSpPr>
        <p:spPr bwMode="auto">
          <a:xfrm>
            <a:off x="251520" y="1088740"/>
            <a:ext cx="4757713"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add();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add();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add()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a=5,b=6;</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"Addition is="</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a+b</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5" name="Rectangle 4"/>
          <p:cNvSpPr/>
          <p:nvPr/>
        </p:nvSpPr>
        <p:spPr>
          <a:xfrm>
            <a:off x="3945136" y="1603586"/>
            <a:ext cx="1526964"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fun1();</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6" name="Straight Connector 5"/>
          <p:cNvCxnSpPr/>
          <p:nvPr/>
        </p:nvCxnSpPr>
        <p:spPr>
          <a:xfrm>
            <a:off x="3659324" y="1245819"/>
            <a:ext cx="0" cy="26156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831670" y="1602348"/>
            <a:ext cx="1628762" cy="1754326"/>
          </a:xfrm>
          <a:prstGeom prst="rect">
            <a:avLst/>
          </a:prstGeom>
          <a:ln w="19050">
            <a:solidFill>
              <a:schemeClr val="accent1"/>
            </a:solidFill>
            <a:prstDash val="sysDash"/>
          </a:ln>
        </p:spPr>
        <p:txBody>
          <a:bodyPr wrap="square">
            <a:spAutoFit/>
          </a:bodyPr>
          <a:lstStyle/>
          <a:p>
            <a:r>
              <a:rPr lang="en-IN" dirty="0">
                <a:solidFill>
                  <a:srgbClr val="0000FF"/>
                </a:solidFill>
                <a:highlight>
                  <a:srgbClr val="FFFFFF"/>
                </a:highlight>
                <a:latin typeface="Consolas" panose="020B0609020204030204" pitchFamily="49" charset="0"/>
              </a:rPr>
              <a:t>void</a:t>
            </a:r>
            <a:r>
              <a:rPr lang="en-IN" dirty="0">
                <a:solidFill>
                  <a:srgbClr val="000000"/>
                </a:solidFill>
                <a:highlight>
                  <a:srgbClr val="FFFFFF"/>
                </a:highlight>
                <a:latin typeface="Consolas" panose="020B0609020204030204" pitchFamily="49" charset="0"/>
              </a:rPr>
              <a:t> fun1()</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8" name="Straight Arrow Connector 7"/>
          <p:cNvCxnSpPr/>
          <p:nvPr/>
        </p:nvCxnSpPr>
        <p:spPr>
          <a:xfrm>
            <a:off x="5459710" y="1999630"/>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648604" y="1354899"/>
            <a:ext cx="975624" cy="646331"/>
          </a:xfrm>
          <a:prstGeom prst="rect">
            <a:avLst/>
          </a:prstGeom>
          <a:noFill/>
        </p:spPr>
        <p:txBody>
          <a:bodyPr wrap="square" rtlCol="0">
            <a:spAutoFit/>
          </a:bodyPr>
          <a:lstStyle/>
          <a:p>
            <a:pPr algn="ctr"/>
            <a:r>
              <a:rPr lang="en-IN" dirty="0"/>
              <a:t>No</a:t>
            </a:r>
          </a:p>
          <a:p>
            <a:pPr algn="ctr"/>
            <a:r>
              <a:rPr lang="en-IN" dirty="0"/>
              <a:t>Input</a:t>
            </a:r>
          </a:p>
        </p:txBody>
      </p:sp>
      <p:cxnSp>
        <p:nvCxnSpPr>
          <p:cNvPr id="10" name="Straight Arrow Connector 9"/>
          <p:cNvCxnSpPr/>
          <p:nvPr/>
        </p:nvCxnSpPr>
        <p:spPr>
          <a:xfrm flipH="1">
            <a:off x="5459710" y="3007742"/>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581662" y="3006143"/>
            <a:ext cx="1183066" cy="646331"/>
          </a:xfrm>
          <a:prstGeom prst="rect">
            <a:avLst/>
          </a:prstGeom>
          <a:noFill/>
        </p:spPr>
        <p:txBody>
          <a:bodyPr wrap="square" rtlCol="0">
            <a:spAutoFit/>
          </a:bodyPr>
          <a:lstStyle/>
          <a:p>
            <a:pPr algn="ctr"/>
            <a:r>
              <a:rPr lang="en-IN" dirty="0"/>
              <a:t>No Return value</a:t>
            </a:r>
          </a:p>
        </p:txBody>
      </p:sp>
    </p:spTree>
    <p:extLst>
      <p:ext uri="{BB962C8B-B14F-4D97-AF65-F5344CB8AC3E}">
        <p14:creationId xmlns:p14="http://schemas.microsoft.com/office/powerpoint/2010/main" val="356440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Categories of Functions Summary </a:t>
            </a:r>
          </a:p>
        </p:txBody>
      </p:sp>
      <p:sp>
        <p:nvSpPr>
          <p:cNvPr id="4" name="Rectangle 3"/>
          <p:cNvSpPr/>
          <p:nvPr/>
        </p:nvSpPr>
        <p:spPr>
          <a:xfrm>
            <a:off x="1898857" y="1629988"/>
            <a:ext cx="1815932"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b = fun1(a);</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sp>
        <p:nvSpPr>
          <p:cNvPr id="5" name="Rectangle 4"/>
          <p:cNvSpPr/>
          <p:nvPr/>
        </p:nvSpPr>
        <p:spPr>
          <a:xfrm>
            <a:off x="5090191" y="1628750"/>
            <a:ext cx="2115480"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fun1(</a:t>
            </a:r>
            <a:r>
              <a:rPr lang="en-IN" dirty="0" err="1">
                <a:solidFill>
                  <a:srgbClr val="000000"/>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return e;</a:t>
            </a:r>
          </a:p>
          <a:p>
            <a:r>
              <a:rPr lang="en-IN" dirty="0">
                <a:solidFill>
                  <a:srgbClr val="000000"/>
                </a:solidFill>
                <a:highlight>
                  <a:srgbClr val="FFFFFF"/>
                </a:highlight>
                <a:latin typeface="Consolas" panose="020B0609020204030204" pitchFamily="49" charset="0"/>
              </a:rPr>
              <a:t>}</a:t>
            </a:r>
            <a:endParaRPr lang="en-IN" dirty="0"/>
          </a:p>
        </p:txBody>
      </p:sp>
      <p:cxnSp>
        <p:nvCxnSpPr>
          <p:cNvPr id="6" name="Straight Arrow Connector 5"/>
          <p:cNvCxnSpPr/>
          <p:nvPr/>
        </p:nvCxnSpPr>
        <p:spPr>
          <a:xfrm>
            <a:off x="3718231" y="2026032"/>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907125" y="1381301"/>
            <a:ext cx="1116124" cy="646331"/>
          </a:xfrm>
          <a:prstGeom prst="rect">
            <a:avLst/>
          </a:prstGeom>
          <a:noFill/>
        </p:spPr>
        <p:txBody>
          <a:bodyPr wrap="square" rtlCol="0">
            <a:spAutoFit/>
          </a:bodyPr>
          <a:lstStyle/>
          <a:p>
            <a:r>
              <a:rPr lang="en-IN" dirty="0"/>
              <a:t>Value of</a:t>
            </a:r>
          </a:p>
          <a:p>
            <a:r>
              <a:rPr lang="en-IN" dirty="0"/>
              <a:t>Argument</a:t>
            </a:r>
          </a:p>
        </p:txBody>
      </p:sp>
      <p:cxnSp>
        <p:nvCxnSpPr>
          <p:cNvPr id="8" name="Straight Arrow Connector 7"/>
          <p:cNvCxnSpPr/>
          <p:nvPr/>
        </p:nvCxnSpPr>
        <p:spPr>
          <a:xfrm flipH="1">
            <a:off x="3718231" y="3034144"/>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07125" y="2982215"/>
            <a:ext cx="1116124" cy="646331"/>
          </a:xfrm>
          <a:prstGeom prst="rect">
            <a:avLst/>
          </a:prstGeom>
          <a:noFill/>
        </p:spPr>
        <p:txBody>
          <a:bodyPr wrap="square" rtlCol="0">
            <a:spAutoFit/>
          </a:bodyPr>
          <a:lstStyle/>
          <a:p>
            <a:pPr algn="ctr"/>
            <a:r>
              <a:rPr lang="en-IN" dirty="0"/>
              <a:t>Function</a:t>
            </a:r>
          </a:p>
          <a:p>
            <a:pPr algn="ctr"/>
            <a:r>
              <a:rPr lang="en-IN" dirty="0"/>
              <a:t>Result</a:t>
            </a:r>
          </a:p>
        </p:txBody>
      </p:sp>
      <p:sp>
        <p:nvSpPr>
          <p:cNvPr id="10" name="TextBox 9"/>
          <p:cNvSpPr txBox="1"/>
          <p:nvPr/>
        </p:nvSpPr>
        <p:spPr>
          <a:xfrm>
            <a:off x="190500" y="948186"/>
            <a:ext cx="8763000" cy="461665"/>
          </a:xfrm>
          <a:prstGeom prst="rect">
            <a:avLst/>
          </a:prstGeom>
          <a:solidFill>
            <a:schemeClr val="tx2">
              <a:lumMod val="20000"/>
              <a:lumOff val="80000"/>
            </a:schemeClr>
          </a:solidFill>
        </p:spPr>
        <p:txBody>
          <a:bodyPr wrap="square" rtlCol="0">
            <a:spAutoFit/>
          </a:bodyPr>
          <a:lstStyle/>
          <a:p>
            <a:r>
              <a:rPr lang="en-IN" sz="2400" b="1" dirty="0"/>
              <a:t>(1) Function with argument and returns value</a:t>
            </a:r>
          </a:p>
        </p:txBody>
      </p:sp>
      <p:sp>
        <p:nvSpPr>
          <p:cNvPr id="11" name="TextBox 10"/>
          <p:cNvSpPr txBox="1"/>
          <p:nvPr/>
        </p:nvSpPr>
        <p:spPr>
          <a:xfrm>
            <a:off x="190500" y="3627362"/>
            <a:ext cx="8763000" cy="461665"/>
          </a:xfrm>
          <a:prstGeom prst="rect">
            <a:avLst/>
          </a:prstGeom>
          <a:solidFill>
            <a:schemeClr val="tx2">
              <a:lumMod val="20000"/>
              <a:lumOff val="80000"/>
            </a:schemeClr>
          </a:solidFill>
        </p:spPr>
        <p:txBody>
          <a:bodyPr wrap="square" rtlCol="0">
            <a:spAutoFit/>
          </a:bodyPr>
          <a:lstStyle/>
          <a:p>
            <a:r>
              <a:rPr lang="en-IN" sz="2400" b="1" dirty="0"/>
              <a:t>(2) Function with argument and but no return value</a:t>
            </a:r>
          </a:p>
        </p:txBody>
      </p:sp>
      <p:sp>
        <p:nvSpPr>
          <p:cNvPr id="12" name="Rectangle 11"/>
          <p:cNvSpPr/>
          <p:nvPr/>
        </p:nvSpPr>
        <p:spPr>
          <a:xfrm>
            <a:off x="2009502" y="4286659"/>
            <a:ext cx="1526964"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fun1(a);</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sp>
        <p:nvSpPr>
          <p:cNvPr id="13" name="Rectangle 12"/>
          <p:cNvSpPr/>
          <p:nvPr/>
        </p:nvSpPr>
        <p:spPr>
          <a:xfrm>
            <a:off x="4896036" y="4285421"/>
            <a:ext cx="2243236" cy="1754326"/>
          </a:xfrm>
          <a:prstGeom prst="rect">
            <a:avLst/>
          </a:prstGeom>
          <a:ln w="19050">
            <a:solidFill>
              <a:schemeClr val="accent1"/>
            </a:solidFill>
            <a:prstDash val="sysDash"/>
          </a:ln>
        </p:spPr>
        <p:txBody>
          <a:bodyPr wrap="square">
            <a:spAutoFit/>
          </a:bodyPr>
          <a:lstStyle/>
          <a:p>
            <a:r>
              <a:rPr lang="en-IN" dirty="0">
                <a:solidFill>
                  <a:srgbClr val="0000FF"/>
                </a:solidFill>
                <a:highlight>
                  <a:srgbClr val="FFFFFF"/>
                </a:highlight>
                <a:latin typeface="Consolas" panose="020B0609020204030204" pitchFamily="49" charset="0"/>
              </a:rPr>
              <a:t>void</a:t>
            </a:r>
            <a:r>
              <a:rPr lang="en-IN" dirty="0">
                <a:solidFill>
                  <a:srgbClr val="000000"/>
                </a:solidFill>
                <a:highlight>
                  <a:srgbClr val="FFFFFF"/>
                </a:highlight>
                <a:latin typeface="Consolas" panose="020B0609020204030204" pitchFamily="49" charset="0"/>
              </a:rPr>
              <a:t> fun1(</a:t>
            </a:r>
            <a:r>
              <a:rPr lang="en-IN" dirty="0" err="1">
                <a:solidFill>
                  <a:srgbClr val="000000"/>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14" name="Straight Arrow Connector 13"/>
          <p:cNvCxnSpPr/>
          <p:nvPr/>
        </p:nvCxnSpPr>
        <p:spPr>
          <a:xfrm>
            <a:off x="3524076" y="4682703"/>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12970" y="4037972"/>
            <a:ext cx="1116124" cy="646331"/>
          </a:xfrm>
          <a:prstGeom prst="rect">
            <a:avLst/>
          </a:prstGeom>
          <a:noFill/>
        </p:spPr>
        <p:txBody>
          <a:bodyPr wrap="square" rtlCol="0">
            <a:spAutoFit/>
          </a:bodyPr>
          <a:lstStyle/>
          <a:p>
            <a:r>
              <a:rPr lang="en-IN" dirty="0"/>
              <a:t>Value of</a:t>
            </a:r>
          </a:p>
          <a:p>
            <a:r>
              <a:rPr lang="en-IN" dirty="0"/>
              <a:t>Argument</a:t>
            </a:r>
          </a:p>
        </p:txBody>
      </p:sp>
      <p:cxnSp>
        <p:nvCxnSpPr>
          <p:cNvPr id="16" name="Straight Arrow Connector 15"/>
          <p:cNvCxnSpPr/>
          <p:nvPr/>
        </p:nvCxnSpPr>
        <p:spPr>
          <a:xfrm flipH="1">
            <a:off x="3524076" y="5690815"/>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618523" y="5660207"/>
            <a:ext cx="1183066" cy="646331"/>
          </a:xfrm>
          <a:prstGeom prst="rect">
            <a:avLst/>
          </a:prstGeom>
          <a:noFill/>
        </p:spPr>
        <p:txBody>
          <a:bodyPr wrap="square" rtlCol="0">
            <a:spAutoFit/>
          </a:bodyPr>
          <a:lstStyle/>
          <a:p>
            <a:pPr algn="ctr"/>
            <a:r>
              <a:rPr lang="en-IN" dirty="0"/>
              <a:t>No Return value</a:t>
            </a:r>
          </a:p>
        </p:txBody>
      </p:sp>
    </p:spTree>
    <p:extLst>
      <p:ext uri="{BB962C8B-B14F-4D97-AF65-F5344CB8AC3E}">
        <p14:creationId xmlns:p14="http://schemas.microsoft.com/office/powerpoint/2010/main" val="237506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1" grpId="0" animBg="1"/>
      <p:bldP spid="12" grpId="0" animBg="1"/>
      <p:bldP spid="13" grpId="0" animBg="1"/>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Categories of Functions Summary </a:t>
            </a:r>
          </a:p>
        </p:txBody>
      </p:sp>
      <p:sp>
        <p:nvSpPr>
          <p:cNvPr id="10" name="TextBox 9"/>
          <p:cNvSpPr txBox="1"/>
          <p:nvPr/>
        </p:nvSpPr>
        <p:spPr>
          <a:xfrm>
            <a:off x="190500" y="948186"/>
            <a:ext cx="8763000" cy="461665"/>
          </a:xfrm>
          <a:prstGeom prst="rect">
            <a:avLst/>
          </a:prstGeom>
          <a:solidFill>
            <a:schemeClr val="tx2">
              <a:lumMod val="20000"/>
              <a:lumOff val="80000"/>
            </a:schemeClr>
          </a:solidFill>
        </p:spPr>
        <p:txBody>
          <a:bodyPr wrap="square" rtlCol="0">
            <a:spAutoFit/>
          </a:bodyPr>
          <a:lstStyle/>
          <a:p>
            <a:r>
              <a:rPr lang="en-IN" sz="2400" b="1" dirty="0"/>
              <a:t>(3) Function with no argument and returns value</a:t>
            </a:r>
          </a:p>
        </p:txBody>
      </p:sp>
      <p:sp>
        <p:nvSpPr>
          <p:cNvPr id="11" name="TextBox 10"/>
          <p:cNvSpPr txBox="1"/>
          <p:nvPr/>
        </p:nvSpPr>
        <p:spPr>
          <a:xfrm>
            <a:off x="190500" y="3627362"/>
            <a:ext cx="8763000" cy="461665"/>
          </a:xfrm>
          <a:prstGeom prst="rect">
            <a:avLst/>
          </a:prstGeom>
          <a:solidFill>
            <a:schemeClr val="tx2">
              <a:lumMod val="20000"/>
              <a:lumOff val="80000"/>
            </a:schemeClr>
          </a:solidFill>
        </p:spPr>
        <p:txBody>
          <a:bodyPr wrap="square" rtlCol="0">
            <a:spAutoFit/>
          </a:bodyPr>
          <a:lstStyle/>
          <a:p>
            <a:r>
              <a:rPr lang="en-IN" sz="2400" b="1" dirty="0"/>
              <a:t>(4) Function with no argument and but no return value</a:t>
            </a:r>
          </a:p>
        </p:txBody>
      </p:sp>
      <p:sp>
        <p:nvSpPr>
          <p:cNvPr id="18" name="Rectangle 17"/>
          <p:cNvSpPr/>
          <p:nvPr/>
        </p:nvSpPr>
        <p:spPr>
          <a:xfrm>
            <a:off x="2179042" y="1618840"/>
            <a:ext cx="1706984"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b = fun1();</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sp>
        <p:nvSpPr>
          <p:cNvPr id="19" name="Rectangle 18"/>
          <p:cNvSpPr/>
          <p:nvPr/>
        </p:nvSpPr>
        <p:spPr>
          <a:xfrm>
            <a:off x="5256076" y="1617602"/>
            <a:ext cx="1664766"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fun1()</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return e;</a:t>
            </a:r>
          </a:p>
          <a:p>
            <a:r>
              <a:rPr lang="en-IN" dirty="0">
                <a:solidFill>
                  <a:srgbClr val="000000"/>
                </a:solidFill>
                <a:highlight>
                  <a:srgbClr val="FFFFFF"/>
                </a:highlight>
                <a:latin typeface="Consolas" panose="020B0609020204030204" pitchFamily="49" charset="0"/>
              </a:rPr>
              <a:t>}</a:t>
            </a:r>
            <a:endParaRPr lang="en-IN" dirty="0"/>
          </a:p>
        </p:txBody>
      </p:sp>
      <p:cxnSp>
        <p:nvCxnSpPr>
          <p:cNvPr id="20" name="Straight Arrow Connector 19"/>
          <p:cNvCxnSpPr/>
          <p:nvPr/>
        </p:nvCxnSpPr>
        <p:spPr>
          <a:xfrm>
            <a:off x="3884116" y="2014884"/>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073010" y="1370153"/>
            <a:ext cx="954726" cy="646331"/>
          </a:xfrm>
          <a:prstGeom prst="rect">
            <a:avLst/>
          </a:prstGeom>
          <a:noFill/>
        </p:spPr>
        <p:txBody>
          <a:bodyPr wrap="square" rtlCol="0">
            <a:spAutoFit/>
          </a:bodyPr>
          <a:lstStyle/>
          <a:p>
            <a:pPr algn="ctr"/>
            <a:r>
              <a:rPr lang="en-IN" dirty="0"/>
              <a:t>No</a:t>
            </a:r>
          </a:p>
          <a:p>
            <a:pPr algn="ctr"/>
            <a:r>
              <a:rPr lang="en-IN" dirty="0"/>
              <a:t>Input</a:t>
            </a:r>
          </a:p>
        </p:txBody>
      </p:sp>
      <p:cxnSp>
        <p:nvCxnSpPr>
          <p:cNvPr id="22" name="Straight Arrow Connector 21"/>
          <p:cNvCxnSpPr/>
          <p:nvPr/>
        </p:nvCxnSpPr>
        <p:spPr>
          <a:xfrm flipH="1">
            <a:off x="3884116" y="3022996"/>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006068" y="3021397"/>
            <a:ext cx="1183066" cy="646331"/>
          </a:xfrm>
          <a:prstGeom prst="rect">
            <a:avLst/>
          </a:prstGeom>
          <a:noFill/>
        </p:spPr>
        <p:txBody>
          <a:bodyPr wrap="square" rtlCol="0">
            <a:spAutoFit/>
          </a:bodyPr>
          <a:lstStyle/>
          <a:p>
            <a:pPr algn="ctr"/>
            <a:r>
              <a:rPr lang="en-IN" dirty="0"/>
              <a:t>Function</a:t>
            </a:r>
          </a:p>
          <a:p>
            <a:pPr algn="ctr"/>
            <a:r>
              <a:rPr lang="en-IN" dirty="0"/>
              <a:t>Result</a:t>
            </a:r>
          </a:p>
        </p:txBody>
      </p:sp>
      <p:sp>
        <p:nvSpPr>
          <p:cNvPr id="24" name="Rectangle 23"/>
          <p:cNvSpPr/>
          <p:nvPr/>
        </p:nvSpPr>
        <p:spPr>
          <a:xfrm>
            <a:off x="2369542" y="4364583"/>
            <a:ext cx="1526964" cy="1754326"/>
          </a:xfrm>
          <a:prstGeom prst="rect">
            <a:avLst/>
          </a:prstGeom>
          <a:ln w="19050">
            <a:solidFill>
              <a:schemeClr val="accent1"/>
            </a:solidFill>
            <a:prstDash val="sysDash"/>
          </a:ln>
        </p:spPr>
        <p:txBody>
          <a:bodyPr wrap="square">
            <a:spAutoFit/>
          </a:bodyPr>
          <a:lstStyle/>
          <a:p>
            <a:r>
              <a:rPr lang="en-IN" dirty="0" err="1">
                <a:solidFill>
                  <a:srgbClr val="0000FF"/>
                </a:solidFill>
                <a:highlight>
                  <a:srgbClr val="FFFFFF"/>
                </a:highlight>
                <a:latin typeface="Consolas" panose="020B0609020204030204" pitchFamily="49" charset="0"/>
              </a:rPr>
              <a:t>int</a:t>
            </a:r>
            <a:r>
              <a:rPr lang="en-IN" dirty="0">
                <a:solidFill>
                  <a:srgbClr val="000000"/>
                </a:solidFill>
                <a:highlight>
                  <a:srgbClr val="FFFFFF"/>
                </a:highlight>
                <a:latin typeface="Consolas" panose="020B0609020204030204" pitchFamily="49" charset="0"/>
              </a:rPr>
              <a:t> main()</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fun1();</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sp>
        <p:nvSpPr>
          <p:cNvPr id="25" name="Rectangle 24"/>
          <p:cNvSpPr/>
          <p:nvPr/>
        </p:nvSpPr>
        <p:spPr>
          <a:xfrm>
            <a:off x="5256076" y="4363345"/>
            <a:ext cx="1628762" cy="1754326"/>
          </a:xfrm>
          <a:prstGeom prst="rect">
            <a:avLst/>
          </a:prstGeom>
          <a:ln w="19050">
            <a:solidFill>
              <a:schemeClr val="accent1"/>
            </a:solidFill>
            <a:prstDash val="sysDash"/>
          </a:ln>
        </p:spPr>
        <p:txBody>
          <a:bodyPr wrap="square">
            <a:spAutoFit/>
          </a:bodyPr>
          <a:lstStyle/>
          <a:p>
            <a:r>
              <a:rPr lang="en-IN" dirty="0">
                <a:solidFill>
                  <a:srgbClr val="0000FF"/>
                </a:solidFill>
                <a:highlight>
                  <a:srgbClr val="FFFFFF"/>
                </a:highlight>
                <a:latin typeface="Consolas" panose="020B0609020204030204" pitchFamily="49" charset="0"/>
              </a:rPr>
              <a:t>void</a:t>
            </a:r>
            <a:r>
              <a:rPr lang="en-IN" dirty="0">
                <a:solidFill>
                  <a:srgbClr val="000000"/>
                </a:solidFill>
                <a:highlight>
                  <a:srgbClr val="FFFFFF"/>
                </a:highlight>
                <a:latin typeface="Consolas" panose="020B0609020204030204" pitchFamily="49" charset="0"/>
              </a:rPr>
              <a:t> fun1()</a:t>
            </a:r>
          </a:p>
          <a:p>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a:t>
            </a:r>
            <a:endParaRPr lang="en-IN" dirty="0"/>
          </a:p>
        </p:txBody>
      </p:sp>
      <p:cxnSp>
        <p:nvCxnSpPr>
          <p:cNvPr id="26" name="Straight Arrow Connector 25"/>
          <p:cNvCxnSpPr/>
          <p:nvPr/>
        </p:nvCxnSpPr>
        <p:spPr>
          <a:xfrm>
            <a:off x="3884116" y="4760627"/>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073010" y="4115896"/>
            <a:ext cx="975624" cy="646331"/>
          </a:xfrm>
          <a:prstGeom prst="rect">
            <a:avLst/>
          </a:prstGeom>
          <a:noFill/>
        </p:spPr>
        <p:txBody>
          <a:bodyPr wrap="square" rtlCol="0">
            <a:spAutoFit/>
          </a:bodyPr>
          <a:lstStyle/>
          <a:p>
            <a:pPr algn="ctr"/>
            <a:r>
              <a:rPr lang="en-IN" dirty="0"/>
              <a:t>No</a:t>
            </a:r>
          </a:p>
          <a:p>
            <a:pPr algn="ctr"/>
            <a:r>
              <a:rPr lang="en-IN" dirty="0"/>
              <a:t>Input</a:t>
            </a:r>
          </a:p>
        </p:txBody>
      </p:sp>
      <p:cxnSp>
        <p:nvCxnSpPr>
          <p:cNvPr id="28" name="Straight Arrow Connector 27"/>
          <p:cNvCxnSpPr/>
          <p:nvPr/>
        </p:nvCxnSpPr>
        <p:spPr>
          <a:xfrm flipH="1">
            <a:off x="3884116" y="5768739"/>
            <a:ext cx="1371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4006068" y="5767140"/>
            <a:ext cx="1183066" cy="646331"/>
          </a:xfrm>
          <a:prstGeom prst="rect">
            <a:avLst/>
          </a:prstGeom>
          <a:noFill/>
        </p:spPr>
        <p:txBody>
          <a:bodyPr wrap="square" rtlCol="0">
            <a:spAutoFit/>
          </a:bodyPr>
          <a:lstStyle/>
          <a:p>
            <a:pPr algn="ctr"/>
            <a:r>
              <a:rPr lang="en-IN" dirty="0"/>
              <a:t>No Return value</a:t>
            </a:r>
          </a:p>
        </p:txBody>
      </p:sp>
    </p:spTree>
    <p:extLst>
      <p:ext uri="{BB962C8B-B14F-4D97-AF65-F5344CB8AC3E}">
        <p14:creationId xmlns:p14="http://schemas.microsoft.com/office/powerpoint/2010/main" val="1970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p:bldP spid="23" grpId="0"/>
      <p:bldP spid="24" grpId="0" animBg="1"/>
      <p:bldP spid="25" grpId="0" animBg="1"/>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1470025"/>
          </a:xfrm>
        </p:spPr>
        <p:txBody>
          <a:bodyPr>
            <a:normAutofit/>
          </a:bodyPr>
          <a:lstStyle/>
          <a:p>
            <a:r>
              <a:rPr lang="en-IN" sz="7200" dirty="0"/>
              <a:t>Call by 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38" y="2168860"/>
            <a:ext cx="8316924" cy="4491140"/>
          </a:xfrm>
          <a:prstGeom prst="rect">
            <a:avLst/>
          </a:prstGeom>
        </p:spPr>
      </p:pic>
      <p:sp>
        <p:nvSpPr>
          <p:cNvPr id="5" name="Rectangle 4"/>
          <p:cNvSpPr/>
          <p:nvPr/>
        </p:nvSpPr>
        <p:spPr>
          <a:xfrm>
            <a:off x="3365866" y="6187716"/>
            <a:ext cx="2412268" cy="4680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58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by reference</a:t>
            </a:r>
          </a:p>
        </p:txBody>
      </p:sp>
      <p:sp>
        <p:nvSpPr>
          <p:cNvPr id="3" name="Content Placeholder 2"/>
          <p:cNvSpPr>
            <a:spLocks noGrp="1"/>
          </p:cNvSpPr>
          <p:nvPr>
            <p:ph idx="1"/>
          </p:nvPr>
        </p:nvSpPr>
        <p:spPr>
          <a:xfrm>
            <a:off x="190500" y="990600"/>
            <a:ext cx="8763000" cy="1790328"/>
          </a:xfrm>
          <a:solidFill>
            <a:schemeClr val="tx2">
              <a:lumMod val="20000"/>
              <a:lumOff val="80000"/>
            </a:schemeClr>
          </a:solidFill>
        </p:spPr>
        <p:txBody>
          <a:bodyPr>
            <a:normAutofit lnSpcReduction="10000"/>
          </a:bodyPr>
          <a:lstStyle/>
          <a:p>
            <a:pPr algn="just"/>
            <a:r>
              <a:rPr lang="en-IN" dirty="0"/>
              <a:t>The </a:t>
            </a:r>
            <a:r>
              <a:rPr lang="en-IN" b="1" dirty="0">
                <a:solidFill>
                  <a:srgbClr val="C00000"/>
                </a:solidFill>
              </a:rPr>
              <a:t>call by reference</a:t>
            </a:r>
            <a:r>
              <a:rPr lang="en-IN" dirty="0"/>
              <a:t> method of passing arguments to a function copies the reference of an argument into the </a:t>
            </a:r>
            <a:r>
              <a:rPr lang="en-IN" u="sng" dirty="0">
                <a:solidFill>
                  <a:srgbClr val="C00000"/>
                </a:solidFill>
              </a:rPr>
              <a:t>formal parameter</a:t>
            </a:r>
            <a:r>
              <a:rPr lang="en-IN" dirty="0"/>
              <a:t>.</a:t>
            </a:r>
          </a:p>
          <a:p>
            <a:pPr algn="just"/>
            <a:r>
              <a:rPr lang="en-IN" dirty="0"/>
              <a:t>Inside the function body, the reference is used to access the actual argument used in the call. </a:t>
            </a:r>
          </a:p>
        </p:txBody>
      </p:sp>
      <p:sp>
        <p:nvSpPr>
          <p:cNvPr id="4" name="TextBox 3"/>
          <p:cNvSpPr txBox="1"/>
          <p:nvPr/>
        </p:nvSpPr>
        <p:spPr>
          <a:xfrm>
            <a:off x="190500" y="4928282"/>
            <a:ext cx="8763000" cy="1569660"/>
          </a:xfrm>
          <a:prstGeom prst="rect">
            <a:avLst/>
          </a:prstGeom>
          <a:noFill/>
        </p:spPr>
        <p:txBody>
          <a:bodyPr wrap="square" rtlCol="0">
            <a:spAutoFit/>
          </a:bodyPr>
          <a:lstStyle/>
          <a:p>
            <a:pPr algn="just"/>
            <a:r>
              <a:rPr lang="en-IN" sz="2400" i="1" dirty="0"/>
              <a:t>Note:</a:t>
            </a:r>
          </a:p>
          <a:p>
            <a:pPr marL="342900" indent="-342900" algn="just">
              <a:buFont typeface="Wingdings" panose="05000000000000000000" pitchFamily="2" charset="2"/>
              <a:buChar char="§"/>
            </a:pPr>
            <a:r>
              <a:rPr lang="en-IN" sz="2400" i="1" dirty="0"/>
              <a:t>Actual parameters</a:t>
            </a:r>
            <a:r>
              <a:rPr lang="en-IN" sz="2400" dirty="0"/>
              <a:t> are parameters as they appear in function calls.</a:t>
            </a:r>
          </a:p>
          <a:p>
            <a:pPr marL="342900" indent="-342900" algn="just">
              <a:buFont typeface="Wingdings" panose="05000000000000000000" pitchFamily="2" charset="2"/>
              <a:buChar char="§"/>
            </a:pPr>
            <a:r>
              <a:rPr lang="en-IN" sz="2400" i="1" dirty="0"/>
              <a:t>Formal parameters</a:t>
            </a:r>
            <a:r>
              <a:rPr lang="en-IN" sz="2400" dirty="0"/>
              <a:t> are parameters as they appear in function declarations / definition.</a:t>
            </a:r>
          </a:p>
        </p:txBody>
      </p:sp>
      <p:sp>
        <p:nvSpPr>
          <p:cNvPr id="6" name="Rectangle 5"/>
          <p:cNvSpPr/>
          <p:nvPr/>
        </p:nvSpPr>
        <p:spPr>
          <a:xfrm>
            <a:off x="4499992" y="2780928"/>
            <a:ext cx="4248472" cy="2677656"/>
          </a:xfrm>
          <a:prstGeom prst="rect">
            <a:avLst/>
          </a:prstGeom>
        </p:spPr>
        <p:txBody>
          <a:bodyPr wrap="square">
            <a:spAutoFit/>
          </a:bodyPr>
          <a:lstStyle/>
          <a:p>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main(){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add(</a:t>
            </a:r>
            <a:r>
              <a:rPr lang="en-IN" sz="2400" b="1" dirty="0" err="1">
                <a:solidFill>
                  <a:srgbClr val="000000"/>
                </a:solidFill>
                <a:highlight>
                  <a:srgbClr val="FFFFFF"/>
                </a:highlight>
                <a:latin typeface="Courier New" panose="02070309020205020404" pitchFamily="49" charset="0"/>
                <a:cs typeface="Courier New" panose="02070309020205020404" pitchFamily="49" charset="0"/>
              </a:rPr>
              <a:t>a,b</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endParaRPr lang="en-IN" sz="2400" b="1" dirty="0">
              <a:solidFill>
                <a:srgbClr val="0000FF"/>
              </a:solidFill>
              <a:highlight>
                <a:srgbClr val="FFFFFF"/>
              </a:highlight>
              <a:latin typeface="Courier New" panose="02070309020205020404" pitchFamily="49" charset="0"/>
              <a:cs typeface="Courier New" panose="02070309020205020404" pitchFamily="49" charset="0"/>
            </a:endParaRP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add(</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err="1">
                <a:solidFill>
                  <a:srgbClr val="000000"/>
                </a:solidFill>
                <a:highlight>
                  <a:srgbClr val="FFFFFF"/>
                </a:highlight>
                <a:latin typeface="Courier New" panose="02070309020205020404" pitchFamily="49" charset="0"/>
                <a:cs typeface="Courier New" panose="02070309020205020404" pitchFamily="49" charset="0"/>
              </a:rPr>
              <a:t>x,</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y){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err="1">
                <a:solidFill>
                  <a:srgbClr val="000000"/>
                </a:solidFill>
                <a:highlight>
                  <a:srgbClr val="FFFFFF"/>
                </a:highlight>
                <a:latin typeface="Courier New" panose="02070309020205020404" pitchFamily="49" charset="0"/>
                <a:cs typeface="Courier New" panose="02070309020205020404" pitchFamily="49" charset="0"/>
              </a:rPr>
              <a:t>cout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&lt;&lt; </a:t>
            </a:r>
            <a:r>
              <a:rPr lang="en-IN" sz="2400" b="1" dirty="0" err="1">
                <a:solidFill>
                  <a:srgbClr val="000000"/>
                </a:solidFill>
                <a:highlight>
                  <a:srgbClr val="FFFFFF"/>
                </a:highlight>
                <a:latin typeface="Courier New" panose="02070309020205020404" pitchFamily="49" charset="0"/>
                <a:cs typeface="Courier New" panose="02070309020205020404" pitchFamily="49" charset="0"/>
              </a:rPr>
              <a:t>x+y</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lang="en-US" altLang="en-US" sz="2400" b="1" dirty="0">
              <a:latin typeface="Courier New" panose="02070309020205020404" pitchFamily="49" charset="0"/>
              <a:cs typeface="Courier New" panose="02070309020205020404" pitchFamily="49" charset="0"/>
            </a:endParaRPr>
          </a:p>
        </p:txBody>
      </p:sp>
      <p:sp>
        <p:nvSpPr>
          <p:cNvPr id="9" name="Rectangular Callout 8"/>
          <p:cNvSpPr/>
          <p:nvPr/>
        </p:nvSpPr>
        <p:spPr>
          <a:xfrm>
            <a:off x="6895778" y="2635405"/>
            <a:ext cx="2160240" cy="324036"/>
          </a:xfrm>
          <a:prstGeom prst="wedgeRectCallout">
            <a:avLst>
              <a:gd name="adj1" fmla="val -63750"/>
              <a:gd name="adj2" fmla="val 13500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Actual Parameters</a:t>
            </a:r>
          </a:p>
        </p:txBody>
      </p:sp>
      <p:sp>
        <p:nvSpPr>
          <p:cNvPr id="10" name="Rectangular Callout 9"/>
          <p:cNvSpPr/>
          <p:nvPr/>
        </p:nvSpPr>
        <p:spPr>
          <a:xfrm>
            <a:off x="6895778" y="3619825"/>
            <a:ext cx="2160240" cy="324036"/>
          </a:xfrm>
          <a:prstGeom prst="wedgeRectCallout">
            <a:avLst>
              <a:gd name="adj1" fmla="val -45525"/>
              <a:gd name="adj2" fmla="val 162443"/>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Formal Parameters</a:t>
            </a:r>
          </a:p>
        </p:txBody>
      </p:sp>
    </p:spTree>
    <p:extLst>
      <p:ext uri="{BB962C8B-B14F-4D97-AF65-F5344CB8AC3E}">
        <p14:creationId xmlns:p14="http://schemas.microsoft.com/office/powerpoint/2010/main" val="78437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p:bldP spid="6" grpId="0"/>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Swap using pointer, reference</a:t>
            </a:r>
          </a:p>
        </p:txBody>
      </p:sp>
      <p:sp>
        <p:nvSpPr>
          <p:cNvPr id="3" name="Content Placeholder 2"/>
          <p:cNvSpPr>
            <a:spLocks noGrp="1"/>
          </p:cNvSpPr>
          <p:nvPr>
            <p:ph idx="1"/>
          </p:nvPr>
        </p:nvSpPr>
        <p:spPr/>
        <p:txBody>
          <a:bodyPr/>
          <a:lstStyle/>
          <a:p>
            <a:r>
              <a:rPr lang="en-IN" dirty="0"/>
              <a:t>Write a C++ program that to swap two values using function </a:t>
            </a:r>
          </a:p>
          <a:p>
            <a:pPr marL="914400" lvl="1" indent="-457200">
              <a:buFont typeface="+mj-lt"/>
              <a:buAutoNum type="arabicPeriod"/>
            </a:pPr>
            <a:r>
              <a:rPr lang="en-IN" sz="2400" dirty="0"/>
              <a:t>With pass by pointer</a:t>
            </a:r>
          </a:p>
          <a:p>
            <a:pPr marL="914400" lvl="1" indent="-457200">
              <a:buFont typeface="+mj-lt"/>
              <a:buAutoNum type="arabicPeriod"/>
            </a:pPr>
            <a:r>
              <a:rPr lang="en-IN" sz="2400" dirty="0"/>
              <a:t>With pass by reference</a:t>
            </a:r>
          </a:p>
        </p:txBody>
      </p:sp>
    </p:spTree>
    <p:extLst>
      <p:ext uri="{BB962C8B-B14F-4D97-AF65-F5344CB8AC3E}">
        <p14:creationId xmlns:p14="http://schemas.microsoft.com/office/powerpoint/2010/main" val="388772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dirty="0"/>
              <a:t>C++ Functions</a:t>
            </a:r>
          </a:p>
        </p:txBody>
      </p:sp>
    </p:spTree>
    <p:extLst>
      <p:ext uri="{BB962C8B-B14F-4D97-AF65-F5344CB8AC3E}">
        <p14:creationId xmlns:p14="http://schemas.microsoft.com/office/powerpoint/2010/main" val="1258254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Solution</a:t>
            </a:r>
          </a:p>
        </p:txBody>
      </p:sp>
      <p:sp>
        <p:nvSpPr>
          <p:cNvPr id="4" name="Rectangle 3"/>
          <p:cNvSpPr/>
          <p:nvPr/>
        </p:nvSpPr>
        <p:spPr>
          <a:xfrm>
            <a:off x="143508" y="958791"/>
            <a:ext cx="5508612" cy="4524315"/>
          </a:xfrm>
          <a:prstGeom prst="rect">
            <a:avLst/>
          </a:prstGeom>
        </p:spPr>
        <p:txBody>
          <a:bodyPr wrap="square">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swapptr</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*x,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z = *x;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*x=*y;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*y=z;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swapref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&amp;x,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z = x;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x =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y = z;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lang="en-US" altLang="en-US" sz="2400" dirty="0">
              <a:latin typeface="Consolas" panose="020B0609020204030204" pitchFamily="49" charset="0"/>
              <a:cs typeface="Courier New" panose="02070309020205020404" pitchFamily="49" charset="0"/>
            </a:endParaRPr>
          </a:p>
        </p:txBody>
      </p:sp>
      <p:sp>
        <p:nvSpPr>
          <p:cNvPr id="5" name="Rectangle 4"/>
          <p:cNvSpPr/>
          <p:nvPr/>
        </p:nvSpPr>
        <p:spPr>
          <a:xfrm>
            <a:off x="5112060" y="3825044"/>
            <a:ext cx="3636404" cy="2677656"/>
          </a:xfrm>
          <a:prstGeom prst="rect">
            <a:avLst/>
          </a:prstGeom>
        </p:spPr>
        <p:txBody>
          <a:bodyPr wrap="square">
            <a:spAutoFit/>
          </a:bodyPr>
          <a:lstStyle/>
          <a:p>
            <a:pPr lvl="0" eaLnBrk="0" fontAlgn="base" hangingPunct="0">
              <a:spcBef>
                <a:spcPct val="0"/>
              </a:spcBef>
              <a:spcAft>
                <a:spcPct val="0"/>
              </a:spcAft>
            </a:pPr>
            <a:r>
              <a:rPr lang="en-US" altLang="en-US" sz="2400" dirty="0" err="1">
                <a:latin typeface="Consolas" panose="020B0609020204030204" pitchFamily="49" charset="0"/>
                <a:cs typeface="Courier New" panose="02070309020205020404" pitchFamily="49" charset="0"/>
              </a:rPr>
              <a:t>int</a:t>
            </a:r>
            <a:r>
              <a:rPr lang="en-US" altLang="en-US" sz="2400" dirty="0">
                <a:latin typeface="Consolas" panose="020B0609020204030204" pitchFamily="49" charset="0"/>
                <a:cs typeface="Courier New" panose="02070309020205020404" pitchFamily="49" charset="0"/>
              </a:rPr>
              <a:t> main() </a:t>
            </a:r>
          </a:p>
          <a:p>
            <a:pPr lvl="0" eaLnBrk="0" fontAlgn="base" hangingPunct="0">
              <a:spcBef>
                <a:spcPct val="0"/>
              </a:spcBef>
              <a:spcAft>
                <a:spcPct val="0"/>
              </a:spcAft>
            </a:pPr>
            <a:r>
              <a:rPr lang="en-US" altLang="en-US" sz="2400" dirty="0">
                <a:latin typeface="Consolas" panose="020B0609020204030204" pitchFamily="49" charset="0"/>
                <a:cs typeface="Courier New" panose="02070309020205020404" pitchFamily="49" charset="0"/>
              </a:rPr>
              <a:t>{ </a:t>
            </a:r>
          </a:p>
          <a:p>
            <a:pPr lvl="0" eaLnBrk="0" fontAlgn="base" hangingPunct="0">
              <a:spcBef>
                <a:spcPct val="0"/>
              </a:spcBef>
              <a:spcAft>
                <a:spcPct val="0"/>
              </a:spcAft>
            </a:pPr>
            <a:r>
              <a:rPr lang="en-US" altLang="en-US" sz="2400" dirty="0">
                <a:latin typeface="Consolas" panose="020B0609020204030204" pitchFamily="49" charset="0"/>
                <a:cs typeface="Courier New" panose="02070309020205020404" pitchFamily="49" charset="0"/>
              </a:rPr>
              <a:t>  ...</a:t>
            </a:r>
          </a:p>
          <a:p>
            <a:pPr lvl="0" eaLnBrk="0" fontAlgn="base" hangingPunct="0">
              <a:spcBef>
                <a:spcPct val="0"/>
              </a:spcBef>
              <a:spcAft>
                <a:spcPct val="0"/>
              </a:spcAft>
            </a:pPr>
            <a:r>
              <a:rPr lang="en-US" altLang="en-US" sz="2400" dirty="0">
                <a:latin typeface="Consolas" panose="020B0609020204030204" pitchFamily="49" charset="0"/>
                <a:cs typeface="Courier New" panose="02070309020205020404" pitchFamily="49" charset="0"/>
              </a:rPr>
              <a:t>  </a:t>
            </a:r>
            <a:r>
              <a:rPr lang="en-US" altLang="en-US" sz="2400" dirty="0" err="1">
                <a:latin typeface="Consolas" panose="020B0609020204030204" pitchFamily="49" charset="0"/>
                <a:cs typeface="Courier New" panose="02070309020205020404" pitchFamily="49" charset="0"/>
              </a:rPr>
              <a:t>swapptr</a:t>
            </a:r>
            <a:r>
              <a:rPr lang="en-US" altLang="en-US" sz="2400" dirty="0">
                <a:latin typeface="Consolas" panose="020B0609020204030204" pitchFamily="49" charset="0"/>
                <a:cs typeface="Courier New" panose="02070309020205020404" pitchFamily="49" charset="0"/>
              </a:rPr>
              <a:t>(&amp;</a:t>
            </a:r>
            <a:r>
              <a:rPr lang="en-US" altLang="en-US" sz="2400" dirty="0" err="1">
                <a:latin typeface="Consolas" panose="020B0609020204030204" pitchFamily="49" charset="0"/>
                <a:cs typeface="Courier New" panose="02070309020205020404" pitchFamily="49" charset="0"/>
              </a:rPr>
              <a:t>a,&amp;b</a:t>
            </a:r>
            <a:r>
              <a:rPr lang="en-US" altLang="en-US" sz="2400" dirty="0">
                <a:latin typeface="Consolas" panose="020B0609020204030204" pitchFamily="49" charset="0"/>
                <a:cs typeface="Courier New" panose="02070309020205020404" pitchFamily="49" charset="0"/>
              </a:rPr>
              <a:t>); </a:t>
            </a:r>
          </a:p>
          <a:p>
            <a:pPr lvl="0" eaLnBrk="0" fontAlgn="base" hangingPunct="0">
              <a:spcBef>
                <a:spcPct val="0"/>
              </a:spcBef>
              <a:spcAft>
                <a:spcPct val="0"/>
              </a:spcAft>
            </a:pPr>
            <a:r>
              <a:rPr lang="en-US" altLang="en-US" sz="2400" dirty="0">
                <a:latin typeface="Consolas" panose="020B0609020204030204" pitchFamily="49" charset="0"/>
                <a:cs typeface="Courier New" panose="02070309020205020404" pitchFamily="49" charset="0"/>
              </a:rPr>
              <a:t>  </a:t>
            </a:r>
            <a:r>
              <a:rPr lang="en-US" altLang="en-US" sz="2400" dirty="0" err="1">
                <a:latin typeface="Consolas" panose="020B0609020204030204" pitchFamily="49" charset="0"/>
                <a:cs typeface="Courier New" panose="02070309020205020404" pitchFamily="49" charset="0"/>
              </a:rPr>
              <a:t>swapref</a:t>
            </a:r>
            <a:r>
              <a:rPr lang="en-US" altLang="en-US" sz="2400" dirty="0">
                <a:latin typeface="Consolas" panose="020B0609020204030204" pitchFamily="49" charset="0"/>
                <a:cs typeface="Courier New" panose="02070309020205020404" pitchFamily="49" charset="0"/>
              </a:rPr>
              <a:t>(</a:t>
            </a:r>
            <a:r>
              <a:rPr lang="en-US" altLang="en-US" sz="2400" dirty="0" err="1">
                <a:latin typeface="Consolas" panose="020B0609020204030204" pitchFamily="49" charset="0"/>
                <a:cs typeface="Courier New" panose="02070309020205020404" pitchFamily="49" charset="0"/>
              </a:rPr>
              <a:t>a,b</a:t>
            </a:r>
            <a:r>
              <a:rPr lang="en-US" altLang="en-US" sz="2400" dirty="0">
                <a:latin typeface="Consolas" panose="020B0609020204030204" pitchFamily="49" charset="0"/>
                <a:cs typeface="Courier New" panose="02070309020205020404" pitchFamily="49" charset="0"/>
              </a:rPr>
              <a:t>); </a:t>
            </a:r>
          </a:p>
          <a:p>
            <a:pPr lvl="0" eaLnBrk="0" fontAlgn="base" hangingPunct="0">
              <a:spcBef>
                <a:spcPct val="0"/>
              </a:spcBef>
              <a:spcAft>
                <a:spcPct val="0"/>
              </a:spcAft>
            </a:pPr>
            <a:r>
              <a:rPr lang="en-US" altLang="en-US" sz="2400" dirty="0">
                <a:latin typeface="Consolas" panose="020B0609020204030204" pitchFamily="49" charset="0"/>
                <a:cs typeface="Courier New" panose="02070309020205020404" pitchFamily="49" charset="0"/>
              </a:rPr>
              <a:t>  ... </a:t>
            </a:r>
          </a:p>
          <a:p>
            <a:pPr lvl="0" eaLnBrk="0" fontAlgn="base" hangingPunct="0">
              <a:spcBef>
                <a:spcPct val="0"/>
              </a:spcBef>
              <a:spcAft>
                <a:spcPct val="0"/>
              </a:spcAft>
            </a:pPr>
            <a:r>
              <a:rPr lang="en-US" altLang="en-US" sz="2400" dirty="0">
                <a:latin typeface="Consolas" panose="020B0609020204030204" pitchFamily="49" charset="0"/>
                <a:cs typeface="Courier New" panose="02070309020205020404" pitchFamily="49" charset="0"/>
              </a:rPr>
              <a:t>} </a:t>
            </a:r>
          </a:p>
        </p:txBody>
      </p:sp>
      <p:sp>
        <p:nvSpPr>
          <p:cNvPr id="8" name="TextBox 7"/>
          <p:cNvSpPr txBox="1"/>
          <p:nvPr/>
        </p:nvSpPr>
        <p:spPr>
          <a:xfrm>
            <a:off x="5472100" y="1772816"/>
            <a:ext cx="3528392" cy="461665"/>
          </a:xfrm>
          <a:prstGeom prst="rect">
            <a:avLst/>
          </a:prstGeom>
          <a:solidFill>
            <a:schemeClr val="tx2">
              <a:lumMod val="20000"/>
              <a:lumOff val="80000"/>
            </a:schemeClr>
          </a:solidFill>
        </p:spPr>
        <p:txBody>
          <a:bodyPr wrap="square" rtlCol="0">
            <a:spAutoFit/>
          </a:bodyPr>
          <a:lstStyle/>
          <a:p>
            <a:pPr marL="342900" indent="-342900">
              <a:buFont typeface="Wingdings" panose="05000000000000000000" pitchFamily="2" charset="2"/>
              <a:buChar char="§"/>
            </a:pPr>
            <a:r>
              <a:rPr lang="en-IN" sz="2400" dirty="0"/>
              <a:t>Pointers as arguments</a:t>
            </a:r>
          </a:p>
        </p:txBody>
      </p:sp>
      <p:cxnSp>
        <p:nvCxnSpPr>
          <p:cNvPr id="10" name="Straight Arrow Connector 9"/>
          <p:cNvCxnSpPr/>
          <p:nvPr/>
        </p:nvCxnSpPr>
        <p:spPr>
          <a:xfrm flipH="1" flipV="1">
            <a:off x="3383868" y="1412776"/>
            <a:ext cx="2268252" cy="590874"/>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644008" y="1412776"/>
            <a:ext cx="1008112" cy="590874"/>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100" y="2275138"/>
            <a:ext cx="3528392" cy="830997"/>
          </a:xfrm>
          <a:prstGeom prst="rect">
            <a:avLst/>
          </a:prstGeom>
          <a:solidFill>
            <a:schemeClr val="tx2">
              <a:lumMod val="20000"/>
              <a:lumOff val="80000"/>
            </a:schemeClr>
          </a:solidFill>
        </p:spPr>
        <p:txBody>
          <a:bodyPr wrap="square" rtlCol="0">
            <a:spAutoFit/>
          </a:bodyPr>
          <a:lstStyle/>
          <a:p>
            <a:pPr marL="342900" indent="-342900">
              <a:buFont typeface="Wingdings" panose="05000000000000000000" pitchFamily="2" charset="2"/>
              <a:buChar char="§"/>
            </a:pPr>
            <a:r>
              <a:rPr lang="en-IN" sz="2400" dirty="0"/>
              <a:t>References as arguments</a:t>
            </a:r>
          </a:p>
        </p:txBody>
      </p:sp>
      <p:cxnSp>
        <p:nvCxnSpPr>
          <p:cNvPr id="17" name="Straight Arrow Connector 16"/>
          <p:cNvCxnSpPr/>
          <p:nvPr/>
        </p:nvCxnSpPr>
        <p:spPr>
          <a:xfrm flipH="1">
            <a:off x="4644008" y="2504963"/>
            <a:ext cx="1008112" cy="70801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383868" y="2504963"/>
            <a:ext cx="2268252" cy="70801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20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8763000" cy="808038"/>
          </a:xfrm>
        </p:spPr>
        <p:txBody>
          <a:bodyPr/>
          <a:lstStyle/>
          <a:p>
            <a:pPr algn="l"/>
            <a:r>
              <a:rPr lang="en-IN" dirty="0"/>
              <a:t>Program: Solution</a:t>
            </a:r>
          </a:p>
        </p:txBody>
      </p:sp>
      <p:sp>
        <p:nvSpPr>
          <p:cNvPr id="4" name="Rectangle 1"/>
          <p:cNvSpPr>
            <a:spLocks noChangeArrowheads="1"/>
          </p:cNvSpPr>
          <p:nvPr/>
        </p:nvSpPr>
        <p:spPr bwMode="auto">
          <a:xfrm>
            <a:off x="218244" y="618447"/>
            <a:ext cx="7986161" cy="6278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swapptr</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swapref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 = 45;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b = 35;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"Before Swap\n"</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pt-BR" sz="2400" dirty="0">
                <a:solidFill>
                  <a:srgbClr val="000000"/>
                </a:solidFill>
                <a:highlight>
                  <a:srgbClr val="FFFFFF"/>
                </a:highlight>
                <a:latin typeface="Consolas" panose="020B0609020204030204" pitchFamily="49" charset="0"/>
                <a:cs typeface="Courier New" panose="02070309020205020404" pitchFamily="49" charset="0"/>
              </a:rPr>
              <a:t>  cout&lt;&lt;</a:t>
            </a:r>
            <a:r>
              <a:rPr lang="pt-BR" sz="2400" dirty="0">
                <a:solidFill>
                  <a:srgbClr val="A31515"/>
                </a:solidFill>
                <a:highlight>
                  <a:srgbClr val="FFFFFF"/>
                </a:highlight>
                <a:latin typeface="Consolas" panose="020B0609020204030204" pitchFamily="49" charset="0"/>
                <a:cs typeface="Courier New" panose="02070309020205020404" pitchFamily="49" charset="0"/>
              </a:rPr>
              <a:t>"a="</a:t>
            </a:r>
            <a:r>
              <a:rPr lang="pt-BR" sz="2400" dirty="0">
                <a:solidFill>
                  <a:srgbClr val="000000"/>
                </a:solidFill>
                <a:highlight>
                  <a:srgbClr val="FFFFFF"/>
                </a:highlight>
                <a:latin typeface="Consolas" panose="020B0609020204030204" pitchFamily="49" charset="0"/>
                <a:cs typeface="Courier New" panose="02070309020205020404" pitchFamily="49" charset="0"/>
              </a:rPr>
              <a:t>&lt;&lt;a&lt;&lt;</a:t>
            </a:r>
            <a:r>
              <a:rPr lang="pt-BR" sz="2400" dirty="0">
                <a:solidFill>
                  <a:srgbClr val="A31515"/>
                </a:solidFill>
                <a:highlight>
                  <a:srgbClr val="FFFFFF"/>
                </a:highlight>
                <a:latin typeface="Consolas" panose="020B0609020204030204" pitchFamily="49" charset="0"/>
                <a:cs typeface="Courier New" panose="02070309020205020404" pitchFamily="49" charset="0"/>
              </a:rPr>
              <a:t>" b="</a:t>
            </a:r>
            <a:r>
              <a:rPr lang="pt-BR" sz="2400" dirty="0">
                <a:solidFill>
                  <a:srgbClr val="000000"/>
                </a:solidFill>
                <a:highlight>
                  <a:srgbClr val="FFFFFF"/>
                </a:highlight>
                <a:latin typeface="Consolas" panose="020B0609020204030204" pitchFamily="49" charset="0"/>
                <a:cs typeface="Courier New" panose="02070309020205020404" pitchFamily="49" charset="0"/>
              </a:rPr>
              <a:t>&lt;&lt;b&lt;&lt;</a:t>
            </a:r>
            <a:r>
              <a:rPr lang="pt-BR" sz="2400" dirty="0">
                <a:solidFill>
                  <a:srgbClr val="A31515"/>
                </a:solidFill>
                <a:highlight>
                  <a:srgbClr val="FFFFFF"/>
                </a:highlight>
                <a:latin typeface="Consolas" panose="020B0609020204030204" pitchFamily="49" charset="0"/>
                <a:cs typeface="Courier New" panose="02070309020205020404" pitchFamily="49" charset="0"/>
              </a:rPr>
              <a:t>"\n"</a:t>
            </a:r>
            <a:r>
              <a:rPr lang="pt-BR" sz="2400" dirty="0">
                <a:solidFill>
                  <a:srgbClr val="000000"/>
                </a:solidFill>
                <a:highlight>
                  <a:srgbClr val="FFFFFF"/>
                </a:highlight>
                <a:latin typeface="Consolas" panose="020B0609020204030204" pitchFamily="49" charset="0"/>
                <a:cs typeface="Courier New" panose="02070309020205020404" pitchFamily="49" charset="0"/>
              </a:rPr>
              <a:t>;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swapptr</a:t>
            </a:r>
            <a:r>
              <a:rPr lang="en-IN" sz="2400" dirty="0">
                <a:solidFill>
                  <a:srgbClr val="000000"/>
                </a:solidFill>
                <a:highlight>
                  <a:srgbClr val="FFFFFF"/>
                </a:highlight>
                <a:latin typeface="Consolas" panose="020B0609020204030204" pitchFamily="49" charset="0"/>
                <a:cs typeface="Courier New" panose="02070309020205020404" pitchFamily="49" charset="0"/>
              </a:rPr>
              <a:t>(&amp;</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a,&amp;b</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"After Swap with pass by pointer\n"</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pt-BR" sz="2400" dirty="0">
                <a:solidFill>
                  <a:srgbClr val="000000"/>
                </a:solidFill>
                <a:highlight>
                  <a:srgbClr val="FFFFFF"/>
                </a:highlight>
                <a:latin typeface="Consolas" panose="020B0609020204030204" pitchFamily="49" charset="0"/>
                <a:cs typeface="Courier New" panose="02070309020205020404" pitchFamily="49" charset="0"/>
              </a:rPr>
              <a:t>  cout&lt;&lt;</a:t>
            </a:r>
            <a:r>
              <a:rPr lang="pt-BR" sz="2400" dirty="0">
                <a:solidFill>
                  <a:srgbClr val="A31515"/>
                </a:solidFill>
                <a:highlight>
                  <a:srgbClr val="FFFFFF"/>
                </a:highlight>
                <a:latin typeface="Consolas" panose="020B0609020204030204" pitchFamily="49" charset="0"/>
                <a:cs typeface="Courier New" panose="02070309020205020404" pitchFamily="49" charset="0"/>
              </a:rPr>
              <a:t>"a="</a:t>
            </a:r>
            <a:r>
              <a:rPr lang="pt-BR" sz="2400" dirty="0">
                <a:solidFill>
                  <a:srgbClr val="000000"/>
                </a:solidFill>
                <a:highlight>
                  <a:srgbClr val="FFFFFF"/>
                </a:highlight>
                <a:latin typeface="Consolas" panose="020B0609020204030204" pitchFamily="49" charset="0"/>
                <a:cs typeface="Courier New" panose="02070309020205020404" pitchFamily="49" charset="0"/>
              </a:rPr>
              <a:t>&lt;&lt;a&lt;&lt;</a:t>
            </a:r>
            <a:r>
              <a:rPr lang="pt-BR" sz="2400" dirty="0">
                <a:solidFill>
                  <a:srgbClr val="A31515"/>
                </a:solidFill>
                <a:highlight>
                  <a:srgbClr val="FFFFFF"/>
                </a:highlight>
                <a:latin typeface="Consolas" panose="020B0609020204030204" pitchFamily="49" charset="0"/>
                <a:cs typeface="Courier New" panose="02070309020205020404" pitchFamily="49" charset="0"/>
              </a:rPr>
              <a:t>" b="</a:t>
            </a:r>
            <a:r>
              <a:rPr lang="pt-BR" sz="2400" dirty="0">
                <a:solidFill>
                  <a:srgbClr val="000000"/>
                </a:solidFill>
                <a:highlight>
                  <a:srgbClr val="FFFFFF"/>
                </a:highlight>
                <a:latin typeface="Consolas" panose="020B0609020204030204" pitchFamily="49" charset="0"/>
                <a:cs typeface="Courier New" panose="02070309020205020404" pitchFamily="49" charset="0"/>
              </a:rPr>
              <a:t>&lt;&lt;b&lt;&lt;</a:t>
            </a:r>
            <a:r>
              <a:rPr lang="pt-BR" sz="2400" dirty="0">
                <a:solidFill>
                  <a:srgbClr val="A31515"/>
                </a:solidFill>
                <a:highlight>
                  <a:srgbClr val="FFFFFF"/>
                </a:highlight>
                <a:latin typeface="Consolas" panose="020B0609020204030204" pitchFamily="49" charset="0"/>
                <a:cs typeface="Courier New" panose="02070309020205020404" pitchFamily="49" charset="0"/>
              </a:rPr>
              <a:t>"\n"</a:t>
            </a:r>
            <a:r>
              <a:rPr lang="pt-BR" sz="2400" dirty="0">
                <a:solidFill>
                  <a:srgbClr val="000000"/>
                </a:solidFill>
                <a:highlight>
                  <a:srgbClr val="FFFFFF"/>
                </a:highlight>
                <a:latin typeface="Consolas" panose="020B0609020204030204" pitchFamily="49" charset="0"/>
                <a:cs typeface="Courier New" panose="02070309020205020404" pitchFamily="49" charset="0"/>
              </a:rPr>
              <a:t>;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swapref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a,b</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"After Swap with pass by reference\n"</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pt-BR" sz="2400" dirty="0">
                <a:solidFill>
                  <a:srgbClr val="000000"/>
                </a:solidFill>
                <a:highlight>
                  <a:srgbClr val="FFFFFF"/>
                </a:highlight>
                <a:latin typeface="Consolas" panose="020B0609020204030204" pitchFamily="49" charset="0"/>
                <a:cs typeface="Courier New" panose="02070309020205020404" pitchFamily="49" charset="0"/>
              </a:rPr>
              <a:t>  cout&lt;&lt;</a:t>
            </a:r>
            <a:r>
              <a:rPr lang="pt-BR" sz="2400" dirty="0">
                <a:solidFill>
                  <a:srgbClr val="A31515"/>
                </a:solidFill>
                <a:highlight>
                  <a:srgbClr val="FFFFFF"/>
                </a:highlight>
                <a:latin typeface="Consolas" panose="020B0609020204030204" pitchFamily="49" charset="0"/>
                <a:cs typeface="Courier New" panose="02070309020205020404" pitchFamily="49" charset="0"/>
              </a:rPr>
              <a:t>"a="</a:t>
            </a:r>
            <a:r>
              <a:rPr lang="pt-BR" sz="2400" dirty="0">
                <a:solidFill>
                  <a:srgbClr val="000000"/>
                </a:solidFill>
                <a:highlight>
                  <a:srgbClr val="FFFFFF"/>
                </a:highlight>
                <a:latin typeface="Consolas" panose="020B0609020204030204" pitchFamily="49" charset="0"/>
                <a:cs typeface="Courier New" panose="02070309020205020404" pitchFamily="49" charset="0"/>
              </a:rPr>
              <a:t>&lt;&lt;a&lt;&lt;</a:t>
            </a:r>
            <a:r>
              <a:rPr lang="pt-BR" sz="2400" dirty="0">
                <a:solidFill>
                  <a:srgbClr val="A31515"/>
                </a:solidFill>
                <a:highlight>
                  <a:srgbClr val="FFFFFF"/>
                </a:highlight>
                <a:latin typeface="Consolas" panose="020B0609020204030204" pitchFamily="49" charset="0"/>
                <a:cs typeface="Courier New" panose="02070309020205020404" pitchFamily="49" charset="0"/>
              </a:rPr>
              <a:t>" b="</a:t>
            </a:r>
            <a:r>
              <a:rPr lang="pt-BR" sz="2400" dirty="0">
                <a:solidFill>
                  <a:srgbClr val="000000"/>
                </a:solidFill>
                <a:highlight>
                  <a:srgbClr val="FFFFFF"/>
                </a:highlight>
                <a:latin typeface="Consolas" panose="020B0609020204030204" pitchFamily="49" charset="0"/>
                <a:cs typeface="Courier New" panose="02070309020205020404" pitchFamily="49" charset="0"/>
              </a:rPr>
              <a:t>&lt;&lt;b&lt;&lt;</a:t>
            </a:r>
            <a:r>
              <a:rPr lang="pt-BR" sz="2400" dirty="0">
                <a:solidFill>
                  <a:srgbClr val="A31515"/>
                </a:solidFill>
                <a:highlight>
                  <a:srgbClr val="FFFFFF"/>
                </a:highlight>
                <a:latin typeface="Consolas" panose="020B0609020204030204" pitchFamily="49" charset="0"/>
                <a:cs typeface="Courier New" panose="02070309020205020404" pitchFamily="49" charset="0"/>
              </a:rPr>
              <a:t>"\n"</a:t>
            </a:r>
            <a:r>
              <a:rPr lang="pt-BR"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200" i="0" u="none" strike="noStrike" cap="none" normalizeH="0" baseline="0" dirty="0">
              <a:ln>
                <a:noFill/>
              </a:ln>
              <a:effectLs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09044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Solution (</a:t>
            </a:r>
            <a:r>
              <a:rPr lang="en-IN" dirty="0" err="1"/>
              <a:t>Cont</a:t>
            </a:r>
            <a:r>
              <a:rPr lang="en-IN" dirty="0"/>
              <a:t>…)</a:t>
            </a:r>
          </a:p>
        </p:txBody>
      </p:sp>
      <p:sp>
        <p:nvSpPr>
          <p:cNvPr id="3" name="Rectangle 2"/>
          <p:cNvSpPr/>
          <p:nvPr/>
        </p:nvSpPr>
        <p:spPr>
          <a:xfrm>
            <a:off x="143508" y="1052736"/>
            <a:ext cx="5868652" cy="4524315"/>
          </a:xfrm>
          <a:prstGeom prst="rect">
            <a:avLst/>
          </a:prstGeom>
        </p:spPr>
        <p:txBody>
          <a:bodyPr wrap="square">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swapptr</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*x,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z = *x;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*x=*y;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*y=z;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swapref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&amp;x,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z = x;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x =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y = z;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lang="en-US" altLang="en-US" sz="2400" dirty="0">
              <a:latin typeface="Consolas" panose="020B0609020204030204" pitchFamily="49" charset="0"/>
              <a:cs typeface="Courier New" panose="02070309020205020404" pitchFamily="49" charset="0"/>
            </a:endParaRPr>
          </a:p>
        </p:txBody>
      </p:sp>
      <p:sp>
        <p:nvSpPr>
          <p:cNvPr id="4" name="Rectangle 3"/>
          <p:cNvSpPr/>
          <p:nvPr/>
        </p:nvSpPr>
        <p:spPr>
          <a:xfrm>
            <a:off x="3077412" y="3861048"/>
            <a:ext cx="6024421" cy="2569934"/>
          </a:xfrm>
          <a:prstGeom prst="rect">
            <a:avLst/>
          </a:prstGeom>
          <a:solidFill>
            <a:schemeClr val="bg1">
              <a:lumMod val="85000"/>
            </a:schemeClr>
          </a:solidFill>
        </p:spPr>
        <p:txBody>
          <a:bodyPr wrap="square">
            <a:spAutoFit/>
          </a:bodyPr>
          <a:lstStyle/>
          <a:p>
            <a:r>
              <a:rPr lang="en-IN" sz="2300" dirty="0"/>
              <a:t>OUTPUT</a:t>
            </a:r>
          </a:p>
          <a:p>
            <a:r>
              <a:rPr lang="en-IN" sz="2300" b="1" dirty="0">
                <a:latin typeface="Courier New" panose="02070309020205020404" pitchFamily="49" charset="0"/>
                <a:cs typeface="Courier New" panose="02070309020205020404" pitchFamily="49" charset="0"/>
              </a:rPr>
              <a:t>Before Swap</a:t>
            </a:r>
          </a:p>
          <a:p>
            <a:r>
              <a:rPr lang="en-IN" sz="2300" b="1" dirty="0">
                <a:latin typeface="Courier New" panose="02070309020205020404" pitchFamily="49" charset="0"/>
                <a:cs typeface="Courier New" panose="02070309020205020404" pitchFamily="49" charset="0"/>
              </a:rPr>
              <a:t>a=45 b=35</a:t>
            </a:r>
          </a:p>
          <a:p>
            <a:r>
              <a:rPr lang="en-IN" sz="2300" b="1" dirty="0">
                <a:latin typeface="Courier New" panose="02070309020205020404" pitchFamily="49" charset="0"/>
                <a:cs typeface="Courier New" panose="02070309020205020404" pitchFamily="49" charset="0"/>
              </a:rPr>
              <a:t>After Swap with pass by pointer</a:t>
            </a:r>
          </a:p>
          <a:p>
            <a:r>
              <a:rPr lang="en-IN" sz="2300" b="1" dirty="0">
                <a:latin typeface="Courier New" panose="02070309020205020404" pitchFamily="49" charset="0"/>
                <a:cs typeface="Courier New" panose="02070309020205020404" pitchFamily="49" charset="0"/>
              </a:rPr>
              <a:t>a=35 b=45</a:t>
            </a:r>
          </a:p>
          <a:p>
            <a:r>
              <a:rPr lang="en-IN" sz="2300" b="1" dirty="0">
                <a:latin typeface="Courier New" panose="02070309020205020404" pitchFamily="49" charset="0"/>
                <a:cs typeface="Courier New" panose="02070309020205020404" pitchFamily="49" charset="0"/>
              </a:rPr>
              <a:t>After Swap with pass by reference</a:t>
            </a:r>
          </a:p>
          <a:p>
            <a:r>
              <a:rPr lang="en-IN" sz="2300" b="1" dirty="0">
                <a:latin typeface="Courier New" panose="02070309020205020404" pitchFamily="49" charset="0"/>
                <a:cs typeface="Courier New" panose="02070309020205020404" pitchFamily="49" charset="0"/>
              </a:rPr>
              <a:t>a=45 b=35</a:t>
            </a:r>
          </a:p>
        </p:txBody>
      </p:sp>
    </p:spTree>
    <p:extLst>
      <p:ext uri="{BB962C8B-B14F-4D97-AF65-F5344CB8AC3E}">
        <p14:creationId xmlns:p14="http://schemas.microsoft.com/office/powerpoint/2010/main" val="14395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Return by Reference</a:t>
            </a:r>
          </a:p>
        </p:txBody>
      </p:sp>
      <p:sp>
        <p:nvSpPr>
          <p:cNvPr id="3" name="Content Placeholder 2"/>
          <p:cNvSpPr>
            <a:spLocks noGrp="1"/>
          </p:cNvSpPr>
          <p:nvPr>
            <p:ph idx="1"/>
          </p:nvPr>
        </p:nvSpPr>
        <p:spPr/>
        <p:txBody>
          <a:bodyPr/>
          <a:lstStyle/>
          <a:p>
            <a:pPr algn="just"/>
            <a:r>
              <a:rPr lang="en-IN" dirty="0"/>
              <a:t>Write a C++ program to </a:t>
            </a:r>
            <a:r>
              <a:rPr lang="en-IN" b="1" dirty="0">
                <a:solidFill>
                  <a:srgbClr val="C00000"/>
                </a:solidFill>
              </a:rPr>
              <a:t>return reference</a:t>
            </a:r>
            <a:r>
              <a:rPr lang="en-IN" dirty="0"/>
              <a:t> of maximum of two numbers from function max.</a:t>
            </a:r>
            <a:endParaRPr lang="en-IN" sz="2400" dirty="0"/>
          </a:p>
        </p:txBody>
      </p:sp>
    </p:spTree>
    <p:extLst>
      <p:ext uri="{BB962C8B-B14F-4D97-AF65-F5344CB8AC3E}">
        <p14:creationId xmlns:p14="http://schemas.microsoft.com/office/powerpoint/2010/main" val="2950969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Solution</a:t>
            </a:r>
          </a:p>
        </p:txBody>
      </p:sp>
      <p:sp>
        <p:nvSpPr>
          <p:cNvPr id="4" name="Rectangle 1"/>
          <p:cNvSpPr>
            <a:spLocks noChangeArrowheads="1"/>
          </p:cNvSpPr>
          <p:nvPr/>
        </p:nvSpPr>
        <p:spPr bwMode="auto">
          <a:xfrm>
            <a:off x="287524" y="1124744"/>
            <a:ext cx="4417876"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&amp; max(</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a=5,b=6,ans;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 = max(</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a,b</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"Maximum="</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ans</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&amp; max(</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a:t>
            </a:r>
            <a:r>
              <a:rPr lang="en-IN" sz="2400" dirty="0" err="1">
                <a:solidFill>
                  <a:srgbClr val="000000"/>
                </a:solidFill>
                <a:highlight>
                  <a:srgbClr val="FFFFFF"/>
                </a:highlight>
                <a:latin typeface="Consolas" panose="020B0609020204030204" pitchFamily="49" charset="0"/>
                <a:cs typeface="Courier New" panose="02070309020205020404" pitchFamily="49" charset="0"/>
              </a:rPr>
              <a:t>x,</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&amp;y)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if</a:t>
            </a:r>
            <a:r>
              <a:rPr lang="en-IN" sz="2400" dirty="0">
                <a:solidFill>
                  <a:srgbClr val="000000"/>
                </a:solidFill>
                <a:highlight>
                  <a:srgbClr val="FFFFFF"/>
                </a:highlight>
                <a:latin typeface="Consolas" panose="020B0609020204030204" pitchFamily="49" charset="0"/>
                <a:cs typeface="Courier New" panose="02070309020205020404" pitchFamily="49" charset="0"/>
              </a:rPr>
              <a:t> (x&gt;y)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x;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else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y;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3" name="TextBox 2"/>
          <p:cNvSpPr txBox="1"/>
          <p:nvPr/>
        </p:nvSpPr>
        <p:spPr>
          <a:xfrm>
            <a:off x="4746585" y="1531657"/>
            <a:ext cx="3209791" cy="830997"/>
          </a:xfrm>
          <a:prstGeom prst="rect">
            <a:avLst/>
          </a:prstGeom>
          <a:solidFill>
            <a:schemeClr val="tx2">
              <a:lumMod val="20000"/>
              <a:lumOff val="80000"/>
            </a:schemeClr>
          </a:solidFill>
        </p:spPr>
        <p:txBody>
          <a:bodyPr wrap="square" rtlCol="0">
            <a:spAutoFit/>
          </a:bodyPr>
          <a:lstStyle/>
          <a:p>
            <a:pPr marL="342900" indent="-342900">
              <a:buFont typeface="Wingdings" panose="05000000000000000000" pitchFamily="2" charset="2"/>
              <a:buChar char="§"/>
            </a:pPr>
            <a:r>
              <a:rPr lang="en-IN" sz="2400" dirty="0"/>
              <a:t>Function declaration returning reference </a:t>
            </a:r>
          </a:p>
        </p:txBody>
      </p:sp>
      <p:sp>
        <p:nvSpPr>
          <p:cNvPr id="5" name="Oval 4"/>
          <p:cNvSpPr/>
          <p:nvPr/>
        </p:nvSpPr>
        <p:spPr>
          <a:xfrm>
            <a:off x="695784" y="1134516"/>
            <a:ext cx="360000" cy="36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endCxn id="5" idx="5"/>
          </p:cNvCxnSpPr>
          <p:nvPr/>
        </p:nvCxnSpPr>
        <p:spPr>
          <a:xfrm flipH="1" flipV="1">
            <a:off x="1003063" y="1441795"/>
            <a:ext cx="3740456" cy="304790"/>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56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Returning Reference</a:t>
            </a:r>
          </a:p>
        </p:txBody>
      </p:sp>
      <p:sp>
        <p:nvSpPr>
          <p:cNvPr id="4" name="Rectangle 1"/>
          <p:cNvSpPr>
            <a:spLocks noChangeArrowheads="1"/>
          </p:cNvSpPr>
          <p:nvPr/>
        </p:nvSpPr>
        <p:spPr bwMode="auto">
          <a:xfrm>
            <a:off x="190500" y="949700"/>
            <a:ext cx="4140557"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8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800" dirty="0">
                <a:solidFill>
                  <a:srgbClr val="0000FF"/>
                </a:solidFill>
                <a:highlight>
                  <a:srgbClr val="FFFFFF"/>
                </a:highlight>
                <a:latin typeface="Consolas" panose="020B0609020204030204" pitchFamily="49" charset="0"/>
                <a:cs typeface="Courier New" panose="02070309020205020404" pitchFamily="49" charset="0"/>
              </a:rPr>
              <a:t> </a:t>
            </a:r>
            <a:r>
              <a:rPr lang="en-IN" sz="2800" dirty="0">
                <a:solidFill>
                  <a:srgbClr val="000000"/>
                </a:solidFill>
                <a:highlight>
                  <a:srgbClr val="FFFFFF"/>
                </a:highlight>
                <a:latin typeface="Consolas" panose="020B0609020204030204" pitchFamily="49" charset="0"/>
                <a:cs typeface="Courier New" panose="02070309020205020404" pitchFamily="49" charset="0"/>
              </a:rPr>
              <a:t>x;</a:t>
            </a:r>
            <a:endParaRPr lang="en-IN" sz="2800" dirty="0">
              <a:solidFill>
                <a:srgbClr val="0000FF"/>
              </a:solidFill>
              <a:highlight>
                <a:srgbClr val="FFFFFF"/>
              </a:highlight>
              <a:latin typeface="Consolas" panose="020B0609020204030204" pitchFamily="49" charset="0"/>
              <a:cs typeface="Courier New" panose="02070309020205020404" pitchFamily="49" charset="0"/>
            </a:endParaRPr>
          </a:p>
          <a:p>
            <a:r>
              <a:rPr lang="en-IN" sz="28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800" dirty="0">
                <a:solidFill>
                  <a:srgbClr val="000000"/>
                </a:solidFill>
                <a:highlight>
                  <a:srgbClr val="FFFFFF"/>
                </a:highlight>
                <a:latin typeface="Consolas" panose="020B0609020204030204" pitchFamily="49" charset="0"/>
                <a:cs typeface="Courier New" panose="02070309020205020404" pitchFamily="49" charset="0"/>
              </a:rPr>
              <a:t>&amp; </a:t>
            </a:r>
            <a:r>
              <a:rPr lang="en-IN" sz="2800" dirty="0" err="1">
                <a:solidFill>
                  <a:srgbClr val="000000"/>
                </a:solidFill>
                <a:highlight>
                  <a:srgbClr val="FFFFFF"/>
                </a:highlight>
                <a:latin typeface="Consolas" panose="020B0609020204030204" pitchFamily="49" charset="0"/>
                <a:cs typeface="Courier New" panose="02070309020205020404" pitchFamily="49" charset="0"/>
              </a:rPr>
              <a:t>setdata</a:t>
            </a:r>
            <a:r>
              <a:rPr lang="en-IN" sz="28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8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8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r>
              <a:rPr lang="en-IN" sz="2800" dirty="0" err="1">
                <a:solidFill>
                  <a:srgbClr val="000000"/>
                </a:solidFill>
                <a:highlight>
                  <a:srgbClr val="FFFFFF"/>
                </a:highlight>
                <a:latin typeface="Consolas" panose="020B0609020204030204" pitchFamily="49" charset="0"/>
                <a:cs typeface="Courier New" panose="02070309020205020404" pitchFamily="49" charset="0"/>
              </a:rPr>
              <a:t>setdata</a:t>
            </a:r>
            <a:r>
              <a:rPr lang="en-IN" sz="2800" dirty="0">
                <a:solidFill>
                  <a:srgbClr val="000000"/>
                </a:solidFill>
                <a:highlight>
                  <a:srgbClr val="FFFFFF"/>
                </a:highlight>
                <a:latin typeface="Consolas" panose="020B0609020204030204" pitchFamily="49" charset="0"/>
                <a:cs typeface="Courier New" panose="02070309020205020404" pitchFamily="49" charset="0"/>
              </a:rPr>
              <a:t>() = 56; </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r>
              <a:rPr lang="en-IN" sz="28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800" dirty="0">
                <a:solidFill>
                  <a:srgbClr val="000000"/>
                </a:solidFill>
                <a:highlight>
                  <a:srgbClr val="FFFFFF"/>
                </a:highlight>
                <a:latin typeface="Consolas" panose="020B0609020204030204" pitchFamily="49" charset="0"/>
                <a:cs typeface="Courier New" panose="02070309020205020404" pitchFamily="49" charset="0"/>
              </a:rPr>
              <a:t>&lt;&lt;</a:t>
            </a:r>
            <a:r>
              <a:rPr lang="en-IN" sz="2800" dirty="0">
                <a:solidFill>
                  <a:srgbClr val="A31515"/>
                </a:solidFill>
                <a:highlight>
                  <a:srgbClr val="FFFFFF"/>
                </a:highlight>
                <a:latin typeface="Consolas" panose="020B0609020204030204" pitchFamily="49" charset="0"/>
                <a:cs typeface="Courier New" panose="02070309020205020404" pitchFamily="49" charset="0"/>
              </a:rPr>
              <a:t>"Value="</a:t>
            </a:r>
            <a:r>
              <a:rPr lang="en-IN" sz="2800" dirty="0">
                <a:solidFill>
                  <a:srgbClr val="000000"/>
                </a:solidFill>
                <a:highlight>
                  <a:srgbClr val="FFFFFF"/>
                </a:highlight>
                <a:latin typeface="Consolas" panose="020B0609020204030204" pitchFamily="49" charset="0"/>
                <a:cs typeface="Courier New" panose="02070309020205020404" pitchFamily="49" charset="0"/>
              </a:rPr>
              <a:t>&lt;&lt;x;</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r>
              <a:rPr lang="en-IN" sz="2800" dirty="0">
                <a:solidFill>
                  <a:srgbClr val="0000FF"/>
                </a:solidFill>
                <a:highlight>
                  <a:srgbClr val="FFFFFF"/>
                </a:highlight>
                <a:latin typeface="Consolas" panose="020B0609020204030204" pitchFamily="49" charset="0"/>
                <a:cs typeface="Courier New" panose="02070309020205020404" pitchFamily="49" charset="0"/>
              </a:rPr>
              <a:t>return </a:t>
            </a:r>
            <a:r>
              <a:rPr lang="en-IN" sz="2800" dirty="0">
                <a:highlight>
                  <a:srgbClr val="FFFFFF"/>
                </a:highlight>
                <a:latin typeface="Consolas" panose="020B0609020204030204" pitchFamily="49" charset="0"/>
                <a:cs typeface="Courier New" panose="02070309020205020404" pitchFamily="49" charset="0"/>
              </a:rPr>
              <a:t>0;</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8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800" dirty="0">
                <a:solidFill>
                  <a:srgbClr val="000000"/>
                </a:solidFill>
                <a:highlight>
                  <a:srgbClr val="FFFFFF"/>
                </a:highlight>
                <a:latin typeface="Consolas" panose="020B0609020204030204" pitchFamily="49" charset="0"/>
                <a:cs typeface="Courier New" panose="02070309020205020404" pitchFamily="49" charset="0"/>
              </a:rPr>
              <a:t>&amp; </a:t>
            </a:r>
            <a:r>
              <a:rPr lang="en-IN" sz="2800" dirty="0" err="1">
                <a:solidFill>
                  <a:srgbClr val="000000"/>
                </a:solidFill>
                <a:highlight>
                  <a:srgbClr val="FFFFFF"/>
                </a:highlight>
                <a:latin typeface="Consolas" panose="020B0609020204030204" pitchFamily="49" charset="0"/>
                <a:cs typeface="Courier New" panose="02070309020205020404" pitchFamily="49" charset="0"/>
              </a:rPr>
              <a:t>setdata</a:t>
            </a:r>
            <a:r>
              <a:rPr lang="en-IN" sz="28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r>
              <a:rPr lang="en-IN" sz="2800" dirty="0">
                <a:solidFill>
                  <a:srgbClr val="0000FF"/>
                </a:solidFill>
                <a:highlight>
                  <a:srgbClr val="FFFFFF"/>
                </a:highlight>
                <a:latin typeface="Consolas" panose="020B0609020204030204" pitchFamily="49" charset="0"/>
                <a:cs typeface="Courier New" panose="02070309020205020404" pitchFamily="49" charset="0"/>
              </a:rPr>
              <a:t>return</a:t>
            </a:r>
            <a:r>
              <a:rPr lang="en-IN" sz="2800" dirty="0">
                <a:solidFill>
                  <a:srgbClr val="000000"/>
                </a:solidFill>
                <a:highlight>
                  <a:srgbClr val="FFFFFF"/>
                </a:highlight>
                <a:latin typeface="Consolas" panose="020B0609020204030204" pitchFamily="49" charset="0"/>
                <a:cs typeface="Courier New" panose="02070309020205020404" pitchFamily="49" charset="0"/>
              </a:rPr>
              <a:t> x; </a:t>
            </a:r>
          </a:p>
          <a:p>
            <a:r>
              <a:rPr lang="en-IN" sz="28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8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6" name="Rectangle 5"/>
          <p:cNvSpPr/>
          <p:nvPr/>
        </p:nvSpPr>
        <p:spPr>
          <a:xfrm>
            <a:off x="4505356" y="949700"/>
            <a:ext cx="4631023" cy="5262979"/>
          </a:xfrm>
          <a:prstGeom prst="rect">
            <a:avLst/>
          </a:prstGeom>
        </p:spPr>
        <p:txBody>
          <a:bodyPr wrap="square">
            <a:spAutoFit/>
          </a:bodyPr>
          <a:lstStyle/>
          <a:p>
            <a:pPr marL="342900" indent="-342900">
              <a:buFont typeface="Wingdings" panose="05000000000000000000" pitchFamily="2" charset="2"/>
              <a:buChar char="§"/>
            </a:pPr>
            <a:r>
              <a:rPr lang="en-US" sz="2400" dirty="0" err="1"/>
              <a:t>setx</a:t>
            </a:r>
            <a:r>
              <a:rPr lang="en-US" sz="2400" dirty="0"/>
              <a:t>() is declared with a reference type,</a:t>
            </a:r>
          </a:p>
          <a:p>
            <a:r>
              <a:rPr lang="en-US" sz="2400" dirty="0"/>
              <a:t>                    </a:t>
            </a:r>
            <a:r>
              <a:rPr lang="en-US" sz="2400" dirty="0" err="1">
                <a:solidFill>
                  <a:srgbClr val="C00000"/>
                </a:solidFill>
                <a:latin typeface="Consolas" panose="020B0609020204030204" pitchFamily="49" charset="0"/>
                <a:cs typeface="Consolas" panose="020B0609020204030204" pitchFamily="49" charset="0"/>
              </a:rPr>
              <a:t>int</a:t>
            </a:r>
            <a:r>
              <a:rPr lang="en-US" sz="2400" dirty="0">
                <a:solidFill>
                  <a:srgbClr val="C00000"/>
                </a:solidFill>
                <a:latin typeface="Consolas" panose="020B0609020204030204" pitchFamily="49" charset="0"/>
                <a:cs typeface="Consolas" panose="020B0609020204030204" pitchFamily="49" charset="0"/>
              </a:rPr>
              <a:t>&amp;</a:t>
            </a:r>
            <a:endParaRPr lang="en-US" sz="2400" dirty="0"/>
          </a:p>
          <a:p>
            <a:r>
              <a:rPr lang="en-US" sz="2400" dirty="0"/>
              <a:t>     as the return type:</a:t>
            </a:r>
          </a:p>
          <a:p>
            <a:pPr marL="342900" indent="-342900">
              <a:buClr>
                <a:schemeClr val="tx1"/>
              </a:buClr>
              <a:buFont typeface="Wingdings" panose="05000000000000000000" pitchFamily="2" charset="2"/>
              <a:buChar char="§"/>
            </a:pPr>
            <a:r>
              <a:rPr lang="en-US" sz="2400" dirty="0" err="1">
                <a:solidFill>
                  <a:srgbClr val="C00000"/>
                </a:solidFill>
                <a:latin typeface="Consolas" panose="020B0609020204030204" pitchFamily="49" charset="0"/>
                <a:cs typeface="Consolas" panose="020B0609020204030204" pitchFamily="49" charset="0"/>
              </a:rPr>
              <a:t>int</a:t>
            </a:r>
            <a:r>
              <a:rPr lang="en-US" sz="2400" dirty="0">
                <a:solidFill>
                  <a:srgbClr val="C00000"/>
                </a:solidFill>
                <a:latin typeface="Consolas" panose="020B0609020204030204" pitchFamily="49" charset="0"/>
                <a:cs typeface="Consolas" panose="020B0609020204030204" pitchFamily="49" charset="0"/>
              </a:rPr>
              <a:t>&amp; </a:t>
            </a:r>
            <a:r>
              <a:rPr lang="en-US" sz="2400" dirty="0" err="1">
                <a:solidFill>
                  <a:srgbClr val="C00000"/>
                </a:solidFill>
                <a:latin typeface="Consolas" panose="020B0609020204030204" pitchFamily="49" charset="0"/>
                <a:cs typeface="Consolas" panose="020B0609020204030204" pitchFamily="49" charset="0"/>
              </a:rPr>
              <a:t>setx</a:t>
            </a:r>
            <a:r>
              <a:rPr lang="en-US" sz="2400" dirty="0">
                <a:solidFill>
                  <a:srgbClr val="C00000"/>
                </a:solidFill>
                <a:latin typeface="Consolas" panose="020B0609020204030204" pitchFamily="49" charset="0"/>
                <a:cs typeface="Consolas" panose="020B0609020204030204" pitchFamily="49" charset="0"/>
              </a:rPr>
              <a:t>();</a:t>
            </a:r>
          </a:p>
          <a:p>
            <a:r>
              <a:rPr lang="en-US" sz="2400" dirty="0"/>
              <a:t>     This function contains</a:t>
            </a:r>
          </a:p>
          <a:p>
            <a:r>
              <a:rPr lang="en-US" sz="2400" dirty="0"/>
              <a:t>     </a:t>
            </a:r>
            <a:r>
              <a:rPr lang="en-US" sz="2400" dirty="0">
                <a:solidFill>
                  <a:srgbClr val="C00000"/>
                </a:solidFill>
                <a:latin typeface="Consolas" panose="020B0609020204030204" pitchFamily="49" charset="0"/>
                <a:cs typeface="Consolas" panose="020B0609020204030204" pitchFamily="49" charset="0"/>
              </a:rPr>
              <a:t>return x;</a:t>
            </a:r>
          </a:p>
          <a:p>
            <a:pPr marL="342900" indent="-342900">
              <a:buFont typeface="Wingdings" panose="05000000000000000000" pitchFamily="2" charset="2"/>
              <a:buChar char="§"/>
            </a:pPr>
            <a:r>
              <a:rPr lang="en-US" sz="2400" dirty="0"/>
              <a:t>You can put a call to this function on the left side of the equal sign:</a:t>
            </a:r>
          </a:p>
          <a:p>
            <a:r>
              <a:rPr lang="en-US" sz="2400" dirty="0"/>
              <a:t>     </a:t>
            </a:r>
            <a:r>
              <a:rPr lang="en-US" sz="2400" dirty="0" err="1">
                <a:solidFill>
                  <a:srgbClr val="C00000"/>
                </a:solidFill>
                <a:latin typeface="Consolas" panose="020B0609020204030204" pitchFamily="49" charset="0"/>
                <a:cs typeface="Consolas" panose="020B0609020204030204" pitchFamily="49" charset="0"/>
              </a:rPr>
              <a:t>setx</a:t>
            </a:r>
            <a:r>
              <a:rPr lang="en-US" sz="2400" dirty="0">
                <a:solidFill>
                  <a:srgbClr val="C00000"/>
                </a:solidFill>
                <a:latin typeface="Consolas" panose="020B0609020204030204" pitchFamily="49" charset="0"/>
                <a:cs typeface="Consolas" panose="020B0609020204030204" pitchFamily="49" charset="0"/>
              </a:rPr>
              <a:t>() = 92;</a:t>
            </a:r>
          </a:p>
          <a:p>
            <a:pPr marL="342900" indent="-342900">
              <a:buFont typeface="Wingdings" panose="05000000000000000000" pitchFamily="2" charset="2"/>
              <a:buChar char="§"/>
            </a:pPr>
            <a:r>
              <a:rPr lang="en-US" sz="2400" dirty="0"/>
              <a:t>The result is that the variable returned by the function is assigned the value on the right side of the equal sign.</a:t>
            </a:r>
          </a:p>
        </p:txBody>
      </p:sp>
    </p:spTree>
    <p:extLst>
      <p:ext uri="{BB962C8B-B14F-4D97-AF65-F5344CB8AC3E}">
        <p14:creationId xmlns:p14="http://schemas.microsoft.com/office/powerpoint/2010/main" val="324727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7200" dirty="0"/>
              <a:t>C </a:t>
            </a:r>
            <a:r>
              <a:rPr lang="en-IN" sz="7200" dirty="0" err="1"/>
              <a:t>Preprocessors</a:t>
            </a:r>
            <a:r>
              <a:rPr lang="en-IN" sz="7200" dirty="0"/>
              <a:t> Macros</a:t>
            </a:r>
          </a:p>
        </p:txBody>
      </p:sp>
    </p:spTree>
    <p:extLst>
      <p:ext uri="{BB962C8B-B14F-4D97-AF65-F5344CB8AC3E}">
        <p14:creationId xmlns:p14="http://schemas.microsoft.com/office/powerpoint/2010/main" val="144822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a:t>
            </a:r>
            <a:r>
              <a:rPr lang="en-IN" dirty="0" err="1"/>
              <a:t>Preprocessors</a:t>
            </a:r>
            <a:r>
              <a:rPr lang="en-IN" dirty="0"/>
              <a:t> Macros</a:t>
            </a:r>
          </a:p>
        </p:txBody>
      </p:sp>
      <p:sp>
        <p:nvSpPr>
          <p:cNvPr id="3" name="Content Placeholder 2"/>
          <p:cNvSpPr>
            <a:spLocks noGrp="1"/>
          </p:cNvSpPr>
          <p:nvPr>
            <p:ph idx="1"/>
          </p:nvPr>
        </p:nvSpPr>
        <p:spPr>
          <a:xfrm>
            <a:off x="190500" y="990600"/>
            <a:ext cx="8763000" cy="1898340"/>
          </a:xfrm>
          <a:solidFill>
            <a:schemeClr val="tx2">
              <a:lumMod val="20000"/>
              <a:lumOff val="80000"/>
            </a:schemeClr>
          </a:solidFill>
        </p:spPr>
        <p:txBody>
          <a:bodyPr>
            <a:normAutofit lnSpcReduction="10000"/>
          </a:bodyPr>
          <a:lstStyle/>
          <a:p>
            <a:pPr algn="just"/>
            <a:r>
              <a:rPr lang="en-IN" dirty="0"/>
              <a:t>C </a:t>
            </a:r>
            <a:r>
              <a:rPr lang="en-IN" b="1" dirty="0" err="1">
                <a:solidFill>
                  <a:srgbClr val="C00000"/>
                </a:solidFill>
              </a:rPr>
              <a:t>Preprocessor</a:t>
            </a:r>
            <a:r>
              <a:rPr lang="en-IN" dirty="0"/>
              <a:t> is a text substitution in program.</a:t>
            </a:r>
          </a:p>
          <a:p>
            <a:pPr algn="just"/>
            <a:r>
              <a:rPr lang="en-IN" dirty="0"/>
              <a:t>It instructs the compiler to do pre-processing before the actual compilation.</a:t>
            </a:r>
          </a:p>
          <a:p>
            <a:pPr algn="just"/>
            <a:r>
              <a:rPr lang="en-IN" dirty="0"/>
              <a:t>All </a:t>
            </a:r>
            <a:r>
              <a:rPr lang="en-IN" b="1" dirty="0" err="1">
                <a:solidFill>
                  <a:srgbClr val="C00000"/>
                </a:solidFill>
              </a:rPr>
              <a:t>preprocessor</a:t>
            </a:r>
            <a:r>
              <a:rPr lang="en-IN" dirty="0"/>
              <a:t> commands begin with a hash symbol (#).</a:t>
            </a:r>
          </a:p>
        </p:txBody>
      </p:sp>
    </p:spTree>
    <p:extLst>
      <p:ext uri="{BB962C8B-B14F-4D97-AF65-F5344CB8AC3E}">
        <p14:creationId xmlns:p14="http://schemas.microsoft.com/office/powerpoint/2010/main" val="146872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a:t>
            </a:r>
            <a:r>
              <a:rPr lang="en-IN" dirty="0" err="1"/>
              <a:t>Preprocessor</a:t>
            </a:r>
            <a:r>
              <a:rPr lang="en-IN" dirty="0"/>
              <a:t> Macro Example</a:t>
            </a:r>
          </a:p>
        </p:txBody>
      </p:sp>
      <p:sp>
        <p:nvSpPr>
          <p:cNvPr id="4" name="Rectangle 1"/>
          <p:cNvSpPr>
            <a:spLocks noChangeArrowheads="1"/>
          </p:cNvSpPr>
          <p:nvPr/>
        </p:nvSpPr>
        <p:spPr bwMode="auto">
          <a:xfrm>
            <a:off x="176133" y="980728"/>
            <a:ext cx="560730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#include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A31515"/>
                </a:solidFill>
                <a:highlight>
                  <a:srgbClr val="FFFFFF"/>
                </a:highlight>
                <a:latin typeface="Consolas" panose="020B0609020204030204" pitchFamily="49" charset="0"/>
                <a:cs typeface="Courier New" panose="02070309020205020404" pitchFamily="49" charset="0"/>
              </a:rPr>
              <a:t>&lt;</a:t>
            </a:r>
            <a:r>
              <a:rPr lang="en-IN" sz="2400" dirty="0" err="1">
                <a:solidFill>
                  <a:srgbClr val="A31515"/>
                </a:solidFill>
                <a:highlight>
                  <a:srgbClr val="FFFFFF"/>
                </a:highlight>
                <a:latin typeface="Consolas" panose="020B0609020204030204" pitchFamily="49" charset="0"/>
                <a:cs typeface="Courier New" panose="02070309020205020404" pitchFamily="49" charset="0"/>
              </a:rPr>
              <a:t>stdio.h</a:t>
            </a:r>
            <a:r>
              <a:rPr lang="en-IN" sz="2400" dirty="0">
                <a:solidFill>
                  <a:srgbClr val="A31515"/>
                </a:solidFill>
                <a:highlight>
                  <a:srgbClr val="FFFFFF"/>
                </a:highlight>
                <a:latin typeface="Consolas" panose="020B0609020204030204" pitchFamily="49" charset="0"/>
                <a:cs typeface="Courier New" panose="02070309020205020404" pitchFamily="49" charset="0"/>
              </a:rPr>
              <a:t>&gt;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#define</a:t>
            </a:r>
            <a:r>
              <a:rPr lang="en-IN" sz="2400" dirty="0">
                <a:solidFill>
                  <a:srgbClr val="000000"/>
                </a:solidFill>
                <a:highlight>
                  <a:srgbClr val="FFFFFF"/>
                </a:highlight>
                <a:latin typeface="Consolas" panose="020B0609020204030204" pitchFamily="49" charset="0"/>
                <a:cs typeface="Courier New" panose="02070309020205020404" pitchFamily="49" charset="0"/>
              </a:rPr>
              <a:t> PI 3.1415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#define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circleArea</a:t>
            </a:r>
            <a:r>
              <a:rPr lang="en-IN" sz="2400" dirty="0">
                <a:solidFill>
                  <a:srgbClr val="000000"/>
                </a:solidFill>
                <a:highlight>
                  <a:srgbClr val="FFFFFF"/>
                </a:highlight>
                <a:latin typeface="Consolas" panose="020B0609020204030204" pitchFamily="49" charset="0"/>
                <a:cs typeface="Courier New" panose="02070309020205020404" pitchFamily="49" charset="0"/>
              </a:rPr>
              <a:t>(r) (PI*r*r)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radius;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area;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printf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a:solidFill>
                  <a:srgbClr val="A31515"/>
                </a:solidFill>
                <a:highlight>
                  <a:srgbClr val="FFFFFF"/>
                </a:highlight>
                <a:latin typeface="Consolas" panose="020B0609020204030204" pitchFamily="49" charset="0"/>
                <a:cs typeface="Courier New" panose="02070309020205020404" pitchFamily="49" charset="0"/>
              </a:rPr>
              <a:t>"Enter the radius: "</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scanf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a:solidFill>
                  <a:srgbClr val="A31515"/>
                </a:solidFill>
                <a:highlight>
                  <a:srgbClr val="FFFFFF"/>
                </a:highlight>
                <a:latin typeface="Consolas" panose="020B0609020204030204" pitchFamily="49" charset="0"/>
                <a:cs typeface="Courier New" panose="02070309020205020404" pitchFamily="49" charset="0"/>
              </a:rPr>
              <a:t>"%d"</a:t>
            </a:r>
            <a:r>
              <a:rPr lang="en-IN" sz="2400" dirty="0">
                <a:solidFill>
                  <a:srgbClr val="000000"/>
                </a:solidFill>
                <a:highlight>
                  <a:srgbClr val="FFFFFF"/>
                </a:highlight>
                <a:latin typeface="Consolas" panose="020B0609020204030204" pitchFamily="49" charset="0"/>
                <a:cs typeface="Courier New" panose="02070309020205020404" pitchFamily="49" charset="0"/>
              </a:rPr>
              <a:t>, &amp;radius);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area =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circleArea</a:t>
            </a:r>
            <a:r>
              <a:rPr lang="en-IN" sz="2400" dirty="0">
                <a:solidFill>
                  <a:srgbClr val="000000"/>
                </a:solidFill>
                <a:highlight>
                  <a:srgbClr val="FFFFFF"/>
                </a:highlight>
                <a:latin typeface="Consolas" panose="020B0609020204030204" pitchFamily="49" charset="0"/>
                <a:cs typeface="Courier New" panose="02070309020205020404" pitchFamily="49" charset="0"/>
              </a:rPr>
              <a:t>(radius);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printf</a:t>
            </a:r>
            <a:r>
              <a:rPr lang="en-IN" sz="2400" dirty="0">
                <a:solidFill>
                  <a:srgbClr val="000000"/>
                </a:solidFill>
                <a:highlight>
                  <a:srgbClr val="FFFFFF"/>
                </a:highlight>
                <a:latin typeface="Consolas" panose="020B0609020204030204" pitchFamily="49" charset="0"/>
                <a:cs typeface="Courier New" panose="02070309020205020404" pitchFamily="49" charset="0"/>
              </a:rPr>
              <a:t>(</a:t>
            </a:r>
            <a:r>
              <a:rPr lang="en-IN" sz="2400" dirty="0">
                <a:solidFill>
                  <a:srgbClr val="A31515"/>
                </a:solidFill>
                <a:highlight>
                  <a:srgbClr val="FFFFFF"/>
                </a:highlight>
                <a:latin typeface="Consolas" panose="020B0609020204030204" pitchFamily="49" charset="0"/>
                <a:cs typeface="Courier New" panose="02070309020205020404" pitchFamily="49" charset="0"/>
              </a:rPr>
              <a:t>"Area = %f"</a:t>
            </a:r>
            <a:r>
              <a:rPr lang="en-IN" sz="2400" dirty="0">
                <a:solidFill>
                  <a:srgbClr val="000000"/>
                </a:solidFill>
                <a:highlight>
                  <a:srgbClr val="FFFFFF"/>
                </a:highlight>
                <a:latin typeface="Consolas" panose="020B0609020204030204" pitchFamily="49" charset="0"/>
                <a:cs typeface="Courier New" panose="02070309020205020404" pitchFamily="49" charset="0"/>
              </a:rPr>
              <a:t>, area);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5" name="TextBox 4"/>
          <p:cNvSpPr txBox="1"/>
          <p:nvPr/>
        </p:nvSpPr>
        <p:spPr>
          <a:xfrm>
            <a:off x="6203371" y="1484784"/>
            <a:ext cx="1944216" cy="461665"/>
          </a:xfrm>
          <a:prstGeom prst="rect">
            <a:avLst/>
          </a:prstGeom>
          <a:solidFill>
            <a:schemeClr val="tx2">
              <a:lumMod val="20000"/>
              <a:lumOff val="80000"/>
            </a:schemeClr>
          </a:solidFill>
        </p:spPr>
        <p:txBody>
          <a:bodyPr wrap="square" rtlCol="0">
            <a:spAutoFit/>
          </a:bodyPr>
          <a:lstStyle/>
          <a:p>
            <a:r>
              <a:rPr lang="en-IN" sz="2400" dirty="0" err="1"/>
              <a:t>Preprocessor</a:t>
            </a:r>
            <a:endParaRPr lang="en-IN" sz="2400" dirty="0"/>
          </a:p>
        </p:txBody>
      </p:sp>
      <p:sp>
        <p:nvSpPr>
          <p:cNvPr id="7" name="Right Brace 6"/>
          <p:cNvSpPr/>
          <p:nvPr/>
        </p:nvSpPr>
        <p:spPr>
          <a:xfrm>
            <a:off x="5741282" y="1484784"/>
            <a:ext cx="432048" cy="720080"/>
          </a:xfrm>
          <a:prstGeom prst="rightBrace">
            <a:avLst>
              <a:gd name="adj1" fmla="val 8333"/>
              <a:gd name="adj2" fmla="val 50000"/>
            </a:avLst>
          </a:prstGeom>
          <a:ln w="2540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3059832" y="5085769"/>
            <a:ext cx="5893668" cy="1200329"/>
          </a:xfrm>
          <a:prstGeom prst="rect">
            <a:avLst/>
          </a:prstGeom>
          <a:solidFill>
            <a:schemeClr val="tx2">
              <a:lumMod val="20000"/>
              <a:lumOff val="80000"/>
            </a:schemeClr>
          </a:solidFill>
          <a:ln>
            <a:noFill/>
          </a:ln>
        </p:spPr>
        <p:txBody>
          <a:bodyPr wrap="square" rtlCol="0">
            <a:spAutoFit/>
          </a:bodyPr>
          <a:lstStyle/>
          <a:p>
            <a:pPr marL="342900" indent="-342900" algn="just">
              <a:buFont typeface="Wingdings" panose="05000000000000000000" pitchFamily="2" charset="2"/>
              <a:buChar char="§"/>
            </a:pPr>
            <a:r>
              <a:rPr lang="en-IN" sz="2400" dirty="0"/>
              <a:t>Every time the program encounters </a:t>
            </a:r>
            <a:r>
              <a:rPr lang="en-IN" sz="2400" dirty="0" err="1"/>
              <a:t>circleArea</a:t>
            </a:r>
            <a:r>
              <a:rPr lang="en-IN" sz="2400" dirty="0"/>
              <a:t>(argument), it is replaced by (3.1415*(argument)*(argument)).</a:t>
            </a:r>
          </a:p>
        </p:txBody>
      </p:sp>
      <p:sp>
        <p:nvSpPr>
          <p:cNvPr id="3" name="Rectangle 2"/>
          <p:cNvSpPr/>
          <p:nvPr/>
        </p:nvSpPr>
        <p:spPr>
          <a:xfrm>
            <a:off x="1739458" y="4257092"/>
            <a:ext cx="342038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031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dirty="0"/>
              <a:t>Inline Functions</a:t>
            </a:r>
          </a:p>
        </p:txBody>
      </p:sp>
    </p:spTree>
    <p:extLst>
      <p:ext uri="{BB962C8B-B14F-4D97-AF65-F5344CB8AC3E}">
        <p14:creationId xmlns:p14="http://schemas.microsoft.com/office/powerpoint/2010/main" val="255284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Function</a:t>
            </a:r>
          </a:p>
        </p:txBody>
      </p:sp>
      <p:sp>
        <p:nvSpPr>
          <p:cNvPr id="3" name="Content Placeholder 2"/>
          <p:cNvSpPr>
            <a:spLocks noGrp="1"/>
          </p:cNvSpPr>
          <p:nvPr>
            <p:ph idx="1"/>
          </p:nvPr>
        </p:nvSpPr>
        <p:spPr>
          <a:xfrm>
            <a:off x="190500" y="821499"/>
            <a:ext cx="8763000" cy="1347362"/>
          </a:xfrm>
        </p:spPr>
        <p:txBody>
          <a:bodyPr>
            <a:noAutofit/>
          </a:bodyPr>
          <a:lstStyle/>
          <a:p>
            <a:r>
              <a:rPr lang="en-IN" dirty="0"/>
              <a:t>A </a:t>
            </a:r>
            <a:r>
              <a:rPr lang="en-IN" b="1" dirty="0">
                <a:solidFill>
                  <a:srgbClr val="C00000"/>
                </a:solidFill>
              </a:rPr>
              <a:t>function</a:t>
            </a:r>
            <a:r>
              <a:rPr lang="en-IN" dirty="0"/>
              <a:t> is a group of statements that together perform a task.</a:t>
            </a:r>
          </a:p>
          <a:p>
            <a:r>
              <a:rPr lang="en-IN" dirty="0"/>
              <a:t>Functions are made for code reusability and for saving time and space.</a:t>
            </a:r>
          </a:p>
          <a:p>
            <a:pPr marL="0" indent="0">
              <a:buNone/>
            </a:pPr>
            <a:endParaRPr lang="en-IN" dirty="0"/>
          </a:p>
        </p:txBody>
      </p:sp>
      <p:sp>
        <p:nvSpPr>
          <p:cNvPr id="10" name="Freeform 9"/>
          <p:cNvSpPr/>
          <p:nvPr/>
        </p:nvSpPr>
        <p:spPr>
          <a:xfrm>
            <a:off x="4454978" y="2768873"/>
            <a:ext cx="2169441" cy="358858"/>
          </a:xfrm>
          <a:custGeom>
            <a:avLst/>
            <a:gdLst/>
            <a:ahLst/>
            <a:cxnLst/>
            <a:rect l="0" t="0" r="0" b="0"/>
            <a:pathLst>
              <a:path>
                <a:moveTo>
                  <a:pt x="0" y="0"/>
                </a:moveTo>
                <a:lnTo>
                  <a:pt x="0" y="179429"/>
                </a:lnTo>
                <a:lnTo>
                  <a:pt x="2169441" y="179429"/>
                </a:lnTo>
                <a:lnTo>
                  <a:pt x="2169441" y="358858"/>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14" name="Freeform 13"/>
          <p:cNvSpPr/>
          <p:nvPr/>
        </p:nvSpPr>
        <p:spPr>
          <a:xfrm>
            <a:off x="2026911" y="2768873"/>
            <a:ext cx="2428067" cy="358858"/>
          </a:xfrm>
          <a:custGeom>
            <a:avLst/>
            <a:gdLst/>
            <a:ahLst/>
            <a:cxnLst/>
            <a:rect l="0" t="0" r="0" b="0"/>
            <a:pathLst>
              <a:path>
                <a:moveTo>
                  <a:pt x="2428067" y="0"/>
                </a:moveTo>
                <a:lnTo>
                  <a:pt x="2428067" y="179429"/>
                </a:lnTo>
                <a:lnTo>
                  <a:pt x="0" y="179429"/>
                </a:lnTo>
                <a:lnTo>
                  <a:pt x="0" y="358858"/>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15" name="Freeform 14"/>
          <p:cNvSpPr/>
          <p:nvPr/>
        </p:nvSpPr>
        <p:spPr>
          <a:xfrm>
            <a:off x="3600553" y="1914448"/>
            <a:ext cx="1708849" cy="854424"/>
          </a:xfrm>
          <a:custGeom>
            <a:avLst/>
            <a:gdLst>
              <a:gd name="connsiteX0" fmla="*/ 0 w 1708849"/>
              <a:gd name="connsiteY0" fmla="*/ 0 h 854424"/>
              <a:gd name="connsiteX1" fmla="*/ 1708849 w 1708849"/>
              <a:gd name="connsiteY1" fmla="*/ 0 h 854424"/>
              <a:gd name="connsiteX2" fmla="*/ 1708849 w 1708849"/>
              <a:gd name="connsiteY2" fmla="*/ 854424 h 854424"/>
              <a:gd name="connsiteX3" fmla="*/ 0 w 1708849"/>
              <a:gd name="connsiteY3" fmla="*/ 854424 h 854424"/>
              <a:gd name="connsiteX4" fmla="*/ 0 w 1708849"/>
              <a:gd name="connsiteY4" fmla="*/ 0 h 85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849" h="854424">
                <a:moveTo>
                  <a:pt x="0" y="0"/>
                </a:moveTo>
                <a:lnTo>
                  <a:pt x="1708849" y="0"/>
                </a:lnTo>
                <a:lnTo>
                  <a:pt x="1708849" y="854424"/>
                </a:lnTo>
                <a:lnTo>
                  <a:pt x="0" y="854424"/>
                </a:lnTo>
                <a:lnTo>
                  <a:pt x="0" y="0"/>
                </a:lnTo>
                <a:close/>
              </a:path>
            </a:pathLst>
          </a:cu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Function</a:t>
            </a:r>
          </a:p>
        </p:txBody>
      </p:sp>
      <p:sp>
        <p:nvSpPr>
          <p:cNvPr id="18" name="Freeform 17"/>
          <p:cNvSpPr/>
          <p:nvPr/>
        </p:nvSpPr>
        <p:spPr>
          <a:xfrm>
            <a:off x="637591" y="3127731"/>
            <a:ext cx="2778640" cy="854424"/>
          </a:xfrm>
          <a:custGeom>
            <a:avLst/>
            <a:gdLst>
              <a:gd name="connsiteX0" fmla="*/ 0 w 2778640"/>
              <a:gd name="connsiteY0" fmla="*/ 0 h 854424"/>
              <a:gd name="connsiteX1" fmla="*/ 2778640 w 2778640"/>
              <a:gd name="connsiteY1" fmla="*/ 0 h 854424"/>
              <a:gd name="connsiteX2" fmla="*/ 2778640 w 2778640"/>
              <a:gd name="connsiteY2" fmla="*/ 854424 h 854424"/>
              <a:gd name="connsiteX3" fmla="*/ 0 w 2778640"/>
              <a:gd name="connsiteY3" fmla="*/ 854424 h 854424"/>
              <a:gd name="connsiteX4" fmla="*/ 0 w 2778640"/>
              <a:gd name="connsiteY4" fmla="*/ 0 h 85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40" h="854424">
                <a:moveTo>
                  <a:pt x="0" y="0"/>
                </a:moveTo>
                <a:lnTo>
                  <a:pt x="2778640" y="0"/>
                </a:lnTo>
                <a:lnTo>
                  <a:pt x="2778640" y="854424"/>
                </a:lnTo>
                <a:lnTo>
                  <a:pt x="0" y="854424"/>
                </a:lnTo>
                <a:lnTo>
                  <a:pt x="0" y="0"/>
                </a:lnTo>
                <a:close/>
              </a:path>
            </a:pathLst>
          </a:custGeom>
        </p:spPr>
        <p:style>
          <a:lnRef idx="2">
            <a:schemeClr val="lt1">
              <a:hueOff val="0"/>
              <a:satOff val="0"/>
              <a:lumOff val="0"/>
              <a:alphaOff val="0"/>
            </a:schemeClr>
          </a:lnRef>
          <a:fillRef idx="1">
            <a:schemeClr val="accent1">
              <a:tint val="99000"/>
              <a:hueOff val="0"/>
              <a:satOff val="0"/>
              <a:lumOff val="0"/>
              <a:alphaOff val="0"/>
            </a:schemeClr>
          </a:fillRef>
          <a:effectRef idx="0">
            <a:schemeClr val="accent1">
              <a:tint val="99000"/>
              <a:hueOff val="0"/>
              <a:satOff val="0"/>
              <a:lumOff val="0"/>
              <a:alphaOff val="0"/>
            </a:schemeClr>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Library Function</a:t>
            </a:r>
          </a:p>
        </p:txBody>
      </p:sp>
      <p:sp>
        <p:nvSpPr>
          <p:cNvPr id="22" name="Freeform 21"/>
          <p:cNvSpPr/>
          <p:nvPr/>
        </p:nvSpPr>
        <p:spPr>
          <a:xfrm>
            <a:off x="637591" y="4341013"/>
            <a:ext cx="4109337" cy="2070168"/>
          </a:xfrm>
          <a:custGeom>
            <a:avLst/>
            <a:gdLst>
              <a:gd name="connsiteX0" fmla="*/ 0 w 4109337"/>
              <a:gd name="connsiteY0" fmla="*/ 0 h 2070168"/>
              <a:gd name="connsiteX1" fmla="*/ 4109337 w 4109337"/>
              <a:gd name="connsiteY1" fmla="*/ 0 h 2070168"/>
              <a:gd name="connsiteX2" fmla="*/ 4109337 w 4109337"/>
              <a:gd name="connsiteY2" fmla="*/ 2070168 h 2070168"/>
              <a:gd name="connsiteX3" fmla="*/ 0 w 4109337"/>
              <a:gd name="connsiteY3" fmla="*/ 2070168 h 2070168"/>
              <a:gd name="connsiteX4" fmla="*/ 0 w 4109337"/>
              <a:gd name="connsiteY4" fmla="*/ 0 h 2070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337" h="2070168">
                <a:moveTo>
                  <a:pt x="0" y="0"/>
                </a:moveTo>
                <a:lnTo>
                  <a:pt x="4109337" y="0"/>
                </a:lnTo>
                <a:lnTo>
                  <a:pt x="4109337" y="2070168"/>
                </a:lnTo>
                <a:lnTo>
                  <a:pt x="0" y="2070168"/>
                </a:lnTo>
                <a:lnTo>
                  <a:pt x="0" y="0"/>
                </a:lnTo>
                <a:close/>
              </a:path>
            </a:pathLst>
          </a:custGeom>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en-US" sz="2000" kern="1200" dirty="0">
                <a:solidFill>
                  <a:schemeClr val="tx1"/>
                </a:solidFill>
              </a:rPr>
              <a:t>  Predefined</a:t>
            </a:r>
          </a:p>
          <a:p>
            <a:pPr lvl="0" algn="l" defTabSz="889000">
              <a:lnSpc>
                <a:spcPct val="90000"/>
              </a:lnSpc>
              <a:spcBef>
                <a:spcPct val="0"/>
              </a:spcBef>
              <a:spcAft>
                <a:spcPct val="35000"/>
              </a:spcAft>
            </a:pPr>
            <a:r>
              <a:rPr lang="en-US" sz="2000" kern="1200" dirty="0">
                <a:solidFill>
                  <a:schemeClr val="tx1"/>
                </a:solidFill>
              </a:rPr>
              <a:t>  Declarations inside header files</a:t>
            </a:r>
          </a:p>
          <a:p>
            <a:pPr lvl="0" algn="l" defTabSz="889000">
              <a:lnSpc>
                <a:spcPct val="90000"/>
              </a:lnSpc>
              <a:spcBef>
                <a:spcPct val="0"/>
              </a:spcBef>
              <a:spcAft>
                <a:spcPct val="35000"/>
              </a:spcAft>
            </a:pPr>
            <a:r>
              <a:rPr lang="en-US" sz="2000" dirty="0">
                <a:solidFill>
                  <a:schemeClr val="tx1"/>
                </a:solidFill>
              </a:rPr>
              <a:t>  </a:t>
            </a:r>
            <a:r>
              <a:rPr lang="en-US" sz="2000" kern="1200" dirty="0" err="1">
                <a:solidFill>
                  <a:schemeClr val="tx1"/>
                </a:solidFill>
              </a:rPr>
              <a:t>Eg</a:t>
            </a:r>
            <a:r>
              <a:rPr lang="en-US" sz="2000" kern="1200" dirty="0">
                <a:solidFill>
                  <a:schemeClr val="tx1"/>
                </a:solidFill>
              </a:rPr>
              <a:t>.   </a:t>
            </a:r>
            <a:r>
              <a:rPr lang="en-US" sz="2000" kern="1200" dirty="0" err="1">
                <a:solidFill>
                  <a:schemeClr val="tx1"/>
                </a:solidFill>
              </a:rPr>
              <a:t>printf</a:t>
            </a:r>
            <a:r>
              <a:rPr lang="en-US" sz="2000" kern="1200" dirty="0">
                <a:solidFill>
                  <a:schemeClr val="tx1"/>
                </a:solidFill>
              </a:rPr>
              <a:t>() – </a:t>
            </a:r>
            <a:r>
              <a:rPr lang="en-US" sz="2000" kern="1200" dirty="0" err="1">
                <a:solidFill>
                  <a:schemeClr val="tx1"/>
                </a:solidFill>
              </a:rPr>
              <a:t>stdio.h</a:t>
            </a:r>
            <a:endParaRPr lang="en-US" sz="2000" kern="1200" dirty="0">
              <a:solidFill>
                <a:schemeClr val="tx1"/>
              </a:solidFill>
            </a:endParaRPr>
          </a:p>
          <a:p>
            <a:pPr lvl="0" algn="l" defTabSz="889000">
              <a:lnSpc>
                <a:spcPct val="90000"/>
              </a:lnSpc>
              <a:spcBef>
                <a:spcPct val="0"/>
              </a:spcBef>
              <a:spcAft>
                <a:spcPct val="35000"/>
              </a:spcAft>
            </a:pPr>
            <a:r>
              <a:rPr lang="en-US" sz="2000" kern="1200" dirty="0">
                <a:solidFill>
                  <a:schemeClr val="tx1"/>
                </a:solidFill>
              </a:rPr>
              <a:t>          pow() – </a:t>
            </a:r>
            <a:r>
              <a:rPr lang="en-US" sz="2000" kern="1200" dirty="0" err="1">
                <a:solidFill>
                  <a:schemeClr val="tx1"/>
                </a:solidFill>
              </a:rPr>
              <a:t>cmath.h</a:t>
            </a:r>
            <a:endParaRPr lang="en-US" sz="2000" kern="1200" dirty="0">
              <a:solidFill>
                <a:schemeClr val="tx1"/>
              </a:solidFill>
            </a:endParaRPr>
          </a:p>
          <a:p>
            <a:pPr lvl="0" algn="l" defTabSz="889000">
              <a:lnSpc>
                <a:spcPct val="90000"/>
              </a:lnSpc>
              <a:spcBef>
                <a:spcPct val="0"/>
              </a:spcBef>
              <a:spcAft>
                <a:spcPct val="35000"/>
              </a:spcAft>
            </a:pPr>
            <a:r>
              <a:rPr lang="en-US" sz="2000" kern="1200" dirty="0">
                <a:solidFill>
                  <a:schemeClr val="tx1"/>
                </a:solidFill>
              </a:rPr>
              <a:t>          </a:t>
            </a:r>
            <a:r>
              <a:rPr lang="en-US" sz="2000" kern="1200" dirty="0" err="1">
                <a:solidFill>
                  <a:schemeClr val="tx1"/>
                </a:solidFill>
              </a:rPr>
              <a:t>strcmp</a:t>
            </a:r>
            <a:r>
              <a:rPr lang="en-US" sz="2000" kern="1200" dirty="0">
                <a:solidFill>
                  <a:schemeClr val="tx1"/>
                </a:solidFill>
              </a:rPr>
              <a:t>() – </a:t>
            </a:r>
            <a:r>
              <a:rPr lang="en-US" sz="2000" kern="1200" dirty="0" err="1">
                <a:solidFill>
                  <a:schemeClr val="tx1"/>
                </a:solidFill>
              </a:rPr>
              <a:t>cstring.h</a:t>
            </a:r>
            <a:endParaRPr lang="en-US" sz="2000" kern="1200" dirty="0">
              <a:solidFill>
                <a:schemeClr val="tx1"/>
              </a:solidFill>
            </a:endParaRPr>
          </a:p>
        </p:txBody>
      </p:sp>
      <p:sp>
        <p:nvSpPr>
          <p:cNvPr id="23" name="Freeform 22"/>
          <p:cNvSpPr/>
          <p:nvPr/>
        </p:nvSpPr>
        <p:spPr>
          <a:xfrm>
            <a:off x="4976474" y="3127731"/>
            <a:ext cx="3295891" cy="854424"/>
          </a:xfrm>
          <a:custGeom>
            <a:avLst/>
            <a:gdLst>
              <a:gd name="connsiteX0" fmla="*/ 0 w 3295891"/>
              <a:gd name="connsiteY0" fmla="*/ 0 h 854424"/>
              <a:gd name="connsiteX1" fmla="*/ 3295891 w 3295891"/>
              <a:gd name="connsiteY1" fmla="*/ 0 h 854424"/>
              <a:gd name="connsiteX2" fmla="*/ 3295891 w 3295891"/>
              <a:gd name="connsiteY2" fmla="*/ 854424 h 854424"/>
              <a:gd name="connsiteX3" fmla="*/ 0 w 3295891"/>
              <a:gd name="connsiteY3" fmla="*/ 854424 h 854424"/>
              <a:gd name="connsiteX4" fmla="*/ 0 w 3295891"/>
              <a:gd name="connsiteY4" fmla="*/ 0 h 85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891" h="854424">
                <a:moveTo>
                  <a:pt x="0" y="0"/>
                </a:moveTo>
                <a:lnTo>
                  <a:pt x="3295891" y="0"/>
                </a:lnTo>
                <a:lnTo>
                  <a:pt x="3295891" y="854424"/>
                </a:lnTo>
                <a:lnTo>
                  <a:pt x="0" y="854424"/>
                </a:lnTo>
                <a:lnTo>
                  <a:pt x="0" y="0"/>
                </a:lnTo>
                <a:close/>
              </a:path>
            </a:pathLst>
          </a:custGeom>
        </p:spPr>
        <p:style>
          <a:lnRef idx="2">
            <a:schemeClr val="lt1">
              <a:hueOff val="0"/>
              <a:satOff val="0"/>
              <a:lumOff val="0"/>
              <a:alphaOff val="0"/>
            </a:schemeClr>
          </a:lnRef>
          <a:fillRef idx="1">
            <a:schemeClr val="accent1">
              <a:tint val="99000"/>
              <a:hueOff val="0"/>
              <a:satOff val="0"/>
              <a:lumOff val="0"/>
              <a:alphaOff val="0"/>
            </a:schemeClr>
          </a:fillRef>
          <a:effectRef idx="0">
            <a:schemeClr val="accent1">
              <a:tint val="99000"/>
              <a:hueOff val="0"/>
              <a:satOff val="0"/>
              <a:lumOff val="0"/>
              <a:alphaOff val="0"/>
            </a:schemeClr>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User Defined Function</a:t>
            </a:r>
          </a:p>
        </p:txBody>
      </p:sp>
      <p:sp>
        <p:nvSpPr>
          <p:cNvPr id="24" name="Freeform 23"/>
          <p:cNvSpPr/>
          <p:nvPr/>
        </p:nvSpPr>
        <p:spPr>
          <a:xfrm>
            <a:off x="4976474" y="4331900"/>
            <a:ext cx="3480515" cy="1624662"/>
          </a:xfrm>
          <a:custGeom>
            <a:avLst/>
            <a:gdLst>
              <a:gd name="connsiteX0" fmla="*/ 0 w 3480515"/>
              <a:gd name="connsiteY0" fmla="*/ 0 h 1624662"/>
              <a:gd name="connsiteX1" fmla="*/ 3480515 w 3480515"/>
              <a:gd name="connsiteY1" fmla="*/ 0 h 1624662"/>
              <a:gd name="connsiteX2" fmla="*/ 3480515 w 3480515"/>
              <a:gd name="connsiteY2" fmla="*/ 1624662 h 1624662"/>
              <a:gd name="connsiteX3" fmla="*/ 0 w 3480515"/>
              <a:gd name="connsiteY3" fmla="*/ 1624662 h 1624662"/>
              <a:gd name="connsiteX4" fmla="*/ 0 w 3480515"/>
              <a:gd name="connsiteY4" fmla="*/ 0 h 1624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0515" h="1624662">
                <a:moveTo>
                  <a:pt x="0" y="0"/>
                </a:moveTo>
                <a:lnTo>
                  <a:pt x="3480515" y="0"/>
                </a:lnTo>
                <a:lnTo>
                  <a:pt x="3480515" y="1624662"/>
                </a:lnTo>
                <a:lnTo>
                  <a:pt x="0" y="1624662"/>
                </a:lnTo>
                <a:lnTo>
                  <a:pt x="0" y="0"/>
                </a:lnTo>
                <a:close/>
              </a:path>
            </a:pathLst>
          </a:custGeom>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en-US" sz="2000" kern="1200" dirty="0">
                <a:solidFill>
                  <a:schemeClr val="tx1"/>
                </a:solidFill>
              </a:rPr>
              <a:t>  Created by User</a:t>
            </a:r>
          </a:p>
          <a:p>
            <a:pPr lvl="0" algn="l" defTabSz="889000">
              <a:lnSpc>
                <a:spcPct val="90000"/>
              </a:lnSpc>
              <a:spcBef>
                <a:spcPct val="0"/>
              </a:spcBef>
              <a:spcAft>
                <a:spcPct val="35000"/>
              </a:spcAft>
            </a:pPr>
            <a:r>
              <a:rPr lang="en-US" sz="2000" kern="1200" dirty="0">
                <a:solidFill>
                  <a:schemeClr val="tx1"/>
                </a:solidFill>
              </a:rPr>
              <a:t>  Programmer need to declare it</a:t>
            </a:r>
          </a:p>
          <a:p>
            <a:pPr lvl="0" algn="l" defTabSz="889000">
              <a:lnSpc>
                <a:spcPct val="90000"/>
              </a:lnSpc>
              <a:spcBef>
                <a:spcPct val="0"/>
              </a:spcBef>
              <a:spcAft>
                <a:spcPct val="35000"/>
              </a:spcAft>
            </a:pPr>
            <a:r>
              <a:rPr lang="en-US" sz="2000" kern="1200" dirty="0">
                <a:solidFill>
                  <a:schemeClr val="tx1"/>
                </a:solidFill>
              </a:rPr>
              <a:t>  </a:t>
            </a:r>
            <a:r>
              <a:rPr lang="en-US" sz="2000" kern="1200" dirty="0" err="1">
                <a:solidFill>
                  <a:schemeClr val="tx1"/>
                </a:solidFill>
              </a:rPr>
              <a:t>Eg</a:t>
            </a:r>
            <a:r>
              <a:rPr lang="en-US" sz="2000" kern="1200" dirty="0">
                <a:solidFill>
                  <a:schemeClr val="tx1"/>
                </a:solidFill>
              </a:rPr>
              <a:t>.  factorial()</a:t>
            </a:r>
          </a:p>
          <a:p>
            <a:pPr lvl="0" algn="l" defTabSz="889000">
              <a:lnSpc>
                <a:spcPct val="90000"/>
              </a:lnSpc>
              <a:spcBef>
                <a:spcPct val="0"/>
              </a:spcBef>
              <a:spcAft>
                <a:spcPct val="35000"/>
              </a:spcAft>
            </a:pPr>
            <a:r>
              <a:rPr lang="en-US" sz="2000" kern="1200" dirty="0">
                <a:solidFill>
                  <a:schemeClr val="tx1"/>
                </a:solidFill>
              </a:rPr>
              <a:t>         </a:t>
            </a:r>
            <a:r>
              <a:rPr lang="en-US" sz="2000" kern="1200" dirty="0" err="1">
                <a:solidFill>
                  <a:schemeClr val="tx1"/>
                </a:solidFill>
              </a:rPr>
              <a:t>areaofcircle</a:t>
            </a:r>
            <a:r>
              <a:rPr lang="en-US" sz="2000" kern="1200" dirty="0">
                <a:solidFill>
                  <a:schemeClr val="tx1"/>
                </a:solidFill>
              </a:rPr>
              <a:t>()</a:t>
            </a:r>
          </a:p>
        </p:txBody>
      </p:sp>
      <p:cxnSp>
        <p:nvCxnSpPr>
          <p:cNvPr id="26" name="Straight Connector 25"/>
          <p:cNvCxnSpPr/>
          <p:nvPr/>
        </p:nvCxnSpPr>
        <p:spPr>
          <a:xfrm>
            <a:off x="2023101" y="3976852"/>
            <a:ext cx="0" cy="367971"/>
          </a:xfrm>
          <a:prstGeom prst="line">
            <a:avLst/>
          </a:pr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cxnSp>
      <p:cxnSp>
        <p:nvCxnSpPr>
          <p:cNvPr id="27" name="Straight Connector 26"/>
          <p:cNvCxnSpPr/>
          <p:nvPr/>
        </p:nvCxnSpPr>
        <p:spPr>
          <a:xfrm>
            <a:off x="6624419" y="3978345"/>
            <a:ext cx="0" cy="367971"/>
          </a:xfrm>
          <a:prstGeom prst="line">
            <a:avLst/>
          </a:pr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cxnSp>
    </p:spTree>
    <p:extLst>
      <p:ext uri="{BB962C8B-B14F-4D97-AF65-F5344CB8AC3E}">
        <p14:creationId xmlns:p14="http://schemas.microsoft.com/office/powerpoint/2010/main" val="41670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2" grpId="0" animBg="1"/>
      <p:bldP spid="23"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Functions</a:t>
            </a:r>
          </a:p>
        </p:txBody>
      </p:sp>
      <p:sp>
        <p:nvSpPr>
          <p:cNvPr id="3" name="Content Placeholder 2"/>
          <p:cNvSpPr>
            <a:spLocks noGrp="1"/>
          </p:cNvSpPr>
          <p:nvPr>
            <p:ph idx="1"/>
          </p:nvPr>
        </p:nvSpPr>
        <p:spPr/>
        <p:txBody>
          <a:bodyPr>
            <a:normAutofit lnSpcReduction="10000"/>
          </a:bodyPr>
          <a:lstStyle/>
          <a:p>
            <a:pPr algn="just"/>
            <a:r>
              <a:rPr lang="en-IN" dirty="0"/>
              <a:t>Every time a function is called it takes a lot of extra time to execute series of instructions such as</a:t>
            </a:r>
          </a:p>
          <a:p>
            <a:pPr marL="857250" lvl="1" indent="-457200" algn="just">
              <a:buClr>
                <a:schemeClr val="tx1"/>
              </a:buClr>
              <a:buFont typeface="+mj-lt"/>
              <a:buAutoNum type="arabicPeriod"/>
            </a:pPr>
            <a:r>
              <a:rPr lang="en-IN" sz="2400" u="sng" dirty="0">
                <a:solidFill>
                  <a:srgbClr val="C00000"/>
                </a:solidFill>
              </a:rPr>
              <a:t>Jumping</a:t>
            </a:r>
            <a:r>
              <a:rPr lang="en-IN" sz="2400" dirty="0"/>
              <a:t> to the function</a:t>
            </a:r>
          </a:p>
          <a:p>
            <a:pPr marL="857250" lvl="1" indent="-457200" algn="just">
              <a:buClr>
                <a:schemeClr val="tx1"/>
              </a:buClr>
              <a:buFont typeface="+mj-lt"/>
              <a:buAutoNum type="arabicPeriod"/>
            </a:pPr>
            <a:r>
              <a:rPr lang="en-IN" sz="2400" dirty="0"/>
              <a:t>Saving </a:t>
            </a:r>
            <a:r>
              <a:rPr lang="en-IN" sz="2400" u="sng" dirty="0">
                <a:solidFill>
                  <a:srgbClr val="C00000"/>
                </a:solidFill>
              </a:rPr>
              <a:t>registers</a:t>
            </a:r>
          </a:p>
          <a:p>
            <a:pPr marL="857250" lvl="1" indent="-457200" algn="just">
              <a:buClr>
                <a:schemeClr val="tx1"/>
              </a:buClr>
              <a:buFont typeface="+mj-lt"/>
              <a:buAutoNum type="arabicPeriod"/>
            </a:pPr>
            <a:r>
              <a:rPr lang="en-IN" sz="2400" dirty="0"/>
              <a:t>Pushing  arguments into </a:t>
            </a:r>
            <a:r>
              <a:rPr lang="en-IN" sz="2400" u="sng" dirty="0">
                <a:solidFill>
                  <a:srgbClr val="C00000"/>
                </a:solidFill>
              </a:rPr>
              <a:t>stack</a:t>
            </a:r>
          </a:p>
          <a:p>
            <a:pPr marL="857250" lvl="1" indent="-457200" algn="just">
              <a:buClr>
                <a:schemeClr val="tx1"/>
              </a:buClr>
              <a:buFont typeface="+mj-lt"/>
              <a:buAutoNum type="arabicPeriod"/>
            </a:pPr>
            <a:r>
              <a:rPr lang="en-IN" sz="2400" u="sng" dirty="0">
                <a:solidFill>
                  <a:srgbClr val="C00000"/>
                </a:solidFill>
              </a:rPr>
              <a:t>Returnin</a:t>
            </a:r>
            <a:r>
              <a:rPr lang="en-IN" sz="2400" dirty="0">
                <a:solidFill>
                  <a:srgbClr val="C00000"/>
                </a:solidFill>
              </a:rPr>
              <a:t>g</a:t>
            </a:r>
            <a:r>
              <a:rPr lang="en-IN" sz="2400" dirty="0"/>
              <a:t> to the calling function</a:t>
            </a:r>
          </a:p>
          <a:p>
            <a:pPr algn="just"/>
            <a:r>
              <a:rPr lang="en-IN" dirty="0"/>
              <a:t>If a function body is small then overhead time is more than actual code execution time so it becomes more time consuming.</a:t>
            </a:r>
          </a:p>
          <a:p>
            <a:pPr algn="just">
              <a:buClr>
                <a:schemeClr val="tx1"/>
              </a:buClr>
            </a:pPr>
            <a:r>
              <a:rPr lang="en-IN" b="1" dirty="0" err="1">
                <a:solidFill>
                  <a:srgbClr val="C00000"/>
                </a:solidFill>
              </a:rPr>
              <a:t>Preprocessor</a:t>
            </a:r>
            <a:r>
              <a:rPr lang="en-IN" b="1" dirty="0">
                <a:solidFill>
                  <a:srgbClr val="C00000"/>
                </a:solidFill>
              </a:rPr>
              <a:t> macros</a:t>
            </a:r>
            <a:r>
              <a:rPr lang="en-IN" dirty="0">
                <a:solidFill>
                  <a:srgbClr val="C00000"/>
                </a:solidFill>
              </a:rPr>
              <a:t> </a:t>
            </a:r>
            <a:r>
              <a:rPr lang="en-IN" dirty="0"/>
              <a:t>is a solution to the problem of small functions in C.</a:t>
            </a:r>
          </a:p>
          <a:p>
            <a:pPr algn="just"/>
            <a:r>
              <a:rPr lang="en-IN" dirty="0"/>
              <a:t>In C++, </a:t>
            </a:r>
            <a:r>
              <a:rPr lang="en-IN" b="1" dirty="0">
                <a:solidFill>
                  <a:srgbClr val="C00000"/>
                </a:solidFill>
              </a:rPr>
              <a:t>inline function</a:t>
            </a:r>
            <a:r>
              <a:rPr lang="en-IN" dirty="0">
                <a:solidFill>
                  <a:srgbClr val="C00000"/>
                </a:solidFill>
              </a:rPr>
              <a:t> </a:t>
            </a:r>
            <a:r>
              <a:rPr lang="en-IN" dirty="0"/>
              <a:t>is used to reduce the function call overhead.</a:t>
            </a:r>
            <a:endParaRPr lang="en-IN" b="1" dirty="0">
              <a:solidFill>
                <a:schemeClr val="accent1">
                  <a:lumMod val="75000"/>
                </a:schemeClr>
              </a:solidFill>
            </a:endParaRPr>
          </a:p>
          <a:p>
            <a:pPr algn="just"/>
            <a:endParaRPr lang="en-IN" b="1" dirty="0">
              <a:solidFill>
                <a:schemeClr val="accent1">
                  <a:lumMod val="75000"/>
                </a:schemeClr>
              </a:solidFill>
            </a:endParaRPr>
          </a:p>
        </p:txBody>
      </p:sp>
    </p:spTree>
    <p:extLst>
      <p:ext uri="{BB962C8B-B14F-4D97-AF65-F5344CB8AC3E}">
        <p14:creationId xmlns:p14="http://schemas.microsoft.com/office/powerpoint/2010/main" val="316320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Functions (</a:t>
            </a:r>
            <a:r>
              <a:rPr lang="en-IN" dirty="0" err="1"/>
              <a:t>Cont</a:t>
            </a:r>
            <a:r>
              <a:rPr lang="en-IN" dirty="0"/>
              <a:t>…)</a:t>
            </a:r>
          </a:p>
        </p:txBody>
      </p:sp>
      <p:sp>
        <p:nvSpPr>
          <p:cNvPr id="4" name="Rectangle 1"/>
          <p:cNvSpPr>
            <a:spLocks noChangeArrowheads="1"/>
          </p:cNvSpPr>
          <p:nvPr/>
        </p:nvSpPr>
        <p:spPr bwMode="auto">
          <a:xfrm>
            <a:off x="1052179" y="1247660"/>
            <a:ext cx="809182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b="1" dirty="0">
                <a:solidFill>
                  <a:srgbClr val="0000FF"/>
                </a:solidFill>
                <a:highlight>
                  <a:srgbClr val="FFFFFF"/>
                </a:highlight>
                <a:latin typeface="Courier New" panose="02070309020205020404" pitchFamily="49" charset="0"/>
                <a:cs typeface="Courier New" panose="02070309020205020404" pitchFamily="49" charset="0"/>
              </a:rPr>
              <a:t>inline</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return-type</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function-name(parameters)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8000"/>
                </a:solidFill>
                <a:highlight>
                  <a:srgbClr val="FFFFFF"/>
                </a:highlight>
                <a:latin typeface="Courier New" panose="02070309020205020404" pitchFamily="49" charset="0"/>
                <a:cs typeface="Courier New" panose="02070309020205020404" pitchFamily="49" charset="0"/>
              </a:rPr>
              <a:t>// function code </a:t>
            </a:r>
            <a:endParaRPr lang="en-IN" sz="2400" b="1" dirty="0">
              <a:solidFill>
                <a:srgbClr val="000000"/>
              </a:solidFill>
              <a:highlight>
                <a:srgbClr val="FFFFFF"/>
              </a:highlight>
              <a:latin typeface="Courier New" panose="02070309020205020404" pitchFamily="49" charset="0"/>
              <a:cs typeface="Courier New" panose="02070309020205020404" pitchFamily="49" charset="0"/>
            </a:endParaRP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5" name="TextBox 4"/>
          <p:cNvSpPr txBox="1"/>
          <p:nvPr/>
        </p:nvSpPr>
        <p:spPr>
          <a:xfrm>
            <a:off x="190500" y="2852936"/>
            <a:ext cx="8763000" cy="830997"/>
          </a:xfrm>
          <a:prstGeom prst="rect">
            <a:avLst/>
          </a:prstGeom>
          <a:solidFill>
            <a:schemeClr val="tx2">
              <a:lumMod val="20000"/>
              <a:lumOff val="80000"/>
            </a:schemeClr>
          </a:solidFill>
        </p:spPr>
        <p:txBody>
          <a:bodyPr wrap="square" rtlCol="0">
            <a:spAutoFit/>
          </a:bodyPr>
          <a:lstStyle/>
          <a:p>
            <a:pPr marL="285750" indent="-285750" algn="just">
              <a:buFont typeface="Wingdings" panose="05000000000000000000" pitchFamily="2" charset="2"/>
              <a:buChar char="§"/>
            </a:pPr>
            <a:r>
              <a:rPr lang="en-IN" sz="2400" dirty="0"/>
              <a:t>Add </a:t>
            </a:r>
            <a:r>
              <a:rPr lang="en-IN" sz="2400" b="1" dirty="0">
                <a:solidFill>
                  <a:srgbClr val="C00000"/>
                </a:solidFill>
              </a:rPr>
              <a:t>inline</a:t>
            </a:r>
            <a:r>
              <a:rPr lang="en-IN" sz="2400" b="1" dirty="0">
                <a:solidFill>
                  <a:schemeClr val="accent1">
                    <a:lumMod val="75000"/>
                  </a:schemeClr>
                </a:solidFill>
              </a:rPr>
              <a:t> </a:t>
            </a:r>
            <a:r>
              <a:rPr lang="en-IN" sz="2400" dirty="0"/>
              <a:t>word before the function definition to convert simple function to inline function. </a:t>
            </a:r>
          </a:p>
        </p:txBody>
      </p:sp>
      <p:sp>
        <p:nvSpPr>
          <p:cNvPr id="6" name="Rectangle 2"/>
          <p:cNvSpPr>
            <a:spLocks noChangeArrowheads="1"/>
          </p:cNvSpPr>
          <p:nvPr/>
        </p:nvSpPr>
        <p:spPr bwMode="auto">
          <a:xfrm>
            <a:off x="2258938" y="3881731"/>
            <a:ext cx="534601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fr-FR" sz="2400" b="1" dirty="0" err="1">
                <a:solidFill>
                  <a:srgbClr val="0000FF"/>
                </a:solidFill>
                <a:highlight>
                  <a:srgbClr val="FFFFFF"/>
                </a:highlight>
                <a:latin typeface="Courier New" panose="02070309020205020404" pitchFamily="49" charset="0"/>
                <a:cs typeface="Courier New" panose="02070309020205020404" pitchFamily="49" charset="0"/>
              </a:rPr>
              <a:t>inline</a:t>
            </a:r>
            <a:r>
              <a:rPr lang="fr-FR" sz="2400" b="1" dirty="0">
                <a:solidFill>
                  <a:srgbClr val="000000"/>
                </a:solidFill>
                <a:highlight>
                  <a:srgbClr val="FFFFFF"/>
                </a:highlight>
                <a:latin typeface="Courier New" panose="02070309020205020404" pitchFamily="49" charset="0"/>
                <a:cs typeface="Courier New" panose="02070309020205020404" pitchFamily="49" charset="0"/>
              </a:rPr>
              <a:t> </a:t>
            </a:r>
            <a:r>
              <a:rPr lang="fr-FR"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2400" b="1" dirty="0">
                <a:solidFill>
                  <a:srgbClr val="000000"/>
                </a:solidFill>
                <a:highlight>
                  <a:srgbClr val="FFFFFF"/>
                </a:highlight>
                <a:latin typeface="Courier New" panose="02070309020205020404" pitchFamily="49" charset="0"/>
                <a:cs typeface="Courier New" panose="02070309020205020404" pitchFamily="49" charset="0"/>
              </a:rPr>
              <a:t> Max(</a:t>
            </a:r>
            <a:r>
              <a:rPr lang="fr-FR"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2400" b="1" dirty="0">
                <a:solidFill>
                  <a:srgbClr val="000000"/>
                </a:solidFill>
                <a:highlight>
                  <a:srgbClr val="FFFFFF"/>
                </a:highlight>
                <a:latin typeface="Courier New" panose="02070309020205020404" pitchFamily="49" charset="0"/>
                <a:cs typeface="Courier New" panose="02070309020205020404" pitchFamily="49" charset="0"/>
              </a:rPr>
              <a:t> x, </a:t>
            </a:r>
            <a:r>
              <a:rPr lang="fr-FR"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2400" b="1" dirty="0">
                <a:solidFill>
                  <a:srgbClr val="000000"/>
                </a:solidFill>
                <a:highlight>
                  <a:srgbClr val="FFFFFF"/>
                </a:highlight>
                <a:latin typeface="Courier New" panose="02070309020205020404" pitchFamily="49" charset="0"/>
                <a:cs typeface="Courier New" panose="02070309020205020404" pitchFamily="49" charset="0"/>
              </a:rPr>
              <a:t> y)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if</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(x&gt;y)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return</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x;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else</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return</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y;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7" name="TextBox 6"/>
          <p:cNvSpPr txBox="1"/>
          <p:nvPr/>
        </p:nvSpPr>
        <p:spPr>
          <a:xfrm>
            <a:off x="492007" y="3643355"/>
            <a:ext cx="1620180" cy="461665"/>
          </a:xfrm>
          <a:prstGeom prst="rect">
            <a:avLst/>
          </a:prstGeom>
          <a:noFill/>
        </p:spPr>
        <p:txBody>
          <a:bodyPr wrap="square" rtlCol="0">
            <a:spAutoFit/>
          </a:bodyPr>
          <a:lstStyle/>
          <a:p>
            <a:r>
              <a:rPr lang="en-IN" sz="2400" dirty="0"/>
              <a:t>Example:</a:t>
            </a:r>
          </a:p>
        </p:txBody>
      </p:sp>
      <p:sp>
        <p:nvSpPr>
          <p:cNvPr id="8" name="TextBox 7"/>
          <p:cNvSpPr txBox="1"/>
          <p:nvPr/>
        </p:nvSpPr>
        <p:spPr>
          <a:xfrm>
            <a:off x="89502" y="890759"/>
            <a:ext cx="1620180" cy="461665"/>
          </a:xfrm>
          <a:prstGeom prst="rect">
            <a:avLst/>
          </a:prstGeom>
          <a:noFill/>
        </p:spPr>
        <p:txBody>
          <a:bodyPr wrap="square" rtlCol="0">
            <a:spAutoFit/>
          </a:bodyPr>
          <a:lstStyle/>
          <a:p>
            <a:r>
              <a:rPr lang="en-IN" sz="2400" dirty="0"/>
              <a:t>Syntax:</a:t>
            </a:r>
          </a:p>
        </p:txBody>
      </p:sp>
      <p:sp>
        <p:nvSpPr>
          <p:cNvPr id="3" name="Rectangle 2"/>
          <p:cNvSpPr/>
          <p:nvPr/>
        </p:nvSpPr>
        <p:spPr>
          <a:xfrm>
            <a:off x="2173625" y="3839144"/>
            <a:ext cx="1271681" cy="449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22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Inline function</a:t>
            </a:r>
          </a:p>
        </p:txBody>
      </p:sp>
      <p:sp>
        <p:nvSpPr>
          <p:cNvPr id="3" name="Content Placeholder 2"/>
          <p:cNvSpPr>
            <a:spLocks noGrp="1"/>
          </p:cNvSpPr>
          <p:nvPr>
            <p:ph idx="1"/>
          </p:nvPr>
        </p:nvSpPr>
        <p:spPr/>
        <p:txBody>
          <a:bodyPr/>
          <a:lstStyle/>
          <a:p>
            <a:r>
              <a:rPr lang="en-IN" dirty="0"/>
              <a:t>Write a C++ program to create inline function that returns cube of given number (</a:t>
            </a:r>
            <a:r>
              <a:rPr lang="en-IN" dirty="0" err="1"/>
              <a:t>i.e</a:t>
            </a:r>
            <a:r>
              <a:rPr lang="en-IN" dirty="0"/>
              <a:t> </a:t>
            </a:r>
            <a:r>
              <a:rPr lang="en-IN" b="1" dirty="0">
                <a:latin typeface="Courier New" panose="02070309020205020404" pitchFamily="49" charset="0"/>
                <a:cs typeface="Courier New" panose="02070309020205020404" pitchFamily="49" charset="0"/>
              </a:rPr>
              <a:t>n=3, cube=(n*n*n)=27</a:t>
            </a:r>
            <a:r>
              <a:rPr lang="en-IN" dirty="0"/>
              <a:t>).</a:t>
            </a:r>
          </a:p>
        </p:txBody>
      </p:sp>
    </p:spTree>
    <p:extLst>
      <p:ext uri="{BB962C8B-B14F-4D97-AF65-F5344CB8AC3E}">
        <p14:creationId xmlns:p14="http://schemas.microsoft.com/office/powerpoint/2010/main" val="241769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Solution</a:t>
            </a:r>
          </a:p>
        </p:txBody>
      </p:sp>
      <p:sp>
        <p:nvSpPr>
          <p:cNvPr id="4" name="Rectangle 1"/>
          <p:cNvSpPr>
            <a:spLocks noChangeArrowheads="1"/>
          </p:cNvSpPr>
          <p:nvPr/>
        </p:nvSpPr>
        <p:spPr bwMode="auto">
          <a:xfrm>
            <a:off x="190500" y="1213008"/>
            <a:ext cx="7476406"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#include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A31515"/>
                </a:solidFill>
                <a:highlight>
                  <a:srgbClr val="FFFFFF"/>
                </a:highlight>
                <a:latin typeface="Consolas" panose="020B0609020204030204" pitchFamily="49" charset="0"/>
                <a:cs typeface="Courier New" panose="02070309020205020404" pitchFamily="49" charset="0"/>
              </a:rPr>
              <a:t>&lt;</a:t>
            </a:r>
            <a:r>
              <a:rPr lang="en-IN" sz="2400" dirty="0" err="1">
                <a:solidFill>
                  <a:srgbClr val="A31515"/>
                </a:solidFill>
                <a:highlight>
                  <a:srgbClr val="FFFFFF"/>
                </a:highlight>
                <a:latin typeface="Consolas" panose="020B0609020204030204" pitchFamily="49" charset="0"/>
                <a:cs typeface="Courier New" panose="02070309020205020404" pitchFamily="49" charset="0"/>
              </a:rPr>
              <a:t>iostream</a:t>
            </a:r>
            <a:r>
              <a:rPr lang="en-IN" sz="2400" dirty="0">
                <a:solidFill>
                  <a:srgbClr val="A31515"/>
                </a:solidFill>
                <a:highlight>
                  <a:srgbClr val="FFFFFF"/>
                </a:highlight>
                <a:latin typeface="Consolas" panose="020B0609020204030204" pitchFamily="49" charset="0"/>
                <a:cs typeface="Courier New" panose="02070309020205020404" pitchFamily="49" charset="0"/>
              </a:rPr>
              <a:t>&gt;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using</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namespace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std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a:solidFill>
                  <a:srgbClr val="0000FF"/>
                </a:solidFill>
                <a:highlight>
                  <a:srgbClr val="FFFFFF"/>
                </a:highlight>
                <a:latin typeface="Consolas" panose="020B0609020204030204" pitchFamily="49" charset="0"/>
                <a:cs typeface="Courier New" panose="02070309020205020404" pitchFamily="49" charset="0"/>
              </a:rPr>
              <a:t>inline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cube(</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s*s*s;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"The cube of 3 is: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cube(3);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3" name="Rectangle 2"/>
          <p:cNvSpPr/>
          <p:nvPr/>
        </p:nvSpPr>
        <p:spPr>
          <a:xfrm>
            <a:off x="6049446" y="4501044"/>
            <a:ext cx="1404156"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915816" y="5805264"/>
            <a:ext cx="5976664" cy="461665"/>
          </a:xfrm>
          <a:prstGeom prst="rect">
            <a:avLst/>
          </a:prstGeom>
          <a:solidFill>
            <a:schemeClr val="tx2">
              <a:lumMod val="20000"/>
              <a:lumOff val="80000"/>
            </a:schemeClr>
          </a:solidFill>
          <a:ln>
            <a:noFill/>
          </a:ln>
        </p:spPr>
        <p:txBody>
          <a:bodyPr wrap="square" rtlCol="0">
            <a:spAutoFit/>
          </a:bodyPr>
          <a:lstStyle/>
          <a:p>
            <a:pPr marL="342900" indent="-342900">
              <a:buFont typeface="Wingdings" panose="05000000000000000000" pitchFamily="2" charset="2"/>
              <a:buChar char="§"/>
            </a:pPr>
            <a:r>
              <a:rPr lang="en-IN" sz="2400" dirty="0"/>
              <a:t>Calls inline function cube with argument 3</a:t>
            </a:r>
          </a:p>
        </p:txBody>
      </p:sp>
      <p:cxnSp>
        <p:nvCxnSpPr>
          <p:cNvPr id="7" name="Straight Arrow Connector 6"/>
          <p:cNvCxnSpPr>
            <a:stCxn id="3" idx="1"/>
          </p:cNvCxnSpPr>
          <p:nvPr/>
        </p:nvCxnSpPr>
        <p:spPr>
          <a:xfrm flipH="1">
            <a:off x="3061114" y="4735044"/>
            <a:ext cx="2988332" cy="1070220"/>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1123" y="2269444"/>
            <a:ext cx="1144513" cy="468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833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Critical situations </a:t>
            </a:r>
            <a:r>
              <a:rPr lang="en-IN" dirty="0"/>
              <a:t>Inline Functions</a:t>
            </a:r>
          </a:p>
        </p:txBody>
      </p:sp>
      <p:sp>
        <p:nvSpPr>
          <p:cNvPr id="3" name="Content Placeholder 2"/>
          <p:cNvSpPr>
            <a:spLocks noGrp="1"/>
          </p:cNvSpPr>
          <p:nvPr>
            <p:ph idx="1"/>
          </p:nvPr>
        </p:nvSpPr>
        <p:spPr>
          <a:xfrm>
            <a:off x="190500" y="990600"/>
            <a:ext cx="8763000" cy="2582416"/>
          </a:xfrm>
          <a:solidFill>
            <a:schemeClr val="tx2">
              <a:lumMod val="20000"/>
              <a:lumOff val="80000"/>
            </a:schemeClr>
          </a:solidFill>
        </p:spPr>
        <p:txBody>
          <a:bodyPr/>
          <a:lstStyle/>
          <a:p>
            <a:r>
              <a:rPr lang="en-IN" dirty="0"/>
              <a:t>Some of the situations inline expansion may not work</a:t>
            </a:r>
          </a:p>
          <a:p>
            <a:pPr marL="400050" lvl="1" indent="0">
              <a:buNone/>
            </a:pPr>
            <a:r>
              <a:rPr lang="en-IN" sz="2400" dirty="0"/>
              <a:t>1) If a </a:t>
            </a:r>
            <a:r>
              <a:rPr lang="en-IN" sz="2400" b="1" dirty="0">
                <a:solidFill>
                  <a:srgbClr val="C00000"/>
                </a:solidFill>
              </a:rPr>
              <a:t>loop</a:t>
            </a:r>
            <a:r>
              <a:rPr lang="en-IN" sz="2400" dirty="0"/>
              <a:t>, a </a:t>
            </a:r>
            <a:r>
              <a:rPr lang="en-IN" sz="2400" b="1" dirty="0">
                <a:solidFill>
                  <a:srgbClr val="C00000"/>
                </a:solidFill>
              </a:rPr>
              <a:t>switch</a:t>
            </a:r>
            <a:r>
              <a:rPr lang="en-IN" sz="2400" dirty="0"/>
              <a:t> or a </a:t>
            </a:r>
            <a:r>
              <a:rPr lang="en-IN" sz="2400" b="1" dirty="0" err="1">
                <a:solidFill>
                  <a:srgbClr val="C00000"/>
                </a:solidFill>
              </a:rPr>
              <a:t>goto</a:t>
            </a:r>
            <a:r>
              <a:rPr lang="en-IN" sz="2400" dirty="0"/>
              <a:t> exists in function body. </a:t>
            </a:r>
          </a:p>
          <a:p>
            <a:pPr marL="400050" lvl="1" indent="0">
              <a:buNone/>
            </a:pPr>
            <a:r>
              <a:rPr lang="en-IN" sz="2400" dirty="0"/>
              <a:t>2) If function is not returning any value. </a:t>
            </a:r>
          </a:p>
          <a:p>
            <a:pPr marL="400050" lvl="1" indent="0">
              <a:buNone/>
            </a:pPr>
            <a:r>
              <a:rPr lang="en-IN" sz="2400" dirty="0"/>
              <a:t>3) If function contains </a:t>
            </a:r>
            <a:r>
              <a:rPr lang="en-IN" sz="2400" b="1" dirty="0">
                <a:solidFill>
                  <a:srgbClr val="C00000"/>
                </a:solidFill>
              </a:rPr>
              <a:t>static variables</a:t>
            </a:r>
            <a:r>
              <a:rPr lang="en-IN" sz="2400" dirty="0"/>
              <a:t>. </a:t>
            </a:r>
          </a:p>
          <a:p>
            <a:pPr marL="400050" lvl="1" indent="0">
              <a:buNone/>
            </a:pPr>
            <a:r>
              <a:rPr lang="en-IN" sz="2400" dirty="0"/>
              <a:t>4) If function is </a:t>
            </a:r>
            <a:r>
              <a:rPr lang="en-IN" sz="2400" b="1" dirty="0">
                <a:solidFill>
                  <a:srgbClr val="C00000"/>
                </a:solidFill>
              </a:rPr>
              <a:t>recursive</a:t>
            </a:r>
            <a:r>
              <a:rPr lang="en-IN" sz="2400" dirty="0"/>
              <a:t>. </a:t>
            </a:r>
          </a:p>
        </p:txBody>
      </p:sp>
    </p:spTree>
    <p:extLst>
      <p:ext uri="{BB962C8B-B14F-4D97-AF65-F5344CB8AC3E}">
        <p14:creationId xmlns:p14="http://schemas.microsoft.com/office/powerpoint/2010/main" val="1393903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658" y="2130425"/>
            <a:ext cx="8242684" cy="1470025"/>
          </a:xfrm>
        </p:spPr>
        <p:txBody>
          <a:bodyPr>
            <a:noAutofit/>
          </a:bodyPr>
          <a:lstStyle/>
          <a:p>
            <a:r>
              <a:rPr lang="en-IN" sz="7200" dirty="0"/>
              <a:t>Function Overloading</a:t>
            </a:r>
          </a:p>
        </p:txBody>
      </p:sp>
    </p:spTree>
    <p:extLst>
      <p:ext uri="{BB962C8B-B14F-4D97-AF65-F5344CB8AC3E}">
        <p14:creationId xmlns:p14="http://schemas.microsoft.com/office/powerpoint/2010/main" val="1925104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Overloading </a:t>
            </a:r>
          </a:p>
        </p:txBody>
      </p:sp>
      <p:sp>
        <p:nvSpPr>
          <p:cNvPr id="8" name="Rectangle 7"/>
          <p:cNvSpPr/>
          <p:nvPr/>
        </p:nvSpPr>
        <p:spPr>
          <a:xfrm>
            <a:off x="190500" y="1907988"/>
            <a:ext cx="8763000" cy="2196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N" sz="2400" dirty="0"/>
              <a:t>In C</a:t>
            </a:r>
          </a:p>
        </p:txBody>
      </p:sp>
      <p:sp>
        <p:nvSpPr>
          <p:cNvPr id="7" name="Rectangle 6"/>
          <p:cNvSpPr/>
          <p:nvPr/>
        </p:nvSpPr>
        <p:spPr>
          <a:xfrm>
            <a:off x="261849" y="2432234"/>
            <a:ext cx="5760640" cy="1107996"/>
          </a:xfrm>
          <a:prstGeom prst="rect">
            <a:avLst/>
          </a:prstGeom>
          <a:solidFill>
            <a:schemeClr val="tx2">
              <a:lumMod val="20000"/>
              <a:lumOff val="80000"/>
            </a:schemeClr>
          </a:solidFill>
        </p:spPr>
        <p:txBody>
          <a:bodyPr wrap="square">
            <a:spAutoFit/>
          </a:bodyPr>
          <a:lstStyle/>
          <a:p>
            <a:pPr>
              <a:spcAft>
                <a:spcPts val="0"/>
              </a:spcAft>
            </a:pP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sum(</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a,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b);</a:t>
            </a:r>
            <a:endParaRPr lang="en-IN" sz="2200" dirty="0">
              <a:effectLst/>
              <a:latin typeface="Times New Roman" panose="02020603050405020304" pitchFamily="18" charset="0"/>
              <a:ea typeface="Times New Roman" panose="02020603050405020304" pitchFamily="18" charset="0"/>
            </a:endParaRPr>
          </a:p>
          <a:p>
            <a:pPr>
              <a:spcAft>
                <a:spcPts val="0"/>
              </a:spcAft>
            </a:pP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sum(</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a,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b,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c);</a:t>
            </a:r>
            <a:endParaRPr lang="en-IN" sz="2200" dirty="0">
              <a:effectLst/>
              <a:latin typeface="Times New Roman" panose="02020603050405020304" pitchFamily="18" charset="0"/>
              <a:ea typeface="Times New Roman" panose="02020603050405020304" pitchFamily="18" charset="0"/>
            </a:endParaRPr>
          </a:p>
          <a:p>
            <a:pPr>
              <a:spcAft>
                <a:spcPts val="0"/>
              </a:spcAft>
            </a:pP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sum(</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a,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b,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c,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d);</a:t>
            </a:r>
            <a:endParaRPr lang="en-IN" sz="22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90500" y="4215709"/>
            <a:ext cx="8763000" cy="2196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N" sz="2400" dirty="0"/>
              <a:t>In C++</a:t>
            </a:r>
          </a:p>
        </p:txBody>
      </p:sp>
      <p:sp>
        <p:nvSpPr>
          <p:cNvPr id="10" name="Rectangle 9"/>
          <p:cNvSpPr/>
          <p:nvPr/>
        </p:nvSpPr>
        <p:spPr>
          <a:xfrm>
            <a:off x="256927" y="4771797"/>
            <a:ext cx="5772486" cy="1107996"/>
          </a:xfrm>
          <a:prstGeom prst="rect">
            <a:avLst/>
          </a:prstGeom>
          <a:solidFill>
            <a:schemeClr val="tx2">
              <a:lumMod val="20000"/>
              <a:lumOff val="80000"/>
            </a:schemeClr>
          </a:solidFill>
        </p:spPr>
        <p:txBody>
          <a:bodyPr wrap="square">
            <a:spAutoFit/>
          </a:bodyPr>
          <a:lstStyle/>
          <a:p>
            <a:pPr>
              <a:spcAft>
                <a:spcPts val="0"/>
              </a:spcAft>
            </a:pPr>
            <a:r>
              <a:rPr lang="en-IN" sz="2200" kern="1200">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sum(</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a,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b);</a:t>
            </a:r>
            <a:endParaRPr lang="en-IN" sz="2200" dirty="0">
              <a:effectLst/>
              <a:latin typeface="Times New Roman" panose="02020603050405020304" pitchFamily="18" charset="0"/>
              <a:ea typeface="Times New Roman" panose="02020603050405020304" pitchFamily="18" charset="0"/>
            </a:endParaRPr>
          </a:p>
          <a:p>
            <a:pPr>
              <a:spcAft>
                <a:spcPts val="0"/>
              </a:spcAft>
            </a:pP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sum(</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a,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b,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c);</a:t>
            </a:r>
            <a:endParaRPr lang="en-IN" sz="2200" dirty="0">
              <a:effectLst/>
              <a:latin typeface="Times New Roman" panose="02020603050405020304" pitchFamily="18" charset="0"/>
              <a:ea typeface="Times New Roman" panose="02020603050405020304" pitchFamily="18" charset="0"/>
            </a:endParaRPr>
          </a:p>
          <a:p>
            <a:pPr>
              <a:spcAft>
                <a:spcPts val="0"/>
              </a:spcAft>
            </a:pP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sum(</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a,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b,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c, </a:t>
            </a:r>
            <a:r>
              <a:rPr lang="en-IN" sz="22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200" kern="1200" dirty="0">
                <a:solidFill>
                  <a:srgbClr val="000000"/>
                </a:solidFill>
                <a:effectLst/>
                <a:latin typeface="Consolas" panose="020B0609020204030204" pitchFamily="49" charset="0"/>
                <a:ea typeface="Times New Roman" panose="02020603050405020304" pitchFamily="18" charset="0"/>
                <a:cs typeface="Shruti"/>
              </a:rPr>
              <a:t> d);</a:t>
            </a:r>
            <a:endParaRPr lang="en-IN" sz="2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190500" y="980728"/>
            <a:ext cx="8763000" cy="830997"/>
          </a:xfrm>
          <a:prstGeom prst="rect">
            <a:avLst/>
          </a:prstGeom>
          <a:solidFill>
            <a:schemeClr val="tx2">
              <a:lumMod val="20000"/>
              <a:lumOff val="80000"/>
            </a:schemeClr>
          </a:solidFill>
        </p:spPr>
        <p:txBody>
          <a:bodyPr wrap="square">
            <a:spAutoFit/>
          </a:bodyPr>
          <a:lstStyle/>
          <a:p>
            <a:pPr marL="342900" indent="-342900">
              <a:buFont typeface="Wingdings" panose="05000000000000000000" pitchFamily="2" charset="2"/>
              <a:buChar char="§"/>
            </a:pPr>
            <a:r>
              <a:rPr lang="en-IN" sz="2400" dirty="0"/>
              <a:t>Suppose we want to make functions that add 2 values, add 3 values , add 4 values</a:t>
            </a:r>
          </a:p>
        </p:txBody>
      </p:sp>
      <p:sp>
        <p:nvSpPr>
          <p:cNvPr id="14" name="Right Brace 13"/>
          <p:cNvSpPr/>
          <p:nvPr/>
        </p:nvSpPr>
        <p:spPr>
          <a:xfrm>
            <a:off x="6116388" y="2203535"/>
            <a:ext cx="396044" cy="1656183"/>
          </a:xfrm>
          <a:prstGeom prst="rightBrace">
            <a:avLst/>
          </a:prstGeom>
          <a:ln w="19050">
            <a:solidFill>
              <a:srgbClr val="FF0000"/>
            </a:solidFill>
            <a:prstDash val="sys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sp>
        <p:nvSpPr>
          <p:cNvPr id="15" name="TextBox 14"/>
          <p:cNvSpPr txBox="1"/>
          <p:nvPr/>
        </p:nvSpPr>
        <p:spPr>
          <a:xfrm>
            <a:off x="6580656" y="2016736"/>
            <a:ext cx="2311823" cy="1938992"/>
          </a:xfrm>
          <a:prstGeom prst="rect">
            <a:avLst/>
          </a:prstGeom>
          <a:noFill/>
          <a:ln w="19050">
            <a:solidFill>
              <a:srgbClr val="FF0000"/>
            </a:solidFill>
          </a:ln>
        </p:spPr>
        <p:txBody>
          <a:bodyPr wrap="square" rtlCol="0">
            <a:spAutoFit/>
          </a:bodyPr>
          <a:lstStyle/>
          <a:p>
            <a:r>
              <a:rPr lang="en-IN" sz="2400" dirty="0"/>
              <a:t>Function with same name in a program </a:t>
            </a:r>
            <a:r>
              <a:rPr lang="en-IN" sz="2400" b="1" dirty="0">
                <a:solidFill>
                  <a:srgbClr val="C00000"/>
                </a:solidFill>
              </a:rPr>
              <a:t>is not allowed</a:t>
            </a:r>
            <a:r>
              <a:rPr lang="en-IN" sz="2400" dirty="0"/>
              <a:t> in C language </a:t>
            </a:r>
          </a:p>
        </p:txBody>
      </p:sp>
      <p:sp>
        <p:nvSpPr>
          <p:cNvPr id="16" name="Right Brace 15"/>
          <p:cNvSpPr/>
          <p:nvPr/>
        </p:nvSpPr>
        <p:spPr>
          <a:xfrm>
            <a:off x="6095840" y="4497704"/>
            <a:ext cx="396044" cy="1656183"/>
          </a:xfrm>
          <a:prstGeom prst="rightBrace">
            <a:avLst/>
          </a:prstGeom>
          <a:ln w="19050">
            <a:solidFill>
              <a:srgbClr val="008A3E"/>
            </a:solidFill>
            <a:prstDash val="sys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sp>
        <p:nvSpPr>
          <p:cNvPr id="17" name="TextBox 16"/>
          <p:cNvSpPr txBox="1"/>
          <p:nvPr/>
        </p:nvSpPr>
        <p:spPr>
          <a:xfrm>
            <a:off x="6560108" y="4349815"/>
            <a:ext cx="2311823" cy="1938992"/>
          </a:xfrm>
          <a:prstGeom prst="rect">
            <a:avLst/>
          </a:prstGeom>
          <a:noFill/>
          <a:ln w="19050">
            <a:solidFill>
              <a:srgbClr val="008A3E"/>
            </a:solidFill>
          </a:ln>
        </p:spPr>
        <p:txBody>
          <a:bodyPr wrap="square" rtlCol="0">
            <a:spAutoFit/>
          </a:bodyPr>
          <a:lstStyle/>
          <a:p>
            <a:r>
              <a:rPr lang="en-IN" sz="2400" dirty="0"/>
              <a:t>Function with same name in a program </a:t>
            </a:r>
            <a:r>
              <a:rPr lang="en-IN" sz="2400" b="1" dirty="0">
                <a:solidFill>
                  <a:srgbClr val="C00000"/>
                </a:solidFill>
              </a:rPr>
              <a:t>is allowed </a:t>
            </a:r>
            <a:r>
              <a:rPr lang="en-IN" sz="2400" dirty="0"/>
              <a:t>in C++ language </a:t>
            </a:r>
          </a:p>
        </p:txBody>
      </p:sp>
    </p:spTree>
    <p:extLst>
      <p:ext uri="{BB962C8B-B14F-4D97-AF65-F5344CB8AC3E}">
        <p14:creationId xmlns:p14="http://schemas.microsoft.com/office/powerpoint/2010/main" val="297632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0" grpId="0" animBg="1"/>
      <p:bldP spid="12" grpId="0" animBg="1"/>
      <p:bldP spid="14" grpId="0" animBg="1"/>
      <p:bldP spid="15" grpId="0" animBg="1"/>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overloading – </a:t>
            </a:r>
            <a:r>
              <a:rPr lang="en-IN" dirty="0" err="1"/>
              <a:t>Cont</a:t>
            </a:r>
            <a:r>
              <a:rPr lang="en-IN" dirty="0"/>
              <a:t>…</a:t>
            </a:r>
          </a:p>
        </p:txBody>
      </p:sp>
      <p:sp>
        <p:nvSpPr>
          <p:cNvPr id="5" name="Content Placeholder 2"/>
          <p:cNvSpPr txBox="1">
            <a:spLocks/>
          </p:cNvSpPr>
          <p:nvPr/>
        </p:nvSpPr>
        <p:spPr>
          <a:xfrm>
            <a:off x="190500" y="980728"/>
            <a:ext cx="8763000" cy="2664296"/>
          </a:xfrm>
          <a:prstGeom prst="rect">
            <a:avLst/>
          </a:prstGeom>
          <a:solidFill>
            <a:schemeClr val="tx2">
              <a:lumMod val="20000"/>
              <a:lumOff val="80000"/>
            </a:schemeClr>
          </a:solidFill>
        </p:spPr>
        <p:txBody>
          <a:bodyPr vert="horz" lIns="91440" tIns="45720" rIns="91440" bIns="45720" rtlCol="0">
            <a:normAutofit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dirty="0"/>
              <a:t>C++ provides </a:t>
            </a:r>
            <a:r>
              <a:rPr lang="en-IN" b="1" dirty="0">
                <a:solidFill>
                  <a:srgbClr val="C00000"/>
                </a:solidFill>
              </a:rPr>
              <a:t>function overloading</a:t>
            </a:r>
            <a:r>
              <a:rPr lang="en-IN" dirty="0"/>
              <a:t> which allows to use multiple functions </a:t>
            </a:r>
            <a:r>
              <a:rPr lang="en-IN" b="1" dirty="0">
                <a:solidFill>
                  <a:srgbClr val="C00000"/>
                </a:solidFill>
              </a:rPr>
              <a:t>sharing the same name</a:t>
            </a:r>
            <a:r>
              <a:rPr lang="en-IN" dirty="0"/>
              <a:t> </a:t>
            </a:r>
            <a:r>
              <a:rPr lang="en-US" dirty="0"/>
              <a:t>.</a:t>
            </a:r>
            <a:endParaRPr lang="en-IN" dirty="0"/>
          </a:p>
          <a:p>
            <a:pPr algn="just">
              <a:buClr>
                <a:schemeClr val="tx1"/>
              </a:buClr>
            </a:pPr>
            <a:r>
              <a:rPr lang="en-IN" dirty="0"/>
              <a:t>Function overloading is also known as </a:t>
            </a:r>
            <a:r>
              <a:rPr lang="en-IN" b="1" dirty="0">
                <a:solidFill>
                  <a:srgbClr val="C00000"/>
                </a:solidFill>
              </a:rPr>
              <a:t>Function</a:t>
            </a:r>
            <a:r>
              <a:rPr lang="en-IN" dirty="0"/>
              <a:t> </a:t>
            </a:r>
            <a:r>
              <a:rPr lang="en-IN" b="1" dirty="0">
                <a:solidFill>
                  <a:srgbClr val="C00000"/>
                </a:solidFill>
              </a:rPr>
              <a:t>Polymorphism</a:t>
            </a:r>
            <a:r>
              <a:rPr lang="en-IN" dirty="0"/>
              <a:t> in OOP.</a:t>
            </a:r>
          </a:p>
          <a:p>
            <a:pPr algn="just">
              <a:buClr>
                <a:schemeClr val="tx1"/>
              </a:buClr>
            </a:pPr>
            <a:r>
              <a:rPr lang="en-US" dirty="0"/>
              <a:t>It is the practice of declaring the same function with </a:t>
            </a:r>
            <a:r>
              <a:rPr lang="en-US" b="1" dirty="0">
                <a:solidFill>
                  <a:srgbClr val="C00000"/>
                </a:solidFill>
              </a:rPr>
              <a:t>different signatures</a:t>
            </a:r>
            <a:r>
              <a:rPr lang="en-US" dirty="0"/>
              <a:t>.</a:t>
            </a:r>
            <a:endParaRPr lang="en-IN" dirty="0"/>
          </a:p>
        </p:txBody>
      </p:sp>
      <p:sp>
        <p:nvSpPr>
          <p:cNvPr id="7" name="Rectangle 6"/>
          <p:cNvSpPr/>
          <p:nvPr/>
        </p:nvSpPr>
        <p:spPr>
          <a:xfrm>
            <a:off x="190500" y="3724190"/>
            <a:ext cx="8763000" cy="1938992"/>
          </a:xfrm>
          <a:prstGeom prst="rect">
            <a:avLst/>
          </a:prstGeom>
          <a:solidFill>
            <a:schemeClr val="accent6">
              <a:lumMod val="20000"/>
              <a:lumOff val="80000"/>
            </a:schemeClr>
          </a:solidFill>
        </p:spPr>
        <p:txBody>
          <a:bodyPr wrap="square">
            <a:spAutoFit/>
          </a:bodyPr>
          <a:lstStyle/>
          <a:p>
            <a:pPr marL="342900" lvl="0" indent="-342900" algn="just">
              <a:buFont typeface="Wingdings" panose="05000000000000000000" pitchFamily="2" charset="2"/>
              <a:buChar char="§"/>
            </a:pPr>
            <a:r>
              <a:rPr lang="en-IN" sz="2400" dirty="0"/>
              <a:t>However, the two functions with the same name must differ in at least one of the following, </a:t>
            </a:r>
          </a:p>
          <a:p>
            <a:pPr marL="400050" lvl="1" indent="0" algn="just">
              <a:buNone/>
            </a:pPr>
            <a:r>
              <a:rPr lang="en-IN" sz="2400" dirty="0"/>
              <a:t>a) The </a:t>
            </a:r>
            <a:r>
              <a:rPr lang="en-IN" sz="2400" b="1" dirty="0">
                <a:solidFill>
                  <a:srgbClr val="C00000"/>
                </a:solidFill>
              </a:rPr>
              <a:t>number</a:t>
            </a:r>
            <a:r>
              <a:rPr lang="en-IN" sz="2400" dirty="0"/>
              <a:t> of arguments </a:t>
            </a:r>
          </a:p>
          <a:p>
            <a:pPr marL="400050" lvl="1" indent="0" algn="just">
              <a:buNone/>
            </a:pPr>
            <a:r>
              <a:rPr lang="en-IN" sz="2400" dirty="0"/>
              <a:t>b) The </a:t>
            </a:r>
            <a:r>
              <a:rPr lang="en-IN" sz="2400" b="1" dirty="0">
                <a:solidFill>
                  <a:srgbClr val="C00000"/>
                </a:solidFill>
              </a:rPr>
              <a:t>data type</a:t>
            </a:r>
            <a:r>
              <a:rPr lang="en-IN" sz="2400" dirty="0"/>
              <a:t> of arguments </a:t>
            </a:r>
          </a:p>
          <a:p>
            <a:pPr marL="400050" lvl="1" indent="0" algn="just">
              <a:buNone/>
            </a:pPr>
            <a:r>
              <a:rPr lang="en-US" sz="2400" dirty="0"/>
              <a:t>c) The </a:t>
            </a:r>
            <a:r>
              <a:rPr lang="en-US" sz="2400" b="1" dirty="0">
                <a:solidFill>
                  <a:srgbClr val="C00000"/>
                </a:solidFill>
              </a:rPr>
              <a:t>order</a:t>
            </a:r>
            <a:r>
              <a:rPr lang="en-US" sz="2400" dirty="0"/>
              <a:t> of appearance of arguments</a:t>
            </a:r>
            <a:endParaRPr lang="en-IN" sz="2400" dirty="0"/>
          </a:p>
        </p:txBody>
      </p:sp>
      <p:sp>
        <p:nvSpPr>
          <p:cNvPr id="8" name="Content Placeholder 2"/>
          <p:cNvSpPr>
            <a:spLocks noGrp="1"/>
          </p:cNvSpPr>
          <p:nvPr>
            <p:ph idx="1"/>
          </p:nvPr>
        </p:nvSpPr>
        <p:spPr>
          <a:xfrm>
            <a:off x="190500" y="5747637"/>
            <a:ext cx="8763000" cy="669695"/>
          </a:xfrm>
          <a:solidFill>
            <a:schemeClr val="accent2">
              <a:lumMod val="40000"/>
              <a:lumOff val="60000"/>
            </a:schemeClr>
          </a:solidFill>
        </p:spPr>
        <p:txBody>
          <a:bodyPr/>
          <a:lstStyle/>
          <a:p>
            <a:pPr algn="just">
              <a:buClr>
                <a:schemeClr val="tx1"/>
              </a:buClr>
            </a:pPr>
            <a:r>
              <a:rPr lang="en-IN" b="1" dirty="0">
                <a:solidFill>
                  <a:srgbClr val="C00000"/>
                </a:solidFill>
              </a:rPr>
              <a:t>Function overloading </a:t>
            </a:r>
            <a:r>
              <a:rPr lang="en-IN" dirty="0"/>
              <a:t>does not depends on return type.</a:t>
            </a:r>
          </a:p>
        </p:txBody>
      </p:sp>
      <p:sp>
        <p:nvSpPr>
          <p:cNvPr id="9" name="Oval Callout 8"/>
          <p:cNvSpPr/>
          <p:nvPr/>
        </p:nvSpPr>
        <p:spPr>
          <a:xfrm>
            <a:off x="6588224" y="4185084"/>
            <a:ext cx="2268252" cy="1404156"/>
          </a:xfrm>
          <a:prstGeom prst="wedgeEllipseCallout">
            <a:avLst>
              <a:gd name="adj1" fmla="val -125924"/>
              <a:gd name="adj2" fmla="val 2775"/>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Arguments make the function unique</a:t>
            </a:r>
          </a:p>
        </p:txBody>
      </p:sp>
    </p:spTree>
    <p:extLst>
      <p:ext uri="{BB962C8B-B14F-4D97-AF65-F5344CB8AC3E}">
        <p14:creationId xmlns:p14="http://schemas.microsoft.com/office/powerpoint/2010/main" val="22949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Overloading</a:t>
            </a:r>
          </a:p>
        </p:txBody>
      </p:sp>
      <p:graphicFrame>
        <p:nvGraphicFramePr>
          <p:cNvPr id="3" name="Table 2"/>
          <p:cNvGraphicFramePr>
            <a:graphicFrameLocks noGrp="1"/>
          </p:cNvGraphicFramePr>
          <p:nvPr>
            <p:extLst>
              <p:ext uri="{D42A27DB-BD31-4B8C-83A1-F6EECF244321}">
                <p14:modId xmlns:p14="http://schemas.microsoft.com/office/powerpoint/2010/main" val="2038960151"/>
              </p:ext>
            </p:extLst>
          </p:nvPr>
        </p:nvGraphicFramePr>
        <p:xfrm>
          <a:off x="232065" y="1088740"/>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dirty="0" err="1">
                          <a:solidFill>
                            <a:srgbClr val="0000FF"/>
                          </a:solidFill>
                          <a:latin typeface="Consolas" panose="020B0609020204030204" pitchFamily="49" charset="0"/>
                          <a:cs typeface="Courier New" panose="02070309020205020404" pitchFamily="49" charset="0"/>
                        </a:rPr>
                        <a:t>int</a:t>
                      </a:r>
                      <a:r>
                        <a:rPr lang="en-IN" sz="2400" b="0" dirty="0">
                          <a:latin typeface="Consolas" panose="020B0609020204030204" pitchFamily="49" charset="0"/>
                          <a:cs typeface="Courier New" panose="02070309020205020404" pitchFamily="49" charset="0"/>
                        </a:rPr>
                        <a:t> sum(</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dirty="0">
                          <a:latin typeface="Consolas" panose="020B0609020204030204" pitchFamily="49" charset="0"/>
                          <a:cs typeface="Courier New" panose="02070309020205020404" pitchFamily="49" charset="0"/>
                        </a:rPr>
                        <a:t> a,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dirty="0">
                          <a:latin typeface="Consolas" panose="020B0609020204030204" pitchFamily="49" charset="0"/>
                          <a:cs typeface="Courier New" panose="02070309020205020404" pitchFamily="49" charset="0"/>
                        </a:rPr>
                        <a:t> b);</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67428940"/>
              </p:ext>
            </p:extLst>
          </p:nvPr>
        </p:nvGraphicFramePr>
        <p:xfrm>
          <a:off x="7182290" y="1088740"/>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dirty="0">
                          <a:solidFill>
                            <a:srgbClr val="00B050"/>
                          </a:solidFill>
                        </a:rPr>
                        <a:t>Valid</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17166103"/>
              </p:ext>
            </p:extLst>
          </p:nvPr>
        </p:nvGraphicFramePr>
        <p:xfrm>
          <a:off x="232065" y="1724964"/>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a,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b);</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646338"/>
              </p:ext>
            </p:extLst>
          </p:nvPr>
        </p:nvGraphicFramePr>
        <p:xfrm>
          <a:off x="7182290" y="1724964"/>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r>
                        <a:rPr lang="en-IN" sz="2400" b="0" dirty="0">
                          <a:solidFill>
                            <a:srgbClr val="FF0000"/>
                          </a:solidFill>
                        </a:rPr>
                        <a:t>Invalid</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18502339"/>
              </p:ext>
            </p:extLst>
          </p:nvPr>
        </p:nvGraphicFramePr>
        <p:xfrm>
          <a:off x="232065" y="2384884"/>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a,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c);</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21655266"/>
              </p:ext>
            </p:extLst>
          </p:nvPr>
        </p:nvGraphicFramePr>
        <p:xfrm>
          <a:off x="7182290" y="2384884"/>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r>
                        <a:rPr lang="en-IN" sz="2400" b="0" dirty="0">
                          <a:solidFill>
                            <a:srgbClr val="FF0000"/>
                          </a:solidFill>
                        </a:rPr>
                        <a:t>Invalid</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7616436"/>
              </p:ext>
            </p:extLst>
          </p:nvPr>
        </p:nvGraphicFramePr>
        <p:xfrm>
          <a:off x="232065" y="3068960"/>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a, </a:t>
                      </a: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b</a:t>
                      </a:r>
                      <a:r>
                        <a:rPr lang="en-IN" sz="24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093099221"/>
              </p:ext>
            </p:extLst>
          </p:nvPr>
        </p:nvGraphicFramePr>
        <p:xfrm>
          <a:off x="7182290" y="3068960"/>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dirty="0">
                          <a:solidFill>
                            <a:srgbClr val="00B050"/>
                          </a:solidFill>
                        </a:rPr>
                        <a:t>Valid</a:t>
                      </a:r>
                    </a:p>
                  </a:txBody>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99620622"/>
              </p:ext>
            </p:extLst>
          </p:nvPr>
        </p:nvGraphicFramePr>
        <p:xfrm>
          <a:off x="232065" y="3705184"/>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b,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a);</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68445353"/>
              </p:ext>
            </p:extLst>
          </p:nvPr>
        </p:nvGraphicFramePr>
        <p:xfrm>
          <a:off x="7182290" y="3705184"/>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r>
                        <a:rPr lang="en-IN" sz="2400" b="0" dirty="0">
                          <a:solidFill>
                            <a:srgbClr val="00B050"/>
                          </a:solidFill>
                        </a:rPr>
                        <a:t>Valid</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115992396"/>
              </p:ext>
            </p:extLst>
          </p:nvPr>
        </p:nvGraphicFramePr>
        <p:xfrm>
          <a:off x="232065" y="4365104"/>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a, </a:t>
                      </a: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b);</a:t>
                      </a:r>
                    </a:p>
                  </a:txBody>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91258431"/>
              </p:ext>
            </p:extLst>
          </p:nvPr>
        </p:nvGraphicFramePr>
        <p:xfrm>
          <a:off x="7182290" y="4365104"/>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r>
                        <a:rPr lang="en-IN" sz="2400" b="0" dirty="0">
                          <a:solidFill>
                            <a:srgbClr val="00B050"/>
                          </a:solidFill>
                        </a:rPr>
                        <a:t>Valid</a:t>
                      </a:r>
                    </a:p>
                  </a:txBody>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25180696"/>
              </p:ext>
            </p:extLst>
          </p:nvPr>
        </p:nvGraphicFramePr>
        <p:xfrm>
          <a:off x="232065" y="5037332"/>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a,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b,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c);</a:t>
                      </a:r>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163727607"/>
              </p:ext>
            </p:extLst>
          </p:nvPr>
        </p:nvGraphicFramePr>
        <p:xfrm>
          <a:off x="7182290" y="5037332"/>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r>
                        <a:rPr lang="en-IN" sz="2400" b="0" dirty="0">
                          <a:solidFill>
                            <a:srgbClr val="00B050"/>
                          </a:solidFill>
                        </a:rPr>
                        <a:t>Valid</a:t>
                      </a:r>
                    </a:p>
                  </a:txBody>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81296808"/>
              </p:ext>
            </p:extLst>
          </p:nvPr>
        </p:nvGraphicFramePr>
        <p:xfrm>
          <a:off x="232065" y="5697252"/>
          <a:ext cx="6768752" cy="457200"/>
        </p:xfrm>
        <a:graphic>
          <a:graphicData uri="http://schemas.openxmlformats.org/drawingml/2006/table">
            <a:tbl>
              <a:tblPr firstRow="1" bandRow="1">
                <a:tableStyleId>{69CF1AB2-1976-4502-BF36-3FF5EA218861}</a:tableStyleId>
              </a:tblPr>
              <a:tblGrid>
                <a:gridCol w="676875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sum(</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a, </a:t>
                      </a:r>
                      <a:r>
                        <a:rPr lang="en-IN" sz="2400" b="0" kern="1200" dirty="0">
                          <a:solidFill>
                            <a:srgbClr val="0000FF"/>
                          </a:solidFill>
                          <a:latin typeface="Consolas" panose="020B0609020204030204" pitchFamily="49" charset="0"/>
                          <a:ea typeface="+mn-ea"/>
                          <a:cs typeface="Courier New" panose="02070309020205020404" pitchFamily="49" charset="0"/>
                        </a:rPr>
                        <a:t>float</a:t>
                      </a:r>
                      <a:r>
                        <a:rPr lang="en-IN" sz="2400" b="0" kern="1200" dirty="0">
                          <a:solidFill>
                            <a:schemeClr val="dk1"/>
                          </a:solidFill>
                          <a:latin typeface="Consolas" panose="020B0609020204030204" pitchFamily="49" charset="0"/>
                          <a:ea typeface="+mn-ea"/>
                          <a:cs typeface="Courier New" panose="02070309020205020404" pitchFamily="49" charset="0"/>
                        </a:rPr>
                        <a:t> b, </a:t>
                      </a:r>
                      <a:r>
                        <a:rPr lang="en-IN" sz="2400" b="0" kern="1200" dirty="0" err="1">
                          <a:solidFill>
                            <a:srgbClr val="0000FF"/>
                          </a:solidFill>
                          <a:latin typeface="Consolas" panose="020B0609020204030204" pitchFamily="49" charset="0"/>
                          <a:ea typeface="+mn-ea"/>
                          <a:cs typeface="Courier New" panose="02070309020205020404" pitchFamily="49" charset="0"/>
                        </a:rPr>
                        <a:t>int</a:t>
                      </a:r>
                      <a:r>
                        <a:rPr lang="en-IN" sz="2400" b="0" kern="1200" dirty="0">
                          <a:solidFill>
                            <a:schemeClr val="dk1"/>
                          </a:solidFill>
                          <a:latin typeface="Consolas" panose="020B0609020204030204" pitchFamily="49" charset="0"/>
                          <a:ea typeface="+mn-ea"/>
                          <a:cs typeface="Courier New" panose="02070309020205020404" pitchFamily="49" charset="0"/>
                        </a:rPr>
                        <a:t> c);</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465182010"/>
              </p:ext>
            </p:extLst>
          </p:nvPr>
        </p:nvGraphicFramePr>
        <p:xfrm>
          <a:off x="7182290" y="5697252"/>
          <a:ext cx="1764196" cy="457200"/>
        </p:xfrm>
        <a:graphic>
          <a:graphicData uri="http://schemas.openxmlformats.org/drawingml/2006/table">
            <a:tbl>
              <a:tblPr firstRow="1" bandRow="1">
                <a:tableStyleId>{69CF1AB2-1976-4502-BF36-3FF5EA218861}</a:tableStyleId>
              </a:tblPr>
              <a:tblGrid>
                <a:gridCol w="1764196">
                  <a:extLst>
                    <a:ext uri="{9D8B030D-6E8A-4147-A177-3AD203B41FA5}">
                      <a16:colId xmlns:a16="http://schemas.microsoft.com/office/drawing/2014/main" val="20000"/>
                    </a:ext>
                  </a:extLst>
                </a:gridCol>
              </a:tblGrid>
              <a:tr h="370840">
                <a:tc>
                  <a:txBody>
                    <a:bodyPr/>
                    <a:lstStyle/>
                    <a:p>
                      <a:r>
                        <a:rPr lang="en-IN" sz="2400" b="0" dirty="0">
                          <a:solidFill>
                            <a:srgbClr val="00B050"/>
                          </a:solidFill>
                        </a:rPr>
                        <a:t>Valid</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38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Function overloading</a:t>
            </a:r>
          </a:p>
        </p:txBody>
      </p:sp>
      <p:sp>
        <p:nvSpPr>
          <p:cNvPr id="4" name="Content Placeholder 2"/>
          <p:cNvSpPr>
            <a:spLocks noGrp="1"/>
          </p:cNvSpPr>
          <p:nvPr>
            <p:ph idx="1"/>
          </p:nvPr>
        </p:nvSpPr>
        <p:spPr/>
        <p:txBody>
          <a:bodyPr/>
          <a:lstStyle/>
          <a:p>
            <a:r>
              <a:rPr lang="en-IN" dirty="0"/>
              <a:t>Write a C++ program to demonstrate function overloading. Create function </a:t>
            </a:r>
            <a:r>
              <a:rPr lang="en-IN" b="1" dirty="0">
                <a:solidFill>
                  <a:srgbClr val="C00000"/>
                </a:solidFill>
              </a:rPr>
              <a:t>display()</a:t>
            </a:r>
            <a:r>
              <a:rPr lang="en-IN" dirty="0">
                <a:solidFill>
                  <a:srgbClr val="C00000"/>
                </a:solidFill>
              </a:rPr>
              <a:t> </a:t>
            </a:r>
            <a:r>
              <a:rPr lang="en-IN" dirty="0"/>
              <a:t>with different arguments but same name</a:t>
            </a:r>
          </a:p>
        </p:txBody>
      </p:sp>
    </p:spTree>
    <p:extLst>
      <p:ext uri="{BB962C8B-B14F-4D97-AF65-F5344CB8AC3E}">
        <p14:creationId xmlns:p14="http://schemas.microsoft.com/office/powerpoint/2010/main" val="2730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Function – (</a:t>
            </a:r>
            <a:r>
              <a:rPr lang="en-IN" dirty="0" err="1"/>
              <a:t>Cont</a:t>
            </a:r>
            <a:r>
              <a:rPr lang="en-IN" dirty="0"/>
              <a:t>…)</a:t>
            </a:r>
          </a:p>
        </p:txBody>
      </p:sp>
      <p:sp>
        <p:nvSpPr>
          <p:cNvPr id="3" name="Content Placeholder 2"/>
          <p:cNvSpPr>
            <a:spLocks noGrp="1"/>
          </p:cNvSpPr>
          <p:nvPr>
            <p:ph idx="1"/>
          </p:nvPr>
        </p:nvSpPr>
        <p:spPr>
          <a:xfrm>
            <a:off x="190500" y="821499"/>
            <a:ext cx="8763000" cy="666870"/>
          </a:xfrm>
        </p:spPr>
        <p:txBody>
          <a:bodyPr>
            <a:noAutofit/>
          </a:bodyPr>
          <a:lstStyle/>
          <a:p>
            <a:r>
              <a:rPr lang="en-IN" dirty="0"/>
              <a:t>There are three elements of user defined function</a:t>
            </a:r>
          </a:p>
        </p:txBody>
      </p:sp>
      <p:sp>
        <p:nvSpPr>
          <p:cNvPr id="6" name="Rectangle 2"/>
          <p:cNvSpPr>
            <a:spLocks noChangeArrowheads="1"/>
          </p:cNvSpPr>
          <p:nvPr/>
        </p:nvSpPr>
        <p:spPr bwMode="auto">
          <a:xfrm>
            <a:off x="648676" y="1579237"/>
            <a:ext cx="258083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main()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9" name="TextBox 8"/>
          <p:cNvSpPr txBox="1"/>
          <p:nvPr/>
        </p:nvSpPr>
        <p:spPr>
          <a:xfrm>
            <a:off x="4755724" y="1607114"/>
            <a:ext cx="2594880" cy="430887"/>
          </a:xfrm>
          <a:prstGeom prst="rect">
            <a:avLst/>
          </a:prstGeom>
          <a:solidFill>
            <a:schemeClr val="tx2">
              <a:lumMod val="20000"/>
              <a:lumOff val="80000"/>
            </a:schemeClr>
          </a:solidFill>
        </p:spPr>
        <p:txBody>
          <a:bodyPr wrap="square" rtlCol="0">
            <a:spAutoFit/>
          </a:bodyPr>
          <a:lstStyle/>
          <a:p>
            <a:r>
              <a:rPr lang="en-IN" sz="2200" dirty="0"/>
              <a:t>Function Declaration</a:t>
            </a:r>
          </a:p>
        </p:txBody>
      </p:sp>
      <p:sp>
        <p:nvSpPr>
          <p:cNvPr id="12" name="TextBox 11"/>
          <p:cNvSpPr txBox="1"/>
          <p:nvPr/>
        </p:nvSpPr>
        <p:spPr>
          <a:xfrm>
            <a:off x="4971748" y="2968014"/>
            <a:ext cx="2160240" cy="430887"/>
          </a:xfrm>
          <a:prstGeom prst="rect">
            <a:avLst/>
          </a:prstGeom>
          <a:solidFill>
            <a:schemeClr val="tx2">
              <a:lumMod val="20000"/>
              <a:lumOff val="80000"/>
            </a:schemeClr>
          </a:solidFill>
        </p:spPr>
        <p:txBody>
          <a:bodyPr wrap="square" rtlCol="0">
            <a:spAutoFit/>
          </a:bodyPr>
          <a:lstStyle/>
          <a:p>
            <a:r>
              <a:rPr lang="en-IN" sz="2200" dirty="0"/>
              <a:t>Function call</a:t>
            </a:r>
          </a:p>
        </p:txBody>
      </p:sp>
      <p:sp>
        <p:nvSpPr>
          <p:cNvPr id="13" name="Right Brace 12"/>
          <p:cNvSpPr/>
          <p:nvPr/>
        </p:nvSpPr>
        <p:spPr>
          <a:xfrm>
            <a:off x="2573547" y="4354945"/>
            <a:ext cx="468052" cy="1116124"/>
          </a:xfrm>
          <a:prstGeom prst="rightBrac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p:cNvSpPr txBox="1"/>
          <p:nvPr/>
        </p:nvSpPr>
        <p:spPr>
          <a:xfrm>
            <a:off x="3041598" y="4559064"/>
            <a:ext cx="1174065" cy="769441"/>
          </a:xfrm>
          <a:prstGeom prst="rect">
            <a:avLst/>
          </a:prstGeom>
          <a:noFill/>
        </p:spPr>
        <p:txBody>
          <a:bodyPr wrap="square" rtlCol="0">
            <a:spAutoFit/>
          </a:bodyPr>
          <a:lstStyle/>
          <a:p>
            <a:r>
              <a:rPr lang="en-IN" sz="2200" dirty="0"/>
              <a:t>Function body</a:t>
            </a:r>
          </a:p>
        </p:txBody>
      </p:sp>
      <p:sp>
        <p:nvSpPr>
          <p:cNvPr id="17" name="Right Brace 16"/>
          <p:cNvSpPr/>
          <p:nvPr/>
        </p:nvSpPr>
        <p:spPr>
          <a:xfrm>
            <a:off x="3997447" y="3885553"/>
            <a:ext cx="468052" cy="1754284"/>
          </a:xfrm>
          <a:prstGeom prst="rightBrac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p:cNvSpPr txBox="1"/>
          <p:nvPr/>
        </p:nvSpPr>
        <p:spPr>
          <a:xfrm>
            <a:off x="5901769" y="4364911"/>
            <a:ext cx="1584834" cy="769441"/>
          </a:xfrm>
          <a:prstGeom prst="rect">
            <a:avLst/>
          </a:prstGeom>
          <a:solidFill>
            <a:schemeClr val="tx2">
              <a:lumMod val="20000"/>
              <a:lumOff val="80000"/>
            </a:schemeClr>
          </a:solidFill>
        </p:spPr>
        <p:txBody>
          <a:bodyPr wrap="square" rtlCol="0">
            <a:spAutoFit/>
          </a:bodyPr>
          <a:lstStyle/>
          <a:p>
            <a:r>
              <a:rPr lang="en-IN" sz="2200" dirty="0"/>
              <a:t>Function </a:t>
            </a:r>
          </a:p>
          <a:p>
            <a:r>
              <a:rPr lang="en-IN" sz="2200" dirty="0"/>
              <a:t>definition</a:t>
            </a:r>
          </a:p>
        </p:txBody>
      </p:sp>
      <p:cxnSp>
        <p:nvCxnSpPr>
          <p:cNvPr id="5" name="Straight Arrow Connector 4"/>
          <p:cNvCxnSpPr/>
          <p:nvPr/>
        </p:nvCxnSpPr>
        <p:spPr>
          <a:xfrm flipH="1">
            <a:off x="3041598" y="1802894"/>
            <a:ext cx="1714126" cy="17638"/>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451468" y="3197201"/>
            <a:ext cx="2557994" cy="63491"/>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1"/>
            <a:endCxn id="17" idx="1"/>
          </p:cNvCxnSpPr>
          <p:nvPr/>
        </p:nvCxnSpPr>
        <p:spPr>
          <a:xfrm flipH="1">
            <a:off x="4465499" y="4749632"/>
            <a:ext cx="1436270" cy="1306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68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3" grpId="0" animBg="1"/>
      <p:bldP spid="16" grpId="0"/>
      <p:bldP spid="17" grpId="0" animBg="1"/>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Solution (</a:t>
            </a:r>
            <a:r>
              <a:rPr lang="en-IN" dirty="0" err="1"/>
              <a:t>Cont</a:t>
            </a:r>
            <a:r>
              <a:rPr lang="en-IN" dirty="0"/>
              <a:t>…)</a:t>
            </a:r>
          </a:p>
        </p:txBody>
      </p:sp>
      <p:sp>
        <p:nvSpPr>
          <p:cNvPr id="4" name="Rectangle 3"/>
          <p:cNvSpPr/>
          <p:nvPr/>
        </p:nvSpPr>
        <p:spPr>
          <a:xfrm>
            <a:off x="359532" y="1232756"/>
            <a:ext cx="8593968" cy="4524315"/>
          </a:xfrm>
          <a:prstGeom prst="rect">
            <a:avLst/>
          </a:prstGeom>
        </p:spPr>
        <p:txBody>
          <a:bodyPr wrap="square">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display(</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var</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"Integer number: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var</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display(</a:t>
            </a:r>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var</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"Float number: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var</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void</a:t>
            </a:r>
            <a:r>
              <a:rPr lang="en-IN" sz="2400" dirty="0">
                <a:solidFill>
                  <a:srgbClr val="000000"/>
                </a:solidFill>
                <a:highlight>
                  <a:srgbClr val="FFFFFF"/>
                </a:highlight>
                <a:latin typeface="Consolas" panose="020B0609020204030204" pitchFamily="49" charset="0"/>
                <a:cs typeface="Courier New" panose="02070309020205020404" pitchFamily="49" charset="0"/>
              </a:rPr>
              <a:t> display(</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var1, </a:t>
            </a:r>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var2) {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"Integer number: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var1;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 and float number:"</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var2;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lang="en-US" altLang="en-US" sz="24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96681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Solution</a:t>
            </a:r>
          </a:p>
        </p:txBody>
      </p:sp>
      <p:sp>
        <p:nvSpPr>
          <p:cNvPr id="4" name="Rectangle 1"/>
          <p:cNvSpPr>
            <a:spLocks noChangeArrowheads="1"/>
          </p:cNvSpPr>
          <p:nvPr/>
        </p:nvSpPr>
        <p:spPr bwMode="auto">
          <a:xfrm>
            <a:off x="190500" y="1160748"/>
            <a:ext cx="5749652"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a = 5; </a:t>
            </a:r>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b = 5.5;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display(a);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display(b);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display(a, b);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26306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a:t>
            </a:r>
            <a:r>
              <a:rPr lang="en-IN"/>
              <a:t>Function overloading</a:t>
            </a:r>
            <a:endParaRPr lang="en-IN" dirty="0"/>
          </a:p>
        </p:txBody>
      </p:sp>
      <p:sp>
        <p:nvSpPr>
          <p:cNvPr id="3" name="Content Placeholder 2"/>
          <p:cNvSpPr>
            <a:spLocks noGrp="1"/>
          </p:cNvSpPr>
          <p:nvPr>
            <p:ph idx="1"/>
          </p:nvPr>
        </p:nvSpPr>
        <p:spPr/>
        <p:txBody>
          <a:bodyPr/>
          <a:lstStyle/>
          <a:p>
            <a:pPr algn="just"/>
            <a:r>
              <a:rPr lang="en-IN" dirty="0"/>
              <a:t>Write a C++ program to demonstrate function overloading. Create function </a:t>
            </a:r>
            <a:r>
              <a:rPr lang="en-IN" b="1" dirty="0">
                <a:solidFill>
                  <a:srgbClr val="C00000"/>
                </a:solidFill>
                <a:latin typeface="Courier New" panose="02070309020205020404" pitchFamily="49" charset="0"/>
                <a:cs typeface="Courier New" panose="02070309020205020404" pitchFamily="49" charset="0"/>
              </a:rPr>
              <a:t>area()</a:t>
            </a:r>
            <a:r>
              <a:rPr lang="en-IN" dirty="0">
                <a:solidFill>
                  <a:srgbClr val="C00000"/>
                </a:solidFill>
              </a:rPr>
              <a:t> </a:t>
            </a:r>
            <a:r>
              <a:rPr lang="en-IN" dirty="0"/>
              <a:t>that calculates area of circle, triangle and box.</a:t>
            </a:r>
          </a:p>
          <a:p>
            <a:endParaRPr lang="en-IN" dirty="0"/>
          </a:p>
        </p:txBody>
      </p:sp>
    </p:spTree>
    <p:extLst>
      <p:ext uri="{BB962C8B-B14F-4D97-AF65-F5344CB8AC3E}">
        <p14:creationId xmlns:p14="http://schemas.microsoft.com/office/powerpoint/2010/main" val="3197900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550" y="77674"/>
            <a:ext cx="3333942" cy="1260140"/>
          </a:xfrm>
          <a:solidFill>
            <a:schemeClr val="bg1"/>
          </a:solidFill>
        </p:spPr>
        <p:txBody>
          <a:bodyPr>
            <a:normAutofit/>
          </a:bodyPr>
          <a:lstStyle/>
          <a:p>
            <a:r>
              <a:rPr lang="en-IN" sz="3600" dirty="0"/>
              <a:t>Program #7 </a:t>
            </a:r>
            <a:br>
              <a:rPr lang="en-IN" sz="3600" dirty="0"/>
            </a:br>
            <a:r>
              <a:rPr lang="en-IN" sz="3600" dirty="0"/>
              <a:t>Solution</a:t>
            </a:r>
          </a:p>
        </p:txBody>
      </p:sp>
      <p:sp>
        <p:nvSpPr>
          <p:cNvPr id="4" name="Rectangle 1"/>
          <p:cNvSpPr>
            <a:spLocks noChangeArrowheads="1"/>
          </p:cNvSpPr>
          <p:nvPr/>
        </p:nvSpPr>
        <p:spPr bwMode="auto">
          <a:xfrm>
            <a:off x="229164" y="63349"/>
            <a:ext cx="5437386"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area(</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r)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3.14*r*r;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area(</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h,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b)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0.5*h*b;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float</a:t>
            </a:r>
            <a:r>
              <a:rPr lang="en-IN" sz="2400" dirty="0">
                <a:solidFill>
                  <a:srgbClr val="000000"/>
                </a:solidFill>
                <a:highlight>
                  <a:srgbClr val="FFFFFF"/>
                </a:highlight>
                <a:latin typeface="Consolas" panose="020B0609020204030204" pitchFamily="49" charset="0"/>
                <a:cs typeface="Courier New" panose="02070309020205020404" pitchFamily="49" charset="0"/>
              </a:rPr>
              <a:t> area(</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l,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w,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h)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l*w*h;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5" name="Rectangle 4"/>
          <p:cNvSpPr/>
          <p:nvPr/>
        </p:nvSpPr>
        <p:spPr>
          <a:xfrm>
            <a:off x="226299" y="4293096"/>
            <a:ext cx="8087252" cy="2308324"/>
          </a:xfrm>
          <a:prstGeom prst="rect">
            <a:avLst/>
          </a:prstGeom>
        </p:spPr>
        <p:txBody>
          <a:bodyPr wrap="square">
            <a:spAutoFit/>
          </a:bodyPr>
          <a:lstStyle/>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"area of circle="</a:t>
            </a:r>
            <a:r>
              <a:rPr lang="en-IN" sz="2400" dirty="0">
                <a:solidFill>
                  <a:srgbClr val="000000"/>
                </a:solidFill>
                <a:highlight>
                  <a:srgbClr val="FFFFFF"/>
                </a:highlight>
                <a:latin typeface="Consolas" panose="020B0609020204030204" pitchFamily="49" charset="0"/>
                <a:cs typeface="Courier New" panose="02070309020205020404" pitchFamily="49" charset="0"/>
              </a:rPr>
              <a:t>&lt;&lt;area(5);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&lt;&lt;“\n area of triangle=</a:t>
            </a:r>
            <a:r>
              <a:rPr lang="en-IN" sz="2400" dirty="0">
                <a:solidFill>
                  <a:srgbClr val="A31515"/>
                </a:solidFill>
                <a:highlight>
                  <a:srgbClr val="FFFFFF"/>
                </a:highlight>
                <a:latin typeface="Consolas" panose="020B0609020204030204" pitchFamily="49" charset="0"/>
                <a:cs typeface="Courier New" panose="02070309020205020404" pitchFamily="49" charset="0"/>
              </a:rPr>
              <a:t>"&lt;&lt;area(4,9); </a:t>
            </a:r>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&lt;&lt;“\n area of box=</a:t>
            </a:r>
            <a:r>
              <a:rPr lang="en-IN" sz="2400" dirty="0">
                <a:solidFill>
                  <a:srgbClr val="A31515"/>
                </a:solidFill>
                <a:highlight>
                  <a:srgbClr val="FFFFFF"/>
                </a:highlight>
                <a:latin typeface="Consolas" panose="020B0609020204030204" pitchFamily="49" charset="0"/>
                <a:cs typeface="Courier New" panose="02070309020205020404" pitchFamily="49" charset="0"/>
              </a:rPr>
              <a:t>"&lt;&lt;area(5,8,2); </a:t>
            </a:r>
            <a:endParaRPr lang="en-IN" sz="2400" dirty="0">
              <a:solidFill>
                <a:srgbClr val="000000"/>
              </a:solidFill>
              <a:highlight>
                <a:srgbClr val="FFFFFF"/>
              </a:highlight>
              <a:latin typeface="Consolas" panose="020B0609020204030204" pitchFamily="49" charset="0"/>
              <a:cs typeface="Courier New" panose="02070309020205020404" pitchFamily="49" charset="0"/>
            </a:endParaRP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lang="en-US" altLang="en-US" sz="24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39202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left)">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wipe(left)">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wipe(left)">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Effect transition="in" filter="wipe(left)">
                                      <p:cBhvr>
                                        <p:cTn id="67" dur="500"/>
                                        <p:tgtEl>
                                          <p:spTgt spid="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xEl>
                                              <p:pRg st="1" end="1"/>
                                            </p:txEl>
                                          </p:spTgt>
                                        </p:tgtEl>
                                        <p:attrNameLst>
                                          <p:attrName>style.visibility</p:attrName>
                                        </p:attrNameLst>
                                      </p:cBhvr>
                                      <p:to>
                                        <p:strVal val="visible"/>
                                      </p:to>
                                    </p:set>
                                    <p:animEffect transition="in" filter="wipe(left)">
                                      <p:cBhvr>
                                        <p:cTn id="72" dur="500"/>
                                        <p:tgtEl>
                                          <p:spTgt spid="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Effect transition="in" filter="wipe(left)">
                                      <p:cBhvr>
                                        <p:cTn id="77" dur="500"/>
                                        <p:tgtEl>
                                          <p:spTgt spid="5">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
                                            <p:txEl>
                                              <p:pRg st="3" end="3"/>
                                            </p:txEl>
                                          </p:spTgt>
                                        </p:tgtEl>
                                        <p:attrNameLst>
                                          <p:attrName>style.visibility</p:attrName>
                                        </p:attrNameLst>
                                      </p:cBhvr>
                                      <p:to>
                                        <p:strVal val="visible"/>
                                      </p:to>
                                    </p:set>
                                    <p:animEffect transition="in" filter="wipe(left)">
                                      <p:cBhvr>
                                        <p:cTn id="82" dur="500"/>
                                        <p:tgtEl>
                                          <p:spTgt spid="5">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
                                            <p:txEl>
                                              <p:pRg st="4" end="4"/>
                                            </p:txEl>
                                          </p:spTgt>
                                        </p:tgtEl>
                                        <p:attrNameLst>
                                          <p:attrName>style.visibility</p:attrName>
                                        </p:attrNameLst>
                                      </p:cBhvr>
                                      <p:to>
                                        <p:strVal val="visible"/>
                                      </p:to>
                                    </p:set>
                                    <p:animEffect transition="in" filter="wipe(left)">
                                      <p:cBhvr>
                                        <p:cTn id="87" dur="500"/>
                                        <p:tgtEl>
                                          <p:spTgt spid="5">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
                                            <p:txEl>
                                              <p:pRg st="5" end="5"/>
                                            </p:txEl>
                                          </p:spTgt>
                                        </p:tgtEl>
                                        <p:attrNameLst>
                                          <p:attrName>style.visibility</p:attrName>
                                        </p:attrNameLst>
                                      </p:cBhvr>
                                      <p:to>
                                        <p:strVal val="visible"/>
                                      </p:to>
                                    </p:set>
                                    <p:animEffect transition="in" filter="wipe(left)">
                                      <p:cBhvr>
                                        <p:cTn id="9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7200" dirty="0"/>
              <a:t>Default Function Arguments</a:t>
            </a:r>
          </a:p>
        </p:txBody>
      </p:sp>
    </p:spTree>
    <p:extLst>
      <p:ext uri="{BB962C8B-B14F-4D97-AF65-F5344CB8AC3E}">
        <p14:creationId xmlns:p14="http://schemas.microsoft.com/office/powerpoint/2010/main" val="2403664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Function Argument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194812"/>
            <a:ext cx="3090292" cy="136885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6036" y="1136126"/>
            <a:ext cx="3240000" cy="1353624"/>
          </a:xfrm>
          <a:prstGeom prst="rect">
            <a:avLst/>
          </a:prstGeom>
        </p:spPr>
      </p:pic>
      <p:sp>
        <p:nvSpPr>
          <p:cNvPr id="9" name="Rectangle 8"/>
          <p:cNvSpPr/>
          <p:nvPr/>
        </p:nvSpPr>
        <p:spPr>
          <a:xfrm>
            <a:off x="3197796" y="1263154"/>
            <a:ext cx="817853" cy="707886"/>
          </a:xfrm>
          <a:prstGeom prst="rect">
            <a:avLst/>
          </a:prstGeom>
          <a:noFill/>
        </p:spPr>
        <p:txBody>
          <a:bodyPr wrap="none" lIns="91440" tIns="45720" rIns="91440" bIns="45720">
            <a:spAutoFit/>
          </a:bodyPr>
          <a:lstStyle/>
          <a:p>
            <a:pPr algn="ctr"/>
            <a:r>
              <a:rPr lang="en-US" sz="4000" b="1" dirty="0">
                <a:ln w="22225">
                  <a:solidFill>
                    <a:schemeClr val="tx2"/>
                  </a:solidFill>
                  <a:prstDash val="solid"/>
                </a:ln>
                <a:solidFill>
                  <a:schemeClr val="accent1">
                    <a:lumMod val="40000"/>
                    <a:lumOff val="60000"/>
                  </a:schemeClr>
                </a:solidFill>
              </a:rPr>
              <a:t>5%</a:t>
            </a:r>
          </a:p>
        </p:txBody>
      </p:sp>
      <p:sp>
        <p:nvSpPr>
          <p:cNvPr id="10" name="Rectangle 9"/>
          <p:cNvSpPr/>
          <p:nvPr/>
        </p:nvSpPr>
        <p:spPr>
          <a:xfrm>
            <a:off x="8142110" y="1146523"/>
            <a:ext cx="1077539" cy="707886"/>
          </a:xfrm>
          <a:prstGeom prst="rect">
            <a:avLst/>
          </a:prstGeom>
          <a:noFill/>
        </p:spPr>
        <p:txBody>
          <a:bodyPr wrap="none" lIns="91440" tIns="45720" rIns="91440" bIns="45720">
            <a:spAutoFit/>
          </a:bodyPr>
          <a:lstStyle/>
          <a:p>
            <a:pPr algn="ctr"/>
            <a:r>
              <a:rPr lang="en-US" sz="4000" b="1" dirty="0">
                <a:ln w="22225">
                  <a:solidFill>
                    <a:schemeClr val="tx2"/>
                  </a:solidFill>
                  <a:prstDash val="solid"/>
                </a:ln>
                <a:solidFill>
                  <a:schemeClr val="accent1">
                    <a:lumMod val="40000"/>
                    <a:lumOff val="60000"/>
                  </a:schemeClr>
                </a:solidFill>
              </a:rPr>
              <a:t>20%</a:t>
            </a:r>
          </a:p>
        </p:txBody>
      </p:sp>
      <p:cxnSp>
        <p:nvCxnSpPr>
          <p:cNvPr id="15" name="Straight Connector 14"/>
          <p:cNvCxnSpPr/>
          <p:nvPr/>
        </p:nvCxnSpPr>
        <p:spPr>
          <a:xfrm>
            <a:off x="4572000" y="988316"/>
            <a:ext cx="0" cy="15753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7504" y="2576314"/>
            <a:ext cx="896499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7504" y="2729570"/>
            <a:ext cx="5940660" cy="1323439"/>
          </a:xfrm>
          <a:prstGeom prst="rect">
            <a:avLst/>
          </a:prstGeom>
          <a:solidFill>
            <a:schemeClr val="bg1"/>
          </a:solidFill>
          <a:ln w="19050">
            <a:solidFill>
              <a:schemeClr val="accent1"/>
            </a:solidFill>
          </a:ln>
        </p:spPr>
        <p:txBody>
          <a:bodyPr wrap="square">
            <a:spAutoFit/>
          </a:bodyPr>
          <a:lstStyle/>
          <a:p>
            <a:pPr>
              <a:spcAft>
                <a:spcPts val="0"/>
              </a:spcAft>
            </a:pPr>
            <a:r>
              <a:rPr lang="en-IN" sz="20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000" kern="1200" dirty="0">
                <a:solidFill>
                  <a:srgbClr val="000000"/>
                </a:solidFill>
                <a:effectLst/>
                <a:latin typeface="Consolas" panose="020B0609020204030204" pitchFamily="49" charset="0"/>
                <a:ea typeface="Times New Roman" panose="02020603050405020304" pitchFamily="18" charset="0"/>
                <a:cs typeface="Shruti"/>
              </a:rPr>
              <a:t> </a:t>
            </a:r>
            <a:r>
              <a:rPr lang="en-IN" sz="2000" kern="1200" dirty="0" err="1">
                <a:solidFill>
                  <a:srgbClr val="000000"/>
                </a:solidFill>
                <a:effectLst/>
                <a:latin typeface="Consolas" panose="020B0609020204030204" pitchFamily="49" charset="0"/>
                <a:ea typeface="Times New Roman" panose="02020603050405020304" pitchFamily="18" charset="0"/>
                <a:cs typeface="Shruti"/>
              </a:rPr>
              <a:t>cubevolume</a:t>
            </a:r>
            <a:r>
              <a:rPr lang="en-IN" sz="2000" kern="1200" dirty="0">
                <a:solidFill>
                  <a:srgbClr val="000000"/>
                </a:solidFill>
                <a:effectLst/>
                <a:latin typeface="Consolas" panose="020B0609020204030204" pitchFamily="49" charset="0"/>
                <a:ea typeface="Times New Roman" panose="02020603050405020304" pitchFamily="18" charset="0"/>
                <a:cs typeface="Shruti"/>
              </a:rPr>
              <a:t>(</a:t>
            </a:r>
            <a:r>
              <a:rPr lang="en-IN" sz="20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000" kern="1200" dirty="0">
                <a:solidFill>
                  <a:srgbClr val="000000"/>
                </a:solidFill>
                <a:effectLst/>
                <a:latin typeface="Consolas" panose="020B0609020204030204" pitchFamily="49" charset="0"/>
                <a:ea typeface="Times New Roman" panose="02020603050405020304" pitchFamily="18" charset="0"/>
                <a:cs typeface="Shruti"/>
              </a:rPr>
              <a:t> l=5, </a:t>
            </a:r>
            <a:r>
              <a:rPr lang="en-IN" sz="20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000" kern="1200" dirty="0">
                <a:solidFill>
                  <a:srgbClr val="000000"/>
                </a:solidFill>
                <a:effectLst/>
                <a:latin typeface="Consolas" panose="020B0609020204030204" pitchFamily="49" charset="0"/>
                <a:ea typeface="Times New Roman" panose="02020603050405020304" pitchFamily="18" charset="0"/>
                <a:cs typeface="Shruti"/>
              </a:rPr>
              <a:t> w=6, </a:t>
            </a:r>
            <a:r>
              <a:rPr lang="en-IN" sz="20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000" kern="1200" dirty="0">
                <a:solidFill>
                  <a:srgbClr val="000000"/>
                </a:solidFill>
                <a:effectLst/>
                <a:latin typeface="Consolas" panose="020B0609020204030204" pitchFamily="49" charset="0"/>
                <a:ea typeface="Times New Roman" panose="02020603050405020304" pitchFamily="18" charset="0"/>
                <a:cs typeface="Shruti"/>
              </a:rPr>
              <a:t> h=7)</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a:solidFill>
                  <a:srgbClr val="000000"/>
                </a:solidFill>
                <a:effectLst/>
                <a:latin typeface="Consolas" panose="020B0609020204030204" pitchFamily="49" charset="0"/>
                <a:ea typeface="Times New Roman" panose="02020603050405020304" pitchFamily="18" charset="0"/>
                <a:cs typeface="Shruti"/>
              </a:rPr>
              <a:t>{</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a:solidFill>
                  <a:srgbClr val="0000FF"/>
                </a:solidFill>
                <a:effectLst/>
                <a:latin typeface="Consolas" panose="020B0609020204030204" pitchFamily="49" charset="0"/>
                <a:ea typeface="Times New Roman" panose="02020603050405020304" pitchFamily="18" charset="0"/>
                <a:cs typeface="Shruti"/>
              </a:rPr>
              <a:t>   return</a:t>
            </a:r>
            <a:r>
              <a:rPr lang="en-IN" sz="2000" kern="1200" dirty="0">
                <a:solidFill>
                  <a:srgbClr val="000000"/>
                </a:solidFill>
                <a:effectLst/>
                <a:latin typeface="Consolas" panose="020B0609020204030204" pitchFamily="49" charset="0"/>
                <a:ea typeface="Times New Roman" panose="02020603050405020304" pitchFamily="18" charset="0"/>
                <a:cs typeface="Shruti"/>
              </a:rPr>
              <a:t> l*w*h;</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a:solidFill>
                  <a:srgbClr val="000000"/>
                </a:solidFill>
                <a:effectLst/>
                <a:latin typeface="Consolas" panose="020B0609020204030204" pitchFamily="49" charset="0"/>
                <a:ea typeface="Times New Roman" panose="02020603050405020304" pitchFamily="18" charset="0"/>
                <a:cs typeface="Shruti"/>
              </a:rPr>
              <a:t>}</a:t>
            </a:r>
            <a:endParaRPr lang="en-IN" sz="2000" dirty="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92271" y="4129930"/>
            <a:ext cx="2931557" cy="2246769"/>
          </a:xfrm>
          <a:prstGeom prst="rect">
            <a:avLst/>
          </a:prstGeom>
          <a:solidFill>
            <a:schemeClr val="bg1"/>
          </a:solidFill>
          <a:ln w="19050">
            <a:solidFill>
              <a:schemeClr val="accent1"/>
            </a:solidFill>
          </a:ln>
        </p:spPr>
        <p:txBody>
          <a:bodyPr wrap="square">
            <a:spAutoFit/>
          </a:bodyPr>
          <a:lstStyle/>
          <a:p>
            <a:pPr>
              <a:spcAft>
                <a:spcPts val="0"/>
              </a:spcAft>
            </a:pPr>
            <a:r>
              <a:rPr lang="en-IN" sz="20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000" kern="1200" dirty="0">
                <a:solidFill>
                  <a:srgbClr val="000000"/>
                </a:solidFill>
                <a:effectLst/>
                <a:latin typeface="Consolas" panose="020B0609020204030204" pitchFamily="49" charset="0"/>
                <a:ea typeface="Times New Roman" panose="02020603050405020304" pitchFamily="18" charset="0"/>
                <a:cs typeface="Shruti"/>
              </a:rPr>
              <a:t> main()</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a:solidFill>
                  <a:srgbClr val="000000"/>
                </a:solidFill>
                <a:effectLst/>
                <a:latin typeface="Consolas" panose="020B0609020204030204" pitchFamily="49" charset="0"/>
                <a:ea typeface="Times New Roman" panose="02020603050405020304" pitchFamily="18" charset="0"/>
                <a:cs typeface="Shruti"/>
              </a:rPr>
              <a:t>{</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err="1">
                <a:solidFill>
                  <a:srgbClr val="000000"/>
                </a:solidFill>
                <a:effectLst/>
                <a:latin typeface="Consolas" panose="020B0609020204030204" pitchFamily="49" charset="0"/>
                <a:ea typeface="Times New Roman" panose="02020603050405020304" pitchFamily="18" charset="0"/>
                <a:cs typeface="Shruti"/>
              </a:rPr>
              <a:t>cubevolume</a:t>
            </a:r>
            <a:r>
              <a:rPr lang="en-IN" sz="2000" kern="1200" dirty="0">
                <a:solidFill>
                  <a:srgbClr val="000000"/>
                </a:solidFill>
                <a:effectLst/>
                <a:latin typeface="Consolas" panose="020B0609020204030204" pitchFamily="49" charset="0"/>
                <a:ea typeface="Times New Roman" panose="02020603050405020304" pitchFamily="18" charset="0"/>
                <a:cs typeface="Shruti"/>
              </a:rPr>
              <a:t>(); </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err="1">
                <a:solidFill>
                  <a:srgbClr val="000000"/>
                </a:solidFill>
                <a:effectLst/>
                <a:latin typeface="Consolas" panose="020B0609020204030204" pitchFamily="49" charset="0"/>
                <a:ea typeface="Times New Roman" panose="02020603050405020304" pitchFamily="18" charset="0"/>
                <a:cs typeface="Shruti"/>
              </a:rPr>
              <a:t>cubevolume</a:t>
            </a:r>
            <a:r>
              <a:rPr lang="en-IN" sz="2000" kern="1200" dirty="0">
                <a:solidFill>
                  <a:srgbClr val="000000"/>
                </a:solidFill>
                <a:effectLst/>
                <a:latin typeface="Consolas" panose="020B0609020204030204" pitchFamily="49" charset="0"/>
                <a:ea typeface="Times New Roman" panose="02020603050405020304" pitchFamily="18" charset="0"/>
                <a:cs typeface="Shruti"/>
              </a:rPr>
              <a:t>(9);</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err="1">
                <a:solidFill>
                  <a:srgbClr val="000000"/>
                </a:solidFill>
                <a:effectLst/>
                <a:latin typeface="Consolas" panose="020B0609020204030204" pitchFamily="49" charset="0"/>
                <a:ea typeface="Times New Roman" panose="02020603050405020304" pitchFamily="18" charset="0"/>
                <a:cs typeface="Shruti"/>
              </a:rPr>
              <a:t>cubevolume</a:t>
            </a:r>
            <a:r>
              <a:rPr lang="en-IN" sz="2000" kern="1200" dirty="0">
                <a:solidFill>
                  <a:srgbClr val="000000"/>
                </a:solidFill>
                <a:effectLst/>
                <a:latin typeface="Consolas" panose="020B0609020204030204" pitchFamily="49" charset="0"/>
                <a:ea typeface="Times New Roman" panose="02020603050405020304" pitchFamily="18" charset="0"/>
                <a:cs typeface="Shruti"/>
              </a:rPr>
              <a:t>(15,12);</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err="1">
                <a:solidFill>
                  <a:srgbClr val="000000"/>
                </a:solidFill>
                <a:effectLst/>
                <a:latin typeface="Consolas" panose="020B0609020204030204" pitchFamily="49" charset="0"/>
                <a:ea typeface="Times New Roman" panose="02020603050405020304" pitchFamily="18" charset="0"/>
                <a:cs typeface="Shruti"/>
              </a:rPr>
              <a:t>cubevolume</a:t>
            </a:r>
            <a:r>
              <a:rPr lang="en-IN" sz="2000" kern="1200" dirty="0">
                <a:solidFill>
                  <a:srgbClr val="000000"/>
                </a:solidFill>
                <a:effectLst/>
                <a:latin typeface="Consolas" panose="020B0609020204030204" pitchFamily="49" charset="0"/>
                <a:ea typeface="Times New Roman" panose="02020603050405020304" pitchFamily="18" charset="0"/>
                <a:cs typeface="Shruti"/>
              </a:rPr>
              <a:t>(3,4,7);</a:t>
            </a:r>
            <a:endParaRPr lang="en-IN" sz="2000" dirty="0">
              <a:effectLst/>
              <a:latin typeface="Times New Roman" panose="02020603050405020304" pitchFamily="18" charset="0"/>
              <a:ea typeface="Times New Roman" panose="02020603050405020304" pitchFamily="18" charset="0"/>
            </a:endParaRPr>
          </a:p>
          <a:p>
            <a:pPr>
              <a:spcAft>
                <a:spcPts val="0"/>
              </a:spcAft>
            </a:pPr>
            <a:r>
              <a:rPr lang="en-IN" sz="2000" kern="1200" dirty="0">
                <a:solidFill>
                  <a:srgbClr val="000000"/>
                </a:solidFill>
                <a:effectLst/>
                <a:latin typeface="Consolas" panose="020B0609020204030204" pitchFamily="49" charset="0"/>
                <a:ea typeface="Times New Roman" panose="02020603050405020304" pitchFamily="18" charset="0"/>
                <a:cs typeface="Shruti"/>
              </a:rPr>
              <a:t>}</a:t>
            </a:r>
            <a:endParaRPr lang="en-IN" sz="2000" dirty="0">
              <a:effectLst/>
              <a:latin typeface="Times New Roman" panose="02020603050405020304" pitchFamily="18" charset="0"/>
              <a:ea typeface="Times New Roman" panose="02020603050405020304" pitchFamily="18" charset="0"/>
            </a:endParaRPr>
          </a:p>
        </p:txBody>
      </p:sp>
      <p:sp>
        <p:nvSpPr>
          <p:cNvPr id="26" name="Rounded Rectangular Callout 25"/>
          <p:cNvSpPr/>
          <p:nvPr/>
        </p:nvSpPr>
        <p:spPr>
          <a:xfrm>
            <a:off x="3743908" y="4129930"/>
            <a:ext cx="5209592" cy="739230"/>
          </a:xfrm>
          <a:prstGeom prst="wedgeRoundRectCallout">
            <a:avLst>
              <a:gd name="adj1" fmla="val -79589"/>
              <a:gd name="adj2" fmla="val 69037"/>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1"/>
                </a:solidFill>
              </a:rPr>
              <a:t>Here, there can be four types of function calls possible</a:t>
            </a:r>
          </a:p>
        </p:txBody>
      </p:sp>
      <p:sp>
        <p:nvSpPr>
          <p:cNvPr id="27" name="Rounded Rectangular Callout 26"/>
          <p:cNvSpPr/>
          <p:nvPr/>
        </p:nvSpPr>
        <p:spPr>
          <a:xfrm>
            <a:off x="3743908" y="4116246"/>
            <a:ext cx="5209592" cy="1476694"/>
          </a:xfrm>
          <a:prstGeom prst="wedgeRoundRectCallout">
            <a:avLst>
              <a:gd name="adj1" fmla="val -75606"/>
              <a:gd name="adj2" fmla="val -906"/>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1"/>
                </a:solidFill>
              </a:rPr>
              <a:t>If argument is not specified then, compiler looks at declaration to see how many arguments a function uses and alert program to use default values</a:t>
            </a:r>
          </a:p>
        </p:txBody>
      </p:sp>
    </p:spTree>
    <p:extLst>
      <p:ext uri="{BB962C8B-B14F-4D97-AF65-F5344CB8AC3E}">
        <p14:creationId xmlns:p14="http://schemas.microsoft.com/office/powerpoint/2010/main" val="28716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animBg="1"/>
      <p:bldP spid="23" grpId="0" animBg="1"/>
      <p:bldP spid="26" grpId="0" animBg="1"/>
      <p:bldP spid="26" grpId="1"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Argument Example</a:t>
            </a:r>
          </a:p>
        </p:txBody>
      </p:sp>
      <p:sp>
        <p:nvSpPr>
          <p:cNvPr id="5" name="Rectangle 1"/>
          <p:cNvSpPr>
            <a:spLocks noChangeArrowheads="1"/>
          </p:cNvSpPr>
          <p:nvPr/>
        </p:nvSpPr>
        <p:spPr bwMode="auto">
          <a:xfrm>
            <a:off x="139701" y="1016732"/>
            <a:ext cx="89535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volume(</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l=5,</a:t>
            </a:r>
            <a:r>
              <a:rPr lang="en-IN" sz="2400" dirty="0">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w=6,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h=7)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l*w*h;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"volume="</a:t>
            </a:r>
            <a:r>
              <a:rPr lang="en-IN" sz="2400" dirty="0">
                <a:solidFill>
                  <a:srgbClr val="000000"/>
                </a:solidFill>
                <a:highlight>
                  <a:srgbClr val="FFFFFF"/>
                </a:highlight>
                <a:latin typeface="Consolas" panose="020B0609020204030204" pitchFamily="49" charset="0"/>
                <a:cs typeface="Courier New" panose="02070309020205020404" pitchFamily="49" charset="0"/>
              </a:rPr>
              <a:t>&lt;&lt;volume()&lt;&lt;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"volume="</a:t>
            </a:r>
            <a:r>
              <a:rPr lang="en-IN" sz="2400" dirty="0">
                <a:solidFill>
                  <a:srgbClr val="000000"/>
                </a:solidFill>
                <a:highlight>
                  <a:srgbClr val="FFFFFF"/>
                </a:highlight>
                <a:latin typeface="Consolas" panose="020B0609020204030204" pitchFamily="49" charset="0"/>
                <a:cs typeface="Courier New" panose="02070309020205020404" pitchFamily="49" charset="0"/>
              </a:rPr>
              <a:t>&lt;&lt;volume(9)&lt;&lt;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"volume="</a:t>
            </a:r>
            <a:r>
              <a:rPr lang="en-IN" sz="2400" dirty="0">
                <a:solidFill>
                  <a:srgbClr val="000000"/>
                </a:solidFill>
                <a:highlight>
                  <a:srgbClr val="FFFFFF"/>
                </a:highlight>
                <a:latin typeface="Consolas" panose="020B0609020204030204" pitchFamily="49" charset="0"/>
                <a:cs typeface="Courier New" panose="02070309020205020404" pitchFamily="49" charset="0"/>
              </a:rPr>
              <a:t>&lt;&lt;volume(15,2)&lt;&lt;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&lt;&lt;</a:t>
            </a:r>
            <a:r>
              <a:rPr lang="en-IN" sz="2400" dirty="0">
                <a:solidFill>
                  <a:srgbClr val="A31515"/>
                </a:solidFill>
                <a:highlight>
                  <a:srgbClr val="FFFFFF"/>
                </a:highlight>
                <a:latin typeface="Consolas" panose="020B0609020204030204" pitchFamily="49" charset="0"/>
                <a:cs typeface="Courier New" panose="02070309020205020404" pitchFamily="49" charset="0"/>
              </a:rPr>
              <a:t>"volume="</a:t>
            </a:r>
            <a:r>
              <a:rPr lang="en-IN" sz="2400" dirty="0">
                <a:solidFill>
                  <a:srgbClr val="000000"/>
                </a:solidFill>
                <a:highlight>
                  <a:srgbClr val="FFFFFF"/>
                </a:highlight>
                <a:latin typeface="Consolas" panose="020B0609020204030204" pitchFamily="49" charset="0"/>
                <a:cs typeface="Courier New" panose="02070309020205020404" pitchFamily="49" charset="0"/>
              </a:rPr>
              <a:t>&lt;&lt;volume(3,4,7)&lt;&lt;</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
        <p:nvSpPr>
          <p:cNvPr id="6" name="Right Arrow 5"/>
          <p:cNvSpPr/>
          <p:nvPr/>
        </p:nvSpPr>
        <p:spPr>
          <a:xfrm>
            <a:off x="190500" y="2993441"/>
            <a:ext cx="381000" cy="169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31540" y="5181713"/>
            <a:ext cx="8521960" cy="830997"/>
          </a:xfrm>
          <a:prstGeom prst="rect">
            <a:avLst/>
          </a:prstGeom>
          <a:solidFill>
            <a:schemeClr val="tx2">
              <a:lumMod val="20000"/>
              <a:lumOff val="80000"/>
            </a:schemeClr>
          </a:solidFill>
          <a:ln>
            <a:noFill/>
          </a:ln>
        </p:spPr>
        <p:txBody>
          <a:bodyPr wrap="square" rtlCol="0">
            <a:spAutoFit/>
          </a:bodyPr>
          <a:lstStyle/>
          <a:p>
            <a:pPr marL="342900" indent="-342900">
              <a:buFont typeface="Wingdings" panose="05000000000000000000" pitchFamily="2" charset="2"/>
              <a:buChar char="§"/>
            </a:pPr>
            <a:r>
              <a:rPr lang="en-IN" sz="2400" dirty="0"/>
              <a:t>Function call without passing argument.</a:t>
            </a:r>
          </a:p>
          <a:p>
            <a:pPr marL="342900" indent="-342900">
              <a:buFont typeface="Wingdings" panose="05000000000000000000" pitchFamily="2" charset="2"/>
              <a:buChar char="§"/>
            </a:pPr>
            <a:r>
              <a:rPr lang="en-IN" sz="2400" dirty="0"/>
              <a:t>Default value </a:t>
            </a:r>
            <a:r>
              <a:rPr lang="en-IN" sz="2400" b="1" dirty="0">
                <a:solidFill>
                  <a:srgbClr val="FF0000"/>
                </a:solidFill>
                <a:latin typeface="Courier New" panose="02070309020205020404" pitchFamily="49" charset="0"/>
                <a:cs typeface="Courier New" panose="02070309020205020404" pitchFamily="49" charset="0"/>
              </a:rPr>
              <a:t>5,6,7</a:t>
            </a:r>
            <a:r>
              <a:rPr lang="en-IN" sz="2400" dirty="0"/>
              <a:t> considered for </a:t>
            </a:r>
            <a:r>
              <a:rPr lang="en-IN" sz="2400" b="1" dirty="0">
                <a:solidFill>
                  <a:srgbClr val="FF0000"/>
                </a:solidFill>
                <a:latin typeface="Courier New" panose="02070309020205020404" pitchFamily="49" charset="0"/>
                <a:cs typeface="Courier New" panose="02070309020205020404" pitchFamily="49" charset="0"/>
              </a:rPr>
              <a:t>l, w, h </a:t>
            </a:r>
            <a:r>
              <a:rPr lang="en-IN" sz="2400" dirty="0"/>
              <a:t>respectively.</a:t>
            </a:r>
          </a:p>
        </p:txBody>
      </p:sp>
      <p:sp>
        <p:nvSpPr>
          <p:cNvPr id="10" name="Right Arrow 9"/>
          <p:cNvSpPr/>
          <p:nvPr/>
        </p:nvSpPr>
        <p:spPr>
          <a:xfrm>
            <a:off x="190500" y="3329517"/>
            <a:ext cx="381000" cy="169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190500" y="3698850"/>
            <a:ext cx="381000" cy="169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190500" y="4102619"/>
            <a:ext cx="381000" cy="169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22481" y="5181713"/>
            <a:ext cx="8521960" cy="1200329"/>
          </a:xfrm>
          <a:prstGeom prst="rect">
            <a:avLst/>
          </a:prstGeom>
          <a:solidFill>
            <a:schemeClr val="tx2">
              <a:lumMod val="20000"/>
              <a:lumOff val="80000"/>
            </a:schemeClr>
          </a:solidFill>
          <a:ln>
            <a:noFill/>
          </a:ln>
        </p:spPr>
        <p:txBody>
          <a:bodyPr wrap="square" rtlCol="0">
            <a:spAutoFit/>
          </a:bodyPr>
          <a:lstStyle/>
          <a:p>
            <a:pPr marL="342900" indent="-342900">
              <a:buFont typeface="Wingdings" panose="05000000000000000000" pitchFamily="2" charset="2"/>
              <a:buChar char="§"/>
            </a:pPr>
            <a:r>
              <a:rPr lang="en-IN" sz="2400" dirty="0"/>
              <a:t>Function call passing only one argument.</a:t>
            </a:r>
          </a:p>
          <a:p>
            <a:pPr marL="342900" indent="-342900">
              <a:buFont typeface="Wingdings" panose="05000000000000000000" pitchFamily="2" charset="2"/>
              <a:buChar char="§"/>
            </a:pPr>
            <a:r>
              <a:rPr lang="en-IN" sz="2400" dirty="0"/>
              <a:t>Explicitly value </a:t>
            </a:r>
            <a:r>
              <a:rPr lang="en-IN" sz="2400" b="1" dirty="0">
                <a:solidFill>
                  <a:srgbClr val="FF0000"/>
                </a:solidFill>
                <a:latin typeface="Courier New" panose="02070309020205020404" pitchFamily="49" charset="0"/>
                <a:cs typeface="Courier New" panose="02070309020205020404" pitchFamily="49" charset="0"/>
              </a:rPr>
              <a:t>9</a:t>
            </a:r>
            <a:r>
              <a:rPr lang="en-IN" sz="2400" dirty="0"/>
              <a:t> passed to </a:t>
            </a:r>
            <a:r>
              <a:rPr lang="en-IN" sz="2400" b="1" dirty="0">
                <a:solidFill>
                  <a:srgbClr val="FF0000"/>
                </a:solidFill>
                <a:latin typeface="Courier New" panose="02070309020205020404" pitchFamily="49" charset="0"/>
                <a:cs typeface="Courier New" panose="02070309020205020404" pitchFamily="49" charset="0"/>
              </a:rPr>
              <a:t>l.</a:t>
            </a:r>
          </a:p>
          <a:p>
            <a:pPr marL="342900" indent="-342900">
              <a:buFont typeface="Wingdings" panose="05000000000000000000" pitchFamily="2" charset="2"/>
              <a:buChar char="§"/>
            </a:pPr>
            <a:r>
              <a:rPr lang="en-IN" sz="2400" dirty="0"/>
              <a:t>Default value </a:t>
            </a:r>
            <a:r>
              <a:rPr lang="en-IN" sz="2400" b="1" dirty="0">
                <a:solidFill>
                  <a:srgbClr val="FF0000"/>
                </a:solidFill>
                <a:latin typeface="Courier New" panose="02070309020205020404" pitchFamily="49" charset="0"/>
                <a:cs typeface="Courier New" panose="02070309020205020404" pitchFamily="49" charset="0"/>
              </a:rPr>
              <a:t>6,7</a:t>
            </a:r>
            <a:r>
              <a:rPr lang="en-IN" sz="2400" dirty="0"/>
              <a:t> considered for  </a:t>
            </a:r>
            <a:r>
              <a:rPr lang="en-IN" sz="2400" b="1" dirty="0" err="1">
                <a:solidFill>
                  <a:srgbClr val="FF0000"/>
                </a:solidFill>
                <a:latin typeface="Courier New" panose="02070309020205020404" pitchFamily="49" charset="0"/>
                <a:cs typeface="Courier New" panose="02070309020205020404" pitchFamily="49" charset="0"/>
              </a:rPr>
              <a:t>w,h</a:t>
            </a:r>
            <a:r>
              <a:rPr lang="en-IN" sz="2400" b="1" dirty="0">
                <a:solidFill>
                  <a:srgbClr val="FF0000"/>
                </a:solidFill>
                <a:latin typeface="Courier New" panose="02070309020205020404" pitchFamily="49" charset="0"/>
                <a:cs typeface="Courier New" panose="02070309020205020404" pitchFamily="49" charset="0"/>
              </a:rPr>
              <a:t> </a:t>
            </a:r>
            <a:r>
              <a:rPr lang="en-IN" sz="2400" dirty="0"/>
              <a:t>respectively.</a:t>
            </a:r>
          </a:p>
        </p:txBody>
      </p:sp>
      <p:sp>
        <p:nvSpPr>
          <p:cNvPr id="14" name="TextBox 13"/>
          <p:cNvSpPr txBox="1"/>
          <p:nvPr/>
        </p:nvSpPr>
        <p:spPr>
          <a:xfrm>
            <a:off x="424219" y="5184925"/>
            <a:ext cx="8521960" cy="1200329"/>
          </a:xfrm>
          <a:prstGeom prst="rect">
            <a:avLst/>
          </a:prstGeom>
          <a:solidFill>
            <a:schemeClr val="tx2">
              <a:lumMod val="20000"/>
              <a:lumOff val="80000"/>
            </a:schemeClr>
          </a:solidFill>
          <a:ln>
            <a:noFill/>
          </a:ln>
        </p:spPr>
        <p:txBody>
          <a:bodyPr wrap="square" rtlCol="0">
            <a:spAutoFit/>
          </a:bodyPr>
          <a:lstStyle/>
          <a:p>
            <a:pPr marL="342900" indent="-342900">
              <a:buFont typeface="Wingdings" panose="05000000000000000000" pitchFamily="2" charset="2"/>
              <a:buChar char="§"/>
            </a:pPr>
            <a:r>
              <a:rPr lang="en-IN" sz="2400" dirty="0"/>
              <a:t>Function call passing two arguments.</a:t>
            </a:r>
          </a:p>
          <a:p>
            <a:pPr marL="342900" indent="-342900">
              <a:buFont typeface="Wingdings" panose="05000000000000000000" pitchFamily="2" charset="2"/>
              <a:buChar char="§"/>
            </a:pPr>
            <a:r>
              <a:rPr lang="en-IN" sz="2400" dirty="0"/>
              <a:t>Explicitly value </a:t>
            </a:r>
            <a:r>
              <a:rPr lang="en-IN" sz="2400" b="1" dirty="0">
                <a:solidFill>
                  <a:srgbClr val="FF0000"/>
                </a:solidFill>
                <a:latin typeface="Courier New" panose="02070309020205020404" pitchFamily="49" charset="0"/>
                <a:cs typeface="Courier New" panose="02070309020205020404" pitchFamily="49" charset="0"/>
              </a:rPr>
              <a:t>15,2</a:t>
            </a:r>
            <a:r>
              <a:rPr lang="en-IN" sz="2400" dirty="0"/>
              <a:t> passed to </a:t>
            </a:r>
            <a:r>
              <a:rPr lang="en-IN" sz="2400" b="1" dirty="0" err="1">
                <a:solidFill>
                  <a:srgbClr val="FF0000"/>
                </a:solidFill>
                <a:latin typeface="Courier New" panose="02070309020205020404" pitchFamily="49" charset="0"/>
                <a:cs typeface="Courier New" panose="02070309020205020404" pitchFamily="49" charset="0"/>
              </a:rPr>
              <a:t>l,w</a:t>
            </a:r>
            <a:r>
              <a:rPr lang="en-IN" sz="2400" b="1" dirty="0">
                <a:solidFill>
                  <a:srgbClr val="FF0000"/>
                </a:solidFill>
                <a:latin typeface="Courier New" panose="02070309020205020404" pitchFamily="49" charset="0"/>
                <a:cs typeface="Courier New" panose="02070309020205020404" pitchFamily="49" charset="0"/>
              </a:rPr>
              <a:t> </a:t>
            </a:r>
            <a:r>
              <a:rPr lang="en-IN" sz="2400" dirty="0"/>
              <a:t>respectively.</a:t>
            </a:r>
            <a:endParaRPr lang="en-IN" sz="2400" b="1" dirty="0">
              <a:solidFill>
                <a:srgbClr val="FF0000"/>
              </a:solidFill>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
            </a:pPr>
            <a:r>
              <a:rPr lang="en-IN" sz="2400" dirty="0"/>
              <a:t>Default value </a:t>
            </a:r>
            <a:r>
              <a:rPr lang="en-IN" sz="2400" b="1" dirty="0">
                <a:solidFill>
                  <a:srgbClr val="FF0000"/>
                </a:solidFill>
                <a:latin typeface="Courier New" panose="02070309020205020404" pitchFamily="49" charset="0"/>
                <a:cs typeface="Courier New" panose="02070309020205020404" pitchFamily="49" charset="0"/>
              </a:rPr>
              <a:t>7</a:t>
            </a:r>
            <a:r>
              <a:rPr lang="en-IN" sz="2400" dirty="0"/>
              <a:t> considered for  </a:t>
            </a:r>
            <a:r>
              <a:rPr lang="en-IN" sz="2400" b="1" dirty="0">
                <a:solidFill>
                  <a:srgbClr val="FF0000"/>
                </a:solidFill>
                <a:latin typeface="Courier New" panose="02070309020205020404" pitchFamily="49" charset="0"/>
                <a:cs typeface="Courier New" panose="02070309020205020404" pitchFamily="49" charset="0"/>
              </a:rPr>
              <a:t>h </a:t>
            </a:r>
            <a:r>
              <a:rPr lang="en-IN" sz="2400" dirty="0"/>
              <a:t>respectively.</a:t>
            </a:r>
          </a:p>
        </p:txBody>
      </p:sp>
      <p:sp>
        <p:nvSpPr>
          <p:cNvPr id="15" name="TextBox 14"/>
          <p:cNvSpPr txBox="1"/>
          <p:nvPr/>
        </p:nvSpPr>
        <p:spPr>
          <a:xfrm>
            <a:off x="422481" y="5184925"/>
            <a:ext cx="8521960" cy="830997"/>
          </a:xfrm>
          <a:prstGeom prst="rect">
            <a:avLst/>
          </a:prstGeom>
          <a:solidFill>
            <a:schemeClr val="tx2">
              <a:lumMod val="20000"/>
              <a:lumOff val="80000"/>
            </a:schemeClr>
          </a:solidFill>
          <a:ln>
            <a:noFill/>
          </a:ln>
        </p:spPr>
        <p:txBody>
          <a:bodyPr wrap="square" rtlCol="0">
            <a:spAutoFit/>
          </a:bodyPr>
          <a:lstStyle/>
          <a:p>
            <a:pPr marL="342900" indent="-342900">
              <a:buFont typeface="Wingdings" panose="05000000000000000000" pitchFamily="2" charset="2"/>
              <a:buChar char="§"/>
            </a:pPr>
            <a:r>
              <a:rPr lang="en-IN" sz="2400" dirty="0"/>
              <a:t>Function call passing all arguments.</a:t>
            </a:r>
          </a:p>
          <a:p>
            <a:pPr marL="342900" indent="-342900">
              <a:buFont typeface="Wingdings" panose="05000000000000000000" pitchFamily="2" charset="2"/>
              <a:buChar char="§"/>
            </a:pPr>
            <a:r>
              <a:rPr lang="en-IN" sz="2400" dirty="0"/>
              <a:t>Explicitly value </a:t>
            </a:r>
            <a:r>
              <a:rPr lang="en-IN" sz="2400" b="1" dirty="0">
                <a:solidFill>
                  <a:srgbClr val="FF0000"/>
                </a:solidFill>
                <a:latin typeface="Courier New" panose="02070309020205020404" pitchFamily="49" charset="0"/>
                <a:cs typeface="Courier New" panose="02070309020205020404" pitchFamily="49" charset="0"/>
              </a:rPr>
              <a:t>3,4,7</a:t>
            </a:r>
            <a:r>
              <a:rPr lang="en-IN" sz="2400" dirty="0"/>
              <a:t> passed to </a:t>
            </a:r>
            <a:r>
              <a:rPr lang="en-IN" sz="2400" b="1" dirty="0" err="1">
                <a:solidFill>
                  <a:srgbClr val="FF0000"/>
                </a:solidFill>
                <a:latin typeface="Courier New" panose="02070309020205020404" pitchFamily="49" charset="0"/>
                <a:cs typeface="Courier New" panose="02070309020205020404" pitchFamily="49" charset="0"/>
              </a:rPr>
              <a:t>l,w,h</a:t>
            </a:r>
            <a:r>
              <a:rPr lang="en-IN" sz="2400" b="1" dirty="0">
                <a:solidFill>
                  <a:srgbClr val="FF0000"/>
                </a:solidFill>
                <a:latin typeface="Courier New" panose="02070309020205020404" pitchFamily="49" charset="0"/>
                <a:cs typeface="Courier New" panose="02070309020205020404" pitchFamily="49" charset="0"/>
              </a:rPr>
              <a:t> </a:t>
            </a:r>
            <a:r>
              <a:rPr lang="en-IN" sz="2400" dirty="0"/>
              <a:t>respectively.</a:t>
            </a:r>
            <a:endParaRPr lang="en-IN"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73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1" presetClass="exit" presetSubtype="0" fill="hold" grpId="1"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Arguments </a:t>
            </a:r>
          </a:p>
        </p:txBody>
      </p:sp>
      <p:sp>
        <p:nvSpPr>
          <p:cNvPr id="3" name="Content Placeholder 2"/>
          <p:cNvSpPr>
            <a:spLocks noGrp="1"/>
          </p:cNvSpPr>
          <p:nvPr>
            <p:ph idx="1"/>
          </p:nvPr>
        </p:nvSpPr>
        <p:spPr>
          <a:xfrm>
            <a:off x="190500" y="958175"/>
            <a:ext cx="8763000" cy="3262913"/>
          </a:xfrm>
          <a:noFill/>
          <a:ln w="19050">
            <a:solidFill>
              <a:schemeClr val="tx2"/>
            </a:solidFill>
            <a:prstDash val="sysDash"/>
          </a:ln>
        </p:spPr>
        <p:txBody>
          <a:bodyPr>
            <a:normAutofit/>
          </a:bodyPr>
          <a:lstStyle/>
          <a:p>
            <a:pPr lvl="0" algn="just"/>
            <a:r>
              <a:rPr lang="en-IN" dirty="0"/>
              <a:t>while invoking a function If the argument/s are not passed then, the default values are used.</a:t>
            </a:r>
            <a:endParaRPr lang="en-US" dirty="0"/>
          </a:p>
          <a:p>
            <a:pPr lvl="0" algn="just"/>
            <a:r>
              <a:rPr lang="en-US" dirty="0"/>
              <a:t>We must add default arguments from right to left. </a:t>
            </a:r>
            <a:endParaRPr lang="en-IN" dirty="0"/>
          </a:p>
          <a:p>
            <a:pPr lvl="0" algn="just"/>
            <a:r>
              <a:rPr lang="en-US" dirty="0"/>
              <a:t>We cannot provide a default value to a particular argument in the middle of an argument list.</a:t>
            </a:r>
            <a:endParaRPr lang="en-IN" dirty="0"/>
          </a:p>
          <a:p>
            <a:pPr lvl="0" algn="just"/>
            <a:r>
              <a:rPr lang="en-US" dirty="0"/>
              <a:t>Default arguments are useful in situations where some arguments always have the same value. </a:t>
            </a:r>
            <a:endParaRPr lang="en-IN" dirty="0"/>
          </a:p>
        </p:txBody>
      </p:sp>
      <p:sp>
        <p:nvSpPr>
          <p:cNvPr id="4" name="Rectangle 3"/>
          <p:cNvSpPr/>
          <p:nvPr/>
        </p:nvSpPr>
        <p:spPr>
          <a:xfrm>
            <a:off x="190500" y="4840314"/>
            <a:ext cx="8763000" cy="1569660"/>
          </a:xfrm>
          <a:prstGeom prst="rect">
            <a:avLst/>
          </a:prstGeom>
          <a:solidFill>
            <a:schemeClr val="tx2">
              <a:lumMod val="20000"/>
              <a:lumOff val="80000"/>
            </a:schemeClr>
          </a:solidFill>
        </p:spPr>
        <p:txBody>
          <a:bodyPr wrap="square">
            <a:spAutoFit/>
          </a:bodyPr>
          <a:lstStyle/>
          <a:p>
            <a:pPr>
              <a:spcAft>
                <a:spcPts val="0"/>
              </a:spcAft>
            </a:pPr>
            <a:r>
              <a:rPr lang="en-IN" sz="24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400" kern="1200" dirty="0">
                <a:solidFill>
                  <a:srgbClr val="000000"/>
                </a:solidFill>
                <a:effectLst/>
                <a:latin typeface="Consolas" panose="020B0609020204030204" pitchFamily="49" charset="0"/>
                <a:ea typeface="Times New Roman" panose="02020603050405020304" pitchFamily="18" charset="0"/>
                <a:cs typeface="Shruti"/>
              </a:rPr>
              <a:t> </a:t>
            </a:r>
            <a:r>
              <a:rPr lang="en-IN" sz="2400" kern="1200" dirty="0" err="1">
                <a:solidFill>
                  <a:srgbClr val="000000"/>
                </a:solidFill>
                <a:effectLst/>
                <a:latin typeface="Consolas" panose="020B0609020204030204" pitchFamily="49" charset="0"/>
                <a:ea typeface="Times New Roman" panose="02020603050405020304" pitchFamily="18" charset="0"/>
                <a:cs typeface="Shruti"/>
              </a:rPr>
              <a:t>cubevolume</a:t>
            </a:r>
            <a:r>
              <a:rPr lang="en-IN" sz="2400" kern="1200" dirty="0">
                <a:solidFill>
                  <a:srgbClr val="000000"/>
                </a:solidFill>
                <a:effectLst/>
                <a:latin typeface="Consolas" panose="020B0609020204030204" pitchFamily="49" charset="0"/>
                <a:ea typeface="Times New Roman" panose="02020603050405020304" pitchFamily="18" charset="0"/>
                <a:cs typeface="Shruti"/>
              </a:rPr>
              <a:t>( </a:t>
            </a:r>
            <a:r>
              <a:rPr lang="en-IN" sz="24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400" kern="1200" dirty="0">
                <a:solidFill>
                  <a:srgbClr val="000000"/>
                </a:solidFill>
                <a:effectLst/>
                <a:latin typeface="Consolas" panose="020B0609020204030204" pitchFamily="49" charset="0"/>
                <a:ea typeface="Times New Roman" panose="02020603050405020304" pitchFamily="18" charset="0"/>
                <a:cs typeface="Shruti"/>
              </a:rPr>
              <a:t> l = 2, </a:t>
            </a:r>
            <a:r>
              <a:rPr lang="en-IN" sz="24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400" kern="1200" dirty="0">
                <a:solidFill>
                  <a:srgbClr val="000000"/>
                </a:solidFill>
                <a:effectLst/>
                <a:latin typeface="Consolas" panose="020B0609020204030204" pitchFamily="49" charset="0"/>
                <a:ea typeface="Times New Roman" panose="02020603050405020304" pitchFamily="18" charset="0"/>
                <a:cs typeface="Shruti"/>
              </a:rPr>
              <a:t> w = 2, </a:t>
            </a:r>
            <a:r>
              <a:rPr lang="en-IN" sz="2400" kern="1200" dirty="0" err="1">
                <a:solidFill>
                  <a:srgbClr val="0000FF"/>
                </a:solidFill>
                <a:effectLst/>
                <a:latin typeface="Consolas" panose="020B0609020204030204" pitchFamily="49" charset="0"/>
                <a:ea typeface="Times New Roman" panose="02020603050405020304" pitchFamily="18" charset="0"/>
                <a:cs typeface="Shruti"/>
              </a:rPr>
              <a:t>int</a:t>
            </a:r>
            <a:r>
              <a:rPr lang="en-IN" sz="2400" kern="1200" dirty="0">
                <a:solidFill>
                  <a:srgbClr val="000000"/>
                </a:solidFill>
                <a:effectLst/>
                <a:latin typeface="Consolas" panose="020B0609020204030204" pitchFamily="49" charset="0"/>
                <a:ea typeface="Times New Roman" panose="02020603050405020304" pitchFamily="18" charset="0"/>
                <a:cs typeface="Shruti"/>
              </a:rPr>
              <a:t> h = 2 )</a:t>
            </a:r>
            <a:endParaRPr lang="en-IN" sz="2400" dirty="0">
              <a:effectLst/>
              <a:latin typeface="Times New Roman" panose="02020603050405020304" pitchFamily="18" charset="0"/>
              <a:ea typeface="Times New Roman" panose="02020603050405020304" pitchFamily="18" charset="0"/>
            </a:endParaRPr>
          </a:p>
          <a:p>
            <a:pPr>
              <a:spcAft>
                <a:spcPts val="0"/>
              </a:spcAft>
            </a:pPr>
            <a:r>
              <a:rPr lang="en-IN" sz="2400" kern="1200" dirty="0">
                <a:solidFill>
                  <a:srgbClr val="000000"/>
                </a:solidFill>
                <a:effectLst/>
                <a:latin typeface="Consolas" panose="020B0609020204030204" pitchFamily="49" charset="0"/>
                <a:ea typeface="Times New Roman" panose="02020603050405020304" pitchFamily="18" charset="0"/>
                <a:cs typeface="Shruti"/>
              </a:rPr>
              <a:t>{</a:t>
            </a:r>
            <a:endParaRPr lang="en-IN" sz="2400" dirty="0">
              <a:effectLst/>
              <a:latin typeface="Times New Roman" panose="02020603050405020304" pitchFamily="18" charset="0"/>
              <a:ea typeface="Times New Roman" panose="02020603050405020304" pitchFamily="18" charset="0"/>
            </a:endParaRPr>
          </a:p>
          <a:p>
            <a:pPr>
              <a:spcAft>
                <a:spcPts val="0"/>
              </a:spcAft>
            </a:pPr>
            <a:r>
              <a:rPr lang="en-IN" sz="2400" kern="1200" dirty="0">
                <a:solidFill>
                  <a:srgbClr val="0000FF"/>
                </a:solidFill>
                <a:effectLst/>
                <a:latin typeface="Consolas" panose="020B0609020204030204" pitchFamily="49" charset="0"/>
                <a:ea typeface="Times New Roman" panose="02020603050405020304" pitchFamily="18" charset="0"/>
                <a:cs typeface="Shruti"/>
              </a:rPr>
              <a:t>   return</a:t>
            </a:r>
            <a:r>
              <a:rPr lang="en-IN" sz="2400" kern="1200" dirty="0">
                <a:solidFill>
                  <a:srgbClr val="000000"/>
                </a:solidFill>
                <a:effectLst/>
                <a:latin typeface="Consolas" panose="020B0609020204030204" pitchFamily="49" charset="0"/>
                <a:ea typeface="Times New Roman" panose="02020603050405020304" pitchFamily="18" charset="0"/>
                <a:cs typeface="Shruti"/>
              </a:rPr>
              <a:t> l*w*h;</a:t>
            </a:r>
            <a:endParaRPr lang="en-IN" sz="2400" dirty="0">
              <a:effectLst/>
              <a:latin typeface="Times New Roman" panose="02020603050405020304" pitchFamily="18" charset="0"/>
              <a:ea typeface="Times New Roman" panose="02020603050405020304" pitchFamily="18" charset="0"/>
            </a:endParaRPr>
          </a:p>
          <a:p>
            <a:pPr>
              <a:spcAft>
                <a:spcPts val="0"/>
              </a:spcAft>
            </a:pPr>
            <a:r>
              <a:rPr lang="en-IN" sz="2400" kern="1200" dirty="0">
                <a:solidFill>
                  <a:srgbClr val="000000"/>
                </a:solidFill>
                <a:effectLst/>
                <a:latin typeface="Consolas" panose="020B0609020204030204" pitchFamily="49" charset="0"/>
                <a:ea typeface="Times New Roman" panose="02020603050405020304" pitchFamily="18" charset="0"/>
                <a:cs typeface="Shruti"/>
              </a:rPr>
              <a:t>}</a:t>
            </a:r>
            <a:endParaRPr lang="en-IN" sz="24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7596336" y="4921713"/>
            <a:ext cx="684076" cy="324036"/>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5344571"/>
            <a:ext cx="965213" cy="965213"/>
          </a:xfrm>
          <a:prstGeom prst="rect">
            <a:avLst/>
          </a:prstGeom>
        </p:spPr>
      </p:pic>
      <p:sp>
        <p:nvSpPr>
          <p:cNvPr id="10" name="Rectangle 9"/>
          <p:cNvSpPr/>
          <p:nvPr/>
        </p:nvSpPr>
        <p:spPr>
          <a:xfrm>
            <a:off x="3851920" y="4921712"/>
            <a:ext cx="648072" cy="379495"/>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864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Arguments (</a:t>
            </a:r>
            <a:r>
              <a:rPr lang="en-IN" dirty="0" err="1"/>
              <a:t>Cont</a:t>
            </a:r>
            <a:r>
              <a:rPr lang="en-IN" dirty="0"/>
              <a:t>…)</a:t>
            </a:r>
          </a:p>
        </p:txBody>
      </p:sp>
      <p:sp>
        <p:nvSpPr>
          <p:cNvPr id="3" name="Content Placeholder 2"/>
          <p:cNvSpPr>
            <a:spLocks noGrp="1"/>
          </p:cNvSpPr>
          <p:nvPr>
            <p:ph idx="1"/>
          </p:nvPr>
        </p:nvSpPr>
        <p:spPr>
          <a:xfrm>
            <a:off x="190500" y="932110"/>
            <a:ext cx="8763000" cy="5334000"/>
          </a:xfrm>
        </p:spPr>
        <p:txBody>
          <a:bodyPr/>
          <a:lstStyle/>
          <a:p>
            <a:pPr lvl="0"/>
            <a:r>
              <a:rPr lang="en-US" dirty="0"/>
              <a:t>Legal and illegal default arguments</a:t>
            </a:r>
            <a:endParaRPr lang="en-IN" sz="3600" dirty="0"/>
          </a:p>
          <a:p>
            <a:pPr marL="0" indent="0">
              <a:buNone/>
            </a:pPr>
            <a:r>
              <a:rPr lang="en-IN" dirty="0">
                <a:solidFill>
                  <a:srgbClr val="000000"/>
                </a:solidFill>
                <a:highlight>
                  <a:srgbClr val="FFFFFF"/>
                </a:highlight>
                <a:latin typeface="Courier New" panose="02070309020205020404" pitchFamily="49" charset="0"/>
                <a:cs typeface="Courier New" panose="02070309020205020404" pitchFamily="49" charset="0"/>
              </a:rPr>
              <a:t>  </a:t>
            </a:r>
            <a:r>
              <a:rPr lang="en-IN" dirty="0">
                <a:solidFill>
                  <a:srgbClr val="000000"/>
                </a:solidFill>
                <a:highlight>
                  <a:srgbClr val="FFFFFF"/>
                </a:highlight>
                <a:latin typeface="Consolas" panose="020B0609020204030204" pitchFamily="49" charset="0"/>
                <a:cs typeface="Courier New" panose="02070309020205020404" pitchFamily="49" charset="0"/>
              </a:rPr>
              <a:t>void f(</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a, </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b, </a:t>
            </a:r>
            <a:r>
              <a:rPr lang="en-IN" dirty="0" err="1">
                <a:solidFill>
                  <a:srgbClr val="0000FF"/>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c=0); </a:t>
            </a:r>
          </a:p>
          <a:p>
            <a:pPr marL="0" indent="0">
              <a:buNone/>
            </a:pPr>
            <a:r>
              <a:rPr lang="en-IN" dirty="0">
                <a:solidFill>
                  <a:srgbClr val="000000"/>
                </a:solidFill>
                <a:highlight>
                  <a:srgbClr val="FFFFFF"/>
                </a:highlight>
                <a:latin typeface="Consolas" panose="020B0609020204030204" pitchFamily="49" charset="0"/>
                <a:cs typeface="Courier New" panose="02070309020205020404" pitchFamily="49" charset="0"/>
              </a:rPr>
              <a:t>  void f(</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a, </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b=0, </a:t>
            </a:r>
            <a:r>
              <a:rPr lang="en-IN" dirty="0" err="1">
                <a:solidFill>
                  <a:srgbClr val="0000FF"/>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c=0);</a:t>
            </a:r>
          </a:p>
          <a:p>
            <a:pPr marL="0" indent="0">
              <a:buNone/>
            </a:pPr>
            <a:r>
              <a:rPr lang="en-IN" dirty="0">
                <a:solidFill>
                  <a:srgbClr val="000000"/>
                </a:solidFill>
                <a:highlight>
                  <a:srgbClr val="FFFFFF"/>
                </a:highlight>
                <a:latin typeface="Consolas" panose="020B0609020204030204" pitchFamily="49" charset="0"/>
                <a:cs typeface="Courier New" panose="02070309020205020404" pitchFamily="49" charset="0"/>
              </a:rPr>
              <a:t>  void f(</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a=0, </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b, </a:t>
            </a:r>
            <a:r>
              <a:rPr lang="en-IN" dirty="0" err="1">
                <a:solidFill>
                  <a:srgbClr val="0000FF"/>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c=0); </a:t>
            </a:r>
          </a:p>
          <a:p>
            <a:pPr marL="0" indent="0">
              <a:buNone/>
            </a:pPr>
            <a:r>
              <a:rPr lang="en-IN" dirty="0">
                <a:solidFill>
                  <a:srgbClr val="000000"/>
                </a:solidFill>
                <a:highlight>
                  <a:srgbClr val="FFFFFF"/>
                </a:highlight>
                <a:latin typeface="Consolas" panose="020B0609020204030204" pitchFamily="49" charset="0"/>
                <a:cs typeface="Courier New" panose="02070309020205020404" pitchFamily="49" charset="0"/>
              </a:rPr>
              <a:t>  void f(</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a=0, </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b, </a:t>
            </a:r>
            <a:r>
              <a:rPr lang="en-IN" dirty="0" err="1">
                <a:solidFill>
                  <a:srgbClr val="0000FF"/>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c);</a:t>
            </a:r>
          </a:p>
          <a:p>
            <a:pPr marL="0" indent="0">
              <a:buNone/>
            </a:pPr>
            <a:r>
              <a:rPr lang="en-IN" dirty="0">
                <a:solidFill>
                  <a:srgbClr val="000000"/>
                </a:solidFill>
                <a:highlight>
                  <a:srgbClr val="FFFFFF"/>
                </a:highlight>
                <a:latin typeface="Consolas" panose="020B0609020204030204" pitchFamily="49" charset="0"/>
                <a:cs typeface="Courier New" panose="02070309020205020404" pitchFamily="49" charset="0"/>
              </a:rPr>
              <a:t>  void f(</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a=0, </a:t>
            </a:r>
            <a:r>
              <a:rPr lang="en-IN" dirty="0" err="1">
                <a:solidFill>
                  <a:srgbClr val="000000"/>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b=0, </a:t>
            </a:r>
            <a:r>
              <a:rPr lang="en-IN" dirty="0" err="1">
                <a:solidFill>
                  <a:srgbClr val="0000FF"/>
                </a:solidFill>
                <a:highlight>
                  <a:srgbClr val="FFFFFF"/>
                </a:highlight>
                <a:latin typeface="Consolas" panose="020B0609020204030204" pitchFamily="49" charset="0"/>
                <a:cs typeface="Courier New" panose="02070309020205020404" pitchFamily="49" charset="0"/>
              </a:rPr>
              <a:t>int</a:t>
            </a:r>
            <a:r>
              <a:rPr lang="en-IN" dirty="0">
                <a:solidFill>
                  <a:srgbClr val="000000"/>
                </a:solidFill>
                <a:highlight>
                  <a:srgbClr val="FFFFFF"/>
                </a:highlight>
                <a:latin typeface="Consolas" panose="020B0609020204030204" pitchFamily="49" charset="0"/>
                <a:cs typeface="Courier New" panose="02070309020205020404" pitchFamily="49" charset="0"/>
              </a:rPr>
              <a:t> c=0); </a:t>
            </a:r>
            <a:endParaRPr lang="en-IN" dirty="0">
              <a:latin typeface="Consolas" panose="020B0609020204030204" pitchFamily="49" charset="0"/>
              <a:cs typeface="Courier New" panose="02070309020205020404" pitchFamily="49" charset="0"/>
            </a:endParaRPr>
          </a:p>
        </p:txBody>
      </p:sp>
      <p:sp>
        <p:nvSpPr>
          <p:cNvPr id="4" name="TextBox 3"/>
          <p:cNvSpPr txBox="1"/>
          <p:nvPr/>
        </p:nvSpPr>
        <p:spPr>
          <a:xfrm>
            <a:off x="5984451" y="1412776"/>
            <a:ext cx="900100" cy="461665"/>
          </a:xfrm>
          <a:prstGeom prst="rect">
            <a:avLst/>
          </a:prstGeom>
          <a:noFill/>
        </p:spPr>
        <p:txBody>
          <a:bodyPr wrap="square" rtlCol="0">
            <a:spAutoFit/>
          </a:bodyPr>
          <a:lstStyle/>
          <a:p>
            <a:r>
              <a:rPr lang="en-IN" sz="2400" dirty="0">
                <a:solidFill>
                  <a:srgbClr val="00B050"/>
                </a:solidFill>
              </a:rPr>
              <a:t>Valid</a:t>
            </a:r>
          </a:p>
        </p:txBody>
      </p:sp>
      <p:sp>
        <p:nvSpPr>
          <p:cNvPr id="5" name="TextBox 4"/>
          <p:cNvSpPr txBox="1"/>
          <p:nvPr/>
        </p:nvSpPr>
        <p:spPr>
          <a:xfrm>
            <a:off x="6254621" y="1930510"/>
            <a:ext cx="900100" cy="461665"/>
          </a:xfrm>
          <a:prstGeom prst="rect">
            <a:avLst/>
          </a:prstGeom>
          <a:noFill/>
        </p:spPr>
        <p:txBody>
          <a:bodyPr wrap="square" rtlCol="0">
            <a:spAutoFit/>
          </a:bodyPr>
          <a:lstStyle/>
          <a:p>
            <a:r>
              <a:rPr lang="en-IN" sz="2400" dirty="0">
                <a:solidFill>
                  <a:srgbClr val="00B050"/>
                </a:solidFill>
              </a:rPr>
              <a:t>Valid</a:t>
            </a:r>
          </a:p>
        </p:txBody>
      </p:sp>
      <p:sp>
        <p:nvSpPr>
          <p:cNvPr id="6" name="TextBox 5"/>
          <p:cNvSpPr txBox="1"/>
          <p:nvPr/>
        </p:nvSpPr>
        <p:spPr>
          <a:xfrm>
            <a:off x="6621132" y="3410650"/>
            <a:ext cx="900100" cy="461665"/>
          </a:xfrm>
          <a:prstGeom prst="rect">
            <a:avLst/>
          </a:prstGeom>
          <a:noFill/>
        </p:spPr>
        <p:txBody>
          <a:bodyPr wrap="square" rtlCol="0">
            <a:spAutoFit/>
          </a:bodyPr>
          <a:lstStyle/>
          <a:p>
            <a:r>
              <a:rPr lang="en-IN" sz="2400" dirty="0">
                <a:solidFill>
                  <a:srgbClr val="00B050"/>
                </a:solidFill>
              </a:rPr>
              <a:t>Valid</a:t>
            </a:r>
          </a:p>
        </p:txBody>
      </p:sp>
      <p:sp>
        <p:nvSpPr>
          <p:cNvPr id="7" name="TextBox 6"/>
          <p:cNvSpPr txBox="1"/>
          <p:nvPr/>
        </p:nvSpPr>
        <p:spPr>
          <a:xfrm>
            <a:off x="5742771" y="2922139"/>
            <a:ext cx="1141779" cy="461665"/>
          </a:xfrm>
          <a:prstGeom prst="rect">
            <a:avLst/>
          </a:prstGeom>
          <a:noFill/>
        </p:spPr>
        <p:txBody>
          <a:bodyPr wrap="square" rtlCol="0">
            <a:spAutoFit/>
          </a:bodyPr>
          <a:lstStyle/>
          <a:p>
            <a:r>
              <a:rPr lang="en-IN" sz="2400" dirty="0">
                <a:solidFill>
                  <a:srgbClr val="FF0000"/>
                </a:solidFill>
              </a:rPr>
              <a:t>Invalid</a:t>
            </a:r>
          </a:p>
        </p:txBody>
      </p:sp>
      <p:sp>
        <p:nvSpPr>
          <p:cNvPr id="8" name="TextBox 7"/>
          <p:cNvSpPr txBox="1"/>
          <p:nvPr/>
        </p:nvSpPr>
        <p:spPr>
          <a:xfrm>
            <a:off x="6164680" y="2430057"/>
            <a:ext cx="1251635" cy="461665"/>
          </a:xfrm>
          <a:prstGeom prst="rect">
            <a:avLst/>
          </a:prstGeom>
          <a:noFill/>
        </p:spPr>
        <p:txBody>
          <a:bodyPr wrap="square" rtlCol="0">
            <a:spAutoFit/>
          </a:bodyPr>
          <a:lstStyle/>
          <a:p>
            <a:r>
              <a:rPr lang="en-IN" sz="2400" dirty="0">
                <a:solidFill>
                  <a:srgbClr val="FF0000"/>
                </a:solidFill>
              </a:rPr>
              <a:t>Invalid</a:t>
            </a:r>
          </a:p>
        </p:txBody>
      </p:sp>
    </p:spTree>
    <p:extLst>
      <p:ext uri="{BB962C8B-B14F-4D97-AF65-F5344CB8AC3E}">
        <p14:creationId xmlns:p14="http://schemas.microsoft.com/office/powerpoint/2010/main" val="110062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Mistakes</a:t>
            </a:r>
          </a:p>
        </p:txBody>
      </p:sp>
      <p:sp>
        <p:nvSpPr>
          <p:cNvPr id="4" name="Rectangle 1"/>
          <p:cNvSpPr>
            <a:spLocks noChangeArrowheads="1"/>
          </p:cNvSpPr>
          <p:nvPr/>
        </p:nvSpPr>
        <p:spPr bwMode="auto">
          <a:xfrm>
            <a:off x="863588" y="1244014"/>
            <a:ext cx="7885172" cy="369332"/>
          </a:xfrm>
          <a:prstGeom prst="rect">
            <a:avLst/>
          </a:prstGeom>
          <a:solidFill>
            <a:schemeClr val="accent2">
              <a:lumMod val="20000"/>
              <a:lumOff val="80000"/>
            </a:schemeClr>
          </a:solidFill>
          <a:ln w="9525">
            <a:noFill/>
            <a:miter lim="800000"/>
            <a:headEnd/>
            <a:tailEnd/>
          </a:ln>
          <a:effectLs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cap="none" normalizeH="0" baseline="0" dirty="0">
                <a:ln>
                  <a:noFill/>
                </a:ln>
                <a:solidFill>
                  <a:srgbClr val="FF5600"/>
                </a:solidFill>
                <a:effectLst/>
                <a:latin typeface="Consolas" panose="020B0609020204030204" pitchFamily="49" charset="0"/>
              </a:rPr>
              <a:t> </a:t>
            </a:r>
            <a:r>
              <a:rPr kumimoji="0" lang="en-US" altLang="en-US" sz="2400" b="0" i="0" u="none" cap="none" normalizeH="0" dirty="0">
                <a:ln>
                  <a:noFill/>
                </a:ln>
                <a:solidFill>
                  <a:srgbClr val="FF5600"/>
                </a:solidFill>
                <a:effectLst/>
                <a:latin typeface="Consolas" panose="020B0609020204030204" pitchFamily="49" charset="0"/>
              </a:rPr>
              <a:t>void</a:t>
            </a:r>
            <a:r>
              <a:rPr kumimoji="0" lang="en-US" altLang="en-US" sz="2400" b="0" i="0" u="none" cap="none" normalizeH="0" dirty="0">
                <a:ln>
                  <a:noFill/>
                </a:ln>
                <a:solidFill>
                  <a:srgbClr val="3B3B3B"/>
                </a:solidFill>
                <a:effectLst/>
                <a:latin typeface="Consolas" panose="020B0609020204030204" pitchFamily="49" charset="0"/>
              </a:rPr>
              <a:t> add(</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a, </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b </a:t>
            </a:r>
            <a:r>
              <a:rPr kumimoji="0" lang="en-US" altLang="en-US" sz="2400" b="1" i="0" u="none" cap="none" normalizeH="0" dirty="0">
                <a:ln>
                  <a:noFill/>
                </a:ln>
                <a:solidFill>
                  <a:srgbClr val="006699"/>
                </a:solidFill>
                <a:effectLst/>
                <a:latin typeface="Consolas" panose="020B0609020204030204" pitchFamily="49" charset="0"/>
              </a:rPr>
              <a:t>=</a:t>
            </a:r>
            <a:r>
              <a:rPr kumimoji="0" lang="en-US" altLang="en-US" sz="2400" b="0" i="0" u="none" cap="none" normalizeH="0" dirty="0">
                <a:ln>
                  <a:noFill/>
                </a:ln>
                <a:solidFill>
                  <a:srgbClr val="3B3B3B"/>
                </a:solidFill>
                <a:effectLst/>
                <a:latin typeface="Consolas" panose="020B0609020204030204" pitchFamily="49" charset="0"/>
              </a:rPr>
              <a:t> </a:t>
            </a:r>
            <a:r>
              <a:rPr kumimoji="0" lang="en-US" altLang="en-US" sz="2400" b="0" i="0" u="none" cap="none" normalizeH="0" dirty="0">
                <a:ln>
                  <a:noFill/>
                </a:ln>
                <a:solidFill>
                  <a:srgbClr val="A8017E"/>
                </a:solidFill>
                <a:effectLst/>
                <a:latin typeface="Consolas" panose="020B0609020204030204" pitchFamily="49" charset="0"/>
              </a:rPr>
              <a:t>3</a:t>
            </a:r>
            <a:r>
              <a:rPr kumimoji="0" lang="en-US" altLang="en-US" sz="2400" b="0" i="0" u="none" cap="none" normalizeH="0" dirty="0">
                <a:ln>
                  <a:noFill/>
                </a:ln>
                <a:solidFill>
                  <a:srgbClr val="3B3B3B"/>
                </a:solidFill>
                <a:effectLst/>
                <a:latin typeface="Consolas" panose="020B0609020204030204" pitchFamily="49" charset="0"/>
              </a:rPr>
              <a:t>, </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c, </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d </a:t>
            </a:r>
            <a:r>
              <a:rPr kumimoji="0" lang="en-US" altLang="en-US" sz="2400" b="1" i="0" u="none" cap="none" normalizeH="0" dirty="0">
                <a:ln>
                  <a:noFill/>
                </a:ln>
                <a:solidFill>
                  <a:srgbClr val="006699"/>
                </a:solidFill>
                <a:effectLst/>
                <a:latin typeface="Consolas" panose="020B0609020204030204" pitchFamily="49" charset="0"/>
              </a:rPr>
              <a:t>=</a:t>
            </a:r>
            <a:r>
              <a:rPr kumimoji="0" lang="en-US" altLang="en-US" sz="2400" b="0" i="0" u="none" cap="none" normalizeH="0" dirty="0">
                <a:ln>
                  <a:noFill/>
                </a:ln>
                <a:solidFill>
                  <a:srgbClr val="3B3B3B"/>
                </a:solidFill>
                <a:effectLst/>
                <a:latin typeface="Consolas" panose="020B0609020204030204" pitchFamily="49" charset="0"/>
              </a:rPr>
              <a:t> </a:t>
            </a:r>
            <a:r>
              <a:rPr kumimoji="0" lang="en-US" altLang="en-US" sz="2400" b="0" i="0" u="none" cap="none" normalizeH="0" dirty="0">
                <a:ln>
                  <a:noFill/>
                </a:ln>
                <a:solidFill>
                  <a:srgbClr val="A8017E"/>
                </a:solidFill>
                <a:effectLst/>
                <a:latin typeface="Consolas" panose="020B0609020204030204" pitchFamily="49" charset="0"/>
              </a:rPr>
              <a:t>4</a:t>
            </a:r>
            <a:r>
              <a:rPr kumimoji="0" lang="en-US" altLang="en-US" sz="2400" b="0" i="0" u="none" cap="none" normalizeH="0" dirty="0">
                <a:ln>
                  <a:noFill/>
                </a:ln>
                <a:solidFill>
                  <a:srgbClr val="3B3B3B"/>
                </a:solidFill>
                <a:effectLst/>
                <a:latin typeface="Consolas" panose="020B0609020204030204" pitchFamily="49" charset="0"/>
              </a:rPr>
              <a:t>);</a:t>
            </a:r>
            <a:r>
              <a:rPr kumimoji="0" lang="en-US" altLang="en-US" sz="2400" b="0" i="0" u="none" cap="none" normalizeH="0" dirty="0">
                <a:ln>
                  <a:noFill/>
                </a:ln>
                <a:solidFill>
                  <a:schemeClr val="tx1"/>
                </a:solidFill>
                <a:effectLst/>
              </a:rPr>
              <a:t> </a:t>
            </a:r>
            <a:endParaRPr kumimoji="0" lang="en-US" altLang="en-US" sz="2400" b="0" i="0" u="none" cap="none" normalizeH="0" dirty="0">
              <a:ln>
                <a:noFill/>
              </a:ln>
              <a:solidFill>
                <a:schemeClr val="tx1"/>
              </a:solidFill>
              <a:effectLst/>
              <a:latin typeface="Arial" panose="020B0604020202020204" pitchFamily="34" charset="0"/>
            </a:endParaRPr>
          </a:p>
        </p:txBody>
      </p:sp>
      <p:sp>
        <p:nvSpPr>
          <p:cNvPr id="5" name="Rectangle 4"/>
          <p:cNvSpPr/>
          <p:nvPr/>
        </p:nvSpPr>
        <p:spPr>
          <a:xfrm>
            <a:off x="190500" y="4077072"/>
            <a:ext cx="8763000" cy="830997"/>
          </a:xfrm>
          <a:prstGeom prst="rect">
            <a:avLst/>
          </a:prstGeom>
          <a:solidFill>
            <a:schemeClr val="tx2">
              <a:lumMod val="20000"/>
              <a:lumOff val="80000"/>
            </a:schemeClr>
          </a:solidFill>
        </p:spPr>
        <p:txBody>
          <a:bodyPr wrap="square">
            <a:spAutoFit/>
          </a:bodyPr>
          <a:lstStyle/>
          <a:p>
            <a:pPr marL="342900" indent="-342900" algn="just">
              <a:buFont typeface="Wingdings" panose="05000000000000000000" pitchFamily="2" charset="2"/>
              <a:buChar char="§"/>
            </a:pPr>
            <a:r>
              <a:rPr lang="en-IN" sz="2400" dirty="0"/>
              <a:t>If you want a single default argument, make sure the argument is the last one.</a:t>
            </a:r>
            <a:endParaRPr lang="en-IN" sz="2400" dirty="0">
              <a:latin typeface="+mj-lt"/>
            </a:endParaRPr>
          </a:p>
        </p:txBody>
      </p:sp>
      <p:sp>
        <p:nvSpPr>
          <p:cNvPr id="6" name="Rectangle 2"/>
          <p:cNvSpPr>
            <a:spLocks noChangeArrowheads="1"/>
          </p:cNvSpPr>
          <p:nvPr/>
        </p:nvSpPr>
        <p:spPr bwMode="auto">
          <a:xfrm>
            <a:off x="863588" y="3465004"/>
            <a:ext cx="7205499" cy="369332"/>
          </a:xfrm>
          <a:prstGeom prst="rect">
            <a:avLst/>
          </a:prstGeom>
          <a:solidFill>
            <a:schemeClr val="accent2">
              <a:lumMod val="20000"/>
              <a:lumOff val="80000"/>
            </a:schemeClr>
          </a:solidFill>
          <a:ln w="9525">
            <a:noFill/>
            <a:miter lim="800000"/>
            <a:headEnd/>
            <a:tailEnd/>
          </a:ln>
          <a:effectLs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cap="none" normalizeH="0" baseline="0" dirty="0">
                <a:ln>
                  <a:noFill/>
                </a:ln>
                <a:solidFill>
                  <a:srgbClr val="FF5600"/>
                </a:solidFill>
                <a:effectLst/>
                <a:latin typeface="Consolas" panose="020B0609020204030204" pitchFamily="49" charset="0"/>
              </a:rPr>
              <a:t> </a:t>
            </a:r>
            <a:r>
              <a:rPr kumimoji="0" lang="en-US" altLang="en-US" sz="2400" b="0" i="0" u="none" cap="none" normalizeH="0" dirty="0">
                <a:ln>
                  <a:noFill/>
                </a:ln>
                <a:solidFill>
                  <a:srgbClr val="FF5600"/>
                </a:solidFill>
                <a:effectLst/>
                <a:latin typeface="Consolas" panose="020B0609020204030204" pitchFamily="49" charset="0"/>
              </a:rPr>
              <a:t>void</a:t>
            </a:r>
            <a:r>
              <a:rPr kumimoji="0" lang="en-US" altLang="en-US" sz="2400" b="0" i="0" u="none" cap="none" normalizeH="0" dirty="0">
                <a:ln>
                  <a:noFill/>
                </a:ln>
                <a:solidFill>
                  <a:srgbClr val="3B3B3B"/>
                </a:solidFill>
                <a:effectLst/>
                <a:latin typeface="Consolas" panose="020B0609020204030204" pitchFamily="49" charset="0"/>
              </a:rPr>
              <a:t> add(</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a, </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b </a:t>
            </a:r>
            <a:r>
              <a:rPr kumimoji="0" lang="en-US" altLang="en-US" sz="2400" b="1" i="0" u="none" cap="none" normalizeH="0" dirty="0">
                <a:ln>
                  <a:noFill/>
                </a:ln>
                <a:solidFill>
                  <a:srgbClr val="006699"/>
                </a:solidFill>
                <a:effectLst/>
                <a:latin typeface="Consolas" panose="020B0609020204030204" pitchFamily="49" charset="0"/>
              </a:rPr>
              <a:t>=</a:t>
            </a:r>
            <a:r>
              <a:rPr kumimoji="0" lang="en-US" altLang="en-US" sz="2400" b="0" i="0" u="none" cap="none" normalizeH="0" dirty="0">
                <a:ln>
                  <a:noFill/>
                </a:ln>
                <a:solidFill>
                  <a:srgbClr val="3B3B3B"/>
                </a:solidFill>
                <a:effectLst/>
                <a:latin typeface="Consolas" panose="020B0609020204030204" pitchFamily="49" charset="0"/>
              </a:rPr>
              <a:t> </a:t>
            </a:r>
            <a:r>
              <a:rPr kumimoji="0" lang="en-US" altLang="en-US" sz="2400" b="0" i="0" u="none" cap="none" normalizeH="0" dirty="0">
                <a:ln>
                  <a:noFill/>
                </a:ln>
                <a:solidFill>
                  <a:srgbClr val="A8017E"/>
                </a:solidFill>
                <a:effectLst/>
                <a:latin typeface="Consolas" panose="020B0609020204030204" pitchFamily="49" charset="0"/>
              </a:rPr>
              <a:t>3</a:t>
            </a:r>
            <a:r>
              <a:rPr kumimoji="0" lang="en-US" altLang="en-US" sz="2400" b="0" i="0" u="none" cap="none" normalizeH="0" dirty="0">
                <a:ln>
                  <a:noFill/>
                </a:ln>
                <a:solidFill>
                  <a:srgbClr val="3B3B3B"/>
                </a:solidFill>
                <a:effectLst/>
                <a:latin typeface="Consolas" panose="020B0609020204030204" pitchFamily="49" charset="0"/>
              </a:rPr>
              <a:t>, </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c, </a:t>
            </a:r>
            <a:r>
              <a:rPr kumimoji="0" lang="en-US" altLang="en-US" sz="2400" b="0" i="0" u="none" cap="none" normalizeH="0" dirty="0" err="1">
                <a:ln>
                  <a:noFill/>
                </a:ln>
                <a:solidFill>
                  <a:srgbClr val="FF5600"/>
                </a:solidFill>
                <a:effectLst/>
                <a:latin typeface="Consolas" panose="020B0609020204030204" pitchFamily="49" charset="0"/>
              </a:rPr>
              <a:t>int</a:t>
            </a:r>
            <a:r>
              <a:rPr kumimoji="0" lang="en-US" altLang="en-US" sz="2400" b="0" i="0" u="none" cap="none" normalizeH="0" dirty="0">
                <a:ln>
                  <a:noFill/>
                </a:ln>
                <a:solidFill>
                  <a:srgbClr val="3B3B3B"/>
                </a:solidFill>
                <a:effectLst/>
                <a:latin typeface="Consolas" panose="020B0609020204030204" pitchFamily="49" charset="0"/>
              </a:rPr>
              <a:t> d);</a:t>
            </a:r>
            <a:r>
              <a:rPr kumimoji="0" lang="en-US" altLang="en-US" sz="2400" b="0" i="0" u="none" cap="none" normalizeH="0" dirty="0">
                <a:ln>
                  <a:noFill/>
                </a:ln>
                <a:solidFill>
                  <a:schemeClr val="tx1"/>
                </a:solidFill>
                <a:effectLst/>
              </a:rPr>
              <a:t> </a:t>
            </a:r>
            <a:endParaRPr kumimoji="0" lang="en-US" altLang="en-US" sz="2400" b="0" i="0" u="none" cap="none" normalizeH="0" dirty="0">
              <a:ln>
                <a:noFill/>
              </a:ln>
              <a:solidFill>
                <a:schemeClr val="tx1"/>
              </a:solidFill>
              <a:effectLst/>
              <a:latin typeface="Arial" panose="020B0604020202020204" pitchFamily="34" charset="0"/>
            </a:endParaRPr>
          </a:p>
        </p:txBody>
      </p:sp>
      <p:sp>
        <p:nvSpPr>
          <p:cNvPr id="7" name="Rectangle 6"/>
          <p:cNvSpPr/>
          <p:nvPr/>
        </p:nvSpPr>
        <p:spPr>
          <a:xfrm>
            <a:off x="190500" y="1835610"/>
            <a:ext cx="8763000" cy="830997"/>
          </a:xfrm>
          <a:prstGeom prst="rect">
            <a:avLst/>
          </a:prstGeom>
          <a:solidFill>
            <a:schemeClr val="tx2">
              <a:lumMod val="20000"/>
              <a:lumOff val="80000"/>
            </a:schemeClr>
          </a:solidFill>
        </p:spPr>
        <p:txBody>
          <a:bodyPr wrap="square">
            <a:spAutoFit/>
          </a:bodyPr>
          <a:lstStyle/>
          <a:p>
            <a:pPr marL="342900" indent="-342900" algn="just">
              <a:buFont typeface="Wingdings" panose="05000000000000000000" pitchFamily="2" charset="2"/>
              <a:buChar char="§"/>
            </a:pPr>
            <a:r>
              <a:rPr lang="en-IN" sz="2400" dirty="0">
                <a:solidFill>
                  <a:srgbClr val="252830"/>
                </a:solidFill>
                <a:latin typeface="+mj-lt"/>
              </a:rPr>
              <a:t>You cannot miss a default argument in between two arguments. </a:t>
            </a:r>
          </a:p>
          <a:p>
            <a:pPr marL="342900" indent="-342900" algn="just">
              <a:buFont typeface="Wingdings" panose="05000000000000000000" pitchFamily="2" charset="2"/>
              <a:buChar char="§"/>
            </a:pPr>
            <a:r>
              <a:rPr lang="en-IN" sz="2400" dirty="0">
                <a:solidFill>
                  <a:srgbClr val="252830"/>
                </a:solidFill>
                <a:latin typeface="+mj-lt"/>
              </a:rPr>
              <a:t>In this case, </a:t>
            </a:r>
            <a:r>
              <a:rPr lang="en-IN" sz="2400" b="1" dirty="0">
                <a:solidFill>
                  <a:srgbClr val="FF0000"/>
                </a:solidFill>
                <a:latin typeface="Courier New" panose="02070309020205020404" pitchFamily="49" charset="0"/>
                <a:cs typeface="Courier New" panose="02070309020205020404" pitchFamily="49" charset="0"/>
              </a:rPr>
              <a:t>c</a:t>
            </a:r>
            <a:r>
              <a:rPr lang="en-IN" sz="2400" dirty="0">
                <a:solidFill>
                  <a:srgbClr val="252830"/>
                </a:solidFill>
                <a:latin typeface="+mj-lt"/>
              </a:rPr>
              <a:t> should also be assigned a default value.</a:t>
            </a:r>
            <a:endParaRPr lang="en-IN" sz="2400" dirty="0">
              <a:latin typeface="+mj-lt"/>
            </a:endParaRPr>
          </a:p>
        </p:txBody>
      </p:sp>
      <p:sp>
        <p:nvSpPr>
          <p:cNvPr id="9" name="TextBox 8"/>
          <p:cNvSpPr txBox="1"/>
          <p:nvPr/>
        </p:nvSpPr>
        <p:spPr>
          <a:xfrm>
            <a:off x="103615" y="1197848"/>
            <a:ext cx="643042" cy="461665"/>
          </a:xfrm>
          <a:prstGeom prst="rect">
            <a:avLst/>
          </a:prstGeom>
          <a:noFill/>
        </p:spPr>
        <p:txBody>
          <a:bodyPr wrap="square" rtlCol="0">
            <a:spAutoFit/>
          </a:bodyPr>
          <a:lstStyle/>
          <a:p>
            <a:r>
              <a:rPr lang="en-IN" sz="2400" dirty="0"/>
              <a:t>(1)</a:t>
            </a:r>
            <a:endParaRPr lang="en-IN" dirty="0"/>
          </a:p>
        </p:txBody>
      </p:sp>
      <p:sp>
        <p:nvSpPr>
          <p:cNvPr id="10" name="TextBox 9"/>
          <p:cNvSpPr txBox="1"/>
          <p:nvPr/>
        </p:nvSpPr>
        <p:spPr>
          <a:xfrm>
            <a:off x="103615" y="3388135"/>
            <a:ext cx="643042" cy="461665"/>
          </a:xfrm>
          <a:prstGeom prst="rect">
            <a:avLst/>
          </a:prstGeom>
          <a:noFill/>
        </p:spPr>
        <p:txBody>
          <a:bodyPr wrap="square" rtlCol="0">
            <a:spAutoFit/>
          </a:bodyPr>
          <a:lstStyle/>
          <a:p>
            <a:r>
              <a:rPr lang="en-IN" sz="2400" dirty="0"/>
              <a:t>(2)</a:t>
            </a:r>
            <a:endParaRPr lang="en-IN" dirty="0"/>
          </a:p>
        </p:txBody>
      </p:sp>
    </p:spTree>
    <p:extLst>
      <p:ext uri="{BB962C8B-B14F-4D97-AF65-F5344CB8AC3E}">
        <p14:creationId xmlns:p14="http://schemas.microsoft.com/office/powerpoint/2010/main" val="211749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7504" y="820738"/>
            <a:ext cx="8892988" cy="1888182"/>
          </a:xfrm>
          <a:solidFill>
            <a:schemeClr val="tx2">
              <a:lumMod val="20000"/>
              <a:lumOff val="80000"/>
            </a:schemeClr>
          </a:solidFill>
        </p:spPr>
        <p:txBody>
          <a:bodyPr wrap="square">
            <a:noAutofit/>
          </a:bodyPr>
          <a:lstStyle/>
          <a:p>
            <a:pPr>
              <a:buFont typeface="Wingdings" panose="05000000000000000000" pitchFamily="2" charset="2"/>
              <a:buChar char="§"/>
            </a:pPr>
            <a:r>
              <a:rPr lang="en-IN" sz="2800" b="1" dirty="0"/>
              <a:t>Function Declaration</a:t>
            </a:r>
            <a:endParaRPr lang="en-IN" sz="2400" b="1" dirty="0"/>
          </a:p>
          <a:p>
            <a:pPr marL="0" indent="0">
              <a:buNone/>
            </a:pPr>
            <a:r>
              <a:rPr lang="en-IN" sz="2400" dirty="0"/>
              <a:t>     Syntax:</a:t>
            </a:r>
          </a:p>
          <a:p>
            <a:pPr marL="0" indent="0">
              <a:buNone/>
            </a:pPr>
            <a:r>
              <a:rPr lang="en-IN" sz="2400" dirty="0">
                <a:latin typeface="Courier New" panose="02070309020205020404" pitchFamily="49" charset="0"/>
                <a:cs typeface="Courier New" panose="02070309020205020404" pitchFamily="49" charset="0"/>
              </a:rPr>
              <a:t>  </a:t>
            </a:r>
            <a:r>
              <a:rPr lang="en-IN" sz="2400" dirty="0">
                <a:solidFill>
                  <a:srgbClr val="0000FF"/>
                </a:solidFill>
                <a:latin typeface="Consolas" panose="020B0609020204030204" pitchFamily="49" charset="0"/>
              </a:rPr>
              <a:t>return-type</a:t>
            </a:r>
            <a:r>
              <a:rPr lang="en-IN" sz="2400" dirty="0">
                <a:latin typeface="Consolas" panose="020B0609020204030204" pitchFamily="49" charset="0"/>
              </a:rPr>
              <a:t> function-name (</a:t>
            </a:r>
            <a:r>
              <a:rPr lang="en-IN" sz="2400" dirty="0">
                <a:solidFill>
                  <a:srgbClr val="0000FF"/>
                </a:solidFill>
                <a:latin typeface="Consolas" panose="020B0609020204030204" pitchFamily="49" charset="0"/>
              </a:rPr>
              <a:t>arg-1</a:t>
            </a:r>
            <a:r>
              <a:rPr lang="en-IN" sz="2400" dirty="0">
                <a:latin typeface="Consolas" panose="020B0609020204030204" pitchFamily="49" charset="0"/>
              </a:rPr>
              <a:t>, </a:t>
            </a:r>
            <a:r>
              <a:rPr lang="en-IN" sz="2400" dirty="0" err="1">
                <a:solidFill>
                  <a:srgbClr val="0000FF"/>
                </a:solidFill>
                <a:latin typeface="Consolas" panose="020B0609020204030204" pitchFamily="49" charset="0"/>
              </a:rPr>
              <a:t>arg</a:t>
            </a:r>
            <a:r>
              <a:rPr lang="en-IN" sz="2400" dirty="0">
                <a:solidFill>
                  <a:srgbClr val="0000FF"/>
                </a:solidFill>
                <a:latin typeface="Consolas" panose="020B0609020204030204" pitchFamily="49" charset="0"/>
              </a:rPr>
              <a:t> 2</a:t>
            </a:r>
            <a:r>
              <a:rPr lang="en-IN" sz="2400" dirty="0">
                <a:latin typeface="Consolas" panose="020B0609020204030204" pitchFamily="49" charset="0"/>
              </a:rPr>
              <a:t>, …);</a:t>
            </a:r>
            <a:endParaRPr lang="en-IN" sz="2400" b="1" dirty="0">
              <a:solidFill>
                <a:sysClr val="windowText" lastClr="000000"/>
              </a:solidFill>
              <a:effectLst>
                <a:outerShdw blurRad="50800" dist="50800" dir="5400000" algn="ctr" rotWithShape="0">
                  <a:srgbClr val="000000">
                    <a:alpha val="0"/>
                  </a:srgbClr>
                </a:outerShdw>
              </a:effectLst>
              <a:latin typeface="Consolas" panose="020B0609020204030204" pitchFamily="49" charset="0"/>
              <a:cs typeface="Courier New" panose="02070309020205020404" pitchFamily="49" charset="0"/>
            </a:endParaRPr>
          </a:p>
          <a:p>
            <a:pPr marL="0" indent="0">
              <a:buNone/>
            </a:pPr>
            <a:r>
              <a:rPr lang="en-IN" sz="2400" dirty="0"/>
              <a:t>     Example:   </a:t>
            </a:r>
            <a:r>
              <a:rPr lang="en-IN" sz="2400" dirty="0" err="1">
                <a:solidFill>
                  <a:srgbClr val="0000FF"/>
                </a:solidFill>
                <a:latin typeface="Consolas" panose="020B0609020204030204" pitchFamily="49" charset="0"/>
              </a:rPr>
              <a:t>int</a:t>
            </a:r>
            <a:r>
              <a:rPr lang="en-IN" sz="2400" dirty="0">
                <a:latin typeface="Consolas" panose="020B0609020204030204" pitchFamily="49" charset="0"/>
              </a:rPr>
              <a:t> addition(</a:t>
            </a:r>
            <a:r>
              <a:rPr lang="en-IN" sz="2400" dirty="0" err="1">
                <a:solidFill>
                  <a:srgbClr val="0000FF"/>
                </a:solidFill>
                <a:latin typeface="Consolas" panose="020B0609020204030204" pitchFamily="49" charset="0"/>
              </a:rPr>
              <a:t>int</a:t>
            </a:r>
            <a:r>
              <a:rPr lang="en-IN" sz="2400" dirty="0">
                <a:latin typeface="Consolas" panose="020B0609020204030204" pitchFamily="49" charset="0"/>
              </a:rPr>
              <a:t> , </a:t>
            </a:r>
            <a:r>
              <a:rPr lang="en-IN" sz="2400" dirty="0" err="1">
                <a:solidFill>
                  <a:srgbClr val="0000FF"/>
                </a:solidFill>
                <a:latin typeface="Consolas" panose="020B0609020204030204" pitchFamily="49" charset="0"/>
              </a:rPr>
              <a:t>int</a:t>
            </a:r>
            <a:r>
              <a:rPr lang="en-IN" sz="2400" dirty="0">
                <a:latin typeface="Consolas" panose="020B0609020204030204" pitchFamily="49" charset="0"/>
              </a:rPr>
              <a:t> );</a:t>
            </a:r>
          </a:p>
        </p:txBody>
      </p:sp>
      <p:sp>
        <p:nvSpPr>
          <p:cNvPr id="2" name="Title 1"/>
          <p:cNvSpPr>
            <a:spLocks noGrp="1"/>
          </p:cNvSpPr>
          <p:nvPr>
            <p:ph type="title" idx="4294967295"/>
          </p:nvPr>
        </p:nvSpPr>
        <p:spPr>
          <a:xfrm>
            <a:off x="0" y="106363"/>
            <a:ext cx="8763000" cy="808037"/>
          </a:xfrm>
        </p:spPr>
        <p:txBody>
          <a:bodyPr/>
          <a:lstStyle/>
          <a:p>
            <a:pPr algn="l"/>
            <a:r>
              <a:rPr lang="en-IN" dirty="0"/>
              <a:t>Simple Function – (</a:t>
            </a:r>
            <a:r>
              <a:rPr lang="en-IN" dirty="0" err="1"/>
              <a:t>Cont</a:t>
            </a:r>
            <a:r>
              <a:rPr lang="en-IN" dirty="0"/>
              <a:t>…)</a:t>
            </a:r>
          </a:p>
        </p:txBody>
      </p:sp>
      <p:sp>
        <p:nvSpPr>
          <p:cNvPr id="6" name="Rectangle 5"/>
          <p:cNvSpPr/>
          <p:nvPr/>
        </p:nvSpPr>
        <p:spPr>
          <a:xfrm>
            <a:off x="105232" y="2816932"/>
            <a:ext cx="8895260" cy="3847207"/>
          </a:xfrm>
          <a:prstGeom prst="rect">
            <a:avLst/>
          </a:prstGeom>
          <a:solidFill>
            <a:schemeClr val="tx2">
              <a:lumMod val="20000"/>
              <a:lumOff val="80000"/>
            </a:schemeClr>
          </a:solidFill>
        </p:spPr>
        <p:txBody>
          <a:bodyPr wrap="square">
            <a:spAutoFit/>
          </a:bodyPr>
          <a:lstStyle/>
          <a:p>
            <a:pPr marL="342900" indent="-342900">
              <a:spcBef>
                <a:spcPct val="20000"/>
              </a:spcBef>
              <a:buFont typeface="Wingdings" panose="05000000000000000000" pitchFamily="2" charset="2"/>
              <a:buChar char="§"/>
            </a:pPr>
            <a:r>
              <a:rPr lang="en-IN" sz="2800" b="1" dirty="0"/>
              <a:t>Function Definition</a:t>
            </a:r>
          </a:p>
          <a:p>
            <a:r>
              <a:rPr lang="en-IN" sz="2400" dirty="0"/>
              <a:t>     Syntax:</a:t>
            </a:r>
          </a:p>
          <a:p>
            <a:r>
              <a:rPr lang="en-IN" sz="2400" dirty="0">
                <a:latin typeface="Courier New" panose="02070309020205020404" pitchFamily="49" charset="0"/>
                <a:cs typeface="Courier New" panose="02070309020205020404" pitchFamily="49" charset="0"/>
              </a:rPr>
              <a:t>  </a:t>
            </a:r>
            <a:r>
              <a:rPr lang="en-IN" sz="2400" dirty="0">
                <a:solidFill>
                  <a:srgbClr val="0000FF"/>
                </a:solidFill>
                <a:latin typeface="Consolas" panose="020B0609020204030204" pitchFamily="49" charset="0"/>
              </a:rPr>
              <a:t>return-type</a:t>
            </a:r>
            <a:r>
              <a:rPr lang="en-IN" sz="2400" dirty="0">
                <a:latin typeface="Consolas" panose="020B0609020204030204" pitchFamily="49" charset="0"/>
              </a:rPr>
              <a:t> function-name (</a:t>
            </a:r>
            <a:r>
              <a:rPr lang="en-IN" sz="2400" dirty="0">
                <a:solidFill>
                  <a:srgbClr val="0000FF"/>
                </a:solidFill>
                <a:latin typeface="Consolas" panose="020B0609020204030204" pitchFamily="49" charset="0"/>
              </a:rPr>
              <a:t>arg-1</a:t>
            </a:r>
            <a:r>
              <a:rPr lang="en-IN" sz="2400" dirty="0">
                <a:latin typeface="Consolas" panose="020B0609020204030204" pitchFamily="49" charset="0"/>
              </a:rPr>
              <a:t>, </a:t>
            </a:r>
            <a:r>
              <a:rPr lang="en-IN" sz="2400" dirty="0" err="1">
                <a:solidFill>
                  <a:srgbClr val="0000FF"/>
                </a:solidFill>
                <a:latin typeface="Consolas" panose="020B0609020204030204" pitchFamily="49" charset="0"/>
              </a:rPr>
              <a:t>arg</a:t>
            </a:r>
            <a:r>
              <a:rPr lang="en-IN" sz="2400" dirty="0">
                <a:solidFill>
                  <a:srgbClr val="0000FF"/>
                </a:solidFill>
                <a:latin typeface="Consolas" panose="020B0609020204030204" pitchFamily="49" charset="0"/>
              </a:rPr>
              <a:t> 2</a:t>
            </a:r>
            <a:r>
              <a:rPr lang="en-IN" sz="2400" dirty="0">
                <a:latin typeface="Consolas" panose="020B0609020204030204" pitchFamily="49" charset="0"/>
              </a:rPr>
              <a:t>, …)</a:t>
            </a:r>
          </a:p>
          <a:p>
            <a:r>
              <a:rPr lang="en-IN" sz="2400" dirty="0">
                <a:latin typeface="Consolas" panose="020B0609020204030204" pitchFamily="49" charset="0"/>
              </a:rPr>
              <a:t>  {  </a:t>
            </a:r>
          </a:p>
          <a:p>
            <a:r>
              <a:rPr lang="en-IN" sz="2400" dirty="0">
                <a:latin typeface="Consolas" panose="020B0609020204030204" pitchFamily="49" charset="0"/>
              </a:rPr>
              <a:t>       ... Function body</a:t>
            </a:r>
          </a:p>
          <a:p>
            <a:r>
              <a:rPr lang="en-IN" sz="2400" dirty="0">
                <a:latin typeface="Consolas" panose="020B0609020204030204" pitchFamily="49" charset="0"/>
              </a:rPr>
              <a:t>  }</a:t>
            </a:r>
          </a:p>
          <a:p>
            <a:r>
              <a:rPr lang="en-IN" sz="2400" dirty="0"/>
              <a:t>     Example:        </a:t>
            </a:r>
            <a:r>
              <a:rPr lang="en-IN" sz="2400" dirty="0" err="1">
                <a:solidFill>
                  <a:srgbClr val="0000FF"/>
                </a:solidFill>
                <a:latin typeface="Consolas" panose="020B0609020204030204" pitchFamily="49" charset="0"/>
              </a:rPr>
              <a:t>int</a:t>
            </a:r>
            <a:r>
              <a:rPr lang="en-IN" sz="2400" dirty="0">
                <a:latin typeface="Consolas" panose="020B0609020204030204" pitchFamily="49" charset="0"/>
              </a:rPr>
              <a:t> addition(</a:t>
            </a:r>
            <a:r>
              <a:rPr lang="en-IN" sz="2400" dirty="0" err="1">
                <a:solidFill>
                  <a:srgbClr val="0000FF"/>
                </a:solidFill>
                <a:latin typeface="Consolas" panose="020B0609020204030204" pitchFamily="49" charset="0"/>
              </a:rPr>
              <a:t>int</a:t>
            </a:r>
            <a:r>
              <a:rPr lang="en-IN" sz="2400" dirty="0">
                <a:latin typeface="Consolas" panose="020B0609020204030204" pitchFamily="49" charset="0"/>
              </a:rPr>
              <a:t> x, </a:t>
            </a:r>
            <a:r>
              <a:rPr lang="en-IN" sz="2400" dirty="0" err="1">
                <a:solidFill>
                  <a:srgbClr val="0000FF"/>
                </a:solidFill>
                <a:latin typeface="Consolas" panose="020B0609020204030204" pitchFamily="49" charset="0"/>
              </a:rPr>
              <a:t>int</a:t>
            </a:r>
            <a:r>
              <a:rPr lang="en-IN" sz="2400" dirty="0">
                <a:latin typeface="Consolas" panose="020B0609020204030204" pitchFamily="49" charset="0"/>
              </a:rPr>
              <a:t> y)</a:t>
            </a:r>
          </a:p>
          <a:p>
            <a:r>
              <a:rPr lang="en-IN" sz="2400" dirty="0">
                <a:latin typeface="Consolas" panose="020B0609020204030204" pitchFamily="49" charset="0"/>
              </a:rPr>
              <a:t>  		 {	</a:t>
            </a:r>
          </a:p>
          <a:p>
            <a:r>
              <a:rPr lang="en-IN" sz="2400" dirty="0">
                <a:latin typeface="Consolas" panose="020B0609020204030204" pitchFamily="49" charset="0"/>
              </a:rPr>
              <a:t>			</a:t>
            </a:r>
            <a:r>
              <a:rPr lang="en-IN" sz="2400" dirty="0">
                <a:solidFill>
                  <a:srgbClr val="0000FF"/>
                </a:solidFill>
                <a:latin typeface="Consolas" panose="020B0609020204030204" pitchFamily="49" charset="0"/>
              </a:rPr>
              <a:t>return</a:t>
            </a:r>
            <a:r>
              <a:rPr lang="en-IN" sz="2400" dirty="0">
                <a:latin typeface="Consolas" panose="020B0609020204030204" pitchFamily="49" charset="0"/>
              </a:rPr>
              <a:t> </a:t>
            </a:r>
            <a:r>
              <a:rPr lang="en-IN" sz="2400" dirty="0" err="1">
                <a:latin typeface="Consolas" panose="020B0609020204030204" pitchFamily="49" charset="0"/>
              </a:rPr>
              <a:t>x+y</a:t>
            </a:r>
            <a:r>
              <a:rPr lang="en-IN" sz="2400" dirty="0">
                <a:latin typeface="Consolas" panose="020B0609020204030204" pitchFamily="49" charset="0"/>
              </a:rPr>
              <a:t>;</a:t>
            </a:r>
          </a:p>
          <a:p>
            <a:r>
              <a:rPr lang="en-IN" sz="2400" dirty="0">
                <a:latin typeface="Consolas" panose="020B0609020204030204" pitchFamily="49" charset="0"/>
              </a:rPr>
              <a:t>  		 }</a:t>
            </a:r>
          </a:p>
        </p:txBody>
      </p:sp>
    </p:spTree>
    <p:extLst>
      <p:ext uri="{BB962C8B-B14F-4D97-AF65-F5344CB8AC3E}">
        <p14:creationId xmlns:p14="http://schemas.microsoft.com/office/powerpoint/2010/main" val="10508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Default Arguments</a:t>
            </a:r>
          </a:p>
        </p:txBody>
      </p:sp>
      <p:sp>
        <p:nvSpPr>
          <p:cNvPr id="3" name="Content Placeholder 2"/>
          <p:cNvSpPr>
            <a:spLocks noGrp="1"/>
          </p:cNvSpPr>
          <p:nvPr>
            <p:ph idx="1"/>
          </p:nvPr>
        </p:nvSpPr>
        <p:spPr/>
        <p:txBody>
          <a:bodyPr/>
          <a:lstStyle/>
          <a:p>
            <a:pPr algn="just"/>
            <a:r>
              <a:rPr lang="en-IN" dirty="0"/>
              <a:t>Write a C++ program to create function </a:t>
            </a:r>
            <a:r>
              <a:rPr lang="en-IN" b="1" dirty="0">
                <a:solidFill>
                  <a:srgbClr val="C00000"/>
                </a:solidFill>
                <a:latin typeface="Courier New" panose="02070309020205020404" pitchFamily="49" charset="0"/>
                <a:cs typeface="Courier New" panose="02070309020205020404" pitchFamily="49" charset="0"/>
              </a:rPr>
              <a:t>sum()</a:t>
            </a:r>
            <a:r>
              <a:rPr lang="en-IN" dirty="0"/>
              <a:t>, that performs addition of 3 integers also demonstrate Default Arguments concept.</a:t>
            </a:r>
          </a:p>
        </p:txBody>
      </p:sp>
    </p:spTree>
    <p:extLst>
      <p:ext uri="{BB962C8B-B14F-4D97-AF65-F5344CB8AC3E}">
        <p14:creationId xmlns:p14="http://schemas.microsoft.com/office/powerpoint/2010/main" val="3568233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Default Arguments</a:t>
            </a:r>
          </a:p>
        </p:txBody>
      </p:sp>
      <p:sp>
        <p:nvSpPr>
          <p:cNvPr id="4" name="Rectangle 1"/>
          <p:cNvSpPr>
            <a:spLocks noChangeArrowheads="1"/>
          </p:cNvSpPr>
          <p:nvPr/>
        </p:nvSpPr>
        <p:spPr bwMode="auto">
          <a:xfrm>
            <a:off x="245177" y="1160748"/>
            <a:ext cx="8156079"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dirty="0">
                <a:solidFill>
                  <a:srgbClr val="0000FF"/>
                </a:solidFill>
                <a:highlight>
                  <a:srgbClr val="FFFFFF"/>
                </a:highlight>
                <a:latin typeface="Consolas" panose="020B0609020204030204" pitchFamily="49" charset="0"/>
                <a:cs typeface="Courier New" panose="02070309020205020404" pitchFamily="49" charset="0"/>
              </a:rPr>
              <a:t>#include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A31515"/>
                </a:solidFill>
                <a:highlight>
                  <a:srgbClr val="FFFFFF"/>
                </a:highlight>
                <a:latin typeface="Consolas" panose="020B0609020204030204" pitchFamily="49" charset="0"/>
                <a:cs typeface="Courier New" panose="02070309020205020404" pitchFamily="49" charset="0"/>
              </a:rPr>
              <a:t>&lt;</a:t>
            </a:r>
            <a:r>
              <a:rPr lang="en-IN" sz="2400" dirty="0" err="1">
                <a:solidFill>
                  <a:srgbClr val="A31515"/>
                </a:solidFill>
                <a:highlight>
                  <a:srgbClr val="FFFFFF"/>
                </a:highlight>
                <a:latin typeface="Consolas" panose="020B0609020204030204" pitchFamily="49" charset="0"/>
                <a:cs typeface="Courier New" panose="02070309020205020404" pitchFamily="49" charset="0"/>
              </a:rPr>
              <a:t>iostream</a:t>
            </a:r>
            <a:r>
              <a:rPr lang="en-IN" sz="2400" dirty="0">
                <a:solidFill>
                  <a:srgbClr val="A31515"/>
                </a:solidFill>
                <a:highlight>
                  <a:srgbClr val="FFFFFF"/>
                </a:highlight>
                <a:latin typeface="Consolas" panose="020B0609020204030204" pitchFamily="49" charset="0"/>
                <a:cs typeface="Courier New" panose="02070309020205020404" pitchFamily="49" charset="0"/>
              </a:rPr>
              <a:t>&gt;</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FF"/>
                </a:solidFill>
                <a:highlight>
                  <a:srgbClr val="FFFFFF"/>
                </a:highlight>
                <a:latin typeface="Consolas" panose="020B0609020204030204" pitchFamily="49" charset="0"/>
                <a:cs typeface="Courier New" panose="02070309020205020404" pitchFamily="49" charset="0"/>
              </a:rPr>
              <a:t>using</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namespace</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std</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sum(</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x,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y=10, </a:t>
            </a:r>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z=20)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x+y+z</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err="1">
                <a:solidFill>
                  <a:srgbClr val="0000FF"/>
                </a:solidFill>
                <a:highlight>
                  <a:srgbClr val="FFFFFF"/>
                </a:highlight>
                <a:latin typeface="Consolas" panose="020B0609020204030204" pitchFamily="49" charset="0"/>
                <a:cs typeface="Courier New" panose="02070309020205020404" pitchFamily="49" charset="0"/>
              </a:rPr>
              <a:t>int</a:t>
            </a:r>
            <a:r>
              <a:rPr lang="en-IN" sz="2400" dirty="0">
                <a:solidFill>
                  <a:srgbClr val="000000"/>
                </a:solidFill>
                <a:highlight>
                  <a:srgbClr val="FFFFFF"/>
                </a:highlight>
                <a:latin typeface="Consolas" panose="020B0609020204030204" pitchFamily="49" charset="0"/>
                <a:cs typeface="Courier New" panose="02070309020205020404" pitchFamily="49" charset="0"/>
              </a:rPr>
              <a:t> main()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"Sum is :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sum(5)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"Sum is :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sum(5,15)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cout</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a:t>
            </a:r>
            <a:r>
              <a:rPr lang="en-IN" sz="2400" dirty="0">
                <a:solidFill>
                  <a:srgbClr val="A31515"/>
                </a:solidFill>
                <a:highlight>
                  <a:srgbClr val="FFFFFF"/>
                </a:highlight>
                <a:latin typeface="Consolas" panose="020B0609020204030204" pitchFamily="49" charset="0"/>
                <a:cs typeface="Courier New" panose="02070309020205020404" pitchFamily="49" charset="0"/>
              </a:rPr>
              <a:t>"Sum is : "</a:t>
            </a:r>
            <a:r>
              <a:rPr lang="en-IN" sz="2400" dirty="0">
                <a:solidFill>
                  <a:srgbClr val="000000"/>
                </a:solidFill>
                <a:highlight>
                  <a:srgbClr val="FFFFFF"/>
                </a:highlight>
                <a:latin typeface="Consolas" panose="020B0609020204030204" pitchFamily="49" charset="0"/>
                <a:cs typeface="Courier New" panose="02070309020205020404" pitchFamily="49" charset="0"/>
              </a:rPr>
              <a:t> &lt;&lt; sum(5,15,25) &lt;&lt; </a:t>
            </a:r>
            <a:r>
              <a:rPr lang="en-IN" sz="2400" dirty="0" err="1">
                <a:solidFill>
                  <a:srgbClr val="000000"/>
                </a:solidFill>
                <a:highlight>
                  <a:srgbClr val="FFFFFF"/>
                </a:highlight>
                <a:latin typeface="Consolas" panose="020B0609020204030204" pitchFamily="49" charset="0"/>
                <a:cs typeface="Courier New" panose="02070309020205020404" pitchFamily="49" charset="0"/>
              </a:rPr>
              <a:t>endl</a:t>
            </a:r>
            <a:r>
              <a:rPr lang="en-IN" sz="2400" dirty="0">
                <a:solidFill>
                  <a:srgbClr val="000000"/>
                </a:solidFill>
                <a:highlight>
                  <a:srgbClr val="FFFFFF"/>
                </a:highlight>
                <a:latin typeface="Consolas" panose="020B0609020204030204" pitchFamily="49" charset="0"/>
                <a:cs typeface="Courier New" panose="02070309020205020404" pitchFamily="49" charset="0"/>
              </a:rPr>
              <a:t>;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r>
              <a:rPr lang="en-IN" sz="2400" dirty="0">
                <a:solidFill>
                  <a:srgbClr val="0000FF"/>
                </a:solidFill>
                <a:highlight>
                  <a:srgbClr val="FFFFFF"/>
                </a:highlight>
                <a:latin typeface="Consolas" panose="020B0609020204030204" pitchFamily="49" charset="0"/>
                <a:cs typeface="Courier New" panose="02070309020205020404" pitchFamily="49" charset="0"/>
              </a:rPr>
              <a:t>return</a:t>
            </a:r>
            <a:r>
              <a:rPr lang="en-IN" sz="2400" dirty="0">
                <a:solidFill>
                  <a:srgbClr val="000000"/>
                </a:solidFill>
                <a:highlight>
                  <a:srgbClr val="FFFFFF"/>
                </a:highlight>
                <a:latin typeface="Consolas" panose="020B0609020204030204" pitchFamily="49" charset="0"/>
                <a:cs typeface="Courier New" panose="02070309020205020404" pitchFamily="49" charset="0"/>
              </a:rPr>
              <a:t> 0; </a:t>
            </a:r>
          </a:p>
          <a:p>
            <a:r>
              <a:rPr lang="en-IN" sz="2400" dirty="0">
                <a:solidFill>
                  <a:srgbClr val="000000"/>
                </a:solidFill>
                <a:highlight>
                  <a:srgbClr val="FFFFFF"/>
                </a:highlight>
                <a:latin typeface="Consolas" panose="020B0609020204030204" pitchFamily="49" charset="0"/>
                <a:cs typeface="Courier New" panose="02070309020205020404" pitchFamily="49" charset="0"/>
              </a:rPr>
              <a:t>} </a:t>
            </a:r>
            <a:endParaRPr kumimoji="0" lang="en-US" altLang="en-US" sz="2400" i="0" u="none" strike="noStrike" cap="none" normalizeH="0" baseline="0" dirty="0">
              <a:ln>
                <a:noFill/>
              </a:ln>
              <a:effectLs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216074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31605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Categories of Function </a:t>
            </a:r>
          </a:p>
        </p:txBody>
      </p:sp>
      <p:sp>
        <p:nvSpPr>
          <p:cNvPr id="6" name="Rectangle 2"/>
          <p:cNvSpPr>
            <a:spLocks noChangeArrowheads="1"/>
          </p:cNvSpPr>
          <p:nvPr/>
        </p:nvSpPr>
        <p:spPr bwMode="auto">
          <a:xfrm>
            <a:off x="2699792" y="2204864"/>
            <a:ext cx="6363922"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r>
              <a:rPr lang="en-IN" sz="2000" b="1" dirty="0">
                <a:solidFill>
                  <a:srgbClr val="000000"/>
                </a:solidFill>
                <a:highlight>
                  <a:srgbClr val="FFFFFF"/>
                </a:highlight>
                <a:latin typeface="Courier New" panose="02070309020205020404" pitchFamily="49" charset="0"/>
                <a:cs typeface="Courier New" panose="02070309020205020404" pitchFamily="49" charset="0"/>
              </a:rPr>
              <a:t>\\declaration</a:t>
            </a:r>
            <a:endParaRPr lang="en-IN" sz="2400" b="1" dirty="0">
              <a:solidFill>
                <a:srgbClr val="000000"/>
              </a:solidFill>
              <a:highlight>
                <a:srgbClr val="FFFFFF"/>
              </a:highlight>
              <a:latin typeface="Courier New" panose="02070309020205020404" pitchFamily="49" charset="0"/>
              <a:cs typeface="Courier New" panose="02070309020205020404" pitchFamily="49" charset="0"/>
            </a:endParaRP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main()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z = func1(5,6); </a:t>
            </a:r>
            <a:r>
              <a:rPr lang="en-IN" sz="2000" b="1" dirty="0">
                <a:solidFill>
                  <a:srgbClr val="000000"/>
                </a:solidFill>
                <a:highlight>
                  <a:srgbClr val="FFFFFF"/>
                </a:highlight>
                <a:latin typeface="Courier New" panose="02070309020205020404" pitchFamily="49" charset="0"/>
                <a:cs typeface="Courier New" panose="02070309020205020404" pitchFamily="49" charset="0"/>
              </a:rPr>
              <a:t>\\function call</a:t>
            </a:r>
            <a:endParaRPr lang="en-IN" sz="2400" b="1" dirty="0">
              <a:solidFill>
                <a:srgbClr val="000000"/>
              </a:solidFill>
              <a:highlight>
                <a:srgbClr val="FFFFFF"/>
              </a:highlight>
              <a:latin typeface="Courier New" panose="02070309020205020404" pitchFamily="49" charset="0"/>
              <a:cs typeface="Courier New" panose="02070309020205020404" pitchFamily="49" charset="0"/>
            </a:endParaRP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 </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b) </a:t>
            </a:r>
            <a:r>
              <a:rPr lang="en-IN" sz="2000" b="1" dirty="0">
                <a:solidFill>
                  <a:srgbClr val="000000"/>
                </a:solidFill>
                <a:highlight>
                  <a:srgbClr val="FFFFFF"/>
                </a:highlight>
                <a:latin typeface="Courier New" panose="02070309020205020404" pitchFamily="49" charset="0"/>
                <a:cs typeface="Courier New" panose="02070309020205020404" pitchFamily="49" charset="0"/>
              </a:rPr>
              <a:t>\\definition</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return</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err="1">
                <a:solidFill>
                  <a:srgbClr val="000000"/>
                </a:solidFill>
                <a:highlight>
                  <a:srgbClr val="FFFFFF"/>
                </a:highlight>
                <a:latin typeface="Courier New" panose="02070309020205020404" pitchFamily="49" charset="0"/>
                <a:cs typeface="Courier New" panose="02070309020205020404" pitchFamily="49" charset="0"/>
              </a:rPr>
              <a:t>a+b</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7" name="TextBox 6"/>
          <p:cNvSpPr txBox="1"/>
          <p:nvPr/>
        </p:nvSpPr>
        <p:spPr>
          <a:xfrm>
            <a:off x="251520" y="1016732"/>
            <a:ext cx="6120680" cy="461665"/>
          </a:xfrm>
          <a:prstGeom prst="rect">
            <a:avLst/>
          </a:prstGeom>
          <a:noFill/>
        </p:spPr>
        <p:txBody>
          <a:bodyPr wrap="square" rtlCol="0">
            <a:spAutoFit/>
          </a:bodyPr>
          <a:lstStyle/>
          <a:p>
            <a:r>
              <a:rPr lang="en-IN" sz="2400" dirty="0"/>
              <a:t>(1) Function </a:t>
            </a:r>
            <a:r>
              <a:rPr lang="en-IN" sz="2400" b="1" dirty="0">
                <a:solidFill>
                  <a:srgbClr val="C00000"/>
                </a:solidFill>
              </a:rPr>
              <a:t>with arguments</a:t>
            </a:r>
            <a:r>
              <a:rPr lang="en-IN" sz="2400" dirty="0">
                <a:solidFill>
                  <a:srgbClr val="C00000"/>
                </a:solidFill>
              </a:rPr>
              <a:t> </a:t>
            </a:r>
            <a:r>
              <a:rPr lang="en-IN" sz="2400" dirty="0"/>
              <a:t>and </a:t>
            </a:r>
            <a:r>
              <a:rPr lang="en-IN" sz="2400" b="1" dirty="0">
                <a:solidFill>
                  <a:srgbClr val="C00000"/>
                </a:solidFill>
              </a:rPr>
              <a:t>returns</a:t>
            </a:r>
            <a:r>
              <a:rPr lang="en-IN" sz="2400" dirty="0"/>
              <a:t> value</a:t>
            </a:r>
          </a:p>
        </p:txBody>
      </p:sp>
      <p:sp>
        <p:nvSpPr>
          <p:cNvPr id="9" name="Rectangle 8"/>
          <p:cNvSpPr/>
          <p:nvPr/>
        </p:nvSpPr>
        <p:spPr>
          <a:xfrm>
            <a:off x="107504" y="2204864"/>
            <a:ext cx="1548172" cy="4680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Return type</a:t>
            </a:r>
          </a:p>
        </p:txBody>
      </p:sp>
      <p:cxnSp>
        <p:nvCxnSpPr>
          <p:cNvPr id="11" name="Straight Connector 10"/>
          <p:cNvCxnSpPr>
            <a:stCxn id="9" idx="3"/>
          </p:cNvCxnSpPr>
          <p:nvPr/>
        </p:nvCxnSpPr>
        <p:spPr>
          <a:xfrm flipV="1">
            <a:off x="1655676" y="2420888"/>
            <a:ext cx="1080120" cy="18002"/>
          </a:xfrm>
          <a:prstGeom prst="line">
            <a:avLst/>
          </a:prstGeom>
          <a:ln w="254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15310" y="1154603"/>
            <a:ext cx="2871534" cy="101449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Function arguments/ parameters</a:t>
            </a:r>
          </a:p>
        </p:txBody>
      </p:sp>
      <p:cxnSp>
        <p:nvCxnSpPr>
          <p:cNvPr id="16" name="Straight Connector 15"/>
          <p:cNvCxnSpPr/>
          <p:nvPr/>
        </p:nvCxnSpPr>
        <p:spPr>
          <a:xfrm flipH="1">
            <a:off x="4738812" y="1696018"/>
            <a:ext cx="1741400" cy="616858"/>
          </a:xfrm>
          <a:prstGeom prst="line">
            <a:avLst/>
          </a:prstGeom>
          <a:ln w="254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688124" y="1696018"/>
            <a:ext cx="792088" cy="566561"/>
          </a:xfrm>
          <a:prstGeom prst="line">
            <a:avLst/>
          </a:prstGeom>
          <a:ln w="254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3264458"/>
            <a:ext cx="2544430" cy="10261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Function </a:t>
            </a:r>
            <a:r>
              <a:rPr lang="en-IN" sz="2200" b="1" dirty="0">
                <a:solidFill>
                  <a:srgbClr val="FF0000"/>
                </a:solidFill>
                <a:latin typeface="Courier New" panose="02070309020205020404" pitchFamily="49" charset="0"/>
                <a:cs typeface="Courier New" panose="02070309020205020404" pitchFamily="49" charset="0"/>
              </a:rPr>
              <a:t>func1</a:t>
            </a:r>
            <a:r>
              <a:rPr lang="en-IN" sz="2200" dirty="0">
                <a:solidFill>
                  <a:schemeClr val="tx1"/>
                </a:solidFill>
              </a:rPr>
              <a:t> returns integer value to variable z </a:t>
            </a:r>
          </a:p>
        </p:txBody>
      </p:sp>
      <p:cxnSp>
        <p:nvCxnSpPr>
          <p:cNvPr id="25" name="Straight Connector 24"/>
          <p:cNvCxnSpPr/>
          <p:nvPr/>
        </p:nvCxnSpPr>
        <p:spPr>
          <a:xfrm>
            <a:off x="2195736" y="3645024"/>
            <a:ext cx="864096" cy="252028"/>
          </a:xfrm>
          <a:prstGeom prst="line">
            <a:avLst/>
          </a:prstGeom>
          <a:ln w="254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254718" y="5913276"/>
            <a:ext cx="3698782" cy="4680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returns </a:t>
            </a:r>
            <a:r>
              <a:rPr lang="en-IN" sz="2200" dirty="0" err="1">
                <a:solidFill>
                  <a:schemeClr val="tx1"/>
                </a:solidFill>
              </a:rPr>
              <a:t>a+b</a:t>
            </a:r>
            <a:r>
              <a:rPr lang="en-IN" sz="2200" dirty="0">
                <a:solidFill>
                  <a:schemeClr val="tx1"/>
                </a:solidFill>
              </a:rPr>
              <a:t> to calling function</a:t>
            </a:r>
          </a:p>
        </p:txBody>
      </p:sp>
      <p:cxnSp>
        <p:nvCxnSpPr>
          <p:cNvPr id="15" name="Straight Arrow Connector 14"/>
          <p:cNvCxnSpPr/>
          <p:nvPr/>
        </p:nvCxnSpPr>
        <p:spPr>
          <a:xfrm flipH="1">
            <a:off x="5369793" y="4005064"/>
            <a:ext cx="354335" cy="501532"/>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20172" y="3969060"/>
            <a:ext cx="401172" cy="505211"/>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2843808" y="3965996"/>
            <a:ext cx="1564158" cy="1299208"/>
          </a:xfrm>
          <a:prstGeom prst="curvedConnector3">
            <a:avLst>
              <a:gd name="adj1" fmla="val 182135"/>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143500" y="3375212"/>
            <a:ext cx="2070847" cy="2319617"/>
          </a:xfrm>
          <a:custGeom>
            <a:avLst/>
            <a:gdLst>
              <a:gd name="connsiteX0" fmla="*/ 80682 w 2070847"/>
              <a:gd name="connsiteY0" fmla="*/ 2319617 h 2319617"/>
              <a:gd name="connsiteX1" fmla="*/ 2070847 w 2070847"/>
              <a:gd name="connsiteY1" fmla="*/ 2319617 h 2319617"/>
              <a:gd name="connsiteX2" fmla="*/ 2070847 w 2070847"/>
              <a:gd name="connsiteY2" fmla="*/ 0 h 2319617"/>
              <a:gd name="connsiteX3" fmla="*/ 0 w 2070847"/>
              <a:gd name="connsiteY3" fmla="*/ 0 h 2319617"/>
              <a:gd name="connsiteX4" fmla="*/ 0 w 2070847"/>
              <a:gd name="connsiteY4" fmla="*/ 329453 h 2319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847" h="2319617">
                <a:moveTo>
                  <a:pt x="80682" y="2319617"/>
                </a:moveTo>
                <a:lnTo>
                  <a:pt x="2070847" y="2319617"/>
                </a:lnTo>
                <a:lnTo>
                  <a:pt x="2070847" y="0"/>
                </a:lnTo>
                <a:lnTo>
                  <a:pt x="0" y="0"/>
                </a:lnTo>
                <a:lnTo>
                  <a:pt x="0" y="329453"/>
                </a:lnTo>
              </a:path>
            </a:pathLst>
          </a:custGeom>
          <a:ln w="254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20333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24" grpId="0" animBg="1"/>
      <p:bldP spid="45"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Categories of Function (</a:t>
            </a:r>
            <a:r>
              <a:rPr lang="en-IN" dirty="0" err="1"/>
              <a:t>Cont</a:t>
            </a:r>
            <a:r>
              <a:rPr lang="en-IN" dirty="0"/>
              <a:t>…) </a:t>
            </a:r>
          </a:p>
        </p:txBody>
      </p:sp>
      <p:sp>
        <p:nvSpPr>
          <p:cNvPr id="6" name="Rectangle 2"/>
          <p:cNvSpPr>
            <a:spLocks noChangeArrowheads="1"/>
          </p:cNvSpPr>
          <p:nvPr/>
        </p:nvSpPr>
        <p:spPr bwMode="auto">
          <a:xfrm>
            <a:off x="719572" y="1952836"/>
            <a:ext cx="847988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 \\function declaration</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main()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func1(5,6); \\function call</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a, </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b) \\function definition</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7" name="TextBox 6"/>
          <p:cNvSpPr txBox="1"/>
          <p:nvPr/>
        </p:nvSpPr>
        <p:spPr>
          <a:xfrm>
            <a:off x="251520" y="1016732"/>
            <a:ext cx="6337306" cy="461665"/>
          </a:xfrm>
          <a:prstGeom prst="rect">
            <a:avLst/>
          </a:prstGeom>
          <a:noFill/>
        </p:spPr>
        <p:txBody>
          <a:bodyPr wrap="square" rtlCol="0">
            <a:spAutoFit/>
          </a:bodyPr>
          <a:lstStyle/>
          <a:p>
            <a:r>
              <a:rPr lang="en-IN" sz="2400" dirty="0"/>
              <a:t>(2) Function </a:t>
            </a:r>
            <a:r>
              <a:rPr lang="en-IN" sz="2400" b="1" dirty="0">
                <a:solidFill>
                  <a:srgbClr val="C00000"/>
                </a:solidFill>
              </a:rPr>
              <a:t>with arguments</a:t>
            </a:r>
            <a:r>
              <a:rPr lang="en-IN" sz="2400" dirty="0"/>
              <a:t> but </a:t>
            </a:r>
            <a:r>
              <a:rPr lang="en-IN" sz="2400" b="1" dirty="0">
                <a:solidFill>
                  <a:srgbClr val="C00000"/>
                </a:solidFill>
              </a:rPr>
              <a:t>no</a:t>
            </a:r>
            <a:r>
              <a:rPr lang="en-IN" sz="2400" dirty="0">
                <a:solidFill>
                  <a:srgbClr val="C00000"/>
                </a:solidFill>
              </a:rPr>
              <a:t> </a:t>
            </a:r>
            <a:r>
              <a:rPr lang="en-IN" sz="2400" b="1" dirty="0">
                <a:solidFill>
                  <a:srgbClr val="C00000"/>
                </a:solidFill>
              </a:rPr>
              <a:t>return</a:t>
            </a:r>
            <a:r>
              <a:rPr lang="en-IN" sz="2400" dirty="0">
                <a:solidFill>
                  <a:srgbClr val="C00000"/>
                </a:solidFill>
              </a:rPr>
              <a:t> </a:t>
            </a:r>
            <a:r>
              <a:rPr lang="en-IN" sz="2400" dirty="0"/>
              <a:t>value</a:t>
            </a:r>
          </a:p>
        </p:txBody>
      </p:sp>
    </p:spTree>
    <p:extLst>
      <p:ext uri="{BB962C8B-B14F-4D97-AF65-F5344CB8AC3E}">
        <p14:creationId xmlns:p14="http://schemas.microsoft.com/office/powerpoint/2010/main" val="401739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Categories of Function (Cont..) </a:t>
            </a:r>
          </a:p>
        </p:txBody>
      </p:sp>
      <p:sp>
        <p:nvSpPr>
          <p:cNvPr id="6" name="Rectangle 2"/>
          <p:cNvSpPr>
            <a:spLocks noChangeArrowheads="1"/>
          </p:cNvSpPr>
          <p:nvPr/>
        </p:nvSpPr>
        <p:spPr bwMode="auto">
          <a:xfrm>
            <a:off x="683568" y="1700808"/>
            <a:ext cx="4068452"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main()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z = func1();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err="1">
                <a:solidFill>
                  <a:srgbClr val="0000FF"/>
                </a:solidFill>
                <a:highlight>
                  <a:srgbClr val="FFFFFF"/>
                </a:highlight>
                <a:latin typeface="Courier New" panose="02070309020205020404" pitchFamily="49" charset="0"/>
                <a:cs typeface="Courier New" panose="02070309020205020404" pitchFamily="49" charset="0"/>
              </a:rPr>
              <a:t>int</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r>
              <a:rPr lang="en-IN" sz="2400" b="1" dirty="0">
                <a:solidFill>
                  <a:srgbClr val="0000FF"/>
                </a:solidFill>
                <a:highlight>
                  <a:srgbClr val="FFFFFF"/>
                </a:highlight>
                <a:latin typeface="Courier New" panose="02070309020205020404" pitchFamily="49" charset="0"/>
                <a:cs typeface="Courier New" panose="02070309020205020404" pitchFamily="49" charset="0"/>
              </a:rPr>
              <a:t>return</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99;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7" name="TextBox 6"/>
          <p:cNvSpPr txBox="1"/>
          <p:nvPr/>
        </p:nvSpPr>
        <p:spPr>
          <a:xfrm>
            <a:off x="251520" y="1016732"/>
            <a:ext cx="6444716" cy="461665"/>
          </a:xfrm>
          <a:prstGeom prst="rect">
            <a:avLst/>
          </a:prstGeom>
          <a:noFill/>
        </p:spPr>
        <p:txBody>
          <a:bodyPr wrap="square" rtlCol="0">
            <a:spAutoFit/>
          </a:bodyPr>
          <a:lstStyle/>
          <a:p>
            <a:r>
              <a:rPr lang="en-IN" sz="2400" dirty="0"/>
              <a:t>(3) Function with</a:t>
            </a:r>
            <a:r>
              <a:rPr lang="en-IN" sz="2400" b="1" dirty="0">
                <a:solidFill>
                  <a:schemeClr val="accent1">
                    <a:lumMod val="75000"/>
                  </a:schemeClr>
                </a:solidFill>
              </a:rPr>
              <a:t> </a:t>
            </a:r>
            <a:r>
              <a:rPr lang="en-IN" sz="2400" b="1" dirty="0">
                <a:solidFill>
                  <a:srgbClr val="C00000"/>
                </a:solidFill>
              </a:rPr>
              <a:t>no argument</a:t>
            </a:r>
            <a:r>
              <a:rPr lang="en-IN" sz="2400" dirty="0">
                <a:solidFill>
                  <a:srgbClr val="C00000"/>
                </a:solidFill>
              </a:rPr>
              <a:t> </a:t>
            </a:r>
            <a:r>
              <a:rPr lang="en-IN" sz="2400" dirty="0"/>
              <a:t>but </a:t>
            </a:r>
            <a:r>
              <a:rPr lang="en-IN" sz="2400" b="1" dirty="0">
                <a:solidFill>
                  <a:srgbClr val="C00000"/>
                </a:solidFill>
              </a:rPr>
              <a:t>returns</a:t>
            </a:r>
            <a:r>
              <a:rPr lang="en-IN" sz="2400" dirty="0"/>
              <a:t> value</a:t>
            </a:r>
          </a:p>
        </p:txBody>
      </p:sp>
    </p:spTree>
    <p:extLst>
      <p:ext uri="{BB962C8B-B14F-4D97-AF65-F5344CB8AC3E}">
        <p14:creationId xmlns:p14="http://schemas.microsoft.com/office/powerpoint/2010/main" val="68088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Categories of Function (</a:t>
            </a:r>
            <a:r>
              <a:rPr lang="en-IN" dirty="0" err="1"/>
              <a:t>Cont</a:t>
            </a:r>
            <a:r>
              <a:rPr lang="en-IN" dirty="0"/>
              <a:t>…) </a:t>
            </a:r>
          </a:p>
        </p:txBody>
      </p:sp>
      <p:sp>
        <p:nvSpPr>
          <p:cNvPr id="6" name="Rectangle 2"/>
          <p:cNvSpPr>
            <a:spLocks noChangeArrowheads="1"/>
          </p:cNvSpPr>
          <p:nvPr/>
        </p:nvSpPr>
        <p:spPr bwMode="auto">
          <a:xfrm>
            <a:off x="719572" y="1664804"/>
            <a:ext cx="306034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main()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FF"/>
                </a:solidFill>
                <a:highlight>
                  <a:srgbClr val="FFFFFF"/>
                </a:highlight>
                <a:latin typeface="Courier New" panose="02070309020205020404" pitchFamily="49" charset="0"/>
                <a:cs typeface="Courier New" panose="02070309020205020404" pitchFamily="49" charset="0"/>
              </a:rPr>
              <a:t>void</a:t>
            </a:r>
            <a:r>
              <a:rPr lang="en-IN" sz="2400" b="1" dirty="0">
                <a:solidFill>
                  <a:srgbClr val="000000"/>
                </a:solidFill>
                <a:highlight>
                  <a:srgbClr val="FFFFFF"/>
                </a:highlight>
                <a:latin typeface="Courier New" panose="02070309020205020404" pitchFamily="49" charset="0"/>
                <a:cs typeface="Courier New" panose="02070309020205020404" pitchFamily="49" charset="0"/>
              </a:rPr>
              <a:t> func1()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p>
          <a:p>
            <a:r>
              <a:rPr lang="en-IN" sz="2400" b="1" dirty="0">
                <a:solidFill>
                  <a:srgbClr val="000000"/>
                </a:solidFill>
                <a:highlight>
                  <a:srgbClr val="FFFFFF"/>
                </a:highligh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7" name="TextBox 6"/>
          <p:cNvSpPr txBox="1"/>
          <p:nvPr/>
        </p:nvSpPr>
        <p:spPr>
          <a:xfrm>
            <a:off x="251520" y="1016732"/>
            <a:ext cx="6624736" cy="461665"/>
          </a:xfrm>
          <a:prstGeom prst="rect">
            <a:avLst/>
          </a:prstGeom>
          <a:noFill/>
        </p:spPr>
        <p:txBody>
          <a:bodyPr wrap="square" rtlCol="0">
            <a:spAutoFit/>
          </a:bodyPr>
          <a:lstStyle/>
          <a:p>
            <a:r>
              <a:rPr lang="en-IN" sz="2400" dirty="0"/>
              <a:t>(4) Function </a:t>
            </a:r>
            <a:r>
              <a:rPr lang="en-IN" sz="2400" b="1" dirty="0">
                <a:solidFill>
                  <a:srgbClr val="C00000"/>
                </a:solidFill>
              </a:rPr>
              <a:t>with no argument</a:t>
            </a:r>
            <a:r>
              <a:rPr lang="en-IN" sz="2400" dirty="0">
                <a:solidFill>
                  <a:srgbClr val="C00000"/>
                </a:solidFill>
              </a:rPr>
              <a:t> </a:t>
            </a:r>
            <a:r>
              <a:rPr lang="en-IN" sz="2400" dirty="0"/>
              <a:t>and </a:t>
            </a:r>
            <a:r>
              <a:rPr lang="en-IN" sz="2400" b="1" dirty="0">
                <a:solidFill>
                  <a:srgbClr val="C00000"/>
                </a:solidFill>
              </a:rPr>
              <a:t>no</a:t>
            </a:r>
            <a:r>
              <a:rPr lang="en-IN" sz="2400" dirty="0">
                <a:solidFill>
                  <a:srgbClr val="C00000"/>
                </a:solidFill>
              </a:rPr>
              <a:t> </a:t>
            </a:r>
            <a:r>
              <a:rPr lang="en-IN" sz="2400" b="1" dirty="0">
                <a:solidFill>
                  <a:srgbClr val="C00000"/>
                </a:solidFill>
              </a:rPr>
              <a:t>return</a:t>
            </a:r>
            <a:r>
              <a:rPr lang="en-IN" sz="2400" dirty="0">
                <a:solidFill>
                  <a:srgbClr val="C00000"/>
                </a:solidFill>
              </a:rPr>
              <a:t> </a:t>
            </a:r>
            <a:r>
              <a:rPr lang="en-IN" sz="2400" dirty="0"/>
              <a:t>value</a:t>
            </a:r>
          </a:p>
        </p:txBody>
      </p:sp>
    </p:spTree>
    <p:extLst>
      <p:ext uri="{BB962C8B-B14F-4D97-AF65-F5344CB8AC3E}">
        <p14:creationId xmlns:p14="http://schemas.microsoft.com/office/powerpoint/2010/main" val="19677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7095</TotalTime>
  <Words>3359</Words>
  <Application>Microsoft Office PowerPoint</Application>
  <PresentationFormat>On-screen Show (4:3)</PresentationFormat>
  <Paragraphs>691</Paragraphs>
  <Slides>52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Consolas</vt:lpstr>
      <vt:lpstr>Courier New</vt:lpstr>
      <vt:lpstr>Times New Roman</vt:lpstr>
      <vt:lpstr>Wingdings</vt:lpstr>
      <vt:lpstr>Office Theme</vt:lpstr>
      <vt:lpstr>PowerPoint Presentation</vt:lpstr>
      <vt:lpstr>C++ Functions</vt:lpstr>
      <vt:lpstr>C++ Function</vt:lpstr>
      <vt:lpstr>C++ Function – (Cont…)</vt:lpstr>
      <vt:lpstr>Simple Function – (Cont…)</vt:lpstr>
      <vt:lpstr>Categories of Function </vt:lpstr>
      <vt:lpstr>Categories of Function (Cont…) </vt:lpstr>
      <vt:lpstr>Categories of Function (Cont..) </vt:lpstr>
      <vt:lpstr>Categories of Function (Cont…) </vt:lpstr>
      <vt:lpstr>Program: Categories of function</vt:lpstr>
      <vt:lpstr>Function with argument and returns value</vt:lpstr>
      <vt:lpstr>Function with arguments but no return value</vt:lpstr>
      <vt:lpstr>Function with no argument but returns value</vt:lpstr>
      <vt:lpstr>Function with no argument and no return value</vt:lpstr>
      <vt:lpstr>Categories of Functions Summary </vt:lpstr>
      <vt:lpstr>Categories of Functions Summary </vt:lpstr>
      <vt:lpstr>Call by Reference</vt:lpstr>
      <vt:lpstr>Call by reference</vt:lpstr>
      <vt:lpstr>Program: Swap using pointer, reference</vt:lpstr>
      <vt:lpstr>Program: Solution</vt:lpstr>
      <vt:lpstr>Program: Solution</vt:lpstr>
      <vt:lpstr>Program: Solution (Cont…)</vt:lpstr>
      <vt:lpstr>Program: Return by Reference</vt:lpstr>
      <vt:lpstr>Program: Solution</vt:lpstr>
      <vt:lpstr>Program: Returning Reference</vt:lpstr>
      <vt:lpstr>C Preprocessors Macros</vt:lpstr>
      <vt:lpstr>C Preprocessors Macros</vt:lpstr>
      <vt:lpstr>C Preprocessor Macro Example</vt:lpstr>
      <vt:lpstr>Inline Functions</vt:lpstr>
      <vt:lpstr>Inline Functions</vt:lpstr>
      <vt:lpstr>Inline Functions (Cont…)</vt:lpstr>
      <vt:lpstr>Program: Inline function</vt:lpstr>
      <vt:lpstr>Program: Solution</vt:lpstr>
      <vt:lpstr>Critical situations Inline Functions</vt:lpstr>
      <vt:lpstr>Function Overloading</vt:lpstr>
      <vt:lpstr>Function Overloading </vt:lpstr>
      <vt:lpstr>Function overloading – Cont…</vt:lpstr>
      <vt:lpstr>Function Overloading</vt:lpstr>
      <vt:lpstr>Program: Function overloading</vt:lpstr>
      <vt:lpstr>Program: Solution (Cont…)</vt:lpstr>
      <vt:lpstr>Program: Solution</vt:lpstr>
      <vt:lpstr>Program: Function overloading</vt:lpstr>
      <vt:lpstr>Program #7  Solution</vt:lpstr>
      <vt:lpstr>Default Function Arguments</vt:lpstr>
      <vt:lpstr>Default Function Argument</vt:lpstr>
      <vt:lpstr>Default Argument Example</vt:lpstr>
      <vt:lpstr>Default Arguments </vt:lpstr>
      <vt:lpstr>Default Arguments (Cont…)</vt:lpstr>
      <vt:lpstr>Common Mistakes</vt:lpstr>
      <vt:lpstr>Program: Default Arguments</vt:lpstr>
      <vt:lpstr>Program: Default Arguments</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Naimish Vadodariya</cp:lastModifiedBy>
  <cp:revision>1664</cp:revision>
  <dcterms:created xsi:type="dcterms:W3CDTF">2013-05-17T03:00:03Z</dcterms:created>
  <dcterms:modified xsi:type="dcterms:W3CDTF">2019-04-03T05:37:10Z</dcterms:modified>
</cp:coreProperties>
</file>