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9"/>
  </p:notesMasterIdLst>
  <p:sldIdLst>
    <p:sldId id="571" r:id="rId2"/>
    <p:sldId id="280" r:id="rId3"/>
    <p:sldId id="397" r:id="rId4"/>
    <p:sldId id="282" r:id="rId5"/>
    <p:sldId id="283" r:id="rId6"/>
    <p:sldId id="398" r:id="rId7"/>
    <p:sldId id="400" r:id="rId8"/>
    <p:sldId id="401" r:id="rId9"/>
    <p:sldId id="402" r:id="rId10"/>
    <p:sldId id="323" r:id="rId11"/>
    <p:sldId id="290" r:id="rId12"/>
    <p:sldId id="536" r:id="rId13"/>
    <p:sldId id="537" r:id="rId14"/>
    <p:sldId id="538" r:id="rId15"/>
    <p:sldId id="539" r:id="rId16"/>
    <p:sldId id="328" r:id="rId17"/>
    <p:sldId id="295" r:id="rId18"/>
    <p:sldId id="561" r:id="rId19"/>
    <p:sldId id="544" r:id="rId20"/>
    <p:sldId id="545" r:id="rId21"/>
    <p:sldId id="546" r:id="rId22"/>
    <p:sldId id="547" r:id="rId23"/>
    <p:sldId id="324" r:id="rId24"/>
    <p:sldId id="403" r:id="rId25"/>
    <p:sldId id="327" r:id="rId26"/>
    <p:sldId id="404" r:id="rId27"/>
    <p:sldId id="293" r:id="rId28"/>
    <p:sldId id="405" r:id="rId29"/>
    <p:sldId id="292" r:id="rId30"/>
    <p:sldId id="567" r:id="rId31"/>
    <p:sldId id="569" r:id="rId32"/>
    <p:sldId id="570" r:id="rId33"/>
    <p:sldId id="568" r:id="rId34"/>
    <p:sldId id="410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414" r:id="rId44"/>
    <p:sldId id="575" r:id="rId45"/>
    <p:sldId id="479" r:id="rId46"/>
    <p:sldId id="556" r:id="rId47"/>
    <p:sldId id="341" r:id="rId48"/>
    <p:sldId id="342" r:id="rId49"/>
    <p:sldId id="560" r:id="rId50"/>
    <p:sldId id="558" r:id="rId51"/>
    <p:sldId id="559" r:id="rId52"/>
    <p:sldId id="416" r:id="rId53"/>
    <p:sldId id="480" r:id="rId54"/>
    <p:sldId id="562" r:id="rId55"/>
    <p:sldId id="576" r:id="rId56"/>
    <p:sldId id="343" r:id="rId57"/>
    <p:sldId id="344" r:id="rId58"/>
    <p:sldId id="563" r:id="rId59"/>
    <p:sldId id="564" r:id="rId60"/>
    <p:sldId id="565" r:id="rId61"/>
    <p:sldId id="422" r:id="rId62"/>
    <p:sldId id="419" r:id="rId63"/>
    <p:sldId id="420" r:id="rId64"/>
    <p:sldId id="421" r:id="rId65"/>
    <p:sldId id="423" r:id="rId66"/>
    <p:sldId id="424" r:id="rId67"/>
    <p:sldId id="425" r:id="rId68"/>
    <p:sldId id="481" r:id="rId69"/>
    <p:sldId id="497" r:id="rId70"/>
    <p:sldId id="482" r:id="rId71"/>
    <p:sldId id="498" r:id="rId72"/>
    <p:sldId id="426" r:id="rId73"/>
    <p:sldId id="427" r:id="rId74"/>
    <p:sldId id="581" r:id="rId75"/>
    <p:sldId id="429" r:id="rId76"/>
    <p:sldId id="579" r:id="rId77"/>
    <p:sldId id="499" r:id="rId78"/>
    <p:sldId id="430" r:id="rId79"/>
    <p:sldId id="431" r:id="rId80"/>
    <p:sldId id="432" r:id="rId81"/>
    <p:sldId id="502" r:id="rId82"/>
    <p:sldId id="433" r:id="rId83"/>
    <p:sldId id="503" r:id="rId84"/>
    <p:sldId id="435" r:id="rId85"/>
    <p:sldId id="436" r:id="rId86"/>
    <p:sldId id="437" r:id="rId87"/>
    <p:sldId id="438" r:id="rId88"/>
    <p:sldId id="583" r:id="rId89"/>
    <p:sldId id="582" r:id="rId90"/>
    <p:sldId id="439" r:id="rId91"/>
    <p:sldId id="440" r:id="rId92"/>
    <p:sldId id="441" r:id="rId93"/>
    <p:sldId id="580" r:id="rId94"/>
    <p:sldId id="485" r:id="rId95"/>
    <p:sldId id="486" r:id="rId96"/>
    <p:sldId id="487" r:id="rId97"/>
    <p:sldId id="444" r:id="rId98"/>
    <p:sldId id="523" r:id="rId99"/>
    <p:sldId id="524" r:id="rId100"/>
    <p:sldId id="525" r:id="rId101"/>
    <p:sldId id="526" r:id="rId102"/>
    <p:sldId id="527" r:id="rId103"/>
    <p:sldId id="528" r:id="rId104"/>
    <p:sldId id="529" r:id="rId105"/>
    <p:sldId id="530" r:id="rId106"/>
    <p:sldId id="531" r:id="rId107"/>
    <p:sldId id="532" r:id="rId108"/>
    <p:sldId id="533" r:id="rId109"/>
    <p:sldId id="577" r:id="rId110"/>
    <p:sldId id="534" r:id="rId111"/>
    <p:sldId id="535" r:id="rId112"/>
    <p:sldId id="495" r:id="rId113"/>
    <p:sldId id="492" r:id="rId114"/>
    <p:sldId id="493" r:id="rId115"/>
    <p:sldId id="494" r:id="rId116"/>
    <p:sldId id="505" r:id="rId117"/>
    <p:sldId id="506" r:id="rId118"/>
    <p:sldId id="508" r:id="rId119"/>
    <p:sldId id="458" r:id="rId120"/>
    <p:sldId id="459" r:id="rId121"/>
    <p:sldId id="460" r:id="rId122"/>
    <p:sldId id="507" r:id="rId123"/>
    <p:sldId id="514" r:id="rId124"/>
    <p:sldId id="516" r:id="rId125"/>
    <p:sldId id="513" r:id="rId126"/>
    <p:sldId id="461" r:id="rId127"/>
    <p:sldId id="517" r:id="rId128"/>
    <p:sldId id="463" r:id="rId129"/>
    <p:sldId id="462" r:id="rId130"/>
    <p:sldId id="584" r:id="rId131"/>
    <p:sldId id="518" r:id="rId132"/>
    <p:sldId id="467" r:id="rId133"/>
    <p:sldId id="468" r:id="rId134"/>
    <p:sldId id="511" r:id="rId135"/>
    <p:sldId id="519" r:id="rId136"/>
    <p:sldId id="469" r:id="rId137"/>
    <p:sldId id="470" r:id="rId138"/>
    <p:sldId id="471" r:id="rId139"/>
    <p:sldId id="472" r:id="rId140"/>
    <p:sldId id="520" r:id="rId141"/>
    <p:sldId id="473" r:id="rId142"/>
    <p:sldId id="474" r:id="rId143"/>
    <p:sldId id="521" r:id="rId144"/>
    <p:sldId id="475" r:id="rId145"/>
    <p:sldId id="476" r:id="rId146"/>
    <p:sldId id="477" r:id="rId147"/>
    <p:sldId id="572" r:id="rId1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hwiMtwRwT9JFMuMcQuqzQ==" hashData="Ym2jbpbQDi69c43uZoiT6GBXPThnAKWvFUyp03X0YE3f1arXoZT94/+uUTCyiPNP/Na2/IhKTlSfJQx/QOeT+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497D"/>
    <a:srgbClr val="DCE6F2"/>
    <a:srgbClr val="008000"/>
    <a:srgbClr val="4F81BD"/>
    <a:srgbClr val="FD3018"/>
    <a:srgbClr val="4A7EBB"/>
    <a:srgbClr val="C6D9F1"/>
    <a:srgbClr val="D9D9D9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6" autoAdjust="0"/>
    <p:restoredTop sz="87433" autoAdjust="0"/>
  </p:normalViewPr>
  <p:slideViewPr>
    <p:cSldViewPr>
      <p:cViewPr varScale="1">
        <p:scale>
          <a:sx n="75" d="100"/>
          <a:sy n="75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Return-type class-name :: function-name(argument declaration)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initialize a static member variable inside the class declaration.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53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3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shared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define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shared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"This is static a: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is non-static b: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shared x,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set a to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change a to 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/* Here, a has been changed for both x and y because a is shared by both objects.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One of the important concepts of OOP is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hiding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i.e., a non-member function cannot access an object's private or protected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can not control</a:t>
            </a:r>
            <a:r>
              <a:rPr lang="en-US" baseline="0" dirty="0"/>
              <a:t> friend function</a:t>
            </a:r>
          </a:p>
          <a:p>
            <a:r>
              <a:rPr lang="en-US" baseline="0" dirty="0"/>
              <a:t>Friend function can not access variables directly like regular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IN" sz="1200" dirty="0"/>
              <a:t>We can declare </a:t>
            </a:r>
            <a:r>
              <a:rPr lang="en-IN" sz="1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200" dirty="0"/>
              <a:t> the member functions of one class as the </a:t>
            </a:r>
            <a:r>
              <a:rPr lang="en-IN" sz="1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friend functions</a:t>
            </a:r>
            <a:r>
              <a:rPr lang="en-IN" sz="1200" dirty="0"/>
              <a:t> of another class.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IN" sz="1200" dirty="0"/>
              <a:t>In such cases, the class is called a friend class, like </a:t>
            </a:r>
            <a:r>
              <a:rPr lang="en-IN" sz="1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X</a:t>
            </a:r>
            <a:r>
              <a:rPr lang="en-IN" sz="1200" dirty="0"/>
              <a:t> is the friend class of </a:t>
            </a:r>
            <a:r>
              <a:rPr lang="en-IN" sz="1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Z</a:t>
            </a:r>
            <a:r>
              <a:rPr lang="en-IN" sz="1200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One of the important concepts of OOP is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hiding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i.e., a non-member function cannot access an object's private or protected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real world entity which can have some characteristics or which can perform some work is called as Object.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These are special type of Constructors, and is used to copy values of data members of one object into other object.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These are special type of Constructors, and is used to copy values of data members of one object into other object.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4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define an additional task</a:t>
            </a:r>
            <a:r>
              <a:rPr lang="en-IN" baseline="0" dirty="0"/>
              <a:t> to an operator , we must specify what it means in relation to class to which operator is applied. This is done with the help of special function is called operator function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C++ allows you to specify more than one definition for a </a:t>
            </a:r>
            <a:r>
              <a:rPr lang="en-IN" b="1" dirty="0"/>
              <a:t>function</a:t>
            </a:r>
            <a:r>
              <a:rPr lang="en-IN" dirty="0"/>
              <a:t> name or an </a:t>
            </a:r>
            <a:r>
              <a:rPr lang="en-IN" b="1" dirty="0"/>
              <a:t>operator</a:t>
            </a:r>
            <a:r>
              <a:rPr lang="en-IN" dirty="0"/>
              <a:t> in the same scope, which is called </a:t>
            </a:r>
            <a:r>
              <a:rPr lang="en-IN" b="1" dirty="0"/>
              <a:t>function overloading</a:t>
            </a:r>
            <a:r>
              <a:rPr lang="en-IN" dirty="0"/>
              <a:t> and </a:t>
            </a:r>
            <a:r>
              <a:rPr lang="en-IN" b="1" dirty="0"/>
              <a:t>operator overloading</a:t>
            </a:r>
            <a:r>
              <a:rPr lang="en-IN" dirty="0"/>
              <a:t> respectively.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give special meaning to any operators in which program it is implemented.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2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3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4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you can declare a member function operator </a:t>
            </a:r>
            <a:r>
              <a:rPr lang="en-US" dirty="0"/>
              <a:t>operator++()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one argument having type </a:t>
            </a:r>
            <a:r>
              <a:rPr lang="en-US" dirty="0"/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compiler uses the </a:t>
            </a:r>
            <a:r>
              <a:rPr lang="en-US" dirty="0" err="1"/>
              <a:t>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argument to distinguish between the prefix and postfix increment operators. For implicit calls, the default value is zero.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C++ uses a “dummy variable” or “dummy argument” for the postfix operators. This argument is a fake integer parameter that only serves to distinguish the postfix version of increment/decrement from the prefix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0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https://www.bccfalna.com/class-type-conversion-cpp/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4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Objects are</a:t>
            </a:r>
            <a:r>
              <a:rPr lang="en-IN" baseline="0" dirty="0"/>
              <a:t> the basic units of object oriented programming</a:t>
            </a:r>
            <a:endParaRPr lang="en-IN" dirty="0"/>
          </a:p>
          <a:p>
            <a:r>
              <a:rPr lang="en-IN" dirty="0"/>
              <a:t>You would expect to person have a name this would be</a:t>
            </a:r>
            <a:r>
              <a:rPr lang="en-IN" baseline="0" dirty="0"/>
              <a:t> considered as attribute/ property of a person</a:t>
            </a:r>
          </a:p>
          <a:p>
            <a:r>
              <a:rPr lang="en-IN" baseline="0" dirty="0"/>
              <a:t>You would also expect person to be able to something like eat sleep… these are called methods</a:t>
            </a:r>
          </a:p>
          <a:p>
            <a:r>
              <a:rPr lang="en-IN" baseline="0" dirty="0"/>
              <a:t>Code in </a:t>
            </a:r>
            <a:r>
              <a:rPr lang="en-IN" baseline="0" dirty="0" err="1"/>
              <a:t>oop</a:t>
            </a:r>
            <a:r>
              <a:rPr lang="en-IN" baseline="0" dirty="0"/>
              <a:t> is 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you might remember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Chapter 1, is a particular instance of a class, and a </a:t>
            </a:r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how data is stored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Executes statements and return to calling function</a:t>
            </a:r>
            <a:endParaRPr lang="en-IN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Executes statements and return to calling function</a:t>
            </a:r>
            <a:endParaRPr lang="en-IN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 data1 and data2 are private members where as function1() and function2() are public members.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try to access private data from outside of the class, compiler throws error. This feature in OOP is known as data hiding.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/>
                <a:cs typeface="Open Sans Semibold" panose="020B07060308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 Objects and Classes     </a:t>
            </a:r>
            <a:r>
              <a:rPr lang="da-DK" sz="160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69722" y="2644170"/>
            <a:ext cx="5004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E"/>
                </a:solidFill>
              </a:rPr>
              <a:t>I like</a:t>
            </a:r>
            <a:r>
              <a:rPr lang="en-US" sz="4800" baseline="0" dirty="0">
                <a:solidFill>
                  <a:srgbClr val="FFFFFE"/>
                </a:solidFill>
              </a:rPr>
              <a:t> C++ so much</a:t>
            </a:r>
          </a:p>
          <a:p>
            <a:r>
              <a:rPr lang="en-US" sz="4800" baseline="0" dirty="0">
                <a:solidFill>
                  <a:srgbClr val="FFFFFE"/>
                </a:solidFill>
              </a:rPr>
              <a:t>I like Rupesh sir</a:t>
            </a:r>
            <a:endParaRPr lang="en-US" sz="4800" dirty="0">
              <a:solidFill>
                <a:srgbClr val="FFFFF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Rupesh</a:t>
              </a:r>
              <a:r>
                <a:rPr lang="en-US" sz="2000" b="1" dirty="0"/>
                <a:t>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724789"/>
              <a:chOff x="-14748" y="986564"/>
              <a:chExt cx="9158748" cy="3724789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26030"/>
                <a:ext cx="41881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Object and Classes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 of Class Car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177143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585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Honda City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1339780"/>
            <a:ext cx="2177143" cy="1130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0388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Hyundai i20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75016"/>
            <a:ext cx="2177143" cy="1219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7756" y="2462212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Sumo Grand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" y="3343469"/>
            <a:ext cx="2177143" cy="9330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7892" y="4387334"/>
            <a:ext cx="238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Mercedes E class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3303031"/>
            <a:ext cx="2177143" cy="1047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54881" y="4404240"/>
            <a:ext cx="17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Swift  </a:t>
            </a:r>
            <a:r>
              <a:rPr lang="en-IN" sz="2400" dirty="0" err="1"/>
              <a:t>Dzire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3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Default constructor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Parameterized constructor</a:t>
            </a:r>
            <a:endParaRPr lang="en-IN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Copy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071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1"/>
            <a:ext cx="8763000" cy="236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Default constructor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one which invokes by default when object of the class is created.</a:t>
            </a:r>
            <a:endParaRPr lang="en-IN" dirty="0"/>
          </a:p>
          <a:p>
            <a:pPr lvl="0" algn="just"/>
            <a:r>
              <a:rPr lang="en-US" dirty="0"/>
              <a:t>It is generally used to initialize the default value of the data members.</a:t>
            </a:r>
            <a:endParaRPr lang="en-IN" dirty="0"/>
          </a:p>
          <a:p>
            <a:pPr lvl="0" algn="just"/>
            <a:r>
              <a:rPr lang="en-US" dirty="0"/>
              <a:t>It is also called </a:t>
            </a:r>
            <a:r>
              <a:rPr lang="en-US" b="1" dirty="0">
                <a:solidFill>
                  <a:srgbClr val="C00000"/>
                </a:solidFill>
              </a:rPr>
              <a:t>no argument constructor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408038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Object d1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1350" y="5054307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4706" y="5054307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8426" y="4567343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4706" y="4562273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500" y="3657600"/>
            <a:ext cx="293370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demo{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2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m,n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public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demo()</a:t>
            </a:r>
          </a:p>
          <a:p>
            <a:pPr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m=n=10;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628" y="4406599"/>
            <a:ext cx="2082169" cy="16651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290180" y="3657600"/>
            <a:ext cx="25146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main()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demo d1;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5068" y="4343141"/>
            <a:ext cx="2076450" cy="5147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8" grpId="0" animBg="1"/>
      <p:bldP spid="17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060" y="892635"/>
            <a:ext cx="7200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breadth;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Area(){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length=5;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breadth=2;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Calculate(){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narea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&lt;&lt;length * breadth;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4044" y="990600"/>
            <a:ext cx="312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A1;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A1.Calculate();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A2;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A2.Calculate();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048" y="97414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91459" y="2778317"/>
            <a:ext cx="106114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19786" y="1447800"/>
            <a:ext cx="1524000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3190829"/>
            <a:ext cx="2209800" cy="688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517496" y="5010784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A1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2002" y="6000832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77587" y="6000832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52002" y="5505504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length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7587" y="5500434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breadth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4700" y="4987854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A2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59206" y="5977902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84791" y="5977902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59206" y="5482574"/>
            <a:ext cx="1083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length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84791" y="5477504"/>
            <a:ext cx="108387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breadth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32849" y="2184172"/>
            <a:ext cx="1524000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Constructors that can take arguments are called </a:t>
            </a:r>
            <a:r>
              <a:rPr lang="en-US" b="1" dirty="0">
                <a:solidFill>
                  <a:srgbClr val="C00000"/>
                </a:solidFill>
              </a:rPr>
              <a:t>parameterized constructors</a:t>
            </a:r>
            <a:r>
              <a:rPr lang="en-US" b="1" dirty="0"/>
              <a:t>.</a:t>
            </a:r>
            <a:endParaRPr lang="en-IN" dirty="0"/>
          </a:p>
          <a:p>
            <a:pPr lvl="0" algn="just"/>
            <a:r>
              <a:rPr lang="en-US" dirty="0"/>
              <a:t>Sometimes it is necessary to initialize the various data elements of different objects with different values when they are created.</a:t>
            </a:r>
            <a:endParaRPr lang="en-IN" dirty="0"/>
          </a:p>
          <a:p>
            <a:pPr lvl="0" algn="just"/>
            <a:r>
              <a:rPr lang="en-US" dirty="0"/>
              <a:t>We can achieve this objective by passing arguments to the constructor function when the objects are created.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1484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500" y="1981200"/>
            <a:ext cx="873887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demo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m,n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demo(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x,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y){ </a:t>
            </a:r>
            <a:r>
              <a:rPr lang="en-IN" sz="20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//Parameterized Constructor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m=x;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n=y;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&lt;&lt;“Constructor Called“;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main()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demo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d1(5,6);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064" y="5646378"/>
            <a:ext cx="23622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0049" y="2957160"/>
            <a:ext cx="7049952" cy="1871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23462" y="4875182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d1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4412" y="5849109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7768" y="5849109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1488" y="5362145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27768" y="5357075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472" y="1045153"/>
            <a:ext cx="874189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Constructors that can take arguments are called </a:t>
            </a:r>
            <a:r>
              <a:rPr lang="en-US" sz="2400" b="1" dirty="0">
                <a:solidFill>
                  <a:srgbClr val="C00000"/>
                </a:solidFill>
              </a:rPr>
              <a:t>parameterized constructors</a:t>
            </a:r>
            <a:r>
              <a:rPr lang="en-US" sz="2400" b="1" dirty="0"/>
              <a:t>.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472416" y="5564503"/>
            <a:ext cx="2514600" cy="47938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IN" dirty="0"/>
              <a:t> having data members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feet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inch</a:t>
            </a:r>
            <a:r>
              <a:rPr lang="en-IN" dirty="0"/>
              <a:t>. Create parameterized constructor to initialize members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feet</a:t>
            </a:r>
            <a:r>
              <a:rPr lang="en-IN" dirty="0"/>
              <a:t> </a:t>
            </a:r>
            <a:r>
              <a:rPr lang="en-IN"/>
              <a:t>and </a:t>
            </a:r>
            <a:r>
              <a:rPr lang="en-I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inch.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380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copy constructor </a:t>
            </a:r>
            <a:r>
              <a:rPr lang="en-US" dirty="0"/>
              <a:t>is used to declare and initialize an object from another object </a:t>
            </a:r>
            <a:r>
              <a:rPr lang="en-IN" dirty="0"/>
              <a:t>using an object as argument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For example: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demo(demo &amp;d); </a:t>
            </a:r>
            <a:r>
              <a:rPr lang="en-US" dirty="0"/>
              <a:t> //declaration</a:t>
            </a:r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d2(d1);      </a:t>
            </a:r>
            <a:r>
              <a:rPr lang="en-US" dirty="0"/>
              <a:t>//copy object</a:t>
            </a:r>
          </a:p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 d2=d1;</a:t>
            </a:r>
            <a:r>
              <a:rPr lang="en-US" dirty="0"/>
              <a:t>              //copy object</a:t>
            </a:r>
            <a:endParaRPr lang="en-IN" dirty="0"/>
          </a:p>
          <a:p>
            <a:pPr algn="just"/>
            <a:r>
              <a:rPr lang="en-US" dirty="0"/>
              <a:t>Constructor which accepts a reference to its own class as a parameter is called </a:t>
            </a:r>
            <a:r>
              <a:rPr lang="en-US" b="1" dirty="0">
                <a:solidFill>
                  <a:srgbClr val="C00000"/>
                </a:solidFill>
              </a:rPr>
              <a:t>copy constructor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6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60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copy constructor </a:t>
            </a:r>
            <a:r>
              <a:rPr lang="en-US" dirty="0"/>
              <a:t>is used to initialize an object </a:t>
            </a:r>
          </a:p>
          <a:p>
            <a:pPr marL="0" lvl="0" indent="0" algn="just">
              <a:buNone/>
            </a:pPr>
            <a:r>
              <a:rPr lang="en-US" dirty="0"/>
              <a:t>     from another object </a:t>
            </a:r>
          </a:p>
          <a:p>
            <a:pPr marL="0" lvl="0" indent="0" algn="just">
              <a:buNone/>
            </a:pPr>
            <a:r>
              <a:rPr lang="en-US" dirty="0"/>
              <a:t>     </a:t>
            </a:r>
            <a:r>
              <a:rPr lang="en-IN" dirty="0"/>
              <a:t>using an object as argument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693043"/>
            <a:ext cx="8763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 Parameterized constructor which accepts a reference to its own class as a parameter is called </a:t>
            </a:r>
            <a:r>
              <a:rPr lang="en-US" sz="2400" b="1" dirty="0">
                <a:solidFill>
                  <a:srgbClr val="C00000"/>
                </a:solidFill>
              </a:rPr>
              <a:t>copy constructor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3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" y="990600"/>
            <a:ext cx="5219700" cy="5170646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demo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m, n;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public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demo(</a:t>
            </a:r>
            <a:r>
              <a:rPr lang="en-IN" sz="22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x,</a:t>
            </a:r>
            <a:r>
              <a:rPr lang="en-IN" sz="22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y){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m=x;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n=y;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"Parameterized </a:t>
            </a:r>
            <a:r>
              <a:rPr lang="en-IN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Constructor"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demo(demo &amp;x){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m =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x.m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n =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x.n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"Copy </a:t>
            </a:r>
            <a:r>
              <a:rPr lang="en-IN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Constructor"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}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990600"/>
            <a:ext cx="3581400" cy="212365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main()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 </a:t>
            </a: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1(5,6);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 obj2(obj1);</a:t>
            </a:r>
          </a:p>
          <a:p>
            <a:pPr>
              <a:spcAft>
                <a:spcPts val="0"/>
              </a:spcAft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demo obj2 = obj1;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7856" y="4150255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11212" y="4150255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94932" y="3663291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11212" y="3658221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01870" y="3176328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87856" y="5791200"/>
            <a:ext cx="5981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11212" y="5791200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94932" y="5304236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11212" y="5299166"/>
            <a:ext cx="59109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01870" y="4817273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73712" y="3178383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obj1 or x</a:t>
            </a:r>
          </a:p>
        </p:txBody>
      </p:sp>
    </p:spTree>
    <p:extLst>
      <p:ext uri="{BB962C8B-B14F-4D97-AF65-F5344CB8AC3E}">
        <p14:creationId xmlns:p14="http://schemas.microsoft.com/office/powerpoint/2010/main" val="22304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Types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Create a class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IN" dirty="0"/>
              <a:t>having data members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IN" dirty="0"/>
              <a:t>. Demonstrate default, parameterized and copy constructor to initialize members.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85" y="990600"/>
            <a:ext cx="8763000" cy="1066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A 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 is a </a:t>
            </a:r>
            <a:r>
              <a:rPr lang="en-IN" b="1" dirty="0">
                <a:solidFill>
                  <a:srgbClr val="C00000"/>
                </a:solidFill>
              </a:rPr>
              <a:t>blueprint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or </a:t>
            </a:r>
            <a:r>
              <a:rPr lang="en-IN" b="1" dirty="0">
                <a:solidFill>
                  <a:srgbClr val="C00000"/>
                </a:solidFill>
              </a:rPr>
              <a:t>template</a:t>
            </a:r>
            <a:r>
              <a:rPr lang="en-IN" dirty="0"/>
              <a:t> that describes the object.</a:t>
            </a:r>
          </a:p>
          <a:p>
            <a:pPr algn="just"/>
            <a:r>
              <a:rPr lang="en-IN" dirty="0"/>
              <a:t> A class specifies the attributes and methods of objects.</a:t>
            </a:r>
          </a:p>
          <a:p>
            <a:pPr algn="just"/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785" y="4162571"/>
            <a:ext cx="8763000" cy="10190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In above example class name is </a:t>
            </a:r>
            <a:r>
              <a:rPr lang="en-IN" b="1" dirty="0">
                <a:solidFill>
                  <a:srgbClr val="C00000"/>
                </a:solidFill>
              </a:rPr>
              <a:t>car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car1</a:t>
            </a:r>
            <a:r>
              <a:rPr lang="en-IN" dirty="0"/>
              <a:t> is object of that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133492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Example: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data members and member functions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}car1; </a:t>
            </a:r>
          </a:p>
        </p:txBody>
      </p:sp>
    </p:spTree>
    <p:extLst>
      <p:ext uri="{BB962C8B-B14F-4D97-AF65-F5344CB8AC3E}">
        <p14:creationId xmlns:p14="http://schemas.microsoft.com/office/powerpoint/2010/main" val="28764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062" y="779054"/>
            <a:ext cx="89916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width;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marL="6543675" indent="-6543675"/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y){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Parameterized          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 = x;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 = y;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rectangle(rectangle &amp;_r){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Copy 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length = _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r.length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width = _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500" y="77787"/>
            <a:ext cx="8763000" cy="672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Program: Types of Constructor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8400" y="914400"/>
            <a:ext cx="2577737" cy="98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This is constructor overloading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1864273"/>
            <a:ext cx="1981200" cy="38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85800" y="3276600"/>
            <a:ext cx="3886200" cy="38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85800" y="5029200"/>
            <a:ext cx="4191000" cy="38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192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r1;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default constructor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400550" indent="-4400550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r2(10,20);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parameterized constructor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r3(r2);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Invokes copy constructor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" y="77787"/>
            <a:ext cx="8763000" cy="6726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Program: Types of Constructor (</a:t>
            </a:r>
            <a:r>
              <a:rPr lang="en-IN" sz="3600" dirty="0" err="1"/>
              <a:t>Cont</a:t>
            </a:r>
            <a:r>
              <a:rPr lang="en-IN" sz="36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1843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2435253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561" y="936214"/>
            <a:ext cx="5865813" cy="287378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Destructor</a:t>
            </a:r>
            <a:r>
              <a:rPr lang="en-US" sz="2400" dirty="0"/>
              <a:t> is used to destroy the objects that have been created by a constructor. </a:t>
            </a:r>
          </a:p>
          <a:p>
            <a:pPr lvl="0" algn="just">
              <a:buClr>
                <a:schemeClr val="tx1"/>
              </a:buClr>
            </a:pPr>
            <a:r>
              <a:rPr lang="en-IN" sz="2400" dirty="0"/>
              <a:t>The syntax for </a:t>
            </a:r>
            <a:r>
              <a:rPr lang="en-IN" sz="2400" b="1" dirty="0">
                <a:solidFill>
                  <a:srgbClr val="C00000"/>
                </a:solidFill>
              </a:rPr>
              <a:t>destructor</a:t>
            </a:r>
            <a:r>
              <a:rPr lang="en-IN" sz="2400" dirty="0"/>
              <a:t> is same as that for the constructor, </a:t>
            </a:r>
          </a:p>
          <a:p>
            <a:pPr lvl="1" indent="-342900" algn="just">
              <a:buClr>
                <a:schemeClr val="tx1"/>
              </a:buClr>
            </a:pPr>
            <a:r>
              <a:rPr lang="en-IN" sz="2400" dirty="0"/>
              <a:t>the class name is used for the name of  destructor, </a:t>
            </a:r>
          </a:p>
          <a:p>
            <a:pPr lvl="1" indent="-342900" algn="just">
              <a:buClr>
                <a:schemeClr val="tx1"/>
              </a:buClr>
            </a:pPr>
            <a:r>
              <a:rPr lang="en-IN" sz="2400" dirty="0"/>
              <a:t>with a </a:t>
            </a:r>
            <a:r>
              <a:rPr lang="en-IN" sz="2400" b="1" dirty="0">
                <a:solidFill>
                  <a:srgbClr val="C00000"/>
                </a:solidFill>
              </a:rPr>
              <a:t>tilde (~)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sign as prefix to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276" y="4287893"/>
            <a:ext cx="881144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Destructor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342900" lvl="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never takes any argument nor it returns any value nor it has return type. </a:t>
            </a:r>
            <a:endParaRPr lang="en-IN" sz="2400" dirty="0"/>
          </a:p>
          <a:p>
            <a:pPr marL="342900" lvl="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is invoked automatically by the complier upon exit from the program. </a:t>
            </a:r>
            <a:endParaRPr lang="en-IN" sz="2400" dirty="0"/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should be declared in the public section.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131251" y="351385"/>
            <a:ext cx="2931725" cy="3708783"/>
          </a:xfrm>
          <a:prstGeom prst="roundRect">
            <a:avLst>
              <a:gd name="adj" fmla="val 55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car(){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&gt;&gt;mileage;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}</a:t>
            </a:r>
          </a:p>
          <a:p>
            <a:pPr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~car(){   </a:t>
            </a:r>
          </a:p>
          <a:p>
            <a:pPr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&lt;&lt;" destructor";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}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480" y="4174030"/>
            <a:ext cx="883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248400" y="2590800"/>
            <a:ext cx="2590800" cy="990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Destructor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05697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width;    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rectangle(){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length=0;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width=0;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&lt;&lt;”Constructor Called”;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~rectangle()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//Destructor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&lt;&lt;”Destructor Called”;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</a:p>
          <a:p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functions for reading, writing and processing can be written here 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914400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 x; </a:t>
            </a:r>
          </a:p>
          <a:p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constructor is called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131" y="4119159"/>
            <a:ext cx="4876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Destructor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1066800"/>
            <a:ext cx="877428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Marks{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maths;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science;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Marks() 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"Inside Constructor"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"C++ Object created"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//Destructor</a:t>
            </a:r>
            <a:endParaRPr lang="en-IN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~Marks() 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"Inside Destructor"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"C++ Object destructed"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990600"/>
            <a:ext cx="23353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 m1;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Marks m2;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86255"/>
            <a:ext cx="73152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95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dirty="0"/>
              <a:t>Operator Overloading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286000"/>
            <a:ext cx="48387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066800"/>
            <a:ext cx="3505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a=5, b=10,c;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 = a + b;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448300" y="990600"/>
            <a:ext cx="3505200" cy="1219200"/>
          </a:xfrm>
          <a:prstGeom prst="wedgeRectCallout">
            <a:avLst>
              <a:gd name="adj1" fmla="val -74328"/>
              <a:gd name="adj2" fmla="val -2579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</a:t>
            </a:r>
            <a:r>
              <a:rPr lang="en-IN" sz="2400" b="1" dirty="0">
                <a:solidFill>
                  <a:srgbClr val="C00000"/>
                </a:solidFill>
              </a:rPr>
              <a:t>+</a:t>
            </a:r>
            <a:r>
              <a:rPr lang="en-IN" sz="2400" dirty="0">
                <a:solidFill>
                  <a:schemeClr val="tx1"/>
                </a:solidFill>
              </a:rPr>
              <a:t> performs </a:t>
            </a:r>
            <a:r>
              <a:rPr lang="en-IN" sz="2400" b="1" dirty="0">
                <a:solidFill>
                  <a:srgbClr val="C00000"/>
                </a:solidFill>
              </a:rPr>
              <a:t>addition</a:t>
            </a:r>
            <a:r>
              <a:rPr lang="en-IN" sz="2400" dirty="0">
                <a:solidFill>
                  <a:schemeClr val="tx1"/>
                </a:solidFill>
              </a:rPr>
              <a:t> of  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</a:rPr>
              <a:t>integer operands</a:t>
            </a:r>
            <a:r>
              <a:rPr lang="en-IN" sz="2400" dirty="0">
                <a:solidFill>
                  <a:schemeClr val="tx1"/>
                </a:solidFill>
              </a:rPr>
              <a:t> a,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2861101"/>
            <a:ext cx="3505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time t1,t2,t3;</a:t>
            </a:r>
          </a:p>
          <a:p>
            <a:r>
              <a:rPr lang="en-IN" sz="2400" dirty="0">
                <a:latin typeface="Consolas" pitchFamily="49" charset="0"/>
              </a:rPr>
              <a:t>t3 = t1 + t2;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48300" y="2861101"/>
            <a:ext cx="3505200" cy="1219200"/>
          </a:xfrm>
          <a:prstGeom prst="wedgeRectCallout">
            <a:avLst>
              <a:gd name="adj1" fmla="val -74328"/>
              <a:gd name="adj2" fmla="val -253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</a:t>
            </a:r>
            <a:r>
              <a:rPr lang="en-IN" sz="2400" b="1" dirty="0">
                <a:solidFill>
                  <a:srgbClr val="C00000"/>
                </a:solidFill>
              </a:rPr>
              <a:t>+</a:t>
            </a:r>
            <a:r>
              <a:rPr lang="en-IN" sz="2400" dirty="0">
                <a:solidFill>
                  <a:schemeClr val="tx1"/>
                </a:solidFill>
              </a:rPr>
              <a:t> performs </a:t>
            </a:r>
            <a:r>
              <a:rPr lang="en-IN" sz="2400" b="1" dirty="0">
                <a:solidFill>
                  <a:srgbClr val="C00000"/>
                </a:solidFill>
              </a:rPr>
              <a:t>addition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</a:rPr>
              <a:t>objects</a:t>
            </a:r>
            <a:r>
              <a:rPr lang="en-IN" sz="2400" dirty="0">
                <a:solidFill>
                  <a:schemeClr val="tx1"/>
                </a:solidFill>
              </a:rPr>
              <a:t> of type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724400"/>
            <a:ext cx="41148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string str1=“Hello”</a:t>
            </a:r>
          </a:p>
          <a:p>
            <a:r>
              <a:rPr lang="en-IN" sz="2400" dirty="0">
                <a:latin typeface="Consolas" pitchFamily="49" charset="0"/>
              </a:rPr>
              <a:t>string str2=“Good Day”;</a:t>
            </a:r>
          </a:p>
          <a:p>
            <a:r>
              <a:rPr lang="en-IN" sz="2400" dirty="0">
                <a:latin typeface="Consolas" pitchFamily="49" charset="0"/>
              </a:rPr>
              <a:t>string str3;</a:t>
            </a:r>
          </a:p>
          <a:p>
            <a:r>
              <a:rPr lang="en-IN" sz="2400" dirty="0">
                <a:latin typeface="Consolas" pitchFamily="49" charset="0"/>
              </a:rPr>
              <a:t>str3 = str1 + str2;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410200" y="4724400"/>
            <a:ext cx="3505200" cy="838200"/>
          </a:xfrm>
          <a:prstGeom prst="wedgeRectCallout">
            <a:avLst>
              <a:gd name="adj1" fmla="val -73833"/>
              <a:gd name="adj2" fmla="val -2876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</a:t>
            </a:r>
            <a:r>
              <a:rPr lang="en-IN" sz="2400" b="1" dirty="0">
                <a:solidFill>
                  <a:srgbClr val="C00000"/>
                </a:solidFill>
              </a:rPr>
              <a:t>+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concatenates</a:t>
            </a:r>
            <a:r>
              <a:rPr lang="en-IN" sz="2400" dirty="0">
                <a:solidFill>
                  <a:schemeClr val="tx1"/>
                </a:solidFill>
              </a:rPr>
              <a:t> two strings str1,str2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454796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419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Function overloading</a:t>
            </a:r>
            <a:r>
              <a:rPr lang="en-IN" dirty="0"/>
              <a:t> allow you to use same function name for different definition.</a:t>
            </a:r>
          </a:p>
          <a:p>
            <a:pPr algn="just">
              <a:buClr>
                <a:schemeClr val="tx1"/>
              </a:buClr>
            </a:pPr>
            <a:r>
              <a:rPr lang="en-IN" b="1">
                <a:solidFill>
                  <a:srgbClr val="C00000"/>
                </a:solidFill>
              </a:rPr>
              <a:t>Operator overloading</a:t>
            </a:r>
            <a:r>
              <a:rPr lang="en-IN"/>
              <a:t> extends the overloading concept to operators, letting you assign multiple meanings to C++ operators</a:t>
            </a:r>
          </a:p>
          <a:p>
            <a:pPr algn="just">
              <a:buClr>
                <a:schemeClr val="tx1"/>
              </a:buClr>
            </a:pPr>
            <a:r>
              <a:rPr lang="en-IN" b="1">
                <a:solidFill>
                  <a:srgbClr val="C00000"/>
                </a:solidFill>
              </a:rPr>
              <a:t>Operator </a:t>
            </a:r>
            <a:r>
              <a:rPr lang="en-IN" b="1" dirty="0">
                <a:solidFill>
                  <a:srgbClr val="C00000"/>
                </a:solidFill>
              </a:rPr>
              <a:t>overloading </a:t>
            </a:r>
            <a:r>
              <a:rPr lang="en-IN" dirty="0"/>
              <a:t>giving the normal C++ operators such as +, * and == additional meanings when they are applied with </a:t>
            </a:r>
            <a:r>
              <a:rPr lang="en-IN" b="1" dirty="0">
                <a:solidFill>
                  <a:srgbClr val="C00000"/>
                </a:solidFill>
              </a:rPr>
              <a:t>user defined data types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" y="4597333"/>
            <a:ext cx="990600" cy="990600"/>
          </a:xfrm>
          <a:prstGeom prst="rect">
            <a:avLst/>
          </a:prstGeom>
        </p:spPr>
      </p:pic>
      <p:sp>
        <p:nvSpPr>
          <p:cNvPr id="6" name="Wave 5"/>
          <p:cNvSpPr/>
          <p:nvPr/>
        </p:nvSpPr>
        <p:spPr>
          <a:xfrm>
            <a:off x="1059726" y="4273483"/>
            <a:ext cx="2857249" cy="1638300"/>
          </a:xfrm>
          <a:prstGeom prst="wave">
            <a:avLst/>
          </a:prstGeom>
          <a:noFill/>
          <a:ln>
            <a:solidFill>
              <a:srgbClr val="FD3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Some of C++ Operators are already overloaded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75775"/>
              </p:ext>
            </p:extLst>
          </p:nvPr>
        </p:nvGraphicFramePr>
        <p:xfrm>
          <a:off x="4115804" y="4093656"/>
          <a:ext cx="4800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820">
                  <a:extLst>
                    <a:ext uri="{9D8B030D-6E8A-4147-A177-3AD203B41FA5}">
                      <a16:colId xmlns:a16="http://schemas.microsoft.com/office/drawing/2014/main" val="4122143512"/>
                    </a:ext>
                  </a:extLst>
                </a:gridCol>
                <a:gridCol w="3707780">
                  <a:extLst>
                    <a:ext uri="{9D8B030D-6E8A-4147-A177-3AD203B41FA5}">
                      <a16:colId xmlns:a16="http://schemas.microsoft.com/office/drawing/2014/main" val="35989762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67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90949"/>
              </p:ext>
            </p:extLst>
          </p:nvPr>
        </p:nvGraphicFramePr>
        <p:xfrm>
          <a:off x="4115804" y="4625340"/>
          <a:ext cx="4800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820">
                  <a:extLst>
                    <a:ext uri="{9D8B030D-6E8A-4147-A177-3AD203B41FA5}">
                      <a16:colId xmlns:a16="http://schemas.microsoft.com/office/drawing/2014/main" val="4122143512"/>
                    </a:ext>
                  </a:extLst>
                </a:gridCol>
                <a:gridCol w="3707780">
                  <a:extLst>
                    <a:ext uri="{9D8B030D-6E8A-4147-A177-3AD203B41FA5}">
                      <a16:colId xmlns:a16="http://schemas.microsoft.com/office/drawing/2014/main" val="35989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Consolas" panose="020B0609020204030204" pitchFamily="49" charset="0"/>
                        </a:rPr>
                        <a:t>*</a:t>
                      </a:r>
                      <a:endParaRPr lang="en-IN" sz="1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As pointer,</a:t>
                      </a:r>
                      <a:r>
                        <a:rPr lang="en-IN" sz="2000" b="0" baseline="0" dirty="0"/>
                        <a:t> As multiplication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67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86101"/>
              </p:ext>
            </p:extLst>
          </p:nvPr>
        </p:nvGraphicFramePr>
        <p:xfrm>
          <a:off x="4115804" y="5143500"/>
          <a:ext cx="4800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820">
                  <a:extLst>
                    <a:ext uri="{9D8B030D-6E8A-4147-A177-3AD203B41FA5}">
                      <a16:colId xmlns:a16="http://schemas.microsoft.com/office/drawing/2014/main" val="4122143512"/>
                    </a:ext>
                  </a:extLst>
                </a:gridCol>
                <a:gridCol w="3707780">
                  <a:extLst>
                    <a:ext uri="{9D8B030D-6E8A-4147-A177-3AD203B41FA5}">
                      <a16:colId xmlns:a16="http://schemas.microsoft.com/office/drawing/2014/main" val="35989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Consolas" panose="020B0609020204030204" pitchFamily="49" charset="0"/>
                        </a:rPr>
                        <a:t>&lt;&lt;</a:t>
                      </a:r>
                      <a:endParaRPr lang="en-IN" sz="1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As insertion,</a:t>
                      </a:r>
                      <a:r>
                        <a:rPr lang="en-IN" sz="2000" b="0" baseline="0" dirty="0"/>
                        <a:t> As bitwise shift left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67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25406"/>
              </p:ext>
            </p:extLst>
          </p:nvPr>
        </p:nvGraphicFramePr>
        <p:xfrm>
          <a:off x="4115804" y="5673771"/>
          <a:ext cx="4800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820">
                  <a:extLst>
                    <a:ext uri="{9D8B030D-6E8A-4147-A177-3AD203B41FA5}">
                      <a16:colId xmlns:a16="http://schemas.microsoft.com/office/drawing/2014/main" val="4122143512"/>
                    </a:ext>
                  </a:extLst>
                </a:gridCol>
                <a:gridCol w="3707780">
                  <a:extLst>
                    <a:ext uri="{9D8B030D-6E8A-4147-A177-3AD203B41FA5}">
                      <a16:colId xmlns:a16="http://schemas.microsoft.com/office/drawing/2014/main" val="35989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Consolas" panose="020B0609020204030204" pitchFamily="49" charset="0"/>
                        </a:rPr>
                        <a:t>&amp;</a:t>
                      </a:r>
                      <a:endParaRPr lang="en-IN" sz="16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/>
                        <a:t>As reference,</a:t>
                      </a:r>
                      <a:r>
                        <a:rPr lang="en-IN" sz="2000" b="0" baseline="0" dirty="0"/>
                        <a:t> As bitwise AND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Overloading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085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a=5, b=10,c;</a:t>
            </a:r>
          </a:p>
          <a:p>
            <a:r>
              <a:rPr lang="en-IN" sz="2400" dirty="0">
                <a:latin typeface="Consolas" pitchFamily="49" charset="0"/>
              </a:rPr>
              <a:t>c = a + b;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505200" y="1752600"/>
            <a:ext cx="5562600" cy="796499"/>
          </a:xfrm>
          <a:prstGeom prst="wedgeRectCallout">
            <a:avLst>
              <a:gd name="adj1" fmla="val -87785"/>
              <a:gd name="adj2" fmla="val -4052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+ performs addition of  integer operands a,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768" y="4003404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time t1,t2,t3;</a:t>
            </a:r>
          </a:p>
          <a:p>
            <a:r>
              <a:rPr lang="en-IN" sz="2400" dirty="0">
                <a:latin typeface="Consolas" pitchFamily="49" charset="0"/>
              </a:rPr>
              <a:t>t3 = t1 + t2;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68" y="2337386"/>
            <a:ext cx="4155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class time</a:t>
            </a:r>
          </a:p>
          <a:p>
            <a:r>
              <a:rPr lang="en-IN" sz="2400" dirty="0">
                <a:latin typeface="Consolas" pitchFamily="49" charset="0"/>
              </a:rPr>
              <a:t>{</a:t>
            </a:r>
          </a:p>
          <a:p>
            <a:r>
              <a:rPr lang="en-IN" sz="2400" dirty="0">
                <a:latin typeface="Consolas" pitchFamily="49" charset="0"/>
              </a:rPr>
              <a:t>  </a:t>
            </a:r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hour, minute;</a:t>
            </a:r>
          </a:p>
          <a:p>
            <a:r>
              <a:rPr lang="en-IN" sz="2400" dirty="0">
                <a:latin typeface="Consolas" pitchFamily="49" charset="0"/>
              </a:rPr>
              <a:t>};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429000" y="3508796"/>
            <a:ext cx="5562600" cy="796499"/>
          </a:xfrm>
          <a:prstGeom prst="wedgeRectCallout">
            <a:avLst>
              <a:gd name="adj1" fmla="val -94164"/>
              <a:gd name="adj2" fmla="val 8310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+ performs addition of objects of type time t1,t2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054" y="4953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string str1=“Hello”,str2=“Good Day”;</a:t>
            </a:r>
          </a:p>
          <a:p>
            <a:r>
              <a:rPr lang="en-IN" sz="2400" dirty="0">
                <a:latin typeface="Consolas" pitchFamily="49" charset="0"/>
              </a:rPr>
              <a:t>str1 + str2;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390900" y="5486400"/>
            <a:ext cx="5562600" cy="796499"/>
          </a:xfrm>
          <a:prstGeom prst="wedgeRectCallout">
            <a:avLst>
              <a:gd name="adj1" fmla="val -87630"/>
              <a:gd name="adj2" fmla="val -287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Operator + concatenates two strings str1,str2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547447"/>
            <a:ext cx="1790700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16523" y="4418902"/>
            <a:ext cx="2274277" cy="33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8950" y="5368498"/>
            <a:ext cx="2133600" cy="34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Specifying Class</a:t>
            </a:r>
          </a:p>
        </p:txBody>
      </p:sp>
      <p:sp>
        <p:nvSpPr>
          <p:cNvPr id="14" name="Freeform 13"/>
          <p:cNvSpPr/>
          <p:nvPr/>
        </p:nvSpPr>
        <p:spPr>
          <a:xfrm>
            <a:off x="1276925" y="1145705"/>
            <a:ext cx="6612826" cy="1424902"/>
          </a:xfrm>
          <a:custGeom>
            <a:avLst/>
            <a:gdLst>
              <a:gd name="connsiteX0" fmla="*/ 0 w 6612826"/>
              <a:gd name="connsiteY0" fmla="*/ 0 h 1424900"/>
              <a:gd name="connsiteX1" fmla="*/ 5900376 w 6612826"/>
              <a:gd name="connsiteY1" fmla="*/ 0 h 1424900"/>
              <a:gd name="connsiteX2" fmla="*/ 6612826 w 6612826"/>
              <a:gd name="connsiteY2" fmla="*/ 712450 h 1424900"/>
              <a:gd name="connsiteX3" fmla="*/ 5900376 w 6612826"/>
              <a:gd name="connsiteY3" fmla="*/ 1424900 h 1424900"/>
              <a:gd name="connsiteX4" fmla="*/ 0 w 6612826"/>
              <a:gd name="connsiteY4" fmla="*/ 1424900 h 1424900"/>
              <a:gd name="connsiteX5" fmla="*/ 0 w 6612826"/>
              <a:gd name="connsiteY5" fmla="*/ 0 h 14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2826" h="1424900">
                <a:moveTo>
                  <a:pt x="6612826" y="1424899"/>
                </a:moveTo>
                <a:lnTo>
                  <a:pt x="712450" y="1424899"/>
                </a:lnTo>
                <a:lnTo>
                  <a:pt x="0" y="712450"/>
                </a:lnTo>
                <a:lnTo>
                  <a:pt x="712450" y="1"/>
                </a:lnTo>
                <a:lnTo>
                  <a:pt x="6612826" y="1"/>
                </a:lnTo>
                <a:lnTo>
                  <a:pt x="6612826" y="142489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4566" tIns="121921" rIns="227584" bIns="12192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kern="1200" dirty="0"/>
              <a:t>How to declare / write class ?</a:t>
            </a:r>
            <a:endParaRPr lang="en-US" sz="3200" kern="1200" dirty="0"/>
          </a:p>
        </p:txBody>
      </p:sp>
      <p:sp>
        <p:nvSpPr>
          <p:cNvPr id="15" name="Oval 14"/>
          <p:cNvSpPr/>
          <p:nvPr/>
        </p:nvSpPr>
        <p:spPr>
          <a:xfrm>
            <a:off x="564475" y="1293460"/>
            <a:ext cx="1304288" cy="10745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1276925" y="2995948"/>
            <a:ext cx="6612826" cy="1424901"/>
          </a:xfrm>
          <a:custGeom>
            <a:avLst/>
            <a:gdLst>
              <a:gd name="connsiteX0" fmla="*/ 0 w 6612826"/>
              <a:gd name="connsiteY0" fmla="*/ 0 h 1424900"/>
              <a:gd name="connsiteX1" fmla="*/ 5900376 w 6612826"/>
              <a:gd name="connsiteY1" fmla="*/ 0 h 1424900"/>
              <a:gd name="connsiteX2" fmla="*/ 6612826 w 6612826"/>
              <a:gd name="connsiteY2" fmla="*/ 712450 h 1424900"/>
              <a:gd name="connsiteX3" fmla="*/ 5900376 w 6612826"/>
              <a:gd name="connsiteY3" fmla="*/ 1424900 h 1424900"/>
              <a:gd name="connsiteX4" fmla="*/ 0 w 6612826"/>
              <a:gd name="connsiteY4" fmla="*/ 1424900 h 1424900"/>
              <a:gd name="connsiteX5" fmla="*/ 0 w 6612826"/>
              <a:gd name="connsiteY5" fmla="*/ 0 h 14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2826" h="1424900">
                <a:moveTo>
                  <a:pt x="6612826" y="1424899"/>
                </a:moveTo>
                <a:lnTo>
                  <a:pt x="712450" y="1424899"/>
                </a:lnTo>
                <a:lnTo>
                  <a:pt x="0" y="712450"/>
                </a:lnTo>
                <a:lnTo>
                  <a:pt x="712450" y="1"/>
                </a:lnTo>
                <a:lnTo>
                  <a:pt x="6612826" y="1"/>
                </a:lnTo>
                <a:lnTo>
                  <a:pt x="6612826" y="142489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4566" tIns="121921" rIns="227584" bIns="1219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kern="1200" dirty="0"/>
              <a:t>How to create an object (instance/variable of class)?</a:t>
            </a:r>
            <a:endParaRPr lang="en-US" sz="32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276925" y="4846192"/>
            <a:ext cx="6612826" cy="1424901"/>
          </a:xfrm>
          <a:custGeom>
            <a:avLst/>
            <a:gdLst>
              <a:gd name="connsiteX0" fmla="*/ 0 w 6612826"/>
              <a:gd name="connsiteY0" fmla="*/ 0 h 1424900"/>
              <a:gd name="connsiteX1" fmla="*/ 5900376 w 6612826"/>
              <a:gd name="connsiteY1" fmla="*/ 0 h 1424900"/>
              <a:gd name="connsiteX2" fmla="*/ 6612826 w 6612826"/>
              <a:gd name="connsiteY2" fmla="*/ 712450 h 1424900"/>
              <a:gd name="connsiteX3" fmla="*/ 5900376 w 6612826"/>
              <a:gd name="connsiteY3" fmla="*/ 1424900 h 1424900"/>
              <a:gd name="connsiteX4" fmla="*/ 0 w 6612826"/>
              <a:gd name="connsiteY4" fmla="*/ 1424900 h 1424900"/>
              <a:gd name="connsiteX5" fmla="*/ 0 w 6612826"/>
              <a:gd name="connsiteY5" fmla="*/ 0 h 14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2826" h="1424900">
                <a:moveTo>
                  <a:pt x="6612826" y="1424899"/>
                </a:moveTo>
                <a:lnTo>
                  <a:pt x="712450" y="1424899"/>
                </a:lnTo>
                <a:lnTo>
                  <a:pt x="0" y="712450"/>
                </a:lnTo>
                <a:lnTo>
                  <a:pt x="712450" y="1"/>
                </a:lnTo>
                <a:lnTo>
                  <a:pt x="6612826" y="1"/>
                </a:lnTo>
                <a:lnTo>
                  <a:pt x="6612826" y="142489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4566" tIns="121921" rIns="227584" bIns="1219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200" kern="1200" dirty="0"/>
              <a:t>How to access class members ? </a:t>
            </a:r>
            <a:endParaRPr lang="en-US" sz="3200" kern="1200" dirty="0"/>
          </a:p>
        </p:txBody>
      </p:sp>
      <p:sp>
        <p:nvSpPr>
          <p:cNvPr id="21" name="Oval 20"/>
          <p:cNvSpPr/>
          <p:nvPr/>
        </p:nvSpPr>
        <p:spPr>
          <a:xfrm>
            <a:off x="564475" y="3088072"/>
            <a:ext cx="1304288" cy="10745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Oval 21"/>
          <p:cNvSpPr/>
          <p:nvPr/>
        </p:nvSpPr>
        <p:spPr>
          <a:xfrm>
            <a:off x="564475" y="4889869"/>
            <a:ext cx="1304288" cy="10745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50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lvl="0" algn="just"/>
            <a:r>
              <a:rPr lang="en-IN" dirty="0"/>
              <a:t>Specifying more than one definition for an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b="1" dirty="0"/>
              <a:t> </a:t>
            </a:r>
            <a:r>
              <a:rPr lang="en-IN" dirty="0"/>
              <a:t>in the same scope, is called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overloading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You can overload operators by creating </a:t>
            </a:r>
            <a:r>
              <a:rPr lang="en-IN" b="1" dirty="0">
                <a:solidFill>
                  <a:srgbClr val="C00000"/>
                </a:solidFill>
              </a:rPr>
              <a:t>“</a:t>
            </a:r>
            <a:r>
              <a:rPr lang="en-IN" b="1" i="1" dirty="0">
                <a:solidFill>
                  <a:srgbClr val="C00000"/>
                </a:solidFill>
              </a:rPr>
              <a:t>operator functions</a:t>
            </a:r>
            <a:r>
              <a:rPr lang="en-IN" b="1" dirty="0">
                <a:solidFill>
                  <a:srgbClr val="C00000"/>
                </a:solidFill>
              </a:rPr>
              <a:t>”</a:t>
            </a:r>
            <a:r>
              <a:rPr lang="en-IN" dirty="0"/>
              <a:t>. </a:t>
            </a:r>
          </a:p>
          <a:p>
            <a:pPr lvl="0" algn="just"/>
            <a:endParaRPr lang="en-IN" dirty="0"/>
          </a:p>
          <a:p>
            <a:pPr marL="0" lvl="0" indent="0" algn="just">
              <a:buClr>
                <a:schemeClr val="tx1"/>
              </a:buClr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lvl="0" indent="0" algn="just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0500" y="2425485"/>
            <a:ext cx="8763000" cy="1877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Shruti"/>
              </a:rPr>
              <a:t>Syntax: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3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return-type </a:t>
            </a:r>
            <a:r>
              <a:rPr lang="en-IN" sz="2300" kern="1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3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op-symbol</a:t>
            </a:r>
            <a:r>
              <a:rPr lang="en-IN" sz="23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(argument-list)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3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300" kern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// statements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3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048000" y="3617913"/>
            <a:ext cx="1676400" cy="609600"/>
          </a:xfrm>
          <a:prstGeom prst="wedgeRectCallout">
            <a:avLst>
              <a:gd name="adj1" fmla="val -54321"/>
              <a:gd name="adj2" fmla="val -117880"/>
            </a:avLst>
          </a:prstGeom>
          <a:noFill/>
          <a:ln>
            <a:solidFill>
              <a:srgbClr val="4F81B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Keyword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81600" y="3624078"/>
            <a:ext cx="3657600" cy="609600"/>
          </a:xfrm>
          <a:prstGeom prst="wedgeRectCallout">
            <a:avLst>
              <a:gd name="adj1" fmla="val -68127"/>
              <a:gd name="adj2" fmla="val -122032"/>
            </a:avLst>
          </a:prstGeom>
          <a:noFill/>
          <a:ln>
            <a:solidFill>
              <a:srgbClr val="4F81B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substitute the operator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4377983"/>
            <a:ext cx="8763000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Shruti"/>
              </a:rPr>
              <a:t>Example: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(arguments);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- (arguments);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class-name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/ (arguments);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* (arguments);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3" grpId="0" animBg="1"/>
      <p:bldP spid="14" grpId="0" animBg="1"/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23718"/>
            <a:ext cx="861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complex{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real,imag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complex(){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real=0;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=0;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complex(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real=x;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=y;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nreal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&lt;&lt;real&lt;&lt;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value="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complex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complex complex::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(complex c){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tmp.real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real +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c.real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tmp.imag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c.imag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5383535" y="-398899"/>
            <a:ext cx="3886200" cy="3785652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IN" sz="2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c1(4,6),c2(7,9);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c3;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c3 = c1 + c2;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c1.disp();  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c2.disp();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c3.disp();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0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34000" y="5486400"/>
            <a:ext cx="3733800" cy="1189045"/>
          </a:xfrm>
          <a:prstGeom prst="wedgeRectCallout">
            <a:avLst>
              <a:gd name="adj1" fmla="val 5611"/>
              <a:gd name="adj2" fmla="val -356945"/>
            </a:avLst>
          </a:prstGeom>
          <a:noFill/>
          <a:ln>
            <a:solidFill>
              <a:srgbClr val="4F81B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Similar to function call</a:t>
            </a:r>
          </a:p>
          <a:p>
            <a:pPr algn="ctr"/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c3=c1.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+(c2);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6375" y="1481358"/>
            <a:ext cx="2140356" cy="31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46957" y="4432975"/>
            <a:ext cx="4408990" cy="34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2400" y="47265"/>
            <a:ext cx="40386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Overloading Binary operator +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7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/>
          <a:lstStyle/>
          <a:p>
            <a:pPr algn="l"/>
            <a:r>
              <a:rPr lang="en-IN" dirty="0"/>
              <a:t>Binary Operator Arguments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960320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result = obj1.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(obj2);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//function notation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1437550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result = obj1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obj2;          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//operator notation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1908724"/>
            <a:ext cx="8763000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complex </a:t>
            </a: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(complex x)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complex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tmp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tmp.real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real +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x.real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tmp.imag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imag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x.imag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return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tmp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" y="4529277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result = obj1.display();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" y="5004263"/>
            <a:ext cx="8763000" cy="178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display()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</a:t>
            </a:r>
            <a:r>
              <a:rPr lang="en-IN" sz="220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"Real="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&lt;&lt;real;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cout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</a:t>
            </a:r>
            <a:r>
              <a:rPr lang="en-IN" sz="2200" kern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"Imaginary="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&lt;&lt;</a:t>
            </a:r>
            <a:r>
              <a:rPr lang="en-IN" sz="22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imag</a:t>
            </a: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447352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Operator overloading </a:t>
            </a:r>
            <a:r>
              <a:rPr lang="en-US" dirty="0"/>
              <a:t>is compile time polymorphism.</a:t>
            </a:r>
          </a:p>
          <a:p>
            <a:pPr lvl="0" algn="just">
              <a:buClr>
                <a:schemeClr val="tx1"/>
              </a:buClr>
            </a:pPr>
            <a:r>
              <a:rPr lang="en-IN" dirty="0"/>
              <a:t>You can overload most of the built-in operators available in C++.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90600" y="2057400"/>
          <a:ext cx="6912000" cy="2987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</a:t>
                      </a:r>
                      <a:endParaRPr lang="en-IN" sz="240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-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%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^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&amp;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|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~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!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,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=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&lt;=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++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--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&lt;&lt;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&gt;&gt;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==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!=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&amp;&amp;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||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+=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/=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%=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^=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&amp;=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|=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*=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&lt;&lt;=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&gt;&gt;=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[]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()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-&gt;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-&gt;*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new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new []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delete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delete []</a:t>
                      </a: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Overloading using 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30689780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763000" cy="808037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Invoke Friend Function in operator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960320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result = 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(obj1,obj2);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//function notation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1437550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result = obj1 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obj2;           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//operator notation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1981200"/>
            <a:ext cx="87630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friend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complex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operator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+(complex c1,complex c2)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{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 complex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tmp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tmp.r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=c1.r+c2.r;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tmp.i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=c1.i+c2.i;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  return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tmp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4271509"/>
            <a:ext cx="87630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 err="1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main()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{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 complex c1(4,7),c2(5,8);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  complex c3;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c3 = c1 + c2;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c3 = operator +(c1,c2);</a:t>
            </a:r>
            <a:endParaRPr lang="en-IN" sz="2000" kern="1200" dirty="0">
              <a:solidFill>
                <a:srgbClr val="000000"/>
              </a:solidFill>
              <a:effectLst/>
              <a:latin typeface="Consolas"/>
              <a:ea typeface="Times New Roman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/>
                <a:ea typeface="Times New Roman"/>
                <a:cs typeface="Times New Roman"/>
              </a:rPr>
              <a:t>}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5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343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Overloading Binary operator  ==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33400"/>
            <a:ext cx="57150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r,i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r=i=0;}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complex(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y){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r=x;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i=y;}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nreal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&lt;&lt;r&lt;&lt;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imag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&lt;&lt;i&lt;&lt;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==(complex);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129252" y="5073558"/>
            <a:ext cx="6019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complex::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==(complex c){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IN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(r==c.r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i==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0;}</a:t>
            </a:r>
            <a:endParaRPr lang="en-IN" sz="2200" dirty="0"/>
          </a:p>
        </p:txBody>
      </p:sp>
      <p:sp>
        <p:nvSpPr>
          <p:cNvPr id="7" name="Rectangle 6"/>
          <p:cNvSpPr/>
          <p:nvPr/>
        </p:nvSpPr>
        <p:spPr>
          <a:xfrm>
            <a:off x="4106106" y="546298"/>
            <a:ext cx="5064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complex c1(5,3),c2(5,3);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(c1==c2)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"objects are equal"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"objects are not equal"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}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685800" y="4419600"/>
            <a:ext cx="3962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 Unary Operator</a:t>
            </a:r>
          </a:p>
        </p:txBody>
      </p:sp>
    </p:spTree>
    <p:extLst>
      <p:ext uri="{BB962C8B-B14F-4D97-AF65-F5344CB8AC3E}">
        <p14:creationId xmlns:p14="http://schemas.microsoft.com/office/powerpoint/2010/main" val="27576369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19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Overloading Unary operator −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89082"/>
            <a:ext cx="7391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 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x,y,z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x=y=z=0;}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x=a; y=b; z=c; 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nx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",y="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",z="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&lt;&lt;z;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3" name="Rectangle 2"/>
          <p:cNvSpPr/>
          <p:nvPr/>
        </p:nvSpPr>
        <p:spPr>
          <a:xfrm>
            <a:off x="168797" y="4832039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</a:t>
            </a:r>
            <a:r>
              <a:rPr lang="en-IN" sz="23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I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-() 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x=-x;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y=-y;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z=-z;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5638800" y="138236"/>
            <a:ext cx="32852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 s1(5,4,3);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-s1;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s1.display();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533400" y="4137948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" y="47265"/>
            <a:ext cx="419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Overloading Unary operator −−</a:t>
            </a:r>
            <a:endParaRPr lang="en-IN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589082"/>
            <a:ext cx="7391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 {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x,y,z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x=y=z=0;}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space(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b,</a:t>
            </a:r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x=a; y=b; z=c; 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display(){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</a:t>
            </a:r>
            <a:r>
              <a:rPr lang="en-IN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nx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&lt;&lt;x&lt;&lt;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",y="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&lt;&lt;y&lt;&lt;</a:t>
            </a:r>
            <a:r>
              <a:rPr lang="en-IN" sz="23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",z="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&lt;&lt;z;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300" dirty="0"/>
          </a:p>
        </p:txBody>
      </p:sp>
      <p:sp>
        <p:nvSpPr>
          <p:cNvPr id="3" name="Rectangle 2"/>
          <p:cNvSpPr/>
          <p:nvPr/>
        </p:nvSpPr>
        <p:spPr>
          <a:xfrm>
            <a:off x="168797" y="4832039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space::</a:t>
            </a:r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--() 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x--;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y--;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z--;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5638800" y="138236"/>
            <a:ext cx="32852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space s1(5,4,3);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s1.display();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--s1;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s1.display();</a:t>
            </a:r>
          </a:p>
          <a:p>
            <a:r>
              <a:rPr lang="en-IN" sz="23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3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</a:t>
            </a:r>
            <a:endParaRPr lang="en-IN" sz="2300" dirty="0"/>
          </a:p>
        </p:txBody>
      </p:sp>
      <p:sp>
        <p:nvSpPr>
          <p:cNvPr id="5" name="Rectangle 4"/>
          <p:cNvSpPr/>
          <p:nvPr/>
        </p:nvSpPr>
        <p:spPr>
          <a:xfrm>
            <a:off x="533400" y="4137948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1422400">
              <a:lnSpc>
                <a:spcPct val="90000"/>
              </a:lnSpc>
              <a:spcAft>
                <a:spcPct val="35000"/>
              </a:spcAft>
            </a:pPr>
            <a:r>
              <a:rPr lang="en-IN" dirty="0"/>
              <a:t>How to declare / write class 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00200"/>
            <a:ext cx="3429000" cy="4191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4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price;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float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start();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drive();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3124200" cy="6096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4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40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63" y="1701513"/>
            <a:ext cx="1720405" cy="739774"/>
          </a:xfrm>
        </p:spPr>
      </p:pic>
      <p:grpSp>
        <p:nvGrpSpPr>
          <p:cNvPr id="3" name="Group 2"/>
          <p:cNvGrpSpPr/>
          <p:nvPr/>
        </p:nvGrpSpPr>
        <p:grpSpPr>
          <a:xfrm>
            <a:off x="5525946" y="2667349"/>
            <a:ext cx="2520000" cy="3029695"/>
            <a:chOff x="5525946" y="2667349"/>
            <a:chExt cx="2520000" cy="3029695"/>
          </a:xfrm>
        </p:grpSpPr>
        <p:sp>
          <p:nvSpPr>
            <p:cNvPr id="7" name="TextBox 6"/>
            <p:cNvSpPr txBox="1"/>
            <p:nvPr/>
          </p:nvSpPr>
          <p:spPr>
            <a:xfrm>
              <a:off x="5525946" y="4496715"/>
              <a:ext cx="2520000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Methods </a:t>
              </a:r>
            </a:p>
            <a:p>
              <a:r>
                <a:rPr lang="en-US" sz="2400" dirty="0"/>
                <a:t> Start </a:t>
              </a:r>
            </a:p>
            <a:p>
              <a:r>
                <a:rPr lang="en-US" sz="2400" dirty="0"/>
                <a:t> Drive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525946" y="2667349"/>
              <a:ext cx="2520000" cy="521835"/>
            </a:xfrm>
            <a:custGeom>
              <a:avLst/>
              <a:gdLst>
                <a:gd name="connsiteX0" fmla="*/ 0 w 1857374"/>
                <a:gd name="connsiteY0" fmla="*/ 0 h 742949"/>
                <a:gd name="connsiteX1" fmla="*/ 1857374 w 1857374"/>
                <a:gd name="connsiteY1" fmla="*/ 0 h 742949"/>
                <a:gd name="connsiteX2" fmla="*/ 1857374 w 1857374"/>
                <a:gd name="connsiteY2" fmla="*/ 742949 h 742949"/>
                <a:gd name="connsiteX3" fmla="*/ 0 w 1857374"/>
                <a:gd name="connsiteY3" fmla="*/ 742949 h 742949"/>
                <a:gd name="connsiteX4" fmla="*/ 0 w 1857374"/>
                <a:gd name="connsiteY4" fmla="*/ 0 h 74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742949">
                  <a:moveTo>
                    <a:pt x="0" y="0"/>
                  </a:moveTo>
                  <a:lnTo>
                    <a:pt x="1857374" y="0"/>
                  </a:lnTo>
                  <a:lnTo>
                    <a:pt x="1857374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/>
                <a:t>Car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525946" y="3189184"/>
              <a:ext cx="2520000" cy="1303721"/>
            </a:xfrm>
            <a:custGeom>
              <a:avLst/>
              <a:gdLst>
                <a:gd name="connsiteX0" fmla="*/ 0 w 1857374"/>
                <a:gd name="connsiteY0" fmla="*/ 0 h 1449360"/>
                <a:gd name="connsiteX1" fmla="*/ 1857374 w 1857374"/>
                <a:gd name="connsiteY1" fmla="*/ 0 h 1449360"/>
                <a:gd name="connsiteX2" fmla="*/ 1857374 w 1857374"/>
                <a:gd name="connsiteY2" fmla="*/ 1449360 h 1449360"/>
                <a:gd name="connsiteX3" fmla="*/ 0 w 1857374"/>
                <a:gd name="connsiteY3" fmla="*/ 1449360 h 1449360"/>
                <a:gd name="connsiteX4" fmla="*/ 0 w 1857374"/>
                <a:gd name="connsiteY4" fmla="*/ 0 h 144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4" h="1449360">
                  <a:moveTo>
                    <a:pt x="0" y="0"/>
                  </a:moveTo>
                  <a:lnTo>
                    <a:pt x="1857374" y="0"/>
                  </a:lnTo>
                  <a:lnTo>
                    <a:pt x="1857374" y="1449360"/>
                  </a:lnTo>
                  <a:lnTo>
                    <a:pt x="0" y="144936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ctr" defTabSz="1466850">
                <a:spcBef>
                  <a:spcPct val="0"/>
                </a:spcBef>
              </a:pPr>
              <a:r>
                <a:rPr lang="en-US" sz="2400" b="1" dirty="0">
                  <a:solidFill>
                    <a:srgbClr val="C00000"/>
                  </a:solidFill>
                </a:rPr>
                <a:t>Attributes</a:t>
              </a:r>
            </a:p>
            <a:p>
              <a:pPr marL="0" lvl="1" defTabSz="1466850">
                <a:spcBef>
                  <a:spcPct val="0"/>
                </a:spcBef>
              </a:pPr>
              <a:r>
                <a:rPr lang="en-US" sz="2400" dirty="0"/>
                <a:t>Price</a:t>
              </a:r>
            </a:p>
            <a:p>
              <a:pPr marL="0" lvl="1" defTabSz="1466850">
                <a:spcBef>
                  <a:spcPct val="0"/>
                </a:spcBef>
              </a:pPr>
              <a:r>
                <a:rPr lang="en-US" sz="2400" dirty="0"/>
                <a:t>Mileage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5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Prefix and Postfix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968" y="867102"/>
            <a:ext cx="7581900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demo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75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demo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(){ 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;}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demo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75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m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5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operator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++()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"Pre Increment="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dirty="0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5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operator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++(</a:t>
            </a:r>
            <a:r>
              <a:rPr lang="en-US" sz="1750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m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"Post Increment="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75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en-US" sz="175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1065878"/>
            <a:ext cx="24003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demo d1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d1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Operator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434921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operand1 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operand2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1901780"/>
            <a:ext cx="876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2346101"/>
            <a:ext cx="8763000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Consolas" panose="020B0609020204030204" pitchFamily="49" charset="0"/>
              </a:rPr>
              <a:t>operand 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</a:p>
          <a:p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operand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3491175"/>
            <a:ext cx="876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operator using friend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3935496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(operand1,operand2)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4508679"/>
            <a:ext cx="876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 using friend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4953000"/>
            <a:ext cx="8763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symbol</a:t>
            </a:r>
            <a:r>
              <a:rPr lang="en-IN" sz="2200" dirty="0">
                <a:latin typeface="Consolas" panose="020B0609020204030204" pitchFamily="49" charset="0"/>
              </a:rPr>
              <a:t> (operand)</a:t>
            </a:r>
            <a:endParaRPr lang="en-IN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81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IN" dirty="0"/>
              <a:t>Only existing operator can be overloaded.</a:t>
            </a:r>
          </a:p>
          <a:p>
            <a:pPr algn="just"/>
            <a:r>
              <a:rPr lang="en-IN" dirty="0"/>
              <a:t>The overloaded operator must have at least one operand that is user defined type.</a:t>
            </a:r>
          </a:p>
          <a:p>
            <a:pPr algn="just"/>
            <a:r>
              <a:rPr lang="en-IN" dirty="0"/>
              <a:t>We cannot change the basic meaning and syntax of an operator.</a:t>
            </a:r>
          </a:p>
        </p:txBody>
      </p:sp>
    </p:spTree>
    <p:extLst>
      <p:ext uri="{BB962C8B-B14F-4D97-AF65-F5344CB8AC3E}">
        <p14:creationId xmlns:p14="http://schemas.microsoft.com/office/powerpoint/2010/main" val="42326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Rules for operator overloading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using binary operators overloaded through a member function, the left hand operand must be an object of the relevant class. </a:t>
            </a:r>
          </a:p>
          <a:p>
            <a:r>
              <a:rPr lang="en-IN" dirty="0"/>
              <a:t>We cannot overload following operators.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7800" y="2971800"/>
          <a:ext cx="6248400" cy="3200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39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  and  .*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member access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::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Scope Resolution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sizeof()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Size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?:</a:t>
                      </a:r>
                      <a:endParaRPr lang="en-IN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Conditional Operator</a:t>
                      </a:r>
                      <a:endParaRPr lang="en-IN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4340771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2705100" cy="457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 = C * 9/5 + 32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" y="1844040"/>
            <a:ext cx="838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float</a:t>
            </a:r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967740" y="138684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47800" y="1844040"/>
            <a:ext cx="609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int</a:t>
            </a:r>
            <a:endParaRPr lang="en-IN" sz="2400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1600200" y="1371600"/>
            <a:ext cx="15240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3429000" y="990600"/>
            <a:ext cx="5524500" cy="914400"/>
          </a:xfrm>
          <a:prstGeom prst="wedgeRectCallout">
            <a:avLst>
              <a:gd name="adj1" fmla="val -60902"/>
              <a:gd name="adj2" fmla="val -2305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If different data types are </a:t>
            </a:r>
            <a:r>
              <a:rPr lang="en-IN" sz="2000" dirty="0">
                <a:solidFill>
                  <a:srgbClr val="C00000"/>
                </a:solidFill>
              </a:rPr>
              <a:t>mixed in expression</a:t>
            </a:r>
            <a:r>
              <a:rPr lang="en-IN" sz="2000" dirty="0">
                <a:solidFill>
                  <a:schemeClr val="tx1"/>
                </a:solidFill>
              </a:rPr>
              <a:t>, C++ applies automatic type conversion as per certain rules.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048" y="2635014"/>
            <a:ext cx="2895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a;</a:t>
            </a:r>
          </a:p>
          <a:p>
            <a:r>
              <a:rPr lang="en-IN" sz="2400" dirty="0">
                <a:latin typeface="Consolas" pitchFamily="49" charset="0"/>
              </a:rPr>
              <a:t>float b = 10.54;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048" y="3357827"/>
            <a:ext cx="28956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a = b;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40" y="3962399"/>
            <a:ext cx="11430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integer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(Basic)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1110" y="3962399"/>
            <a:ext cx="10668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float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(Basic)</a:t>
            </a:r>
          </a:p>
        </p:txBody>
      </p:sp>
      <p:sp>
        <p:nvSpPr>
          <p:cNvPr id="30" name="Arc 29"/>
          <p:cNvSpPr/>
          <p:nvPr/>
        </p:nvSpPr>
        <p:spPr>
          <a:xfrm flipH="1">
            <a:off x="403860" y="3603899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c 30"/>
          <p:cNvSpPr/>
          <p:nvPr/>
        </p:nvSpPr>
        <p:spPr>
          <a:xfrm>
            <a:off x="1409700" y="3603899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ular Callout 31"/>
          <p:cNvSpPr/>
          <p:nvPr/>
        </p:nvSpPr>
        <p:spPr>
          <a:xfrm>
            <a:off x="3962400" y="2819401"/>
            <a:ext cx="4991100" cy="1341896"/>
          </a:xfrm>
          <a:prstGeom prst="wedgeRectCallout">
            <a:avLst>
              <a:gd name="adj1" fmla="val -58410"/>
              <a:gd name="adj2" fmla="val -1954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a = 10;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float is converted to integer automatically by complier.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basic to basic type conversion.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190500" y="5196839"/>
            <a:ext cx="8763000" cy="1020304"/>
          </a:xfrm>
          <a:prstGeom prst="wedgeRectCallout">
            <a:avLst>
              <a:gd name="adj1" fmla="val -35711"/>
              <a:gd name="adj2" fmla="val -7527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An assignment operator causes automatic type conversion.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The data type to the right side of </a:t>
            </a:r>
            <a:r>
              <a:rPr lang="en-IN" sz="2000" dirty="0">
                <a:solidFill>
                  <a:srgbClr val="C00000"/>
                </a:solidFill>
              </a:rPr>
              <a:t>assignment operator </a:t>
            </a:r>
            <a:r>
              <a:rPr lang="en-IN" sz="2000" dirty="0">
                <a:solidFill>
                  <a:schemeClr val="tx1"/>
                </a:solidFill>
              </a:rPr>
              <a:t>is automatically converted data type of the variable on the left.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23622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15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1275080"/>
            <a:ext cx="16002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Time t1;</a:t>
            </a:r>
          </a:p>
          <a:p>
            <a:r>
              <a:rPr lang="en-IN" sz="2400" dirty="0" err="1">
                <a:latin typeface="Consolas" pitchFamily="49" charset="0"/>
              </a:rPr>
              <a:t>int</a:t>
            </a:r>
            <a:r>
              <a:rPr lang="en-IN" sz="2400" dirty="0">
                <a:latin typeface="Consolas" pitchFamily="49" charset="0"/>
              </a:rPr>
              <a:t> m;</a:t>
            </a:r>
          </a:p>
          <a:p>
            <a:r>
              <a:rPr lang="en-IN" sz="2400" dirty="0">
                <a:latin typeface="Consolas" pitchFamily="49" charset="0"/>
              </a:rPr>
              <a:t>m = t1;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2646680"/>
            <a:ext cx="11430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integer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(Basic)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9864" y="2629319"/>
            <a:ext cx="10668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(Class)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495300" y="2288180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>
            <a:off x="1521774" y="2263199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03605" y="3823896"/>
            <a:ext cx="1447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itchFamily="49" charset="0"/>
              </a:rPr>
              <a:t>t1 = m;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305" y="4449654"/>
            <a:ext cx="11430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(Class)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1774" y="4455441"/>
            <a:ext cx="1066800" cy="83099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integer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(Basic)</a:t>
            </a:r>
          </a:p>
        </p:txBody>
      </p:sp>
      <p:sp>
        <p:nvSpPr>
          <p:cNvPr id="35" name="Arc 34"/>
          <p:cNvSpPr/>
          <p:nvPr/>
        </p:nvSpPr>
        <p:spPr>
          <a:xfrm flipH="1">
            <a:off x="450405" y="4091154"/>
            <a:ext cx="685800" cy="907140"/>
          </a:xfrm>
          <a:prstGeom prst="arc">
            <a:avLst>
              <a:gd name="adj1" fmla="val 16200000"/>
              <a:gd name="adj2" fmla="val 21475798"/>
            </a:avLst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c 35"/>
          <p:cNvSpPr/>
          <p:nvPr/>
        </p:nvSpPr>
        <p:spPr>
          <a:xfrm>
            <a:off x="1563684" y="4089321"/>
            <a:ext cx="609600" cy="835405"/>
          </a:xfrm>
          <a:prstGeom prst="arc">
            <a:avLst>
              <a:gd name="adj1" fmla="val 16200000"/>
              <a:gd name="adj2" fmla="val 847024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ular Callout 36"/>
          <p:cNvSpPr/>
          <p:nvPr/>
        </p:nvSpPr>
        <p:spPr>
          <a:xfrm>
            <a:off x="4038600" y="2465249"/>
            <a:ext cx="4876800" cy="1844040"/>
          </a:xfrm>
          <a:prstGeom prst="wedgeRectCallout">
            <a:avLst>
              <a:gd name="adj1" fmla="val -75133"/>
              <a:gd name="adj2" fmla="val 11271"/>
            </a:avLst>
          </a:prstGeom>
          <a:noFill/>
          <a:ln>
            <a:solidFill>
              <a:srgbClr val="4F81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C00000"/>
                </a:solidFill>
              </a:rPr>
              <a:t>class type </a:t>
            </a:r>
            <a:r>
              <a:rPr lang="en-IN" sz="2400" dirty="0">
                <a:solidFill>
                  <a:schemeClr val="tx1"/>
                </a:solidFill>
              </a:rPr>
              <a:t>will not be converted to </a:t>
            </a:r>
            <a:r>
              <a:rPr lang="en-IN" sz="2400" dirty="0">
                <a:solidFill>
                  <a:srgbClr val="C00000"/>
                </a:solidFill>
              </a:rPr>
              <a:t>basic type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dirty="0">
                <a:solidFill>
                  <a:srgbClr val="C00000"/>
                </a:solidFill>
              </a:rPr>
              <a:t>basic type </a:t>
            </a:r>
            <a:r>
              <a:rPr lang="en-IN" sz="2400" dirty="0">
                <a:solidFill>
                  <a:schemeClr val="tx1"/>
                </a:solidFill>
              </a:rPr>
              <a:t>will not be converted </a:t>
            </a:r>
            <a:r>
              <a:rPr lang="en-IN" sz="2400" dirty="0">
                <a:solidFill>
                  <a:srgbClr val="C00000"/>
                </a:solidFill>
              </a:rPr>
              <a:t>class type </a:t>
            </a:r>
            <a:r>
              <a:rPr lang="en-IN" sz="2400" dirty="0">
                <a:solidFill>
                  <a:schemeClr val="tx1"/>
                </a:solidFill>
              </a:rPr>
              <a:t>automatically.</a:t>
            </a:r>
          </a:p>
        </p:txBody>
      </p:sp>
    </p:spTree>
    <p:extLst>
      <p:ext uri="{BB962C8B-B14F-4D97-AF65-F5344CB8AC3E}">
        <p14:creationId xmlns:p14="http://schemas.microsoft.com/office/powerpoint/2010/main" val="5729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81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 algn="just"/>
            <a:r>
              <a:rPr lang="en-US" dirty="0"/>
              <a:t>C++ provides mechanism to perform automatic type conversion if all variable are of </a:t>
            </a:r>
            <a:r>
              <a:rPr lang="en-US" b="1" dirty="0">
                <a:solidFill>
                  <a:srgbClr val="C00000"/>
                </a:solidFill>
              </a:rPr>
              <a:t>basic type</a:t>
            </a:r>
            <a:r>
              <a:rPr lang="en-US" dirty="0"/>
              <a:t>.</a:t>
            </a:r>
            <a:endParaRPr lang="en-IN" dirty="0"/>
          </a:p>
          <a:p>
            <a:pPr lvl="0" algn="just"/>
            <a:r>
              <a:rPr lang="en-US" dirty="0"/>
              <a:t>For user defined data type programmers have to convert it by using </a:t>
            </a:r>
            <a:r>
              <a:rPr lang="en-US" b="1" dirty="0">
                <a:solidFill>
                  <a:srgbClr val="C00000"/>
                </a:solidFill>
              </a:rPr>
              <a:t>constructor</a:t>
            </a:r>
            <a:r>
              <a:rPr lang="en-US" dirty="0"/>
              <a:t> or by using </a:t>
            </a:r>
            <a:r>
              <a:rPr lang="en-US" b="1" dirty="0">
                <a:solidFill>
                  <a:srgbClr val="C00000"/>
                </a:solidFill>
              </a:rPr>
              <a:t>casting operator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3048000"/>
            <a:ext cx="8763000" cy="2418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Three type of situation arise in user defined data type conversion.</a:t>
            </a:r>
          </a:p>
          <a:p>
            <a:pPr marL="808038" indent="-457200" algn="just">
              <a:lnSpc>
                <a:spcPct val="114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Basic type to Class type (Using Constructors)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indent="-457200" algn="just">
              <a:lnSpc>
                <a:spcPct val="114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Class type to Basic type (Using Casting Operator Function)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038" indent="-457200" algn="just">
              <a:lnSpc>
                <a:spcPct val="114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Class type to Class type (Using Constructors &amp; Casting Operator Functions)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(1) Basic to class </a:t>
            </a:r>
            <a:r>
              <a:rPr lang="en-IN"/>
              <a:t>type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34578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sample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sample(){}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a=x;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value of 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5100" y="1752600"/>
            <a:ext cx="220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m=10;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sample s;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 = m;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s.disp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/>
              <a:t>Basic to class type can be achieved </a:t>
            </a:r>
            <a:r>
              <a:rPr lang="en-IN" sz="2400" b="1" dirty="0">
                <a:solidFill>
                  <a:srgbClr val="C00000"/>
                </a:solidFill>
              </a:rPr>
              <a:t>using constructor</a:t>
            </a:r>
            <a:r>
              <a:rPr lang="en-IN" sz="2400" dirty="0"/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1540039"/>
            <a:ext cx="0" cy="4796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(2) Class to basic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0" y="990600"/>
            <a:ext cx="8993040" cy="3429000"/>
          </a:xfrm>
        </p:spPr>
        <p:txBody>
          <a:bodyPr/>
          <a:lstStyle/>
          <a:p>
            <a:pPr lvl="0"/>
            <a:r>
              <a:rPr lang="en-US" sz="2300" dirty="0"/>
              <a:t>The Class type to Basic type conversion is done </a:t>
            </a:r>
            <a:r>
              <a:rPr lang="en-US" sz="2300" b="1" dirty="0">
                <a:solidFill>
                  <a:srgbClr val="C00000"/>
                </a:solidFill>
              </a:rPr>
              <a:t>using casting operator function</a:t>
            </a:r>
            <a:r>
              <a:rPr lang="en-US" sz="2300" dirty="0"/>
              <a:t>.</a:t>
            </a:r>
            <a:endParaRPr lang="en-IN" sz="2300" dirty="0"/>
          </a:p>
          <a:p>
            <a:pPr lvl="0"/>
            <a:r>
              <a:rPr lang="en-US" sz="2300" dirty="0"/>
              <a:t>The casting operator function should satisfy the following conditions.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be a class member.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</a:t>
            </a:r>
            <a:r>
              <a:rPr lang="en-US" sz="2300"/>
              <a:t>not mention </a:t>
            </a:r>
            <a:r>
              <a:rPr lang="en-US" sz="2300" dirty="0"/>
              <a:t>a return type.</a:t>
            </a:r>
            <a:endParaRPr lang="en-IN" sz="2300" dirty="0"/>
          </a:p>
          <a:p>
            <a:pPr marL="857250" lvl="1" indent="-457200">
              <a:buFont typeface="+mj-lt"/>
              <a:buAutoNum type="arabicPeriod"/>
            </a:pPr>
            <a:r>
              <a:rPr lang="en-US" sz="2300" dirty="0"/>
              <a:t>It must not have any arguments.</a:t>
            </a:r>
            <a:endParaRPr lang="en-IN" sz="23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3886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highlight>
                  <a:srgbClr val="FFFFFF"/>
                </a:highlight>
                <a:latin typeface="+mj-lt"/>
              </a:rPr>
              <a:t>Syntax: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destinationtype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....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an object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721" y="1524000"/>
            <a:ext cx="875477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className</a:t>
            </a:r>
            <a:r>
              <a:rPr lang="en-IN" sz="2400" dirty="0">
                <a:latin typeface="Consolas" panose="020B0609020204030204" pitchFamily="49" charset="0"/>
              </a:rPr>
              <a:t>  </a:t>
            </a:r>
            <a:r>
              <a:rPr lang="en-IN" sz="2400" dirty="0" err="1">
                <a:latin typeface="Consolas" panose="020B0609020204030204" pitchFamily="49" charset="0"/>
              </a:rPr>
              <a:t>objectVariableName</a:t>
            </a:r>
            <a:r>
              <a:rPr lang="en-IN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499" y="938211"/>
            <a:ext cx="111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+mj-lt"/>
              </a:rPr>
              <a:t>Syntax: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0514" y="2819400"/>
            <a:ext cx="3430800" cy="3171215"/>
          </a:xfrm>
          <a:prstGeom prst="roundRect">
            <a:avLst>
              <a:gd name="adj" fmla="val 32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IN" sz="11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11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car c1;</a:t>
            </a:r>
            <a:endParaRPr lang="en-IN" sz="11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c1.start();</a:t>
            </a:r>
            <a:endParaRPr lang="en-IN" sz="11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03841" y="2971800"/>
            <a:ext cx="3124800" cy="6084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Object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7854" y="2109789"/>
            <a:ext cx="3429000" cy="4191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4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price;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float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start();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drive();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0254" y="2262189"/>
            <a:ext cx="3124200" cy="6096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4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40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Program: Class to basic type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914400"/>
            <a:ext cx="7010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sample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sample()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a=10.23;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operator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//Casting operator </a:t>
            </a:r>
          </a:p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function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x=a;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937260"/>
            <a:ext cx="4343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sample S;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y= S;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//Class to Basic </a:t>
            </a:r>
          </a:p>
          <a:p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conversion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value of y="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&lt;&lt;y;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11" name="Rectangle 10"/>
          <p:cNvSpPr/>
          <p:nvPr/>
        </p:nvSpPr>
        <p:spPr>
          <a:xfrm>
            <a:off x="495300" y="3422928"/>
            <a:ext cx="4495800" cy="2177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76800" y="1905000"/>
            <a:ext cx="129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ular Callout 12"/>
          <p:cNvSpPr/>
          <p:nvPr/>
        </p:nvSpPr>
        <p:spPr>
          <a:xfrm>
            <a:off x="5448300" y="3929420"/>
            <a:ext cx="3505200" cy="1671280"/>
          </a:xfrm>
          <a:prstGeom prst="wedgeRectCallout">
            <a:avLst>
              <a:gd name="adj1" fmla="val -27790"/>
              <a:gd name="adj2" fmla="val -146340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>
                <a:solidFill>
                  <a:schemeClr val="tx1"/>
                </a:solidFill>
              </a:rPr>
              <a:t>Explicit type conversion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</a:t>
            </a:r>
            <a:r>
              <a:rPr lang="en-I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 (S);</a:t>
            </a:r>
          </a:p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Automatic type conversion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S;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96765" y="990600"/>
            <a:ext cx="0" cy="2362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Program: Class to basic type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014964"/>
            <a:ext cx="6248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vector{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a[5];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vector(){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for(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i=0;i&lt;5;i++)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		a[i] = i*2;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vector::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sum=0;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for(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i=0;i&lt;5;i++)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	sum = sum + a[i];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sum;}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464927" y="1143000"/>
            <a:ext cx="487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vector v;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v;        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“Length of V="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" y="3646453"/>
            <a:ext cx="2971800" cy="40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4800" y="4366548"/>
            <a:ext cx="4800600" cy="195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800600" y="1143000"/>
            <a:ext cx="0" cy="3124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(3) Class type to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be achieved by two ways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Using constructor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Using casting operator function</a:t>
            </a:r>
          </a:p>
        </p:txBody>
      </p:sp>
    </p:spTree>
    <p:extLst>
      <p:ext uri="{BB962C8B-B14F-4D97-AF65-F5344CB8AC3E}">
        <p14:creationId xmlns:p14="http://schemas.microsoft.com/office/powerpoint/2010/main" val="25283194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580" y="76200"/>
            <a:ext cx="3352800" cy="440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alpha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alpha(){}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alpha(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x)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x;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getvalue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800" y="921682"/>
            <a:ext cx="4953000" cy="5909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beta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beta(){}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beta(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x)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x;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beta(alpha temp)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//Constructor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{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temp.getvalue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}</a:t>
            </a:r>
            <a:endParaRPr lang="en-US" altLang="en-US" sz="1200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operator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alpha()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//operator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function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alpha(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commonb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6580" y="4550362"/>
            <a:ext cx="2778125" cy="224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main()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alpha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(10);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beta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beta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(20);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objb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92285" y="1663430"/>
            <a:ext cx="2133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876800" y="3728112"/>
            <a:ext cx="4114800" cy="1232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876800" y="2508912"/>
            <a:ext cx="2286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876800" y="4960282"/>
            <a:ext cx="4114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86200" y="121527"/>
            <a:ext cx="0" cy="640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4509853"/>
            <a:ext cx="3886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038600" y="113645"/>
            <a:ext cx="50292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Program: Class type to Class type</a:t>
            </a:r>
          </a:p>
        </p:txBody>
      </p:sp>
    </p:spTree>
    <p:extLst>
      <p:ext uri="{BB962C8B-B14F-4D97-AF65-F5344CB8AC3E}">
        <p14:creationId xmlns:p14="http://schemas.microsoft.com/office/powerpoint/2010/main" val="3690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530" y="71382"/>
            <a:ext cx="8686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stock2 ;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stock1{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, item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stock1 (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,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,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)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code = a ; item = b ; price = c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code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code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items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item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price per item 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price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getitem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item 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getprice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(){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price ;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item*price 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113645"/>
            <a:ext cx="50292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Program: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08370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6984"/>
            <a:ext cx="7772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stock2{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 ()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0;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stock2(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,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x 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disp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code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code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total value 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Rs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stock2( stock1 p ) 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code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p.getcode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p.getitem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*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p.getprice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113645"/>
            <a:ext cx="50292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Program: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4529907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stock1 i1 ( 101 , 10 ,125.0 )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stock2 i2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tot_val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i1;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i2 = i1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Details : Stock 1 type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i1.disp 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Value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-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tot_val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Stock Details : Stock 2 type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\n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i2.disp ()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 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113645"/>
            <a:ext cx="50292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Program: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33110150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182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an instance of a class</a:t>
            </a:r>
          </a:p>
          <a:p>
            <a:pPr algn="just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variable of type class</a:t>
            </a:r>
          </a:p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28578" y="2209800"/>
            <a:ext cx="3429000" cy="4191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4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price;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float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start();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drive();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};</a:t>
            </a:r>
            <a:endParaRPr lang="en-IN" sz="24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99293" y="2209800"/>
            <a:ext cx="3430800" cy="4191000"/>
          </a:xfrm>
          <a:prstGeom prst="roundRect">
            <a:avLst>
              <a:gd name="adj" fmla="val 32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r>
              <a:rPr lang="en-IN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main()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40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car c1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c1.start();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c1.drive();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0978" y="2362200"/>
            <a:ext cx="3124200" cy="6096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4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40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1693" y="2363165"/>
            <a:ext cx="3124800" cy="612648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40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Object</a:t>
            </a:r>
            <a:endParaRPr lang="en-IN" sz="40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class,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C++ program to create class Test having data members mark and </a:t>
            </a:r>
            <a:r>
              <a:rPr lang="en-IN" dirty="0" err="1"/>
              <a:t>spi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Create member functions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to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cs typeface="Courier New" panose="02070309020205020404" pitchFamily="49" charset="0"/>
              </a:rPr>
              <a:t>demonstrate class and objects.</a:t>
            </a:r>
          </a:p>
        </p:txBody>
      </p:sp>
    </p:spTree>
    <p:extLst>
      <p:ext uri="{BB962C8B-B14F-4D97-AF65-F5344CB8AC3E}">
        <p14:creationId xmlns:p14="http://schemas.microsoft.com/office/powerpoint/2010/main" val="373001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451" y="103290"/>
            <a:ext cx="7164215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mark = 270;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lang="en-IN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3303181"/>
            <a:ext cx="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072739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3559352"/>
            <a:ext cx="38862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Starting point of a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9796" y="5529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latin typeface="+mj-lt"/>
              </a:rPr>
              <a:t>Program</a:t>
            </a:r>
            <a:r>
              <a:rPr lang="en-IN" sz="4000" dirty="0"/>
              <a:t>:</a:t>
            </a:r>
            <a:r>
              <a:rPr lang="en-IN" sz="4000" dirty="0">
                <a:latin typeface="+mj-lt"/>
              </a:rPr>
              <a:t> class, object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7007" y="1192789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800600" y="3575527"/>
            <a:ext cx="3886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Creates an object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6489" y="3534952"/>
            <a:ext cx="38862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Calling member function. Control jumps to definition of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2133" y="3518883"/>
            <a:ext cx="3886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Executes statements and return to calling function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01132" y="2923855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797778" y="3531619"/>
            <a:ext cx="38862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Calling member function. Control jumps to definition of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84199" y="4613522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11163" y="1000913"/>
            <a:ext cx="33522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  <p:sp>
        <p:nvSpPr>
          <p:cNvPr id="10" name="Right Arrow 9"/>
          <p:cNvSpPr/>
          <p:nvPr/>
        </p:nvSpPr>
        <p:spPr>
          <a:xfrm>
            <a:off x="5709348" y="1758368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705115" y="2103903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705115" y="2455082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5705115" y="2805324"/>
            <a:ext cx="381000" cy="16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1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7075"/>
            <a:ext cx="464819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lang="en-IN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3303181"/>
            <a:ext cx="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6406" y="57075"/>
            <a:ext cx="33522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o1,o2;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o2.SetData();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o2.DisplayData();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  <p:sp>
        <p:nvSpPr>
          <p:cNvPr id="22" name="Rectangle 21"/>
          <p:cNvSpPr/>
          <p:nvPr/>
        </p:nvSpPr>
        <p:spPr>
          <a:xfrm>
            <a:off x="5343969" y="3810000"/>
            <a:ext cx="743246" cy="47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o1</a:t>
            </a:r>
          </a:p>
        </p:txBody>
      </p:sp>
      <p:cxnSp>
        <p:nvCxnSpPr>
          <p:cNvPr id="24" name="Elbow Connector 23"/>
          <p:cNvCxnSpPr>
            <a:stCxn id="22" idx="3"/>
          </p:cNvCxnSpPr>
          <p:nvPr/>
        </p:nvCxnSpPr>
        <p:spPr>
          <a:xfrm flipV="1">
            <a:off x="6087215" y="3472458"/>
            <a:ext cx="846985" cy="574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34200" y="3341568"/>
            <a:ext cx="1645920" cy="473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 = 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54730" y="4283065"/>
            <a:ext cx="1645920" cy="473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7.5</a:t>
            </a:r>
          </a:p>
        </p:txBody>
      </p:sp>
      <p:cxnSp>
        <p:nvCxnSpPr>
          <p:cNvPr id="29" name="Elbow Connector 28"/>
          <p:cNvCxnSpPr>
            <a:stCxn id="22" idx="3"/>
            <a:endCxn id="27" idx="1"/>
          </p:cNvCxnSpPr>
          <p:nvPr/>
        </p:nvCxnSpPr>
        <p:spPr>
          <a:xfrm>
            <a:off x="6087215" y="4046533"/>
            <a:ext cx="867515" cy="473065"/>
          </a:xfrm>
          <a:prstGeom prst="bentConnector3">
            <a:avLst>
              <a:gd name="adj1" fmla="val 49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43969" y="5571630"/>
            <a:ext cx="743246" cy="47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o2</a:t>
            </a:r>
          </a:p>
        </p:txBody>
      </p:sp>
      <p:cxnSp>
        <p:nvCxnSpPr>
          <p:cNvPr id="32" name="Elbow Connector 31"/>
          <p:cNvCxnSpPr>
            <a:stCxn id="31" idx="3"/>
          </p:cNvCxnSpPr>
          <p:nvPr/>
        </p:nvCxnSpPr>
        <p:spPr>
          <a:xfrm flipV="1">
            <a:off x="6087215" y="5234088"/>
            <a:ext cx="846985" cy="574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934200" y="5103198"/>
            <a:ext cx="1645920" cy="473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 = 70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54730" y="6044695"/>
            <a:ext cx="1645920" cy="473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6.83</a:t>
            </a:r>
          </a:p>
        </p:txBody>
      </p:sp>
      <p:cxnSp>
        <p:nvCxnSpPr>
          <p:cNvPr id="35" name="Elbow Connector 34"/>
          <p:cNvCxnSpPr>
            <a:stCxn id="31" idx="3"/>
            <a:endCxn id="34" idx="1"/>
          </p:cNvCxnSpPr>
          <p:nvPr/>
        </p:nvCxnSpPr>
        <p:spPr>
          <a:xfrm>
            <a:off x="6087215" y="5808163"/>
            <a:ext cx="867515" cy="473065"/>
          </a:xfrm>
          <a:prstGeom prst="bentConnector3">
            <a:avLst>
              <a:gd name="adj1" fmla="val 49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21114" y="1143000"/>
            <a:ext cx="26570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59214" y="1462314"/>
            <a:ext cx="26570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59214" y="1805214"/>
            <a:ext cx="26570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59214" y="2133600"/>
            <a:ext cx="26570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721600" y="3447057"/>
            <a:ext cx="731520" cy="27432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28925" y="4383229"/>
            <a:ext cx="731520" cy="27432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34300" y="5196027"/>
            <a:ext cx="731520" cy="27432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24095" y="6144067"/>
            <a:ext cx="822960" cy="27432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31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class,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C++ program to create class Car having data members Company and </a:t>
            </a:r>
            <a:r>
              <a:rPr lang="en-IN" dirty="0" err="1"/>
              <a:t>Top_Speed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Create member functions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and create two objects of class Car.</a:t>
            </a:r>
          </a:p>
        </p:txBody>
      </p:sp>
    </p:spTree>
    <p:extLst>
      <p:ext uri="{BB962C8B-B14F-4D97-AF65-F5344CB8AC3E}">
        <p14:creationId xmlns:p14="http://schemas.microsoft.com/office/powerpoint/2010/main" val="126509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Object and Class in C++</a:t>
            </a:r>
          </a:p>
          <a:p>
            <a:r>
              <a:rPr lang="en-US" dirty="0"/>
              <a:t>Private and Public Members</a:t>
            </a:r>
          </a:p>
          <a:p>
            <a:r>
              <a:rPr lang="en-US" dirty="0"/>
              <a:t>Static data and Function Members</a:t>
            </a:r>
          </a:p>
          <a:p>
            <a:r>
              <a:rPr lang="en-US" dirty="0"/>
              <a:t>Constructors and their types</a:t>
            </a:r>
          </a:p>
          <a:p>
            <a:r>
              <a:rPr lang="en-US" dirty="0"/>
              <a:t>Destructors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Type Conversion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106363"/>
            <a:ext cx="25908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15%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5"/>
    </mc:Choice>
    <mc:Fallback xmlns="">
      <p:transition spd="slow" advTm="5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11" y="25403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Car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company[20];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Company:"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&gt;&gt;company;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top speed:"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nCompany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&lt;&lt;company;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tTop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top_speed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846169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Car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5299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latin typeface="+mj-lt"/>
              </a:rPr>
              <a:t>Program: class, object</a:t>
            </a:r>
          </a:p>
        </p:txBody>
      </p:sp>
    </p:spTree>
    <p:extLst>
      <p:ext uri="{BB962C8B-B14F-4D97-AF65-F5344CB8AC3E}">
        <p14:creationId xmlns:p14="http://schemas.microsoft.com/office/powerpoint/2010/main" val="386622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class,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Write a C++ program to create class Employee having data members </a:t>
            </a:r>
            <a:r>
              <a:rPr lang="en-IN" dirty="0" err="1"/>
              <a:t>Emp_Name</a:t>
            </a:r>
            <a:r>
              <a:rPr lang="en-IN" dirty="0"/>
              <a:t>, Salary, Age.</a:t>
            </a:r>
          </a:p>
          <a:p>
            <a:pPr algn="just"/>
            <a:r>
              <a:rPr lang="en-IN" dirty="0"/>
              <a:t>Create member functions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Create two objects of class Employee</a:t>
            </a:r>
          </a:p>
        </p:txBody>
      </p:sp>
    </p:spTree>
    <p:extLst>
      <p:ext uri="{BB962C8B-B14F-4D97-AF65-F5344CB8AC3E}">
        <p14:creationId xmlns:p14="http://schemas.microsoft.com/office/powerpoint/2010/main" val="205530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148471"/>
            <a:ext cx="6966651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name[10];  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salary, age;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&gt;&gt;name&gt;&gt;salary&gt;&gt;age;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“Name=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"&lt;&lt;name&lt;&lt;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“salary=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"&lt;&lt;salary&lt;&lt;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“age=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"&lt;&lt;age; 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</a:t>
            </a: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9222" y="1595021"/>
            <a:ext cx="3654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Employee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55299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dirty="0">
                <a:latin typeface="+mj-lt"/>
              </a:rPr>
              <a:t>Program: class, object</a:t>
            </a:r>
          </a:p>
        </p:txBody>
      </p:sp>
    </p:spTree>
    <p:extLst>
      <p:ext uri="{BB962C8B-B14F-4D97-AF65-F5344CB8AC3E}">
        <p14:creationId xmlns:p14="http://schemas.microsoft.com/office/powerpoint/2010/main" val="403778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6273" y="1752600"/>
            <a:ext cx="6934200" cy="1470819"/>
          </a:xfrm>
        </p:spPr>
        <p:txBody>
          <a:bodyPr>
            <a:noAutofit/>
          </a:bodyPr>
          <a:lstStyle/>
          <a:p>
            <a:r>
              <a:rPr lang="en-IN" dirty="0"/>
              <a:t>Private and Public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110434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Private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1769" y="4083139"/>
            <a:ext cx="158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</a:rPr>
              <a:t>Public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76" y="4967608"/>
            <a:ext cx="1853997" cy="185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35856"/>
            <a:ext cx="1854000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Members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0500" y="1219200"/>
            <a:ext cx="3771900" cy="4953000"/>
            <a:chOff x="190500" y="1219200"/>
            <a:chExt cx="3771900" cy="4953000"/>
          </a:xfrm>
        </p:grpSpPr>
        <p:sp>
          <p:nvSpPr>
            <p:cNvPr id="4" name="Rounded Rectangle 3"/>
            <p:cNvSpPr/>
            <p:nvPr/>
          </p:nvSpPr>
          <p:spPr>
            <a:xfrm>
              <a:off x="190500" y="1219200"/>
              <a:ext cx="3771900" cy="4953000"/>
            </a:xfrm>
            <a:prstGeom prst="roundRect">
              <a:avLst>
                <a:gd name="adj" fmla="val 5528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endPara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endParaRPr>
            </a:p>
            <a:p>
              <a:pPr>
                <a:spcAft>
                  <a:spcPts val="0"/>
                </a:spcAft>
              </a:pPr>
              <a:endPara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endParaRPr>
            </a:p>
            <a:p>
              <a:pPr>
                <a:spcAft>
                  <a:spcPts val="0"/>
                </a:spcAft>
              </a:pPr>
              <a:endPara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class</a:t>
              </a: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car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{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 long </a:t>
              </a:r>
              <a:r>
                <a:rPr lang="en-IN" sz="2400" kern="12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int</a:t>
              </a: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price;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 float</a:t>
              </a: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mileage;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 void</a:t>
              </a: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 </a:t>
              </a:r>
              <a:r>
                <a:rPr lang="en-IN" sz="2400" kern="12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setdata</a:t>
              </a: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()</a:t>
              </a:r>
            </a:p>
            <a:p>
              <a:pPr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  { </a:t>
              </a:r>
            </a:p>
            <a:p>
              <a:pPr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     price = 700000; 	mileage = 18.5;</a:t>
              </a:r>
            </a:p>
            <a:p>
              <a:pPr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</a:rPr>
                <a:t>  }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IN" sz="2400" kern="12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Shruti"/>
                </a:rPr>
                <a:t>};</a:t>
              </a:r>
              <a:endParaRPr lang="en-IN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000" y="1371600"/>
              <a:ext cx="3352800" cy="762000"/>
            </a:xfrm>
            <a:prstGeom prst="roundRect">
              <a:avLst>
                <a:gd name="adj" fmla="val 19199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4000" b="1" dirty="0">
                  <a:solidFill>
                    <a:schemeClr val="bg1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Class</a:t>
              </a:r>
              <a:endParaRPr lang="en-IN" sz="40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1" name="02_Oval 10"/>
          <p:cNvSpPr/>
          <p:nvPr/>
        </p:nvSpPr>
        <p:spPr>
          <a:xfrm>
            <a:off x="1073285" y="4267200"/>
            <a:ext cx="25908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01_Oval 8"/>
          <p:cNvSpPr/>
          <p:nvPr/>
        </p:nvSpPr>
        <p:spPr>
          <a:xfrm>
            <a:off x="58365" y="2743200"/>
            <a:ext cx="39624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03_Rectangular Callout 6"/>
          <p:cNvSpPr/>
          <p:nvPr/>
        </p:nvSpPr>
        <p:spPr>
          <a:xfrm>
            <a:off x="4154521" y="3587075"/>
            <a:ext cx="4800600" cy="1524000"/>
          </a:xfrm>
          <a:prstGeom prst="wedgeRectCallout">
            <a:avLst>
              <a:gd name="adj1" fmla="val -57905"/>
              <a:gd name="adj2" fmla="val 1473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tx1"/>
              </a:buClr>
            </a:pPr>
            <a:r>
              <a:rPr lang="en-IN" sz="2400" dirty="0">
                <a:solidFill>
                  <a:schemeClr val="tx1"/>
                </a:solidFill>
              </a:rPr>
              <a:t>This feature in OOP is known as </a:t>
            </a:r>
            <a:r>
              <a:rPr lang="en-IN" sz="2400" b="1" dirty="0">
                <a:solidFill>
                  <a:srgbClr val="C00000"/>
                </a:solidFill>
              </a:rPr>
              <a:t>Data hiding / Encapsulation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2" name="02_Rectangular Callout 6"/>
          <p:cNvSpPr/>
          <p:nvPr/>
        </p:nvSpPr>
        <p:spPr>
          <a:xfrm>
            <a:off x="4152900" y="1181100"/>
            <a:ext cx="4800600" cy="2209800"/>
          </a:xfrm>
          <a:prstGeom prst="wedgeRectCallout">
            <a:avLst>
              <a:gd name="adj1" fmla="val -73329"/>
              <a:gd name="adj2" fmla="val 94320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C00000"/>
                </a:solidFill>
              </a:rPr>
              <a:t>Private</a:t>
            </a:r>
            <a:r>
              <a:rPr lang="en-IN" sz="2200" dirty="0">
                <a:solidFill>
                  <a:schemeClr val="tx1"/>
                </a:solidFill>
              </a:rPr>
              <a:t> members of the class can be accessed </a:t>
            </a:r>
            <a:r>
              <a:rPr lang="en-IN" sz="2200" b="1" dirty="0">
                <a:solidFill>
                  <a:srgbClr val="C00000"/>
                </a:solidFill>
              </a:rPr>
              <a:t>within the class </a:t>
            </a:r>
            <a:r>
              <a:rPr lang="en-IN" sz="2200" dirty="0">
                <a:solidFill>
                  <a:schemeClr val="tx1"/>
                </a:solidFill>
              </a:rPr>
              <a:t>and from </a:t>
            </a:r>
            <a:r>
              <a:rPr lang="en-IN" sz="2200" b="1" dirty="0">
                <a:solidFill>
                  <a:srgbClr val="C00000"/>
                </a:solidFill>
              </a:rPr>
              <a:t>member functions </a:t>
            </a:r>
            <a:r>
              <a:rPr lang="en-IN" sz="2200" dirty="0">
                <a:solidFill>
                  <a:schemeClr val="tx1"/>
                </a:solidFill>
              </a:rPr>
              <a:t>of the class.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A </a:t>
            </a:r>
            <a:r>
              <a:rPr lang="en-IN" sz="2200" b="1" dirty="0">
                <a:solidFill>
                  <a:srgbClr val="C00000"/>
                </a:solidFill>
              </a:rPr>
              <a:t>private</a:t>
            </a:r>
            <a:r>
              <a:rPr lang="en-IN" sz="2200" dirty="0">
                <a:solidFill>
                  <a:schemeClr val="tx1"/>
                </a:solidFill>
              </a:rPr>
              <a:t> member variable or function </a:t>
            </a:r>
            <a:r>
              <a:rPr lang="en-IN" sz="2200" b="1" dirty="0">
                <a:solidFill>
                  <a:srgbClr val="C00000"/>
                </a:solidFill>
              </a:rPr>
              <a:t>cannot</a:t>
            </a:r>
            <a:r>
              <a:rPr lang="en-IN" sz="2200" dirty="0">
                <a:solidFill>
                  <a:schemeClr val="tx1"/>
                </a:solidFill>
              </a:rPr>
              <a:t> be accessed, or even viewed from outside the class.</a:t>
            </a:r>
          </a:p>
        </p:txBody>
      </p:sp>
      <p:sp>
        <p:nvSpPr>
          <p:cNvPr id="7" name="01_Rectangular Callout 6"/>
          <p:cNvSpPr/>
          <p:nvPr/>
        </p:nvSpPr>
        <p:spPr>
          <a:xfrm>
            <a:off x="4152900" y="1181100"/>
            <a:ext cx="4800600" cy="1143000"/>
          </a:xfrm>
          <a:prstGeom prst="wedgeRectCallout">
            <a:avLst>
              <a:gd name="adj1" fmla="val -60335"/>
              <a:gd name="adj2" fmla="val 14295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By default all the members of class are </a:t>
            </a:r>
            <a:r>
              <a:rPr lang="en-IN" sz="2400" b="1" dirty="0">
                <a:solidFill>
                  <a:srgbClr val="C00000"/>
                </a:solidFill>
              </a:rPr>
              <a:t>private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99" y="3431275"/>
            <a:ext cx="4421602" cy="29458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9600" y="2743200"/>
            <a:ext cx="167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Private: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0" grpId="0" animBg="1"/>
      <p:bldP spid="12" grpId="0" animBg="1"/>
      <p:bldP spid="12" grpId="1" animBg="1"/>
      <p:bldP spid="7" grpId="0" animBg="1"/>
      <p:bldP spid="7" grpId="1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Private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members of the class can be accessed within the class and from member functions of the class.</a:t>
            </a:r>
          </a:p>
          <a:p>
            <a:pPr algn="just"/>
            <a:r>
              <a:rPr lang="en-IN" dirty="0"/>
              <a:t>They cannot be accessed outside the class or from other programs, not even from inherited class.</a:t>
            </a:r>
          </a:p>
          <a:p>
            <a:pPr algn="just"/>
            <a:r>
              <a:rPr lang="en-IN" dirty="0"/>
              <a:t>If you try to access private data from outside of the class, compiler throws error. </a:t>
            </a:r>
          </a:p>
          <a:p>
            <a:pPr algn="just"/>
            <a:r>
              <a:rPr lang="en-IN" dirty="0"/>
              <a:t>This feature in OOP is known as </a:t>
            </a:r>
            <a:r>
              <a:rPr lang="en-IN" b="1" dirty="0">
                <a:solidFill>
                  <a:srgbClr val="C00000"/>
                </a:solidFill>
              </a:rPr>
              <a:t>Data hiding / Encapsulation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If any other access modifier is not specified then member default acts as Private member.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57127"/>
            <a:ext cx="4510903" cy="3050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Members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5105" y="914400"/>
            <a:ext cx="4229100" cy="54864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4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private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24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long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price;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public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char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model[10];</a:t>
            </a:r>
            <a:endParaRPr lang="en-IN" sz="24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</a:t>
            </a:r>
            <a:r>
              <a:rPr lang="en-IN" sz="24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4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setdata</a:t>
            </a: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{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 price = 700000;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  mileage=18.53;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 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4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8455" y="990600"/>
            <a:ext cx="3962400" cy="6096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495800" y="1139755"/>
            <a:ext cx="4572000" cy="1219200"/>
          </a:xfrm>
          <a:prstGeom prst="wedgeRectCallout">
            <a:avLst>
              <a:gd name="adj1" fmla="val -62376"/>
              <a:gd name="adj2" fmla="val 21125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solidFill>
                  <a:srgbClr val="C00000"/>
                </a:solidFill>
              </a:rPr>
              <a:t>Public</a:t>
            </a:r>
            <a:r>
              <a:rPr lang="en-IN" sz="2300" dirty="0">
                <a:solidFill>
                  <a:schemeClr val="tx1"/>
                </a:solidFill>
              </a:rPr>
              <a:t> members are accessible from anywhere outside the class but within a program.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76800" y="3205263"/>
            <a:ext cx="3996690" cy="3171215"/>
            <a:chOff x="4876800" y="3205263"/>
            <a:chExt cx="3996690" cy="3171215"/>
          </a:xfrm>
        </p:grpSpPr>
        <p:sp>
          <p:nvSpPr>
            <p:cNvPr id="14" name="Rounded Rectangle 13"/>
            <p:cNvSpPr/>
            <p:nvPr/>
          </p:nvSpPr>
          <p:spPr>
            <a:xfrm>
              <a:off x="4876800" y="3205263"/>
              <a:ext cx="3996690" cy="3171215"/>
            </a:xfrm>
            <a:prstGeom prst="roundRect">
              <a:avLst>
                <a:gd name="adj" fmla="val 327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IN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IN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int</a:t>
              </a: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main()</a:t>
              </a:r>
              <a:endParaRPr lang="en-IN" sz="1100" dirty="0">
                <a:effectLst/>
                <a:ea typeface="Calibri" panose="020F0502020204030204" pitchFamily="34" charset="0"/>
                <a:cs typeface="Latha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{</a:t>
              </a:r>
              <a:endParaRPr lang="en-IN" sz="1100" dirty="0">
                <a:effectLst/>
                <a:ea typeface="Calibri" panose="020F0502020204030204" pitchFamily="34" charset="0"/>
                <a:cs typeface="Latha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car c1;</a:t>
              </a:r>
              <a:endParaRPr lang="en-IN" sz="1100" dirty="0">
                <a:effectLst/>
                <a:ea typeface="Calibri" panose="020F0502020204030204" pitchFamily="34" charset="0"/>
                <a:cs typeface="Latha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c1.model = </a:t>
              </a:r>
              <a:r>
                <a:rPr lang="en-IN" sz="2400" dirty="0">
                  <a:solidFill>
                    <a:srgbClr val="A3151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IN" sz="240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petrol</a:t>
              </a:r>
              <a:r>
                <a:rPr lang="en-IN" sz="2400" dirty="0">
                  <a:solidFill>
                    <a:srgbClr val="A3151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</a:t>
              </a: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;   </a:t>
              </a:r>
              <a:endParaRPr lang="en-IN" sz="1100" dirty="0">
                <a:effectLst/>
                <a:ea typeface="Calibri" panose="020F0502020204030204" pitchFamily="34" charset="0"/>
                <a:cs typeface="Latha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c1.setdata();</a:t>
              </a:r>
              <a:endParaRPr lang="en-IN" sz="1100" dirty="0">
                <a:effectLst/>
                <a:ea typeface="Calibri" panose="020F0502020204030204" pitchFamily="34" charset="0"/>
                <a:cs typeface="Latha"/>
              </a:endParaRPr>
            </a:p>
            <a:p>
              <a:pPr>
                <a:spcAft>
                  <a:spcPts val="0"/>
                </a:spcAft>
              </a:pPr>
              <a:r>
                <a:rPr lang="en-IN" sz="2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nsolas" panose="020B0609020204030204" pitchFamily="49" charset="0"/>
                </a:rPr>
                <a:t>} 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56764" y="3300919"/>
              <a:ext cx="3630035" cy="608400"/>
            </a:xfrm>
            <a:prstGeom prst="roundRect">
              <a:avLst>
                <a:gd name="adj" fmla="val 19199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3200" b="1" dirty="0">
                  <a:solidFill>
                    <a:schemeClr val="bg1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Object</a:t>
              </a:r>
              <a:endParaRPr lang="en-IN" sz="32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4495800" y="1183528"/>
            <a:ext cx="4572000" cy="1066800"/>
          </a:xfrm>
          <a:prstGeom prst="wedgeRectCallout">
            <a:avLst>
              <a:gd name="adj1" fmla="val -27783"/>
              <a:gd name="adj2" fmla="val 29609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300" dirty="0">
                <a:solidFill>
                  <a:schemeClr val="tx1"/>
                </a:solidFill>
              </a:rPr>
              <a:t>The </a:t>
            </a:r>
            <a:r>
              <a:rPr lang="en-IN" sz="2300" b="1" dirty="0">
                <a:solidFill>
                  <a:srgbClr val="C00000"/>
                </a:solidFill>
              </a:rPr>
              <a:t>public</a:t>
            </a:r>
            <a:r>
              <a:rPr lang="en-IN" sz="2300" dirty="0">
                <a:solidFill>
                  <a:schemeClr val="tx1"/>
                </a:solidFill>
              </a:rPr>
              <a:t> members of a class can be accessed outside the class using the </a:t>
            </a:r>
            <a:r>
              <a:rPr lang="en-IN" sz="2300" b="1" dirty="0">
                <a:solidFill>
                  <a:schemeClr val="tx1"/>
                </a:solidFill>
              </a:rPr>
              <a:t>object name</a:t>
            </a:r>
            <a:r>
              <a:rPr lang="en-IN" sz="2300" dirty="0">
                <a:solidFill>
                  <a:schemeClr val="tx1"/>
                </a:solidFill>
              </a:rPr>
              <a:t> and dot operator '.'</a:t>
            </a:r>
          </a:p>
        </p:txBody>
      </p:sp>
    </p:spTree>
    <p:extLst>
      <p:ext uri="{BB962C8B-B14F-4D97-AF65-F5344CB8AC3E}">
        <p14:creationId xmlns:p14="http://schemas.microsoft.com/office/powerpoint/2010/main" val="25466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public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keyword makes data and functions public.</a:t>
            </a:r>
          </a:p>
          <a:p>
            <a:pPr algn="just"/>
            <a:r>
              <a:rPr lang="en-IN" dirty="0"/>
              <a:t>Public members of the class are accessible by any program from anywhere.</a:t>
            </a:r>
          </a:p>
          <a:p>
            <a:r>
              <a:rPr lang="en-IN" dirty="0"/>
              <a:t>Class members that allow manipulating or accessing the class data are made public.</a:t>
            </a:r>
          </a:p>
        </p:txBody>
      </p:sp>
    </p:spTree>
    <p:extLst>
      <p:ext uri="{BB962C8B-B14F-4D97-AF65-F5344CB8AC3E}">
        <p14:creationId xmlns:p14="http://schemas.microsoft.com/office/powerpoint/2010/main" val="34875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71" y="83350"/>
            <a:ext cx="8763000" cy="808037"/>
          </a:xfrm>
        </p:spPr>
        <p:txBody>
          <a:bodyPr/>
          <a:lstStyle/>
          <a:p>
            <a:r>
              <a:rPr lang="en-IN" dirty="0"/>
              <a:t>Data Hiding in Classes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237854" y="3496584"/>
            <a:ext cx="1638300" cy="1534527"/>
            <a:chOff x="2012395" y="3686634"/>
            <a:chExt cx="1638300" cy="1534527"/>
          </a:xfrm>
        </p:grpSpPr>
        <p:sp>
          <p:nvSpPr>
            <p:cNvPr id="23" name="Rectangle 22"/>
            <p:cNvSpPr/>
            <p:nvPr/>
          </p:nvSpPr>
          <p:spPr>
            <a:xfrm>
              <a:off x="2107645" y="4840161"/>
              <a:ext cx="14097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Functions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12395" y="3686634"/>
              <a:ext cx="1638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/>
                <a:t>Public Area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07645" y="4353251"/>
              <a:ext cx="14097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16853" y="1676400"/>
            <a:ext cx="1885950" cy="1521955"/>
            <a:chOff x="1891394" y="1866450"/>
            <a:chExt cx="1885950" cy="1521955"/>
          </a:xfrm>
        </p:grpSpPr>
        <p:sp>
          <p:nvSpPr>
            <p:cNvPr id="5" name="Rectangle 4"/>
            <p:cNvSpPr/>
            <p:nvPr/>
          </p:nvSpPr>
          <p:spPr>
            <a:xfrm>
              <a:off x="1891394" y="2245405"/>
              <a:ext cx="1885950" cy="1143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019300" y="1866450"/>
              <a:ext cx="1638300" cy="1404707"/>
              <a:chOff x="2019300" y="1866450"/>
              <a:chExt cx="1638300" cy="14047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114550" y="2890157"/>
                <a:ext cx="14097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solidFill>
                      <a:schemeClr val="tx1"/>
                    </a:solidFill>
                  </a:rPr>
                  <a:t>Functions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19300" y="1866450"/>
                <a:ext cx="16383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200" dirty="0"/>
                  <a:t>Private Area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14550" y="2403247"/>
                <a:ext cx="14097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2368459" y="3467550"/>
            <a:ext cx="28194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16459" y="3467550"/>
            <a:ext cx="381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368459" y="1714950"/>
            <a:ext cx="0" cy="1752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8459" y="1714950"/>
            <a:ext cx="3429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94637" y="1714950"/>
            <a:ext cx="0" cy="1752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2368459" y="3859886"/>
            <a:ext cx="2590800" cy="598264"/>
          </a:xfrm>
          <a:prstGeom prst="bentConnector3">
            <a:avLst>
              <a:gd name="adj1" fmla="val 798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68459" y="3467550"/>
            <a:ext cx="0" cy="990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2368459" y="4764430"/>
            <a:ext cx="2590801" cy="450072"/>
          </a:xfrm>
          <a:prstGeom prst="bentConnector3">
            <a:avLst>
              <a:gd name="adj1" fmla="val 79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59259" y="3853992"/>
            <a:ext cx="1" cy="13605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367047" y="4764430"/>
            <a:ext cx="1411" cy="5788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94637" y="3467550"/>
            <a:ext cx="0" cy="18757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367047" y="5343289"/>
            <a:ext cx="342759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5240" y="1228260"/>
            <a:ext cx="95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6053" y="2538174"/>
            <a:ext cx="1789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5395" y="1750545"/>
            <a:ext cx="1811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No entry to</a:t>
            </a:r>
          </a:p>
          <a:p>
            <a:r>
              <a:rPr lang="en-IN" sz="2200" dirty="0"/>
              <a:t>Private area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38297" y="2251682"/>
            <a:ext cx="345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95395" y="4598125"/>
            <a:ext cx="1789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32547" y="3821051"/>
            <a:ext cx="2039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Entry allowed to</a:t>
            </a:r>
          </a:p>
          <a:p>
            <a:r>
              <a:rPr lang="en-IN" sz="2200" dirty="0"/>
              <a:t>Public area </a:t>
            </a:r>
          </a:p>
        </p:txBody>
      </p:sp>
      <p:cxnSp>
        <p:nvCxnSpPr>
          <p:cNvPr id="4" name="Elbow Connector 3"/>
          <p:cNvCxnSpPr>
            <a:endCxn id="25" idx="1"/>
          </p:cNvCxnSpPr>
          <p:nvPr/>
        </p:nvCxnSpPr>
        <p:spPr>
          <a:xfrm flipV="1">
            <a:off x="1985389" y="4353701"/>
            <a:ext cx="1347715" cy="244424"/>
          </a:xfrm>
          <a:prstGeom prst="bentConnector3">
            <a:avLst>
              <a:gd name="adj1" fmla="val 75129"/>
            </a:avLst>
          </a:prstGeom>
          <a:ln w="28575">
            <a:solidFill>
              <a:srgbClr val="00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30659" y="4840611"/>
            <a:ext cx="570794" cy="0"/>
          </a:xfrm>
          <a:prstGeom prst="line">
            <a:avLst/>
          </a:prstGeom>
          <a:ln w="28575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25" idx="3"/>
          </p:cNvCxnSpPr>
          <p:nvPr/>
        </p:nvCxnSpPr>
        <p:spPr>
          <a:xfrm rot="16200000" flipV="1">
            <a:off x="4664374" y="4432131"/>
            <a:ext cx="486910" cy="330049"/>
          </a:xfrm>
          <a:prstGeom prst="bentConnector2">
            <a:avLst/>
          </a:prstGeom>
          <a:ln w="28575">
            <a:solidFill>
              <a:srgbClr val="00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8" idx="3"/>
          </p:cNvCxnSpPr>
          <p:nvPr/>
        </p:nvCxnSpPr>
        <p:spPr>
          <a:xfrm rot="16200000" flipV="1">
            <a:off x="3807124" y="3346282"/>
            <a:ext cx="2436914" cy="551744"/>
          </a:xfrm>
          <a:prstGeom prst="bentConnector2">
            <a:avLst/>
          </a:prstGeom>
          <a:ln w="28575">
            <a:solidFill>
              <a:srgbClr val="00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742804" y="2890607"/>
            <a:ext cx="558649" cy="0"/>
          </a:xfrm>
          <a:prstGeom prst="straightConnector1">
            <a:avLst/>
          </a:prstGeom>
          <a:ln w="28575">
            <a:solidFill>
              <a:srgbClr val="00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77" y="1399515"/>
            <a:ext cx="3307941" cy="41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50" y="944434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data1;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function1()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data1 = 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function2()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data2 = 3.5;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Class in 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22795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E40524"/>
                </a:solidFill>
              </a:rPr>
              <a:t>private</a:t>
            </a:r>
            <a:r>
              <a:rPr lang="en-IN" sz="2400" dirty="0"/>
              <a:t> is a Keyword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33600" y="1482116"/>
            <a:ext cx="2819400" cy="3403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343400" y="1981200"/>
            <a:ext cx="609600" cy="762000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059866" y="1900535"/>
            <a:ext cx="389363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Private data and functions can be written here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7368" y="3023926"/>
            <a:ext cx="609600" cy="2995873"/>
          </a:xfrm>
          <a:prstGeom prst="righ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311423" y="4147318"/>
            <a:ext cx="34671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Public data and functions can be written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0816" y="1030069"/>
            <a:ext cx="391268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By Default the members of a class are </a:t>
            </a:r>
            <a:r>
              <a:rPr lang="en-IN" sz="2400" dirty="0">
                <a:solidFill>
                  <a:srgbClr val="E40524"/>
                </a:solidFill>
              </a:rPr>
              <a:t>private.</a:t>
            </a:r>
            <a:r>
              <a:rPr lang="en-IN" sz="24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6" y="3581400"/>
            <a:ext cx="158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E40524"/>
                </a:solidFill>
              </a:rPr>
              <a:t>public</a:t>
            </a:r>
            <a:r>
              <a:rPr lang="en-IN" sz="2400" dirty="0"/>
              <a:t> is a Keyword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9600" y="3023926"/>
            <a:ext cx="457200" cy="6751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600" y="1548859"/>
            <a:ext cx="1524000" cy="54727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and Class in C++</a:t>
            </a:r>
          </a:p>
        </p:txBody>
      </p:sp>
    </p:spTree>
    <p:extLst>
      <p:ext uri="{BB962C8B-B14F-4D97-AF65-F5344CB8AC3E}">
        <p14:creationId xmlns:p14="http://schemas.microsoft.com/office/powerpoint/2010/main" val="281865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 Definition Outside Class</a:t>
            </a:r>
          </a:p>
        </p:txBody>
      </p:sp>
    </p:spTree>
    <p:extLst>
      <p:ext uri="{BB962C8B-B14F-4D97-AF65-F5344CB8AC3E}">
        <p14:creationId xmlns:p14="http://schemas.microsoft.com/office/powerpoint/2010/main" val="168989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definition outside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cs typeface="Courier New" panose="02070309020205020404" pitchFamily="49" charset="0"/>
              </a:rPr>
              <a:t>Syntax:</a:t>
            </a:r>
          </a:p>
          <a:p>
            <a:pPr marL="0" indent="0"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function-name(arguments)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body;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856" y="3730978"/>
            <a:ext cx="8763000" cy="259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9154" y="2557668"/>
            <a:ext cx="5334000" cy="1107996"/>
          </a:xfrm>
          <a:prstGeom prst="wedgeRectCallout">
            <a:avLst>
              <a:gd name="adj1" fmla="val -39895"/>
              <a:gd name="adj2" fmla="val -80999"/>
            </a:avLst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/>
              <a:t>The membership label </a:t>
            </a:r>
            <a:r>
              <a:rPr lang="en-IN" sz="22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class-name:: </a:t>
            </a:r>
            <a:r>
              <a:rPr lang="en-IN" sz="2200" dirty="0"/>
              <a:t>tells the compiler that the function belongs to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282377"/>
            <a:ext cx="6019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1143000" y="4343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Definition outside class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4287385"/>
            <a:ext cx="3886200" cy="1961015"/>
          </a:xfrm>
          <a:prstGeom prst="roundRect">
            <a:avLst>
              <a:gd name="adj" fmla="val 32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car c1;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c1.setdata();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atha"/>
              </a:rPr>
              <a:t>  c1.updatemileage();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990600"/>
            <a:ext cx="3810000" cy="3429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float</a:t>
            </a:r>
            <a:r>
              <a:rPr lang="en-IN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updatemileage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setdata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mileage = 18.5;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2081" y="4724400"/>
            <a:ext cx="4419600" cy="1524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car ::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updatemileage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mileage+2;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7715"/>
          <a:stretch/>
        </p:blipFill>
        <p:spPr>
          <a:xfrm>
            <a:off x="4045816" y="1066800"/>
            <a:ext cx="5070204" cy="1219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800600" y="2549924"/>
            <a:ext cx="3886200" cy="1524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car ::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setdata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mileage = 18.5;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9941" y="3200400"/>
            <a:ext cx="2771459" cy="9144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831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9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7" grpId="0" animBg="1"/>
      <p:bldP spid="9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97078"/>
            <a:ext cx="6477000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mark =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"Mark=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&lt;&lt;mark;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nspi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769441"/>
            <a:ext cx="3931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Test o1;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o1.SetData(70,6.5);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o1.DisplayData();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latin typeface="+mj-lt"/>
              </a:rPr>
              <a:t>Program: function outside 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4410" y="3436400"/>
            <a:ext cx="1202992" cy="50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410" y="4957234"/>
            <a:ext cx="1201572" cy="502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484328" y="4267200"/>
            <a:ext cx="3278672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38445" y="4113483"/>
            <a:ext cx="4466665" cy="2215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membership label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Test::</a:t>
            </a:r>
            <a:r>
              <a:rPr lang="en-IN" sz="24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latin typeface="+mj-lt"/>
              </a:rPr>
              <a:t>tells the compiler that the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IN" sz="2400" dirty="0">
                <a:latin typeface="+mj-lt"/>
              </a:rPr>
              <a:t>and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DisplayData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en-IN" sz="2400" dirty="0">
                <a:latin typeface="+mj-lt"/>
              </a:rPr>
              <a:t>belongs to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IN" sz="2400" dirty="0">
                <a:latin typeface="+mj-lt"/>
              </a:rPr>
              <a:t> class</a:t>
            </a:r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42218" y="769441"/>
            <a:ext cx="0" cy="266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Member Functions with Arguments</a:t>
            </a:r>
          </a:p>
        </p:txBody>
      </p:sp>
    </p:spTree>
    <p:extLst>
      <p:ext uri="{BB962C8B-B14F-4D97-AF65-F5344CB8AC3E}">
        <p14:creationId xmlns:p14="http://schemas.microsoft.com/office/powerpoint/2010/main" val="246485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members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hour, minute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IN" dirty="0"/>
              <a:t>. Also define function to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initialize the members,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display time. Demonstrate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for two objects.</a:t>
            </a:r>
          </a:p>
        </p:txBody>
      </p:sp>
    </p:spTree>
    <p:extLst>
      <p:ext uri="{BB962C8B-B14F-4D97-AF65-F5344CB8AC3E}">
        <p14:creationId xmlns:p14="http://schemas.microsoft.com/office/powerpoint/2010/main" val="21319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17711"/>
            <a:ext cx="679673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186934"/>
            <a:ext cx="679673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hour=h;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minute=m;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second=s;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Time::print()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"hours=\n"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"minutes=\n"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"seconds=\n"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7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186934"/>
            <a:ext cx="57772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h,m,s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hours="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&gt;&gt;h; 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minutes="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&gt;&gt;m; 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seconds="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t1.setTime(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h,m,s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t1.print();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members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IN" dirty="0"/>
              <a:t>. Also define function to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set_values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initialize the members,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calculate area. Demonstrate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/>
              <a:t>  for two objects.</a:t>
            </a:r>
          </a:p>
        </p:txBody>
      </p:sp>
    </p:spTree>
    <p:extLst>
      <p:ext uri="{BB962C8B-B14F-4D97-AF65-F5344CB8AC3E}">
        <p14:creationId xmlns:p14="http://schemas.microsoft.com/office/powerpoint/2010/main" val="185660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What is an Object?</a:t>
            </a:r>
          </a:p>
        </p:txBody>
      </p:sp>
      <p:pic>
        <p:nvPicPr>
          <p:cNvPr id="1028" name="Picture 4" descr="Image result for pe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158901"/>
            <a:ext cx="1999211" cy="14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95212"/>
            <a:ext cx="21052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429" y="1095212"/>
            <a:ext cx="2086495" cy="14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1983761" cy="19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52800" y="3657599"/>
            <a:ext cx="256760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0808" y="2605676"/>
            <a:ext cx="67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2200" y="2598901"/>
            <a:ext cx="112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Board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3350" y="2598901"/>
            <a:ext cx="108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Laptop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5680" y="536343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0803" y="536343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Projector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08669" y="5964688"/>
            <a:ext cx="272666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Physical objects…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027" y="3681411"/>
            <a:ext cx="2347113" cy="12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90175" y="5345234"/>
            <a:ext cx="75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Bike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3350" y="3200400"/>
            <a:ext cx="8877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066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8" grpId="0"/>
      <p:bldP spid="3" grpId="0" animBg="1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79271"/>
            <a:ext cx="730648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height;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width*height;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x;  height = 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14800" y="97801"/>
            <a:ext cx="48768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4000" dirty="0"/>
              <a:t>Program: Function with argument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143" y="4560454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Rectangle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(3,4);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rect.area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278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Function with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members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IN" dirty="0"/>
              <a:t>. 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/>
              <a:t>Also define function to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2400" dirty="0"/>
              <a:t>to initialize the members.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/>
              <a:t>Define function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sz="2400" dirty="0"/>
              <a:t>to display data.</a:t>
            </a:r>
          </a:p>
          <a:p>
            <a:pPr marL="714375" lvl="1" indent="-357188" algn="just">
              <a:buFont typeface="+mj-lt"/>
              <a:buAutoNum type="arabicPeriod"/>
            </a:pPr>
            <a:r>
              <a:rPr lang="en-IN" sz="2400" dirty="0"/>
              <a:t>Demonstrate class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IN" sz="2400" dirty="0"/>
              <a:t>  for two objects.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Employee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yash,raj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yash.setData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(23,1500);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yash.displaydata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raj.setData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(27,1800);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raj.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95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432" y="691292"/>
            <a:ext cx="8784167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age=x;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salary=y;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"age="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&lt;&lt;age&lt;&lt;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"salary="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&lt;&lt;salary&lt;&lt;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47298"/>
            <a:ext cx="4699000" cy="1095702"/>
          </a:xfrm>
        </p:spPr>
        <p:txBody>
          <a:bodyPr>
            <a:noAutofit/>
          </a:bodyPr>
          <a:lstStyle/>
          <a:p>
            <a:pPr algn="r"/>
            <a:r>
              <a:rPr lang="en-IN" sz="3600" dirty="0"/>
              <a:t>Program: Function with argument</a:t>
            </a:r>
          </a:p>
        </p:txBody>
      </p:sp>
    </p:spTree>
    <p:extLst>
      <p:ext uri="{BB962C8B-B14F-4D97-AF65-F5344CB8AC3E}">
        <p14:creationId xmlns:p14="http://schemas.microsoft.com/office/powerpoint/2010/main" val="21264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Passing Objects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1013161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Function with argument and returns value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919172"/>
            <a:ext cx="4927631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add(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a=5,b=6,ans;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= add(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"Addition is="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add(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x,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y)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x+y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3686" y="1374986"/>
            <a:ext cx="1815932" cy="1754326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.....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fun1(a);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.....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659324" y="914400"/>
            <a:ext cx="0" cy="29466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65020" y="1373748"/>
            <a:ext cx="2115480" cy="1754326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fun1(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.....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.....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e;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93060" y="177103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81954" y="112629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 of</a:t>
            </a:r>
          </a:p>
          <a:p>
            <a:r>
              <a:rPr lang="en-IN" dirty="0"/>
              <a:t>Argument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593060" y="277914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81954" y="2790871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Function</a:t>
            </a:r>
          </a:p>
          <a:p>
            <a:pPr algn="ctr"/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94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as Function arguments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" y="3680129"/>
            <a:ext cx="3543300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add(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statements…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a=5,b=6;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add(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a,b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5800" y="3680129"/>
            <a:ext cx="4457700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statements…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time t1,t2,t3;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t3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.addtime(t1,t2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5100" y="1854200"/>
            <a:ext cx="3733800" cy="1447800"/>
            <a:chOff x="3657600" y="1361363"/>
            <a:chExt cx="18288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3657600" y="1742363"/>
              <a:ext cx="1828800" cy="1066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14" name="Flowchart: Manual Operation 13"/>
            <p:cNvSpPr/>
            <p:nvPr/>
          </p:nvSpPr>
          <p:spPr>
            <a:xfrm>
              <a:off x="3733800" y="1361363"/>
              <a:ext cx="685800" cy="381000"/>
            </a:xfrm>
            <a:prstGeom prst="flowChartManualOperati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Manual Operation 16"/>
            <p:cNvSpPr/>
            <p:nvPr/>
          </p:nvSpPr>
          <p:spPr>
            <a:xfrm>
              <a:off x="4724400" y="1361363"/>
              <a:ext cx="685800" cy="381000"/>
            </a:xfrm>
            <a:prstGeom prst="flowChartManualOperati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4114800" y="3566160"/>
            <a:ext cx="0" cy="2883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" y="3566160"/>
            <a:ext cx="899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73551" y="1392936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96026" y="1391920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60675" y="973416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int</a:t>
            </a:r>
            <a:endParaRPr lang="en-IN" sz="3200" dirty="0"/>
          </a:p>
        </p:txBody>
      </p:sp>
      <p:sp>
        <p:nvSpPr>
          <p:cNvPr id="40" name="Rectangle 39"/>
          <p:cNvSpPr/>
          <p:nvPr/>
        </p:nvSpPr>
        <p:spPr>
          <a:xfrm>
            <a:off x="4883148" y="973416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int</a:t>
            </a:r>
            <a:endParaRPr lang="en-IN" sz="3200" dirty="0"/>
          </a:p>
        </p:txBody>
      </p:sp>
      <p:sp>
        <p:nvSpPr>
          <p:cNvPr id="41" name="Rectangle 40"/>
          <p:cNvSpPr/>
          <p:nvPr/>
        </p:nvSpPr>
        <p:spPr>
          <a:xfrm>
            <a:off x="3275482" y="1390860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97957" y="1389844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62606" y="971340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time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5079" y="971340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205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2.77778E-7 0.067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0675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3.33333E-6 0.067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3.88889E-6 0.067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7" grpId="0"/>
      <p:bldP spid="37" grpId="1"/>
      <p:bldP spid="37" grpId="2"/>
      <p:bldP spid="38" grpId="0"/>
      <p:bldP spid="38" grpId="1"/>
      <p:bldP spid="38" grpId="2"/>
      <p:bldP spid="39" grpId="0" animBg="1"/>
      <p:bldP spid="39" grpId="1" animBg="1"/>
      <p:bldP spid="40" grpId="0" animBg="1"/>
      <p:bldP spid="40" grpId="1" animBg="1"/>
      <p:bldP spid="41" grpId="0"/>
      <p:bldP spid="41" grpId="1"/>
      <p:bldP spid="41" grpId="2"/>
      <p:bldP spid="42" grpId="0"/>
      <p:bldP spid="42" grpId="1"/>
      <p:bldP spid="42" grpId="2"/>
      <p:bldP spid="43" grpId="0" animBg="1"/>
      <p:bldP spid="43" grpId="1" animBg="1"/>
      <p:bldP spid="44" grpId="0" animBg="1"/>
      <p:bldP spid="4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as Function arguments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219364"/>
            <a:ext cx="7429501" cy="44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8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525"/>
            <a:ext cx="8610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nEnter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&gt;&gt;hour;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cout&lt;&lt;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Minutes:"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&gt;&gt;minute;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cout&lt;&lt;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Seconds:"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&gt;&gt;second;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nhour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tminute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tsecond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&lt;&lt;second;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addTime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 x, Time y){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hour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x.hour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y.hour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minute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x.minute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y.minute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second =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x.second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y.second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Program: passing object as argument</a:t>
            </a:r>
          </a:p>
        </p:txBody>
      </p:sp>
    </p:spTree>
    <p:extLst>
      <p:ext uri="{BB962C8B-B14F-4D97-AF65-F5344CB8AC3E}">
        <p14:creationId xmlns:p14="http://schemas.microsoft.com/office/powerpoint/2010/main" val="16468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669" y="237081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t1,t2,t3;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t1.printTime();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t3.addTime(t1,t2);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nafter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adding two objects"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t3.printTime();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Program: passing object as argument</a:t>
            </a:r>
          </a:p>
        </p:txBody>
      </p:sp>
    </p:spTree>
    <p:extLst>
      <p:ext uri="{BB962C8B-B14F-4D97-AF65-F5344CB8AC3E}">
        <p14:creationId xmlns:p14="http://schemas.microsoft.com/office/powerpoint/2010/main" val="329354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2020" y="3312885"/>
            <a:ext cx="7239000" cy="3039834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endParaRPr lang="en-IN" sz="1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endParaRPr lang="en-IN" sz="1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addTime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(Time x, Time y)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hour =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x.hour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y.hour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minute =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x.minute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y.minute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second =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x.second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+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y.second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4662" y="392688"/>
            <a:ext cx="37337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t3.addTime(t1,t2);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9200" y="3360056"/>
            <a:ext cx="6984637" cy="455430"/>
          </a:xfrm>
          <a:prstGeom prst="roundRect">
            <a:avLst>
              <a:gd name="adj" fmla="val 5528"/>
            </a:avLst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Function Declaration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1618990"/>
            <a:ext cx="8839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Here,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hour, minute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IN" sz="2400" dirty="0"/>
              <a:t> represents data of object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t3</a:t>
            </a:r>
            <a:r>
              <a:rPr lang="en-IN" sz="2400" dirty="0"/>
              <a:t> because this function is called using code </a:t>
            </a:r>
            <a:r>
              <a:rPr lang="en-I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t3.addTime(t1,t2)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371600" y="2449987"/>
            <a:ext cx="533400" cy="23710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24000" y="822823"/>
            <a:ext cx="1295400" cy="7961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What is an Object? (</a:t>
            </a:r>
            <a:r>
              <a:rPr lang="en-IN" dirty="0" err="1">
                <a:latin typeface="+mj-lt"/>
              </a:rPr>
              <a:t>Cont</a:t>
            </a:r>
            <a:r>
              <a:rPr lang="en-IN" dirty="0">
                <a:latin typeface="+mj-lt"/>
              </a:rPr>
              <a:t>…)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4659086"/>
            <a:ext cx="310989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Logical objects…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6" y="1143000"/>
            <a:ext cx="3182774" cy="2717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3903936"/>
            <a:ext cx="115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1828800"/>
            <a:ext cx="442468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91200" y="3903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Bank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2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Program: Passing object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members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imaginary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. Also define function to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initialize the members, 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display values and </a:t>
            </a:r>
            <a:r>
              <a:rPr lang="en-I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addnumber</a:t>
            </a:r>
            <a:r>
              <a:rPr lang="en-I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adds two complex objects.</a:t>
            </a:r>
          </a:p>
          <a:p>
            <a:pPr algn="just"/>
            <a:r>
              <a:rPr lang="en-IN" dirty="0"/>
              <a:t>Demonstrate concept of passing object as argument.</a:t>
            </a:r>
          </a:p>
        </p:txBody>
      </p:sp>
    </p:spTree>
    <p:extLst>
      <p:ext uri="{BB962C8B-B14F-4D97-AF65-F5344CB8AC3E}">
        <p14:creationId xmlns:p14="http://schemas.microsoft.com/office/powerpoint/2010/main" val="1239721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727642"/>
            <a:ext cx="8382000" cy="6101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real,imag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readData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"Enter real and imaginary number:"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&gt;&gt;real&gt;&gt;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addComplexNumbers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comp1,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real=comp1.real+comp2.real;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=comp1.imag+comp2.imag;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displaySum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real&lt;&lt;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0" y="228600"/>
            <a:ext cx="4572000" cy="2462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c1,c2,c3;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c1.readData();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c2.readData();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c3.addComplexNumbers(c1, c2);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c3.displaySum();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900" dirty="0"/>
              <a:t> 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0"/>
            <a:ext cx="7162800" cy="1447800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68" y="29959"/>
            <a:ext cx="4114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  <a:ea typeface="+mj-ea"/>
                <a:cs typeface="+mj-cs"/>
              </a:rPr>
              <a:t>Program: Passing object as argument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37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Passing and </a:t>
            </a:r>
            <a:r>
              <a:rPr lang="en-IN"/>
              <a:t>Returning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843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51136" y="1854200"/>
            <a:ext cx="5062479" cy="1614600"/>
            <a:chOff x="2705100" y="1854200"/>
            <a:chExt cx="5062479" cy="1614600"/>
          </a:xfrm>
        </p:grpSpPr>
        <p:grpSp>
          <p:nvGrpSpPr>
            <p:cNvPr id="10" name="Group 9"/>
            <p:cNvGrpSpPr/>
            <p:nvPr/>
          </p:nvGrpSpPr>
          <p:grpSpPr>
            <a:xfrm>
              <a:off x="2705100" y="1854200"/>
              <a:ext cx="3733800" cy="1447800"/>
              <a:chOff x="3657600" y="1361363"/>
              <a:chExt cx="1828800" cy="1447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57600" y="1742363"/>
                <a:ext cx="1828800" cy="1066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sp>
            <p:nvSpPr>
              <p:cNvPr id="14" name="Flowchart: Manual Operation 13"/>
              <p:cNvSpPr/>
              <p:nvPr/>
            </p:nvSpPr>
            <p:spPr>
              <a:xfrm>
                <a:off x="3733800" y="1361363"/>
                <a:ext cx="685800" cy="381000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lowchart: Manual Operation 16"/>
              <p:cNvSpPr/>
              <p:nvPr/>
            </p:nvSpPr>
            <p:spPr>
              <a:xfrm>
                <a:off x="4724400" y="1361363"/>
                <a:ext cx="685800" cy="381000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438900" y="2616200"/>
              <a:ext cx="8763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solidFill>
                  <a:schemeClr val="tx1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 rot="16200000">
              <a:off x="6838779" y="2540000"/>
              <a:ext cx="1400400" cy="457200"/>
            </a:xfrm>
            <a:prstGeom prst="trapezoi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and returning object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" y="3680129"/>
            <a:ext cx="3543300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add(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a=5,b=6,result;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result = add(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a,b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1295" y="3680129"/>
            <a:ext cx="5076505" cy="27699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//object of class 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time t1,t2,t3,result;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result = t3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.addtime(t1,t2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62547" y="3566160"/>
            <a:ext cx="0" cy="2883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200" y="3566160"/>
            <a:ext cx="899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19587" y="1392936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2062" y="1391920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06711" y="973416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int</a:t>
            </a:r>
            <a:endParaRPr lang="en-IN" sz="3200" dirty="0"/>
          </a:p>
        </p:txBody>
      </p:sp>
      <p:sp>
        <p:nvSpPr>
          <p:cNvPr id="40" name="Rectangle 39"/>
          <p:cNvSpPr/>
          <p:nvPr/>
        </p:nvSpPr>
        <p:spPr>
          <a:xfrm>
            <a:off x="4229184" y="973416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int</a:t>
            </a:r>
            <a:endParaRPr lang="en-IN" sz="3200" dirty="0"/>
          </a:p>
        </p:txBody>
      </p:sp>
      <p:sp>
        <p:nvSpPr>
          <p:cNvPr id="41" name="Rectangle 40"/>
          <p:cNvSpPr/>
          <p:nvPr/>
        </p:nvSpPr>
        <p:spPr>
          <a:xfrm>
            <a:off x="2621518" y="1390860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43993" y="1389844"/>
            <a:ext cx="574421" cy="37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642" y="971340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time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31115" y="971340"/>
            <a:ext cx="1400175" cy="37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5823036" y="2519457"/>
            <a:ext cx="1138179" cy="4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result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23036" y="2514429"/>
            <a:ext cx="1138179" cy="4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result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1.94444E-6 0.067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2.5E-6 0.0675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5451 -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4.44444E-6 0.067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3.88889E-6 0.067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5451 2.96296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7" grpId="0"/>
      <p:bldP spid="37" grpId="1"/>
      <p:bldP spid="37" grpId="2"/>
      <p:bldP spid="38" grpId="0"/>
      <p:bldP spid="38" grpId="1"/>
      <p:bldP spid="38" grpId="2"/>
      <p:bldP spid="39" grpId="0" animBg="1"/>
      <p:bldP spid="39" grpId="1" animBg="1"/>
      <p:bldP spid="40" grpId="0" animBg="1"/>
      <p:bldP spid="40" grpId="1" animBg="1"/>
      <p:bldP spid="41" grpId="0"/>
      <p:bldP spid="41" grpId="1"/>
      <p:bldP spid="41" grpId="2"/>
      <p:bldP spid="42" grpId="0"/>
      <p:bldP spid="42" grpId="1"/>
      <p:bldP spid="42" grpId="2"/>
      <p:bldP spid="43" grpId="0" animBg="1"/>
      <p:bldP spid="43" grpId="1" animBg="1"/>
      <p:bldP spid="44" grpId="0" animBg="1"/>
      <p:bldP spid="44" grpId="1" animBg="1"/>
      <p:bldP spid="8" grpId="0"/>
      <p:bldP spid="8" grpId="1"/>
      <p:bldP spid="8" grpId="2"/>
      <p:bldP spid="24" grpId="0"/>
      <p:bldP spid="24" grpId="1"/>
      <p:bldP spid="24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and returning object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70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02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Program: Passing and Returning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/>
              <a:t> with members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hour, minute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IN" dirty="0"/>
              <a:t>. Also define function to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initialize the members,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printTime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 to display time and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addTime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/>
              <a:t>to add two time objects. Demonstrate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IN" dirty="0"/>
              <a:t>.</a:t>
            </a:r>
          </a:p>
          <a:p>
            <a:pPr marL="400050" lvl="1" indent="0" algn="just">
              <a:buNone/>
            </a:pPr>
            <a:r>
              <a:rPr lang="en-IN" sz="2400" dirty="0"/>
              <a:t>1. Passing object as argument</a:t>
            </a:r>
          </a:p>
          <a:p>
            <a:pPr marL="400050" lvl="1" indent="0" algn="just">
              <a:buNone/>
            </a:pPr>
            <a:r>
              <a:rPr lang="en-IN" sz="2400" dirty="0"/>
              <a:t>2. Returning object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346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52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hour, minute, second;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&gt;&gt;hour;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cout&lt;&lt;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Minutes:"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nhour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&lt;&lt;hour;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tminute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Time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 t1, Time t2){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Time t4;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t4.hour = t1.hour + t2.hour;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t4.minute = t1.minute + t2.minute;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t4;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-41275"/>
            <a:ext cx="48768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Program: Returning object</a:t>
            </a:r>
          </a:p>
        </p:txBody>
      </p:sp>
    </p:spTree>
    <p:extLst>
      <p:ext uri="{BB962C8B-B14F-4D97-AF65-F5344CB8AC3E}">
        <p14:creationId xmlns:p14="http://schemas.microsoft.com/office/powerpoint/2010/main" val="28696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599"/>
            <a:ext cx="7467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Time t1,t2,t3,ans;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t1.printTime();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t2.getTime();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t2.printTime();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=t3.addTime(t1,t2);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nafter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adding two objects"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ans.printTime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52900" y="-41275"/>
            <a:ext cx="49149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600" dirty="0"/>
              <a:t>Program: Returning object</a:t>
            </a:r>
          </a:p>
        </p:txBody>
      </p:sp>
    </p:spTree>
    <p:extLst>
      <p:ext uri="{BB962C8B-B14F-4D97-AF65-F5344CB8AC3E}">
        <p14:creationId xmlns:p14="http://schemas.microsoft.com/office/powerpoint/2010/main" val="4770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Returning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program to add two complex numbers by </a:t>
            </a:r>
            <a:r>
              <a:rPr lang="en-US" b="1" dirty="0">
                <a:solidFill>
                  <a:srgbClr val="C00000"/>
                </a:solidFill>
              </a:rPr>
              <a:t>Pass and Return Object </a:t>
            </a:r>
            <a:r>
              <a:rPr lang="en-US" dirty="0"/>
              <a:t>from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4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" y="137160"/>
            <a:ext cx="79248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real,imag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readData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en-US" sz="19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real and imaginary number:"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&gt;&gt;real&gt;&gt;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addComplexNumbers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comp1, 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 </a:t>
            </a:r>
            <a:r>
              <a:rPr lang="en-US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temp;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temp.real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=comp1.real+comp2.real;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temp.imag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=comp1.imag+comp2.imag;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temp;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displaySum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sz="19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real&lt;&lt; </a:t>
            </a:r>
            <a:r>
              <a:rPr lang="en-US" altLang="en-US" sz="19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en-US" sz="19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9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" y="3108960"/>
            <a:ext cx="7543800" cy="2011680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2328" y="15766"/>
            <a:ext cx="511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+mj-lt"/>
              </a:rPr>
              <a:t>Program: Returning object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8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Attributes and Methods of an Object</a:t>
            </a:r>
            <a:endParaRPr lang="en-IN" dirty="0">
              <a:latin typeface="+mj-lt"/>
            </a:endParaRPr>
          </a:p>
        </p:txBody>
      </p:sp>
      <p:sp>
        <p:nvSpPr>
          <p:cNvPr id="9" name="AutoShape 4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28916" y="4812165"/>
            <a:ext cx="2520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Methods </a:t>
            </a:r>
          </a:p>
          <a:p>
            <a:r>
              <a:rPr lang="en-US" sz="2400" dirty="0"/>
              <a:t>Eat</a:t>
            </a:r>
          </a:p>
          <a:p>
            <a:r>
              <a:rPr lang="en-US" sz="2400" dirty="0"/>
              <a:t>Sleep	</a:t>
            </a:r>
          </a:p>
          <a:p>
            <a:r>
              <a:rPr lang="en-US" sz="2400" dirty="0"/>
              <a:t>Walk	</a:t>
            </a:r>
            <a:endParaRPr lang="en-IN" sz="2400" dirty="0"/>
          </a:p>
        </p:txBody>
      </p:sp>
      <p:pic>
        <p:nvPicPr>
          <p:cNvPr id="5" name="Picture 2" descr="Image result for man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5513" r="22342" b="4487"/>
          <a:stretch/>
        </p:blipFill>
        <p:spPr bwMode="auto">
          <a:xfrm>
            <a:off x="990600" y="1049900"/>
            <a:ext cx="985023" cy="14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328916" y="2602365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Object: Person</a:t>
            </a:r>
          </a:p>
        </p:txBody>
      </p:sp>
      <p:sp>
        <p:nvSpPr>
          <p:cNvPr id="8" name="Freeform 7"/>
          <p:cNvSpPr/>
          <p:nvPr/>
        </p:nvSpPr>
        <p:spPr>
          <a:xfrm>
            <a:off x="328916" y="3124200"/>
            <a:ext cx="2520000" cy="1705160"/>
          </a:xfrm>
          <a:custGeom>
            <a:avLst/>
            <a:gdLst>
              <a:gd name="connsiteX0" fmla="*/ 0 w 1857374"/>
              <a:gd name="connsiteY0" fmla="*/ 0 h 1449360"/>
              <a:gd name="connsiteX1" fmla="*/ 1857374 w 1857374"/>
              <a:gd name="connsiteY1" fmla="*/ 0 h 1449360"/>
              <a:gd name="connsiteX2" fmla="*/ 1857374 w 1857374"/>
              <a:gd name="connsiteY2" fmla="*/ 1449360 h 1449360"/>
              <a:gd name="connsiteX3" fmla="*/ 0 w 1857374"/>
              <a:gd name="connsiteY3" fmla="*/ 1449360 h 1449360"/>
              <a:gd name="connsiteX4" fmla="*/ 0 w 1857374"/>
              <a:gd name="connsiteY4" fmla="*/ 0 h 14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1449360">
                <a:moveTo>
                  <a:pt x="0" y="0"/>
                </a:moveTo>
                <a:lnTo>
                  <a:pt x="1857374" y="0"/>
                </a:lnTo>
                <a:lnTo>
                  <a:pt x="1857374" y="1449360"/>
                </a:lnTo>
                <a:lnTo>
                  <a:pt x="0" y="1449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022" tIns="176022" rIns="234696" bIns="264033" numCol="1" spcCol="1270" anchor="t" anchorCtr="0">
            <a:noAutofit/>
          </a:bodyPr>
          <a:lstStyle/>
          <a:p>
            <a:pPr marL="0" lvl="1" algn="ctr" defTabSz="1466850">
              <a:spcBef>
                <a:spcPct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Attributes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kern="1200" dirty="0"/>
              <a:t>Name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dirty="0"/>
              <a:t>Age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kern="1200" dirty="0"/>
              <a:t>Weight</a:t>
            </a:r>
          </a:p>
          <a:p>
            <a:pPr marL="285750" lvl="1" indent="-285750" algn="ctr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400" kern="1200" dirty="0"/>
          </a:p>
        </p:txBody>
      </p:sp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64" y="1371600"/>
            <a:ext cx="1720405" cy="739774"/>
          </a:xfrm>
        </p:spPr>
      </p:pic>
      <p:sp>
        <p:nvSpPr>
          <p:cNvPr id="26" name="TextBox 25"/>
          <p:cNvSpPr txBox="1"/>
          <p:nvPr/>
        </p:nvSpPr>
        <p:spPr>
          <a:xfrm>
            <a:off x="3338966" y="4812165"/>
            <a:ext cx="2520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Methods </a:t>
            </a:r>
          </a:p>
          <a:p>
            <a:r>
              <a:rPr lang="en-US" sz="2400" dirty="0"/>
              <a:t>Start</a:t>
            </a:r>
          </a:p>
          <a:p>
            <a:r>
              <a:rPr lang="en-US" sz="2400" dirty="0"/>
              <a:t>Drive</a:t>
            </a:r>
          </a:p>
          <a:p>
            <a:r>
              <a:rPr lang="en-US" sz="2400" dirty="0"/>
              <a:t>Stop	</a:t>
            </a:r>
            <a:endParaRPr lang="en-IN" sz="2400" dirty="0"/>
          </a:p>
        </p:txBody>
      </p:sp>
      <p:sp>
        <p:nvSpPr>
          <p:cNvPr id="27" name="Freeform 26"/>
          <p:cNvSpPr/>
          <p:nvPr/>
        </p:nvSpPr>
        <p:spPr>
          <a:xfrm>
            <a:off x="3338966" y="2602365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Object: Car</a:t>
            </a:r>
          </a:p>
        </p:txBody>
      </p:sp>
      <p:sp>
        <p:nvSpPr>
          <p:cNvPr id="28" name="Freeform 27"/>
          <p:cNvSpPr/>
          <p:nvPr/>
        </p:nvSpPr>
        <p:spPr>
          <a:xfrm>
            <a:off x="3338966" y="3124200"/>
            <a:ext cx="2520000" cy="1705160"/>
          </a:xfrm>
          <a:custGeom>
            <a:avLst/>
            <a:gdLst>
              <a:gd name="connsiteX0" fmla="*/ 0 w 1857374"/>
              <a:gd name="connsiteY0" fmla="*/ 0 h 1449360"/>
              <a:gd name="connsiteX1" fmla="*/ 1857374 w 1857374"/>
              <a:gd name="connsiteY1" fmla="*/ 0 h 1449360"/>
              <a:gd name="connsiteX2" fmla="*/ 1857374 w 1857374"/>
              <a:gd name="connsiteY2" fmla="*/ 1449360 h 1449360"/>
              <a:gd name="connsiteX3" fmla="*/ 0 w 1857374"/>
              <a:gd name="connsiteY3" fmla="*/ 1449360 h 1449360"/>
              <a:gd name="connsiteX4" fmla="*/ 0 w 1857374"/>
              <a:gd name="connsiteY4" fmla="*/ 0 h 14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1449360">
                <a:moveTo>
                  <a:pt x="0" y="0"/>
                </a:moveTo>
                <a:lnTo>
                  <a:pt x="1857374" y="0"/>
                </a:lnTo>
                <a:lnTo>
                  <a:pt x="1857374" y="1449360"/>
                </a:lnTo>
                <a:lnTo>
                  <a:pt x="0" y="1449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022" tIns="176022" rIns="234696" bIns="264033" numCol="1" spcCol="1270" anchor="t" anchorCtr="0">
            <a:noAutofit/>
          </a:bodyPr>
          <a:lstStyle/>
          <a:p>
            <a:pPr marL="0" lvl="1" algn="ctr" defTabSz="1466850">
              <a:spcBef>
                <a:spcPct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Attributes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dirty="0"/>
              <a:t>Company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dirty="0"/>
              <a:t>Color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dirty="0"/>
              <a:t>Fuel type</a:t>
            </a:r>
          </a:p>
          <a:p>
            <a:pPr marL="285750" lvl="1" indent="-285750" algn="ctr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400" kern="1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617966" y="1066800"/>
            <a:ext cx="1981200" cy="1376065"/>
            <a:chOff x="6629400" y="1066800"/>
            <a:chExt cx="1981200" cy="137606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690" y="1066800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629400" y="19812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accent6">
                      <a:lumMod val="50000"/>
                    </a:schemeClr>
                  </a:solidFill>
                </a:rPr>
                <a:t>Bank Account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48566" y="4812165"/>
            <a:ext cx="2520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Methods </a:t>
            </a:r>
          </a:p>
          <a:p>
            <a:r>
              <a:rPr lang="en-US" sz="2400" dirty="0"/>
              <a:t>Deposit</a:t>
            </a:r>
          </a:p>
          <a:p>
            <a:r>
              <a:rPr lang="en-US" sz="2400" dirty="0"/>
              <a:t>Withdraw</a:t>
            </a:r>
          </a:p>
          <a:p>
            <a:r>
              <a:rPr lang="en-US" sz="2400" dirty="0"/>
              <a:t>Transfer	</a:t>
            </a:r>
            <a:endParaRPr lang="en-IN" sz="2400" dirty="0"/>
          </a:p>
        </p:txBody>
      </p:sp>
      <p:sp>
        <p:nvSpPr>
          <p:cNvPr id="35" name="Freeform 34"/>
          <p:cNvSpPr/>
          <p:nvPr/>
        </p:nvSpPr>
        <p:spPr>
          <a:xfrm>
            <a:off x="6348566" y="2602365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Object: Account</a:t>
            </a:r>
          </a:p>
        </p:txBody>
      </p:sp>
      <p:sp>
        <p:nvSpPr>
          <p:cNvPr id="36" name="Freeform 35"/>
          <p:cNvSpPr/>
          <p:nvPr/>
        </p:nvSpPr>
        <p:spPr>
          <a:xfrm>
            <a:off x="6348566" y="3124200"/>
            <a:ext cx="2520000" cy="1705160"/>
          </a:xfrm>
          <a:custGeom>
            <a:avLst/>
            <a:gdLst>
              <a:gd name="connsiteX0" fmla="*/ 0 w 1857374"/>
              <a:gd name="connsiteY0" fmla="*/ 0 h 1449360"/>
              <a:gd name="connsiteX1" fmla="*/ 1857374 w 1857374"/>
              <a:gd name="connsiteY1" fmla="*/ 0 h 1449360"/>
              <a:gd name="connsiteX2" fmla="*/ 1857374 w 1857374"/>
              <a:gd name="connsiteY2" fmla="*/ 1449360 h 1449360"/>
              <a:gd name="connsiteX3" fmla="*/ 0 w 1857374"/>
              <a:gd name="connsiteY3" fmla="*/ 1449360 h 1449360"/>
              <a:gd name="connsiteX4" fmla="*/ 0 w 1857374"/>
              <a:gd name="connsiteY4" fmla="*/ 0 h 144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1449360">
                <a:moveTo>
                  <a:pt x="0" y="0"/>
                </a:moveTo>
                <a:lnTo>
                  <a:pt x="1857374" y="0"/>
                </a:lnTo>
                <a:lnTo>
                  <a:pt x="1857374" y="1449360"/>
                </a:lnTo>
                <a:lnTo>
                  <a:pt x="0" y="1449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022" tIns="176022" rIns="234696" bIns="264033" numCol="1" spcCol="1270" anchor="t" anchorCtr="0">
            <a:noAutofit/>
          </a:bodyPr>
          <a:lstStyle/>
          <a:p>
            <a:pPr marL="0" lvl="1" algn="ctr" defTabSz="1466850">
              <a:spcBef>
                <a:spcPct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Attributes</a:t>
            </a:r>
          </a:p>
          <a:p>
            <a:pPr marL="0" lvl="1" defTabSz="1466850">
              <a:spcBef>
                <a:spcPct val="0"/>
              </a:spcBef>
            </a:pPr>
            <a:r>
              <a:rPr lang="en-US" sz="2400" dirty="0" err="1"/>
              <a:t>AccountNo</a:t>
            </a:r>
            <a:endParaRPr lang="en-US" sz="2400" dirty="0"/>
          </a:p>
          <a:p>
            <a:pPr marL="0" lvl="1" defTabSz="1466850">
              <a:spcBef>
                <a:spcPct val="0"/>
              </a:spcBef>
            </a:pPr>
            <a:r>
              <a:rPr lang="en-US" sz="2400" dirty="0" err="1"/>
              <a:t>HolderName</a:t>
            </a:r>
            <a:endParaRPr lang="en-US" sz="2400" dirty="0"/>
          </a:p>
          <a:p>
            <a:pPr marL="0" lvl="1" defTabSz="1466850">
              <a:spcBef>
                <a:spcPct val="0"/>
              </a:spcBef>
            </a:pPr>
            <a:r>
              <a:rPr lang="en-US" sz="2400" dirty="0" err="1"/>
              <a:t>AccountType</a:t>
            </a:r>
            <a:endParaRPr lang="en-US" sz="2400" dirty="0"/>
          </a:p>
          <a:p>
            <a:pPr marL="285750" lvl="1" indent="-285750" algn="ctr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400" kern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8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364123"/>
            <a:ext cx="6934200" cy="3008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12696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c1,c2,c3,ans;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c1.readData();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c2.readData();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c3.addComplexNumbers(c1, c2);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ans.displaySum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200" dirty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2984" y="-6341"/>
            <a:ext cx="511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+mj-lt"/>
              </a:rPr>
              <a:t>Program: Returning object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6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Nesting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587903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u="sng" dirty="0"/>
              <a:t>member function </a:t>
            </a:r>
            <a:r>
              <a:rPr lang="en-IN" dirty="0"/>
              <a:t>of a class can be called by </a:t>
            </a:r>
            <a:r>
              <a:rPr lang="en-IN" u="sng" dirty="0"/>
              <a:t>an object of that class </a:t>
            </a:r>
            <a:r>
              <a:rPr lang="en-IN" dirty="0"/>
              <a:t>using dot operator.</a:t>
            </a:r>
          </a:p>
          <a:p>
            <a:pPr algn="just"/>
            <a:r>
              <a:rPr lang="en-IN" dirty="0"/>
              <a:t>A member function can be also called by </a:t>
            </a:r>
            <a:r>
              <a:rPr lang="en-IN" u="sng" dirty="0"/>
              <a:t>another member function</a:t>
            </a:r>
            <a:r>
              <a:rPr lang="en-IN" dirty="0"/>
              <a:t> of same class.</a:t>
            </a:r>
          </a:p>
          <a:p>
            <a:pPr algn="just"/>
            <a:r>
              <a:rPr lang="en-IN" dirty="0"/>
              <a:t>This is known as </a:t>
            </a:r>
            <a:r>
              <a:rPr lang="en-IN" u="sng" dirty="0"/>
              <a:t>nesting of member functions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3429000"/>
            <a:ext cx="857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x;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 = y;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Nesting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Define class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IN" dirty="0"/>
              <a:t> with member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width,height</a:t>
            </a:r>
            <a:r>
              <a:rPr lang="en-IN" dirty="0"/>
              <a:t>. Also define function to 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I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displayvalue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. Demonstrate nested member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535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Nesting member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919162"/>
            <a:ext cx="5448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w,h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ww,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w=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ww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h=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displayvalue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"width="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&lt;&lt;w;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 height="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&lt;&lt;h;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4944" y="2971800"/>
            <a:ext cx="368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r1;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r1.setvalue(5,6);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r1.displayvalue();</a:t>
            </a:r>
            <a:endParaRPr lang="en-IN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3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member functions</a:t>
            </a:r>
            <a:r>
              <a:rPr lang="en-US" dirty="0"/>
              <a:t> are created and placed in the memory space </a:t>
            </a:r>
            <a:r>
              <a:rPr lang="en-US" b="1" dirty="0">
                <a:solidFill>
                  <a:srgbClr val="C00000"/>
                </a:solidFill>
              </a:rPr>
              <a:t>only once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at the time they are defined as part of a class specification.</a:t>
            </a:r>
            <a:endParaRPr lang="en-IN" dirty="0"/>
          </a:p>
          <a:p>
            <a:pPr lvl="0" algn="just"/>
            <a:r>
              <a:rPr lang="en-US" dirty="0"/>
              <a:t>No separate space is allocated for member functions when the </a:t>
            </a:r>
            <a:r>
              <a:rPr lang="en-US" b="1" dirty="0">
                <a:solidFill>
                  <a:srgbClr val="C00000"/>
                </a:solidFill>
              </a:rPr>
              <a:t>objects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created.</a:t>
            </a:r>
            <a:endParaRPr lang="en-IN" dirty="0"/>
          </a:p>
          <a:p>
            <a:pPr lvl="0" algn="just"/>
            <a:r>
              <a:rPr lang="en-US" dirty="0"/>
              <a:t>Only space for </a:t>
            </a:r>
            <a:r>
              <a:rPr lang="en-US" b="1" dirty="0">
                <a:solidFill>
                  <a:srgbClr val="C00000"/>
                </a:solidFill>
              </a:rPr>
              <a:t>member variable </a:t>
            </a:r>
            <a:r>
              <a:rPr lang="en-US" dirty="0"/>
              <a:t>is allocated separately for each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because, the member variables will hold different data values for different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1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of objects(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533400" y="1295399"/>
            <a:ext cx="12440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AutoShape 25"/>
          <p:cNvSpPr>
            <a:spLocks noChangeAspect="1" noChangeArrowheads="1" noTextEdit="1"/>
          </p:cNvSpPr>
          <p:nvPr/>
        </p:nvSpPr>
        <p:spPr bwMode="auto">
          <a:xfrm>
            <a:off x="533400" y="914336"/>
            <a:ext cx="7865826" cy="53340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2851" y="3826878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249632" y="3826039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911305" y="3826878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362109" y="414415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336928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023782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8250" y="5080866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4"/>
          <p:cNvSpPr>
            <a:spLocks noChangeShapeType="1"/>
          </p:cNvSpPr>
          <p:nvPr/>
        </p:nvSpPr>
        <p:spPr bwMode="auto">
          <a:xfrm>
            <a:off x="542633" y="3252763"/>
            <a:ext cx="7856593" cy="8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753379" y="2796275"/>
            <a:ext cx="4597282" cy="433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Memory created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hen, Functions defined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572851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249632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2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911305" y="3340056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362949" y="1437251"/>
            <a:ext cx="2186584" cy="3088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function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292441" y="2116284"/>
            <a:ext cx="2346905" cy="231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function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62109" y="1755364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362109" y="2434398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105259" y="1040238"/>
            <a:ext cx="2686854" cy="3189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Common for all objects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28250" y="414499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023782" y="4144992"/>
            <a:ext cx="2187423" cy="3164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183862" y="5765775"/>
            <a:ext cx="4181789" cy="41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Memory created when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 created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83011" y="4762752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259792" y="4761913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5921465" y="4762752"/>
            <a:ext cx="2387196" cy="3172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1" tIns="40054" rIns="80111" bIns="4005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Member variable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11266"/>
              </p:ext>
            </p:extLst>
          </p:nvPr>
        </p:nvGraphicFramePr>
        <p:xfrm>
          <a:off x="6024562" y="332489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</a:t>
                      </a:r>
                      <a:r>
                        <a:rPr lang="en-IN" sz="2000" baseline="0" dirty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4760" y="772208"/>
            <a:ext cx="1371603" cy="1182705"/>
            <a:chOff x="7619998" y="2424112"/>
            <a:chExt cx="1371603" cy="1182705"/>
          </a:xfrm>
        </p:grpSpPr>
        <p:sp>
          <p:nvSpPr>
            <p:cNvPr id="6" name="Rectangle 5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85800"/>
              </p:ext>
            </p:extLst>
          </p:nvPr>
        </p:nvGraphicFramePr>
        <p:xfrm>
          <a:off x="6005507" y="2274183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</a:t>
                      </a:r>
                      <a:r>
                        <a:rPr lang="en-IN" sz="2000" baseline="0" dirty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73392"/>
              </p:ext>
            </p:extLst>
          </p:nvPr>
        </p:nvGraphicFramePr>
        <p:xfrm>
          <a:off x="5986454" y="4241294"/>
          <a:ext cx="2971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Account</a:t>
                      </a:r>
                      <a:r>
                        <a:rPr lang="en-IN" sz="2000" baseline="0" dirty="0"/>
                        <a:t>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605705" y="2706437"/>
            <a:ext cx="1371603" cy="1182705"/>
            <a:chOff x="7619998" y="2424112"/>
            <a:chExt cx="1371603" cy="1182705"/>
          </a:xfrm>
        </p:grpSpPr>
        <p:sp>
          <p:nvSpPr>
            <p:cNvPr id="13" name="Rectangle 12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91404" y="4679627"/>
            <a:ext cx="1371603" cy="1182705"/>
            <a:chOff x="7619998" y="2424112"/>
            <a:chExt cx="1371603" cy="1182705"/>
          </a:xfrm>
        </p:grpSpPr>
        <p:sp>
          <p:nvSpPr>
            <p:cNvPr id="17" name="Rectangle 16"/>
            <p:cNvSpPr/>
            <p:nvPr/>
          </p:nvSpPr>
          <p:spPr>
            <a:xfrm>
              <a:off x="7620000" y="2424112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19999" y="2830529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19998" y="3225817"/>
              <a:ext cx="1371601" cy="38100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4388" y="274619"/>
            <a:ext cx="57912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Account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Account_no,Balance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char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Account_type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[10];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void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setdata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an,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char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at[],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bal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Account_no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an;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Account_type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= at;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	Balance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bal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IN" sz="200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</a:p>
          <a:p>
            <a:pPr>
              <a:spcAft>
                <a:spcPts val="0"/>
              </a:spcAf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388" y="4387613"/>
            <a:ext cx="5791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main(){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Account A1,A2,A3;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A1.setdata(101,“Current“,3400);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A2.setdata(102,“Saving“,150);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A3.setdata(103,“Current“,7900);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return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0;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Static Data members / variables</a:t>
            </a:r>
          </a:p>
        </p:txBody>
      </p:sp>
    </p:spTree>
    <p:extLst>
      <p:ext uri="{BB962C8B-B14F-4D97-AF65-F5344CB8AC3E}">
        <p14:creationId xmlns:p14="http://schemas.microsoft.com/office/powerpoint/2010/main" val="18573060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Data members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519" y="932062"/>
            <a:ext cx="8760981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A static data member is useful,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when all objects of the same class must </a:t>
            </a:r>
            <a:r>
              <a:rPr lang="en-IN" sz="2400" b="1" dirty="0">
                <a:solidFill>
                  <a:srgbClr val="C00000"/>
                </a:solidFill>
              </a:rPr>
              <a:t>share a common information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028950"/>
            <a:ext cx="8420100" cy="533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It is initialized to zero when first object of class created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3797994"/>
            <a:ext cx="8420100" cy="533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Only one copy is created for each 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2272606"/>
            <a:ext cx="8420100" cy="533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Just write static keyword prefix to regular variable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" y="4579738"/>
            <a:ext cx="8420100" cy="533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Its life time is entire program</a:t>
            </a:r>
          </a:p>
        </p:txBody>
      </p:sp>
    </p:spTree>
    <p:extLst>
      <p:ext uri="{BB962C8B-B14F-4D97-AF65-F5344CB8AC3E}">
        <p14:creationId xmlns:p14="http://schemas.microsoft.com/office/powerpoint/2010/main" val="2766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307" y="3657600"/>
            <a:ext cx="8763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N" sz="4400" dirty="0"/>
              <a:t>A Class describes the object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307" y="1981200"/>
            <a:ext cx="8763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dirty="0"/>
              <a:t>A Class is a blueprint of an object</a:t>
            </a:r>
          </a:p>
        </p:txBody>
      </p:sp>
    </p:spTree>
    <p:extLst>
      <p:ext uri="{BB962C8B-B14F-4D97-AF65-F5344CB8AC3E}">
        <p14:creationId xmlns:p14="http://schemas.microsoft.com/office/powerpoint/2010/main" val="33173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493" y="305068"/>
            <a:ext cx="415370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&lt;&lt;++count;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IN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demo::count;</a:t>
            </a:r>
          </a:p>
          <a:p>
            <a:endParaRPr lang="en-IN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demo d1,d2,d3;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d1.getcount();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d2.getcount();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d3.getcount();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76200" y="15118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6240911" y="2232303"/>
            <a:ext cx="1066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0911" y="1786057"/>
            <a:ext cx="1066800" cy="36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45672" y="3496624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45872" y="3496624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6072" y="3496624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329771" y="381000"/>
            <a:ext cx="13629" cy="6400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88311" y="1474944"/>
            <a:ext cx="4572000" cy="2895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507611" y="2334522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611" y="2335761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07611" y="2334522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462268" y="4863583"/>
            <a:ext cx="4572000" cy="1107996"/>
          </a:xfrm>
          <a:prstGeom prst="wedgeRectCallout">
            <a:avLst>
              <a:gd name="adj1" fmla="val -94925"/>
              <a:gd name="adj2" fmla="val -166960"/>
            </a:avLst>
          </a:prstGeom>
          <a:noFill/>
          <a:ln w="19050">
            <a:solidFill>
              <a:srgbClr val="4A7EBB"/>
            </a:solidFill>
            <a:prstDash val="sysDash"/>
          </a:ln>
        </p:spPr>
        <p:txBody>
          <a:bodyPr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Static members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C00000"/>
                </a:solidFill>
              </a:rPr>
              <a:t>declared</a:t>
            </a:r>
            <a:r>
              <a:rPr lang="en-US" sz="2200" dirty="0"/>
              <a:t> inside the class and </a:t>
            </a:r>
            <a:r>
              <a:rPr lang="en-US" sz="2200" b="1" dirty="0">
                <a:solidFill>
                  <a:srgbClr val="C00000"/>
                </a:solidFill>
              </a:rPr>
              <a:t>defined</a:t>
            </a:r>
            <a:r>
              <a:rPr lang="en-US" sz="2200" dirty="0"/>
              <a:t> outside the class.</a:t>
            </a:r>
            <a:endParaRPr lang="en-IN" sz="22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725157" y="16369"/>
            <a:ext cx="43815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Static Data members </a:t>
            </a:r>
          </a:p>
        </p:txBody>
      </p:sp>
    </p:spTree>
    <p:extLst>
      <p:ext uri="{BB962C8B-B14F-4D97-AF65-F5344CB8AC3E}">
        <p14:creationId xmlns:p14="http://schemas.microsoft.com/office/powerpoint/2010/main" val="16366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1" grpId="0" animBg="1"/>
      <p:bldP spid="22" grpId="0" animBg="1"/>
      <p:bldP spid="23" grpId="0" animBg="1"/>
      <p:bldP spid="12" grpId="0" animBg="1"/>
      <p:bldP spid="14" grpId="0" animBg="1"/>
      <p:bldP spid="33" grpId="0" animBg="1"/>
      <p:bldP spid="34" grpId="0" animBg="1"/>
      <p:bldP spid="15" grpId="0" animBg="1"/>
      <p:bldP spid="15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95" y="381000"/>
            <a:ext cx="40936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count = 0;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"count="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++count;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demo d1,d2,d3;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d1.getcount();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d2.getcount();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d3.getcount();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381000"/>
            <a:ext cx="0" cy="5410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99753" y="2057400"/>
            <a:ext cx="1368000" cy="2362201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817567" y="2246135"/>
            <a:ext cx="90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72400" y="3200400"/>
            <a:ext cx="1066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2400" y="3843915"/>
            <a:ext cx="1066800" cy="36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89276" y="2057400"/>
            <a:ext cx="1368000" cy="2362201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4707090" y="2246135"/>
            <a:ext cx="90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61923" y="3200400"/>
            <a:ext cx="1066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1923" y="3843915"/>
            <a:ext cx="1066800" cy="36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44514" y="2072399"/>
            <a:ext cx="1368000" cy="2362201"/>
          </a:xfrm>
          <a:prstGeom prst="round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6262328" y="2261134"/>
            <a:ext cx="90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7161" y="3215399"/>
            <a:ext cx="1066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7161" y="3858914"/>
            <a:ext cx="1066800" cy="36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28623" y="3302619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83861" y="3317618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17053" y="3317618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6576" y="3302618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0047" y="3317618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00867" y="3299690"/>
            <a:ext cx="533400" cy="40516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343400" y="16369"/>
            <a:ext cx="476325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Regular Data members </a:t>
            </a:r>
          </a:p>
        </p:txBody>
      </p:sp>
    </p:spTree>
    <p:extLst>
      <p:ext uri="{BB962C8B-B14F-4D97-AF65-F5344CB8AC3E}">
        <p14:creationId xmlns:p14="http://schemas.microsoft.com/office/powerpoint/2010/main" val="12807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/>
              <a:t>Data members of the class which are shared by all objects are known as </a:t>
            </a:r>
            <a:r>
              <a:rPr lang="en-US" b="1" dirty="0">
                <a:solidFill>
                  <a:srgbClr val="C00000"/>
                </a:solidFill>
              </a:rPr>
              <a:t>static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 members. 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Only one copy </a:t>
            </a:r>
            <a:r>
              <a:rPr lang="en-US" dirty="0"/>
              <a:t>of a static variable is maintained by the class and it is common for all objects.</a:t>
            </a:r>
            <a:endParaRPr lang="en-IN" dirty="0"/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Static members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declared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inside the class and </a:t>
            </a:r>
            <a:r>
              <a:rPr lang="en-US" b="1" dirty="0">
                <a:solidFill>
                  <a:srgbClr val="C00000"/>
                </a:solidFill>
              </a:rPr>
              <a:t>defined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outside the class.</a:t>
            </a:r>
            <a:endParaRPr lang="en-IN" dirty="0"/>
          </a:p>
          <a:p>
            <a:pPr lvl="0" algn="just"/>
            <a:r>
              <a:rPr lang="en-US" dirty="0"/>
              <a:t>It is initialized to </a:t>
            </a:r>
            <a:r>
              <a:rPr lang="en-US" b="1" dirty="0">
                <a:solidFill>
                  <a:srgbClr val="C00000"/>
                </a:solidFill>
              </a:rPr>
              <a:t>zero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the first object of its class is created. </a:t>
            </a:r>
            <a:endParaRPr lang="en-US" strike="sngStrike" dirty="0"/>
          </a:p>
          <a:p>
            <a:pPr algn="just"/>
            <a:r>
              <a:rPr lang="en-IN" dirty="0"/>
              <a:t>you cannot initialize a static member variable inside the class declaration.</a:t>
            </a:r>
          </a:p>
          <a:p>
            <a:pPr lvl="0" algn="just"/>
            <a:r>
              <a:rPr lang="en-US" dirty="0"/>
              <a:t>It is visible only within the class but its lifetime is the entire program. 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Static members </a:t>
            </a:r>
            <a:r>
              <a:rPr lang="en-US" dirty="0"/>
              <a:t>are generally used to maintain values common to the entire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2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 : Static data member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914400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number = 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count++;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nvalue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count: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&lt;&lt;count;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:: count; 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definition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054222"/>
            <a:ext cx="2895600" cy="3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7750" y="3549988"/>
            <a:ext cx="1447800" cy="37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8967" y="5740398"/>
            <a:ext cx="31623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: Static data member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06679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item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a.getdata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b.getdata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c.getdata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(300);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a.getcount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I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3815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1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2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Object 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1500" y="1852612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number</a:t>
            </a:r>
          </a:p>
          <a:p>
            <a:pPr algn="ctr"/>
            <a:r>
              <a:rPr lang="en-IN" sz="2200" dirty="0"/>
              <a:t>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Object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1852612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number</a:t>
            </a:r>
          </a:p>
          <a:p>
            <a:pPr algn="ctr"/>
            <a:r>
              <a:rPr lang="en-IN" sz="2200" dirty="0"/>
              <a:t>200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658100" y="13716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Object 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58100" y="1852612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number</a:t>
            </a:r>
          </a:p>
          <a:p>
            <a:pPr algn="ctr"/>
            <a:r>
              <a:rPr lang="en-IN" sz="2200" dirty="0"/>
              <a:t>300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319745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count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664174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0274" y="364459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789" y="3654109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0280" y="3648817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1</a:t>
            </a:r>
          </a:p>
        </p:txBody>
      </p:sp>
      <p:cxnSp>
        <p:nvCxnSpPr>
          <p:cNvPr id="17" name="Straight Connector 16"/>
          <p:cNvCxnSpPr>
            <a:stCxn id="6" idx="2"/>
            <a:endCxn id="11" idx="0"/>
          </p:cNvCxnSpPr>
          <p:nvPr/>
        </p:nvCxnSpPr>
        <p:spPr>
          <a:xfrm>
            <a:off x="4972050" y="2584132"/>
            <a:ext cx="1638300" cy="613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1" idx="0"/>
          </p:cNvCxnSpPr>
          <p:nvPr/>
        </p:nvCxnSpPr>
        <p:spPr>
          <a:xfrm>
            <a:off x="6610350" y="2584132"/>
            <a:ext cx="0" cy="613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>
          <a:xfrm flipH="1">
            <a:off x="6610350" y="2584132"/>
            <a:ext cx="1638300" cy="613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1498" y="1848116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23" name="Rectangle 22"/>
          <p:cNvSpPr/>
          <p:nvPr/>
        </p:nvSpPr>
        <p:spPr>
          <a:xfrm>
            <a:off x="6019799" y="1857372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  <p:sp>
        <p:nvSpPr>
          <p:cNvPr id="24" name="Rectangle 23"/>
          <p:cNvSpPr/>
          <p:nvPr/>
        </p:nvSpPr>
        <p:spPr>
          <a:xfrm>
            <a:off x="7658098" y="1843088"/>
            <a:ext cx="118110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207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: Static data member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102433"/>
            <a:ext cx="8181727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 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j) {a=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b=j;}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; </a:t>
            </a: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shared::a;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shared::show()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static a: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nThis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non-static b: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48400" y="990600"/>
            <a:ext cx="281940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shared x, y;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x.set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y.set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2);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x.show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5188773"/>
            <a:ext cx="54102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static variable </a:t>
            </a:r>
            <a:r>
              <a:rPr lang="en-IN" sz="2400" b="1" dirty="0">
                <a:solidFill>
                  <a:srgbClr val="E405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/>
              <a:t> declared inside class but, storage is not allocated</a:t>
            </a:r>
            <a:endParaRPr lang="en-IN" sz="2400" b="1" dirty="0">
              <a:solidFill>
                <a:srgbClr val="E405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433469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200" y="3264203"/>
            <a:ext cx="2144486" cy="34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52600" y="5188773"/>
            <a:ext cx="5638800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variable </a:t>
            </a:r>
            <a:r>
              <a:rPr lang="en-IN" sz="2400" b="1" dirty="0">
                <a:solidFill>
                  <a:srgbClr val="E405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IN" sz="2400" dirty="0"/>
              <a:t> </a:t>
            </a:r>
            <a:r>
              <a:rPr lang="en-IN" sz="2400" dirty="0" err="1"/>
              <a:t>redeclared</a:t>
            </a:r>
            <a:r>
              <a:rPr lang="en-IN" sz="2400" dirty="0"/>
              <a:t> outside the class using scope resolution operator.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Storage for the variable will be allocated</a:t>
            </a:r>
            <a:endParaRPr lang="en-IN" sz="2400" b="1" dirty="0">
              <a:solidFill>
                <a:srgbClr val="E405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7693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A's constructor called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B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B's constructor called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definition of a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B b1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b3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52800" y="0"/>
            <a:ext cx="57912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Program : Static data member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5097" y="5257800"/>
            <a:ext cx="3654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A's constructor called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B's constructor called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B's constructor called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B's constructor called</a:t>
            </a:r>
          </a:p>
        </p:txBody>
      </p:sp>
    </p:spTree>
    <p:extLst>
      <p:ext uri="{BB962C8B-B14F-4D97-AF65-F5344CB8AC3E}">
        <p14:creationId xmlns:p14="http://schemas.microsoft.com/office/powerpoint/2010/main" val="19638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Static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2041175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Static member functions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access only static members of the class.</a:t>
            </a:r>
            <a:endParaRPr lang="en-IN" dirty="0"/>
          </a:p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Static member functions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can be invoked using class name, not object.</a:t>
            </a:r>
            <a:endParaRPr lang="en-IN" dirty="0"/>
          </a:p>
          <a:p>
            <a:pPr lvl="0" algn="just"/>
            <a:r>
              <a:rPr lang="en-US" dirty="0"/>
              <a:t>There cannot be static and non-static version of the same function.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4038600"/>
            <a:ext cx="8763000" cy="1503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They cannot be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They cannot be declared as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static member function does not have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Static Member function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897467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number = a;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count++;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&lt;&lt;”value of count: “&lt;&lt;count;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:: count;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static variable definition</a:t>
            </a:r>
            <a:endParaRPr lang="en-IN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082797"/>
            <a:ext cx="2895600" cy="355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14312" y="5723471"/>
            <a:ext cx="313848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5800" y="4258735"/>
            <a:ext cx="5867400" cy="1151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45030"/>
            <a:ext cx="5334000" cy="186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312000" y="3193232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/>
              <a:t>Class: Car</a:t>
            </a:r>
          </a:p>
        </p:txBody>
      </p:sp>
    </p:spTree>
    <p:extLst>
      <p:ext uri="{BB962C8B-B14F-4D97-AF65-F5344CB8AC3E}">
        <p14:creationId xmlns:p14="http://schemas.microsoft.com/office/powerpoint/2010/main" val="6696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Static Member function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06679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c.getdata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getcount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1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2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 of count: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9600" y="2957509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09600" y="4064001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00075" y="5168364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39" grpId="0" animBg="1"/>
      <p:bldP spid="4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17502652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andshaking transparent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65203"/>
            <a:ext cx="2971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81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0" algn="just"/>
            <a:r>
              <a:rPr lang="en-IN" dirty="0"/>
              <a:t>In C++ a </a:t>
            </a:r>
            <a:r>
              <a:rPr lang="en-IN" b="1" dirty="0">
                <a:solidFill>
                  <a:srgbClr val="C00000"/>
                </a:solidFill>
              </a:rPr>
              <a:t>Friend Function</a:t>
            </a:r>
            <a:r>
              <a:rPr lang="en-IN" dirty="0"/>
              <a:t> that is a "friend" of a given class is allowed </a:t>
            </a:r>
            <a:r>
              <a:rPr lang="en-IN" b="1" dirty="0">
                <a:solidFill>
                  <a:srgbClr val="C00000"/>
                </a:solidFill>
              </a:rPr>
              <a:t>access to private and protected data </a:t>
            </a:r>
            <a:r>
              <a:rPr lang="en-IN" dirty="0"/>
              <a:t>in that class.</a:t>
            </a:r>
          </a:p>
          <a:p>
            <a:pPr lvl="0" algn="just"/>
            <a:r>
              <a:rPr lang="en-IN" dirty="0"/>
              <a:t>A friend function is a function which is declared using </a:t>
            </a:r>
            <a:r>
              <a:rPr lang="en-IN" b="1" dirty="0">
                <a:solidFill>
                  <a:srgbClr val="C00000"/>
                </a:solidFill>
              </a:rPr>
              <a:t>friend</a:t>
            </a:r>
            <a:r>
              <a:rPr lang="en-IN" b="1" dirty="0"/>
              <a:t> </a:t>
            </a:r>
            <a:r>
              <a:rPr lang="en-IN" dirty="0"/>
              <a:t>keyword. 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8993" y="3124200"/>
            <a:ext cx="2913767" cy="3224211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numA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void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setA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9990" y="3200400"/>
            <a:ext cx="2411772" cy="5334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57900" y="3124200"/>
            <a:ext cx="2989967" cy="3224211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B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numB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setB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62237" y="3200400"/>
            <a:ext cx="2411772" cy="5334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4495800"/>
            <a:ext cx="2514600" cy="1905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add()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94246" y="4570485"/>
            <a:ext cx="2244554" cy="431855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Friend Function</a:t>
            </a:r>
            <a:endParaRPr lang="en-IN" sz="24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5601457"/>
            <a:ext cx="1600200" cy="57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Access </a:t>
            </a:r>
          </a:p>
          <a:p>
            <a:pPr algn="ctr"/>
            <a:r>
              <a:rPr lang="en-IN" dirty="0" err="1">
                <a:latin typeface="Consolas" panose="020B0609020204030204" pitchFamily="49" charset="0"/>
              </a:rPr>
              <a:t>numA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</a:rPr>
              <a:t>numB</a:t>
            </a: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7175" y="56166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friend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18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add();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995" y="563193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friend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18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add();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36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lvl="0"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Friend function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can be declared either in public or private part of the class. </a:t>
            </a:r>
          </a:p>
          <a:p>
            <a:pPr lvl="0" algn="just"/>
            <a:r>
              <a:rPr lang="en-IN" dirty="0"/>
              <a:t>It is not a member of the class so it </a:t>
            </a:r>
            <a:r>
              <a:rPr lang="en-IN" b="1" dirty="0">
                <a:solidFill>
                  <a:srgbClr val="C00000"/>
                </a:solidFill>
              </a:rPr>
              <a:t>cannot be called using the object</a:t>
            </a:r>
            <a:r>
              <a:rPr lang="en-IN" dirty="0"/>
              <a:t>. </a:t>
            </a:r>
          </a:p>
          <a:p>
            <a:pPr lvl="0" algn="just"/>
            <a:r>
              <a:rPr lang="en-IN" dirty="0"/>
              <a:t>Usually, it has the </a:t>
            </a:r>
            <a:r>
              <a:rPr lang="en-IN" b="1" dirty="0">
                <a:solidFill>
                  <a:srgbClr val="C00000"/>
                </a:solidFill>
              </a:rPr>
              <a:t>objects as arguments</a:t>
            </a:r>
            <a:r>
              <a:rPr lang="en-IN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86" y="3352800"/>
            <a:ext cx="87868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……………………………………………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xyz(argument/s);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//declaration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……………………………………………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endParaRPr lang="en-IN" sz="2200" dirty="0"/>
          </a:p>
        </p:txBody>
      </p:sp>
      <p:sp>
        <p:nvSpPr>
          <p:cNvPr id="5" name="Rectangle 4"/>
          <p:cNvSpPr/>
          <p:nvPr/>
        </p:nvSpPr>
        <p:spPr>
          <a:xfrm>
            <a:off x="999068" y="51816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Friend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971552"/>
            <a:ext cx="7581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num1, num2;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add(numbers N);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::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num1=a;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num2=b;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add(numbers N){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(N.num1+N.num2);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106" y="3736981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numbers N1;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N1.setdata(10,20);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&lt;&lt;”Sum = ”&lt;&lt;add(N1);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43840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0500" y="4707467"/>
            <a:ext cx="4305300" cy="114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Box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Box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Box::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 =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(Box b)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"Width of box 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box.setWidth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(10.0);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box );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201" y="1310428"/>
            <a:ext cx="5334000" cy="384810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2400" y="3495593"/>
            <a:ext cx="7772400" cy="116528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-23018"/>
            <a:ext cx="40386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/>
              <a:t>Program: 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41004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72" y="-14289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base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val1,val2;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two values:"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&gt;&gt;val1&gt;&gt;val2;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mean(base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mean(base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(ob.val1+ob.val2)/2;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base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obj.get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Mean value is : 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&lt;&lt;mean(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0" y="23811"/>
            <a:ext cx="40386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/>
              <a:t>Program: Friend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21267" y="2986828"/>
            <a:ext cx="5105400" cy="38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9333" y="3689659"/>
            <a:ext cx="6172200" cy="112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7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Member function, friend to another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612" y="1066800"/>
            <a:ext cx="5219700" cy="2438400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Member functions of one class can be made </a:t>
            </a:r>
            <a:r>
              <a:rPr lang="en-IN" b="1" dirty="0">
                <a:solidFill>
                  <a:srgbClr val="C00000"/>
                </a:solidFill>
              </a:rPr>
              <a:t>friend function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another class.</a:t>
            </a:r>
          </a:p>
          <a:p>
            <a:pPr lvl="0" algn="just"/>
            <a:r>
              <a:rPr lang="en-IN" dirty="0"/>
              <a:t>The function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N" dirty="0"/>
              <a:t> is a member of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IN" dirty="0"/>
              <a:t> and a friend of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Y</a:t>
            </a:r>
            <a:r>
              <a:rPr lang="en-IN" dirty="0"/>
              <a:t>. </a:t>
            </a:r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3837" y="1066800"/>
            <a:ext cx="37385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………………………………………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………………………………………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:: f();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7296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 function to </a:t>
            </a:r>
            <a:r>
              <a:rPr lang="en-IN"/>
              <a:t>another class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8993" y="1248098"/>
            <a:ext cx="2913767" cy="3224211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numA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void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setA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9990" y="1324298"/>
            <a:ext cx="2411772" cy="5334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57900" y="1248098"/>
            <a:ext cx="2989967" cy="3224211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B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int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numB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setB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();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62237" y="1324298"/>
            <a:ext cx="2411772" cy="533400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endParaRPr lang="en-IN" sz="32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2619698"/>
            <a:ext cx="2514600" cy="1905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add()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94246" y="2694383"/>
            <a:ext cx="2244554" cy="431855"/>
          </a:xfrm>
          <a:prstGeom prst="roundRect">
            <a:avLst>
              <a:gd name="adj" fmla="val 19199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400" b="1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Friend Function</a:t>
            </a:r>
            <a:endParaRPr lang="en-IN" sz="24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3725355"/>
            <a:ext cx="1600200" cy="57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Access </a:t>
            </a:r>
          </a:p>
          <a:p>
            <a:pPr algn="ctr"/>
            <a:r>
              <a:rPr lang="en-IN" dirty="0" err="1">
                <a:latin typeface="Consolas" panose="020B0609020204030204" pitchFamily="49" charset="0"/>
              </a:rPr>
              <a:t>numA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 err="1">
                <a:latin typeface="Consolas" panose="020B0609020204030204" pitchFamily="49" charset="0"/>
              </a:rPr>
              <a:t>numB</a:t>
            </a:r>
            <a:r>
              <a:rPr lang="en-I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7175" y="374059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friend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18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add();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995" y="375583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sz="1800" kern="12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friend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18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void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add();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Program: Friend function to </a:t>
            </a:r>
            <a:r>
              <a:rPr lang="en-IN"/>
              <a:t>another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program to find out sum of two private data members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</a:t>
            </a:r>
            <a:r>
              <a:rPr lang="en-US" dirty="0"/>
              <a:t> of two classes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/>
              <a:t> using a common friend function. Assume that the prototype for both the classes will be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add(ABC, XYZ); 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8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"/>
            <a:ext cx="5334000" cy="186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6200" y="106363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/>
              <a:t>Class: Car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0844"/>
              </p:ext>
            </p:extLst>
          </p:nvPr>
        </p:nvGraphicFramePr>
        <p:xfrm>
          <a:off x="152400" y="2438400"/>
          <a:ext cx="335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(Describe)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Mfg.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Mileage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Gear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Power Steering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Anti-Lock braking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47904"/>
              </p:ext>
            </p:extLst>
          </p:nvPr>
        </p:nvGraphicFramePr>
        <p:xfrm>
          <a:off x="5867400" y="2849880"/>
          <a:ext cx="304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Methods (Functions)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On_break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On_lock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On_turn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838200" cy="871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6858000" y="2133600"/>
            <a:ext cx="533399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382" y="76200"/>
            <a:ext cx="4678062" cy="3508653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XYZ;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//forward declaration</a:t>
            </a:r>
            <a:endParaRPr lang="en-IN" sz="11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ABC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=10;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friend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add(ABC, XYZ);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7918" y="410673"/>
            <a:ext cx="4340818" cy="3139321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XYZ 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=25;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add(ABC , XYZ);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382" y="3813798"/>
            <a:ext cx="8641354" cy="2800767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add(ABC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XYZ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objA.numA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objB.numB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ABC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XYZ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objA.setdata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objB.setdata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"Sum: 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add(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520" y="762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7382" y="3813798"/>
            <a:ext cx="5255218" cy="106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79117" y="22427"/>
            <a:ext cx="433253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en-IN" sz="2400" b="1" dirty="0"/>
              <a:t>Program: Friend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5209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2681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Square; 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forward declaration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width=5, height=6;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, Square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side=9;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, Square );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display(Rectangle r, Square s)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"Rectangle:"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r.width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r.height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"Square:"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s.side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s.side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399" y="22427"/>
            <a:ext cx="248224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2400" b="1" dirty="0"/>
              <a:t>Program: Friend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9591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 () 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rec;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Square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display(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rec,sq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399" y="22427"/>
            <a:ext cx="248224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2400" b="1" dirty="0"/>
              <a:t>Program: Friend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845625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It is possible to grant a nonmember function access to the private members of a class by using a </a:t>
            </a:r>
            <a:r>
              <a:rPr lang="en-US" b="1" dirty="0">
                <a:solidFill>
                  <a:srgbClr val="C00000"/>
                </a:solidFill>
              </a:rPr>
              <a:t>friend function</a:t>
            </a:r>
            <a:r>
              <a:rPr lang="en-US" dirty="0"/>
              <a:t>. </a:t>
            </a:r>
          </a:p>
          <a:p>
            <a:r>
              <a:rPr lang="en-US" dirty="0"/>
              <a:t>It can be used to </a:t>
            </a:r>
            <a:r>
              <a:rPr lang="en-US" b="1" dirty="0">
                <a:solidFill>
                  <a:srgbClr val="C00000"/>
                </a:solidFill>
              </a:rPr>
              <a:t>overload binary operators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933550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constructor ?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1021884"/>
            <a:ext cx="8763000" cy="59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3200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constructor</a:t>
            </a:r>
            <a:r>
              <a:rPr lang="en-US" sz="3200" dirty="0"/>
              <a:t> is a block of code which is,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97497"/>
            <a:ext cx="8343900" cy="595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similar to </a:t>
            </a:r>
            <a:r>
              <a:rPr lang="en-US" sz="2800" dirty="0">
                <a:solidFill>
                  <a:srgbClr val="C00000"/>
                </a:solidFill>
              </a:rPr>
              <a:t>member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389883"/>
            <a:ext cx="8343900" cy="5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has </a:t>
            </a:r>
            <a:r>
              <a:rPr lang="en-US" sz="2800" dirty="0">
                <a:solidFill>
                  <a:srgbClr val="C00000"/>
                </a:solidFill>
              </a:rPr>
              <a:t>same name as class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216" y="3080776"/>
            <a:ext cx="8331284" cy="5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called automatically</a:t>
            </a:r>
            <a:r>
              <a:rPr lang="en-US" sz="2800" dirty="0">
                <a:solidFill>
                  <a:schemeClr val="tx1"/>
                </a:solidFill>
              </a:rPr>
              <a:t> when object of class created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4572000"/>
            <a:ext cx="8763000" cy="830997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pPr lvl="0" algn="just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constructor</a:t>
            </a:r>
            <a:r>
              <a:rPr lang="en-US" sz="2400" dirty="0"/>
              <a:t> is used to initialize the objects of class </a:t>
            </a:r>
            <a:r>
              <a:rPr lang="en-IN" sz="2400" dirty="0"/>
              <a:t>as soon as the object is created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950" y="4495800"/>
            <a:ext cx="3124200" cy="1961015"/>
          </a:xfrm>
          <a:prstGeom prst="roundRect">
            <a:avLst>
              <a:gd name="adj" fmla="val 32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950" y="990600"/>
            <a:ext cx="3124200" cy="3429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setdata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&gt;&gt;mileage;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087611"/>
            <a:ext cx="198120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 c1;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440747"/>
            <a:ext cx="2103120" cy="73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c1.setdata();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082598"/>
            <a:ext cx="1981200" cy="421654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 c1,c2;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793883"/>
            <a:ext cx="210312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c2.setdata();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99150" y="990600"/>
            <a:ext cx="3124800" cy="3429000"/>
          </a:xfrm>
          <a:prstGeom prst="roundRect">
            <a:avLst>
              <a:gd name="adj" fmla="val 55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kern="12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Shruti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2705100"/>
            <a:ext cx="248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car()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&gt;&gt;mileage;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99150" y="4490719"/>
            <a:ext cx="3124800" cy="1961015"/>
          </a:xfrm>
          <a:prstGeom prst="roundRect">
            <a:avLst>
              <a:gd name="adj" fmla="val 32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IN" sz="2000" dirty="0">
              <a:effectLst/>
              <a:ea typeface="Calibri" panose="020F0502020204030204" pitchFamily="34" charset="0"/>
              <a:cs typeface="Latha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5082598"/>
            <a:ext cx="198120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 c1;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11900" y="5082598"/>
            <a:ext cx="1981200" cy="421654"/>
          </a:xfrm>
          <a:prstGeom prst="rect">
            <a:avLst/>
          </a:prstGeom>
          <a:solidFill>
            <a:srgbClr val="C6D9F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 c1,c2;</a:t>
            </a:r>
            <a:endParaRPr lang="en-IN" sz="2000" dirty="0">
              <a:ea typeface="Calibri" panose="020F0502020204030204" pitchFamily="34" charset="0"/>
              <a:cs typeface="Latha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3302000" y="2781300"/>
            <a:ext cx="2286000" cy="1295400"/>
          </a:xfrm>
          <a:prstGeom prst="wedgeEllipseCallout">
            <a:avLst>
              <a:gd name="adj1" fmla="val 77639"/>
              <a:gd name="adj2" fmla="val 187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member function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302000" y="1409700"/>
            <a:ext cx="2286000" cy="1295400"/>
          </a:xfrm>
          <a:prstGeom prst="wedgeEllipseCallout">
            <a:avLst>
              <a:gd name="adj1" fmla="val 86528"/>
              <a:gd name="adj2" fmla="val 6560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Same name as class name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352800" y="4490720"/>
            <a:ext cx="2438400" cy="1605280"/>
          </a:xfrm>
          <a:prstGeom prst="wedgeEllipseCallout">
            <a:avLst>
              <a:gd name="adj1" fmla="val 69306"/>
              <a:gd name="adj2" fmla="val 209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Called automatically on creation of object</a:t>
            </a:r>
          </a:p>
        </p:txBody>
      </p:sp>
    </p:spTree>
    <p:extLst>
      <p:ext uri="{BB962C8B-B14F-4D97-AF65-F5344CB8AC3E}">
        <p14:creationId xmlns:p14="http://schemas.microsoft.com/office/powerpoint/2010/main" val="17110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4" grpId="0"/>
      <p:bldP spid="13" grpId="0" animBg="1"/>
      <p:bldP spid="15" grpId="0" animBg="1"/>
      <p:bldP spid="16" grpId="0" animBg="1"/>
      <p:bldP spid="1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19111"/>
            <a:ext cx="5981700" cy="262414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Constructor</a:t>
            </a:r>
            <a:r>
              <a:rPr lang="en-US" dirty="0"/>
              <a:t> should be declared in public section because private constructor cannot be invoked outside the class so they are useless.</a:t>
            </a:r>
            <a:endParaRPr lang="en-IN" dirty="0"/>
          </a:p>
          <a:p>
            <a:pPr lvl="0" algn="just"/>
            <a:r>
              <a:rPr lang="en-US" dirty="0"/>
              <a:t>Constructors </a:t>
            </a:r>
            <a:r>
              <a:rPr lang="en-US" b="1" dirty="0">
                <a:solidFill>
                  <a:srgbClr val="C00000"/>
                </a:solidFill>
              </a:rPr>
              <a:t>do not have return types </a:t>
            </a:r>
            <a:r>
              <a:rPr lang="en-US" dirty="0"/>
              <a:t>and they cannot return values, not even void.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4464517"/>
            <a:ext cx="87249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Constructors </a:t>
            </a:r>
            <a:r>
              <a:rPr lang="en-US" sz="2400" b="1" dirty="0">
                <a:solidFill>
                  <a:srgbClr val="C00000"/>
                </a:solidFill>
              </a:rPr>
              <a:t>cannot be inherited</a:t>
            </a:r>
            <a:r>
              <a:rPr lang="en-US" sz="2400" dirty="0"/>
              <a:t>, even though a derived class can call the base class constructor.</a:t>
            </a:r>
            <a:endParaRPr lang="en-IN" sz="24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Constructors </a:t>
            </a:r>
            <a:r>
              <a:rPr lang="en-US" sz="2400" b="1" dirty="0">
                <a:solidFill>
                  <a:srgbClr val="C00000"/>
                </a:solidFill>
              </a:rPr>
              <a:t>cannot be virtual</a:t>
            </a:r>
            <a:r>
              <a:rPr lang="en-US" sz="2400" dirty="0"/>
              <a:t>.</a:t>
            </a:r>
            <a:endParaRPr lang="en-IN" sz="24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They make implicit calls to the operators </a:t>
            </a:r>
            <a:r>
              <a:rPr lang="en-US" sz="2400" b="1" dirty="0">
                <a:solidFill>
                  <a:srgbClr val="C00000"/>
                </a:solidFill>
              </a:rPr>
              <a:t>new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delete</a:t>
            </a:r>
            <a:r>
              <a:rPr lang="en-US" sz="2400" dirty="0"/>
              <a:t> when memory allocation is required.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248400" y="952500"/>
            <a:ext cx="2820000" cy="3238500"/>
          </a:xfrm>
          <a:prstGeom prst="roundRect">
            <a:avLst>
              <a:gd name="adj" fmla="val 55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class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car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{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private: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</a:t>
            </a: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float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mileage;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public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: 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car()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cin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&gt;&gt;mileage;</a:t>
            </a:r>
          </a:p>
          <a:p>
            <a:pPr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hruti"/>
              </a:rPr>
              <a:t>};</a:t>
            </a:r>
            <a:endParaRPr lang="en-IN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8840" y="2249664"/>
            <a:ext cx="2362200" cy="1676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4300008"/>
            <a:ext cx="8724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912260"/>
            <a:ext cx="7353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width,height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Rectangle(){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width=5;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height=6;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&lt;&lt;”Constructor Called”;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Rectangle r1;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373476"/>
            <a:ext cx="2514600" cy="34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1000" y="2423749"/>
            <a:ext cx="5486400" cy="183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Constructors</a:t>
            </a:r>
          </a:p>
        </p:txBody>
      </p:sp>
    </p:spTree>
    <p:extLst>
      <p:ext uri="{BB962C8B-B14F-4D97-AF65-F5344CB8AC3E}">
        <p14:creationId xmlns:p14="http://schemas.microsoft.com/office/powerpoint/2010/main" val="345330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3|1.1|1.1|1.1|1.7|1.4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5|0.6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8|1.5|1.7|0.9|1.4|1.6|0.8|2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10135</Words>
  <Application>Microsoft Office PowerPoint</Application>
  <PresentationFormat>On-screen Show (4:3)</PresentationFormat>
  <Paragraphs>2267</Paragraphs>
  <Slides>147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Outline</vt:lpstr>
      <vt:lpstr>Object and Class in C++</vt:lpstr>
      <vt:lpstr>What is an Object?</vt:lpstr>
      <vt:lpstr>What is an Object? (Cont…)</vt:lpstr>
      <vt:lpstr>Attributes and Methods of an Object</vt:lpstr>
      <vt:lpstr>Class</vt:lpstr>
      <vt:lpstr>Class car</vt:lpstr>
      <vt:lpstr>PowerPoint Presentation</vt:lpstr>
      <vt:lpstr>Objects of Class Car</vt:lpstr>
      <vt:lpstr>Class in C++</vt:lpstr>
      <vt:lpstr>Specifying Class</vt:lpstr>
      <vt:lpstr>How to declare / write class ?</vt:lpstr>
      <vt:lpstr>How to create an object ?</vt:lpstr>
      <vt:lpstr>Object in C++</vt:lpstr>
      <vt:lpstr>Program: class, object</vt:lpstr>
      <vt:lpstr>PowerPoint Presentation</vt:lpstr>
      <vt:lpstr>PowerPoint Presentation</vt:lpstr>
      <vt:lpstr>Program: class, object</vt:lpstr>
      <vt:lpstr>PowerPoint Presentation</vt:lpstr>
      <vt:lpstr>Program: class, object</vt:lpstr>
      <vt:lpstr>PowerPoint Presentation</vt:lpstr>
      <vt:lpstr>Private and Public Members</vt:lpstr>
      <vt:lpstr>Private Members</vt:lpstr>
      <vt:lpstr>Private Members</vt:lpstr>
      <vt:lpstr>Public Members</vt:lpstr>
      <vt:lpstr>Public Members</vt:lpstr>
      <vt:lpstr>Data Hiding in Classes</vt:lpstr>
      <vt:lpstr>Example Class in C++</vt:lpstr>
      <vt:lpstr>Function Definition Outside Class</vt:lpstr>
      <vt:lpstr>Function definition outside the class</vt:lpstr>
      <vt:lpstr>Function Definition outside class</vt:lpstr>
      <vt:lpstr>PowerPoint Presentation</vt:lpstr>
      <vt:lpstr>Member Functions with Arguments</vt:lpstr>
      <vt:lpstr>Program: Function with argument</vt:lpstr>
      <vt:lpstr>Program: Function with argument</vt:lpstr>
      <vt:lpstr>Program: Function with argument</vt:lpstr>
      <vt:lpstr>Program: Function with argument</vt:lpstr>
      <vt:lpstr>Program: Function with argument</vt:lpstr>
      <vt:lpstr>PowerPoint Presentation</vt:lpstr>
      <vt:lpstr>Program: Function with argument</vt:lpstr>
      <vt:lpstr>Program: Function with argument</vt:lpstr>
      <vt:lpstr>Passing Objects as Function Arguments</vt:lpstr>
      <vt:lpstr>Function with argument and returns value</vt:lpstr>
      <vt:lpstr>Object as Function arguments</vt:lpstr>
      <vt:lpstr>Object as Function arguments</vt:lpstr>
      <vt:lpstr>PowerPoint Presentation</vt:lpstr>
      <vt:lpstr>PowerPoint Presentation</vt:lpstr>
      <vt:lpstr>PowerPoint Presentation</vt:lpstr>
      <vt:lpstr>Program: Passing object as argument</vt:lpstr>
      <vt:lpstr>PowerPoint Presentation</vt:lpstr>
      <vt:lpstr>Passing and Returning Objects</vt:lpstr>
      <vt:lpstr>Passing and returning object</vt:lpstr>
      <vt:lpstr>Passing and returning object</vt:lpstr>
      <vt:lpstr>Program: Passing and Returning an Object</vt:lpstr>
      <vt:lpstr>PowerPoint Presentation</vt:lpstr>
      <vt:lpstr>PowerPoint Presentation</vt:lpstr>
      <vt:lpstr>Program: Returning object</vt:lpstr>
      <vt:lpstr>PowerPoint Presentation</vt:lpstr>
      <vt:lpstr>PowerPoint Presentation</vt:lpstr>
      <vt:lpstr>Nesting Member Functions</vt:lpstr>
      <vt:lpstr>Nesting Member functions</vt:lpstr>
      <vt:lpstr>Program: Nesting member function</vt:lpstr>
      <vt:lpstr>Program: Nesting member function</vt:lpstr>
      <vt:lpstr>Memory allocation of objects</vt:lpstr>
      <vt:lpstr>Memory allocation of objects(Cont…)</vt:lpstr>
      <vt:lpstr>PowerPoint Presentation</vt:lpstr>
      <vt:lpstr>Static Data members / variables</vt:lpstr>
      <vt:lpstr>Static Data members </vt:lpstr>
      <vt:lpstr>PowerPoint Presentation</vt:lpstr>
      <vt:lpstr>PowerPoint Presentation</vt:lpstr>
      <vt:lpstr>Static Data Members</vt:lpstr>
      <vt:lpstr>Program : Static data member</vt:lpstr>
      <vt:lpstr>Program : Static data member</vt:lpstr>
      <vt:lpstr>Program : Static data member</vt:lpstr>
      <vt:lpstr>PowerPoint Presentation</vt:lpstr>
      <vt:lpstr>Static Member Functions</vt:lpstr>
      <vt:lpstr>Static Member Functions</vt:lpstr>
      <vt:lpstr>Program: Static Member function </vt:lpstr>
      <vt:lpstr>Program: Static Member function </vt:lpstr>
      <vt:lpstr>Friend Function</vt:lpstr>
      <vt:lpstr>Friend Function</vt:lpstr>
      <vt:lpstr>Friend Function</vt:lpstr>
      <vt:lpstr>Program: Friend Function</vt:lpstr>
      <vt:lpstr>PowerPoint Presentation</vt:lpstr>
      <vt:lpstr>PowerPoint Presentation</vt:lpstr>
      <vt:lpstr>Member function, friend to another class</vt:lpstr>
      <vt:lpstr>Friend function to another class</vt:lpstr>
      <vt:lpstr>Program: Friend function to another class</vt:lpstr>
      <vt:lpstr>PowerPoint Presentation</vt:lpstr>
      <vt:lpstr>PowerPoint Presentation</vt:lpstr>
      <vt:lpstr>PowerPoint Presentation</vt:lpstr>
      <vt:lpstr>Use of friend function</vt:lpstr>
      <vt:lpstr>Constructors</vt:lpstr>
      <vt:lpstr>What is constructor ?</vt:lpstr>
      <vt:lpstr>Constructor</vt:lpstr>
      <vt:lpstr>Properties of Constructor</vt:lpstr>
      <vt:lpstr>Constructor (Cont…)</vt:lpstr>
      <vt:lpstr>Types of Constructors</vt:lpstr>
      <vt:lpstr>Types of Constructors</vt:lpstr>
      <vt:lpstr>1) Default Constructor</vt:lpstr>
      <vt:lpstr>Program Constructor</vt:lpstr>
      <vt:lpstr>2) Parameterized Constructor</vt:lpstr>
      <vt:lpstr>Parameterized Constructor</vt:lpstr>
      <vt:lpstr>Program Parameterized Constructor</vt:lpstr>
      <vt:lpstr>3) Copy Constructor</vt:lpstr>
      <vt:lpstr>3) Copy Constructor</vt:lpstr>
      <vt:lpstr>Copy Constructor</vt:lpstr>
      <vt:lpstr>Program: Types of Constructor</vt:lpstr>
      <vt:lpstr>PowerPoint Presentation</vt:lpstr>
      <vt:lpstr>PowerPoint Presentation</vt:lpstr>
      <vt:lpstr>Destructor</vt:lpstr>
      <vt:lpstr>Destructor</vt:lpstr>
      <vt:lpstr>Program: Destructor</vt:lpstr>
      <vt:lpstr>Program: Destructor</vt:lpstr>
      <vt:lpstr>Operator Overloading</vt:lpstr>
      <vt:lpstr>Operator Overloading</vt:lpstr>
      <vt:lpstr>Operator overloading</vt:lpstr>
      <vt:lpstr>Operator Overloading</vt:lpstr>
      <vt:lpstr>Operator Overloading</vt:lpstr>
      <vt:lpstr>PowerPoint Presentation</vt:lpstr>
      <vt:lpstr>Binary Operator Arguments </vt:lpstr>
      <vt:lpstr>Operator Overloading</vt:lpstr>
      <vt:lpstr>Operator Overloading using Friend Function</vt:lpstr>
      <vt:lpstr>Invoke Friend Function in operator overloading</vt:lpstr>
      <vt:lpstr>PowerPoint Presentation</vt:lpstr>
      <vt:lpstr>Overloading Unary Operator</vt:lpstr>
      <vt:lpstr>PowerPoint Presentation</vt:lpstr>
      <vt:lpstr>PowerPoint Presentation</vt:lpstr>
      <vt:lpstr>Overloading Prefix and Postfix operator</vt:lpstr>
      <vt:lpstr>Invoking Operator Function</vt:lpstr>
      <vt:lpstr>Rules for operator overloading</vt:lpstr>
      <vt:lpstr>Rules for operator overloading (Cont…)</vt:lpstr>
      <vt:lpstr>Type Conversion</vt:lpstr>
      <vt:lpstr>Type Conversion</vt:lpstr>
      <vt:lpstr>Type Conversion</vt:lpstr>
      <vt:lpstr>Type Conversion</vt:lpstr>
      <vt:lpstr>(1) Basic to class type conversion</vt:lpstr>
      <vt:lpstr>(2) Class to basic type conversion</vt:lpstr>
      <vt:lpstr>Program: Class to basic type conversion</vt:lpstr>
      <vt:lpstr>Program: Class to basic type conversion</vt:lpstr>
      <vt:lpstr>(3) Class type to Class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2363</cp:revision>
  <dcterms:created xsi:type="dcterms:W3CDTF">2013-05-17T03:00:03Z</dcterms:created>
  <dcterms:modified xsi:type="dcterms:W3CDTF">2019-04-03T05:37:38Z</dcterms:modified>
</cp:coreProperties>
</file>