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pwRbG/+fm0+y3PZnUaYQw==" hashData="6DEFEeTs2D31b+0PYhega1nkR/cO5iy6F2qH0/rbXHMaT+p9UuewKViKODLqlquAdDwusvn0jmtttNn0o7MKf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8F8F8"/>
    <a:srgbClr val="FDFDFD"/>
    <a:srgbClr val="FF6702"/>
    <a:srgbClr val="D0D8E8"/>
    <a:srgbClr val="EAEAEA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90853" autoAdjust="0"/>
  </p:normalViewPr>
  <p:slideViewPr>
    <p:cSldViewPr>
      <p:cViewPr varScale="1">
        <p:scale>
          <a:sx n="78" d="100"/>
          <a:sy n="78" d="100"/>
        </p:scale>
        <p:origin x="18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/>
                <a:cs typeface="Open Sans Semibold" panose="020B07060308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Objects and Classes     </a:t>
            </a:r>
            <a:r>
              <a:rPr lang="da-DK" sz="160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Rupesh</a:t>
              </a:r>
              <a:r>
                <a:rPr lang="en-US" sz="2000" b="1" dirty="0"/>
                <a:t>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26030"/>
                <a:ext cx="41881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Unit-5</a:t>
                </a:r>
              </a:p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Inheritance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990600"/>
            <a:ext cx="6134100" cy="1524000"/>
          </a:xfrm>
          <a:solidFill>
            <a:srgbClr val="C6D9F1"/>
          </a:solidFill>
        </p:spPr>
        <p:txBody>
          <a:bodyPr>
            <a:normAutofit/>
          </a:bodyPr>
          <a:lstStyle/>
          <a:p>
            <a:pPr lvl="0"/>
            <a:r>
              <a:rPr lang="en-US" dirty="0"/>
              <a:t>If a class is derived from a single class then it is called </a:t>
            </a:r>
            <a:r>
              <a:rPr lang="en-US" b="1" dirty="0">
                <a:solidFill>
                  <a:srgbClr val="C00000"/>
                </a:solidFill>
              </a:rPr>
              <a:t>single inheritance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derived from 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066800"/>
            <a:ext cx="2262134" cy="6151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435867" y="1703951"/>
            <a:ext cx="1571" cy="41430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2137088"/>
            <a:ext cx="2262134" cy="6151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372" y="2987233"/>
            <a:ext cx="48796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legs = 4;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tail = 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93228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4800600"/>
            <a:ext cx="228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  <p:bldP spid="1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Inheritance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52578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legs=4;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nLegs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&lt;&lt;legs;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tail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display2(){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nTail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&lt;&lt;tail;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  <a:p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008927"/>
            <a:ext cx="2981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Animal a1;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Dog d1;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d1.display1();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d1.display2();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943600" y="3886200"/>
            <a:ext cx="298144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>
                <a:latin typeface="Consolas" pitchFamily="49" charset="0"/>
              </a:rPr>
              <a:t>Legs=4</a:t>
            </a:r>
          </a:p>
          <a:p>
            <a:r>
              <a:rPr lang="en-IN" sz="2400" dirty="0">
                <a:latin typeface="Consolas" pitchFamily="49" charset="0"/>
              </a:rPr>
              <a:t>Tail=1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1008927"/>
            <a:ext cx="0" cy="51632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718" y="990600"/>
            <a:ext cx="6593682" cy="2398860"/>
          </a:xfrm>
          <a:solidFill>
            <a:srgbClr val="C6D9F1"/>
          </a:solidFill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Any class is derived from a class which is derived from another class then it is called </a:t>
            </a:r>
            <a:r>
              <a:rPr lang="en-US" b="1" dirty="0">
                <a:solidFill>
                  <a:srgbClr val="C00000"/>
                </a:solidFill>
              </a:rPr>
              <a:t>multilevel inheritance</a:t>
            </a:r>
            <a:r>
              <a:rPr lang="en-US" b="1" dirty="0"/>
              <a:t>.</a:t>
            </a:r>
            <a:endParaRPr lang="en-IN" b="1" dirty="0"/>
          </a:p>
          <a:p>
            <a:pPr lvl="0" algn="just"/>
            <a:r>
              <a:rPr lang="en-US" dirty="0"/>
              <a:t>Here,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is derived from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derived from 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, so it is called </a:t>
            </a:r>
            <a:r>
              <a:rPr lang="en-US" b="1" dirty="0">
                <a:solidFill>
                  <a:srgbClr val="C00000"/>
                </a:solidFill>
              </a:rPr>
              <a:t>multilevel inheritance</a:t>
            </a:r>
            <a:r>
              <a:rPr lang="en-US" b="1" dirty="0"/>
              <a:t>.</a:t>
            </a:r>
            <a:endParaRPr lang="en-IN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28600" y="996191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28600" y="1910080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219201" y="1541986"/>
            <a:ext cx="1375" cy="3765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219201" y="2475620"/>
            <a:ext cx="1375" cy="39489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494" y="2870511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411" y="33894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//content of class person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//content of Student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3679779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//content of </a:t>
            </a:r>
            <a:r>
              <a:rPr lang="en-IN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482052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482052"/>
            <a:ext cx="0" cy="2994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4038600"/>
            <a:ext cx="19812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76400" y="4267200"/>
            <a:ext cx="34290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1" grpId="0" animBg="1"/>
      <p:bldP spid="22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76200"/>
            <a:ext cx="662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nPerson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Student: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display2(){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nStudent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ITStudent: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display3(){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nITStudent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0" y="-14834"/>
            <a:ext cx="2971800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Person p;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Student 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p.display1();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s.display2();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s.display1();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i.display3();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i.display2();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i.display1();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2344219"/>
            <a:ext cx="2209800" cy="39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0044" y="4507524"/>
            <a:ext cx="2430780" cy="39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00800" y="4237920"/>
            <a:ext cx="2667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Person class</a:t>
            </a:r>
          </a:p>
          <a:p>
            <a:r>
              <a:rPr lang="en-IN" sz="2400" dirty="0"/>
              <a:t>Student class</a:t>
            </a:r>
          </a:p>
          <a:p>
            <a:r>
              <a:rPr lang="en-IN" sz="2400" dirty="0"/>
              <a:t>Person class</a:t>
            </a:r>
          </a:p>
          <a:p>
            <a:r>
              <a:rPr lang="en-IN" sz="2400" dirty="0" err="1"/>
              <a:t>ITStudent</a:t>
            </a:r>
            <a:r>
              <a:rPr lang="en-IN" sz="2400" dirty="0"/>
              <a:t> class</a:t>
            </a:r>
          </a:p>
          <a:p>
            <a:r>
              <a:rPr lang="en-IN" sz="2400" dirty="0"/>
              <a:t>Student class</a:t>
            </a:r>
          </a:p>
          <a:p>
            <a:r>
              <a:rPr lang="en-IN" sz="2400" dirty="0"/>
              <a:t>Person class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32717" y="97464"/>
            <a:ext cx="0" cy="6760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238" y="990600"/>
            <a:ext cx="6593682" cy="20297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dirty="0"/>
              <a:t>If a class is derived from more than one class then it is called </a:t>
            </a:r>
            <a:r>
              <a:rPr lang="en-US" b="1" dirty="0">
                <a:solidFill>
                  <a:srgbClr val="C00000"/>
                </a:solidFill>
              </a:rPr>
              <a:t>multiple inheritance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Here,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is derived from two classes, 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79411" y="33894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Liquid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Liquid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Fuel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3679779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Petrol: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Liquid,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Petrol 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78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69762" y="1143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425456" y="1143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785287" y="2286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5712" y="1877365"/>
            <a:ext cx="1255694" cy="408636"/>
            <a:chOff x="625712" y="1877365"/>
            <a:chExt cx="1255694" cy="408636"/>
          </a:xfrm>
        </p:grpSpPr>
        <p:cxnSp>
          <p:nvCxnSpPr>
            <p:cNvPr id="17" name="Elbow Connector 16"/>
            <p:cNvCxnSpPr>
              <a:stCxn id="21" idx="2"/>
              <a:endCxn id="22" idx="0"/>
            </p:cNvCxnSpPr>
            <p:nvPr/>
          </p:nvCxnSpPr>
          <p:spPr>
            <a:xfrm rot="5400000">
              <a:off x="1357005" y="1761599"/>
              <a:ext cx="408634" cy="64016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20" idx="2"/>
            </p:cNvCxnSpPr>
            <p:nvPr/>
          </p:nvCxnSpPr>
          <p:spPr>
            <a:xfrm rot="16200000" flipH="1">
              <a:off x="831316" y="1671761"/>
              <a:ext cx="204317" cy="61552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24400" y="3255513"/>
            <a:ext cx="0" cy="323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3962400"/>
            <a:ext cx="2971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28800" y="4419600"/>
            <a:ext cx="59436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6477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Liquid{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nLiquid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display2(){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nFuel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Petrol: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Liquid,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display3(){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nPetrol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6406716" y="152400"/>
            <a:ext cx="270799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Liquid l;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Fuel f;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Petrol p;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l.display1();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f.display2();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p.display3();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p.display2();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p.display1();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7409016" y="4577862"/>
            <a:ext cx="1676400" cy="2215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300" b="1" dirty="0"/>
              <a:t>Output:</a:t>
            </a:r>
          </a:p>
          <a:p>
            <a:r>
              <a:rPr lang="en-IN" sz="2300" dirty="0"/>
              <a:t>Liquid class</a:t>
            </a:r>
          </a:p>
          <a:p>
            <a:r>
              <a:rPr lang="en-IN" sz="2300" dirty="0"/>
              <a:t>Fuel class</a:t>
            </a:r>
          </a:p>
          <a:p>
            <a:r>
              <a:rPr lang="en-IN" sz="2300" dirty="0"/>
              <a:t>Petrol class</a:t>
            </a:r>
          </a:p>
          <a:p>
            <a:r>
              <a:rPr lang="en-IN" sz="2300" dirty="0"/>
              <a:t>Fuel class</a:t>
            </a:r>
          </a:p>
          <a:p>
            <a:r>
              <a:rPr lang="en-IN" sz="2300" dirty="0"/>
              <a:t>Liquid class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52400"/>
            <a:ext cx="0" cy="426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2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990600"/>
            <a:ext cx="5638800" cy="2286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 algn="just"/>
            <a:r>
              <a:rPr lang="en-US" dirty="0"/>
              <a:t>If one or more classes are derived from one class then it is called </a:t>
            </a:r>
            <a:r>
              <a:rPr lang="en-US" b="1" dirty="0">
                <a:solidFill>
                  <a:srgbClr val="C00000"/>
                </a:solidFill>
              </a:rPr>
              <a:t>hierarchical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inheritance</a:t>
            </a:r>
            <a:r>
              <a:rPr lang="en-US" dirty="0"/>
              <a:t>.</a:t>
            </a:r>
            <a:endParaRPr lang="en-IN" dirty="0"/>
          </a:p>
          <a:p>
            <a:pPr algn="just"/>
            <a:r>
              <a:rPr lang="en-US" dirty="0"/>
              <a:t>Here,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,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class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derived from 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.</a:t>
            </a:r>
            <a:endParaRPr lang="en-IN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79410" y="3320016"/>
            <a:ext cx="5078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Animal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Elephant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Elephant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3605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72" y="1074151"/>
            <a:ext cx="1992619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3115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05246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089804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589065" y="1808517"/>
            <a:ext cx="284484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0"/>
          </p:cNvCxnSpPr>
          <p:nvPr/>
        </p:nvCxnSpPr>
        <p:spPr>
          <a:xfrm flipH="1">
            <a:off x="1561197" y="1808517"/>
            <a:ext cx="2185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2237972" y="1808517"/>
            <a:ext cx="307782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3797" y="3646025"/>
            <a:ext cx="43164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Horse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Horse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Cow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Cow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24400" y="3361443"/>
            <a:ext cx="0" cy="309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89804" y="3886200"/>
            <a:ext cx="1872596" cy="1160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804" y="3886200"/>
            <a:ext cx="5682596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9804" y="3810000"/>
            <a:ext cx="5987396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animBg="1"/>
      <p:bldP spid="26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337"/>
            <a:ext cx="5410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nAnimal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Elephant: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display2(){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nElephant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6704" y="-25066"/>
            <a:ext cx="4313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Horse: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display3(){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nHorse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Cow: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display4(){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nCow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47265" y="4183401"/>
            <a:ext cx="6019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 a; Elephant e; Horse h; Cow c;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a.display1();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e.display2(); e.display1();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h.display3(); h.display1();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c.display4(); c.display1();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115626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8881" y="18338"/>
            <a:ext cx="0" cy="4097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1300" y="4247368"/>
            <a:ext cx="23622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/>
              <a:t>Output:</a:t>
            </a:r>
          </a:p>
          <a:p>
            <a:r>
              <a:rPr lang="en-IN" sz="2000" dirty="0"/>
              <a:t>Animal Class</a:t>
            </a:r>
          </a:p>
          <a:p>
            <a:r>
              <a:rPr lang="en-IN" sz="2000" dirty="0"/>
              <a:t>Elephant class</a:t>
            </a:r>
          </a:p>
          <a:p>
            <a:r>
              <a:rPr lang="en-IN" sz="2000" dirty="0"/>
              <a:t>Animal Class</a:t>
            </a:r>
          </a:p>
          <a:p>
            <a:r>
              <a:rPr lang="en-IN" sz="2000" dirty="0"/>
              <a:t>Horse class</a:t>
            </a:r>
          </a:p>
          <a:p>
            <a:r>
              <a:rPr lang="en-IN" sz="2000" dirty="0"/>
              <a:t>Animal Class</a:t>
            </a:r>
          </a:p>
          <a:p>
            <a:r>
              <a:rPr lang="en-IN" sz="2000" dirty="0"/>
              <a:t>Cow class</a:t>
            </a:r>
          </a:p>
          <a:p>
            <a:r>
              <a:rPr lang="en-IN" sz="2000" dirty="0"/>
              <a:t>Animal Class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4115626"/>
            <a:ext cx="0" cy="2742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0208"/>
            <a:ext cx="8915400" cy="306439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a combination of any other inheritance types. That is either multiple or multilevel or hierarchical or any other combination.</a:t>
            </a:r>
            <a:endParaRPr lang="en-IN" dirty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Here,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are derived from 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 is derived from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.</a:t>
            </a:r>
            <a:endParaRPr lang="en-IN" dirty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,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is example of </a:t>
            </a:r>
            <a:r>
              <a:rPr lang="en-US" b="1" dirty="0">
                <a:solidFill>
                  <a:srgbClr val="C00000"/>
                </a:solidFill>
              </a:rPr>
              <a:t>Hierarchical Inheritance </a:t>
            </a:r>
            <a:r>
              <a:rPr lang="en-US" dirty="0"/>
              <a:t>and class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, class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and class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 is example of Multiple Inheritance so this hybrid inheritance is combination of Hierarchical and Multiple Inheritance.</a:t>
            </a:r>
            <a:endParaRPr lang="en-I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96831" y="1087389"/>
            <a:ext cx="1238485" cy="5047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04800" y="1759356"/>
            <a:ext cx="756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957083" y="1747782"/>
            <a:ext cx="756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914400" y="2700753"/>
            <a:ext cx="1238485" cy="5047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Elbow Connector 39"/>
          <p:cNvCxnSpPr>
            <a:stCxn id="35" idx="3"/>
            <a:endCxn id="38" idx="0"/>
          </p:cNvCxnSpPr>
          <p:nvPr/>
        </p:nvCxnSpPr>
        <p:spPr>
          <a:xfrm>
            <a:off x="2135316" y="1339788"/>
            <a:ext cx="199767" cy="40799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1"/>
            <a:endCxn id="36" idx="0"/>
          </p:cNvCxnSpPr>
          <p:nvPr/>
        </p:nvCxnSpPr>
        <p:spPr>
          <a:xfrm rot="10800000" flipV="1">
            <a:off x="682801" y="1339788"/>
            <a:ext cx="214031" cy="41956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2800" y="2251781"/>
            <a:ext cx="1652284" cy="448971"/>
            <a:chOff x="682800" y="2251781"/>
            <a:chExt cx="1652284" cy="448971"/>
          </a:xfrm>
        </p:grpSpPr>
        <p:cxnSp>
          <p:nvCxnSpPr>
            <p:cNvPr id="50" name="Elbow Connector 49"/>
            <p:cNvCxnSpPr>
              <a:stCxn id="38" idx="2"/>
              <a:endCxn id="39" idx="0"/>
            </p:cNvCxnSpPr>
            <p:nvPr/>
          </p:nvCxnSpPr>
          <p:spPr>
            <a:xfrm rot="5400000">
              <a:off x="1709878" y="2075547"/>
              <a:ext cx="448971" cy="801440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6" idx="2"/>
            </p:cNvCxnSpPr>
            <p:nvPr/>
          </p:nvCxnSpPr>
          <p:spPr>
            <a:xfrm rot="16200000" flipH="1">
              <a:off x="1001766" y="1944389"/>
              <a:ext cx="212911" cy="850843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5" grpId="0" animBg="1"/>
      <p:bldP spid="36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Inheritance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662" y="86394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//content of class 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//content of class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ElectricCar: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//content of class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ElectricCar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ElectricCar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//content of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classHybridCar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1143000"/>
            <a:ext cx="22098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1219200"/>
            <a:ext cx="2819400" cy="2514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2590800"/>
            <a:ext cx="2667000" cy="2590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962400"/>
            <a:ext cx="411480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of inheritance</a:t>
            </a:r>
          </a:p>
          <a:p>
            <a:r>
              <a:rPr lang="en-US" dirty="0"/>
              <a:t>Types of inheritance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Single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Multiple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Multilevel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Hierarchical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Hybrid</a:t>
            </a:r>
          </a:p>
          <a:p>
            <a:r>
              <a:rPr lang="en-US" dirty="0"/>
              <a:t>Protected members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Virtual base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15%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5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330" y="-792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nFuelCar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5618" y="-7926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display3(){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nElecCar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display4(){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nHybridCar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43810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01690" y="-7926"/>
            <a:ext cx="0" cy="4446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40" y="4390604"/>
            <a:ext cx="49193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 c;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h.display4();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h.display3();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h.display2();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13" name="Rectangle 12"/>
          <p:cNvSpPr/>
          <p:nvPr/>
        </p:nvSpPr>
        <p:spPr>
          <a:xfrm>
            <a:off x="5943600" y="4800600"/>
            <a:ext cx="2895600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b="1" dirty="0"/>
              <a:t>Output:</a:t>
            </a:r>
          </a:p>
          <a:p>
            <a:r>
              <a:rPr lang="en-IN" sz="2200" dirty="0" err="1"/>
              <a:t>HybridCar</a:t>
            </a:r>
            <a:r>
              <a:rPr lang="en-IN" sz="2200" dirty="0"/>
              <a:t> class</a:t>
            </a:r>
          </a:p>
          <a:p>
            <a:r>
              <a:rPr lang="en-IN" sz="2200" dirty="0" err="1"/>
              <a:t>ElecCar</a:t>
            </a:r>
            <a:r>
              <a:rPr lang="en-IN" sz="2200" dirty="0"/>
              <a:t> class</a:t>
            </a:r>
          </a:p>
          <a:p>
            <a:r>
              <a:rPr lang="en-IN" sz="2200" dirty="0" err="1"/>
              <a:t>FuelCar</a:t>
            </a:r>
            <a:r>
              <a:rPr lang="en-IN" sz="22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0217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GTU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05000"/>
          </a:xfrm>
        </p:spPr>
        <p:txBody>
          <a:bodyPr/>
          <a:lstStyle/>
          <a:p>
            <a:pPr algn="just"/>
            <a:r>
              <a:rPr lang="en-IN" dirty="0"/>
              <a:t>Create a class student that stores </a:t>
            </a:r>
            <a:r>
              <a:rPr lang="en-IN" dirty="0" err="1"/>
              <a:t>roll_no</a:t>
            </a:r>
            <a:r>
              <a:rPr lang="en-IN" dirty="0"/>
              <a:t>, name. Create a class test that stores marks obtained in five subjects. Class result derived from student and test contains the total marks and percentage obtained in test. Input and display information of a student.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88302" y="3264724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roll_no</a:t>
            </a:r>
            <a:endParaRPr lang="en-IN" sz="2400" dirty="0"/>
          </a:p>
          <a:p>
            <a:r>
              <a:rPr lang="en-IN" sz="2400" dirty="0"/>
              <a:t>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87333" y="285172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student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8702" y="3265713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/>
              <a:t>marks[5]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7733" y="2852709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test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37900" y="5245924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totalmarks</a:t>
            </a:r>
            <a:endParaRPr lang="en-IN" sz="2400" dirty="0"/>
          </a:p>
          <a:p>
            <a:r>
              <a:rPr lang="en-IN" sz="2400" dirty="0"/>
              <a:t>percentage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9933" y="483292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result</a:t>
            </a:r>
          </a:p>
        </p:txBody>
      </p:sp>
      <p:cxnSp>
        <p:nvCxnSpPr>
          <p:cNvPr id="25" name="Elbow Connector 24"/>
          <p:cNvCxnSpPr>
            <a:stCxn id="20" idx="2"/>
            <a:endCxn id="23" idx="0"/>
          </p:cNvCxnSpPr>
          <p:nvPr/>
        </p:nvCxnSpPr>
        <p:spPr>
          <a:xfrm rot="5400000">
            <a:off x="5251254" y="3858071"/>
            <a:ext cx="500407" cy="144929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2"/>
            <a:endCxn id="23" idx="0"/>
          </p:cNvCxnSpPr>
          <p:nvPr/>
        </p:nvCxnSpPr>
        <p:spPr>
          <a:xfrm rot="16200000" flipH="1">
            <a:off x="3650558" y="3706667"/>
            <a:ext cx="501396" cy="175110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Protected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Protected</a:t>
            </a:r>
            <a:r>
              <a:rPr lang="en-IN" dirty="0"/>
              <a:t> access modifier plays a key role in inheritance.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Protected</a:t>
            </a:r>
            <a:r>
              <a:rPr lang="en-IN" dirty="0"/>
              <a:t> members of the class can be accessed within the class and from derived class but cannot be accessed from any other class or program.</a:t>
            </a:r>
          </a:p>
          <a:p>
            <a:pPr algn="just"/>
            <a:r>
              <a:rPr lang="en-IN" dirty="0"/>
              <a:t>It works like public for derived class and private for other class.</a:t>
            </a:r>
          </a:p>
        </p:txBody>
      </p:sp>
    </p:spTree>
    <p:extLst>
      <p:ext uri="{BB962C8B-B14F-4D97-AF65-F5344CB8AC3E}">
        <p14:creationId xmlns:p14="http://schemas.microsoft.com/office/powerpoint/2010/main" val="42145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-29227"/>
            <a:ext cx="5486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 { 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i; 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 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nAccess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allowed\n"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endParaRPr lang="en-IN" sz="2200" dirty="0"/>
          </a:p>
        </p:txBody>
      </p:sp>
      <p:sp>
        <p:nvSpPr>
          <p:cNvPr id="4" name="Rectangle 3"/>
          <p:cNvSpPr/>
          <p:nvPr/>
        </p:nvSpPr>
        <p:spPr>
          <a:xfrm>
            <a:off x="5410200" y="-4175"/>
            <a:ext cx="388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XYZ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ABC{ 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endParaRPr lang="en-IN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0" y="0"/>
            <a:ext cx="0" cy="3730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730835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84" y="3686994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ABC a; XYZ x;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a.setProtMemb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x.setProtMemb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(5);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x.useProtfunc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43434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//error,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protected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474351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OK,uses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public access function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3469" y="5701503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OK,uses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public access function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15221" y="5353833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//error,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protected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3261275" y="6399033"/>
            <a:ext cx="4980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OK, uses public access function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533400" y="700205"/>
            <a:ext cx="3990584" cy="67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400" y="2718148"/>
            <a:ext cx="4724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67400" y="700205"/>
            <a:ext cx="3152384" cy="747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541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protected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value of a:"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B: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"Value of a is:"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943600" y="159707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 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x.show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04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access modifiers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2514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</a:rPr>
              <a:t>public</a:t>
            </a:r>
            <a:r>
              <a:rPr lang="en-US" altLang="en-US" dirty="0"/>
              <a:t> – </a:t>
            </a:r>
            <a:r>
              <a:rPr lang="en-IN" altLang="en-US" dirty="0"/>
              <a:t>Public members are visible to all classes.</a:t>
            </a:r>
          </a:p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</a:rPr>
              <a:t>private</a:t>
            </a:r>
            <a:r>
              <a:rPr lang="en-US" altLang="en-US" dirty="0"/>
              <a:t> – </a:t>
            </a:r>
            <a:r>
              <a:rPr lang="en-IN" altLang="en-US" dirty="0"/>
              <a:t>Private members are visible only to the class to which they belong.</a:t>
            </a:r>
          </a:p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</a:rPr>
              <a:t>protected</a:t>
            </a:r>
            <a:r>
              <a:rPr lang="en-US" altLang="en-US" dirty="0"/>
              <a:t> – </a:t>
            </a:r>
            <a:r>
              <a:rPr lang="en-IN" altLang="en-US" dirty="0"/>
              <a:t>Protected members are visible only to the class to which they belong, and derived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50939" y="915535"/>
            <a:ext cx="22661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 (Headings)"/>
              </a:rPr>
              <a:t>Base class members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287945" y="891772"/>
            <a:ext cx="3486411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How inherited base class members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appear in derived class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74739" y="1874957"/>
            <a:ext cx="2458495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777207" y="1888205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  <a:endParaRPr lang="en-US" altLang="en-US" sz="2400" dirty="0">
              <a:solidFill>
                <a:srgbClr val="FDFDFD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027743" y="2500173"/>
            <a:ext cx="27066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458638" y="2042119"/>
            <a:ext cx="1753107" cy="46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public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69247" y="3252089"/>
            <a:ext cx="2453004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 err="1">
                <a:solidFill>
                  <a:srgbClr val="FDFDFD"/>
                </a:solidFill>
                <a:latin typeface="Courier New" pitchFamily="112" charset="0"/>
              </a:rPr>
              <a:t>protected:y</a:t>
            </a:r>
            <a:endParaRPr lang="en-US" altLang="en-US" sz="2400" dirty="0">
              <a:solidFill>
                <a:srgbClr val="FDFDFD"/>
              </a:solidFill>
              <a:latin typeface="Courier New" pitchFamily="112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765451" y="3267546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z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027742" y="3851091"/>
            <a:ext cx="2737709" cy="2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204511" y="3440482"/>
            <a:ext cx="2261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private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74739" y="4705611"/>
            <a:ext cx="2458495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 err="1">
                <a:solidFill>
                  <a:srgbClr val="FDFDFD"/>
                </a:solidFill>
                <a:latin typeface="Courier New" pitchFamily="112" charset="0"/>
              </a:rPr>
              <a:t>protected:y</a:t>
            </a:r>
            <a:endParaRPr lang="en-US" altLang="en-US" sz="2400" dirty="0">
              <a:solidFill>
                <a:srgbClr val="FDFDFD"/>
              </a:solidFill>
              <a:latin typeface="Courier New" pitchFamily="112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770944" y="4661770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z</a:t>
            </a:r>
            <a:endParaRPr lang="en-US" altLang="en-US" sz="2400" dirty="0">
              <a:solidFill>
                <a:srgbClr val="FDFDFD"/>
              </a:solidFill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3033234" y="5324564"/>
            <a:ext cx="27011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457290" y="4908553"/>
            <a:ext cx="18390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protected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</p:spTree>
    <p:extLst>
      <p:ext uri="{BB962C8B-B14F-4D97-AF65-F5344CB8AC3E}">
        <p14:creationId xmlns:p14="http://schemas.microsoft.com/office/powerpoint/2010/main" val="33380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564714"/>
            <a:ext cx="6553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base{</a:t>
            </a: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public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publicDerived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protectedDerived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base{</a:t>
            </a: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protectedDerived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7036" y="548014"/>
            <a:ext cx="5562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privateDerived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private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private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privateDerived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3276600"/>
            <a:ext cx="601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using Public Access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lt1"/>
                </a:solidFill>
              </a:rPr>
              <a:t>class Grade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class Test : public Grade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 dirty="0">
                <a:latin typeface="Courier New" pitchFamily="112" charset="0"/>
              </a:rPr>
              <a:t>public</a:t>
            </a:r>
            <a:r>
              <a:rPr lang="en-US" altLang="en-US" sz="2300" dirty="0"/>
              <a:t> 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495800" y="3786949"/>
            <a:ext cx="4313238" cy="26407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 </a:t>
            </a:r>
            <a:r>
              <a:rPr lang="en-US" altLang="en-US" sz="2300" dirty="0" err="1">
                <a:latin typeface="Courier New" pitchFamily="112" charset="0"/>
              </a:rPr>
              <a:t>numQuestions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float </a:t>
            </a:r>
            <a:r>
              <a:rPr lang="en-US" altLang="en-US" sz="2300" dirty="0" err="1">
                <a:latin typeface="Courier New" pitchFamily="112" charset="0"/>
              </a:rPr>
              <a:t>pointsEach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 </a:t>
            </a:r>
            <a:r>
              <a:rPr lang="en-US" altLang="en-US" sz="2300" dirty="0" err="1">
                <a:latin typeface="Courier New" pitchFamily="112" charset="0"/>
              </a:rPr>
              <a:t>numMissed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Test(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,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void </a:t>
            </a:r>
            <a:r>
              <a:rPr lang="en-US" altLang="en-US" sz="2300" dirty="0" err="1">
                <a:latin typeface="Courier New" pitchFamily="112" charset="0"/>
              </a:rPr>
              <a:t>setScore</a:t>
            </a:r>
            <a:r>
              <a:rPr lang="en-US" altLang="en-US" sz="2300" dirty="0"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float </a:t>
            </a:r>
            <a:r>
              <a:rPr lang="en-US" altLang="en-US" sz="2300" dirty="0" err="1">
                <a:latin typeface="Courier New" pitchFamily="112" charset="0"/>
              </a:rPr>
              <a:t>getScore</a:t>
            </a:r>
            <a:r>
              <a:rPr lang="en-US" altLang="en-US" sz="2300" dirty="0"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char </a:t>
            </a:r>
            <a:r>
              <a:rPr lang="en-US" altLang="en-US" sz="2300" dirty="0" err="1">
                <a:latin typeface="Courier New" pitchFamily="112" charset="0"/>
              </a:rPr>
              <a:t>getLetter</a:t>
            </a:r>
            <a:r>
              <a:rPr lang="en-US" altLang="en-US" sz="2300" dirty="0">
                <a:latin typeface="Courier New" pitchFamily="112" charset="0"/>
              </a:rPr>
              <a:t>();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using Private Access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8F8F8"/>
                </a:solidFill>
                <a:latin typeface="+mj-lt"/>
              </a:rPr>
              <a:t>class Grade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462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300" dirty="0">
                <a:solidFill>
                  <a:srgbClr val="F8F8F8"/>
                </a:solidFill>
                <a:latin typeface="+mj-lt"/>
              </a:rPr>
              <a:t>class Test : private Grade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>
                <a:latin typeface="Courier New" pitchFamily="112" charset="0"/>
              </a:rPr>
              <a:t>private</a:t>
            </a:r>
            <a:r>
              <a:rPr lang="en-US" altLang="en-US" sz="2300"/>
              <a:t> </a:t>
            </a:r>
            <a:r>
              <a:rPr lang="en-US" altLang="en-US" sz="2300" dirty="0"/>
              <a:t>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596008" y="3768160"/>
            <a:ext cx="4313238" cy="26584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private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numQuestions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pointsEach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numMissed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void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setScore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(float);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getLetter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public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Test(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,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IN" sz="6600" dirty="0"/>
              <a:t>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20486"/>
          <a:stretch/>
        </p:blipFill>
        <p:spPr>
          <a:xfrm>
            <a:off x="1371600" y="1524000"/>
            <a:ext cx="6400800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using Protected Access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8F8F8"/>
                </a:solidFill>
                <a:latin typeface="+mj-lt"/>
              </a:rPr>
              <a:t>class Grade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462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300" dirty="0">
                <a:solidFill>
                  <a:srgbClr val="F8F8F8"/>
                </a:solidFill>
                <a:latin typeface="+mj-lt"/>
              </a:rPr>
              <a:t>class Test : protected Grade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 dirty="0">
                <a:latin typeface="Courier New" pitchFamily="112" charset="0"/>
              </a:rPr>
              <a:t>protected</a:t>
            </a:r>
            <a:r>
              <a:rPr lang="en-US" altLang="en-US" sz="2300" dirty="0"/>
              <a:t> 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596008" y="3511377"/>
            <a:ext cx="4313238" cy="2941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private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numQuestions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pointsEach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numMissed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public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Test(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,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protected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void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setScore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(float);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getLetter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Visibility of inherited members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" y="1066800"/>
          <a:ext cx="86868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class visibility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Derived class visibility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Public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Protected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Public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Public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95550" y="3120390"/>
            <a:ext cx="211455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67250" y="3122930"/>
            <a:ext cx="212598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861810" y="313563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667250" y="4117340"/>
            <a:ext cx="212598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514600" y="4114800"/>
            <a:ext cx="2124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835140" y="4114800"/>
            <a:ext cx="2124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52010" y="5138420"/>
            <a:ext cx="212598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518410" y="513588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846570" y="515112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 Overriding /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If base class and derived class have member functions with same name and arguments then method is said to be </a:t>
            </a:r>
            <a:r>
              <a:rPr lang="en-US" b="1" dirty="0">
                <a:solidFill>
                  <a:srgbClr val="C00000"/>
                </a:solidFill>
              </a:rPr>
              <a:t>overridden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it is called </a:t>
            </a:r>
            <a:r>
              <a:rPr lang="en-US" b="1" dirty="0">
                <a:solidFill>
                  <a:srgbClr val="C00000"/>
                </a:solidFill>
              </a:rPr>
              <a:t>function overriding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method overriding </a:t>
            </a:r>
            <a:r>
              <a:rPr lang="en-US" dirty="0"/>
              <a:t>in C++.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3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parent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XYZ: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ABC{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//overrides the display()</a:t>
            </a:r>
            <a:r>
              <a:rPr lang="en-IN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mehtod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of class ABC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nThis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child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" y="4882020"/>
            <a:ext cx="8991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XYZ 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x.display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//method of class XYZ invokes, instead of class ABC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x.ABC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::display();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726" y="6012493"/>
            <a:ext cx="2730674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4418" y="1221914"/>
            <a:ext cx="2799697" cy="39115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96867" y="3429000"/>
            <a:ext cx="2779734" cy="39115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Base Class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371600" y="1076951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177452" y="2206668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463451" y="2206668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371600" y="3611671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Elbow Connector 39"/>
          <p:cNvCxnSpPr>
            <a:stCxn id="24" idx="1"/>
            <a:endCxn id="36" idx="0"/>
          </p:cNvCxnSpPr>
          <p:nvPr/>
        </p:nvCxnSpPr>
        <p:spPr>
          <a:xfrm rot="10800000" flipV="1">
            <a:off x="948238" y="1523856"/>
            <a:ext cx="423363" cy="6828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  <a:endCxn id="37" idx="0"/>
          </p:cNvCxnSpPr>
          <p:nvPr/>
        </p:nvCxnSpPr>
        <p:spPr>
          <a:xfrm>
            <a:off x="2913169" y="1523857"/>
            <a:ext cx="321067" cy="6828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8" idx="0"/>
          </p:cNvCxnSpPr>
          <p:nvPr/>
        </p:nvCxnSpPr>
        <p:spPr>
          <a:xfrm rot="16200000" flipH="1">
            <a:off x="1289715" y="2759001"/>
            <a:ext cx="511192" cy="1194148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  <a:endCxn id="38" idx="0"/>
          </p:cNvCxnSpPr>
          <p:nvPr/>
        </p:nvCxnSpPr>
        <p:spPr>
          <a:xfrm rot="5400000">
            <a:off x="2432715" y="2810150"/>
            <a:ext cx="511192" cy="109185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1793285" y="3962400"/>
            <a:ext cx="698198" cy="685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ular Callout 48"/>
          <p:cNvSpPr/>
          <p:nvPr/>
        </p:nvSpPr>
        <p:spPr>
          <a:xfrm>
            <a:off x="3581400" y="4039930"/>
            <a:ext cx="3784298" cy="446906"/>
          </a:xfrm>
          <a:prstGeom prst="wedgeRectCallout">
            <a:avLst>
              <a:gd name="adj1" fmla="val -71052"/>
              <a:gd name="adj2" fmla="val -476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Multiple copies of member A</a:t>
            </a:r>
          </a:p>
        </p:txBody>
      </p:sp>
      <p:cxnSp>
        <p:nvCxnSpPr>
          <p:cNvPr id="53" name="Straight Connector 52"/>
          <p:cNvCxnSpPr>
            <a:stCxn id="24" idx="2"/>
          </p:cNvCxnSpPr>
          <p:nvPr/>
        </p:nvCxnSpPr>
        <p:spPr>
          <a:xfrm flipH="1">
            <a:off x="2142384" y="1970762"/>
            <a:ext cx="1" cy="13853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4495800" y="1076951"/>
            <a:ext cx="4038600" cy="1818649"/>
          </a:xfrm>
          <a:prstGeom prst="borderCallout1">
            <a:avLst>
              <a:gd name="adj1" fmla="val 154"/>
              <a:gd name="adj2" fmla="val 41"/>
              <a:gd name="adj3" fmla="val 63598"/>
              <a:gd name="adj4" fmla="val -5740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we can prevent multiple copies of the base class by declaring the base class as virtual when it is being inherited.</a:t>
            </a:r>
          </a:p>
        </p:txBody>
      </p:sp>
    </p:spTree>
    <p:extLst>
      <p:ext uri="{BB962C8B-B14F-4D97-AF65-F5344CB8AC3E}">
        <p14:creationId xmlns:p14="http://schemas.microsoft.com/office/powerpoint/2010/main" val="1330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37" grpId="0" animBg="1"/>
      <p:bldP spid="38" grpId="0" animBg="1"/>
      <p:bldP spid="47" grpId="0" animBg="1"/>
      <p:bldP spid="47" grpId="1" animBg="1"/>
      <p:bldP spid="49" grpId="0" animBg="1"/>
      <p:bldP spid="49" grpId="1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base class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Virtual base class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to prevent the duplication/ambiguity.</a:t>
            </a:r>
          </a:p>
          <a:p>
            <a:pPr algn="just"/>
            <a:r>
              <a:rPr lang="en-IN" dirty="0"/>
              <a:t>In hybrid inheritance child class has two direct parents which themselves have a common base class.</a:t>
            </a:r>
          </a:p>
          <a:p>
            <a:pPr algn="just"/>
            <a:r>
              <a:rPr lang="en-IN" dirty="0"/>
              <a:t>So, the child class inherits the grandparent via two separate paths. it is also called as indirect parent class.</a:t>
            </a:r>
          </a:p>
          <a:p>
            <a:pPr algn="just"/>
            <a:r>
              <a:rPr lang="en-IN" dirty="0"/>
              <a:t>All the public and protected member of grandparent are inherited twice into child.</a:t>
            </a:r>
          </a:p>
          <a:p>
            <a:pPr lvl="0" algn="just"/>
            <a:r>
              <a:rPr lang="en-US" dirty="0"/>
              <a:t>We can stop this duplication by making base class </a:t>
            </a:r>
            <a:r>
              <a:rPr lang="en-US" b="1" dirty="0">
                <a:solidFill>
                  <a:srgbClr val="C00000"/>
                </a:solidFill>
              </a:rPr>
              <a:t>virtual</a:t>
            </a:r>
            <a:r>
              <a:rPr lang="en-US" dirty="0"/>
              <a:t>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B: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582438" y="15866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D: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B,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ob1;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ob1.i=10;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ob1.j=20;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ob1.k=30;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ob1.sum=ob1.i+ob1.j+ob1.k;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&lt;&lt;ob1.sum;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271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37570" y="2042160"/>
            <a:ext cx="129540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61151" y="3886200"/>
            <a:ext cx="129540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class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866384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Base() { cout &lt;&lt; 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 default constrictors"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Derived() {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"Derived default constructor"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 {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"Derived parameterized constructor"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Base b;      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 d1;  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 d2(10);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3620984"/>
            <a:ext cx="1524000" cy="341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7200" y="3962400"/>
            <a:ext cx="236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class constructor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005" y="9144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Base(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 = i;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j) : Base(j)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y = i;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1076" y="974808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d(10,20) 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5444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of base </a:t>
            </a:r>
            <a:r>
              <a:rPr lang="en-IN"/>
              <a:t>class constructor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8600" y="972856"/>
          <a:ext cx="868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IN" sz="2400" dirty="0"/>
                        <a:t>Method of</a:t>
                      </a:r>
                      <a:r>
                        <a:rPr lang="en-IN" sz="2400" baseline="0" dirty="0"/>
                        <a:t> inheritance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Order of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28600" y="1511474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class Derived:</a:t>
                      </a:r>
                      <a:r>
                        <a:rPr lang="en-IN" sz="2200" b="0" baseline="0" dirty="0">
                          <a:latin typeface="Consolas" pitchFamily="49" charset="0"/>
                        </a:rPr>
                        <a:t> public Base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15000" y="1510430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Base();</a:t>
                      </a:r>
                    </a:p>
                    <a:p>
                      <a:r>
                        <a:rPr lang="en-IN" sz="2200" b="0" dirty="0">
                          <a:latin typeface="Consolas" pitchFamily="49" charset="0"/>
                        </a:rPr>
                        <a:t>Derived();</a:t>
                      </a:r>
                    </a:p>
                    <a:p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28600" y="2743200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class C:</a:t>
                      </a:r>
                      <a:r>
                        <a:rPr lang="en-IN" sz="2200" b="0" baseline="0" dirty="0">
                          <a:latin typeface="Consolas" pitchFamily="49" charset="0"/>
                        </a:rPr>
                        <a:t> public A, public B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715000" y="2742156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A();//base(first)</a:t>
                      </a:r>
                    </a:p>
                    <a:p>
                      <a:r>
                        <a:rPr lang="en-IN" sz="2200" b="0" dirty="0">
                          <a:latin typeface="Consolas" pitchFamily="49" charset="0"/>
                        </a:rPr>
                        <a:t>B();//base(Second)</a:t>
                      </a:r>
                    </a:p>
                    <a:p>
                      <a:r>
                        <a:rPr lang="en-IN" sz="2200" b="0" dirty="0">
                          <a:latin typeface="Consolas" pitchFamily="49" charset="0"/>
                        </a:rPr>
                        <a:t>C();derived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28600" y="3983277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class C:</a:t>
                      </a:r>
                      <a:r>
                        <a:rPr lang="en-IN" sz="2200" b="0" baseline="0" dirty="0">
                          <a:latin typeface="Consolas" pitchFamily="49" charset="0"/>
                        </a:rPr>
                        <a:t>public A, virtual public B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715000" y="3982233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Consolas" pitchFamily="49" charset="0"/>
                        </a:rPr>
                        <a:t>B();//virtual base</a:t>
                      </a:r>
                    </a:p>
                    <a:p>
                      <a:r>
                        <a:rPr lang="en-IN" sz="2200" b="0" dirty="0">
                          <a:latin typeface="Consolas" pitchFamily="49" charset="0"/>
                        </a:rPr>
                        <a:t>A();//base</a:t>
                      </a:r>
                    </a:p>
                    <a:p>
                      <a:r>
                        <a:rPr lang="en-IN" sz="2200" b="0" dirty="0">
                          <a:latin typeface="Consolas" pitchFamily="49" charset="0"/>
                        </a:rPr>
                        <a:t>C();derived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4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086" y="1408260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Diagnose()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5117" y="995256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Doctor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5391" y="1389933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Playfootball</a:t>
            </a:r>
            <a:r>
              <a:rPr lang="en-IN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54422" y="976929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Footballer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6364" y="1393791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Runbusiness</a:t>
            </a:r>
            <a:r>
              <a:rPr lang="en-IN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5395" y="980787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Businessman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191" y="4237308"/>
            <a:ext cx="8839200" cy="216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All of the classes have common attributes (Age, Height, Weight) and methods (Walk, Talk, Eat).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However, they have some special skills like Diagnose, </a:t>
            </a:r>
            <a:r>
              <a:rPr lang="en-IN" sz="2400" dirty="0" err="1">
                <a:solidFill>
                  <a:schemeClr val="tx1"/>
                </a:solidFill>
              </a:rPr>
              <a:t>Playfootball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err="1">
                <a:solidFill>
                  <a:schemeClr val="tx1"/>
                </a:solidFill>
              </a:rPr>
              <a:t>Runbusiness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In each of the classes, you would be copying the same code for Walk, Talk and Eat for each character.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3447" y="2632278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284322" y="2607203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6110479" y="2599489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4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Concept of Inheritance(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351" y="3898542"/>
            <a:ext cx="2674800" cy="893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Methods:</a:t>
            </a:r>
          </a:p>
          <a:p>
            <a:r>
              <a:rPr lang="en-IN" sz="2400" dirty="0"/>
              <a:t>Diagnose()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82" y="3485538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Doctor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2869" y="3880214"/>
            <a:ext cx="2674800" cy="91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Methods:</a:t>
            </a:r>
          </a:p>
          <a:p>
            <a:r>
              <a:rPr lang="en-IN" sz="2400" dirty="0" err="1"/>
              <a:t>Playfootball</a:t>
            </a:r>
            <a:r>
              <a:rPr lang="en-IN" sz="24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6113" y="3467211"/>
            <a:ext cx="2673756" cy="368808"/>
          </a:xfrm>
          <a:prstGeom prst="rect">
            <a:avLst/>
          </a:prstGeom>
          <a:ln w="254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Footballer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9629" y="3881193"/>
            <a:ext cx="2674800" cy="91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Methods:</a:t>
            </a:r>
          </a:p>
          <a:p>
            <a:r>
              <a:rPr lang="en-IN" sz="2400" dirty="0" err="1"/>
              <a:t>Runbusiness</a:t>
            </a:r>
            <a:r>
              <a:rPr lang="en-IN" sz="2400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8660" y="346819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Businessman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5143" y="1517069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/>
              <a:t>Age, Height, Weight</a:t>
            </a:r>
          </a:p>
          <a:p>
            <a:r>
              <a:rPr lang="en-IN" sz="2400" b="1" dirty="0"/>
              <a:t>Methods:</a:t>
            </a:r>
          </a:p>
          <a:p>
            <a:r>
              <a:rPr lang="en-IN" sz="2400" dirty="0"/>
              <a:t>Talk() , Walk(), Eat()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4174" y="1104065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Person</a:t>
            </a:r>
          </a:p>
        </p:txBody>
      </p:sp>
      <p:cxnSp>
        <p:nvCxnSpPr>
          <p:cNvPr id="15" name="Elbow Connector 14"/>
          <p:cNvCxnSpPr>
            <a:stCxn id="11" idx="1"/>
            <a:endCxn id="5" idx="0"/>
          </p:cNvCxnSpPr>
          <p:nvPr/>
        </p:nvCxnSpPr>
        <p:spPr>
          <a:xfrm rot="10800000" flipV="1">
            <a:off x="1705261" y="2363068"/>
            <a:ext cx="1499883" cy="1122469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3"/>
            <a:endCxn id="9" idx="0"/>
          </p:cNvCxnSpPr>
          <p:nvPr/>
        </p:nvCxnSpPr>
        <p:spPr>
          <a:xfrm>
            <a:off x="5879943" y="2363069"/>
            <a:ext cx="1505595" cy="1105121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7" idx="0"/>
          </p:cNvCxnSpPr>
          <p:nvPr/>
        </p:nvCxnSpPr>
        <p:spPr>
          <a:xfrm rot="16200000" flipH="1">
            <a:off x="4413696" y="3337916"/>
            <a:ext cx="258142" cy="4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6502658" y="1009996"/>
            <a:ext cx="2552229" cy="1257475"/>
          </a:xfrm>
          <a:prstGeom prst="wedgeEllipseCallout">
            <a:avLst>
              <a:gd name="adj1" fmla="val -72289"/>
              <a:gd name="adj2" fmla="val -263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class Person is called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Base class</a:t>
            </a:r>
          </a:p>
        </p:txBody>
      </p:sp>
      <p:sp>
        <p:nvSpPr>
          <p:cNvPr id="23" name="Oval 22"/>
          <p:cNvSpPr/>
          <p:nvPr/>
        </p:nvSpPr>
        <p:spPr>
          <a:xfrm>
            <a:off x="2954363" y="5059074"/>
            <a:ext cx="3258093" cy="1394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These classes are called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Derived class</a:t>
            </a:r>
          </a:p>
        </p:txBody>
      </p:sp>
      <p:sp>
        <p:nvSpPr>
          <p:cNvPr id="29" name="Freeform 28"/>
          <p:cNvSpPr/>
          <p:nvPr/>
        </p:nvSpPr>
        <p:spPr>
          <a:xfrm>
            <a:off x="70716" y="2810538"/>
            <a:ext cx="2817366" cy="2895600"/>
          </a:xfrm>
          <a:custGeom>
            <a:avLst/>
            <a:gdLst>
              <a:gd name="connsiteX0" fmla="*/ 2969664 w 2969664"/>
              <a:gd name="connsiteY0" fmla="*/ 2811500 h 2811500"/>
              <a:gd name="connsiteX1" fmla="*/ 192174 w 2969664"/>
              <a:gd name="connsiteY1" fmla="*/ 2209520 h 2811500"/>
              <a:gd name="connsiteX2" fmla="*/ 329334 w 2969664"/>
              <a:gd name="connsiteY2" fmla="*/ 83540 h 2811500"/>
              <a:gd name="connsiteX3" fmla="*/ 1053234 w 2969664"/>
              <a:gd name="connsiteY3" fmla="*/ 632180 h 28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664" h="2811500">
                <a:moveTo>
                  <a:pt x="2969664" y="2811500"/>
                </a:moveTo>
                <a:cubicBezTo>
                  <a:pt x="1800946" y="2737840"/>
                  <a:pt x="632229" y="2664180"/>
                  <a:pt x="192174" y="2209520"/>
                </a:cubicBezTo>
                <a:cubicBezTo>
                  <a:pt x="-247881" y="1754860"/>
                  <a:pt x="185824" y="346430"/>
                  <a:pt x="329334" y="83540"/>
                </a:cubicBezTo>
                <a:cubicBezTo>
                  <a:pt x="472844" y="-179350"/>
                  <a:pt x="763039" y="226415"/>
                  <a:pt x="1053234" y="632180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6212456" y="2658138"/>
            <a:ext cx="2842431" cy="3047999"/>
          </a:xfrm>
          <a:custGeom>
            <a:avLst/>
            <a:gdLst>
              <a:gd name="connsiteX0" fmla="*/ 0 w 3168437"/>
              <a:gd name="connsiteY0" fmla="*/ 2880614 h 2880614"/>
              <a:gd name="connsiteX1" fmla="*/ 3028950 w 3168437"/>
              <a:gd name="connsiteY1" fmla="*/ 2248154 h 2880614"/>
              <a:gd name="connsiteX2" fmla="*/ 2606040 w 3168437"/>
              <a:gd name="connsiteY2" fmla="*/ 80264 h 2880614"/>
              <a:gd name="connsiteX3" fmla="*/ 2114550 w 3168437"/>
              <a:gd name="connsiteY3" fmla="*/ 674624 h 28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437" h="2880614">
                <a:moveTo>
                  <a:pt x="0" y="2880614"/>
                </a:moveTo>
                <a:cubicBezTo>
                  <a:pt x="1297305" y="2797746"/>
                  <a:pt x="2594610" y="2714879"/>
                  <a:pt x="3028950" y="2248154"/>
                </a:cubicBezTo>
                <a:cubicBezTo>
                  <a:pt x="3463290" y="1781429"/>
                  <a:pt x="2758440" y="342519"/>
                  <a:pt x="2606040" y="80264"/>
                </a:cubicBezTo>
                <a:cubicBezTo>
                  <a:pt x="2453640" y="-181991"/>
                  <a:pt x="2284095" y="246316"/>
                  <a:pt x="2114550" y="674624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5511088" y="3338893"/>
            <a:ext cx="717317" cy="1979302"/>
          </a:xfrm>
          <a:custGeom>
            <a:avLst/>
            <a:gdLst>
              <a:gd name="connsiteX0" fmla="*/ 361950 w 717317"/>
              <a:gd name="connsiteY0" fmla="*/ 2119218 h 2119218"/>
              <a:gd name="connsiteX1" fmla="*/ 681990 w 717317"/>
              <a:gd name="connsiteY1" fmla="*/ 1631538 h 2119218"/>
              <a:gd name="connsiteX2" fmla="*/ 632460 w 717317"/>
              <a:gd name="connsiteY2" fmla="*/ 96108 h 2119218"/>
              <a:gd name="connsiteX3" fmla="*/ 0 w 717317"/>
              <a:gd name="connsiteY3" fmla="*/ 290418 h 211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17" h="2119218">
                <a:moveTo>
                  <a:pt x="361950" y="2119218"/>
                </a:moveTo>
                <a:cubicBezTo>
                  <a:pt x="499427" y="2043970"/>
                  <a:pt x="636905" y="1968723"/>
                  <a:pt x="681990" y="1631538"/>
                </a:cubicBezTo>
                <a:cubicBezTo>
                  <a:pt x="727075" y="1294353"/>
                  <a:pt x="746125" y="319628"/>
                  <a:pt x="632460" y="96108"/>
                </a:cubicBezTo>
                <a:cubicBezTo>
                  <a:pt x="518795" y="-127412"/>
                  <a:pt x="259397" y="81503"/>
                  <a:pt x="0" y="290418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3" grpId="0" animBg="1"/>
      <p:bldP spid="29" grpId="0" animBg="1"/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Inheritance(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351" y="4093532"/>
            <a:ext cx="2674800" cy="89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privatevehicle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68382" y="3680528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Car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2869" y="4075205"/>
            <a:ext cx="2674800" cy="9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publicvehicle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206113" y="3662201"/>
            <a:ext cx="2673756" cy="368808"/>
          </a:xfrm>
          <a:prstGeom prst="rect">
            <a:avLst/>
          </a:prstGeom>
          <a:ln w="254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Bus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9629" y="4076183"/>
            <a:ext cx="2674800" cy="9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goodsvehicle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6048660" y="366318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Truck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5143" y="1492319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/>
              <a:t>Engineno</a:t>
            </a:r>
            <a:r>
              <a:rPr lang="en-IN" sz="2400" dirty="0"/>
              <a:t>, </a:t>
            </a:r>
            <a:r>
              <a:rPr lang="en-IN" sz="2400" dirty="0" err="1"/>
              <a:t>color</a:t>
            </a:r>
            <a:endParaRPr lang="en-IN" sz="2400" dirty="0"/>
          </a:p>
          <a:p>
            <a:r>
              <a:rPr lang="en-IN" sz="2400" b="1" dirty="0"/>
              <a:t>Methods:</a:t>
            </a:r>
          </a:p>
          <a:p>
            <a:r>
              <a:rPr lang="en-IN" sz="2400" dirty="0" err="1"/>
              <a:t>applybreaks</a:t>
            </a:r>
            <a:r>
              <a:rPr lang="en-IN" sz="2400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4174" y="1079315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Vehicle</a:t>
            </a:r>
          </a:p>
        </p:txBody>
      </p:sp>
      <p:cxnSp>
        <p:nvCxnSpPr>
          <p:cNvPr id="15" name="Elbow Connector 14"/>
          <p:cNvCxnSpPr>
            <a:stCxn id="11" idx="1"/>
            <a:endCxn id="5" idx="0"/>
          </p:cNvCxnSpPr>
          <p:nvPr/>
        </p:nvCxnSpPr>
        <p:spPr>
          <a:xfrm rot="10800000" flipV="1">
            <a:off x="1705261" y="2338318"/>
            <a:ext cx="1499883" cy="1342209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5879943" y="2338319"/>
            <a:ext cx="1505595" cy="1327740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7" idx="0"/>
          </p:cNvCxnSpPr>
          <p:nvPr/>
        </p:nvCxnSpPr>
        <p:spPr>
          <a:xfrm rot="16200000" flipH="1">
            <a:off x="4303826" y="3423036"/>
            <a:ext cx="477882" cy="4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810000"/>
          </a:xfrm>
          <a:solidFill>
            <a:srgbClr val="C6D9F1"/>
          </a:solidFill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Inheritance</a:t>
            </a:r>
            <a:r>
              <a:rPr lang="en-IN" dirty="0"/>
              <a:t> is the process, by which class can acquire(reuse) the properties and methods of another class.</a:t>
            </a:r>
          </a:p>
          <a:p>
            <a:pPr lvl="0" algn="just"/>
            <a:r>
              <a:rPr lang="en-US" dirty="0"/>
              <a:t>The mechanism of deriving a new class from an old class is called </a:t>
            </a:r>
            <a:r>
              <a:rPr lang="en-US" b="1" dirty="0">
                <a:solidFill>
                  <a:srgbClr val="C00000"/>
                </a:solidFill>
              </a:rPr>
              <a:t>inheritance</a:t>
            </a:r>
            <a:r>
              <a:rPr lang="en-US" dirty="0"/>
              <a:t>.</a:t>
            </a:r>
            <a:endParaRPr lang="en-IN" dirty="0"/>
          </a:p>
          <a:p>
            <a:pPr lvl="0" algn="just"/>
            <a:r>
              <a:rPr lang="en-US" dirty="0"/>
              <a:t>The new class is called </a:t>
            </a:r>
            <a:r>
              <a:rPr lang="en-US" b="1" dirty="0">
                <a:solidFill>
                  <a:srgbClr val="C00000"/>
                </a:solidFill>
              </a:rPr>
              <a:t>derived class </a:t>
            </a:r>
            <a:r>
              <a:rPr lang="en-US" dirty="0"/>
              <a:t>and old class is called </a:t>
            </a:r>
            <a:r>
              <a:rPr lang="en-US" b="1" dirty="0">
                <a:solidFill>
                  <a:srgbClr val="C00000"/>
                </a:solidFill>
              </a:rPr>
              <a:t>base class</a:t>
            </a:r>
            <a:r>
              <a:rPr lang="en-US" dirty="0"/>
              <a:t>.</a:t>
            </a:r>
            <a:endParaRPr lang="en-IN" dirty="0"/>
          </a:p>
          <a:p>
            <a:pPr lvl="0" algn="just"/>
            <a:r>
              <a:rPr lang="en-US" dirty="0"/>
              <a:t>The derived class may have all the features of the base class and the programmer can add new features to the derived class.</a:t>
            </a:r>
            <a:endParaRPr lang="en-IN" dirty="0"/>
          </a:p>
          <a:p>
            <a:pPr marL="0" indent="0" algn="just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to Inherit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84732"/>
            <a:ext cx="8686800" cy="1815882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Syntax:</a:t>
            </a:r>
          </a:p>
          <a:p>
            <a:r>
              <a:rPr lang="en-IN" sz="2200" dirty="0">
                <a:latin typeface="Consolas" pitchFamily="49" charset="0"/>
              </a:rPr>
              <a:t>class </a:t>
            </a:r>
            <a:r>
              <a:rPr lang="en-IN" sz="2200" i="1" dirty="0">
                <a:latin typeface="Consolas" pitchFamily="49" charset="0"/>
              </a:rPr>
              <a:t>derived-class-name </a:t>
            </a:r>
            <a:r>
              <a:rPr lang="en-IN" sz="2200" dirty="0">
                <a:latin typeface="Consolas" pitchFamily="49" charset="0"/>
              </a:rPr>
              <a:t>:</a:t>
            </a:r>
            <a:r>
              <a:rPr lang="en-IN" sz="2200" i="1" dirty="0">
                <a:latin typeface="Consolas" pitchFamily="49" charset="0"/>
              </a:rPr>
              <a:t> access-mode base-class-name </a:t>
            </a:r>
          </a:p>
          <a:p>
            <a:r>
              <a:rPr lang="en-IN" sz="2200" i="1" dirty="0">
                <a:latin typeface="Consolas" pitchFamily="49" charset="0"/>
              </a:rPr>
              <a:t>{</a:t>
            </a:r>
          </a:p>
          <a:p>
            <a:r>
              <a:rPr lang="en-IN" sz="2200" dirty="0">
                <a:latin typeface="Consolas" pitchFamily="49" charset="0"/>
              </a:rPr>
              <a:t>	// </a:t>
            </a:r>
            <a:r>
              <a:rPr lang="en-IN" sz="2200" i="1" dirty="0">
                <a:latin typeface="Consolas" pitchFamily="49" charset="0"/>
              </a:rPr>
              <a:t>body of class</a:t>
            </a:r>
          </a:p>
          <a:p>
            <a:r>
              <a:rPr lang="en-IN" sz="2200" dirty="0">
                <a:latin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738" y="3060370"/>
            <a:ext cx="5035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Example: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person{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//body of 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doctor:         person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//body of 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4242" y="4519382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endParaRPr lang="en-IN" sz="2400" dirty="0"/>
          </a:p>
        </p:txBody>
      </p:sp>
      <p:sp>
        <p:nvSpPr>
          <p:cNvPr id="10" name="Right Brace 9"/>
          <p:cNvSpPr/>
          <p:nvPr/>
        </p:nvSpPr>
        <p:spPr>
          <a:xfrm>
            <a:off x="4886960" y="3506976"/>
            <a:ext cx="609600" cy="1012406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21566" y="3784579"/>
            <a:ext cx="1600200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Base Class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876800" y="4671782"/>
            <a:ext cx="609600" cy="1197394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506326" y="5036921"/>
            <a:ext cx="1869834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Derived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606" y="4355335"/>
            <a:ext cx="1905000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Access Mode</a:t>
            </a:r>
          </a:p>
        </p:txBody>
      </p:sp>
      <p:cxnSp>
        <p:nvCxnSpPr>
          <p:cNvPr id="16" name="Elbow Connector 15"/>
          <p:cNvCxnSpPr>
            <a:stCxn id="14" idx="1"/>
            <a:endCxn id="7" idx="0"/>
          </p:cNvCxnSpPr>
          <p:nvPr/>
        </p:nvCxnSpPr>
        <p:spPr>
          <a:xfrm rot="10800000">
            <a:off x="3216330" y="4519383"/>
            <a:ext cx="3895276" cy="64553"/>
          </a:xfrm>
          <a:prstGeom prst="bentConnector4">
            <a:avLst>
              <a:gd name="adj1" fmla="val 88830"/>
              <a:gd name="adj2" fmla="val 45412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2840" y="4546533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2648958" y="454653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5503666" y="5549723"/>
            <a:ext cx="3411733" cy="669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By default access mode is private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1" grpId="0" animBg="1"/>
      <p:bldP spid="12" grpId="0" animBg="1"/>
      <p:bldP spid="13" grpId="0" animBg="1"/>
      <p:bldP spid="14" grpId="0" animBg="1"/>
      <p:bldP spid="23" grpId="0"/>
      <p:bldP spid="23" grpId="1"/>
      <p:bldP spid="24" grpId="0"/>
      <p:bldP spid="24" grpId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Single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Multilevel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Hierarchical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Hybrid Inheritance (also known as Virtual Inheritance)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8169</TotalTime>
  <Words>3035</Words>
  <Application>Microsoft Office PowerPoint</Application>
  <PresentationFormat>On-screen Show (4:3)</PresentationFormat>
  <Paragraphs>744</Paragraphs>
  <Slides>40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(Headings)</vt:lpstr>
      <vt:lpstr>Consolas</vt:lpstr>
      <vt:lpstr>Courier New</vt:lpstr>
      <vt:lpstr>Wingdings</vt:lpstr>
      <vt:lpstr>Office Theme</vt:lpstr>
      <vt:lpstr>PowerPoint Presentation</vt:lpstr>
      <vt:lpstr>Outline</vt:lpstr>
      <vt:lpstr>Inheritance</vt:lpstr>
      <vt:lpstr>Concept of Inheritance</vt:lpstr>
      <vt:lpstr>Concept of Inheritance(Cont…)</vt:lpstr>
      <vt:lpstr>Concept of Inheritance(Cont…)</vt:lpstr>
      <vt:lpstr>Inheritance </vt:lpstr>
      <vt:lpstr>Syntax to Inherit class</vt:lpstr>
      <vt:lpstr>Types of Inheritance</vt:lpstr>
      <vt:lpstr>1. Single Inheritance</vt:lpstr>
      <vt:lpstr>Single Inheritance Program</vt:lpstr>
      <vt:lpstr>2. Multilevel Inheritance</vt:lpstr>
      <vt:lpstr>PowerPoint Presentation</vt:lpstr>
      <vt:lpstr>3. Multiple Inheritance</vt:lpstr>
      <vt:lpstr>PowerPoint Presentation</vt:lpstr>
      <vt:lpstr>4. Hierarchical Inheritance</vt:lpstr>
      <vt:lpstr>PowerPoint Presentation</vt:lpstr>
      <vt:lpstr>5. Hybrid Inheritance</vt:lpstr>
      <vt:lpstr>Hybrid Inheritance (Cont…)</vt:lpstr>
      <vt:lpstr>PowerPoint Presentation</vt:lpstr>
      <vt:lpstr>GTU Program</vt:lpstr>
      <vt:lpstr>Protected access modifier</vt:lpstr>
      <vt:lpstr>PowerPoint Presentation</vt:lpstr>
      <vt:lpstr>PowerPoint Presentation</vt:lpstr>
      <vt:lpstr>Class access modifiers </vt:lpstr>
      <vt:lpstr>Access modifiers</vt:lpstr>
      <vt:lpstr>PowerPoint Presentation</vt:lpstr>
      <vt:lpstr>Inheritance using Public Access</vt:lpstr>
      <vt:lpstr>Inheritance using Private Access</vt:lpstr>
      <vt:lpstr>Inheritance using Protected Access</vt:lpstr>
      <vt:lpstr>Visibility of inherited members </vt:lpstr>
      <vt:lpstr>Function Overriding / Method Overriding</vt:lpstr>
      <vt:lpstr>PowerPoint Presentation</vt:lpstr>
      <vt:lpstr>Virtual Base Class</vt:lpstr>
      <vt:lpstr>Virtual base class (Cont…)</vt:lpstr>
      <vt:lpstr>PowerPoint Presentation</vt:lpstr>
      <vt:lpstr>Derived class constructor</vt:lpstr>
      <vt:lpstr>Derived class constructor (Cont…)</vt:lpstr>
      <vt:lpstr>Execution of base class constructor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1769</cp:revision>
  <dcterms:created xsi:type="dcterms:W3CDTF">2013-05-17T03:00:03Z</dcterms:created>
  <dcterms:modified xsi:type="dcterms:W3CDTF">2019-04-03T05:38:03Z</dcterms:modified>
</cp:coreProperties>
</file>