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426" r:id="rId2"/>
    <p:sldId id="380" r:id="rId3"/>
    <p:sldId id="411" r:id="rId4"/>
    <p:sldId id="381" r:id="rId5"/>
    <p:sldId id="382" r:id="rId6"/>
    <p:sldId id="383" r:id="rId7"/>
    <p:sldId id="387" r:id="rId8"/>
    <p:sldId id="388" r:id="rId9"/>
    <p:sldId id="389" r:id="rId10"/>
    <p:sldId id="390" r:id="rId11"/>
    <p:sldId id="413" r:id="rId12"/>
    <p:sldId id="393" r:id="rId13"/>
    <p:sldId id="392" r:id="rId14"/>
    <p:sldId id="394" r:id="rId15"/>
    <p:sldId id="396" r:id="rId16"/>
    <p:sldId id="395" r:id="rId17"/>
    <p:sldId id="415" r:id="rId18"/>
    <p:sldId id="397" r:id="rId19"/>
    <p:sldId id="401" r:id="rId20"/>
    <p:sldId id="398" r:id="rId21"/>
    <p:sldId id="399" r:id="rId22"/>
    <p:sldId id="400" r:id="rId23"/>
    <p:sldId id="416" r:id="rId24"/>
    <p:sldId id="427" r:id="rId25"/>
    <p:sldId id="428" r:id="rId26"/>
    <p:sldId id="429" r:id="rId27"/>
    <p:sldId id="404" r:id="rId28"/>
    <p:sldId id="430" r:id="rId29"/>
    <p:sldId id="406" r:id="rId30"/>
    <p:sldId id="431" r:id="rId31"/>
    <p:sldId id="420" r:id="rId32"/>
    <p:sldId id="422" r:id="rId33"/>
    <p:sldId id="408" r:id="rId34"/>
    <p:sldId id="409" r:id="rId35"/>
    <p:sldId id="432" r:id="rId36"/>
    <p:sldId id="433" r:id="rId37"/>
    <p:sldId id="425" r:id="rId38"/>
    <p:sldId id="384" r:id="rId39"/>
    <p:sldId id="385" r:id="rId40"/>
    <p:sldId id="386" r:id="rId41"/>
    <p:sldId id="43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fp/gA20356SpW4afBMw3w==" hashData="3Mk44c3sPPHpQUU9wQeHyT8dI4xfJKotgMLRaReuZaxXI1G7Wo6Tzgy8vEEMBeQqXT9eciHI23P8tBrE8qkvP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E40524"/>
    <a:srgbClr val="008000"/>
    <a:srgbClr val="34495E"/>
    <a:srgbClr val="FDFDFD"/>
    <a:srgbClr val="EAEAEA"/>
    <a:srgbClr val="F8F8F8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6" autoAdjust="0"/>
    <p:restoredTop sz="93615" autoAdjust="0"/>
  </p:normalViewPr>
  <p:slideViewPr>
    <p:cSldViewPr>
      <p:cViewPr varScale="1">
        <p:scale>
          <a:sx n="86" d="100"/>
          <a:sy n="86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return reference to the calling object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dirty="0"/>
              <a:t>class Test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x; </a:t>
            </a:r>
            <a:r>
              <a:rPr lang="en-IN" dirty="0" err="1"/>
              <a:t>int</a:t>
            </a:r>
            <a:r>
              <a:rPr lang="en-IN" dirty="0"/>
              <a:t> y;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  Test&amp; </a:t>
            </a:r>
            <a:r>
              <a:rPr lang="en-IN" dirty="0" err="1"/>
              <a:t>setX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a) { x = a; return *this; }</a:t>
            </a:r>
          </a:p>
          <a:p>
            <a:r>
              <a:rPr lang="en-IN" dirty="0"/>
              <a:t>  Test&amp; </a:t>
            </a:r>
            <a:r>
              <a:rPr lang="en-IN" dirty="0" err="1"/>
              <a:t>setY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b) { y = b; return *this; }</a:t>
            </a:r>
          </a:p>
          <a:p>
            <a:r>
              <a:rPr lang="en-IN" dirty="0"/>
              <a:t>  void print() { </a:t>
            </a:r>
            <a:r>
              <a:rPr lang="en-IN" dirty="0" err="1"/>
              <a:t>cout</a:t>
            </a:r>
            <a:r>
              <a:rPr lang="en-IN" dirty="0"/>
              <a:t> &lt;&lt; "x = " &lt;&lt; x &lt;&lt; " y = " &lt;&lt; y &lt;&lt; </a:t>
            </a:r>
            <a:r>
              <a:rPr lang="en-IN" dirty="0" err="1"/>
              <a:t>endl</a:t>
            </a:r>
            <a:r>
              <a:rPr lang="en-IN" dirty="0"/>
              <a:t>; }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Test obj1;</a:t>
            </a:r>
          </a:p>
          <a:p>
            <a:r>
              <a:rPr lang="en-IN" dirty="0"/>
              <a:t>  obj1.setX(10).</a:t>
            </a:r>
            <a:r>
              <a:rPr lang="en-IN" dirty="0" err="1"/>
              <a:t>setY</a:t>
            </a:r>
            <a:r>
              <a:rPr lang="en-IN" dirty="0"/>
              <a:t>(20);</a:t>
            </a:r>
          </a:p>
          <a:p>
            <a:r>
              <a:rPr lang="en-IN" dirty="0"/>
              <a:t>  obj1.print();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return reference to the calling object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dirty="0"/>
              <a:t>class Test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x; </a:t>
            </a:r>
            <a:r>
              <a:rPr lang="en-IN" dirty="0" err="1"/>
              <a:t>int</a:t>
            </a:r>
            <a:r>
              <a:rPr lang="en-IN" dirty="0"/>
              <a:t> y;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  Test&amp; </a:t>
            </a:r>
            <a:r>
              <a:rPr lang="en-IN" dirty="0" err="1"/>
              <a:t>setX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a) { x = a; return *this; }</a:t>
            </a:r>
          </a:p>
          <a:p>
            <a:r>
              <a:rPr lang="en-IN" dirty="0"/>
              <a:t>  Test&amp; </a:t>
            </a:r>
            <a:r>
              <a:rPr lang="en-IN" dirty="0" err="1"/>
              <a:t>setY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b) { y = b; return *this; }</a:t>
            </a:r>
          </a:p>
          <a:p>
            <a:r>
              <a:rPr lang="en-IN" dirty="0"/>
              <a:t>  void print() { </a:t>
            </a:r>
            <a:r>
              <a:rPr lang="en-IN" dirty="0" err="1"/>
              <a:t>cout</a:t>
            </a:r>
            <a:r>
              <a:rPr lang="en-IN" dirty="0"/>
              <a:t> &lt;&lt; "x = " &lt;&lt; x &lt;&lt; " y = " &lt;&lt; y &lt;&lt; </a:t>
            </a:r>
            <a:r>
              <a:rPr lang="en-IN" dirty="0" err="1"/>
              <a:t>endl</a:t>
            </a:r>
            <a:r>
              <a:rPr lang="en-IN" dirty="0"/>
              <a:t>; }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Test obj1;</a:t>
            </a:r>
          </a:p>
          <a:p>
            <a:r>
              <a:rPr lang="en-IN" dirty="0"/>
              <a:t>  obj1.setX(10).</a:t>
            </a:r>
            <a:r>
              <a:rPr lang="en-IN" dirty="0" err="1"/>
              <a:t>setY</a:t>
            </a:r>
            <a:r>
              <a:rPr lang="en-IN" dirty="0"/>
              <a:t>(20);</a:t>
            </a:r>
          </a:p>
          <a:p>
            <a:r>
              <a:rPr lang="en-IN" dirty="0"/>
              <a:t>  obj1.print();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5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Unit-6 Polymorphism </a:t>
            </a:r>
            <a:r>
              <a:rPr lang="da-DK" sz="160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069722" y="2644170"/>
            <a:ext cx="5004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E"/>
                </a:solidFill>
              </a:rPr>
              <a:t>I like</a:t>
            </a:r>
            <a:r>
              <a:rPr lang="en-US" sz="4800" baseline="0" dirty="0">
                <a:solidFill>
                  <a:srgbClr val="FFFFFE"/>
                </a:solidFill>
              </a:rPr>
              <a:t> C++ so much</a:t>
            </a:r>
          </a:p>
          <a:p>
            <a:r>
              <a:rPr lang="en-US" sz="4800" baseline="0" dirty="0">
                <a:solidFill>
                  <a:srgbClr val="FFFFFE"/>
                </a:solidFill>
              </a:rPr>
              <a:t>I like Rupesh sir</a:t>
            </a:r>
            <a:endParaRPr lang="en-US" sz="4800" dirty="0">
              <a:solidFill>
                <a:srgbClr val="FFFFF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Rupesh</a:t>
              </a:r>
              <a:r>
                <a:rPr lang="en-US" sz="2000" b="1" dirty="0"/>
                <a:t> G. </a:t>
              </a:r>
              <a:r>
                <a:rPr lang="en-US" sz="2000" b="1" dirty="0" err="1"/>
                <a:t>Vaishnav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9428037452</a:t>
              </a:r>
            </a:p>
            <a:p>
              <a:r>
                <a:rPr lang="en-US" dirty="0"/>
                <a:t>     rupesh.vaishnav@darshan.ac.in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2140705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Object Oriented Programming with C++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126030"/>
                <a:ext cx="44515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Unit-6</a:t>
                </a:r>
              </a:p>
              <a:p>
                <a:r>
                  <a:rPr lang="en-IN" sz="5400" b="1" dirty="0">
                    <a:solidFill>
                      <a:schemeClr val="bg1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Polymorphism</a:t>
                </a:r>
                <a:endParaRPr lang="en-US" sz="5400" b="1" dirty="0">
                  <a:solidFill>
                    <a:schemeClr val="bg1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3" t="7109" r="17117" b="7251"/>
          <a:stretch/>
        </p:blipFill>
        <p:spPr>
          <a:xfrm>
            <a:off x="6941295" y="1819265"/>
            <a:ext cx="1828848" cy="24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Create a class student having private members marks, name and public members </a:t>
            </a:r>
            <a:r>
              <a:rPr lang="en-IN" dirty="0" err="1"/>
              <a:t>rollno</a:t>
            </a:r>
            <a:r>
              <a:rPr lang="en-IN" dirty="0"/>
              <a:t>, </a:t>
            </a:r>
            <a:r>
              <a:rPr lang="en-IN" dirty="0" err="1"/>
              <a:t>getdata</a:t>
            </a:r>
            <a:r>
              <a:rPr lang="en-IN" dirty="0"/>
              <a:t>(), </a:t>
            </a:r>
            <a:r>
              <a:rPr lang="en-IN" dirty="0" err="1"/>
              <a:t>printdata</a:t>
            </a:r>
            <a:r>
              <a:rPr lang="en-IN" dirty="0"/>
              <a:t>(). Demonstrate concept of pointer to class members for array of 3 objects.</a:t>
            </a:r>
          </a:p>
        </p:txBody>
      </p:sp>
    </p:spTree>
    <p:extLst>
      <p:ext uri="{BB962C8B-B14F-4D97-AF65-F5344CB8AC3E}">
        <p14:creationId xmlns:p14="http://schemas.microsoft.com/office/powerpoint/2010/main" val="27013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IN" dirty="0"/>
              <a:t> pointer</a:t>
            </a:r>
          </a:p>
        </p:txBody>
      </p:sp>
      <p:pic>
        <p:nvPicPr>
          <p:cNvPr id="1026" name="Picture 2" descr="Image result for this pointer icon transparent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2772308" cy="173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2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165" y="4757302"/>
            <a:ext cx="33522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Test o1;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/>
          </a:p>
        </p:txBody>
      </p:sp>
      <p:sp>
        <p:nvSpPr>
          <p:cNvPr id="3" name="Rectangle 2"/>
          <p:cNvSpPr/>
          <p:nvPr/>
        </p:nvSpPr>
        <p:spPr>
          <a:xfrm>
            <a:off x="130147" y="116632"/>
            <a:ext cx="48739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mark;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mark = 70;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6.5;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"Mark=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&lt;&lt;mark;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</a:t>
            </a:r>
            <a:endParaRPr lang="en-IN" sz="2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0152" y="-38312"/>
            <a:ext cx="3013348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C00000"/>
                </a:solidFill>
              </a:rPr>
              <a:t>this</a:t>
            </a:r>
            <a:r>
              <a:rPr lang="en-IN" dirty="0"/>
              <a:t> pointer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211960" y="4282439"/>
            <a:ext cx="4741540" cy="1661356"/>
          </a:xfrm>
          <a:prstGeom prst="borderCallout1">
            <a:avLst>
              <a:gd name="adj1" fmla="val 48"/>
              <a:gd name="adj2" fmla="val -23"/>
              <a:gd name="adj3" fmla="val 88286"/>
              <a:gd name="adj4" fmla="val -32239"/>
            </a:avLst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When a member function is called, it automatically passes a </a:t>
            </a:r>
            <a:r>
              <a:rPr lang="en-IN" sz="2400" b="1" dirty="0">
                <a:solidFill>
                  <a:srgbClr val="C00000"/>
                </a:solidFill>
              </a:rPr>
              <a:t>pointer</a:t>
            </a:r>
            <a:r>
              <a:rPr lang="en-IN" sz="2400" dirty="0">
                <a:solidFill>
                  <a:schemeClr val="tx1"/>
                </a:solidFill>
              </a:rPr>
              <a:t> to invoking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5769260"/>
            <a:ext cx="21242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ine Callout 1 7"/>
          <p:cNvSpPr/>
          <p:nvPr/>
        </p:nvSpPr>
        <p:spPr>
          <a:xfrm>
            <a:off x="4103948" y="627098"/>
            <a:ext cx="4921560" cy="2772308"/>
          </a:xfrm>
          <a:prstGeom prst="borderCallout1">
            <a:avLst>
              <a:gd name="adj1" fmla="val 126"/>
              <a:gd name="adj2" fmla="val 218"/>
              <a:gd name="adj3" fmla="val 60836"/>
              <a:gd name="adj4" fmla="val -27674"/>
            </a:avLst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Within member function, the members can be accessed directly, without any object or class qualification.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But implicitly members are being accessed   using </a:t>
            </a:r>
            <a:r>
              <a:rPr lang="en-IN" sz="2200" b="1" dirty="0">
                <a:solidFill>
                  <a:srgbClr val="C00000"/>
                </a:solidFill>
                <a:highlight>
                  <a:srgbClr val="FFFFFF"/>
                </a:highlight>
                <a:latin typeface="+mj-lt"/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353" y="220486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30885" y="2237595"/>
            <a:ext cx="2397507" cy="65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this-&gt;mark = 70;</a:t>
            </a:r>
          </a:p>
          <a:p>
            <a:pPr algn="ctr"/>
            <a:r>
              <a:rPr lang="en-IN" sz="2200" dirty="0">
                <a:solidFill>
                  <a:schemeClr val="tx1"/>
                </a:solidFill>
              </a:rPr>
              <a:t>this-&gt;</a:t>
            </a:r>
            <a:r>
              <a:rPr lang="en-IN" sz="2200" dirty="0" err="1">
                <a:solidFill>
                  <a:schemeClr val="tx1"/>
                </a:solidFill>
              </a:rPr>
              <a:t>spi</a:t>
            </a:r>
            <a:r>
              <a:rPr lang="en-IN" sz="2200" dirty="0">
                <a:solidFill>
                  <a:schemeClr val="tx1"/>
                </a:solidFill>
              </a:rPr>
              <a:t> = 6.5 ;</a:t>
            </a:r>
          </a:p>
        </p:txBody>
      </p:sp>
    </p:spTree>
    <p:extLst>
      <p:ext uri="{BB962C8B-B14F-4D97-AF65-F5344CB8AC3E}">
        <p14:creationId xmlns:p14="http://schemas.microsoft.com/office/powerpoint/2010/main" val="12137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this</a:t>
            </a:r>
            <a:r>
              <a:rPr lang="en-IN" dirty="0"/>
              <a:t> pointer(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51040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IN" dirty="0"/>
              <a:t>‘</a:t>
            </a:r>
            <a:r>
              <a:rPr lang="en-IN" b="1" dirty="0">
                <a:solidFill>
                  <a:srgbClr val="C00000"/>
                </a:solidFill>
              </a:rPr>
              <a:t>this</a:t>
            </a:r>
            <a:r>
              <a:rPr lang="en-IN" dirty="0"/>
              <a:t>’ pointer represent an object that invoke or call a member function.</a:t>
            </a:r>
          </a:p>
          <a:p>
            <a:pPr algn="just"/>
            <a:r>
              <a:rPr lang="en-IN" dirty="0"/>
              <a:t>It will point to the object for which member function is called.</a:t>
            </a:r>
          </a:p>
          <a:p>
            <a:pPr algn="just"/>
            <a:r>
              <a:rPr lang="en-IN" dirty="0"/>
              <a:t>It is automatically passed to a member function when it is called.</a:t>
            </a:r>
          </a:p>
          <a:p>
            <a:pPr algn="just"/>
            <a:r>
              <a:rPr lang="en-IN" dirty="0"/>
              <a:t>It is also called as implicit argument to all member function.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426" y="4233393"/>
            <a:ext cx="8680187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</a:rPr>
              <a:t>Friend functions can not be accessed using </a:t>
            </a:r>
            <a:r>
              <a:rPr lang="en-IN" sz="2400" b="1" dirty="0">
                <a:solidFill>
                  <a:srgbClr val="C00000"/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pointer, because friends are not members of a class.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</a:rPr>
              <a:t>Only member functions have a </a:t>
            </a:r>
            <a:r>
              <a:rPr lang="en-IN" sz="2400" b="1" dirty="0">
                <a:solidFill>
                  <a:srgbClr val="C00000"/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b="1" dirty="0">
                <a:solidFill>
                  <a:srgbClr val="C00000"/>
                </a:solidFill>
              </a:rPr>
              <a:t>static</a:t>
            </a:r>
            <a:r>
              <a:rPr lang="en-IN" sz="2400" dirty="0">
                <a:solidFill>
                  <a:schemeClr val="tx1"/>
                </a:solidFill>
              </a:rPr>
              <a:t> member function does not have </a:t>
            </a:r>
            <a:r>
              <a:rPr lang="en-IN" sz="2400" b="1" dirty="0">
                <a:solidFill>
                  <a:srgbClr val="C00000"/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pointer.</a:t>
            </a:r>
          </a:p>
        </p:txBody>
      </p:sp>
    </p:spTree>
    <p:extLst>
      <p:ext uri="{BB962C8B-B14F-4D97-AF65-F5344CB8AC3E}">
        <p14:creationId xmlns:p14="http://schemas.microsoft.com/office/powerpoint/2010/main" val="1124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62216" y="25345"/>
            <a:ext cx="4853027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C00000"/>
                </a:solidFill>
              </a:rPr>
              <a:t>this</a:t>
            </a:r>
            <a:r>
              <a:rPr lang="en-IN" dirty="0"/>
              <a:t> pointer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516" y="116632"/>
            <a:ext cx="550861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 = a + b;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 = a - b;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output(){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 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 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&lt;&lt;b;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sample ob1;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a=5,b=8;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ob1.input(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ob1.output();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7" name="Rectangular Callout 6"/>
          <p:cNvSpPr/>
          <p:nvPr/>
        </p:nvSpPr>
        <p:spPr>
          <a:xfrm>
            <a:off x="4788024" y="2240868"/>
            <a:ext cx="4104456" cy="1152128"/>
          </a:xfrm>
          <a:prstGeom prst="wedgeRectCallout">
            <a:avLst>
              <a:gd name="adj1" fmla="val -75504"/>
              <a:gd name="adj2" fmla="val -53535"/>
            </a:avLst>
          </a:prstGeom>
          <a:noFill/>
          <a:ln>
            <a:solidFill>
              <a:srgbClr val="385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 is used when local variable’s name is same as member’s name.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2990" y="1511170"/>
            <a:ext cx="26779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151765" y="1507885"/>
            <a:ext cx="26779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03597" y="1880803"/>
            <a:ext cx="1016963" cy="631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480958" y="5540281"/>
            <a:ext cx="1353578" cy="356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58847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x){age=x;}</a:t>
            </a:r>
          </a:p>
          <a:p>
            <a:pPr lvl="2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display(){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"Age="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&lt;&lt;age;}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olderperson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(person p)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3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(age &gt;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p.age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3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lvl="3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3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 r(35),h(30);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 o=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r.olderperson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(h);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o.display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4" name="Line Callout 1 3"/>
          <p:cNvSpPr/>
          <p:nvPr/>
        </p:nvSpPr>
        <p:spPr>
          <a:xfrm>
            <a:off x="5004048" y="332656"/>
            <a:ext cx="4032448" cy="900100"/>
          </a:xfrm>
          <a:prstGeom prst="borderCallout1">
            <a:avLst>
              <a:gd name="adj1" fmla="val 530"/>
              <a:gd name="adj2" fmla="val 184"/>
              <a:gd name="adj3" fmla="val 315507"/>
              <a:gd name="adj4" fmla="val -29449"/>
            </a:avLst>
          </a:prstGeom>
          <a:noFill/>
          <a:ln>
            <a:solidFill>
              <a:srgbClr val="385D8A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 is used to return reference to the calling object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8044" y="4293096"/>
            <a:ext cx="4032448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When a binary operator overloaded, we pass only one argument to function.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other argument is implicitly passed using </a:t>
            </a:r>
            <a:r>
              <a:rPr lang="en-IN" sz="2400" b="1" dirty="0">
                <a:solidFill>
                  <a:srgbClr val="C00000"/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pointer.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004048" y="2924944"/>
            <a:ext cx="2268252" cy="432048"/>
          </a:xfrm>
          <a:prstGeom prst="borderCallout1">
            <a:avLst>
              <a:gd name="adj1" fmla="val 57569"/>
              <a:gd name="adj2" fmla="val -459"/>
              <a:gd name="adj3" fmla="val 92276"/>
              <a:gd name="adj4" fmla="val -46813"/>
            </a:avLst>
          </a:prstGeom>
          <a:noFill/>
          <a:ln>
            <a:solidFill>
              <a:srgbClr val="385D8A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invoking object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004048" y="3490555"/>
            <a:ext cx="2268252" cy="432048"/>
          </a:xfrm>
          <a:prstGeom prst="borderCallout1">
            <a:avLst>
              <a:gd name="adj1" fmla="val 57569"/>
              <a:gd name="adj2" fmla="val -459"/>
              <a:gd name="adj3" fmla="val 116292"/>
              <a:gd name="adj4" fmla="val -69972"/>
            </a:avLst>
          </a:prstGeom>
          <a:noFill/>
          <a:ln>
            <a:solidFill>
              <a:srgbClr val="385D8A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argument object</a:t>
            </a:r>
          </a:p>
        </p:txBody>
      </p:sp>
    </p:spTree>
    <p:extLst>
      <p:ext uri="{BB962C8B-B14F-4D97-AF65-F5344CB8AC3E}">
        <p14:creationId xmlns:p14="http://schemas.microsoft.com/office/powerpoint/2010/main" val="11169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62216" y="25345"/>
            <a:ext cx="4853027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C00000"/>
                </a:solidFill>
              </a:rPr>
              <a:t>this</a:t>
            </a:r>
            <a:r>
              <a:rPr lang="en-IN" dirty="0"/>
              <a:t> pointer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04" y="80628"/>
            <a:ext cx="734481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Test&amp;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setX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a) { x = a;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Test&amp;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{ y = b;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print()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 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x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y 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y;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Test obj1;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obj1.setX(10).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obj1.print();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4932040" y="2708920"/>
            <a:ext cx="4032448" cy="900100"/>
          </a:xfrm>
          <a:prstGeom prst="borderCallout1">
            <a:avLst>
              <a:gd name="adj1" fmla="val 530"/>
              <a:gd name="adj2" fmla="val 184"/>
              <a:gd name="adj3" fmla="val -60857"/>
              <a:gd name="adj4" fmla="val -9131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this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pointer is used to return reference to the calling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1503195"/>
            <a:ext cx="900100" cy="612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3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to Derived Class</a:t>
            </a:r>
          </a:p>
        </p:txBody>
      </p:sp>
    </p:spTree>
    <p:extLst>
      <p:ext uri="{BB962C8B-B14F-4D97-AF65-F5344CB8AC3E}">
        <p14:creationId xmlns:p14="http://schemas.microsoft.com/office/powerpoint/2010/main" val="1859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derived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282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We can use pointers not only to the base objects but also to the objects of derived classes.</a:t>
            </a:r>
          </a:p>
          <a:p>
            <a:pPr algn="just"/>
            <a:r>
              <a:rPr lang="en-IN" dirty="0"/>
              <a:t>A single pointer variable of </a:t>
            </a:r>
            <a:r>
              <a:rPr lang="en-IN" b="1" dirty="0">
                <a:solidFill>
                  <a:srgbClr val="C00000"/>
                </a:solidFill>
              </a:rPr>
              <a:t>base type </a:t>
            </a:r>
            <a:r>
              <a:rPr lang="en-IN" dirty="0"/>
              <a:t>can be made to point to objects belonging to </a:t>
            </a:r>
            <a:r>
              <a:rPr lang="en-IN" b="1" dirty="0">
                <a:solidFill>
                  <a:srgbClr val="C00000"/>
                </a:solidFill>
              </a:rPr>
              <a:t>base </a:t>
            </a:r>
            <a:r>
              <a:rPr lang="en-IN" dirty="0"/>
              <a:t>as well as </a:t>
            </a:r>
            <a:r>
              <a:rPr lang="en-IN" b="1" dirty="0">
                <a:solidFill>
                  <a:srgbClr val="C00000"/>
                </a:solidFill>
              </a:rPr>
              <a:t>derived classes</a:t>
            </a:r>
            <a:r>
              <a:rPr lang="en-IN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2223" y="2956511"/>
            <a:ext cx="1139210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905" y="2917130"/>
            <a:ext cx="67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ptr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7056276" y="2960855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6276" y="345349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1000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700778" y="2963587"/>
            <a:ext cx="39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7096822" y="3989815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6822" y="448245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2000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41324" y="3998334"/>
            <a:ext cx="39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</a:t>
            </a:r>
            <a:endParaRPr lang="en-IN" sz="2000" dirty="0"/>
          </a:p>
        </p:txBody>
      </p:sp>
      <p:sp>
        <p:nvSpPr>
          <p:cNvPr id="13" name="Rectangle 12"/>
          <p:cNvSpPr/>
          <p:nvPr/>
        </p:nvSpPr>
        <p:spPr>
          <a:xfrm>
            <a:off x="4067944" y="2946807"/>
            <a:ext cx="11376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18476" y="2960855"/>
            <a:ext cx="11376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2000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207154" y="2853595"/>
            <a:ext cx="1493624" cy="707886"/>
            <a:chOff x="5207154" y="2853595"/>
            <a:chExt cx="1493624" cy="707886"/>
          </a:xfrm>
        </p:grpSpPr>
        <p:cxnSp>
          <p:nvCxnSpPr>
            <p:cNvPr id="18" name="Straight Arrow Connector 17"/>
            <p:cNvCxnSpPr>
              <a:endCxn id="9" idx="1"/>
            </p:cNvCxnSpPr>
            <p:nvPr/>
          </p:nvCxnSpPr>
          <p:spPr>
            <a:xfrm>
              <a:off x="5207154" y="3216777"/>
              <a:ext cx="1493624" cy="842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56076" y="2853595"/>
              <a:ext cx="1332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Pointer to</a:t>
              </a:r>
            </a:p>
            <a:p>
              <a:r>
                <a:rPr lang="en-IN" sz="2000" dirty="0"/>
                <a:t>Base class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5996" y="3496571"/>
            <a:ext cx="2205328" cy="1064205"/>
            <a:chOff x="4535996" y="3496571"/>
            <a:chExt cx="2205328" cy="1064205"/>
          </a:xfrm>
        </p:grpSpPr>
        <p:cxnSp>
          <p:nvCxnSpPr>
            <p:cNvPr id="22" name="Straight Arrow Connector 21"/>
            <p:cNvCxnSpPr>
              <a:stCxn id="5" idx="2"/>
              <a:endCxn id="12" idx="1"/>
            </p:cNvCxnSpPr>
            <p:nvPr/>
          </p:nvCxnSpPr>
          <p:spPr>
            <a:xfrm>
              <a:off x="4641828" y="3496571"/>
              <a:ext cx="2099496" cy="76337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35996" y="3852890"/>
              <a:ext cx="1597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Pointer to derived class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9502" y="3803532"/>
            <a:ext cx="896499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/>
              </a:rPr>
              <a:t>For example: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2590"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Base *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ptr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   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2590"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Base b;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2590"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Derived d;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2590">
              <a:spcAft>
                <a:spcPts val="0"/>
              </a:spcAft>
            </a:pP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ptr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&amp;b; </a:t>
            </a:r>
            <a:r>
              <a:rPr lang="en-IN" sz="2000" kern="12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//points to base object</a:t>
            </a:r>
            <a:endParaRPr lang="en-IN" sz="12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/>
              </a:rPr>
              <a:t>                      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//We can make </a:t>
            </a:r>
            <a:r>
              <a:rPr lang="en-IN" sz="2000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ptr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to point to the object d as follows</a:t>
            </a:r>
          </a:p>
          <a:p>
            <a:pPr>
              <a:spcAft>
                <a:spcPts val="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/>
              </a:rPr>
              <a:t>        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ptr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&amp;d; 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//base pointer point to derived object</a:t>
            </a:r>
          </a:p>
        </p:txBody>
      </p:sp>
    </p:spTree>
    <p:extLst>
      <p:ext uri="{BB962C8B-B14F-4D97-AF65-F5344CB8AC3E}">
        <p14:creationId xmlns:p14="http://schemas.microsoft.com/office/powerpoint/2010/main" val="41035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/>
      <p:bldP spid="13" grpId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59932" y="5612969"/>
            <a:ext cx="1404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IN" sz="2400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//error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80628"/>
            <a:ext cx="5004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showBase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"Base\n"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Derv1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showDerived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"Derv1\n"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854" y="3801814"/>
            <a:ext cx="4888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Derv1 dv1; 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&amp;dv1; 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showBase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lvl="1"/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((Derv1 *)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)-&gt;show();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5724128" y="5193196"/>
            <a:ext cx="313234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Base</a:t>
            </a:r>
          </a:p>
          <a:p>
            <a:r>
              <a:rPr lang="en-IN" sz="2400" dirty="0"/>
              <a:t>Derv1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5003657" y="2184246"/>
            <a:ext cx="3312368" cy="1121356"/>
          </a:xfrm>
          <a:prstGeom prst="wedgeRectCallout">
            <a:avLst>
              <a:gd name="adj1" fmla="val -125997"/>
              <a:gd name="adj2" fmla="val 213927"/>
            </a:avLst>
          </a:prstGeom>
          <a:noFill/>
          <a:ln>
            <a:solidFill>
              <a:srgbClr val="385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Derived type casted to base 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544108" y="3672188"/>
            <a:ext cx="3312368" cy="1121356"/>
          </a:xfrm>
          <a:prstGeom prst="wedgeRectCallout">
            <a:avLst>
              <a:gd name="adj1" fmla="val -87395"/>
              <a:gd name="adj2" fmla="val 159254"/>
            </a:avLst>
          </a:prstGeom>
          <a:noFill/>
          <a:ln>
            <a:solidFill>
              <a:srgbClr val="385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Base pointer explicitly casted into derived type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402" y="5625244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showDerived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822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" grpId="0" animBg="1"/>
      <p:bldP spid="2" grpId="1" animBg="1"/>
      <p:bldP spid="8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Pointers in C++</a:t>
            </a:r>
          </a:p>
          <a:p>
            <a:r>
              <a:rPr lang="en-IN" dirty="0"/>
              <a:t>Pointers and Objects</a:t>
            </a:r>
          </a:p>
          <a:p>
            <a:r>
              <a:rPr lang="en-IN" dirty="0"/>
              <a:t>this pointer</a:t>
            </a:r>
          </a:p>
          <a:p>
            <a:r>
              <a:rPr lang="en-IN" dirty="0"/>
              <a:t>virtual and pure virtual functions</a:t>
            </a:r>
          </a:p>
          <a:p>
            <a:r>
              <a:rPr lang="en-IN" dirty="0"/>
              <a:t>Implementing polymorphism</a:t>
            </a:r>
          </a:p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106363"/>
            <a:ext cx="25908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>
                <a:latin typeface="+mj-lt"/>
              </a:rPr>
              <a:t>Weightage: 10%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derived class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3434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We can access those members of derived class which are </a:t>
            </a:r>
            <a:r>
              <a:rPr lang="en-IN" b="1" dirty="0">
                <a:solidFill>
                  <a:srgbClr val="FF0000"/>
                </a:solidFill>
              </a:rPr>
              <a:t>inherited from base class </a:t>
            </a:r>
            <a:r>
              <a:rPr lang="en-IN" dirty="0"/>
              <a:t>by </a:t>
            </a:r>
            <a:r>
              <a:rPr lang="en-IN" b="1" dirty="0">
                <a:solidFill>
                  <a:srgbClr val="FF0000"/>
                </a:solidFill>
              </a:rPr>
              <a:t>base class </a:t>
            </a:r>
            <a:r>
              <a:rPr lang="en-IN" dirty="0"/>
              <a:t>pointer. </a:t>
            </a:r>
          </a:p>
          <a:p>
            <a:pPr algn="just"/>
            <a:r>
              <a:rPr lang="en-IN" dirty="0"/>
              <a:t>But we cannot access original member of derived class which are </a:t>
            </a:r>
            <a:r>
              <a:rPr lang="en-IN" b="1" dirty="0">
                <a:solidFill>
                  <a:srgbClr val="FF0000"/>
                </a:solidFill>
              </a:rPr>
              <a:t>not inherited </a:t>
            </a:r>
            <a:r>
              <a:rPr lang="en-IN" dirty="0"/>
              <a:t>from base class using base class pointer.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3068960"/>
            <a:ext cx="8763000" cy="934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can access original member of </a:t>
            </a:r>
            <a:r>
              <a:rPr lang="en-IN" sz="2400" b="1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pointer of </a:t>
            </a:r>
            <a:r>
              <a:rPr lang="en-IN" sz="2400" b="1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6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751" y="188640"/>
            <a:ext cx="55806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nb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&lt;&lt;b;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derived 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 b="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&lt;&lt;b&lt;&lt;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 d="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&lt;&lt;d;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08204" y="44625"/>
            <a:ext cx="2689312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50136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751" y="188640"/>
            <a:ext cx="55806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36096" y="44624"/>
            <a:ext cx="366142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Program (</a:t>
            </a:r>
            <a:r>
              <a:rPr lang="en-IN" sz="3600" dirty="0" err="1"/>
              <a:t>Cont</a:t>
            </a:r>
            <a:r>
              <a:rPr lang="en-IN" sz="3600" dirty="0"/>
              <a:t>…)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6125" y="104056"/>
            <a:ext cx="871296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 B1;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derived D1;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 *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=&amp;B1;</a:t>
            </a: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nBase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 pointer assign address of base class object"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-&gt;b=100;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=&amp;D1;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-&gt;b=200;</a:t>
            </a: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nBase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 pointer assign address of derived class object"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derived *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=&amp;D1;</a:t>
            </a: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nDerived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 pointer assign address of derived class object"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-&gt;d=300;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44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335393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7034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virtual function</a:t>
            </a:r>
            <a:r>
              <a:rPr lang="en-US" dirty="0"/>
              <a:t> is a member function that is declared within a base class and redefined by a derived class. </a:t>
            </a:r>
          </a:p>
          <a:p>
            <a:pPr lvl="0" algn="just"/>
            <a:r>
              <a:rPr lang="en-US" dirty="0"/>
              <a:t>To create a </a:t>
            </a:r>
            <a:r>
              <a:rPr lang="en-US" b="1" dirty="0">
                <a:solidFill>
                  <a:srgbClr val="C00000"/>
                </a:solidFill>
              </a:rPr>
              <a:t>virtual function</a:t>
            </a:r>
            <a:r>
              <a:rPr lang="en-US" dirty="0"/>
              <a:t>, precede the function's declaration in the base class with the keyword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1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Compile time and Run time Polymorphism</a:t>
            </a:r>
          </a:p>
        </p:txBody>
      </p:sp>
      <p:sp>
        <p:nvSpPr>
          <p:cNvPr id="6" name="Freeform 5"/>
          <p:cNvSpPr/>
          <p:nvPr/>
        </p:nvSpPr>
        <p:spPr>
          <a:xfrm>
            <a:off x="7626223" y="4298084"/>
            <a:ext cx="91440" cy="5380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3800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5346985" y="2479109"/>
            <a:ext cx="1785567" cy="5380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9003"/>
                </a:lnTo>
                <a:lnTo>
                  <a:pt x="2324957" y="269003"/>
                </a:lnTo>
                <a:lnTo>
                  <a:pt x="2324957" y="5380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2279069" y="4298084"/>
            <a:ext cx="1549971" cy="5380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9003"/>
                </a:lnTo>
                <a:lnTo>
                  <a:pt x="1549971" y="269003"/>
                </a:lnTo>
                <a:lnTo>
                  <a:pt x="1549971" y="53800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729097" y="4298084"/>
            <a:ext cx="1549971" cy="5380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49971" y="0"/>
                </a:moveTo>
                <a:lnTo>
                  <a:pt x="1549971" y="269003"/>
                </a:lnTo>
                <a:lnTo>
                  <a:pt x="0" y="269003"/>
                </a:lnTo>
                <a:lnTo>
                  <a:pt x="0" y="53800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2339752" y="2479109"/>
            <a:ext cx="3007233" cy="5380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24957" y="0"/>
                </a:moveTo>
                <a:lnTo>
                  <a:pt x="2324957" y="269003"/>
                </a:lnTo>
                <a:lnTo>
                  <a:pt x="0" y="269003"/>
                </a:lnTo>
                <a:lnTo>
                  <a:pt x="0" y="5380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723112" y="1198140"/>
            <a:ext cx="2561936" cy="1280968"/>
          </a:xfrm>
          <a:custGeom>
            <a:avLst/>
            <a:gdLst>
              <a:gd name="connsiteX0" fmla="*/ 0 w 2561936"/>
              <a:gd name="connsiteY0" fmla="*/ 0 h 1280968"/>
              <a:gd name="connsiteX1" fmla="*/ 2561936 w 2561936"/>
              <a:gd name="connsiteY1" fmla="*/ 0 h 1280968"/>
              <a:gd name="connsiteX2" fmla="*/ 2561936 w 2561936"/>
              <a:gd name="connsiteY2" fmla="*/ 1280968 h 1280968"/>
              <a:gd name="connsiteX3" fmla="*/ 0 w 2561936"/>
              <a:gd name="connsiteY3" fmla="*/ 1280968 h 1280968"/>
              <a:gd name="connsiteX4" fmla="*/ 0 w 2561936"/>
              <a:gd name="connsiteY4" fmla="*/ 0 h 12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936" h="1280968">
                <a:moveTo>
                  <a:pt x="0" y="0"/>
                </a:moveTo>
                <a:lnTo>
                  <a:pt x="2561936" y="0"/>
                </a:lnTo>
                <a:lnTo>
                  <a:pt x="2561936" y="1280968"/>
                </a:lnTo>
                <a:lnTo>
                  <a:pt x="0" y="1280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Polymorphism</a:t>
            </a:r>
          </a:p>
        </p:txBody>
      </p:sp>
      <p:sp>
        <p:nvSpPr>
          <p:cNvPr id="12" name="Oval 11"/>
          <p:cNvSpPr/>
          <p:nvPr/>
        </p:nvSpPr>
        <p:spPr>
          <a:xfrm>
            <a:off x="554185" y="3017115"/>
            <a:ext cx="3605925" cy="12809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Compile time</a:t>
            </a:r>
          </a:p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Polymorphism</a:t>
            </a:r>
          </a:p>
        </p:txBody>
      </p:sp>
      <p:sp>
        <p:nvSpPr>
          <p:cNvPr id="13" name="Freeform 12"/>
          <p:cNvSpPr/>
          <p:nvPr/>
        </p:nvSpPr>
        <p:spPr>
          <a:xfrm>
            <a:off x="191088" y="4836090"/>
            <a:ext cx="2561936" cy="1280968"/>
          </a:xfrm>
          <a:custGeom>
            <a:avLst/>
            <a:gdLst>
              <a:gd name="connsiteX0" fmla="*/ 0 w 2561936"/>
              <a:gd name="connsiteY0" fmla="*/ 0 h 1280968"/>
              <a:gd name="connsiteX1" fmla="*/ 2561936 w 2561936"/>
              <a:gd name="connsiteY1" fmla="*/ 0 h 1280968"/>
              <a:gd name="connsiteX2" fmla="*/ 2561936 w 2561936"/>
              <a:gd name="connsiteY2" fmla="*/ 1280968 h 1280968"/>
              <a:gd name="connsiteX3" fmla="*/ 0 w 2561936"/>
              <a:gd name="connsiteY3" fmla="*/ 1280968 h 1280968"/>
              <a:gd name="connsiteX4" fmla="*/ 0 w 2561936"/>
              <a:gd name="connsiteY4" fmla="*/ 0 h 12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936" h="1280968">
                <a:moveTo>
                  <a:pt x="0" y="0"/>
                </a:moveTo>
                <a:lnTo>
                  <a:pt x="2561936" y="0"/>
                </a:lnTo>
                <a:lnTo>
                  <a:pt x="2561936" y="1280968"/>
                </a:lnTo>
                <a:lnTo>
                  <a:pt x="0" y="1280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</a:t>
            </a:r>
          </a:p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Overloading</a:t>
            </a:r>
          </a:p>
        </p:txBody>
      </p:sp>
      <p:sp>
        <p:nvSpPr>
          <p:cNvPr id="14" name="Freeform 13"/>
          <p:cNvSpPr/>
          <p:nvPr/>
        </p:nvSpPr>
        <p:spPr>
          <a:xfrm>
            <a:off x="3291031" y="4836090"/>
            <a:ext cx="2561936" cy="1280968"/>
          </a:xfrm>
          <a:custGeom>
            <a:avLst/>
            <a:gdLst>
              <a:gd name="connsiteX0" fmla="*/ 0 w 2561936"/>
              <a:gd name="connsiteY0" fmla="*/ 0 h 1280968"/>
              <a:gd name="connsiteX1" fmla="*/ 2561936 w 2561936"/>
              <a:gd name="connsiteY1" fmla="*/ 0 h 1280968"/>
              <a:gd name="connsiteX2" fmla="*/ 2561936 w 2561936"/>
              <a:gd name="connsiteY2" fmla="*/ 1280968 h 1280968"/>
              <a:gd name="connsiteX3" fmla="*/ 0 w 2561936"/>
              <a:gd name="connsiteY3" fmla="*/ 1280968 h 1280968"/>
              <a:gd name="connsiteX4" fmla="*/ 0 w 2561936"/>
              <a:gd name="connsiteY4" fmla="*/ 0 h 12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936" h="1280968">
                <a:moveTo>
                  <a:pt x="0" y="0"/>
                </a:moveTo>
                <a:lnTo>
                  <a:pt x="2561936" y="0"/>
                </a:lnTo>
                <a:lnTo>
                  <a:pt x="2561936" y="1280968"/>
                </a:lnTo>
                <a:lnTo>
                  <a:pt x="0" y="1280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</a:t>
            </a:r>
          </a:p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Overloading</a:t>
            </a:r>
          </a:p>
        </p:txBody>
      </p:sp>
      <p:sp>
        <p:nvSpPr>
          <p:cNvPr id="15" name="Oval 14"/>
          <p:cNvSpPr/>
          <p:nvPr/>
        </p:nvSpPr>
        <p:spPr>
          <a:xfrm>
            <a:off x="5475576" y="3017115"/>
            <a:ext cx="3605927" cy="12809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time</a:t>
            </a:r>
          </a:p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Polymorphism</a:t>
            </a:r>
          </a:p>
        </p:txBody>
      </p:sp>
      <p:sp>
        <p:nvSpPr>
          <p:cNvPr id="16" name="Freeform 15"/>
          <p:cNvSpPr/>
          <p:nvPr/>
        </p:nvSpPr>
        <p:spPr>
          <a:xfrm>
            <a:off x="6390975" y="4836090"/>
            <a:ext cx="2561936" cy="1280968"/>
          </a:xfrm>
          <a:custGeom>
            <a:avLst/>
            <a:gdLst>
              <a:gd name="connsiteX0" fmla="*/ 0 w 2561936"/>
              <a:gd name="connsiteY0" fmla="*/ 0 h 1280968"/>
              <a:gd name="connsiteX1" fmla="*/ 2561936 w 2561936"/>
              <a:gd name="connsiteY1" fmla="*/ 0 h 1280968"/>
              <a:gd name="connsiteX2" fmla="*/ 2561936 w 2561936"/>
              <a:gd name="connsiteY2" fmla="*/ 1280968 h 1280968"/>
              <a:gd name="connsiteX3" fmla="*/ 0 w 2561936"/>
              <a:gd name="connsiteY3" fmla="*/ 1280968 h 1280968"/>
              <a:gd name="connsiteX4" fmla="*/ 0 w 2561936"/>
              <a:gd name="connsiteY4" fmla="*/ 0 h 12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936" h="1280968">
                <a:moveTo>
                  <a:pt x="0" y="0"/>
                </a:moveTo>
                <a:lnTo>
                  <a:pt x="2561936" y="0"/>
                </a:lnTo>
                <a:lnTo>
                  <a:pt x="2561936" y="1280968"/>
                </a:lnTo>
                <a:lnTo>
                  <a:pt x="0" y="1280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</a:t>
            </a:r>
          </a:p>
          <a:p>
            <a:pPr lvl="0" algn="ctr" defTabSz="14668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8553" y="2289006"/>
            <a:ext cx="1825216" cy="380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Early Binding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55800" y="2289007"/>
            <a:ext cx="1825216" cy="380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Late Binding</a:t>
            </a:r>
          </a:p>
        </p:txBody>
      </p:sp>
    </p:spTree>
    <p:extLst>
      <p:ext uri="{BB962C8B-B14F-4D97-AF65-F5344CB8AC3E}">
        <p14:creationId xmlns:p14="http://schemas.microsoft.com/office/powerpoint/2010/main" val="6926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67064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virtual function </a:t>
            </a:r>
            <a:r>
              <a:rPr lang="en-US" dirty="0"/>
              <a:t>accessed "normally," it behave just like any other type of class member function. </a:t>
            </a:r>
          </a:p>
          <a:p>
            <a:pPr lvl="0" algn="just"/>
            <a:r>
              <a:rPr lang="en-US" dirty="0"/>
              <a:t>But when it is accessed via a </a:t>
            </a:r>
            <a:r>
              <a:rPr lang="en-US" b="1" dirty="0">
                <a:solidFill>
                  <a:srgbClr val="C00000"/>
                </a:solidFill>
              </a:rPr>
              <a:t>pointer</a:t>
            </a:r>
            <a:r>
              <a:rPr lang="en-US" dirty="0"/>
              <a:t> it supports </a:t>
            </a:r>
            <a:r>
              <a:rPr lang="en-US" b="1" dirty="0">
                <a:solidFill>
                  <a:srgbClr val="C00000"/>
                </a:solidFill>
              </a:rPr>
              <a:t>run time polymorphism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Base class and derived class have </a:t>
            </a:r>
            <a:r>
              <a:rPr lang="en-US" b="1" dirty="0">
                <a:solidFill>
                  <a:srgbClr val="C00000"/>
                </a:solidFill>
              </a:rPr>
              <a:t>same function name </a:t>
            </a:r>
            <a:r>
              <a:rPr lang="en-US" dirty="0"/>
              <a:t>and base class pointer is assigned address of derived class object then also pointer will execute base class function.</a:t>
            </a:r>
            <a:endParaRPr lang="en-IN" dirty="0"/>
          </a:p>
          <a:p>
            <a:pPr lvl="0" algn="just"/>
            <a:r>
              <a:rPr lang="en-US" dirty="0"/>
              <a:t>After making virtual function, the compiler will determine which function to execute at run time on the basis of assigned address to pointer of base class.</a:t>
            </a:r>
          </a:p>
        </p:txBody>
      </p:sp>
    </p:spTree>
    <p:extLst>
      <p:ext uri="{BB962C8B-B14F-4D97-AF65-F5344CB8AC3E}">
        <p14:creationId xmlns:p14="http://schemas.microsoft.com/office/powerpoint/2010/main" val="14656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0628"/>
            <a:ext cx="50045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"Base\n"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Derv1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"Derv1\n"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Derv2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"Derv2\n"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0152" y="188640"/>
            <a:ext cx="2736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Derv1 dv1; 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Derv2 dv2; 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&amp;dv1; 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 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&amp;dv2; 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3609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80112" y="4725144"/>
            <a:ext cx="3132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Derv1</a:t>
            </a:r>
          </a:p>
          <a:p>
            <a:r>
              <a:rPr lang="en-IN" sz="2400" dirty="0"/>
              <a:t>Derv2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725" y="888532"/>
            <a:ext cx="1224136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388293"/>
            <a:ext cx="88209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N" sz="2400" dirty="0"/>
              <a:t>When a function is made virtual, C++ determines which function to use at </a:t>
            </a:r>
            <a:r>
              <a:rPr lang="en-IN" sz="2400" b="1" dirty="0">
                <a:solidFill>
                  <a:srgbClr val="C00000"/>
                </a:solidFill>
              </a:rPr>
              <a:t>run time </a:t>
            </a:r>
            <a:r>
              <a:rPr lang="en-IN" sz="2400" dirty="0"/>
              <a:t>based on the type of object pointed by the base pointer, rather than the type of pointer </a:t>
            </a:r>
            <a:r>
              <a:rPr lang="en-IN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792113" y="548680"/>
            <a:ext cx="2556284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show()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7529" y="2348880"/>
            <a:ext cx="2556284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07529" y="4005064"/>
            <a:ext cx="2556284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2113" y="116632"/>
            <a:ext cx="13681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345" y="131146"/>
            <a:ext cx="13681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9345" y="70721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&amp;Derv1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07529" y="1895116"/>
            <a:ext cx="13681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Derv1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7529" y="3572483"/>
            <a:ext cx="13681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Derv2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3341" y="2353138"/>
            <a:ext cx="13681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3341" y="2929202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&amp;Derv2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5085" y="1272752"/>
            <a:ext cx="20445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-&gt;show()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8834" y="3537238"/>
            <a:ext cx="20445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-&gt;show()</a:t>
            </a:r>
          </a:p>
        </p:txBody>
      </p:sp>
      <p:cxnSp>
        <p:nvCxnSpPr>
          <p:cNvPr id="22" name="Elbow Connector 21"/>
          <p:cNvCxnSpPr>
            <a:stCxn id="16" idx="3"/>
          </p:cNvCxnSpPr>
          <p:nvPr/>
        </p:nvCxnSpPr>
        <p:spPr>
          <a:xfrm>
            <a:off x="2889605" y="1488776"/>
            <a:ext cx="3586584" cy="1365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3"/>
          </p:cNvCxnSpPr>
          <p:nvPr/>
        </p:nvCxnSpPr>
        <p:spPr>
          <a:xfrm>
            <a:off x="2883354" y="3753262"/>
            <a:ext cx="3553003" cy="755325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animBg="1"/>
      <p:bldP spid="14" grpId="0"/>
      <p:bldP spid="15" grpId="0" animBg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Rules for virtual base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0864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The virtual functions must be member of any class. 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They cannot be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 members.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They are accessed by using </a:t>
            </a:r>
            <a:r>
              <a:rPr lang="en-US" b="1" dirty="0">
                <a:solidFill>
                  <a:srgbClr val="FF0000"/>
                </a:solidFill>
              </a:rPr>
              <a:t>object pointers</a:t>
            </a:r>
            <a:r>
              <a:rPr lang="en-US" dirty="0"/>
              <a:t>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A virtual function can be a friend of another class.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A virtual function in a base class must be defined, even though it may not be used.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7564" y="3032956"/>
            <a:ext cx="8244916" cy="828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9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Pointers in C++</a:t>
            </a:r>
          </a:p>
        </p:txBody>
      </p:sp>
      <p:pic>
        <p:nvPicPr>
          <p:cNvPr id="1026" name="Picture 2" descr="Image result for this point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2933" r="18338" b="4931"/>
          <a:stretch/>
        </p:blipFill>
        <p:spPr bwMode="auto">
          <a:xfrm>
            <a:off x="3977934" y="4473116"/>
            <a:ext cx="1188132" cy="173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Rules for virtual base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The virtual functions must be member of any class. 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They cannot be static members.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They are accessed by using object pointers.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A virtual function can be a friend of another class.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A virtual function in a base class must be defined, even though it may not be used.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We cannot have virtual constructors, but we can have virtual destructors.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The derived class pointer cannot point to the object of base class.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When a base pointer points to a derived class, then also it is incremented or decremented only relative to its base type. Therefore we should not use this method to move the pointer to the next object.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If a virtual function is defined in base class, it need not be necessarily redefined in the derived class. In such cases, call will invoke the base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4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2331135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6223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A pure virtual function is virtual function that has no </a:t>
            </a:r>
            <a:r>
              <a:rPr lang="en-IN" b="1" dirty="0">
                <a:solidFill>
                  <a:srgbClr val="C00000"/>
                </a:solidFill>
              </a:rPr>
              <a:t>definition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within the base class.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44" y="2096852"/>
            <a:ext cx="6810511" cy="43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9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pure virtual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means ‘do nothing’ function.</a:t>
            </a:r>
            <a:endParaRPr lang="en-IN" dirty="0"/>
          </a:p>
          <a:p>
            <a:pPr lvl="0" algn="just"/>
            <a:r>
              <a:rPr lang="en-US" dirty="0"/>
              <a:t>We can say empty function. A </a:t>
            </a:r>
            <a:r>
              <a:rPr lang="en-US" b="1" dirty="0">
                <a:solidFill>
                  <a:srgbClr val="C00000"/>
                </a:solidFill>
              </a:rPr>
              <a:t>pure virtual 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has no definition relative to the base class.</a:t>
            </a:r>
            <a:endParaRPr lang="en-IN" dirty="0"/>
          </a:p>
          <a:p>
            <a:pPr lvl="0" algn="just"/>
            <a:r>
              <a:rPr lang="en-US" dirty="0"/>
              <a:t>Programmers have to redefine </a:t>
            </a:r>
            <a:r>
              <a:rPr lang="en-US" b="1" dirty="0">
                <a:solidFill>
                  <a:srgbClr val="C00000"/>
                </a:solidFill>
              </a:rPr>
              <a:t>pure virtual 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derived class, because it has no definition in base class.</a:t>
            </a:r>
            <a:endParaRPr lang="en-IN" dirty="0"/>
          </a:p>
          <a:p>
            <a:pPr lvl="0" algn="just"/>
            <a:r>
              <a:rPr lang="en-US" dirty="0"/>
              <a:t>A class containing </a:t>
            </a:r>
            <a:r>
              <a:rPr lang="en-US" b="1" dirty="0">
                <a:solidFill>
                  <a:srgbClr val="C00000"/>
                </a:solidFill>
              </a:rPr>
              <a:t>pure virtual 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cannot be used to create any direct objects of its own. </a:t>
            </a:r>
            <a:endParaRPr lang="en-IN" dirty="0"/>
          </a:p>
          <a:p>
            <a:pPr lvl="0" algn="just"/>
            <a:r>
              <a:rPr lang="en-US" dirty="0"/>
              <a:t>This type of class is also called as </a:t>
            </a:r>
            <a:r>
              <a:rPr lang="en-US" b="1" dirty="0">
                <a:solidFill>
                  <a:srgbClr val="C00000"/>
                </a:solidFill>
              </a:rPr>
              <a:t>abstract class</a:t>
            </a:r>
            <a:r>
              <a:rPr lang="en-US" dirty="0"/>
              <a:t>.</a:t>
            </a:r>
            <a:endParaRPr lang="en-IN" dirty="0"/>
          </a:p>
          <a:p>
            <a:pPr marL="0" lvl="0" indent="0" algn="just">
              <a:buNone/>
            </a:pPr>
            <a:r>
              <a:rPr lang="en-US" b="1" dirty="0"/>
              <a:t>Syntax: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latin typeface="Consolas" pitchFamily="49" charset="0"/>
              </a:rPr>
              <a:t>virtual void display() = 0; </a:t>
            </a:r>
          </a:p>
          <a:p>
            <a:pPr marL="0" indent="0" algn="just">
              <a:buNone/>
            </a:pPr>
            <a:r>
              <a:rPr lang="en-US" dirty="0">
                <a:latin typeface="Consolas" pitchFamily="49" charset="0"/>
              </a:rPr>
              <a:t>                  OR </a:t>
            </a:r>
          </a:p>
          <a:p>
            <a:pPr marL="0" indent="0" algn="just">
              <a:buNone/>
            </a:pPr>
            <a:r>
              <a:rPr lang="en-US" dirty="0">
                <a:latin typeface="Consolas" pitchFamily="49" charset="0"/>
              </a:rPr>
              <a:t>	virtual void display() {}</a:t>
            </a:r>
            <a:endParaRPr lang="en-I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6" y="152636"/>
            <a:ext cx="664248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Shape{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x;}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 0;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Square 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Shape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{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x*x;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Circle 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Shape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{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3.14*x*x;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5" name="Rectangle 4"/>
          <p:cNvSpPr/>
          <p:nvPr/>
        </p:nvSpPr>
        <p:spPr>
          <a:xfrm>
            <a:off x="1331640" y="1863467"/>
            <a:ext cx="5400600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ular Callout 5"/>
          <p:cNvSpPr/>
          <p:nvPr/>
        </p:nvSpPr>
        <p:spPr>
          <a:xfrm>
            <a:off x="4499992" y="800708"/>
            <a:ext cx="3924436" cy="576064"/>
          </a:xfrm>
          <a:prstGeom prst="wedgeRectCallout">
            <a:avLst>
              <a:gd name="adj1" fmla="val -96825"/>
              <a:gd name="adj2" fmla="val -112781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This is called abstract class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8024" y="8620"/>
            <a:ext cx="4165476" cy="5863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1287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24644"/>
            <a:ext cx="88209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Square s;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Circle c;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length to calculate the area of a square:"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s.getData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"Area of square: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radius to calculate the area of a circle: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c.getData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"Area of circle: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5" name="Rectangle 4"/>
          <p:cNvSpPr/>
          <p:nvPr/>
        </p:nvSpPr>
        <p:spPr>
          <a:xfrm>
            <a:off x="323528" y="4617132"/>
            <a:ext cx="6264696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Enter length to calculate the area of a square: 10</a:t>
            </a:r>
          </a:p>
          <a:p>
            <a:r>
              <a:rPr lang="en-IN" sz="2400" dirty="0"/>
              <a:t>Area of square: 100</a:t>
            </a:r>
          </a:p>
          <a:p>
            <a:r>
              <a:rPr lang="en-IN" sz="2400" dirty="0"/>
              <a:t>Enter radius to calculate the area of a circle: 9</a:t>
            </a:r>
          </a:p>
          <a:p>
            <a:r>
              <a:rPr lang="en-IN" sz="2400" dirty="0"/>
              <a:t>Area of circle: 254.34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8024" y="34355"/>
            <a:ext cx="4165476" cy="5863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1736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3434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 class that contains at least one </a:t>
            </a:r>
            <a:r>
              <a:rPr lang="en-IN" b="1" dirty="0">
                <a:solidFill>
                  <a:srgbClr val="C00000"/>
                </a:solidFill>
              </a:rPr>
              <a:t>pure virtual function 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abstract</a:t>
            </a:r>
            <a:r>
              <a:rPr lang="en-IN" dirty="0"/>
              <a:t> class.</a:t>
            </a:r>
          </a:p>
          <a:p>
            <a:r>
              <a:rPr lang="en-IN" dirty="0"/>
              <a:t>You can not create objects of an </a:t>
            </a:r>
            <a:r>
              <a:rPr lang="en-IN" b="1" dirty="0">
                <a:solidFill>
                  <a:srgbClr val="C00000"/>
                </a:solidFill>
              </a:rPr>
              <a:t>abstract class</a:t>
            </a:r>
            <a:r>
              <a:rPr lang="en-IN" dirty="0"/>
              <a:t>, you can create </a:t>
            </a:r>
            <a:r>
              <a:rPr lang="en-IN" b="1" dirty="0">
                <a:solidFill>
                  <a:srgbClr val="C00000"/>
                </a:solidFill>
              </a:rPr>
              <a:t>pointers and references </a:t>
            </a:r>
            <a:r>
              <a:rPr lang="en-IN" dirty="0"/>
              <a:t>to an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16922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delete</a:t>
            </a:r>
            <a:r>
              <a:rPr lang="en-IN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3946202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Memory allocation using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operator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527" y="3313062"/>
            <a:ext cx="3243196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0221" y="3244823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0221" y="373746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1000</a:t>
            </a:r>
            <a:endParaRPr lang="en-IN" sz="1600" dirty="0"/>
          </a:p>
        </p:txBody>
      </p:sp>
      <p:sp>
        <p:nvSpPr>
          <p:cNvPr id="10" name="Rectangle 9"/>
          <p:cNvSpPr/>
          <p:nvPr/>
        </p:nvSpPr>
        <p:spPr>
          <a:xfrm>
            <a:off x="8052549" y="3235195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1000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2320" y="3217152"/>
            <a:ext cx="55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pt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52549" y="37278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2000</a:t>
            </a:r>
            <a:endParaRPr lang="en-IN" sz="1600" dirty="0"/>
          </a:p>
        </p:txBody>
      </p:sp>
      <p:cxnSp>
        <p:nvCxnSpPr>
          <p:cNvPr id="13" name="Elbow Connector 12"/>
          <p:cNvCxnSpPr>
            <a:stCxn id="10" idx="0"/>
          </p:cNvCxnSpPr>
          <p:nvPr/>
        </p:nvCxnSpPr>
        <p:spPr>
          <a:xfrm rot="16200000" flipH="1" flipV="1">
            <a:off x="6831369" y="2248291"/>
            <a:ext cx="702329" cy="2676135"/>
          </a:xfrm>
          <a:prstGeom prst="bentConnector4">
            <a:avLst>
              <a:gd name="adj1" fmla="val -32549"/>
              <a:gd name="adj2" fmla="val 58745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/>
        </p:nvSpPr>
        <p:spPr>
          <a:xfrm>
            <a:off x="190500" y="963163"/>
            <a:ext cx="8763000" cy="189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lnSpc>
                <a:spcPct val="113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new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used to dynamically allocate memory</a:t>
            </a: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3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new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finds a block of the correct size and returns the address of the block.</a:t>
            </a: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3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Assign this address to a pointer.</a:t>
            </a: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5653" y="4327518"/>
            <a:ext cx="8763000" cy="2041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new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part tells the program you want some </a:t>
            </a:r>
            <a:r>
              <a:rPr lang="en-US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new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storage of size </a:t>
            </a:r>
            <a:r>
              <a:rPr lang="en-US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Then it finds the memory and returns the address.</a:t>
            </a:r>
          </a:p>
          <a:p>
            <a:pPr marL="342900" indent="-342900" algn="just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Next, assign the address to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*pt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the address and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*</a:t>
            </a: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pt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the value stored there.</a:t>
            </a:r>
          </a:p>
        </p:txBody>
      </p:sp>
    </p:spTree>
    <p:extLst>
      <p:ext uri="{BB962C8B-B14F-4D97-AF65-F5344CB8AC3E}">
        <p14:creationId xmlns:p14="http://schemas.microsoft.com/office/powerpoint/2010/main" val="27810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 animBg="1"/>
      <p:bldP spid="11" grpId="0"/>
      <p:bldP spid="12" grpId="0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016732"/>
            <a:ext cx="5976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 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55;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"value="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naddress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nsize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nsize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5100221" y="1207759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0221" y="170040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1000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8052549" y="1215492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1000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180088"/>
            <a:ext cx="55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pt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052549" y="170813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2000</a:t>
            </a:r>
            <a:endParaRPr lang="en-IN" sz="1600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 flipV="1">
            <a:off x="6831369" y="211227"/>
            <a:ext cx="702329" cy="2676135"/>
          </a:xfrm>
          <a:prstGeom prst="bentConnector4">
            <a:avLst>
              <a:gd name="adj1" fmla="val -32549"/>
              <a:gd name="adj2" fmla="val 58745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74621" y="2019495"/>
            <a:ext cx="109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2 bytes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0286" y="2016818"/>
            <a:ext cx="123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4 bytes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4136" y="3032956"/>
            <a:ext cx="2156095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onsolas" pitchFamily="49" charset="0"/>
              </a:rPr>
              <a:t>value=55</a:t>
            </a:r>
            <a:endParaRPr lang="en-IN" dirty="0"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3605644"/>
            <a:ext cx="2322501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onsolas" pitchFamily="49" charset="0"/>
              </a:rPr>
              <a:t>address=1000</a:t>
            </a:r>
            <a:endParaRPr lang="en-IN" dirty="0"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3993" y="4140651"/>
            <a:ext cx="2322501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onsolas" pitchFamily="49" charset="0"/>
              </a:rPr>
              <a:t>size=4</a:t>
            </a:r>
            <a:endParaRPr lang="en-IN" dirty="0">
              <a:latin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48236" y="4704593"/>
            <a:ext cx="2322501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onsolas" pitchFamily="49" charset="0"/>
              </a:rPr>
              <a:t>size=2</a:t>
            </a:r>
            <a:endParaRPr lang="en-I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5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51690"/>
            <a:ext cx="8763000" cy="96223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Pointer is a variable that holds a memory address, of another variable.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7701" y="1835575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a = 25;</a:t>
            </a:r>
          </a:p>
          <a:p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*p;</a:t>
            </a:r>
          </a:p>
          <a:p>
            <a:r>
              <a:rPr lang="en-IN" sz="2400" dirty="0">
                <a:latin typeface="Consolas" pitchFamily="49" charset="0"/>
              </a:rPr>
              <a:t>p = &amp;a;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7444" y="2220150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25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565" y="2220896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47444" y="271279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1000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7899772" y="2210522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1000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7893" y="2192479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899772" y="270316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2000</a:t>
            </a:r>
            <a:endParaRPr lang="en-IN" sz="1600" dirty="0"/>
          </a:p>
        </p:txBody>
      </p:sp>
      <p:cxnSp>
        <p:nvCxnSpPr>
          <p:cNvPr id="19" name="Elbow Connector 18"/>
          <p:cNvCxnSpPr>
            <a:stCxn id="12" idx="0"/>
          </p:cNvCxnSpPr>
          <p:nvPr/>
        </p:nvCxnSpPr>
        <p:spPr>
          <a:xfrm rot="16200000" flipH="1" flipV="1">
            <a:off x="6678592" y="1223618"/>
            <a:ext cx="702329" cy="2676135"/>
          </a:xfrm>
          <a:prstGeom prst="bentConnector4">
            <a:avLst>
              <a:gd name="adj1" fmla="val -32549"/>
              <a:gd name="adj2" fmla="val 58745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1941" y="3011369"/>
            <a:ext cx="4572000" cy="34317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"&amp;a:"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&lt;&lt;&amp;a;</a:t>
            </a:r>
          </a:p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&lt;&lt;p;</a:t>
            </a:r>
          </a:p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"&amp;p:"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&lt;&lt;&amp;p;</a:t>
            </a:r>
          </a:p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&lt;&lt;*p;</a:t>
            </a:r>
          </a:p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"*(&amp;a):"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&lt;&lt;*(&amp;a);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(*p)++;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&lt;&lt;*p;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&lt;&lt;a;</a:t>
            </a:r>
            <a:endParaRPr lang="en-IN" sz="2400" dirty="0"/>
          </a:p>
        </p:txBody>
      </p:sp>
      <p:sp>
        <p:nvSpPr>
          <p:cNvPr id="22" name="Rectangle 21"/>
          <p:cNvSpPr/>
          <p:nvPr/>
        </p:nvSpPr>
        <p:spPr>
          <a:xfrm>
            <a:off x="3516474" y="3058877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&amp;a:1000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516474" y="3530527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p:1000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15586" y="3998579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&amp;p:2000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515586" y="4449371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*p:25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319972" y="4905164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*(&amp;a):25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7182290" y="3494288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onsolas" pitchFamily="49" charset="0"/>
              </a:rPr>
              <a:t>*()</a:t>
            </a:r>
            <a:endParaRPr lang="en-IN" sz="2800" dirty="0">
              <a:latin typeface="Consolas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548045" y="3326955"/>
            <a:ext cx="396044" cy="361726"/>
            <a:chOff x="7674059" y="4859854"/>
            <a:chExt cx="396044" cy="361726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679774" y="4859854"/>
              <a:ext cx="0" cy="2857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74059" y="4859854"/>
              <a:ext cx="3960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064388" y="4859854"/>
              <a:ext cx="0" cy="3617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78234" y="4059339"/>
            <a:ext cx="226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IN" sz="3200" dirty="0"/>
              <a:t>*</a:t>
            </a:r>
            <a:r>
              <a:rPr lang="en-IN" sz="2400" dirty="0"/>
              <a:t>Indicates value  at address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3327496" y="5592238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*p:26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3327496" y="6033433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a:26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6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 animBg="1"/>
      <p:bldP spid="13" grpId="0"/>
      <p:bldP spid="14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48" grpId="0"/>
      <p:bldP spid="49" grpId="0" animBg="1"/>
      <p:bldP spid="5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memory using </a:t>
            </a:r>
            <a:r>
              <a:rPr lang="en-IN" sz="4000" b="1" dirty="0">
                <a:solidFill>
                  <a:srgbClr val="C00000"/>
                </a:solidFill>
              </a:rPr>
              <a:t>delete</a:t>
            </a:r>
            <a:r>
              <a:rPr lang="en-IN" dirty="0"/>
              <a:t> 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88" y="3753036"/>
            <a:ext cx="8974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valid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valid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not valid now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jugs = 5;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valid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pi = &amp;jugs;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valid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pi;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//not allowed, memory not allocated by new</a:t>
            </a:r>
            <a:endParaRPr lang="en-IN" sz="2400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500" y="980728"/>
            <a:ext cx="8763000" cy="2581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13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delete 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operator frees memory allocated by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new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1190" indent="-91440">
              <a:lnSpc>
                <a:spcPct val="113000"/>
              </a:lnSpc>
              <a:spcBef>
                <a:spcPts val="480"/>
              </a:spcBef>
              <a:spcAft>
                <a:spcPts val="0"/>
              </a:spcAft>
            </a:pP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IN" sz="2000" kern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allocate memory with new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1190" indent="-91440">
              <a:lnSpc>
                <a:spcPct val="113000"/>
              </a:lnSpc>
              <a:spcBef>
                <a:spcPts val="48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 . . </a:t>
            </a:r>
            <a:r>
              <a:rPr lang="en-IN" sz="2000" kern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use the memory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1190" indent="-91440">
              <a:lnSpc>
                <a:spcPct val="113000"/>
              </a:lnSpc>
              <a:spcBef>
                <a:spcPts val="48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delete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IN" sz="2000" kern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free memory with delete when done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doesn’t remove the pointer 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itself. You can reuse 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to point to another new allocation.</a:t>
            </a:r>
            <a:endParaRPr lang="en-IN" sz="12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826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58175"/>
            <a:ext cx="8763000" cy="96223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Pointer to pointer is a variable that holds a memory address, of another pointer variable.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0322" y="2004294"/>
            <a:ext cx="2160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a = 25;</a:t>
            </a:r>
          </a:p>
          <a:p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*p,**s;</a:t>
            </a:r>
          </a:p>
          <a:p>
            <a:r>
              <a:rPr lang="en-IN" sz="2400" dirty="0">
                <a:latin typeface="Consolas" pitchFamily="49" charset="0"/>
              </a:rPr>
              <a:t>p = &amp;a;</a:t>
            </a:r>
          </a:p>
          <a:p>
            <a:r>
              <a:rPr lang="en-IN" sz="2400" dirty="0">
                <a:latin typeface="Consolas" pitchFamily="49" charset="0"/>
              </a:rPr>
              <a:t>s = &amp;p;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2641" y="2290083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25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762" y="2290829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42641" y="278272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1000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6250964" y="2249064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1000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9085" y="2231021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0964" y="274170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2000</a:t>
            </a:r>
            <a:endParaRPr lang="en-IN" sz="1600" dirty="0"/>
          </a:p>
        </p:txBody>
      </p:sp>
      <p:cxnSp>
        <p:nvCxnSpPr>
          <p:cNvPr id="19" name="Elbow Connector 18"/>
          <p:cNvCxnSpPr>
            <a:stCxn id="12" idx="0"/>
          </p:cNvCxnSpPr>
          <p:nvPr/>
        </p:nvCxnSpPr>
        <p:spPr>
          <a:xfrm rot="16200000" flipH="1" flipV="1">
            <a:off x="5683123" y="1946889"/>
            <a:ext cx="733718" cy="1338068"/>
          </a:xfrm>
          <a:prstGeom prst="bentConnector4">
            <a:avLst>
              <a:gd name="adj1" fmla="val -31156"/>
              <a:gd name="adj2" fmla="val 6749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99049" y="2218349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2000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7170" y="2200306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899049" y="271099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3000</a:t>
            </a:r>
            <a:endParaRPr lang="en-IN" sz="1600" dirty="0"/>
          </a:p>
        </p:txBody>
      </p:sp>
      <p:cxnSp>
        <p:nvCxnSpPr>
          <p:cNvPr id="29" name="Elbow Connector 28"/>
          <p:cNvCxnSpPr>
            <a:stCxn id="20" idx="0"/>
          </p:cNvCxnSpPr>
          <p:nvPr/>
        </p:nvCxnSpPr>
        <p:spPr>
          <a:xfrm rot="16200000" flipH="1" flipV="1">
            <a:off x="7331208" y="1916174"/>
            <a:ext cx="733718" cy="1338068"/>
          </a:xfrm>
          <a:prstGeom prst="bentConnector4">
            <a:avLst>
              <a:gd name="adj1" fmla="val -31156"/>
              <a:gd name="adj2" fmla="val 6749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3501008"/>
            <a:ext cx="5400600" cy="280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"\n*p:"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&lt;&lt;*p;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&lt;&lt;*s;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"\n**s:"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&lt;&lt;**s;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"\n*(*(&amp;p)):"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&lt;&lt;*(*(&amp;p));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"\n***(&amp;s):"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&lt;&lt;***(&amp;s);</a:t>
            </a:r>
            <a:endParaRPr lang="en-IN" sz="2400" dirty="0"/>
          </a:p>
        </p:txBody>
      </p:sp>
      <p:sp>
        <p:nvSpPr>
          <p:cNvPr id="30" name="Rectangle 29"/>
          <p:cNvSpPr/>
          <p:nvPr/>
        </p:nvSpPr>
        <p:spPr>
          <a:xfrm>
            <a:off x="3579970" y="3681027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*p:25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3587870" y="4257092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*s:1000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3769205" y="4803673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**s:25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5442626" y="5270991"/>
            <a:ext cx="2009694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*(*(&amp;p)):25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5442626" y="5824651"/>
            <a:ext cx="2009694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***(&amp;s):25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0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 animBg="1"/>
      <p:bldP spid="13" grpId="0"/>
      <p:bldP spid="14" grpId="0"/>
      <p:bldP spid="20" grpId="0" animBg="1"/>
      <p:bldP spid="27" grpId="0"/>
      <p:bldP spid="28" grpId="0"/>
      <p:bldP spid="9" grpId="0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516" y="1009177"/>
            <a:ext cx="79568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 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 = {10,20,30,40,50};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5; i++ 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"*(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&lt;&lt; i 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&lt;&lt;*(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i) 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Line Callout 1 4"/>
          <p:cNvSpPr/>
          <p:nvPr/>
        </p:nvSpPr>
        <p:spPr>
          <a:xfrm>
            <a:off x="3383868" y="2312876"/>
            <a:ext cx="2700300" cy="720080"/>
          </a:xfrm>
          <a:prstGeom prst="borderCallout1">
            <a:avLst>
              <a:gd name="adj1" fmla="val 50669"/>
              <a:gd name="adj2" fmla="val 268"/>
              <a:gd name="adj3" fmla="val 80811"/>
              <a:gd name="adj4" fmla="val -640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Also, written as</a:t>
            </a: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Consolas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IN" sz="2400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0232" y="4121780"/>
            <a:ext cx="241721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+ 0) : 10</a:t>
            </a:r>
          </a:p>
          <a:p>
            <a:r>
              <a:rPr lang="en-IN" sz="2400" dirty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+ 1) : 20</a:t>
            </a:r>
          </a:p>
          <a:p>
            <a:r>
              <a:rPr lang="en-IN" sz="2400" dirty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+ 2) : 30</a:t>
            </a:r>
          </a:p>
          <a:p>
            <a:r>
              <a:rPr lang="en-IN" sz="2400" dirty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+ 3) : 40</a:t>
            </a:r>
          </a:p>
          <a:p>
            <a:r>
              <a:rPr lang="en-IN" sz="2400" dirty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+ 4) : 50</a:t>
            </a:r>
          </a:p>
        </p:txBody>
      </p:sp>
      <p:sp>
        <p:nvSpPr>
          <p:cNvPr id="3" name="Rectangle 2"/>
          <p:cNvSpPr/>
          <p:nvPr/>
        </p:nvSpPr>
        <p:spPr>
          <a:xfrm>
            <a:off x="719572" y="2888940"/>
            <a:ext cx="2412268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83071"/>
              </p:ext>
            </p:extLst>
          </p:nvPr>
        </p:nvGraphicFramePr>
        <p:xfrm>
          <a:off x="6408204" y="1159090"/>
          <a:ext cx="203988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8244408" y="1070097"/>
            <a:ext cx="632652" cy="306675"/>
            <a:chOff x="8244408" y="1070097"/>
            <a:chExt cx="632652" cy="306675"/>
          </a:xfrm>
        </p:grpSpPr>
        <p:sp>
          <p:nvSpPr>
            <p:cNvPr id="13" name="Rectangle 12"/>
            <p:cNvSpPr/>
            <p:nvPr/>
          </p:nvSpPr>
          <p:spPr>
            <a:xfrm>
              <a:off x="8371617" y="1070097"/>
              <a:ext cx="505443" cy="304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ptr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244408" y="1376772"/>
              <a:ext cx="54006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6264188" y="1009177"/>
            <a:ext cx="0" cy="2815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902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dirty="0"/>
              <a:t>Just like pointers to normal variables and functions, we can have </a:t>
            </a:r>
            <a:r>
              <a:rPr lang="en-IN" b="1" dirty="0">
                <a:solidFill>
                  <a:srgbClr val="C00000"/>
                </a:solidFill>
              </a:rPr>
              <a:t>pointers to class members </a:t>
            </a:r>
            <a:r>
              <a:rPr lang="en-IN" dirty="0"/>
              <a:t>(variables and methods).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524" y="1844824"/>
            <a:ext cx="86769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a=50;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ABC ob1;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ABC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&amp;ob1;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ob1.a;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Accessing member with pointer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Line Callout 1 4"/>
          <p:cNvSpPr/>
          <p:nvPr/>
        </p:nvSpPr>
        <p:spPr>
          <a:xfrm>
            <a:off x="6120172" y="2204864"/>
            <a:ext cx="2808312" cy="3096344"/>
          </a:xfrm>
          <a:prstGeom prst="borderCallout1">
            <a:avLst>
              <a:gd name="adj1" fmla="val 100519"/>
              <a:gd name="adj2" fmla="val -787"/>
              <a:gd name="adj3" fmla="val 123775"/>
              <a:gd name="adj4" fmla="val -105515"/>
            </a:avLst>
          </a:pr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>
                <a:solidFill>
                  <a:schemeClr val="tx1"/>
                </a:solidFill>
              </a:rPr>
              <a:t>When accessing members of a class given a pointer to an object, use the  </a:t>
            </a:r>
            <a:r>
              <a:rPr lang="en-IN" sz="2400" b="1" dirty="0">
                <a:solidFill>
                  <a:srgbClr val="C00000"/>
                </a:solidFill>
              </a:rPr>
              <a:t>arrow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(–&gt;) operator </a:t>
            </a:r>
            <a:r>
              <a:rPr lang="en-IN" sz="2400" dirty="0">
                <a:solidFill>
                  <a:schemeClr val="tx1"/>
                </a:solidFill>
              </a:rPr>
              <a:t>instead of the dot operator.</a:t>
            </a:r>
          </a:p>
        </p:txBody>
      </p:sp>
    </p:spTree>
    <p:extLst>
      <p:ext uri="{BB962C8B-B14F-4D97-AF65-F5344CB8AC3E}">
        <p14:creationId xmlns:p14="http://schemas.microsoft.com/office/powerpoint/2010/main" val="23283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14223"/>
            <a:ext cx="65344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demo{</a:t>
            </a:r>
          </a:p>
          <a:p>
            <a:pPr lvl="1"/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demo(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i=x; 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demo d(55),*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=&amp;d;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Pointers and objects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9612" y="3454046"/>
            <a:ext cx="2592288" cy="72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0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727418"/>
            <a:ext cx="6534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demo{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demo(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i=x; }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demo d[3]={55,66,77};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demo *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=d;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//similar to *</a:t>
            </a:r>
            <a:r>
              <a:rPr lang="en-IN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=&amp;d[0]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i=0;i&lt;3;i++)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Pointers and objects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4" y="5841268"/>
            <a:ext cx="1044116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ine Callout 1 6"/>
          <p:cNvSpPr/>
          <p:nvPr/>
        </p:nvSpPr>
        <p:spPr>
          <a:xfrm>
            <a:off x="4677562" y="1048264"/>
            <a:ext cx="4392488" cy="2772308"/>
          </a:xfrm>
          <a:prstGeom prst="borderCallout1">
            <a:avLst>
              <a:gd name="adj1" fmla="val 99538"/>
              <a:gd name="adj2" fmla="val -32"/>
              <a:gd name="adj3" fmla="val 178884"/>
              <a:gd name="adj4" fmla="val -54275"/>
            </a:avLst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When a pointer incremented it points to next element of its type.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An integer pointer will point to the next integer.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same is true for pointer to objects</a:t>
            </a:r>
            <a:r>
              <a:rPr lang="en-IN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7626</TotalTime>
  <Words>2900</Words>
  <Application>Microsoft Office PowerPoint</Application>
  <PresentationFormat>On-screen Show (4:3)</PresentationFormat>
  <Paragraphs>581</Paragraphs>
  <Slides>41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Polymorphism</vt:lpstr>
      <vt:lpstr>Pointers in C++</vt:lpstr>
      <vt:lpstr>Pointer variable</vt:lpstr>
      <vt:lpstr>Pointer (Cont…)</vt:lpstr>
      <vt:lpstr>Pointer to arrays</vt:lpstr>
      <vt:lpstr>Pointers and objects</vt:lpstr>
      <vt:lpstr>PowerPoint Presentation</vt:lpstr>
      <vt:lpstr>PowerPoint Presentation</vt:lpstr>
      <vt:lpstr>Program</vt:lpstr>
      <vt:lpstr>this pointer</vt:lpstr>
      <vt:lpstr>PowerPoint Presentation</vt:lpstr>
      <vt:lpstr>this pointer(Cont…)</vt:lpstr>
      <vt:lpstr>PowerPoint Presentation</vt:lpstr>
      <vt:lpstr>PowerPoint Presentation</vt:lpstr>
      <vt:lpstr>PowerPoint Presentation</vt:lpstr>
      <vt:lpstr>Pointer to Derived Class</vt:lpstr>
      <vt:lpstr>Pointer to derived class</vt:lpstr>
      <vt:lpstr>PowerPoint Presentation</vt:lpstr>
      <vt:lpstr>Pointer to derived class (Cont…)</vt:lpstr>
      <vt:lpstr>PowerPoint Presentation</vt:lpstr>
      <vt:lpstr>PowerPoint Presentation</vt:lpstr>
      <vt:lpstr>Virtual Function</vt:lpstr>
      <vt:lpstr>Virtual Function</vt:lpstr>
      <vt:lpstr>Compile time and Run time Polymorphism</vt:lpstr>
      <vt:lpstr>Virtual Function</vt:lpstr>
      <vt:lpstr>PowerPoint Presentation</vt:lpstr>
      <vt:lpstr>PowerPoint Presentation</vt:lpstr>
      <vt:lpstr>Rules for virtual base function</vt:lpstr>
      <vt:lpstr>Rules for virtual base function</vt:lpstr>
      <vt:lpstr>Pure Virtual Function</vt:lpstr>
      <vt:lpstr>Pure Virtual Function</vt:lpstr>
      <vt:lpstr>Pure virtual functions</vt:lpstr>
      <vt:lpstr>PowerPoint Presentation</vt:lpstr>
      <vt:lpstr>PowerPoint Presentation</vt:lpstr>
      <vt:lpstr>Abstract Class</vt:lpstr>
      <vt:lpstr>new and delete Operator</vt:lpstr>
      <vt:lpstr>Memory allocation using new operator</vt:lpstr>
      <vt:lpstr>Program</vt:lpstr>
      <vt:lpstr>Free memory using delete operator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1600</cp:revision>
  <dcterms:created xsi:type="dcterms:W3CDTF">2013-05-17T03:00:03Z</dcterms:created>
  <dcterms:modified xsi:type="dcterms:W3CDTF">2019-04-03T05:38:30Z</dcterms:modified>
</cp:coreProperties>
</file>