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419" r:id="rId2"/>
    <p:sldId id="380" r:id="rId3"/>
    <p:sldId id="407" r:id="rId4"/>
    <p:sldId id="409" r:id="rId5"/>
    <p:sldId id="383" r:id="rId6"/>
    <p:sldId id="390" r:id="rId7"/>
    <p:sldId id="420" r:id="rId8"/>
    <p:sldId id="411" r:id="rId9"/>
    <p:sldId id="386" r:id="rId10"/>
    <p:sldId id="387" r:id="rId11"/>
    <p:sldId id="391" r:id="rId12"/>
    <p:sldId id="388" r:id="rId13"/>
    <p:sldId id="413" r:id="rId14"/>
    <p:sldId id="389" r:id="rId15"/>
    <p:sldId id="385" r:id="rId16"/>
    <p:sldId id="392" r:id="rId17"/>
    <p:sldId id="396" r:id="rId18"/>
    <p:sldId id="414" r:id="rId19"/>
    <p:sldId id="416" r:id="rId20"/>
    <p:sldId id="421" r:id="rId21"/>
    <p:sldId id="418" r:id="rId22"/>
    <p:sldId id="417" r:id="rId23"/>
    <p:sldId id="397" r:id="rId24"/>
    <p:sldId id="394" r:id="rId25"/>
    <p:sldId id="395" r:id="rId26"/>
    <p:sldId id="398" r:id="rId27"/>
    <p:sldId id="402" r:id="rId28"/>
    <p:sldId id="401" r:id="rId29"/>
    <p:sldId id="422" r:id="rId30"/>
    <p:sldId id="399" r:id="rId31"/>
    <p:sldId id="406" r:id="rId32"/>
    <p:sldId id="423" r:id="rId33"/>
    <p:sldId id="404" r:id="rId34"/>
    <p:sldId id="405" r:id="rId35"/>
    <p:sldId id="42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UnI+Iw1+eXSDUTcaOVifA==" hashData="I8BO8e+BEAuEaRyMb6juuA51LH6D8UmBikroA/ZcjoQ01puktTbMig/rIqdh/SIl3tubcwKRt8JDYOkre4A04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8000"/>
    <a:srgbClr val="E40524"/>
    <a:srgbClr val="385D8A"/>
    <a:srgbClr val="34495E"/>
    <a:srgbClr val="FDFDFD"/>
    <a:srgbClr val="EAEAEA"/>
    <a:srgbClr val="F8F8F8"/>
    <a:srgbClr val="FF6702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 autoAdjust="0"/>
    <p:restoredTop sz="94434" autoAdjust="0"/>
  </p:normalViewPr>
  <p:slideViewPr>
    <p:cSldViewPr>
      <p:cViewPr varScale="1">
        <p:scale>
          <a:sx n="81" d="100"/>
          <a:sy n="81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Usually, input and output can be handled more efficiently by using a buffer. A</a:t>
            </a:r>
          </a:p>
          <a:p>
            <a:r>
              <a:rPr lang="en-IN" dirty="0"/>
              <a:t>buffer is a block of memory used as an intermediate, temporary storage facility for the transfer of information</a:t>
            </a:r>
          </a:p>
          <a:p>
            <a:r>
              <a:rPr lang="en-IN" dirty="0"/>
              <a:t>from a device to a program or from a program to a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err="1"/>
              <a:t>cin.get</a:t>
            </a:r>
            <a:r>
              <a:rPr lang="fr-FR" dirty="0"/>
              <a:t>(c);</a:t>
            </a:r>
          </a:p>
          <a:p>
            <a:r>
              <a:rPr lang="fr-FR" dirty="0"/>
              <a:t>	cout&lt;&lt;</a:t>
            </a:r>
            <a:r>
              <a:rPr lang="fr-FR" dirty="0" err="1"/>
              <a:t>int</a:t>
            </a:r>
            <a:r>
              <a:rPr lang="fr-FR" dirty="0"/>
              <a:t>(c)&lt;&lt;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</a:t>
            </a:r>
            <a:r>
              <a:rPr lang="fr-FR" dirty="0" err="1"/>
              <a:t>cin</a:t>
            </a:r>
            <a:r>
              <a:rPr lang="fr-FR" dirty="0"/>
              <a:t>&gt;&gt;c;</a:t>
            </a:r>
          </a:p>
          <a:p>
            <a:r>
              <a:rPr lang="fr-FR" dirty="0"/>
              <a:t>	cout&lt;&lt;</a:t>
            </a:r>
            <a:r>
              <a:rPr lang="fr-FR" dirty="0" err="1"/>
              <a:t>int</a:t>
            </a:r>
            <a:r>
              <a:rPr lang="fr-FR" dirty="0"/>
              <a:t>(c);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(</a:t>
            </a:r>
            <a:r>
              <a:rPr lang="en-IN" dirty="0" err="1"/>
              <a:t>myfile.is_open</a:t>
            </a:r>
            <a:r>
              <a:rPr lang="en-IN" dirty="0"/>
              <a:t>())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myfile</a:t>
            </a:r>
            <a:r>
              <a:rPr lang="en-IN" dirty="0"/>
              <a:t> &lt;&lt; "This is a line.\n";</a:t>
            </a:r>
          </a:p>
          <a:p>
            <a:r>
              <a:rPr lang="en-IN" dirty="0"/>
              <a:t>    </a:t>
            </a:r>
            <a:r>
              <a:rPr lang="en-IN" dirty="0" err="1"/>
              <a:t>myfile</a:t>
            </a:r>
            <a:r>
              <a:rPr lang="en-IN" dirty="0"/>
              <a:t> &lt;&lt; "This is another line.\n";</a:t>
            </a:r>
          </a:p>
          <a:p>
            <a:r>
              <a:rPr lang="en-IN" dirty="0"/>
              <a:t>    </a:t>
            </a:r>
            <a:r>
              <a:rPr lang="en-IN" dirty="0" err="1"/>
              <a:t>myfile.close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file1.open("one.txt",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::in);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file2.open("two.txt",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::in);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file3.open("three.txt",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::app);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ch1,ch2;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while(!file1.eof())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file1.get(ch1);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&lt;&lt;ch1&lt;&lt;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file3.put(ch1);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while(!file2.eof())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file2.get(ch2);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&lt;&lt;ch1&lt;&lt;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file3.put(ch2);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Unit-7</a:t>
            </a:r>
            <a:r>
              <a:rPr lang="da-DK" sz="16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I/O and File Management</a:t>
            </a:r>
            <a:r>
              <a:rPr lang="da-DK" sz="1600" kern="12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069722" y="2644170"/>
            <a:ext cx="5004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E"/>
                </a:solidFill>
              </a:rPr>
              <a:t>I like</a:t>
            </a:r>
            <a:r>
              <a:rPr lang="en-US" sz="4800" baseline="0" dirty="0">
                <a:solidFill>
                  <a:srgbClr val="FFFFFE"/>
                </a:solidFill>
              </a:rPr>
              <a:t> C++ so much</a:t>
            </a:r>
          </a:p>
          <a:p>
            <a:r>
              <a:rPr lang="en-US" sz="4800" baseline="0" dirty="0">
                <a:solidFill>
                  <a:srgbClr val="FFFFFE"/>
                </a:solidFill>
              </a:rPr>
              <a:t>I like Rupesh sir</a:t>
            </a:r>
            <a:endParaRPr lang="en-US" sz="4800" dirty="0">
              <a:solidFill>
                <a:srgbClr val="FFFFF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Rupesh</a:t>
              </a:r>
              <a:r>
                <a:rPr lang="en-US" sz="2000" b="1" dirty="0"/>
                <a:t> G. </a:t>
              </a:r>
              <a:r>
                <a:rPr lang="en-US" sz="2000" b="1" dirty="0" err="1"/>
                <a:t>Vaishnav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9428037452</a:t>
              </a:r>
            </a:p>
            <a:p>
              <a:r>
                <a:rPr lang="en-US" dirty="0"/>
                <a:t>     rupesh.vaishnav@darshan.ac.in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724789"/>
              <a:chOff x="-14748" y="986564"/>
              <a:chExt cx="9158748" cy="3724789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2140705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Object Oriented Programming with C++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26030"/>
                <a:ext cx="445156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Unit-7</a:t>
                </a:r>
              </a:p>
              <a:p>
                <a:r>
                  <a:rPr lang="en-IN" sz="5400" b="1" dirty="0">
                    <a:solidFill>
                      <a:schemeClr val="bg1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I/O and File Management</a:t>
                </a:r>
                <a:endParaRPr lang="en-US" sz="54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3" t="7109" r="17117" b="7251"/>
          <a:stretch/>
        </p:blipFill>
        <p:spPr>
          <a:xfrm>
            <a:off x="6941295" y="1819265"/>
            <a:ext cx="1828848" cy="2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ios</a:t>
            </a:r>
            <a:r>
              <a:rPr lang="en-IN" dirty="0"/>
              <a:t> Format Functions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4192"/>
              </p:ext>
            </p:extLst>
          </p:nvPr>
        </p:nvGraphicFramePr>
        <p:xfrm>
          <a:off x="190500" y="990600"/>
          <a:ext cx="8763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44197"/>
              </p:ext>
            </p:extLst>
          </p:nvPr>
        </p:nvGraphicFramePr>
        <p:xfrm>
          <a:off x="215516" y="1418548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width()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To specify the required field size</a:t>
                      </a:r>
                      <a:r>
                        <a:rPr lang="en-IN" sz="2000" b="0" baseline="0" dirty="0"/>
                        <a:t> for displaying an output value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7171" y="4496680"/>
            <a:ext cx="30243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cout.width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"543"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10353"/>
              </p:ext>
            </p:extLst>
          </p:nvPr>
        </p:nvGraphicFramePr>
        <p:xfrm>
          <a:off x="2839459" y="4954118"/>
          <a:ext cx="188404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5379" y="4469464"/>
            <a:ext cx="118813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b="1" dirty="0">
                <a:solidFill>
                  <a:schemeClr val="tx1"/>
                </a:solidFill>
              </a:rPr>
              <a:t>output: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77541"/>
              </p:ext>
            </p:extLst>
          </p:nvPr>
        </p:nvGraphicFramePr>
        <p:xfrm>
          <a:off x="214556" y="1889028"/>
          <a:ext cx="8712968" cy="70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precision()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To specify number of digits to be displayed</a:t>
                      </a:r>
                      <a:r>
                        <a:rPr lang="en-IN" sz="2000" b="0" baseline="0" dirty="0"/>
                        <a:t> after the decimal point of a float value.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39497" y="4481039"/>
            <a:ext cx="3024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cout.precision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cout.width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>
                <a:highlight>
                  <a:srgbClr val="FFFFFF"/>
                </a:highlight>
                <a:latin typeface="Consolas"/>
              </a:rPr>
              <a:t>sqrt</a:t>
            </a:r>
            <a:r>
              <a:rPr lang="en-IN" sz="2200" dirty="0">
                <a:highlight>
                  <a:srgbClr val="FFFFFF"/>
                </a:highlight>
                <a:latin typeface="Consolas"/>
              </a:rPr>
              <a:t>(7)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31052"/>
              </p:ext>
            </p:extLst>
          </p:nvPr>
        </p:nvGraphicFramePr>
        <p:xfrm>
          <a:off x="3190579" y="4938477"/>
          <a:ext cx="313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156499" y="4453823"/>
            <a:ext cx="118813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b="1" dirty="0">
                <a:solidFill>
                  <a:schemeClr val="tx1"/>
                </a:solidFill>
              </a:rPr>
              <a:t>output: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92570"/>
              </p:ext>
            </p:extLst>
          </p:nvPr>
        </p:nvGraphicFramePr>
        <p:xfrm>
          <a:off x="215516" y="2660060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fill()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To specify a character that is used</a:t>
                      </a:r>
                      <a:r>
                        <a:rPr lang="en-IN" sz="2000" b="0" baseline="0" dirty="0"/>
                        <a:t> to fill the unused portion of a field.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32468" y="4484986"/>
            <a:ext cx="3024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cout.fill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cout.width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"543"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91948"/>
              </p:ext>
            </p:extLst>
          </p:nvPr>
        </p:nvGraphicFramePr>
        <p:xfrm>
          <a:off x="2824756" y="4942424"/>
          <a:ext cx="188404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790676" y="4457770"/>
            <a:ext cx="118813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b="1" dirty="0">
                <a:solidFill>
                  <a:schemeClr val="tx1"/>
                </a:solidFill>
              </a:rPr>
              <a:t>output: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34138"/>
              </p:ext>
            </p:extLst>
          </p:nvPr>
        </p:nvGraphicFramePr>
        <p:xfrm>
          <a:off x="215516" y="3140968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setf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To specify format flags that can control</a:t>
                      </a:r>
                      <a:r>
                        <a:rPr lang="en-IN" sz="2000" b="0" baseline="0" dirty="0"/>
                        <a:t> the form of output.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215196" y="4531648"/>
            <a:ext cx="70587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cout.setf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left,ios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adjustfield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cout.fill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'#'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"543"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6252"/>
              </p:ext>
            </p:extLst>
          </p:nvPr>
        </p:nvGraphicFramePr>
        <p:xfrm>
          <a:off x="3409572" y="5912823"/>
          <a:ext cx="188404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375492" y="5428169"/>
            <a:ext cx="118813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b="1" dirty="0">
                <a:solidFill>
                  <a:schemeClr val="tx1"/>
                </a:solidFill>
              </a:rPr>
              <a:t>output: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8490"/>
              </p:ext>
            </p:extLst>
          </p:nvPr>
        </p:nvGraphicFramePr>
        <p:xfrm>
          <a:off x="205880" y="3617440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unsetf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To clear</a:t>
                      </a:r>
                      <a:r>
                        <a:rPr lang="en-IN" sz="2000" b="0" baseline="0" dirty="0"/>
                        <a:t> the flags specified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5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8" grpId="0"/>
      <p:bldP spid="18" grpId="1"/>
      <p:bldP spid="20" grpId="0"/>
      <p:bldP spid="20" grpId="1"/>
      <p:bldP spid="22" grpId="0"/>
      <p:bldP spid="22" grpId="1"/>
      <p:bldP spid="24" grpId="0"/>
      <p:bldP spid="24" grpId="1"/>
      <p:bldP spid="26" grpId="0"/>
      <p:bldP spid="26" grpId="1"/>
      <p:bldP spid="28" grpId="0"/>
      <p:bldP spid="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Flags and bit fields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78724"/>
              </p:ext>
            </p:extLst>
          </p:nvPr>
        </p:nvGraphicFramePr>
        <p:xfrm>
          <a:off x="215516" y="1016732"/>
          <a:ext cx="8676964" cy="41123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9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2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Format required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Flag (arg1)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Bit-field (arg2)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Left justified output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::left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ios::adjustfield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Right justified output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::right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ios::adjustfield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Scientific notation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::scientific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</a:t>
                      </a:r>
                      <a:r>
                        <a:rPr lang="en-US" sz="2200" dirty="0" err="1">
                          <a:effectLst/>
                        </a:rPr>
                        <a:t>floatfield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Fixed point notation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::fixed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</a:t>
                      </a:r>
                      <a:r>
                        <a:rPr lang="en-US" sz="2200" dirty="0" err="1">
                          <a:effectLst/>
                        </a:rPr>
                        <a:t>floatfield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Decimal base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</a:t>
                      </a:r>
                      <a:r>
                        <a:rPr lang="en-US" sz="2200" dirty="0" err="1">
                          <a:effectLst/>
                        </a:rPr>
                        <a:t>dec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</a:t>
                      </a:r>
                      <a:r>
                        <a:rPr lang="en-US" sz="2200" dirty="0" err="1">
                          <a:effectLst/>
                        </a:rPr>
                        <a:t>basefield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2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Octal base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</a:t>
                      </a:r>
                      <a:r>
                        <a:rPr lang="en-US" sz="2200" dirty="0" err="1">
                          <a:effectLst/>
                        </a:rPr>
                        <a:t>oct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</a:t>
                      </a:r>
                      <a:r>
                        <a:rPr lang="en-US" sz="2200" dirty="0" err="1">
                          <a:effectLst/>
                        </a:rPr>
                        <a:t>basefield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Hexadecimal base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::hex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ios</a:t>
                      </a:r>
                      <a:r>
                        <a:rPr lang="en-US" sz="2200" dirty="0">
                          <a:effectLst/>
                        </a:rPr>
                        <a:t>::</a:t>
                      </a:r>
                      <a:r>
                        <a:rPr lang="en-US" sz="2200" dirty="0" err="1">
                          <a:effectLst/>
                        </a:rPr>
                        <a:t>basefield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5169768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setf</a:t>
            </a:r>
            <a:r>
              <a:rPr lang="en-IN" sz="2400" dirty="0">
                <a:latin typeface="Consolas" pitchFamily="49" charset="0"/>
              </a:rPr>
              <a:t>(arg1, arg2)</a:t>
            </a:r>
          </a:p>
          <a:p>
            <a:r>
              <a:rPr lang="en-IN" sz="2400" dirty="0">
                <a:latin typeface="+mj-lt"/>
              </a:rPr>
              <a:t>arg-1: one of the formatting flags.</a:t>
            </a:r>
          </a:p>
          <a:p>
            <a:r>
              <a:rPr lang="en-IN" sz="2400" dirty="0">
                <a:latin typeface="+mj-lt"/>
              </a:rPr>
              <a:t>arg-2: bit field specifies the group to which the formatting flag belongs.</a:t>
            </a:r>
          </a:p>
        </p:txBody>
      </p:sp>
    </p:spTree>
    <p:extLst>
      <p:ext uri="{BB962C8B-B14F-4D97-AF65-F5344CB8AC3E}">
        <p14:creationId xmlns:p14="http://schemas.microsoft.com/office/powerpoint/2010/main" val="2818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Manipulators for formatted I/O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6233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Manipulators</a:t>
            </a:r>
            <a:r>
              <a:rPr lang="en-IN" dirty="0"/>
              <a:t> are special functions that can be included in the I/O statements to alter the format parameters of a stream.</a:t>
            </a:r>
          </a:p>
          <a:p>
            <a:pPr algn="just"/>
            <a:r>
              <a:rPr lang="en-IN" dirty="0"/>
              <a:t>To access manipulators, the file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iomanip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IN" dirty="0"/>
              <a:t> should be included in the program.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759884"/>
              </p:ext>
            </p:extLst>
          </p:nvPr>
        </p:nvGraphicFramePr>
        <p:xfrm>
          <a:off x="179512" y="2986792"/>
          <a:ext cx="8763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Manipulator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34358"/>
              </p:ext>
            </p:extLst>
          </p:nvPr>
        </p:nvGraphicFramePr>
        <p:xfrm>
          <a:off x="204528" y="3424900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070">
                <a:tc>
                  <a:txBody>
                    <a:bodyPr/>
                    <a:lstStyle/>
                    <a:p>
                      <a:r>
                        <a:rPr lang="en-IN" sz="2000" dirty="0"/>
                        <a:t>width()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setw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Set the field width.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88061"/>
              </p:ext>
            </p:extLst>
          </p:nvPr>
        </p:nvGraphicFramePr>
        <p:xfrm>
          <a:off x="205356" y="3897052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precision()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setprecision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Set the floating point precision.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88147"/>
              </p:ext>
            </p:extLst>
          </p:nvPr>
        </p:nvGraphicFramePr>
        <p:xfrm>
          <a:off x="189672" y="4365104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fill()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setfill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Set the fill</a:t>
                      </a:r>
                      <a:r>
                        <a:rPr lang="en-IN" sz="2000" b="0" baseline="0" dirty="0"/>
                        <a:t> character</a:t>
                      </a:r>
                      <a:r>
                        <a:rPr lang="en-IN" sz="20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75418"/>
              </p:ext>
            </p:extLst>
          </p:nvPr>
        </p:nvGraphicFramePr>
        <p:xfrm>
          <a:off x="186540" y="4831394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setf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setiosflags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Set the format flag.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81953"/>
              </p:ext>
            </p:extLst>
          </p:nvPr>
        </p:nvGraphicFramePr>
        <p:xfrm>
          <a:off x="182644" y="5302970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unsetf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resetiosflags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Clear the flag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64083"/>
              </p:ext>
            </p:extLst>
          </p:nvPr>
        </p:nvGraphicFramePr>
        <p:xfrm>
          <a:off x="179512" y="5769260"/>
          <a:ext cx="8712968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“\n”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Insert a new line and flush 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stream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621" y="3897052"/>
            <a:ext cx="1700758" cy="17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input output streams</a:t>
            </a:r>
          </a:p>
        </p:txBody>
      </p: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3486150" y="3535680"/>
            <a:ext cx="2026920" cy="4724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>
                <a:effectLst/>
                <a:latin typeface="Calibri"/>
                <a:ea typeface="Calibri"/>
                <a:cs typeface="Shruti"/>
              </a:rPr>
              <a:t>Output stream</a:t>
            </a:r>
            <a:endParaRPr lang="en-IN" sz="1100">
              <a:effectLst/>
              <a:latin typeface="Calibri"/>
              <a:ea typeface="Calibri"/>
              <a:cs typeface="Shruti"/>
            </a:endParaRPr>
          </a:p>
        </p:txBody>
      </p:sp>
      <p:sp>
        <p:nvSpPr>
          <p:cNvPr id="144" name="Text Box 2"/>
          <p:cNvSpPr txBox="1">
            <a:spLocks noChangeArrowheads="1"/>
          </p:cNvSpPr>
          <p:nvPr/>
        </p:nvSpPr>
        <p:spPr bwMode="auto">
          <a:xfrm>
            <a:off x="3531870" y="1943100"/>
            <a:ext cx="1885950" cy="4724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>
                <a:effectLst/>
                <a:latin typeface="Calibri"/>
                <a:ea typeface="Calibri"/>
                <a:cs typeface="Shruti"/>
              </a:rPr>
              <a:t>Input stream</a:t>
            </a:r>
            <a:endParaRPr lang="en-IN" sz="1100">
              <a:effectLst/>
              <a:latin typeface="Calibri"/>
              <a:ea typeface="Calibri"/>
              <a:cs typeface="Shruti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962650" y="2945130"/>
            <a:ext cx="1207008" cy="713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Shruti"/>
              </a:rPr>
              <a:t>Program</a:t>
            </a:r>
            <a:endParaRPr lang="en-IN" sz="1100" dirty="0">
              <a:effectLst/>
              <a:ea typeface="Calibri"/>
              <a:cs typeface="Shrut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3074670" y="2381250"/>
            <a:ext cx="2743200" cy="342900"/>
            <a:chOff x="0" y="0"/>
            <a:chExt cx="2743200" cy="3429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0" y="0"/>
              <a:ext cx="1371600" cy="342900"/>
              <a:chOff x="0" y="0"/>
              <a:chExt cx="1371600" cy="34290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73" name="Group 172"/>
            <p:cNvGrpSpPr/>
            <p:nvPr/>
          </p:nvGrpSpPr>
          <p:grpSpPr>
            <a:xfrm>
              <a:off x="1371600" y="0"/>
              <a:ext cx="1371600" cy="342900"/>
              <a:chOff x="0" y="0"/>
              <a:chExt cx="1371600" cy="342900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3074670" y="3931920"/>
            <a:ext cx="2743200" cy="342900"/>
            <a:chOff x="0" y="0"/>
            <a:chExt cx="2743200" cy="342900"/>
          </a:xfrm>
        </p:grpSpPr>
        <p:grpSp>
          <p:nvGrpSpPr>
            <p:cNvPr id="158" name="Group 157"/>
            <p:cNvGrpSpPr/>
            <p:nvPr/>
          </p:nvGrpSpPr>
          <p:grpSpPr>
            <a:xfrm>
              <a:off x="0" y="0"/>
              <a:ext cx="1371600" cy="342900"/>
              <a:chOff x="0" y="0"/>
              <a:chExt cx="1371600" cy="34290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59" name="Group 158"/>
            <p:cNvGrpSpPr/>
            <p:nvPr/>
          </p:nvGrpSpPr>
          <p:grpSpPr>
            <a:xfrm>
              <a:off x="1371600" y="0"/>
              <a:ext cx="1371600" cy="342900"/>
              <a:chOff x="0" y="0"/>
              <a:chExt cx="1371600" cy="342900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50" name="Rectangle 149"/>
          <p:cNvSpPr/>
          <p:nvPr/>
        </p:nvSpPr>
        <p:spPr>
          <a:xfrm>
            <a:off x="1695450" y="2941320"/>
            <a:ext cx="1206500" cy="7131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Shruti"/>
              </a:rPr>
              <a:t>Disk Files</a:t>
            </a:r>
            <a:endParaRPr lang="en-IN" sz="1100" dirty="0">
              <a:effectLst/>
              <a:ea typeface="Calibri"/>
              <a:cs typeface="Shruti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545580" y="2232660"/>
            <a:ext cx="745490" cy="720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>
                <a:solidFill>
                  <a:srgbClr val="000000"/>
                </a:solidFill>
                <a:effectLst/>
                <a:ea typeface="Calibri"/>
                <a:cs typeface="Shruti"/>
              </a:rPr>
              <a:t>data</a:t>
            </a:r>
            <a:endParaRPr lang="en-IN" sz="1100">
              <a:effectLst/>
              <a:ea typeface="Calibri"/>
              <a:cs typeface="Shruti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>
                <a:solidFill>
                  <a:srgbClr val="000000"/>
                </a:solidFill>
                <a:effectLst/>
                <a:ea typeface="Calibri"/>
                <a:cs typeface="Shruti"/>
              </a:rPr>
              <a:t>input</a:t>
            </a:r>
            <a:endParaRPr lang="en-IN" sz="1100">
              <a:effectLst/>
              <a:ea typeface="Calibri"/>
              <a:cs typeface="Shruti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553200" y="3623310"/>
            <a:ext cx="895350" cy="720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>
                <a:solidFill>
                  <a:srgbClr val="000000"/>
                </a:solidFill>
                <a:effectLst/>
                <a:ea typeface="Calibri"/>
                <a:cs typeface="Shruti"/>
              </a:rPr>
              <a:t>data</a:t>
            </a:r>
            <a:endParaRPr lang="en-IN" sz="1100">
              <a:effectLst/>
              <a:ea typeface="Calibri"/>
              <a:cs typeface="Shruti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>
                <a:solidFill>
                  <a:srgbClr val="000000"/>
                </a:solidFill>
                <a:effectLst/>
                <a:ea typeface="Calibri"/>
                <a:cs typeface="Shruti"/>
              </a:rPr>
              <a:t>output</a:t>
            </a:r>
            <a:endParaRPr lang="en-IN" sz="1100">
              <a:effectLst/>
              <a:ea typeface="Calibri"/>
              <a:cs typeface="Shrut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920240" y="2205990"/>
            <a:ext cx="1226820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>
                <a:solidFill>
                  <a:srgbClr val="000000"/>
                </a:solidFill>
                <a:effectLst/>
                <a:ea typeface="Calibri"/>
                <a:cs typeface="Shruti"/>
              </a:rPr>
              <a:t>read data</a:t>
            </a:r>
            <a:endParaRPr lang="en-IN" sz="1100">
              <a:effectLst/>
              <a:ea typeface="Calibri"/>
              <a:cs typeface="Shruti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59280" y="4103855"/>
            <a:ext cx="1226820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>
                <a:solidFill>
                  <a:srgbClr val="000000"/>
                </a:solidFill>
                <a:effectLst/>
                <a:ea typeface="Calibri"/>
                <a:cs typeface="Shruti"/>
              </a:rPr>
              <a:t>write data</a:t>
            </a:r>
            <a:endParaRPr lang="en-IN" sz="1100">
              <a:effectLst/>
              <a:ea typeface="Calibri"/>
              <a:cs typeface="Shruti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990850" y="4457700"/>
            <a:ext cx="2971800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i="1">
                <a:solidFill>
                  <a:srgbClr val="000000"/>
                </a:solidFill>
                <a:effectLst/>
                <a:ea typeface="Calibri"/>
                <a:cs typeface="Shruti"/>
              </a:rPr>
              <a:t>File input output streams</a:t>
            </a:r>
            <a:endParaRPr lang="en-IN" sz="1100">
              <a:effectLst/>
              <a:ea typeface="Calibri"/>
              <a:cs typeface="Shruti"/>
            </a:endParaRPr>
          </a:p>
        </p:txBody>
      </p:sp>
      <p:cxnSp>
        <p:nvCxnSpPr>
          <p:cNvPr id="4" name="Elbow Connector 3"/>
          <p:cNvCxnSpPr>
            <a:stCxn id="177" idx="3"/>
            <a:endCxn id="146" idx="0"/>
          </p:cNvCxnSpPr>
          <p:nvPr/>
        </p:nvCxnSpPr>
        <p:spPr>
          <a:xfrm>
            <a:off x="5817870" y="2552700"/>
            <a:ext cx="748284" cy="3924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46" idx="2"/>
            <a:endCxn id="163" idx="3"/>
          </p:cNvCxnSpPr>
          <p:nvPr/>
        </p:nvCxnSpPr>
        <p:spPr>
          <a:xfrm rot="5400000">
            <a:off x="5969508" y="3506724"/>
            <a:ext cx="445008" cy="7482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70" idx="1"/>
            <a:endCxn id="150" idx="2"/>
          </p:cNvCxnSpPr>
          <p:nvPr/>
        </p:nvCxnSpPr>
        <p:spPr>
          <a:xfrm rot="10800000">
            <a:off x="2298700" y="3654426"/>
            <a:ext cx="775970" cy="44894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0" idx="0"/>
            <a:endCxn id="184" idx="1"/>
          </p:cNvCxnSpPr>
          <p:nvPr/>
        </p:nvCxnSpPr>
        <p:spPr>
          <a:xfrm rot="5400000" flipH="1" flipV="1">
            <a:off x="2492375" y="2359025"/>
            <a:ext cx="388620" cy="7759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4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stream classes for file operations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78344" y="1078258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ios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1614148" y="1861870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istream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80212" y="1861870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streambuf</a:t>
            </a:r>
            <a:endParaRPr lang="en-IN" sz="2400" dirty="0"/>
          </a:p>
        </p:txBody>
      </p:sp>
      <p:sp>
        <p:nvSpPr>
          <p:cNvPr id="19" name="Rectangle 18"/>
          <p:cNvSpPr/>
          <p:nvPr/>
        </p:nvSpPr>
        <p:spPr>
          <a:xfrm>
            <a:off x="5178544" y="1861870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ostream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3370940" y="2841474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iostream</a:t>
            </a:r>
            <a:endParaRPr lang="en-IN" sz="2400" dirty="0"/>
          </a:p>
        </p:txBody>
      </p:sp>
      <p:sp>
        <p:nvSpPr>
          <p:cNvPr id="21" name="Rectangle 20"/>
          <p:cNvSpPr/>
          <p:nvPr/>
        </p:nvSpPr>
        <p:spPr>
          <a:xfrm>
            <a:off x="1614148" y="3805394"/>
            <a:ext cx="1584176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ifstream</a:t>
            </a:r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3375132" y="3805394"/>
            <a:ext cx="1584176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fstream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5178544" y="3805394"/>
            <a:ext cx="1584176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ofstream</a:t>
            </a:r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264260" y="4714570"/>
            <a:ext cx="1807604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fstream</a:t>
            </a:r>
            <a:r>
              <a:rPr lang="en-IN" sz="2400" dirty="0"/>
              <a:t> base</a:t>
            </a:r>
          </a:p>
        </p:txBody>
      </p:sp>
      <p:cxnSp>
        <p:nvCxnSpPr>
          <p:cNvPr id="26" name="Elbow Connector 25"/>
          <p:cNvCxnSpPr>
            <a:stCxn id="16" idx="1"/>
            <a:endCxn id="17" idx="0"/>
          </p:cNvCxnSpPr>
          <p:nvPr/>
        </p:nvCxnSpPr>
        <p:spPr>
          <a:xfrm rot="10800000" flipV="1">
            <a:off x="2406236" y="1312284"/>
            <a:ext cx="972108" cy="54958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3"/>
            <a:endCxn id="19" idx="0"/>
          </p:cNvCxnSpPr>
          <p:nvPr/>
        </p:nvCxnSpPr>
        <p:spPr>
          <a:xfrm>
            <a:off x="4962520" y="1312284"/>
            <a:ext cx="1008112" cy="54958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8" idx="0"/>
          </p:cNvCxnSpPr>
          <p:nvPr/>
        </p:nvCxnSpPr>
        <p:spPr>
          <a:xfrm>
            <a:off x="4170432" y="1546310"/>
            <a:ext cx="1868" cy="315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7" idx="2"/>
            <a:endCxn id="20" idx="0"/>
          </p:cNvCxnSpPr>
          <p:nvPr/>
        </p:nvCxnSpPr>
        <p:spPr>
          <a:xfrm rot="16200000" flipH="1">
            <a:off x="3028856" y="1707302"/>
            <a:ext cx="511552" cy="175679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9" idx="2"/>
            <a:endCxn id="20" idx="0"/>
          </p:cNvCxnSpPr>
          <p:nvPr/>
        </p:nvCxnSpPr>
        <p:spPr>
          <a:xfrm rot="5400000">
            <a:off x="4811054" y="1681896"/>
            <a:ext cx="511552" cy="180760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722160" y="2329922"/>
            <a:ext cx="0" cy="14724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54708" y="2329921"/>
            <a:ext cx="0" cy="14754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22" idx="0"/>
          </p:cNvCxnSpPr>
          <p:nvPr/>
        </p:nvCxnSpPr>
        <p:spPr>
          <a:xfrm>
            <a:off x="4163028" y="3309526"/>
            <a:ext cx="4192" cy="4958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466644" y="1188306"/>
            <a:ext cx="1894840" cy="3841916"/>
          </a:xfrm>
          <a:custGeom>
            <a:avLst/>
            <a:gdLst>
              <a:gd name="connsiteX0" fmla="*/ 1894840 w 1894840"/>
              <a:gd name="connsiteY0" fmla="*/ 0 h 3647440"/>
              <a:gd name="connsiteX1" fmla="*/ 0 w 1894840"/>
              <a:gd name="connsiteY1" fmla="*/ 10160 h 3647440"/>
              <a:gd name="connsiteX2" fmla="*/ 10160 w 1894840"/>
              <a:gd name="connsiteY2" fmla="*/ 3642360 h 3647440"/>
              <a:gd name="connsiteX3" fmla="*/ 1793240 w 1894840"/>
              <a:gd name="connsiteY3" fmla="*/ 3647440 h 3647440"/>
              <a:gd name="connsiteX4" fmla="*/ 1793240 w 1894840"/>
              <a:gd name="connsiteY4" fmla="*/ 3647440 h 364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840" h="3647440">
                <a:moveTo>
                  <a:pt x="1894840" y="0"/>
                </a:moveTo>
                <a:lnTo>
                  <a:pt x="0" y="10160"/>
                </a:lnTo>
                <a:cubicBezTo>
                  <a:pt x="3387" y="1220893"/>
                  <a:pt x="6773" y="2431627"/>
                  <a:pt x="10160" y="3642360"/>
                </a:cubicBezTo>
                <a:lnTo>
                  <a:pt x="1793240" y="3647440"/>
                </a:lnTo>
                <a:lnTo>
                  <a:pt x="1793240" y="3647440"/>
                </a:ln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Elbow Connector 12"/>
          <p:cNvCxnSpPr>
            <a:endCxn id="21" idx="2"/>
          </p:cNvCxnSpPr>
          <p:nvPr/>
        </p:nvCxnSpPr>
        <p:spPr>
          <a:xfrm rot="10800000">
            <a:off x="2406236" y="4273446"/>
            <a:ext cx="878396" cy="55821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3" idx="2"/>
          </p:cNvCxnSpPr>
          <p:nvPr/>
        </p:nvCxnSpPr>
        <p:spPr>
          <a:xfrm flipV="1">
            <a:off x="5082024" y="4273446"/>
            <a:ext cx="888608" cy="55821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22" idx="2"/>
          </p:cNvCxnSpPr>
          <p:nvPr/>
        </p:nvCxnSpPr>
        <p:spPr>
          <a:xfrm flipH="1" flipV="1">
            <a:off x="4167220" y="4273446"/>
            <a:ext cx="842" cy="4411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78744" y="3802337"/>
            <a:ext cx="1584176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filebuf</a:t>
            </a:r>
            <a:endParaRPr lang="en-IN" sz="2400" dirty="0"/>
          </a:p>
        </p:txBody>
      </p:sp>
      <p:cxnSp>
        <p:nvCxnSpPr>
          <p:cNvPr id="34" name="Elbow Connector 33"/>
          <p:cNvCxnSpPr>
            <a:stCxn id="18" idx="2"/>
            <a:endCxn id="37" idx="0"/>
          </p:cNvCxnSpPr>
          <p:nvPr/>
        </p:nvCxnSpPr>
        <p:spPr>
          <a:xfrm rot="16200000" flipH="1">
            <a:off x="5235359" y="1266863"/>
            <a:ext cx="1472415" cy="3598532"/>
          </a:xfrm>
          <a:prstGeom prst="bentConnector3">
            <a:avLst>
              <a:gd name="adj1" fmla="val 859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7544" y="3429000"/>
            <a:ext cx="828092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5516" y="1808820"/>
            <a:ext cx="1188132" cy="9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err="1">
                <a:solidFill>
                  <a:schemeClr val="tx1"/>
                </a:solidFill>
              </a:rPr>
              <a:t>iostream</a:t>
            </a:r>
            <a:endParaRPr lang="en-IN" sz="2200" dirty="0">
              <a:solidFill>
                <a:schemeClr val="tx1"/>
              </a:solidFill>
            </a:endParaRPr>
          </a:p>
          <a:p>
            <a:pPr algn="ctr"/>
            <a:r>
              <a:rPr lang="en-IN" sz="22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5516" y="3823396"/>
            <a:ext cx="1188132" cy="9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err="1">
                <a:solidFill>
                  <a:schemeClr val="tx1"/>
                </a:solidFill>
              </a:rPr>
              <a:t>fstream</a:t>
            </a:r>
            <a:endParaRPr lang="en-IN" sz="2200" dirty="0">
              <a:solidFill>
                <a:schemeClr val="tx1"/>
              </a:solidFill>
            </a:endParaRPr>
          </a:p>
          <a:p>
            <a:pPr algn="ctr"/>
            <a:r>
              <a:rPr lang="en-IN" sz="22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88381" y="5544885"/>
            <a:ext cx="2052229" cy="9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To write content to the file</a:t>
            </a:r>
          </a:p>
        </p:txBody>
      </p:sp>
      <p:cxnSp>
        <p:nvCxnSpPr>
          <p:cNvPr id="10" name="Straight Arrow Connector 9"/>
          <p:cNvCxnSpPr>
            <a:stCxn id="35" idx="0"/>
          </p:cNvCxnSpPr>
          <p:nvPr/>
        </p:nvCxnSpPr>
        <p:spPr>
          <a:xfrm flipH="1" flipV="1">
            <a:off x="6300192" y="4270389"/>
            <a:ext cx="714304" cy="12744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3920" y="5582825"/>
            <a:ext cx="2052229" cy="9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To read content from the file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V="1">
            <a:off x="1430035" y="4273446"/>
            <a:ext cx="558061" cy="13093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1" grpId="0" animBg="1"/>
      <p:bldP spid="37" grpId="0" animBg="1"/>
      <p:bldP spid="7" grpId="0"/>
      <p:bldP spid="32" grpId="0"/>
      <p:bldP spid="35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stream classes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52475"/>
              </p:ext>
            </p:extLst>
          </p:nvPr>
        </p:nvGraphicFramePr>
        <p:xfrm>
          <a:off x="190500" y="990600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01813"/>
              </p:ext>
            </p:extLst>
          </p:nvPr>
        </p:nvGraphicFramePr>
        <p:xfrm>
          <a:off x="215516" y="4890403"/>
          <a:ext cx="8712968" cy="960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fstream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Provides support</a:t>
                      </a:r>
                      <a:r>
                        <a:rPr lang="en-IN" sz="1900" b="0" baseline="0" dirty="0"/>
                        <a:t> for simultaneous input and output operations.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baseline="0" dirty="0"/>
                        <a:t>Inherits all the functions from istream and </a:t>
                      </a:r>
                      <a:r>
                        <a:rPr lang="en-IN" sz="1900" b="0" baseline="0" dirty="0" err="1"/>
                        <a:t>ostream</a:t>
                      </a:r>
                      <a:r>
                        <a:rPr lang="en-IN" sz="1900" b="0" baseline="0" dirty="0"/>
                        <a:t> from </a:t>
                      </a:r>
                      <a:r>
                        <a:rPr lang="en-IN" sz="1900" b="0" baseline="0" dirty="0" err="1"/>
                        <a:t>iostream</a:t>
                      </a:r>
                      <a:r>
                        <a:rPr lang="en-IN" sz="1900" b="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84325"/>
              </p:ext>
            </p:extLst>
          </p:nvPr>
        </p:nvGraphicFramePr>
        <p:xfrm>
          <a:off x="215516" y="1484784"/>
          <a:ext cx="8712968" cy="67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en-IN" sz="2400" dirty="0" err="1"/>
                        <a:t>fstreambase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Provides operations common to the file streams.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Contains</a:t>
                      </a:r>
                      <a:r>
                        <a:rPr lang="en-IN" sz="1900" b="0" baseline="0" dirty="0"/>
                        <a:t> </a:t>
                      </a:r>
                      <a:r>
                        <a:rPr lang="en-IN" sz="1900" b="1" baseline="0" dirty="0"/>
                        <a:t>open()</a:t>
                      </a:r>
                      <a:r>
                        <a:rPr lang="en-IN" sz="1900" b="0" baseline="0" dirty="0"/>
                        <a:t> and 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close() </a:t>
                      </a:r>
                      <a:r>
                        <a:rPr lang="en-IN" sz="1900" b="0" baseline="0" dirty="0"/>
                        <a:t>functions.</a:t>
                      </a:r>
                      <a:endParaRPr lang="en-IN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14510"/>
              </p:ext>
            </p:extLst>
          </p:nvPr>
        </p:nvGraphicFramePr>
        <p:xfrm>
          <a:off x="214234" y="2230576"/>
          <a:ext cx="8712968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ifstream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Provides input operations.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Contains 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 </a:t>
                      </a:r>
                      <a:r>
                        <a:rPr lang="en-IN" sz="1900" b="0" dirty="0"/>
                        <a:t>with default input mode.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Inherits 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get(), </a:t>
                      </a:r>
                      <a:r>
                        <a:rPr lang="en-IN" sz="19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read(), </a:t>
                      </a:r>
                      <a:r>
                        <a:rPr lang="en-IN" sz="19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seekg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IN" sz="1900" b="0" dirty="0"/>
                        <a:t> and </a:t>
                      </a:r>
                      <a:r>
                        <a:rPr lang="en-IN" sz="19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tellg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IN" sz="1900" b="0" dirty="0"/>
                        <a:t>functions from istream.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02026"/>
              </p:ext>
            </p:extLst>
          </p:nvPr>
        </p:nvGraphicFramePr>
        <p:xfrm>
          <a:off x="215516" y="3567337"/>
          <a:ext cx="8712968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ofstream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Provides output operations.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Contains 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 </a:t>
                      </a:r>
                      <a:r>
                        <a:rPr lang="en-IN" sz="1900" b="0" dirty="0"/>
                        <a:t>with</a:t>
                      </a:r>
                      <a:r>
                        <a:rPr lang="en-IN" sz="1900" b="0" baseline="0" dirty="0"/>
                        <a:t> default output mode.</a:t>
                      </a:r>
                      <a:endParaRPr lang="en-IN" sz="1900" b="0" dirty="0"/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Inherits 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put(), </a:t>
                      </a:r>
                      <a:r>
                        <a:rPr lang="en-IN" sz="19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seekp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IN" sz="19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tellp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IN" sz="1900" b="0" baseline="0" dirty="0"/>
                        <a:t>and </a:t>
                      </a:r>
                      <a:r>
                        <a:rPr lang="en-IN" sz="1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write() </a:t>
                      </a:r>
                      <a:r>
                        <a:rPr lang="en-IN" sz="1900" b="0" baseline="0" dirty="0"/>
                        <a:t>functions from </a:t>
                      </a:r>
                      <a:r>
                        <a:rPr lang="en-IN" sz="1900" b="1" baseline="0" dirty="0" err="1"/>
                        <a:t>ostream</a:t>
                      </a:r>
                      <a:r>
                        <a:rPr lang="en-IN" sz="1900" b="0" baseline="0" dirty="0"/>
                        <a:t>.</a:t>
                      </a:r>
                      <a:endParaRPr lang="en-IN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77482"/>
              </p:ext>
            </p:extLst>
          </p:nvPr>
        </p:nvGraphicFramePr>
        <p:xfrm>
          <a:off x="215516" y="5928948"/>
          <a:ext cx="8712968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filebuf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IN" sz="1900" b="0" dirty="0"/>
                        <a:t>Its purpose</a:t>
                      </a:r>
                      <a:r>
                        <a:rPr lang="en-IN" sz="1900" b="0" baseline="0" dirty="0"/>
                        <a:t> is to set the file buffers to read and write.</a:t>
                      </a:r>
                      <a:endParaRPr lang="en-IN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682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Open / Create a 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Read / Write a 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941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and Write File (Output)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1052736"/>
            <a:ext cx="8763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 dirty="0">
                <a:solidFill>
                  <a:schemeClr val="tx1"/>
                </a:solidFill>
              </a:rPr>
              <a:t>Create object of </a:t>
            </a:r>
            <a:r>
              <a:rPr lang="en-IN" sz="3000" b="1" dirty="0" err="1">
                <a:solidFill>
                  <a:srgbClr val="C00000"/>
                </a:solidFill>
              </a:rPr>
              <a:t>ofstream</a:t>
            </a:r>
            <a:r>
              <a:rPr lang="en-IN" sz="3000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2274177"/>
            <a:ext cx="8845996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 dirty="0">
                <a:solidFill>
                  <a:schemeClr val="tx1"/>
                </a:solidFill>
              </a:rPr>
              <a:t>Call </a:t>
            </a:r>
            <a:r>
              <a:rPr lang="en-IN" sz="3000" b="1" dirty="0">
                <a:solidFill>
                  <a:srgbClr val="C00000"/>
                </a:solidFill>
              </a:rPr>
              <a:t>open()</a:t>
            </a:r>
            <a:r>
              <a:rPr lang="en-IN" sz="3000" dirty="0">
                <a:solidFill>
                  <a:schemeClr val="tx1"/>
                </a:solidFill>
              </a:rPr>
              <a:t> function using </a:t>
            </a:r>
            <a:r>
              <a:rPr lang="en-IN" sz="3000" b="1" dirty="0" err="1">
                <a:solidFill>
                  <a:srgbClr val="C00000"/>
                </a:solidFill>
              </a:rPr>
              <a:t>ofstream</a:t>
            </a:r>
            <a:r>
              <a:rPr lang="en-IN" sz="3000" dirty="0">
                <a:solidFill>
                  <a:schemeClr val="tx1"/>
                </a:solidFill>
              </a:rPr>
              <a:t> object to open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814" y="4023605"/>
            <a:ext cx="8763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tx1"/>
                </a:solidFill>
              </a:rPr>
              <a:t>Write content in file using </a:t>
            </a:r>
            <a:r>
              <a:rPr lang="en-IN" sz="3000" b="1">
                <a:solidFill>
                  <a:srgbClr val="C00000"/>
                </a:solidFill>
              </a:rPr>
              <a:t>ofstream</a:t>
            </a:r>
            <a:r>
              <a:rPr lang="en-IN" sz="3000">
                <a:solidFill>
                  <a:schemeClr val="tx1"/>
                </a:solidFill>
              </a:rPr>
              <a:t> object</a:t>
            </a: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814" y="5210154"/>
            <a:ext cx="8763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tx1"/>
                </a:solidFill>
              </a:rPr>
              <a:t>Call </a:t>
            </a:r>
            <a:r>
              <a:rPr lang="en-IN" sz="3000" b="1">
                <a:solidFill>
                  <a:srgbClr val="C00000"/>
                </a:solidFill>
              </a:rPr>
              <a:t>close()</a:t>
            </a:r>
            <a:r>
              <a:rPr lang="en-IN" sz="3000">
                <a:solidFill>
                  <a:schemeClr val="tx1"/>
                </a:solidFill>
              </a:rPr>
              <a:t> function using </a:t>
            </a:r>
            <a:r>
              <a:rPr lang="en-IN" sz="3000" b="1">
                <a:solidFill>
                  <a:srgbClr val="C00000"/>
                </a:solidFill>
              </a:rPr>
              <a:t>ofstream</a:t>
            </a:r>
            <a:r>
              <a:rPr lang="en-IN" sz="3000">
                <a:solidFill>
                  <a:schemeClr val="tx1"/>
                </a:solidFill>
              </a:rPr>
              <a:t> object to close file</a:t>
            </a: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5792" y="2853087"/>
            <a:ext cx="487702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This will open existing file, if not exist then it will create file.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9814" y="1682651"/>
            <a:ext cx="2529205" cy="44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ofstream send;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814" y="2913307"/>
            <a:ext cx="3702685" cy="44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send.open(</a:t>
            </a:r>
            <a:r>
              <a:rPr lang="en-IN" sz="2400" kern="120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"abc.txt"</a:t>
            </a: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);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814" y="4662872"/>
            <a:ext cx="5043170" cy="44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send&lt;&lt;</a:t>
            </a:r>
            <a:r>
              <a:rPr lang="en-IN" sz="2400" kern="120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"Hello, this is India"</a:t>
            </a: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9814" y="5849126"/>
            <a:ext cx="2361565" cy="44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send.close();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22612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3240" y="387924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3240" y="524759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and Read File (Input)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1052736"/>
            <a:ext cx="8763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 dirty="0">
                <a:solidFill>
                  <a:schemeClr val="tx1"/>
                </a:solidFill>
              </a:rPr>
              <a:t>Create object of </a:t>
            </a:r>
            <a:r>
              <a:rPr lang="en-IN" sz="3000" b="1" dirty="0" err="1">
                <a:solidFill>
                  <a:srgbClr val="C00000"/>
                </a:solidFill>
              </a:rPr>
              <a:t>ifstream</a:t>
            </a:r>
            <a:r>
              <a:rPr lang="en-IN" sz="3000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2274177"/>
            <a:ext cx="8763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 dirty="0">
                <a:solidFill>
                  <a:schemeClr val="tx1"/>
                </a:solidFill>
              </a:rPr>
              <a:t>Call </a:t>
            </a:r>
            <a:r>
              <a:rPr lang="en-IN" sz="3000" b="1" dirty="0">
                <a:solidFill>
                  <a:srgbClr val="C00000"/>
                </a:solidFill>
              </a:rPr>
              <a:t>open()</a:t>
            </a:r>
            <a:r>
              <a:rPr lang="en-IN" sz="3000" dirty="0">
                <a:solidFill>
                  <a:schemeClr val="tx1"/>
                </a:solidFill>
              </a:rPr>
              <a:t> function using </a:t>
            </a:r>
            <a:r>
              <a:rPr lang="en-IN" sz="3000" b="1" dirty="0" err="1">
                <a:solidFill>
                  <a:srgbClr val="C00000"/>
                </a:solidFill>
              </a:rPr>
              <a:t>ifstream</a:t>
            </a:r>
            <a:r>
              <a:rPr lang="en-IN" sz="3000" dirty="0">
                <a:solidFill>
                  <a:schemeClr val="tx1"/>
                </a:solidFill>
              </a:rPr>
              <a:t> object to open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814" y="3634505"/>
            <a:ext cx="8763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 dirty="0">
                <a:solidFill>
                  <a:schemeClr val="tx1"/>
                </a:solidFill>
              </a:rPr>
              <a:t>Read content of file using </a:t>
            </a:r>
            <a:r>
              <a:rPr lang="en-IN" sz="3000" b="1" dirty="0" err="1">
                <a:solidFill>
                  <a:srgbClr val="C00000"/>
                </a:solidFill>
              </a:rPr>
              <a:t>ifstream</a:t>
            </a:r>
            <a:r>
              <a:rPr lang="en-IN" sz="3000" dirty="0">
                <a:solidFill>
                  <a:schemeClr val="tx1"/>
                </a:solidFill>
              </a:rPr>
              <a:t>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814" y="4821054"/>
            <a:ext cx="8763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 dirty="0">
                <a:solidFill>
                  <a:schemeClr val="tx1"/>
                </a:solidFill>
              </a:rPr>
              <a:t>Call </a:t>
            </a:r>
            <a:r>
              <a:rPr lang="en-IN" sz="3000" b="1" dirty="0">
                <a:solidFill>
                  <a:srgbClr val="C00000"/>
                </a:solidFill>
              </a:rPr>
              <a:t>close()</a:t>
            </a:r>
            <a:r>
              <a:rPr lang="en-IN" sz="3000" dirty="0">
                <a:solidFill>
                  <a:schemeClr val="tx1"/>
                </a:solidFill>
              </a:rPr>
              <a:t> function using </a:t>
            </a:r>
            <a:r>
              <a:rPr lang="en-IN" sz="3000" b="1" dirty="0" err="1">
                <a:solidFill>
                  <a:srgbClr val="C00000"/>
                </a:solidFill>
              </a:rPr>
              <a:t>ifstream</a:t>
            </a:r>
            <a:r>
              <a:rPr lang="en-IN" sz="3000" dirty="0">
                <a:solidFill>
                  <a:schemeClr val="tx1"/>
                </a:solidFill>
              </a:rPr>
              <a:t> object to close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9814" y="1682651"/>
            <a:ext cx="239360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fstream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rcv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814" y="2913307"/>
            <a:ext cx="35830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rcv.open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</a:t>
            </a:r>
            <a:r>
              <a:rPr lang="en-IN" sz="240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"abc.txt"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814" y="4273772"/>
            <a:ext cx="188384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cv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&gt;&gt;name;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9814" y="5460026"/>
            <a:ext cx="222368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rcv.close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22612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3240" y="349014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3240" y="485849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9752" y="4273772"/>
            <a:ext cx="32431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cv.getline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(name);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3" grpId="0" animBg="1"/>
      <p:bldP spid="14" grpId="0" animBg="1"/>
      <p:bldP spid="15" grpId="0" animBg="1"/>
      <p:bldP spid="18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I/O and 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Concept of streams</a:t>
            </a:r>
          </a:p>
          <a:p>
            <a:r>
              <a:rPr lang="en-IN" dirty="0" err="1"/>
              <a:t>cin</a:t>
            </a:r>
            <a:r>
              <a:rPr lang="en-IN" dirty="0"/>
              <a:t> and </a:t>
            </a:r>
            <a:r>
              <a:rPr lang="en-IN" dirty="0" err="1"/>
              <a:t>cout</a:t>
            </a:r>
            <a:r>
              <a:rPr lang="en-IN" dirty="0"/>
              <a:t> objects</a:t>
            </a:r>
          </a:p>
          <a:p>
            <a:r>
              <a:rPr lang="en-IN" dirty="0"/>
              <a:t>C++ stream classes</a:t>
            </a:r>
          </a:p>
          <a:p>
            <a:r>
              <a:rPr lang="en-IN" dirty="0"/>
              <a:t>Unformatted and formatted I/O</a:t>
            </a:r>
          </a:p>
          <a:p>
            <a:r>
              <a:rPr lang="en-IN" dirty="0"/>
              <a:t>Manipulators</a:t>
            </a:r>
          </a:p>
          <a:p>
            <a:r>
              <a:rPr lang="en-IN" dirty="0"/>
              <a:t>File stream</a:t>
            </a:r>
          </a:p>
          <a:p>
            <a:r>
              <a:rPr lang="en-IN" dirty="0"/>
              <a:t>C++ File stream classes</a:t>
            </a:r>
          </a:p>
          <a:p>
            <a:r>
              <a:rPr lang="en-IN" dirty="0"/>
              <a:t>File management functions</a:t>
            </a:r>
          </a:p>
          <a:p>
            <a:r>
              <a:rPr lang="en-IN" dirty="0"/>
              <a:t>File modes</a:t>
            </a:r>
          </a:p>
          <a:p>
            <a:r>
              <a:rPr lang="en-IN" dirty="0"/>
              <a:t>Binary and random Files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>
                <a:latin typeface="+mj-lt"/>
              </a:rPr>
              <a:t>Weightage: 15%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a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293" y="992925"/>
            <a:ext cx="8604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"sample.txt"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//output only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"sample.txt"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//input only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37384" y="1916832"/>
            <a:ext cx="86801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outFile.open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"sample.txt"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inFile.open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"sample.txt"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IN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8038" y="2492896"/>
            <a:ext cx="8664442" cy="1245038"/>
          </a:xfrm>
          <a:prstGeom prst="wedgeRoundRectCallout">
            <a:avLst>
              <a:gd name="adj1" fmla="val -25904"/>
              <a:gd name="adj2" fmla="val -13737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>
                <a:solidFill>
                  <a:schemeClr val="tx1"/>
                </a:solidFill>
              </a:rPr>
              <a:t>This creates </a:t>
            </a:r>
            <a:r>
              <a:rPr lang="en-IN" sz="2400" b="1" dirty="0" err="1">
                <a:solidFill>
                  <a:srgbClr val="C00000"/>
                </a:solidFill>
              </a:rPr>
              <a:t>outFile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as an </a:t>
            </a:r>
            <a:r>
              <a:rPr lang="en-IN" sz="2400" b="1" dirty="0" err="1">
                <a:solidFill>
                  <a:srgbClr val="C00000"/>
                </a:solidFill>
              </a:rPr>
              <a:t>ofstream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object that manages the output stream.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This object can be any valid C++ name such as </a:t>
            </a:r>
            <a:r>
              <a:rPr lang="en-IN" sz="2400" dirty="0" err="1">
                <a:solidFill>
                  <a:schemeClr val="tx1"/>
                </a:solidFill>
              </a:rPr>
              <a:t>myfile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err="1">
                <a:solidFill>
                  <a:schemeClr val="tx1"/>
                </a:solidFill>
              </a:rPr>
              <a:t>o_file</a:t>
            </a:r>
            <a:r>
              <a:rPr lang="en-IN" sz="2400" dirty="0">
                <a:solidFill>
                  <a:schemeClr val="tx1"/>
                </a:solidFill>
              </a:rPr>
              <a:t>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384" y="4041068"/>
            <a:ext cx="8680187" cy="1971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Syntax file 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IN" sz="2400" dirty="0"/>
              <a:t> function:</a:t>
            </a:r>
          </a:p>
          <a:p>
            <a:pPr>
              <a:lnSpc>
                <a:spcPct val="113000"/>
              </a:lnSpc>
              <a:spcBef>
                <a:spcPts val="575"/>
              </a:spcBef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 panose="020B0502040204020203" pitchFamily="34" charset="0"/>
              </a:rPr>
              <a:t> stream-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 panose="020B0502040204020203" pitchFamily="34" charset="0"/>
              </a:rPr>
              <a:t>object.open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 panose="020B0502040204020203" pitchFamily="34" charset="0"/>
              </a:rPr>
              <a:t>("filename", mode);</a:t>
            </a:r>
            <a:endParaRPr lang="en-IN" sz="2400" dirty="0">
              <a:latin typeface="Consolas" pitchFamily="49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By default </a:t>
            </a:r>
            <a:r>
              <a:rPr lang="en-IN" sz="2400" b="1" dirty="0" err="1">
                <a:solidFill>
                  <a:srgbClr val="C00000"/>
                </a:solidFill>
              </a:rPr>
              <a:t>ofstream</a:t>
            </a:r>
            <a:r>
              <a:rPr lang="en-IN" sz="2400" dirty="0"/>
              <a:t> opens file for writing only and </a:t>
            </a:r>
            <a:r>
              <a:rPr lang="en-IN" sz="2400" b="1" dirty="0" err="1">
                <a:solidFill>
                  <a:srgbClr val="C00000"/>
                </a:solidFill>
              </a:rPr>
              <a:t>ifstream</a:t>
            </a:r>
            <a:r>
              <a:rPr lang="en-IN" sz="2400" dirty="0"/>
              <a:t> opens file for reading 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9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open() function</a:t>
            </a:r>
          </a:p>
        </p:txBody>
      </p:sp>
      <p:pic>
        <p:nvPicPr>
          <p:cNvPr id="1026" name="Picture 2" descr="http://icons.iconarchive.com/icons/creative-freedom/shimmer/256/Ope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004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7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open()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1033281"/>
            <a:ext cx="8763000" cy="820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sz="24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Syntax: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IN" sz="24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/>
              </a:rPr>
              <a:t>	</a:t>
            </a: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stream-object.open("filename", mode); 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155" y="2027077"/>
            <a:ext cx="8766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By default </a:t>
            </a:r>
            <a:r>
              <a:rPr lang="en-IN" sz="2400" b="1" dirty="0" err="1">
                <a:solidFill>
                  <a:srgbClr val="C00000"/>
                </a:solidFill>
              </a:rPr>
              <a:t>ofstream</a:t>
            </a:r>
            <a:r>
              <a:rPr lang="en-IN" sz="2400" dirty="0"/>
              <a:t> opens file for writing only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By default  </a:t>
            </a:r>
            <a:r>
              <a:rPr lang="en-IN" sz="2400" b="1" dirty="0" err="1">
                <a:solidFill>
                  <a:srgbClr val="C00000"/>
                </a:solidFill>
              </a:rPr>
              <a:t>ifstream</a:t>
            </a:r>
            <a:r>
              <a:rPr lang="en-IN" sz="2400" dirty="0"/>
              <a:t> opens file for reading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7604" y="3588424"/>
            <a:ext cx="79458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ofstream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send(</a:t>
            </a:r>
            <a:r>
              <a:rPr lang="en-IN" sz="240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"abc.txt"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);  </a:t>
            </a:r>
            <a:r>
              <a:rPr lang="en-IN" sz="2400" kern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//constructor</a:t>
            </a:r>
            <a:endParaRPr lang="en-IN" sz="2400" dirty="0">
              <a:solidFill>
                <a:srgbClr val="008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7604" y="4185227"/>
            <a:ext cx="794589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ofstream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send;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send.open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"abc.txt"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); 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//open() function</a:t>
            </a:r>
            <a:endParaRPr lang="en-IN" sz="2400" dirty="0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7604" y="5180271"/>
            <a:ext cx="794589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ofstream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send;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send.open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"abc.txt"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,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ios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::out);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//open() function with mode</a:t>
            </a:r>
            <a:endParaRPr lang="en-IN" sz="2400" dirty="0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152" y="3022101"/>
            <a:ext cx="8766345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Three ways to create a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516" y="3588424"/>
            <a:ext cx="72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696" y="4189614"/>
            <a:ext cx="720000" cy="826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0744" y="5180271"/>
            <a:ext cx="72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8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opening modes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64225"/>
              </p:ext>
            </p:extLst>
          </p:nvPr>
        </p:nvGraphicFramePr>
        <p:xfrm>
          <a:off x="215516" y="922858"/>
          <a:ext cx="86409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68986"/>
              </p:ext>
            </p:extLst>
          </p:nvPr>
        </p:nvGraphicFramePr>
        <p:xfrm>
          <a:off x="223961" y="2395460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Append to end-of-file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26396"/>
              </p:ext>
            </p:extLst>
          </p:nvPr>
        </p:nvGraphicFramePr>
        <p:xfrm>
          <a:off x="223961" y="2893259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Go to end-of-file on opening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5031"/>
              </p:ext>
            </p:extLst>
          </p:nvPr>
        </p:nvGraphicFramePr>
        <p:xfrm>
          <a:off x="223961" y="3388894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71398"/>
              </p:ext>
            </p:extLst>
          </p:nvPr>
        </p:nvGraphicFramePr>
        <p:xfrm>
          <a:off x="226273" y="1403508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Open file for reading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85349"/>
              </p:ext>
            </p:extLst>
          </p:nvPr>
        </p:nvGraphicFramePr>
        <p:xfrm>
          <a:off x="228211" y="1900124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Open file for writing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60954"/>
              </p:ext>
            </p:extLst>
          </p:nvPr>
        </p:nvGraphicFramePr>
        <p:xfrm>
          <a:off x="223961" y="3887405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</a:t>
                      </a:r>
                      <a:r>
                        <a:rPr lang="en-IN" sz="2400" dirty="0" err="1"/>
                        <a:t>trunc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Delete content of</a:t>
                      </a:r>
                      <a:r>
                        <a:rPr lang="en-IN" sz="2400" b="0" baseline="0" dirty="0"/>
                        <a:t> file if exists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32035"/>
              </p:ext>
            </p:extLst>
          </p:nvPr>
        </p:nvGraphicFramePr>
        <p:xfrm>
          <a:off x="223961" y="4391699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</a:t>
                      </a:r>
                      <a:r>
                        <a:rPr lang="en-IN" sz="2400" dirty="0" err="1"/>
                        <a:t>nocreate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Open fails if the file does not</a:t>
                      </a:r>
                      <a:r>
                        <a:rPr lang="en-IN" sz="2400" b="0" baseline="0" dirty="0"/>
                        <a:t> exists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27542"/>
              </p:ext>
            </p:extLst>
          </p:nvPr>
        </p:nvGraphicFramePr>
        <p:xfrm>
          <a:off x="223961" y="4895993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1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 :: </a:t>
                      </a:r>
                      <a:r>
                        <a:rPr lang="en-IN" sz="2400" dirty="0" err="1"/>
                        <a:t>noreplace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Open fails if</a:t>
                      </a:r>
                      <a:r>
                        <a:rPr lang="en-IN" sz="2400" b="0" baseline="0" dirty="0"/>
                        <a:t> the file already exists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7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516" y="886195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myfile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myfile.open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"example.txt"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::out);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myfile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is India.\n"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myfile.close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75950" y="1336886"/>
            <a:ext cx="30963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015716" y="5157192"/>
            <a:ext cx="1152128" cy="1188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.</a:t>
            </a:r>
            <a:r>
              <a:rPr lang="en-IN" sz="2400" dirty="0" err="1">
                <a:solidFill>
                  <a:schemeClr val="tx1"/>
                </a:solidFill>
              </a:rPr>
              <a:t>cpp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28284" y="4797152"/>
            <a:ext cx="1764196" cy="1628564"/>
            <a:chOff x="4826592" y="4716760"/>
            <a:chExt cx="1764196" cy="1628564"/>
          </a:xfrm>
        </p:grpSpPr>
        <p:sp>
          <p:nvSpPr>
            <p:cNvPr id="7" name="Rectangle 6"/>
            <p:cNvSpPr/>
            <p:nvPr/>
          </p:nvSpPr>
          <p:spPr>
            <a:xfrm>
              <a:off x="5148064" y="5157192"/>
              <a:ext cx="1152128" cy="1188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26592" y="4716760"/>
              <a:ext cx="1764196" cy="440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example.txt</a:t>
              </a: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167954" y="5237584"/>
            <a:ext cx="4281802" cy="9997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This is India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operations (Cont..)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944724"/>
            <a:ext cx="86769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line[50];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rfile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rfile.open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"example.txt"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::in)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rfile.getline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(line,50); </a:t>
            </a:r>
          </a:p>
          <a:p>
            <a:pPr lvl="1"/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IN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rfile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&gt;&gt;line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+mj-lt"/>
              </a:rPr>
              <a:t>is also valid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&lt;&lt;line;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rfile.close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181697" y="5157192"/>
            <a:ext cx="1152128" cy="1188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.</a:t>
            </a:r>
            <a:r>
              <a:rPr lang="en-IN" sz="2400" dirty="0" err="1">
                <a:solidFill>
                  <a:schemeClr val="tx1"/>
                </a:solidFill>
              </a:rPr>
              <a:t>cpp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61385" y="4797152"/>
            <a:ext cx="1764196" cy="1628564"/>
            <a:chOff x="4959693" y="4716760"/>
            <a:chExt cx="1764196" cy="1628564"/>
          </a:xfrm>
        </p:grpSpPr>
        <p:sp>
          <p:nvSpPr>
            <p:cNvPr id="7" name="Rectangle 6"/>
            <p:cNvSpPr/>
            <p:nvPr/>
          </p:nvSpPr>
          <p:spPr>
            <a:xfrm>
              <a:off x="5148064" y="5157192"/>
              <a:ext cx="1406720" cy="1188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dirty="0">
                  <a:solidFill>
                    <a:schemeClr val="tx1"/>
                  </a:solidFill>
                </a:rPr>
                <a:t>This is India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9693" y="4716760"/>
              <a:ext cx="1764196" cy="440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example.txt</a:t>
              </a:r>
            </a:p>
          </p:txBody>
        </p:sp>
      </p:grpSp>
      <p:sp>
        <p:nvSpPr>
          <p:cNvPr id="12" name="Left Arrow 11"/>
          <p:cNvSpPr/>
          <p:nvPr/>
        </p:nvSpPr>
        <p:spPr>
          <a:xfrm>
            <a:off x="4391980" y="5373215"/>
            <a:ext cx="3057776" cy="83448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This is </a:t>
            </a:r>
            <a:r>
              <a:rPr lang="en-IN" dirty="0" err="1">
                <a:solidFill>
                  <a:schemeClr val="tx1"/>
                </a:solidFill>
              </a:rPr>
              <a:t>india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9572" y="2481322"/>
            <a:ext cx="5580620" cy="71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6" y="-62178"/>
            <a:ext cx="62286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product[20];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price;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product name="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&gt;&gt;product;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price="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&gt;&gt;price;</a:t>
            </a:r>
          </a:p>
          <a:p>
            <a:pPr lvl="1"/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"stock.txt"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&lt;&lt;product&lt;&lt;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outfile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&lt;&lt;price;</a:t>
            </a:r>
          </a:p>
          <a:p>
            <a:pPr lvl="1"/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"stock.txt"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&gt;&gt;product;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&gt;&gt;price;</a:t>
            </a:r>
          </a:p>
          <a:p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&lt;&lt;product&lt;&lt;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&lt;&lt;price;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5" name="Rectangular Callout 4"/>
          <p:cNvSpPr/>
          <p:nvPr/>
        </p:nvSpPr>
        <p:spPr>
          <a:xfrm>
            <a:off x="5724128" y="2774072"/>
            <a:ext cx="3312368" cy="870952"/>
          </a:xfrm>
          <a:prstGeom prst="wedgeRectCallout">
            <a:avLst>
              <a:gd name="adj1" fmla="val -163650"/>
              <a:gd name="adj2" fmla="val 12469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>
                <a:solidFill>
                  <a:schemeClr val="tx1"/>
                </a:solidFill>
              </a:rPr>
              <a:t>Opening a file to write data into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18733" y="4221088"/>
            <a:ext cx="3312368" cy="870952"/>
          </a:xfrm>
          <a:prstGeom prst="wedgeRectCallout">
            <a:avLst>
              <a:gd name="adj1" fmla="val -139713"/>
              <a:gd name="adj2" fmla="val 6488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>
                <a:solidFill>
                  <a:schemeClr val="tx1"/>
                </a:solidFill>
              </a:rPr>
              <a:t>Opening a file to read data from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41427" y="0"/>
            <a:ext cx="4701414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File operations program</a:t>
            </a:r>
          </a:p>
        </p:txBody>
      </p:sp>
    </p:spTree>
    <p:extLst>
      <p:ext uri="{BB962C8B-B14F-4D97-AF65-F5344CB8AC3E}">
        <p14:creationId xmlns:p14="http://schemas.microsoft.com/office/powerpoint/2010/main" val="41957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Write a program that opens </a:t>
            </a:r>
            <a:r>
              <a:rPr lang="en-IN" b="1" dirty="0">
                <a:solidFill>
                  <a:srgbClr val="C00000"/>
                </a:solidFill>
              </a:rPr>
              <a:t>two text files </a:t>
            </a:r>
            <a:r>
              <a:rPr lang="en-IN" dirty="0"/>
              <a:t>for reading data. </a:t>
            </a:r>
          </a:p>
          <a:p>
            <a:pPr algn="just"/>
            <a:r>
              <a:rPr lang="en-IN" dirty="0"/>
              <a:t>It creates a </a:t>
            </a:r>
            <a:r>
              <a:rPr lang="en-IN" b="1" dirty="0">
                <a:solidFill>
                  <a:srgbClr val="C00000"/>
                </a:solidFill>
              </a:rPr>
              <a:t>third file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contains the text of first file and then that of second file </a:t>
            </a:r>
          </a:p>
          <a:p>
            <a:pPr marL="400050" lvl="1" indent="0" algn="just">
              <a:buNone/>
            </a:pPr>
            <a:r>
              <a:rPr lang="en-IN" sz="2400" dirty="0"/>
              <a:t>(text of second file to be appended after text of the first file, to produce the third file). </a:t>
            </a:r>
          </a:p>
        </p:txBody>
      </p:sp>
    </p:spTree>
    <p:extLst>
      <p:ext uri="{BB962C8B-B14F-4D97-AF65-F5344CB8AC3E}">
        <p14:creationId xmlns:p14="http://schemas.microsoft.com/office/powerpoint/2010/main" val="257361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08" y="332656"/>
            <a:ext cx="766885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fstream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file1,file2,file3;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file1.open(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"one.txt"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::in);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file2.open(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"two.txt"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::in);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file3.open(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"three.txt"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::app);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ch1,ch2;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(!file1.eof())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file1.get(ch1);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&lt;&lt;ch1&lt;&lt;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file3.put(ch1);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file1.close();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(!file2.eof())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file2.get(ch2);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&lt;&lt;ch2&lt;&lt;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file3.put(ch2);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file2.close(); file3.close();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542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7846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Each file has two associated pointers known as the </a:t>
            </a:r>
            <a:r>
              <a:rPr lang="en-IN" b="1" dirty="0">
                <a:solidFill>
                  <a:srgbClr val="C00000"/>
                </a:solidFill>
              </a:rPr>
              <a:t>file pointers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One of them is called </a:t>
            </a:r>
            <a:r>
              <a:rPr lang="en-IN" b="1" dirty="0">
                <a:solidFill>
                  <a:srgbClr val="C00000"/>
                </a:solidFill>
              </a:rPr>
              <a:t>input pointer (or get pointer) </a:t>
            </a:r>
            <a:r>
              <a:rPr lang="en-IN" dirty="0"/>
              <a:t>and the other is called </a:t>
            </a:r>
            <a:r>
              <a:rPr lang="en-IN" b="1" dirty="0">
                <a:solidFill>
                  <a:srgbClr val="C00000"/>
                </a:solidFill>
              </a:rPr>
              <a:t>output pointer (or put pointer)</a:t>
            </a:r>
            <a:r>
              <a:rPr lang="en-IN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Input pointer </a:t>
            </a:r>
            <a:r>
              <a:rPr lang="en-IN" dirty="0"/>
              <a:t>is used for reading the content of a given file location.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Output pointer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for writing to a given file location.</a:t>
            </a:r>
          </a:p>
        </p:txBody>
      </p:sp>
    </p:spTree>
    <p:extLst>
      <p:ext uri="{BB962C8B-B14F-4D97-AF65-F5344CB8AC3E}">
        <p14:creationId xmlns:p14="http://schemas.microsoft.com/office/powerpoint/2010/main" val="25381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Concepts of Streams</a:t>
            </a:r>
          </a:p>
        </p:txBody>
      </p:sp>
      <p:pic>
        <p:nvPicPr>
          <p:cNvPr id="1026" name="Picture 2" descr="https://encrypted-tbn0.gstatic.com/images?q=tbn:ANd9GcQndl6rGmT2nFjgdmsMLDcM7I1LDKdlHx-8njZJWpY7LnTlfPTc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92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Functions for manipulation of file pointers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72111"/>
              </p:ext>
            </p:extLst>
          </p:nvPr>
        </p:nvGraphicFramePr>
        <p:xfrm>
          <a:off x="215516" y="980728"/>
          <a:ext cx="86409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67120"/>
              </p:ext>
            </p:extLst>
          </p:nvPr>
        </p:nvGraphicFramePr>
        <p:xfrm>
          <a:off x="215516" y="1467423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seekg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Moves get pointer (input) to specified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84326"/>
              </p:ext>
            </p:extLst>
          </p:nvPr>
        </p:nvGraphicFramePr>
        <p:xfrm>
          <a:off x="215516" y="1968915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seekp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Moves put pointer (output) to specified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8115"/>
              </p:ext>
            </p:extLst>
          </p:nvPr>
        </p:nvGraphicFramePr>
        <p:xfrm>
          <a:off x="215516" y="2474253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tellg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Gives current position of the get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90457"/>
              </p:ext>
            </p:extLst>
          </p:nvPr>
        </p:nvGraphicFramePr>
        <p:xfrm>
          <a:off x="215516" y="2975745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tellp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Gives current position of the put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361" y="3942102"/>
            <a:ext cx="905513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ifstream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rcv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ofstream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send;</a:t>
            </a:r>
          </a:p>
          <a:p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rcv.seekg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(30);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//move the get pointer to byte number 30 in the file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send.seekp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(30);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//move the put pointer to byte number 30 in the file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rcv.tellg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send.tellp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316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Functions for manipulation of file pointers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95684"/>
              </p:ext>
            </p:extLst>
          </p:nvPr>
        </p:nvGraphicFramePr>
        <p:xfrm>
          <a:off x="211781" y="2564904"/>
          <a:ext cx="86409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77075"/>
              </p:ext>
            </p:extLst>
          </p:nvPr>
        </p:nvGraphicFramePr>
        <p:xfrm>
          <a:off x="211781" y="3051599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::beg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offset counted from the beginning of the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73239"/>
              </p:ext>
            </p:extLst>
          </p:nvPr>
        </p:nvGraphicFramePr>
        <p:xfrm>
          <a:off x="219356" y="3580085"/>
          <a:ext cx="8640000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::cur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offset counted from the current position of the stream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87454"/>
              </p:ext>
            </p:extLst>
          </p:nvPr>
        </p:nvGraphicFramePr>
        <p:xfrm>
          <a:off x="215516" y="4473116"/>
          <a:ext cx="8640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ios</a:t>
                      </a:r>
                      <a:r>
                        <a:rPr lang="en-IN" sz="2400" dirty="0"/>
                        <a:t>::end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offset counted from the end of the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5516" y="980728"/>
            <a:ext cx="5688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nsolas" pitchFamily="49" charset="0"/>
              </a:rPr>
              <a:t>Another prototype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latin typeface="Consolas" pitchFamily="49" charset="0"/>
              </a:rPr>
              <a:t>seekg</a:t>
            </a:r>
            <a:r>
              <a:rPr lang="en-IN" sz="2400" dirty="0">
                <a:solidFill>
                  <a:srgbClr val="000000"/>
                </a:solidFill>
                <a:latin typeface="Consolas" pitchFamily="49" charset="0"/>
              </a:rPr>
              <a:t> ( offset, direction );</a:t>
            </a:r>
            <a:br>
              <a:rPr lang="en-IN" sz="2400" dirty="0">
                <a:latin typeface="Consolas" pitchFamily="49" charset="0"/>
              </a:rPr>
            </a:br>
            <a:r>
              <a:rPr lang="en-IN" sz="2400" dirty="0" err="1">
                <a:solidFill>
                  <a:srgbClr val="000000"/>
                </a:solidFill>
                <a:latin typeface="Consolas" pitchFamily="49" charset="0"/>
              </a:rPr>
              <a:t>seekp</a:t>
            </a:r>
            <a:r>
              <a:rPr lang="en-IN" sz="2400" dirty="0">
                <a:solidFill>
                  <a:srgbClr val="000000"/>
                </a:solidFill>
                <a:latin typeface="Consolas" pitchFamily="49" charset="0"/>
              </a:rPr>
              <a:t> ( offset, direction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write() and read()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80655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The functions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read(), </a:t>
            </a:r>
            <a:r>
              <a:rPr lang="en-IN" dirty="0"/>
              <a:t>different from the functions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get(), </a:t>
            </a:r>
            <a:r>
              <a:rPr lang="en-IN" dirty="0"/>
              <a:t>handle the data in binary form.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infile.read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((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* ) &amp;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V,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(V));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outfile.write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((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*) &amp;V ,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(V));</a:t>
            </a:r>
          </a:p>
          <a:p>
            <a:r>
              <a:rPr lang="en-IN" dirty="0"/>
              <a:t>These functions take two arguments. The first is the address of the variable V, and the second is the length of that variable in bytes.</a:t>
            </a:r>
          </a:p>
          <a:p>
            <a:pPr algn="just"/>
            <a:r>
              <a:rPr lang="en-IN" dirty="0"/>
              <a:t>The address of the variable must be cast to type </a:t>
            </a:r>
            <a:r>
              <a:rPr lang="en-IN" b="1" dirty="0">
                <a:solidFill>
                  <a:srgbClr val="C00000"/>
                </a:solidFill>
              </a:rPr>
              <a:t>char*</a:t>
            </a:r>
            <a:r>
              <a:rPr lang="en-IN" dirty="0"/>
              <a:t>(</a:t>
            </a:r>
            <a:r>
              <a:rPr lang="en-IN" dirty="0" err="1"/>
              <a:t>i.e</a:t>
            </a:r>
            <a:r>
              <a:rPr lang="en-IN" dirty="0"/>
              <a:t> pointer to character type).</a:t>
            </a:r>
          </a:p>
        </p:txBody>
      </p:sp>
    </p:spTree>
    <p:extLst>
      <p:ext uri="{BB962C8B-B14F-4D97-AF65-F5344CB8AC3E}">
        <p14:creationId xmlns:p14="http://schemas.microsoft.com/office/powerpoint/2010/main" val="17362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641308"/>
            <a:ext cx="57246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inventory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name[10];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cost;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Name="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&gt;&gt;name;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cost="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&gt;&gt;cost;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"Name="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&lt;&lt;name&lt;&lt;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"Cost="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&lt;&lt;cost;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1830" y="80628"/>
            <a:ext cx="601266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Reading &amp; Writing class objects</a:t>
            </a:r>
          </a:p>
        </p:txBody>
      </p:sp>
    </p:spTree>
    <p:extLst>
      <p:ext uri="{BB962C8B-B14F-4D97-AF65-F5344CB8AC3E}">
        <p14:creationId xmlns:p14="http://schemas.microsoft.com/office/powerpoint/2010/main" val="1189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1830" y="80628"/>
            <a:ext cx="601266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Reading &amp; Writing class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656692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inventory ob1;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details of product\n"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fstream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file.open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"stock.txt"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::in |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::app);</a:t>
            </a:r>
          </a:p>
          <a:p>
            <a:pPr lvl="1"/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ob1.readdata();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file.write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*)&amp;ob1,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(ob1));</a:t>
            </a:r>
          </a:p>
          <a:p>
            <a:pPr lvl="1"/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file.read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*)&amp;ob1,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(ob1));</a:t>
            </a:r>
          </a:p>
          <a:p>
            <a:pPr lvl="1"/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ob1.displaydata();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file.close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082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171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Streams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51920" y="1964937"/>
            <a:ext cx="1440160" cy="1625714"/>
            <a:chOff x="3851920" y="1047202"/>
            <a:chExt cx="1440160" cy="1625714"/>
          </a:xfrm>
        </p:grpSpPr>
        <p:sp>
          <p:nvSpPr>
            <p:cNvPr id="4" name="Rectangle 3"/>
            <p:cNvSpPr/>
            <p:nvPr/>
          </p:nvSpPr>
          <p:spPr>
            <a:xfrm>
              <a:off x="3851920" y="1047202"/>
              <a:ext cx="1440160" cy="16257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C++ Program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955" y="1164086"/>
              <a:ext cx="1134091" cy="1134091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190500" y="1007760"/>
            <a:ext cx="1737318" cy="1097425"/>
            <a:chOff x="449292" y="1153338"/>
            <a:chExt cx="1737318" cy="1097425"/>
          </a:xfrm>
          <a:noFill/>
        </p:grpSpPr>
        <p:sp>
          <p:nvSpPr>
            <p:cNvPr id="6" name="Rounded Rectangle 5"/>
            <p:cNvSpPr/>
            <p:nvPr/>
          </p:nvSpPr>
          <p:spPr>
            <a:xfrm>
              <a:off x="449292" y="1153338"/>
              <a:ext cx="1737318" cy="10974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Keyboard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86" b="9361"/>
            <a:stretch/>
          </p:blipFill>
          <p:spPr>
            <a:xfrm>
              <a:off x="846423" y="1153338"/>
              <a:ext cx="943056" cy="751172"/>
            </a:xfrm>
            <a:prstGeom prst="rect">
              <a:avLst/>
            </a:prstGeom>
            <a:grpFill/>
          </p:spPr>
        </p:pic>
      </p:grpSp>
      <p:grpSp>
        <p:nvGrpSpPr>
          <p:cNvPr id="17" name="Group 16"/>
          <p:cNvGrpSpPr/>
          <p:nvPr/>
        </p:nvGrpSpPr>
        <p:grpSpPr>
          <a:xfrm>
            <a:off x="190500" y="2188686"/>
            <a:ext cx="1737318" cy="1121721"/>
            <a:chOff x="449292" y="2334264"/>
            <a:chExt cx="1737318" cy="1121721"/>
          </a:xfrm>
          <a:noFill/>
        </p:grpSpPr>
        <p:sp>
          <p:nvSpPr>
            <p:cNvPr id="7" name="Rounded Rectangle 6"/>
            <p:cNvSpPr/>
            <p:nvPr/>
          </p:nvSpPr>
          <p:spPr>
            <a:xfrm>
              <a:off x="449292" y="2334264"/>
              <a:ext cx="1737318" cy="11217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File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17" y="2411328"/>
              <a:ext cx="668267" cy="668267"/>
            </a:xfrm>
            <a:prstGeom prst="rect">
              <a:avLst/>
            </a:prstGeom>
            <a:grpFill/>
          </p:spPr>
        </p:pic>
      </p:grpSp>
      <p:grpSp>
        <p:nvGrpSpPr>
          <p:cNvPr id="26" name="Group 25"/>
          <p:cNvGrpSpPr/>
          <p:nvPr/>
        </p:nvGrpSpPr>
        <p:grpSpPr>
          <a:xfrm>
            <a:off x="190500" y="3393046"/>
            <a:ext cx="1735058" cy="1222523"/>
            <a:chOff x="190500" y="3393046"/>
            <a:chExt cx="1735058" cy="1222523"/>
          </a:xfrm>
          <a:noFill/>
        </p:grpSpPr>
        <p:sp>
          <p:nvSpPr>
            <p:cNvPr id="8" name="Rounded Rectangle 7"/>
            <p:cNvSpPr/>
            <p:nvPr/>
          </p:nvSpPr>
          <p:spPr>
            <a:xfrm>
              <a:off x="190500" y="3393046"/>
              <a:ext cx="1735058" cy="122252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Program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91" y="3527296"/>
              <a:ext cx="684076" cy="684076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6968336" y="1016732"/>
            <a:ext cx="1980220" cy="1110444"/>
            <a:chOff x="6968336" y="1016732"/>
            <a:chExt cx="1980220" cy="1110444"/>
          </a:xfrm>
          <a:noFill/>
        </p:grpSpPr>
        <p:sp>
          <p:nvSpPr>
            <p:cNvPr id="9" name="Rounded Rectangle 8"/>
            <p:cNvSpPr/>
            <p:nvPr/>
          </p:nvSpPr>
          <p:spPr>
            <a:xfrm>
              <a:off x="6968336" y="1016732"/>
              <a:ext cx="1980220" cy="111044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Display / Printer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807" y="1102635"/>
              <a:ext cx="656297" cy="656297"/>
            </a:xfrm>
            <a:prstGeom prst="rect">
              <a:avLst/>
            </a:prstGeom>
            <a:grpFill/>
          </p:spPr>
        </p:pic>
      </p:grpSp>
      <p:grpSp>
        <p:nvGrpSpPr>
          <p:cNvPr id="33" name="Group 32"/>
          <p:cNvGrpSpPr/>
          <p:nvPr/>
        </p:nvGrpSpPr>
        <p:grpSpPr>
          <a:xfrm>
            <a:off x="6968336" y="2221926"/>
            <a:ext cx="1980220" cy="1121721"/>
            <a:chOff x="6968336" y="2221176"/>
            <a:chExt cx="1980220" cy="1121721"/>
          </a:xfrm>
          <a:noFill/>
        </p:grpSpPr>
        <p:sp>
          <p:nvSpPr>
            <p:cNvPr id="28" name="Rounded Rectangle 27"/>
            <p:cNvSpPr/>
            <p:nvPr/>
          </p:nvSpPr>
          <p:spPr>
            <a:xfrm>
              <a:off x="6968336" y="2221176"/>
              <a:ext cx="1980220" cy="11217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File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13" y="2298240"/>
              <a:ext cx="668267" cy="668267"/>
            </a:xfrm>
            <a:prstGeom prst="rect">
              <a:avLst/>
            </a:prstGeom>
            <a:grpFill/>
          </p:spPr>
        </p:pic>
      </p:grpSp>
      <p:grpSp>
        <p:nvGrpSpPr>
          <p:cNvPr id="34" name="Group 33"/>
          <p:cNvGrpSpPr/>
          <p:nvPr/>
        </p:nvGrpSpPr>
        <p:grpSpPr>
          <a:xfrm>
            <a:off x="6968336" y="3425536"/>
            <a:ext cx="1980220" cy="1222523"/>
            <a:chOff x="6968336" y="3425536"/>
            <a:chExt cx="1980220" cy="1222523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968336" y="3425536"/>
              <a:ext cx="1980220" cy="122252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Program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408" y="3559786"/>
              <a:ext cx="684076" cy="684076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2595431" y="2650986"/>
            <a:ext cx="795780" cy="268108"/>
            <a:chOff x="0" y="0"/>
            <a:chExt cx="2743200" cy="342900"/>
          </a:xfrm>
        </p:grpSpPr>
        <p:grpSp>
          <p:nvGrpSpPr>
            <p:cNvPr id="82" name="Group 81"/>
            <p:cNvGrpSpPr/>
            <p:nvPr/>
          </p:nvGrpSpPr>
          <p:grpSpPr>
            <a:xfrm>
              <a:off x="0" y="0"/>
              <a:ext cx="1371600" cy="342900"/>
              <a:chOff x="0" y="0"/>
              <a:chExt cx="1371600" cy="342900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1371600" y="0"/>
              <a:ext cx="1371600" cy="342900"/>
              <a:chOff x="0" y="0"/>
              <a:chExt cx="1371600" cy="3429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</p:grpSp>
      <p:cxnSp>
        <p:nvCxnSpPr>
          <p:cNvPr id="97" name="Straight Arrow Connector 96"/>
          <p:cNvCxnSpPr>
            <a:stCxn id="6" idx="3"/>
            <a:endCxn id="94" idx="0"/>
          </p:cNvCxnSpPr>
          <p:nvPr/>
        </p:nvCxnSpPr>
        <p:spPr>
          <a:xfrm>
            <a:off x="1927818" y="1556473"/>
            <a:ext cx="717349" cy="1094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" idx="3"/>
            <a:endCxn id="94" idx="1"/>
          </p:cNvCxnSpPr>
          <p:nvPr/>
        </p:nvCxnSpPr>
        <p:spPr>
          <a:xfrm>
            <a:off x="1927818" y="2749547"/>
            <a:ext cx="667613" cy="354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" idx="3"/>
          </p:cNvCxnSpPr>
          <p:nvPr/>
        </p:nvCxnSpPr>
        <p:spPr>
          <a:xfrm flipV="1">
            <a:off x="1925558" y="2942667"/>
            <a:ext cx="761387" cy="1061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7" idx="3"/>
            <a:endCxn id="4" idx="1"/>
          </p:cNvCxnSpPr>
          <p:nvPr/>
        </p:nvCxnSpPr>
        <p:spPr>
          <a:xfrm flipV="1">
            <a:off x="3391211" y="2777794"/>
            <a:ext cx="460709" cy="7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657570" y="2640859"/>
            <a:ext cx="795780" cy="268108"/>
            <a:chOff x="0" y="0"/>
            <a:chExt cx="2743200" cy="3429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0" y="0"/>
              <a:ext cx="1371600" cy="342900"/>
              <a:chOff x="0" y="0"/>
              <a:chExt cx="1371600" cy="34290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1371600" y="0"/>
              <a:ext cx="1371600" cy="342900"/>
              <a:chOff x="0" y="0"/>
              <a:chExt cx="1371600" cy="34290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</p:grpSp>
      <p:cxnSp>
        <p:nvCxnSpPr>
          <p:cNvPr id="120" name="Straight Arrow Connector 119"/>
          <p:cNvCxnSpPr>
            <a:stCxn id="4" idx="3"/>
            <a:endCxn id="117" idx="1"/>
          </p:cNvCxnSpPr>
          <p:nvPr/>
        </p:nvCxnSpPr>
        <p:spPr>
          <a:xfrm flipV="1">
            <a:off x="5292080" y="2774913"/>
            <a:ext cx="365490" cy="2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0" idx="0"/>
            <a:endCxn id="9" idx="1"/>
          </p:cNvCxnSpPr>
          <p:nvPr/>
        </p:nvCxnSpPr>
        <p:spPr>
          <a:xfrm flipV="1">
            <a:off x="6403614" y="1571954"/>
            <a:ext cx="564722" cy="1068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0" idx="3"/>
            <a:endCxn id="28" idx="1"/>
          </p:cNvCxnSpPr>
          <p:nvPr/>
        </p:nvCxnSpPr>
        <p:spPr>
          <a:xfrm>
            <a:off x="6453350" y="2774913"/>
            <a:ext cx="514986" cy="7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0" idx="2"/>
            <a:endCxn id="31" idx="1"/>
          </p:cNvCxnSpPr>
          <p:nvPr/>
        </p:nvCxnSpPr>
        <p:spPr>
          <a:xfrm>
            <a:off x="6403614" y="2908967"/>
            <a:ext cx="564722" cy="1127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43508" y="5157192"/>
            <a:ext cx="1692188" cy="756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Input source to stream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12352" y="5119349"/>
            <a:ext cx="1692188" cy="756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Output target from stream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356606" y="2899799"/>
            <a:ext cx="1176005" cy="737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Input Stream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7721" y="2850436"/>
            <a:ext cx="1176005" cy="737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Output Stream</a:t>
            </a:r>
          </a:p>
        </p:txBody>
      </p:sp>
    </p:spTree>
    <p:extLst>
      <p:ext uri="{BB962C8B-B14F-4D97-AF65-F5344CB8AC3E}">
        <p14:creationId xmlns:p14="http://schemas.microsoft.com/office/powerpoint/2010/main" val="5635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streams(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952488"/>
            <a:ext cx="8763000" cy="24384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IN" dirty="0"/>
              <a:t>In header </a:t>
            </a:r>
            <a:r>
              <a:rPr lang="en-IN" b="1" dirty="0">
                <a:solidFill>
                  <a:srgbClr val="C00000"/>
                </a:solidFill>
              </a:rPr>
              <a:t>&lt;</a:t>
            </a:r>
            <a:r>
              <a:rPr lang="en-IN" b="1" dirty="0" err="1">
                <a:solidFill>
                  <a:srgbClr val="C00000"/>
                </a:solidFill>
              </a:rPr>
              <a:t>iostream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  <a:r>
              <a:rPr lang="en-IN" dirty="0"/>
              <a:t>, a set of class is defined that supports I/O operations. </a:t>
            </a:r>
          </a:p>
          <a:p>
            <a:pPr algn="just"/>
            <a:r>
              <a:rPr lang="en-IN" dirty="0"/>
              <a:t>The classes used for input/output to the </a:t>
            </a:r>
            <a:r>
              <a:rPr lang="en-IN" b="1" dirty="0">
                <a:solidFill>
                  <a:srgbClr val="C00000"/>
                </a:solidFill>
              </a:rPr>
              <a:t>devices</a:t>
            </a:r>
            <a:r>
              <a:rPr lang="en-IN" dirty="0"/>
              <a:t> are declared in the </a:t>
            </a:r>
            <a:r>
              <a:rPr lang="en-IN" b="1" dirty="0">
                <a:solidFill>
                  <a:srgbClr val="C00000"/>
                </a:solidFill>
              </a:rPr>
              <a:t>IOSTREAM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file.</a:t>
            </a:r>
          </a:p>
          <a:p>
            <a:pPr algn="just"/>
            <a:r>
              <a:rPr lang="en-IN" dirty="0"/>
              <a:t>The classes used for </a:t>
            </a:r>
            <a:r>
              <a:rPr lang="en-IN" b="1" dirty="0">
                <a:solidFill>
                  <a:srgbClr val="C00000"/>
                </a:solidFill>
              </a:rPr>
              <a:t>disk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file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are declared in the </a:t>
            </a:r>
            <a:r>
              <a:rPr lang="en-IN" b="1" dirty="0">
                <a:solidFill>
                  <a:srgbClr val="C00000"/>
                </a:solidFill>
              </a:rPr>
              <a:t>FSTREAM</a:t>
            </a:r>
            <a:r>
              <a:rPr lang="en-IN" dirty="0"/>
              <a:t>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021080"/>
            <a:ext cx="8763000" cy="285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stream</a:t>
            </a:r>
            <a:r>
              <a:rPr lang="en-IN" i="1" dirty="0"/>
              <a:t> </a:t>
            </a:r>
            <a:r>
              <a:rPr lang="en-IN" dirty="0"/>
              <a:t>is a general name given to a flow of data. </a:t>
            </a:r>
          </a:p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stream</a:t>
            </a:r>
            <a:r>
              <a:rPr lang="en-IN" dirty="0"/>
              <a:t> is a sequence of bytes.</a:t>
            </a:r>
          </a:p>
          <a:p>
            <a:pPr algn="just"/>
            <a:r>
              <a:rPr lang="en-IN" dirty="0"/>
              <a:t>The source stream that provides data to programs is called </a:t>
            </a:r>
            <a:r>
              <a:rPr lang="en-IN" b="1" dirty="0">
                <a:solidFill>
                  <a:srgbClr val="C00000"/>
                </a:solidFill>
              </a:rPr>
              <a:t>input stream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destination stream receives output from the program is called </a:t>
            </a:r>
            <a:r>
              <a:rPr lang="en-IN" b="1" dirty="0">
                <a:solidFill>
                  <a:srgbClr val="C00000"/>
                </a:solidFill>
              </a:rPr>
              <a:t>output stream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19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Input/Output</a:t>
            </a:r>
            <a:r>
              <a:rPr lang="en-IN" dirty="0"/>
              <a:t> streams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772353" y="1815465"/>
            <a:ext cx="1885781" cy="4724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>
                <a:effectLst/>
                <a:latin typeface="Calibri"/>
                <a:ea typeface="Calibri"/>
                <a:cs typeface="Shruti"/>
              </a:rPr>
              <a:t>Input stream</a:t>
            </a:r>
            <a:endParaRPr lang="en-IN" sz="1100">
              <a:effectLst/>
              <a:latin typeface="Calibri"/>
              <a:ea typeface="Calibri"/>
              <a:cs typeface="Shruti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726637" y="3355962"/>
            <a:ext cx="2026739" cy="4724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effectLst/>
                <a:latin typeface="Calibri"/>
                <a:ea typeface="Calibri"/>
                <a:cs typeface="Shruti"/>
              </a:rPr>
              <a:t>Output stream</a:t>
            </a:r>
            <a:endParaRPr lang="en-IN" sz="1100" dirty="0">
              <a:effectLst/>
              <a:latin typeface="Calibri"/>
              <a:ea typeface="Calibri"/>
              <a:cs typeface="Shrut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4185" y="2066925"/>
            <a:ext cx="1207662" cy="712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>
                <a:solidFill>
                  <a:srgbClr val="000000"/>
                </a:solidFill>
                <a:effectLst/>
                <a:ea typeface="Calibri"/>
                <a:cs typeface="Shruti"/>
              </a:rPr>
              <a:t>Input</a:t>
            </a:r>
            <a:endParaRPr lang="en-IN" sz="1100">
              <a:effectLst/>
              <a:ea typeface="Calibri"/>
              <a:cs typeface="Shruti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>
                <a:solidFill>
                  <a:srgbClr val="000000"/>
                </a:solidFill>
                <a:effectLst/>
                <a:ea typeface="Calibri"/>
                <a:cs typeface="Shruti"/>
              </a:rPr>
              <a:t>device</a:t>
            </a:r>
            <a:endParaRPr lang="en-IN" sz="1100">
              <a:effectLst/>
              <a:ea typeface="Calibri"/>
              <a:cs typeface="Shrut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7043" y="3636645"/>
            <a:ext cx="1207662" cy="7124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Shruti"/>
              </a:rPr>
              <a:t>Output</a:t>
            </a:r>
            <a:endParaRPr lang="en-IN" sz="1100" dirty="0">
              <a:effectLst/>
              <a:ea typeface="Calibri"/>
              <a:cs typeface="Shruti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Shruti"/>
              </a:rPr>
              <a:t>device</a:t>
            </a:r>
            <a:endParaRPr lang="en-IN" sz="1100" dirty="0">
              <a:effectLst/>
              <a:ea typeface="Calibri"/>
              <a:cs typeface="Shrut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915" y="2817495"/>
            <a:ext cx="1206900" cy="713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>
                <a:solidFill>
                  <a:srgbClr val="000000"/>
                </a:solidFill>
                <a:effectLst/>
                <a:ea typeface="Calibri"/>
                <a:cs typeface="Shruti"/>
              </a:rPr>
              <a:t>Program</a:t>
            </a:r>
            <a:endParaRPr lang="en-IN" sz="1100">
              <a:effectLst/>
              <a:ea typeface="Calibri"/>
              <a:cs typeface="Shrut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15193" y="2253615"/>
            <a:ext cx="2742954" cy="342900"/>
            <a:chOff x="0" y="0"/>
            <a:chExt cx="2743200" cy="34290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0"/>
              <a:ext cx="1371600" cy="342900"/>
              <a:chOff x="0" y="0"/>
              <a:chExt cx="1371600" cy="3429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1371600" y="0"/>
              <a:ext cx="1371600" cy="342900"/>
              <a:chOff x="0" y="0"/>
              <a:chExt cx="1371600" cy="3429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3315193" y="3804285"/>
            <a:ext cx="2742954" cy="342900"/>
            <a:chOff x="0" y="0"/>
            <a:chExt cx="2743200" cy="342900"/>
          </a:xfrm>
        </p:grpSpPr>
        <p:grpSp>
          <p:nvGrpSpPr>
            <p:cNvPr id="20" name="Group 19"/>
            <p:cNvGrpSpPr/>
            <p:nvPr/>
          </p:nvGrpSpPr>
          <p:grpSpPr>
            <a:xfrm>
              <a:off x="0" y="0"/>
              <a:ext cx="1371600" cy="342900"/>
              <a:chOff x="0" y="0"/>
              <a:chExt cx="1371600" cy="3429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1371600" y="0"/>
              <a:ext cx="1371600" cy="342900"/>
              <a:chOff x="0" y="0"/>
              <a:chExt cx="1371600" cy="3429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0" y="0"/>
                <a:ext cx="685800" cy="342900"/>
                <a:chOff x="0" y="0"/>
                <a:chExt cx="685800" cy="3429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85800" y="0"/>
                <a:ext cx="685800" cy="342900"/>
                <a:chOff x="0" y="0"/>
                <a:chExt cx="685800" cy="3429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42900" y="0"/>
                  <a:ext cx="3429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</p:grpSp>
      <p:cxnSp>
        <p:nvCxnSpPr>
          <p:cNvPr id="16" name="Straight Arrow Connector 15"/>
          <p:cNvCxnSpPr/>
          <p:nvPr/>
        </p:nvCxnSpPr>
        <p:spPr>
          <a:xfrm>
            <a:off x="2941847" y="2417445"/>
            <a:ext cx="37334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72324" y="3975735"/>
            <a:ext cx="34286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9" idx="3"/>
            <a:endCxn id="13" idx="0"/>
          </p:cNvCxnSpPr>
          <p:nvPr/>
        </p:nvCxnSpPr>
        <p:spPr>
          <a:xfrm>
            <a:off x="6058149" y="2425065"/>
            <a:ext cx="748216" cy="3924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25" idx="3"/>
          </p:cNvCxnSpPr>
          <p:nvPr/>
        </p:nvCxnSpPr>
        <p:spPr>
          <a:xfrm rot="5400000">
            <a:off x="6209753" y="3379123"/>
            <a:ext cx="445008" cy="7482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Stream class for console I/O operations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58180" y="1241232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ios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1193984" y="2126444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istream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60048" y="2126444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streambuf</a:t>
            </a:r>
            <a:endParaRPr lang="en-IN" sz="2400" dirty="0"/>
          </a:p>
        </p:txBody>
      </p:sp>
      <p:sp>
        <p:nvSpPr>
          <p:cNvPr id="19" name="Rectangle 18"/>
          <p:cNvSpPr/>
          <p:nvPr/>
        </p:nvSpPr>
        <p:spPr>
          <a:xfrm>
            <a:off x="4758380" y="2126444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ostream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2950776" y="3146688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iostream</a:t>
            </a:r>
            <a:endParaRPr lang="en-IN" sz="2400" dirty="0"/>
          </a:p>
        </p:txBody>
      </p:sp>
      <p:sp>
        <p:nvSpPr>
          <p:cNvPr id="21" name="Rectangle 20"/>
          <p:cNvSpPr/>
          <p:nvPr/>
        </p:nvSpPr>
        <p:spPr>
          <a:xfrm>
            <a:off x="66864" y="4110608"/>
            <a:ext cx="216000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istream_withassign</a:t>
            </a:r>
            <a:endParaRPr lang="en-IN" sz="2000" dirty="0"/>
          </a:p>
        </p:txBody>
      </p:sp>
      <p:sp>
        <p:nvSpPr>
          <p:cNvPr id="22" name="Rectangle 21"/>
          <p:cNvSpPr/>
          <p:nvPr/>
        </p:nvSpPr>
        <p:spPr>
          <a:xfrm>
            <a:off x="2666218" y="4110608"/>
            <a:ext cx="216000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50" dirty="0" err="1"/>
              <a:t>Iostream_withassign</a:t>
            </a:r>
            <a:endParaRPr lang="en-IN" sz="1750" dirty="0"/>
          </a:p>
        </p:txBody>
      </p:sp>
      <p:sp>
        <p:nvSpPr>
          <p:cNvPr id="23" name="Rectangle 22"/>
          <p:cNvSpPr/>
          <p:nvPr/>
        </p:nvSpPr>
        <p:spPr>
          <a:xfrm>
            <a:off x="5164780" y="4110608"/>
            <a:ext cx="216000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ostream_withassign</a:t>
            </a:r>
            <a:endParaRPr lang="en-IN" sz="2400" dirty="0"/>
          </a:p>
        </p:txBody>
      </p:sp>
      <p:cxnSp>
        <p:nvCxnSpPr>
          <p:cNvPr id="26" name="Elbow Connector 25"/>
          <p:cNvCxnSpPr>
            <a:stCxn id="16" idx="1"/>
            <a:endCxn id="17" idx="0"/>
          </p:cNvCxnSpPr>
          <p:nvPr/>
        </p:nvCxnSpPr>
        <p:spPr>
          <a:xfrm rot="10800000" flipV="1">
            <a:off x="1986072" y="1475258"/>
            <a:ext cx="972108" cy="65118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3"/>
            <a:endCxn id="19" idx="0"/>
          </p:cNvCxnSpPr>
          <p:nvPr/>
        </p:nvCxnSpPr>
        <p:spPr>
          <a:xfrm>
            <a:off x="4542356" y="1475258"/>
            <a:ext cx="1008112" cy="65118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8" idx="0"/>
          </p:cNvCxnSpPr>
          <p:nvPr/>
        </p:nvCxnSpPr>
        <p:spPr>
          <a:xfrm>
            <a:off x="3750268" y="1709284"/>
            <a:ext cx="1868" cy="417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301996" y="2594496"/>
            <a:ext cx="0" cy="1516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34544" y="2594496"/>
            <a:ext cx="10236" cy="1516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22" idx="0"/>
          </p:cNvCxnSpPr>
          <p:nvPr/>
        </p:nvCxnSpPr>
        <p:spPr>
          <a:xfrm>
            <a:off x="3742864" y="3614740"/>
            <a:ext cx="3354" cy="4958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1986280" y="2594496"/>
            <a:ext cx="1397000" cy="534784"/>
          </a:xfrm>
          <a:custGeom>
            <a:avLst/>
            <a:gdLst>
              <a:gd name="connsiteX0" fmla="*/ 0 w 1397000"/>
              <a:gd name="connsiteY0" fmla="*/ 0 h 619760"/>
              <a:gd name="connsiteX1" fmla="*/ 0 w 1397000"/>
              <a:gd name="connsiteY1" fmla="*/ 299720 h 619760"/>
              <a:gd name="connsiteX2" fmla="*/ 1397000 w 1397000"/>
              <a:gd name="connsiteY2" fmla="*/ 299720 h 619760"/>
              <a:gd name="connsiteX3" fmla="*/ 1397000 w 1397000"/>
              <a:gd name="connsiteY3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619760">
                <a:moveTo>
                  <a:pt x="0" y="0"/>
                </a:moveTo>
                <a:lnTo>
                  <a:pt x="0" y="299720"/>
                </a:lnTo>
                <a:lnTo>
                  <a:pt x="1397000" y="299720"/>
                </a:lnTo>
                <a:lnTo>
                  <a:pt x="1397000" y="619760"/>
                </a:ln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reeform 56"/>
          <p:cNvSpPr/>
          <p:nvPr/>
        </p:nvSpPr>
        <p:spPr>
          <a:xfrm>
            <a:off x="4145280" y="2594496"/>
            <a:ext cx="1402080" cy="534784"/>
          </a:xfrm>
          <a:custGeom>
            <a:avLst/>
            <a:gdLst>
              <a:gd name="connsiteX0" fmla="*/ 1402080 w 1402080"/>
              <a:gd name="connsiteY0" fmla="*/ 0 h 629920"/>
              <a:gd name="connsiteX1" fmla="*/ 1402080 w 1402080"/>
              <a:gd name="connsiteY1" fmla="*/ 299720 h 629920"/>
              <a:gd name="connsiteX2" fmla="*/ 0 w 1402080"/>
              <a:gd name="connsiteY2" fmla="*/ 299720 h 629920"/>
              <a:gd name="connsiteX3" fmla="*/ 0 w 1402080"/>
              <a:gd name="connsiteY3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80" h="629920">
                <a:moveTo>
                  <a:pt x="1402080" y="0"/>
                </a:moveTo>
                <a:lnTo>
                  <a:pt x="1402080" y="299720"/>
                </a:lnTo>
                <a:lnTo>
                  <a:pt x="0" y="299720"/>
                </a:lnTo>
                <a:lnTo>
                  <a:pt x="0" y="629920"/>
                </a:ln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ounded Rectangular Callout 60"/>
          <p:cNvSpPr/>
          <p:nvPr/>
        </p:nvSpPr>
        <p:spPr>
          <a:xfrm>
            <a:off x="5868144" y="956216"/>
            <a:ext cx="2916324" cy="564572"/>
          </a:xfrm>
          <a:prstGeom prst="wedgeRoundRectCallout">
            <a:avLst>
              <a:gd name="adj1" fmla="val -93687"/>
              <a:gd name="adj2" fmla="val 8512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General input/output stream class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8397" y="4824862"/>
            <a:ext cx="8892988" cy="1620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b="1" dirty="0" err="1">
                <a:solidFill>
                  <a:srgbClr val="C00000"/>
                </a:solidFill>
              </a:rPr>
              <a:t>ios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class contains basic facilities that are used by all other input and output classes(Necessary for formatted input/output).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Also contains pointer to a buffer object(</a:t>
            </a:r>
            <a:r>
              <a:rPr lang="en-IN" sz="2400" b="1" dirty="0" err="1">
                <a:solidFill>
                  <a:srgbClr val="C00000"/>
                </a:solidFill>
              </a:rPr>
              <a:t>streambuf</a:t>
            </a:r>
            <a:r>
              <a:rPr lang="en-IN" sz="2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b="1" dirty="0" err="1">
                <a:solidFill>
                  <a:srgbClr val="C00000"/>
                </a:solidFill>
              </a:rPr>
              <a:t>streambuf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provides an interface to physical device through buffers.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2612" y="1739891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pointer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8256" y="248737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input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2556" y="2531584"/>
            <a:ext cx="8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70" name="Rounded Rectangular Callout 69"/>
          <p:cNvSpPr/>
          <p:nvPr/>
        </p:nvSpPr>
        <p:spPr>
          <a:xfrm>
            <a:off x="66864" y="1181512"/>
            <a:ext cx="1516804" cy="756084"/>
          </a:xfrm>
          <a:prstGeom prst="wedgeRoundRectCallout">
            <a:avLst>
              <a:gd name="adj1" fmla="val 43996"/>
              <a:gd name="adj2" fmla="val 74258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input stream class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5506" y="5125445"/>
            <a:ext cx="8892988" cy="129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</a:rPr>
              <a:t>istream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class inherits properties of </a:t>
            </a:r>
            <a:r>
              <a:rPr lang="en-IN" sz="2400" b="1" dirty="0" err="1">
                <a:solidFill>
                  <a:srgbClr val="C00000"/>
                </a:solidFill>
              </a:rPr>
              <a:t>ios</a:t>
            </a:r>
            <a:endParaRPr lang="en-IN" sz="2400" b="1" dirty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Extraction operator &gt;&gt;, get(), </a:t>
            </a:r>
            <a:r>
              <a:rPr lang="en-IN" sz="2400" dirty="0" err="1">
                <a:solidFill>
                  <a:schemeClr val="tx1"/>
                </a:solidFill>
              </a:rPr>
              <a:t>getline</a:t>
            </a:r>
            <a:r>
              <a:rPr lang="en-IN" sz="2400" dirty="0">
                <a:solidFill>
                  <a:schemeClr val="tx1"/>
                </a:solidFill>
              </a:rPr>
              <a:t>() and read() are members of </a:t>
            </a:r>
            <a:r>
              <a:rPr lang="en-IN" sz="2400" b="1" dirty="0">
                <a:solidFill>
                  <a:srgbClr val="C00000"/>
                </a:solidFill>
              </a:rPr>
              <a:t>istream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660232" y="1800851"/>
            <a:ext cx="2196244" cy="559619"/>
          </a:xfrm>
          <a:prstGeom prst="wedgeRoundRectCallout">
            <a:avLst>
              <a:gd name="adj1" fmla="val -64203"/>
              <a:gd name="adj2" fmla="val 6673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stream class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5506" y="5125445"/>
            <a:ext cx="8892988" cy="129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b="1" dirty="0" err="1">
                <a:solidFill>
                  <a:srgbClr val="C00000"/>
                </a:solidFill>
              </a:rPr>
              <a:t>ostream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class inherits properties of </a:t>
            </a:r>
            <a:r>
              <a:rPr lang="en-IN" sz="2400" b="1" dirty="0" err="1">
                <a:solidFill>
                  <a:srgbClr val="C00000"/>
                </a:solidFill>
              </a:rPr>
              <a:t>ios</a:t>
            </a:r>
            <a:endParaRPr lang="en-IN" sz="2400" b="1" dirty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Insertion operator &lt;&lt;, put() and write() are members of </a:t>
            </a:r>
            <a:r>
              <a:rPr lang="en-IN" sz="2400" b="1" dirty="0" err="1">
                <a:solidFill>
                  <a:srgbClr val="C00000"/>
                </a:solidFill>
              </a:rPr>
              <a:t>ostream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976156" y="3039760"/>
            <a:ext cx="2808312" cy="551748"/>
          </a:xfrm>
          <a:prstGeom prst="wedgeRoundRectCallout">
            <a:avLst>
              <a:gd name="adj1" fmla="val -99521"/>
              <a:gd name="adj2" fmla="val -10696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input/output stream class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5506" y="4829362"/>
            <a:ext cx="8892988" cy="1586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b="1" dirty="0" err="1">
                <a:solidFill>
                  <a:srgbClr val="C00000"/>
                </a:solidFill>
              </a:rPr>
              <a:t>iostream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class inherits properties of </a:t>
            </a:r>
            <a:r>
              <a:rPr lang="en-IN" sz="2400" b="1" dirty="0">
                <a:solidFill>
                  <a:srgbClr val="C00000"/>
                </a:solidFill>
              </a:rPr>
              <a:t>istream,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rgbClr val="C00000"/>
                </a:solidFill>
              </a:rPr>
              <a:t>ostream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class through multiple inheritance.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class </a:t>
            </a:r>
            <a:r>
              <a:rPr lang="en-IN" sz="2400" b="1" dirty="0" err="1">
                <a:solidFill>
                  <a:srgbClr val="C00000"/>
                </a:solidFill>
              </a:rPr>
              <a:t>ios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declared as the virtual base class so that only one copy of its members inherited by the </a:t>
            </a:r>
            <a:r>
              <a:rPr lang="en-IN" sz="2400" b="1" dirty="0" err="1">
                <a:solidFill>
                  <a:srgbClr val="C00000"/>
                </a:solidFill>
              </a:rPr>
              <a:t>iostream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5506" y="4650206"/>
            <a:ext cx="8892988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b="1" dirty="0" err="1">
                <a:solidFill>
                  <a:srgbClr val="C00000"/>
                </a:solidFill>
              </a:rPr>
              <a:t>istream_withassign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rgbClr val="C00000"/>
                </a:solidFill>
              </a:rPr>
              <a:t>ostream_withassign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and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rgbClr val="C00000"/>
                </a:solidFill>
              </a:rPr>
              <a:t>iostream_withassign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add assignment operators to its base classes.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b="1" dirty="0" err="1">
                <a:solidFill>
                  <a:srgbClr val="C00000"/>
                </a:solidFill>
              </a:rPr>
              <a:t>cout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which is directed to video display, is predefined object of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ostream_withassign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Similarly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err="1">
                <a:solidFill>
                  <a:srgbClr val="C00000"/>
                </a:solidFill>
              </a:rPr>
              <a:t>cin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an object of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istream_withassign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4" grpId="0" animBg="1"/>
      <p:bldP spid="57" grpId="0" animBg="1"/>
      <p:bldP spid="61" grpId="0" animBg="1"/>
      <p:bldP spid="61" grpId="1" animBg="1"/>
      <p:bldP spid="62" grpId="0" animBg="1"/>
      <p:bldP spid="62" grpId="1" animBg="1"/>
      <p:bldP spid="64" grpId="0"/>
      <p:bldP spid="65" grpId="0"/>
      <p:bldP spid="66" grpId="0"/>
      <p:bldP spid="70" grpId="0" animBg="1"/>
      <p:bldP spid="70" grpId="1" animBg="1"/>
      <p:bldP spid="73" grpId="0" animBg="1"/>
      <p:bldP spid="73" grpId="1" animBg="1"/>
      <p:bldP spid="3" grpId="0" animBg="1"/>
      <p:bldP spid="3" grpId="1" animBg="1"/>
      <p:bldP spid="27" grpId="0" animBg="1"/>
      <p:bldP spid="27" grpId="1" animBg="1"/>
      <p:bldP spid="5" grpId="0" animBg="1"/>
      <p:bldP spid="5" grpId="1" animBg="1"/>
      <p:bldP spid="31" grpId="0" animBg="1"/>
      <p:bldP spid="31" grpId="1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Unformatted and Formatted I/O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48" y="3717032"/>
            <a:ext cx="1611610" cy="1611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5" y="3717032"/>
            <a:ext cx="1611610" cy="161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3717032"/>
            <a:ext cx="1611610" cy="16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5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put(), get(), </a:t>
            </a:r>
            <a:r>
              <a:rPr lang="en-IN" sz="2800" dirty="0" err="1"/>
              <a:t>getline</a:t>
            </a:r>
            <a:r>
              <a:rPr lang="en-IN" sz="2800" dirty="0"/>
              <a:t>(), write() - </a:t>
            </a:r>
            <a:r>
              <a:rPr lang="en-IN" sz="2800" dirty="0">
                <a:solidFill>
                  <a:srgbClr val="C00000"/>
                </a:solidFill>
              </a:rPr>
              <a:t>Unformatted I/O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9807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cin.get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cin.get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11960" y="980728"/>
            <a:ext cx="4068452" cy="648072"/>
          </a:xfrm>
          <a:prstGeom prst="wedgeRoundRectCallout">
            <a:avLst>
              <a:gd name="adj1" fmla="val -97893"/>
              <a:gd name="adj2" fmla="val 44096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Get a character from keyboard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211960" y="1319924"/>
            <a:ext cx="2880320" cy="648072"/>
          </a:xfrm>
          <a:prstGeom prst="wedgeRoundRectCallout">
            <a:avLst>
              <a:gd name="adj1" fmla="val -114051"/>
              <a:gd name="adj2" fmla="val 44972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Similar to </a:t>
            </a:r>
            <a:r>
              <a:rPr lang="en-IN" sz="2400" dirty="0" err="1">
                <a:solidFill>
                  <a:schemeClr val="tx1"/>
                </a:solidFill>
              </a:rPr>
              <a:t>cin.get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ch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951820" y="1689724"/>
            <a:ext cx="5904656" cy="1044116"/>
          </a:xfrm>
          <a:prstGeom prst="wedgeRoundRectCallout">
            <a:avLst>
              <a:gd name="adj1" fmla="val -72442"/>
              <a:gd name="adj2" fmla="val 11821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The operator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&gt;&gt;</a:t>
            </a:r>
            <a:r>
              <a:rPr lang="en-IN" sz="2400" dirty="0">
                <a:solidFill>
                  <a:schemeClr val="tx1"/>
                </a:solidFill>
              </a:rPr>
              <a:t> can also be used to read a character but it will skip the white spaces and newline character.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080" y="2450323"/>
            <a:ext cx="2563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cout.put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cout.put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'x'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987824" y="2823249"/>
            <a:ext cx="5832648" cy="648072"/>
          </a:xfrm>
          <a:prstGeom prst="wedgeRoundRectCallout">
            <a:avLst>
              <a:gd name="adj1" fmla="val -58776"/>
              <a:gd name="adj2" fmla="val -35654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put() function can be used to display value of variable </a:t>
            </a:r>
            <a:r>
              <a:rPr lang="en-IN" sz="2400" dirty="0" err="1">
                <a:solidFill>
                  <a:schemeClr val="tx1"/>
                </a:solidFill>
              </a:rPr>
              <a:t>ch</a:t>
            </a:r>
            <a:r>
              <a:rPr lang="en-IN" sz="2400" dirty="0">
                <a:solidFill>
                  <a:schemeClr val="tx1"/>
                </a:solidFill>
              </a:rPr>
              <a:t> or character.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364" y="347132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name[20];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cin.getline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(name,10);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&gt;&gt;name;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211960" y="3789040"/>
            <a:ext cx="4752528" cy="1116124"/>
          </a:xfrm>
          <a:prstGeom prst="wedgeRoundRectCallout">
            <a:avLst>
              <a:gd name="adj1" fmla="val -56630"/>
              <a:gd name="adj2" fmla="val -18014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 err="1">
                <a:solidFill>
                  <a:schemeClr val="tx1"/>
                </a:solidFill>
              </a:rPr>
              <a:t>getline</a:t>
            </a:r>
            <a:r>
              <a:rPr lang="en-IN" sz="2400" dirty="0">
                <a:solidFill>
                  <a:schemeClr val="tx1"/>
                </a:solidFill>
              </a:rPr>
              <a:t>() reads whole line of text that ends with newline character or </a:t>
            </a:r>
            <a:r>
              <a:rPr lang="en-IN" sz="2400" dirty="0" err="1">
                <a:solidFill>
                  <a:schemeClr val="tx1"/>
                </a:solidFill>
              </a:rPr>
              <a:t>upto</a:t>
            </a:r>
            <a:r>
              <a:rPr lang="en-IN" sz="2400" dirty="0">
                <a:solidFill>
                  <a:schemeClr val="tx1"/>
                </a:solidFill>
              </a:rPr>
              <a:t> (size-1).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5516" y="4105565"/>
            <a:ext cx="576064" cy="4001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3200" y="4099885"/>
            <a:ext cx="648072" cy="4001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size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375248" y="4505675"/>
            <a:ext cx="6589240" cy="853025"/>
          </a:xfrm>
          <a:prstGeom prst="wedgeRoundRectCallout">
            <a:avLst>
              <a:gd name="adj1" fmla="val -56458"/>
              <a:gd name="adj2" fmla="val -22594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b="1" dirty="0" err="1">
                <a:solidFill>
                  <a:srgbClr val="C00000"/>
                </a:solidFill>
              </a:rPr>
              <a:t>cin</a:t>
            </a:r>
            <a:r>
              <a:rPr lang="en-IN" sz="2400" dirty="0">
                <a:solidFill>
                  <a:schemeClr val="tx1"/>
                </a:solidFill>
              </a:rPr>
              <a:t> can read strings that do not contain white spaces.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015" y="5113912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cout.write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(name,10);</a:t>
            </a:r>
            <a:endParaRPr lang="en-IN" sz="24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923928" y="5048741"/>
            <a:ext cx="5112568" cy="1344313"/>
          </a:xfrm>
          <a:prstGeom prst="wedgeRoundRectCallout">
            <a:avLst>
              <a:gd name="adj1" fmla="val -55963"/>
              <a:gd name="adj2" fmla="val -31958"/>
              <a:gd name="adj3" fmla="val 16667"/>
            </a:avLst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write() displays string of given size, if the size is greater than the length of line, then it displays the bounds of line.</a:t>
            </a:r>
          </a:p>
        </p:txBody>
      </p:sp>
    </p:spTree>
    <p:extLst>
      <p:ext uri="{BB962C8B-B14F-4D97-AF65-F5344CB8AC3E}">
        <p14:creationId xmlns:p14="http://schemas.microsoft.com/office/powerpoint/2010/main" val="38006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/>
      <p:bldP spid="14" grpId="0"/>
      <p:bldP spid="15" grpId="0" animBg="1"/>
      <p:bldP spid="15" grpId="1" animBg="1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2524</Words>
  <Application>Microsoft Office PowerPoint</Application>
  <PresentationFormat>On-screen Show (4:3)</PresentationFormat>
  <Paragraphs>516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Times New Roman</vt:lpstr>
      <vt:lpstr>Wingdings</vt:lpstr>
      <vt:lpstr>Office Theme</vt:lpstr>
      <vt:lpstr>PowerPoint Presentation</vt:lpstr>
      <vt:lpstr>I/O and File Management</vt:lpstr>
      <vt:lpstr>Concepts of Streams</vt:lpstr>
      <vt:lpstr>Concept of Streams</vt:lpstr>
      <vt:lpstr>Concept of streams(Cont…)</vt:lpstr>
      <vt:lpstr>Input/Output streams</vt:lpstr>
      <vt:lpstr>Stream class for console I/O operations</vt:lpstr>
      <vt:lpstr>Unformatted and Formatted I/O</vt:lpstr>
      <vt:lpstr>put(), get(), getline(), write() - Unformatted I/O Operations</vt:lpstr>
      <vt:lpstr>ios Format Functions</vt:lpstr>
      <vt:lpstr>Flags and bit fields</vt:lpstr>
      <vt:lpstr>Manipulators for formatted I/O operations</vt:lpstr>
      <vt:lpstr>File stream classes</vt:lpstr>
      <vt:lpstr>File input output streams</vt:lpstr>
      <vt:lpstr>File stream classes for file operations</vt:lpstr>
      <vt:lpstr>File stream classes</vt:lpstr>
      <vt:lpstr>File handling steps</vt:lpstr>
      <vt:lpstr>Create and Write File (Output)</vt:lpstr>
      <vt:lpstr>Open and Read File (Input)</vt:lpstr>
      <vt:lpstr>Opening a file</vt:lpstr>
      <vt:lpstr>File open() function</vt:lpstr>
      <vt:lpstr>File open() function</vt:lpstr>
      <vt:lpstr>File opening modes</vt:lpstr>
      <vt:lpstr>File operations</vt:lpstr>
      <vt:lpstr>File operations (Cont..)</vt:lpstr>
      <vt:lpstr>PowerPoint Presentation</vt:lpstr>
      <vt:lpstr>File handling Program</vt:lpstr>
      <vt:lpstr>PowerPoint Presentation</vt:lpstr>
      <vt:lpstr>File pointers</vt:lpstr>
      <vt:lpstr>Functions for manipulation of file pointers</vt:lpstr>
      <vt:lpstr>Functions for manipulation of file pointers</vt:lpstr>
      <vt:lpstr>write() and read() functions</vt:lpstr>
      <vt:lpstr>PowerPoint Presentation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1712</cp:revision>
  <dcterms:created xsi:type="dcterms:W3CDTF">2013-05-17T03:00:03Z</dcterms:created>
  <dcterms:modified xsi:type="dcterms:W3CDTF">2019-04-03T05:38:54Z</dcterms:modified>
</cp:coreProperties>
</file>