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sldIdLst>
    <p:sldId id="426" r:id="rId2"/>
    <p:sldId id="380" r:id="rId3"/>
    <p:sldId id="406" r:id="rId4"/>
    <p:sldId id="381" r:id="rId5"/>
    <p:sldId id="382" r:id="rId6"/>
    <p:sldId id="408" r:id="rId7"/>
    <p:sldId id="383" r:id="rId8"/>
    <p:sldId id="385" r:id="rId9"/>
    <p:sldId id="427" r:id="rId10"/>
    <p:sldId id="421" r:id="rId11"/>
    <p:sldId id="387" r:id="rId12"/>
    <p:sldId id="388" r:id="rId13"/>
    <p:sldId id="389" r:id="rId14"/>
    <p:sldId id="390" r:id="rId15"/>
    <p:sldId id="411" r:id="rId16"/>
    <p:sldId id="412" r:id="rId17"/>
    <p:sldId id="391" r:id="rId18"/>
    <p:sldId id="393" r:id="rId19"/>
    <p:sldId id="394" r:id="rId20"/>
    <p:sldId id="409" r:id="rId21"/>
    <p:sldId id="414" r:id="rId22"/>
    <p:sldId id="413" r:id="rId23"/>
    <p:sldId id="415" r:id="rId24"/>
    <p:sldId id="395" r:id="rId25"/>
    <p:sldId id="396" r:id="rId26"/>
    <p:sldId id="428" r:id="rId27"/>
    <p:sldId id="398" r:id="rId28"/>
    <p:sldId id="399" r:id="rId29"/>
    <p:sldId id="416" r:id="rId30"/>
    <p:sldId id="424" r:id="rId31"/>
    <p:sldId id="400" r:id="rId32"/>
    <p:sldId id="425" r:id="rId33"/>
    <p:sldId id="417" r:id="rId34"/>
    <p:sldId id="401" r:id="rId35"/>
    <p:sldId id="418" r:id="rId36"/>
    <p:sldId id="419" r:id="rId37"/>
    <p:sldId id="404" r:id="rId38"/>
    <p:sldId id="405" r:id="rId39"/>
    <p:sldId id="402" r:id="rId40"/>
    <p:sldId id="429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NSwWmLmgx+06Cay3YB9jzw==" hashData="grGtZC/6M4uUIuD8Jp2JxEQ/vdyc3OtwrVvVp1kh6splUVc44jZrcBOdDPP84/i7r6p2DdpeftsL7zNYETtZdA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D8A"/>
    <a:srgbClr val="E40524"/>
    <a:srgbClr val="008000"/>
    <a:srgbClr val="34495E"/>
    <a:srgbClr val="FDFDFD"/>
    <a:srgbClr val="EAEAEA"/>
    <a:srgbClr val="F8F8F8"/>
    <a:srgbClr val="FF6702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6" autoAdjust="0"/>
    <p:restoredTop sz="89408" autoAdjust="0"/>
  </p:normalViewPr>
  <p:slideViewPr>
    <p:cSldViewPr>
      <p:cViewPr varScale="1">
        <p:scale>
          <a:sx n="77" d="100"/>
          <a:sy n="77" d="100"/>
        </p:scale>
        <p:origin x="173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6CA0B4-1D4D-4AD2-8119-3E548C36165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6C31B-FB9E-41F5-B4B8-F815CB8779DD}">
      <dgm:prSet phldrT="[Text]"/>
      <dgm:spPr/>
      <dgm:t>
        <a:bodyPr/>
        <a:lstStyle/>
        <a:p>
          <a:r>
            <a:rPr lang="en-US" dirty="0"/>
            <a:t>Templates</a:t>
          </a:r>
        </a:p>
      </dgm:t>
    </dgm:pt>
    <dgm:pt modelId="{9EC03437-EE1D-4CBD-9125-2D7A9BDE3615}" type="parTrans" cxnId="{5399E255-CDEE-4830-A43E-4777A6E06B99}">
      <dgm:prSet/>
      <dgm:spPr/>
      <dgm:t>
        <a:bodyPr/>
        <a:lstStyle/>
        <a:p>
          <a:endParaRPr lang="en-US"/>
        </a:p>
      </dgm:t>
    </dgm:pt>
    <dgm:pt modelId="{C70FD851-0C9C-4A23-8D58-DAA9EABF4339}" type="sibTrans" cxnId="{5399E255-CDEE-4830-A43E-4777A6E06B99}">
      <dgm:prSet/>
      <dgm:spPr/>
      <dgm:t>
        <a:bodyPr/>
        <a:lstStyle/>
        <a:p>
          <a:endParaRPr lang="en-US"/>
        </a:p>
      </dgm:t>
    </dgm:pt>
    <dgm:pt modelId="{A452E743-440B-4D9D-9F0B-E2479B6CC5DB}">
      <dgm:prSet phldrT="[Text]"/>
      <dgm:spPr/>
      <dgm:t>
        <a:bodyPr/>
        <a:lstStyle/>
        <a:p>
          <a:r>
            <a:rPr lang="en-US" dirty="0"/>
            <a:t>Function Template</a:t>
          </a:r>
        </a:p>
      </dgm:t>
    </dgm:pt>
    <dgm:pt modelId="{B0C72AE5-1E8A-4F6B-8560-003E041072B2}" type="parTrans" cxnId="{CE3AEF24-7217-4380-B3D0-55E0ACF9A205}">
      <dgm:prSet/>
      <dgm:spPr/>
      <dgm:t>
        <a:bodyPr/>
        <a:lstStyle/>
        <a:p>
          <a:endParaRPr lang="en-US"/>
        </a:p>
      </dgm:t>
    </dgm:pt>
    <dgm:pt modelId="{9C2CECD8-18E1-4CB3-B432-6231138F0127}" type="sibTrans" cxnId="{CE3AEF24-7217-4380-B3D0-55E0ACF9A205}">
      <dgm:prSet/>
      <dgm:spPr/>
      <dgm:t>
        <a:bodyPr/>
        <a:lstStyle/>
        <a:p>
          <a:endParaRPr lang="en-US"/>
        </a:p>
      </dgm:t>
    </dgm:pt>
    <dgm:pt modelId="{FE7F7516-0FE7-4558-BD12-423BA468E539}">
      <dgm:prSet phldrT="[Text]"/>
      <dgm:spPr/>
      <dgm:t>
        <a:bodyPr/>
        <a:lstStyle/>
        <a:p>
          <a:r>
            <a:rPr lang="en-US" dirty="0"/>
            <a:t>Class Template</a:t>
          </a:r>
        </a:p>
      </dgm:t>
    </dgm:pt>
    <dgm:pt modelId="{E01A9BC4-8238-4D2E-9FA0-415C0D14F4DC}" type="parTrans" cxnId="{897D6011-4AD1-4BC4-B15E-1EE1030C7E91}">
      <dgm:prSet/>
      <dgm:spPr/>
      <dgm:t>
        <a:bodyPr/>
        <a:lstStyle/>
        <a:p>
          <a:endParaRPr lang="en-US"/>
        </a:p>
      </dgm:t>
    </dgm:pt>
    <dgm:pt modelId="{3677E663-C119-4C49-AE4B-81954976ACCC}" type="sibTrans" cxnId="{897D6011-4AD1-4BC4-B15E-1EE1030C7E91}">
      <dgm:prSet/>
      <dgm:spPr/>
      <dgm:t>
        <a:bodyPr/>
        <a:lstStyle/>
        <a:p>
          <a:endParaRPr lang="en-US"/>
        </a:p>
      </dgm:t>
    </dgm:pt>
    <dgm:pt modelId="{42A57EC0-B384-431E-838D-4C4A22881E4F}" type="pres">
      <dgm:prSet presAssocID="{606CA0B4-1D4D-4AD2-8119-3E548C36165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535805F-9730-4B87-8E69-00D5EA31FF00}" type="pres">
      <dgm:prSet presAssocID="{C9F6C31B-FB9E-41F5-B4B8-F815CB8779DD}" presName="hierRoot1" presStyleCnt="0">
        <dgm:presLayoutVars>
          <dgm:hierBranch val="init"/>
        </dgm:presLayoutVars>
      </dgm:prSet>
      <dgm:spPr/>
    </dgm:pt>
    <dgm:pt modelId="{C3412F8C-D047-4E14-B8EC-7D1FFEFE45A9}" type="pres">
      <dgm:prSet presAssocID="{C9F6C31B-FB9E-41F5-B4B8-F815CB8779DD}" presName="rootComposite1" presStyleCnt="0"/>
      <dgm:spPr/>
    </dgm:pt>
    <dgm:pt modelId="{F52D807C-D03E-4A69-B1FA-E77F46622177}" type="pres">
      <dgm:prSet presAssocID="{C9F6C31B-FB9E-41F5-B4B8-F815CB8779DD}" presName="rootText1" presStyleLbl="node0" presStyleIdx="0" presStyleCnt="1">
        <dgm:presLayoutVars>
          <dgm:chPref val="3"/>
        </dgm:presLayoutVars>
      </dgm:prSet>
      <dgm:spPr/>
    </dgm:pt>
    <dgm:pt modelId="{B9B72A62-91A9-4507-8748-9DA61A99A8D8}" type="pres">
      <dgm:prSet presAssocID="{C9F6C31B-FB9E-41F5-B4B8-F815CB8779DD}" presName="rootConnector1" presStyleLbl="node1" presStyleIdx="0" presStyleCnt="0"/>
      <dgm:spPr/>
    </dgm:pt>
    <dgm:pt modelId="{806DF9C4-51C9-47A0-A57A-0AD3080AFAC6}" type="pres">
      <dgm:prSet presAssocID="{C9F6C31B-FB9E-41F5-B4B8-F815CB8779DD}" presName="hierChild2" presStyleCnt="0"/>
      <dgm:spPr/>
    </dgm:pt>
    <dgm:pt modelId="{21B0FD5B-D737-4C77-BAA1-E596E417660C}" type="pres">
      <dgm:prSet presAssocID="{B0C72AE5-1E8A-4F6B-8560-003E041072B2}" presName="Name37" presStyleLbl="parChTrans1D2" presStyleIdx="0" presStyleCnt="2"/>
      <dgm:spPr/>
    </dgm:pt>
    <dgm:pt modelId="{1C810342-C7F2-478D-A5EC-5ADEA531E150}" type="pres">
      <dgm:prSet presAssocID="{A452E743-440B-4D9D-9F0B-E2479B6CC5DB}" presName="hierRoot2" presStyleCnt="0">
        <dgm:presLayoutVars>
          <dgm:hierBranch val="init"/>
        </dgm:presLayoutVars>
      </dgm:prSet>
      <dgm:spPr/>
    </dgm:pt>
    <dgm:pt modelId="{4E5361CA-596A-4631-80BF-D0CC81FEBF7B}" type="pres">
      <dgm:prSet presAssocID="{A452E743-440B-4D9D-9F0B-E2479B6CC5DB}" presName="rootComposite" presStyleCnt="0"/>
      <dgm:spPr/>
    </dgm:pt>
    <dgm:pt modelId="{973F262F-07C2-4A0C-9174-1A9ADE58DDEE}" type="pres">
      <dgm:prSet presAssocID="{A452E743-440B-4D9D-9F0B-E2479B6CC5DB}" presName="rootText" presStyleLbl="node2" presStyleIdx="0" presStyleCnt="2">
        <dgm:presLayoutVars>
          <dgm:chPref val="3"/>
        </dgm:presLayoutVars>
      </dgm:prSet>
      <dgm:spPr/>
    </dgm:pt>
    <dgm:pt modelId="{AD7790BA-FBD5-4F5F-B372-6E3E5B530959}" type="pres">
      <dgm:prSet presAssocID="{A452E743-440B-4D9D-9F0B-E2479B6CC5DB}" presName="rootConnector" presStyleLbl="node2" presStyleIdx="0" presStyleCnt="2"/>
      <dgm:spPr/>
    </dgm:pt>
    <dgm:pt modelId="{1BE43CBC-B2FA-4E46-BE45-287A14B22DF5}" type="pres">
      <dgm:prSet presAssocID="{A452E743-440B-4D9D-9F0B-E2479B6CC5DB}" presName="hierChild4" presStyleCnt="0"/>
      <dgm:spPr/>
    </dgm:pt>
    <dgm:pt modelId="{116E028E-41C3-4B1E-A37B-248A5CA4F906}" type="pres">
      <dgm:prSet presAssocID="{A452E743-440B-4D9D-9F0B-E2479B6CC5DB}" presName="hierChild5" presStyleCnt="0"/>
      <dgm:spPr/>
    </dgm:pt>
    <dgm:pt modelId="{DD6CCD8B-0F2E-432D-9369-4862B919A501}" type="pres">
      <dgm:prSet presAssocID="{E01A9BC4-8238-4D2E-9FA0-415C0D14F4DC}" presName="Name37" presStyleLbl="parChTrans1D2" presStyleIdx="1" presStyleCnt="2"/>
      <dgm:spPr/>
    </dgm:pt>
    <dgm:pt modelId="{E6A72BF2-63D9-4BF6-9B3C-B7F167F1857F}" type="pres">
      <dgm:prSet presAssocID="{FE7F7516-0FE7-4558-BD12-423BA468E539}" presName="hierRoot2" presStyleCnt="0">
        <dgm:presLayoutVars>
          <dgm:hierBranch val="init"/>
        </dgm:presLayoutVars>
      </dgm:prSet>
      <dgm:spPr/>
    </dgm:pt>
    <dgm:pt modelId="{9E6F6CA2-A96F-43EC-9439-EDDCBDA43E6D}" type="pres">
      <dgm:prSet presAssocID="{FE7F7516-0FE7-4558-BD12-423BA468E539}" presName="rootComposite" presStyleCnt="0"/>
      <dgm:spPr/>
    </dgm:pt>
    <dgm:pt modelId="{7FAB8AC1-992F-45EA-8E0F-7D90A91F8AF7}" type="pres">
      <dgm:prSet presAssocID="{FE7F7516-0FE7-4558-BD12-423BA468E539}" presName="rootText" presStyleLbl="node2" presStyleIdx="1" presStyleCnt="2">
        <dgm:presLayoutVars>
          <dgm:chPref val="3"/>
        </dgm:presLayoutVars>
      </dgm:prSet>
      <dgm:spPr/>
    </dgm:pt>
    <dgm:pt modelId="{EF821C26-883A-4361-BE53-9818ED3B58D5}" type="pres">
      <dgm:prSet presAssocID="{FE7F7516-0FE7-4558-BD12-423BA468E539}" presName="rootConnector" presStyleLbl="node2" presStyleIdx="1" presStyleCnt="2"/>
      <dgm:spPr/>
    </dgm:pt>
    <dgm:pt modelId="{D39CD80E-9136-4674-8E5B-67EA3D26FEAE}" type="pres">
      <dgm:prSet presAssocID="{FE7F7516-0FE7-4558-BD12-423BA468E539}" presName="hierChild4" presStyleCnt="0"/>
      <dgm:spPr/>
    </dgm:pt>
    <dgm:pt modelId="{69B7A083-7C71-4102-B0D6-46B34A05A57A}" type="pres">
      <dgm:prSet presAssocID="{FE7F7516-0FE7-4558-BD12-423BA468E539}" presName="hierChild5" presStyleCnt="0"/>
      <dgm:spPr/>
    </dgm:pt>
    <dgm:pt modelId="{ED188278-E459-4EFC-8042-C3800F34E950}" type="pres">
      <dgm:prSet presAssocID="{C9F6C31B-FB9E-41F5-B4B8-F815CB8779DD}" presName="hierChild3" presStyleCnt="0"/>
      <dgm:spPr/>
    </dgm:pt>
  </dgm:ptLst>
  <dgm:cxnLst>
    <dgm:cxn modelId="{9A77AE0D-46BC-4861-A664-6BDF2FD95543}" type="presOf" srcId="{A452E743-440B-4D9D-9F0B-E2479B6CC5DB}" destId="{973F262F-07C2-4A0C-9174-1A9ADE58DDEE}" srcOrd="0" destOrd="0" presId="urn:microsoft.com/office/officeart/2005/8/layout/orgChart1"/>
    <dgm:cxn modelId="{897D6011-4AD1-4BC4-B15E-1EE1030C7E91}" srcId="{C9F6C31B-FB9E-41F5-B4B8-F815CB8779DD}" destId="{FE7F7516-0FE7-4558-BD12-423BA468E539}" srcOrd="1" destOrd="0" parTransId="{E01A9BC4-8238-4D2E-9FA0-415C0D14F4DC}" sibTransId="{3677E663-C119-4C49-AE4B-81954976ACCC}"/>
    <dgm:cxn modelId="{CE3AEF24-7217-4380-B3D0-55E0ACF9A205}" srcId="{C9F6C31B-FB9E-41F5-B4B8-F815CB8779DD}" destId="{A452E743-440B-4D9D-9F0B-E2479B6CC5DB}" srcOrd="0" destOrd="0" parTransId="{B0C72AE5-1E8A-4F6B-8560-003E041072B2}" sibTransId="{9C2CECD8-18E1-4CB3-B432-6231138F0127}"/>
    <dgm:cxn modelId="{38EA223C-18DF-48A6-9285-94CF712BCE66}" type="presOf" srcId="{B0C72AE5-1E8A-4F6B-8560-003E041072B2}" destId="{21B0FD5B-D737-4C77-BAA1-E596E417660C}" srcOrd="0" destOrd="0" presId="urn:microsoft.com/office/officeart/2005/8/layout/orgChart1"/>
    <dgm:cxn modelId="{EAAF3A53-E8AB-427F-8812-D868CDCACB55}" type="presOf" srcId="{FE7F7516-0FE7-4558-BD12-423BA468E539}" destId="{EF821C26-883A-4361-BE53-9818ED3B58D5}" srcOrd="1" destOrd="0" presId="urn:microsoft.com/office/officeart/2005/8/layout/orgChart1"/>
    <dgm:cxn modelId="{5399E255-CDEE-4830-A43E-4777A6E06B99}" srcId="{606CA0B4-1D4D-4AD2-8119-3E548C36165F}" destId="{C9F6C31B-FB9E-41F5-B4B8-F815CB8779DD}" srcOrd="0" destOrd="0" parTransId="{9EC03437-EE1D-4CBD-9125-2D7A9BDE3615}" sibTransId="{C70FD851-0C9C-4A23-8D58-DAA9EABF4339}"/>
    <dgm:cxn modelId="{71228281-C183-48EB-8F9D-8137AC86BA11}" type="presOf" srcId="{FE7F7516-0FE7-4558-BD12-423BA468E539}" destId="{7FAB8AC1-992F-45EA-8E0F-7D90A91F8AF7}" srcOrd="0" destOrd="0" presId="urn:microsoft.com/office/officeart/2005/8/layout/orgChart1"/>
    <dgm:cxn modelId="{81BDB2A2-72A0-4208-9BB1-A556760AA699}" type="presOf" srcId="{E01A9BC4-8238-4D2E-9FA0-415C0D14F4DC}" destId="{DD6CCD8B-0F2E-432D-9369-4862B919A501}" srcOrd="0" destOrd="0" presId="urn:microsoft.com/office/officeart/2005/8/layout/orgChart1"/>
    <dgm:cxn modelId="{7B96ACAF-6FBA-4A5F-A463-ACE50AB1CFA2}" type="presOf" srcId="{C9F6C31B-FB9E-41F5-B4B8-F815CB8779DD}" destId="{B9B72A62-91A9-4507-8748-9DA61A99A8D8}" srcOrd="1" destOrd="0" presId="urn:microsoft.com/office/officeart/2005/8/layout/orgChart1"/>
    <dgm:cxn modelId="{CD7CC6BA-5097-49E9-863F-EAB1B2211F5E}" type="presOf" srcId="{C9F6C31B-FB9E-41F5-B4B8-F815CB8779DD}" destId="{F52D807C-D03E-4A69-B1FA-E77F46622177}" srcOrd="0" destOrd="0" presId="urn:microsoft.com/office/officeart/2005/8/layout/orgChart1"/>
    <dgm:cxn modelId="{535152DA-2A87-4D3A-867E-D1749C03913A}" type="presOf" srcId="{A452E743-440B-4D9D-9F0B-E2479B6CC5DB}" destId="{AD7790BA-FBD5-4F5F-B372-6E3E5B530959}" srcOrd="1" destOrd="0" presId="urn:microsoft.com/office/officeart/2005/8/layout/orgChart1"/>
    <dgm:cxn modelId="{9066FEDA-0336-46BB-886A-7DBB4B9FF743}" type="presOf" srcId="{606CA0B4-1D4D-4AD2-8119-3E548C36165F}" destId="{42A57EC0-B384-431E-838D-4C4A22881E4F}" srcOrd="0" destOrd="0" presId="urn:microsoft.com/office/officeart/2005/8/layout/orgChart1"/>
    <dgm:cxn modelId="{668837A7-819E-415C-8153-B4B93DF2C1AF}" type="presParOf" srcId="{42A57EC0-B384-431E-838D-4C4A22881E4F}" destId="{D535805F-9730-4B87-8E69-00D5EA31FF00}" srcOrd="0" destOrd="0" presId="urn:microsoft.com/office/officeart/2005/8/layout/orgChart1"/>
    <dgm:cxn modelId="{60D86C45-B786-411D-B72B-84CF19EFC388}" type="presParOf" srcId="{D535805F-9730-4B87-8E69-00D5EA31FF00}" destId="{C3412F8C-D047-4E14-B8EC-7D1FFEFE45A9}" srcOrd="0" destOrd="0" presId="urn:microsoft.com/office/officeart/2005/8/layout/orgChart1"/>
    <dgm:cxn modelId="{DCDE306F-6312-4129-BF74-B93916A3A5F9}" type="presParOf" srcId="{C3412F8C-D047-4E14-B8EC-7D1FFEFE45A9}" destId="{F52D807C-D03E-4A69-B1FA-E77F46622177}" srcOrd="0" destOrd="0" presId="urn:microsoft.com/office/officeart/2005/8/layout/orgChart1"/>
    <dgm:cxn modelId="{5B3C2D77-AE3D-4DE5-B74F-62E1C873A8AE}" type="presParOf" srcId="{C3412F8C-D047-4E14-B8EC-7D1FFEFE45A9}" destId="{B9B72A62-91A9-4507-8748-9DA61A99A8D8}" srcOrd="1" destOrd="0" presId="urn:microsoft.com/office/officeart/2005/8/layout/orgChart1"/>
    <dgm:cxn modelId="{9B4D63AB-C7AC-4FA5-BA1E-B12774EC6611}" type="presParOf" srcId="{D535805F-9730-4B87-8E69-00D5EA31FF00}" destId="{806DF9C4-51C9-47A0-A57A-0AD3080AFAC6}" srcOrd="1" destOrd="0" presId="urn:microsoft.com/office/officeart/2005/8/layout/orgChart1"/>
    <dgm:cxn modelId="{BA4889F2-60BA-4C59-9EB1-AC005BAC3FB1}" type="presParOf" srcId="{806DF9C4-51C9-47A0-A57A-0AD3080AFAC6}" destId="{21B0FD5B-D737-4C77-BAA1-E596E417660C}" srcOrd="0" destOrd="0" presId="urn:microsoft.com/office/officeart/2005/8/layout/orgChart1"/>
    <dgm:cxn modelId="{05C54B09-AE56-4625-98C7-0AF421FF74DE}" type="presParOf" srcId="{806DF9C4-51C9-47A0-A57A-0AD3080AFAC6}" destId="{1C810342-C7F2-478D-A5EC-5ADEA531E150}" srcOrd="1" destOrd="0" presId="urn:microsoft.com/office/officeart/2005/8/layout/orgChart1"/>
    <dgm:cxn modelId="{29E8ADD6-8171-448A-AB97-21FD89663C76}" type="presParOf" srcId="{1C810342-C7F2-478D-A5EC-5ADEA531E150}" destId="{4E5361CA-596A-4631-80BF-D0CC81FEBF7B}" srcOrd="0" destOrd="0" presId="urn:microsoft.com/office/officeart/2005/8/layout/orgChart1"/>
    <dgm:cxn modelId="{77D59CA3-FA40-4CA3-BB45-50750C51827D}" type="presParOf" srcId="{4E5361CA-596A-4631-80BF-D0CC81FEBF7B}" destId="{973F262F-07C2-4A0C-9174-1A9ADE58DDEE}" srcOrd="0" destOrd="0" presId="urn:microsoft.com/office/officeart/2005/8/layout/orgChart1"/>
    <dgm:cxn modelId="{A9E79B54-9F91-48E8-B3A9-7CD61B5060F0}" type="presParOf" srcId="{4E5361CA-596A-4631-80BF-D0CC81FEBF7B}" destId="{AD7790BA-FBD5-4F5F-B372-6E3E5B530959}" srcOrd="1" destOrd="0" presId="urn:microsoft.com/office/officeart/2005/8/layout/orgChart1"/>
    <dgm:cxn modelId="{A6461DCE-5F24-47BC-8629-082CA93E529A}" type="presParOf" srcId="{1C810342-C7F2-478D-A5EC-5ADEA531E150}" destId="{1BE43CBC-B2FA-4E46-BE45-287A14B22DF5}" srcOrd="1" destOrd="0" presId="urn:microsoft.com/office/officeart/2005/8/layout/orgChart1"/>
    <dgm:cxn modelId="{DE774FB5-6EA0-4494-ACD5-4BF93E048283}" type="presParOf" srcId="{1C810342-C7F2-478D-A5EC-5ADEA531E150}" destId="{116E028E-41C3-4B1E-A37B-248A5CA4F906}" srcOrd="2" destOrd="0" presId="urn:microsoft.com/office/officeart/2005/8/layout/orgChart1"/>
    <dgm:cxn modelId="{E7234FBF-7B57-444C-81AA-A34280117DDE}" type="presParOf" srcId="{806DF9C4-51C9-47A0-A57A-0AD3080AFAC6}" destId="{DD6CCD8B-0F2E-432D-9369-4862B919A501}" srcOrd="2" destOrd="0" presId="urn:microsoft.com/office/officeart/2005/8/layout/orgChart1"/>
    <dgm:cxn modelId="{4BD12C4E-884F-441A-9796-7F746AEC06A0}" type="presParOf" srcId="{806DF9C4-51C9-47A0-A57A-0AD3080AFAC6}" destId="{E6A72BF2-63D9-4BF6-9B3C-B7F167F1857F}" srcOrd="3" destOrd="0" presId="urn:microsoft.com/office/officeart/2005/8/layout/orgChart1"/>
    <dgm:cxn modelId="{2700470E-A92D-43D3-8FBC-BCFDC9426703}" type="presParOf" srcId="{E6A72BF2-63D9-4BF6-9B3C-B7F167F1857F}" destId="{9E6F6CA2-A96F-43EC-9439-EDDCBDA43E6D}" srcOrd="0" destOrd="0" presId="urn:microsoft.com/office/officeart/2005/8/layout/orgChart1"/>
    <dgm:cxn modelId="{C2C90641-0AB8-4416-8117-5CB4AAD37811}" type="presParOf" srcId="{9E6F6CA2-A96F-43EC-9439-EDDCBDA43E6D}" destId="{7FAB8AC1-992F-45EA-8E0F-7D90A91F8AF7}" srcOrd="0" destOrd="0" presId="urn:microsoft.com/office/officeart/2005/8/layout/orgChart1"/>
    <dgm:cxn modelId="{3CDF1E29-5159-4D7D-93CE-ECF9BE07B215}" type="presParOf" srcId="{9E6F6CA2-A96F-43EC-9439-EDDCBDA43E6D}" destId="{EF821C26-883A-4361-BE53-9818ED3B58D5}" srcOrd="1" destOrd="0" presId="urn:microsoft.com/office/officeart/2005/8/layout/orgChart1"/>
    <dgm:cxn modelId="{BBDD6368-1653-4F30-B2F4-60443A776A4C}" type="presParOf" srcId="{E6A72BF2-63D9-4BF6-9B3C-B7F167F1857F}" destId="{D39CD80E-9136-4674-8E5B-67EA3D26FEAE}" srcOrd="1" destOrd="0" presId="urn:microsoft.com/office/officeart/2005/8/layout/orgChart1"/>
    <dgm:cxn modelId="{BE421F83-3979-49AD-A800-406DAAC13F69}" type="presParOf" srcId="{E6A72BF2-63D9-4BF6-9B3C-B7F167F1857F}" destId="{69B7A083-7C71-4102-B0D6-46B34A05A57A}" srcOrd="2" destOrd="0" presId="urn:microsoft.com/office/officeart/2005/8/layout/orgChart1"/>
    <dgm:cxn modelId="{DABEA856-F0E1-4BA0-8C0E-7C6116F46F33}" type="presParOf" srcId="{D535805F-9730-4B87-8E69-00D5EA31FF00}" destId="{ED188278-E459-4EFC-8042-C3800F34E95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6CCD8B-0F2E-432D-9369-4862B919A501}">
      <dsp:nvSpPr>
        <dsp:cNvPr id="0" name=""/>
        <dsp:cNvSpPr/>
      </dsp:nvSpPr>
      <dsp:spPr>
        <a:xfrm>
          <a:off x="2628291" y="1262541"/>
          <a:ext cx="1438325" cy="499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626"/>
              </a:lnTo>
              <a:lnTo>
                <a:pt x="1438325" y="249626"/>
              </a:lnTo>
              <a:lnTo>
                <a:pt x="1438325" y="4992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B0FD5B-D737-4C77-BAA1-E596E417660C}">
      <dsp:nvSpPr>
        <dsp:cNvPr id="0" name=""/>
        <dsp:cNvSpPr/>
      </dsp:nvSpPr>
      <dsp:spPr>
        <a:xfrm>
          <a:off x="1189966" y="1262541"/>
          <a:ext cx="1438325" cy="499253"/>
        </a:xfrm>
        <a:custGeom>
          <a:avLst/>
          <a:gdLst/>
          <a:ahLst/>
          <a:cxnLst/>
          <a:rect l="0" t="0" r="0" b="0"/>
          <a:pathLst>
            <a:path>
              <a:moveTo>
                <a:pt x="1438325" y="0"/>
              </a:moveTo>
              <a:lnTo>
                <a:pt x="1438325" y="249626"/>
              </a:lnTo>
              <a:lnTo>
                <a:pt x="0" y="249626"/>
              </a:lnTo>
              <a:lnTo>
                <a:pt x="0" y="4992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2D807C-D03E-4A69-B1FA-E77F46622177}">
      <dsp:nvSpPr>
        <dsp:cNvPr id="0" name=""/>
        <dsp:cNvSpPr/>
      </dsp:nvSpPr>
      <dsp:spPr>
        <a:xfrm>
          <a:off x="1439593" y="73842"/>
          <a:ext cx="2377397" cy="11886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Templates</a:t>
          </a:r>
        </a:p>
      </dsp:txBody>
      <dsp:txXfrm>
        <a:off x="1439593" y="73842"/>
        <a:ext cx="2377397" cy="1188698"/>
      </dsp:txXfrm>
    </dsp:sp>
    <dsp:sp modelId="{973F262F-07C2-4A0C-9174-1A9ADE58DDEE}">
      <dsp:nvSpPr>
        <dsp:cNvPr id="0" name=""/>
        <dsp:cNvSpPr/>
      </dsp:nvSpPr>
      <dsp:spPr>
        <a:xfrm>
          <a:off x="1267" y="1761794"/>
          <a:ext cx="2377397" cy="11886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Function Template</a:t>
          </a:r>
        </a:p>
      </dsp:txBody>
      <dsp:txXfrm>
        <a:off x="1267" y="1761794"/>
        <a:ext cx="2377397" cy="1188698"/>
      </dsp:txXfrm>
    </dsp:sp>
    <dsp:sp modelId="{7FAB8AC1-992F-45EA-8E0F-7D90A91F8AF7}">
      <dsp:nvSpPr>
        <dsp:cNvPr id="0" name=""/>
        <dsp:cNvSpPr/>
      </dsp:nvSpPr>
      <dsp:spPr>
        <a:xfrm>
          <a:off x="2877918" y="1761794"/>
          <a:ext cx="2377397" cy="11886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Class Template</a:t>
          </a:r>
        </a:p>
      </dsp:txBody>
      <dsp:txXfrm>
        <a:off x="2877918" y="1761794"/>
        <a:ext cx="2377397" cy="11886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27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 &lt;exception&gt;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</a:t>
            </a:r>
            <a:r>
              <a:rPr lang="en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bad_hmean</a:t>
            </a:r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public </a:t>
            </a:r>
            <a:r>
              <a:rPr lang="en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::exception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public:</a:t>
            </a:r>
          </a:p>
          <a:p>
            <a:r>
              <a:rPr lang="en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</a:t>
            </a:r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char * what() { return </a:t>
            </a:r>
            <a:r>
              <a:rPr lang="ja-JP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澱</a:t>
            </a:r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 arguments to </a:t>
            </a:r>
            <a:r>
              <a:rPr lang="en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hmean</a:t>
            </a:r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()・ }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...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</a:t>
            </a:r>
            <a:r>
              <a:rPr lang="en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bad_gmean</a:t>
            </a:r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public </a:t>
            </a:r>
            <a:r>
              <a:rPr lang="en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::exception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public:</a:t>
            </a:r>
          </a:p>
          <a:p>
            <a:r>
              <a:rPr lang="en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</a:t>
            </a:r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char * what() { return </a:t>
            </a:r>
            <a:r>
              <a:rPr lang="ja-JP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澱</a:t>
            </a:r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 arguments to </a:t>
            </a:r>
            <a:r>
              <a:rPr lang="en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gmean</a:t>
            </a:r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()・ }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...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 don’t want to handle these derived exceptions differently from one another, you can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 them with the same base-class handler: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 {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...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catch(</a:t>
            </a:r>
            <a:r>
              <a:rPr lang="en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::exception &amp; e)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</a:t>
            </a:r>
            <a:r>
              <a:rPr lang="en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e.what</a:t>
            </a:r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&lt;&lt; </a:t>
            </a:r>
            <a:r>
              <a:rPr lang="en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endl</a:t>
            </a:r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...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you could catch the different types separately.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C++ library defines many exception types based on exception. The exception header file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provides </a:t>
            </a:r>
            <a:r>
              <a:rPr lang="en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bad_exception</a:t>
            </a:r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which is used by the unexpected() function, discussed in the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“When Exceptions Go Astray” section, later this chapter.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53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Imagine a datatype that will adjust itself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Rewriting the same function body over and over for different types is time-consuming and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wastes space in the listing. Also, if you find you’ve made an error in one such function, you’ll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50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628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6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Unit-8</a:t>
            </a:r>
            <a:r>
              <a:rPr lang="da-DK" sz="16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sz="1600" kern="1200" dirty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Templates, Exceptions and STL</a:t>
            </a:r>
            <a:r>
              <a:rPr lang="da-DK" sz="1600" baseline="0" noProof="1">
                <a:solidFill>
                  <a:srgbClr val="F8F8F8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</a:t>
            </a:r>
            <a:r>
              <a:rPr lang="da-DK" sz="16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Institute of Engineering &amp; Technology            </a:t>
            </a:r>
            <a:fld id="{6E8469F3-9EE8-43CF-BEDC-475B89412D1D}" type="slidenum"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>
                <a:defRPr/>
              </a:pPr>
              <a:t>‹#›</a:t>
            </a:fld>
            <a:endParaRPr lang="da-DK" sz="16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2069722" y="2644170"/>
            <a:ext cx="50045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FFFE"/>
                </a:solidFill>
              </a:rPr>
              <a:t>I like</a:t>
            </a:r>
            <a:r>
              <a:rPr lang="en-US" sz="4800" baseline="0" dirty="0">
                <a:solidFill>
                  <a:srgbClr val="FFFFFE"/>
                </a:solidFill>
              </a:rPr>
              <a:t> C++ so much</a:t>
            </a:r>
          </a:p>
          <a:p>
            <a:r>
              <a:rPr lang="en-US" sz="4800" baseline="0" dirty="0">
                <a:solidFill>
                  <a:srgbClr val="FFFFFE"/>
                </a:solidFill>
              </a:rPr>
              <a:t>I like Rupesh sir</a:t>
            </a:r>
            <a:endParaRPr lang="en-US" sz="4800" dirty="0">
              <a:solidFill>
                <a:srgbClr val="FFFFFE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-14748" y="986564"/>
            <a:ext cx="9158748" cy="4884873"/>
            <a:chOff x="-14748" y="986564"/>
            <a:chExt cx="9158748" cy="4884873"/>
          </a:xfrm>
        </p:grpSpPr>
        <p:sp>
          <p:nvSpPr>
            <p:cNvPr id="22" name="TextBox 21"/>
            <p:cNvSpPr txBox="1"/>
            <p:nvPr/>
          </p:nvSpPr>
          <p:spPr>
            <a:xfrm>
              <a:off x="177782" y="4812105"/>
              <a:ext cx="32802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Prof. </a:t>
              </a:r>
              <a:r>
                <a:rPr lang="en-US" sz="2000" b="1" dirty="0" err="1"/>
                <a:t>Rupesh</a:t>
              </a:r>
              <a:r>
                <a:rPr lang="en-US" sz="2000" b="1" dirty="0"/>
                <a:t> G. </a:t>
              </a:r>
              <a:r>
                <a:rPr lang="en-US" sz="2000" b="1" dirty="0" err="1"/>
                <a:t>Vaishnav</a:t>
              </a:r>
              <a:endParaRPr lang="en-US" sz="20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7915" y="5225106"/>
              <a:ext cx="3406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9428037452</a:t>
              </a:r>
            </a:p>
            <a:p>
              <a:r>
                <a:rPr lang="en-US" dirty="0"/>
                <a:t>     rupesh.vaishnav@darshan.ac.in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780" y="4680812"/>
              <a:ext cx="3662363" cy="1190625"/>
            </a:xfrm>
            <a:prstGeom prst="rect">
              <a:avLst/>
            </a:prstGeom>
          </p:spPr>
        </p:pic>
        <p:grpSp>
          <p:nvGrpSpPr>
            <p:cNvPr id="25" name="Shape 411"/>
            <p:cNvGrpSpPr/>
            <p:nvPr/>
          </p:nvGrpSpPr>
          <p:grpSpPr>
            <a:xfrm>
              <a:off x="272251" y="5632170"/>
              <a:ext cx="216000" cy="144000"/>
              <a:chOff x="564675" y="1700625"/>
              <a:chExt cx="465200" cy="314200"/>
            </a:xfrm>
            <a:solidFill>
              <a:schemeClr val="accent2"/>
            </a:solidFill>
          </p:grpSpPr>
          <p:sp>
            <p:nvSpPr>
              <p:cNvPr id="53" name="Shape 412"/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  <p:sp>
            <p:nvSpPr>
              <p:cNvPr id="54" name="Shape 413"/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  <p:sp>
            <p:nvSpPr>
              <p:cNvPr id="55" name="Shape 414"/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0" t="0" r="0" b="0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</p:grpSp>
        <p:sp>
          <p:nvSpPr>
            <p:cNvPr id="26" name="Shape 509"/>
            <p:cNvSpPr/>
            <p:nvPr/>
          </p:nvSpPr>
          <p:spPr>
            <a:xfrm>
              <a:off x="308251" y="5275944"/>
              <a:ext cx="144000" cy="252000"/>
            </a:xfrm>
            <a:custGeom>
              <a:avLst/>
              <a:gdLst/>
              <a:ahLst/>
              <a:cxnLst/>
              <a:rect l="0" t="0" r="0" b="0"/>
              <a:pathLst>
                <a:path w="11838" h="20508" fill="none" extrusionOk="0">
                  <a:moveTo>
                    <a:pt x="10547" y="1"/>
                  </a:moveTo>
                  <a:lnTo>
                    <a:pt x="1292" y="1"/>
                  </a:lnTo>
                  <a:lnTo>
                    <a:pt x="1292" y="1"/>
                  </a:lnTo>
                  <a:lnTo>
                    <a:pt x="1024" y="25"/>
                  </a:lnTo>
                  <a:lnTo>
                    <a:pt x="780" y="98"/>
                  </a:lnTo>
                  <a:lnTo>
                    <a:pt x="561" y="220"/>
                  </a:lnTo>
                  <a:lnTo>
                    <a:pt x="366" y="366"/>
                  </a:lnTo>
                  <a:lnTo>
                    <a:pt x="220" y="561"/>
                  </a:lnTo>
                  <a:lnTo>
                    <a:pt x="98" y="780"/>
                  </a:lnTo>
                  <a:lnTo>
                    <a:pt x="25" y="1024"/>
                  </a:lnTo>
                  <a:lnTo>
                    <a:pt x="1" y="1292"/>
                  </a:lnTo>
                  <a:lnTo>
                    <a:pt x="1" y="19217"/>
                  </a:lnTo>
                  <a:lnTo>
                    <a:pt x="1" y="19217"/>
                  </a:lnTo>
                  <a:lnTo>
                    <a:pt x="25" y="19485"/>
                  </a:lnTo>
                  <a:lnTo>
                    <a:pt x="98" y="19728"/>
                  </a:lnTo>
                  <a:lnTo>
                    <a:pt x="220" y="19948"/>
                  </a:lnTo>
                  <a:lnTo>
                    <a:pt x="366" y="20142"/>
                  </a:lnTo>
                  <a:lnTo>
                    <a:pt x="561" y="20289"/>
                  </a:lnTo>
                  <a:lnTo>
                    <a:pt x="780" y="20410"/>
                  </a:lnTo>
                  <a:lnTo>
                    <a:pt x="1024" y="20483"/>
                  </a:lnTo>
                  <a:lnTo>
                    <a:pt x="1292" y="20508"/>
                  </a:lnTo>
                  <a:lnTo>
                    <a:pt x="10547" y="20508"/>
                  </a:lnTo>
                  <a:lnTo>
                    <a:pt x="10547" y="20508"/>
                  </a:lnTo>
                  <a:lnTo>
                    <a:pt x="10814" y="20483"/>
                  </a:lnTo>
                  <a:lnTo>
                    <a:pt x="11058" y="20410"/>
                  </a:lnTo>
                  <a:lnTo>
                    <a:pt x="11277" y="20289"/>
                  </a:lnTo>
                  <a:lnTo>
                    <a:pt x="11472" y="20142"/>
                  </a:lnTo>
                  <a:lnTo>
                    <a:pt x="11618" y="19948"/>
                  </a:lnTo>
                  <a:lnTo>
                    <a:pt x="11740" y="19728"/>
                  </a:lnTo>
                  <a:lnTo>
                    <a:pt x="11813" y="19485"/>
                  </a:lnTo>
                  <a:lnTo>
                    <a:pt x="11837" y="19217"/>
                  </a:lnTo>
                  <a:lnTo>
                    <a:pt x="11837" y="1292"/>
                  </a:lnTo>
                  <a:lnTo>
                    <a:pt x="11837" y="1292"/>
                  </a:lnTo>
                  <a:lnTo>
                    <a:pt x="11813" y="1024"/>
                  </a:lnTo>
                  <a:lnTo>
                    <a:pt x="11740" y="780"/>
                  </a:lnTo>
                  <a:lnTo>
                    <a:pt x="11618" y="561"/>
                  </a:lnTo>
                  <a:lnTo>
                    <a:pt x="11472" y="366"/>
                  </a:lnTo>
                  <a:lnTo>
                    <a:pt x="11277" y="220"/>
                  </a:lnTo>
                  <a:lnTo>
                    <a:pt x="11058" y="98"/>
                  </a:lnTo>
                  <a:lnTo>
                    <a:pt x="10814" y="25"/>
                  </a:lnTo>
                  <a:lnTo>
                    <a:pt x="10547" y="1"/>
                  </a:lnTo>
                  <a:lnTo>
                    <a:pt x="10547" y="1"/>
                  </a:lnTo>
                  <a:close/>
                  <a:moveTo>
                    <a:pt x="5554" y="975"/>
                  </a:moveTo>
                  <a:lnTo>
                    <a:pt x="6284" y="975"/>
                  </a:lnTo>
                  <a:lnTo>
                    <a:pt x="6284" y="975"/>
                  </a:lnTo>
                  <a:lnTo>
                    <a:pt x="6406" y="999"/>
                  </a:lnTo>
                  <a:lnTo>
                    <a:pt x="6479" y="1073"/>
                  </a:lnTo>
                  <a:lnTo>
                    <a:pt x="6552" y="1146"/>
                  </a:lnTo>
                  <a:lnTo>
                    <a:pt x="6577" y="1267"/>
                  </a:lnTo>
                  <a:lnTo>
                    <a:pt x="6577" y="1267"/>
                  </a:lnTo>
                  <a:lnTo>
                    <a:pt x="6552" y="1365"/>
                  </a:lnTo>
                  <a:lnTo>
                    <a:pt x="6479" y="1462"/>
                  </a:lnTo>
                  <a:lnTo>
                    <a:pt x="6406" y="1511"/>
                  </a:lnTo>
                  <a:lnTo>
                    <a:pt x="6284" y="1535"/>
                  </a:lnTo>
                  <a:lnTo>
                    <a:pt x="5554" y="1535"/>
                  </a:lnTo>
                  <a:lnTo>
                    <a:pt x="5554" y="1535"/>
                  </a:lnTo>
                  <a:lnTo>
                    <a:pt x="5432" y="1511"/>
                  </a:lnTo>
                  <a:lnTo>
                    <a:pt x="5359" y="1462"/>
                  </a:lnTo>
                  <a:lnTo>
                    <a:pt x="5286" y="1365"/>
                  </a:lnTo>
                  <a:lnTo>
                    <a:pt x="5262" y="1267"/>
                  </a:lnTo>
                  <a:lnTo>
                    <a:pt x="5262" y="1267"/>
                  </a:lnTo>
                  <a:lnTo>
                    <a:pt x="5286" y="1146"/>
                  </a:lnTo>
                  <a:lnTo>
                    <a:pt x="5359" y="1073"/>
                  </a:lnTo>
                  <a:lnTo>
                    <a:pt x="5432" y="999"/>
                  </a:lnTo>
                  <a:lnTo>
                    <a:pt x="5554" y="975"/>
                  </a:lnTo>
                  <a:lnTo>
                    <a:pt x="5554" y="975"/>
                  </a:lnTo>
                  <a:close/>
                  <a:moveTo>
                    <a:pt x="5919" y="19436"/>
                  </a:moveTo>
                  <a:lnTo>
                    <a:pt x="5919" y="19436"/>
                  </a:lnTo>
                  <a:lnTo>
                    <a:pt x="5749" y="19412"/>
                  </a:lnTo>
                  <a:lnTo>
                    <a:pt x="5578" y="19363"/>
                  </a:lnTo>
                  <a:lnTo>
                    <a:pt x="5432" y="19290"/>
                  </a:lnTo>
                  <a:lnTo>
                    <a:pt x="5310" y="19193"/>
                  </a:lnTo>
                  <a:lnTo>
                    <a:pt x="5213" y="19071"/>
                  </a:lnTo>
                  <a:lnTo>
                    <a:pt x="5140" y="18925"/>
                  </a:lnTo>
                  <a:lnTo>
                    <a:pt x="5091" y="18754"/>
                  </a:lnTo>
                  <a:lnTo>
                    <a:pt x="5067" y="18584"/>
                  </a:lnTo>
                  <a:lnTo>
                    <a:pt x="5067" y="18584"/>
                  </a:lnTo>
                  <a:lnTo>
                    <a:pt x="5091" y="18413"/>
                  </a:lnTo>
                  <a:lnTo>
                    <a:pt x="5140" y="18243"/>
                  </a:lnTo>
                  <a:lnTo>
                    <a:pt x="5213" y="18097"/>
                  </a:lnTo>
                  <a:lnTo>
                    <a:pt x="5310" y="17975"/>
                  </a:lnTo>
                  <a:lnTo>
                    <a:pt x="5432" y="17877"/>
                  </a:lnTo>
                  <a:lnTo>
                    <a:pt x="5578" y="17804"/>
                  </a:lnTo>
                  <a:lnTo>
                    <a:pt x="5749" y="17756"/>
                  </a:lnTo>
                  <a:lnTo>
                    <a:pt x="5919" y="17731"/>
                  </a:lnTo>
                  <a:lnTo>
                    <a:pt x="5919" y="17731"/>
                  </a:lnTo>
                  <a:lnTo>
                    <a:pt x="6090" y="17756"/>
                  </a:lnTo>
                  <a:lnTo>
                    <a:pt x="6260" y="17804"/>
                  </a:lnTo>
                  <a:lnTo>
                    <a:pt x="6406" y="17877"/>
                  </a:lnTo>
                  <a:lnTo>
                    <a:pt x="6528" y="17975"/>
                  </a:lnTo>
                  <a:lnTo>
                    <a:pt x="6625" y="18097"/>
                  </a:lnTo>
                  <a:lnTo>
                    <a:pt x="6699" y="18243"/>
                  </a:lnTo>
                  <a:lnTo>
                    <a:pt x="6747" y="18413"/>
                  </a:lnTo>
                  <a:lnTo>
                    <a:pt x="6772" y="18584"/>
                  </a:lnTo>
                  <a:lnTo>
                    <a:pt x="6772" y="18584"/>
                  </a:lnTo>
                  <a:lnTo>
                    <a:pt x="6747" y="18754"/>
                  </a:lnTo>
                  <a:lnTo>
                    <a:pt x="6699" y="18925"/>
                  </a:lnTo>
                  <a:lnTo>
                    <a:pt x="6625" y="19071"/>
                  </a:lnTo>
                  <a:lnTo>
                    <a:pt x="6528" y="19193"/>
                  </a:lnTo>
                  <a:lnTo>
                    <a:pt x="6406" y="19290"/>
                  </a:lnTo>
                  <a:lnTo>
                    <a:pt x="6260" y="19363"/>
                  </a:lnTo>
                  <a:lnTo>
                    <a:pt x="6090" y="19412"/>
                  </a:lnTo>
                  <a:lnTo>
                    <a:pt x="5919" y="19436"/>
                  </a:lnTo>
                  <a:lnTo>
                    <a:pt x="5919" y="19436"/>
                  </a:lnTo>
                  <a:close/>
                  <a:moveTo>
                    <a:pt x="10547" y="16660"/>
                  </a:moveTo>
                  <a:lnTo>
                    <a:pt x="1292" y="16660"/>
                  </a:lnTo>
                  <a:lnTo>
                    <a:pt x="1292" y="2558"/>
                  </a:lnTo>
                  <a:lnTo>
                    <a:pt x="10547" y="2558"/>
                  </a:lnTo>
                  <a:lnTo>
                    <a:pt x="10547" y="16660"/>
                  </a:lnTo>
                  <a:close/>
                </a:path>
              </a:pathLst>
            </a:custGeom>
            <a:solidFill>
              <a:schemeClr val="accent2"/>
            </a:solidFill>
            <a:ln w="12175" cap="rnd" cmpd="sng">
              <a:solidFill>
                <a:srgbClr val="59595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ED7D31"/>
                </a:solidFill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-14748" y="986564"/>
              <a:ext cx="9158748" cy="3628907"/>
              <a:chOff x="-14748" y="986564"/>
              <a:chExt cx="9158748" cy="3628907"/>
            </a:xfrm>
          </p:grpSpPr>
          <p:sp>
            <p:nvSpPr>
              <p:cNvPr id="45" name="Freeform 44"/>
              <p:cNvSpPr/>
              <p:nvPr/>
            </p:nvSpPr>
            <p:spPr>
              <a:xfrm>
                <a:off x="5003203" y="1761199"/>
                <a:ext cx="4140797" cy="2622445"/>
              </a:xfrm>
              <a:custGeom>
                <a:avLst/>
                <a:gdLst>
                  <a:gd name="connsiteX0" fmla="*/ 1 w 4140797"/>
                  <a:gd name="connsiteY0" fmla="*/ 0 h 2622445"/>
                  <a:gd name="connsiteX1" fmla="*/ 4140797 w 4140797"/>
                  <a:gd name="connsiteY1" fmla="*/ 0 h 2622445"/>
                  <a:gd name="connsiteX2" fmla="*/ 4140797 w 4140797"/>
                  <a:gd name="connsiteY2" fmla="*/ 2622445 h 2622445"/>
                  <a:gd name="connsiteX3" fmla="*/ 0 w 4140797"/>
                  <a:gd name="connsiteY3" fmla="*/ 2622445 h 2622445"/>
                  <a:gd name="connsiteX4" fmla="*/ 1311223 w 4140797"/>
                  <a:gd name="connsiteY4" fmla="*/ 1311222 h 2622445"/>
                  <a:gd name="connsiteX5" fmla="*/ 1 w 4140797"/>
                  <a:gd name="connsiteY5" fmla="*/ 0 h 2622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40797" h="2622445">
                    <a:moveTo>
                      <a:pt x="1" y="0"/>
                    </a:moveTo>
                    <a:lnTo>
                      <a:pt x="4140797" y="0"/>
                    </a:lnTo>
                    <a:lnTo>
                      <a:pt x="4140797" y="2622445"/>
                    </a:lnTo>
                    <a:lnTo>
                      <a:pt x="0" y="2622445"/>
                    </a:lnTo>
                    <a:lnTo>
                      <a:pt x="1311223" y="13112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AA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Pentagon 45"/>
              <p:cNvSpPr/>
              <p:nvPr/>
            </p:nvSpPr>
            <p:spPr>
              <a:xfrm>
                <a:off x="0" y="1529371"/>
                <a:ext cx="5743977" cy="3086100"/>
              </a:xfrm>
              <a:prstGeom prst="homePlate">
                <a:avLst/>
              </a:prstGeom>
              <a:solidFill>
                <a:srgbClr val="59595B"/>
              </a:solidFill>
              <a:ln>
                <a:solidFill>
                  <a:srgbClr val="59595B"/>
                </a:solidFill>
              </a:ln>
              <a:effectLst>
                <a:outerShdw blurRad="50800" dist="38100" algn="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-14748" y="986564"/>
                <a:ext cx="4014973" cy="1075928"/>
                <a:chOff x="-19391" y="1011603"/>
                <a:chExt cx="5278947" cy="1075928"/>
              </a:xfrm>
            </p:grpSpPr>
            <p:sp>
              <p:nvSpPr>
                <p:cNvPr id="51" name="Pentagon 50"/>
                <p:cNvSpPr/>
                <p:nvPr/>
              </p:nvSpPr>
              <p:spPr>
                <a:xfrm>
                  <a:off x="-19391" y="1011603"/>
                  <a:ext cx="5278947" cy="1075928"/>
                </a:xfrm>
                <a:prstGeom prst="homePlate">
                  <a:avLst/>
                </a:prstGeom>
                <a:solidFill>
                  <a:srgbClr val="00AAAD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237041" y="1041736"/>
                  <a:ext cx="4181886" cy="1015663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sz="2000" b="1" dirty="0">
                      <a:solidFill>
                        <a:schemeClr val="bg1"/>
                      </a:solidFill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2140705</a:t>
                  </a:r>
                </a:p>
                <a:p>
                  <a:r>
                    <a:rPr lang="en-US" sz="2000" b="1" dirty="0">
                      <a:solidFill>
                        <a:schemeClr val="bg1"/>
                      </a:solidFill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Object Oriented Programming with C++</a:t>
                  </a:r>
                </a:p>
              </p:txBody>
            </p:sp>
          </p:grpSp>
          <p:sp>
            <p:nvSpPr>
              <p:cNvPr id="48" name="TextBox 47"/>
              <p:cNvSpPr txBox="1"/>
              <p:nvPr/>
            </p:nvSpPr>
            <p:spPr>
              <a:xfrm>
                <a:off x="177782" y="2126030"/>
                <a:ext cx="4451564" cy="2154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>
                    <a:solidFill>
                      <a:schemeClr val="bg1"/>
                    </a:solidFill>
                    <a:ea typeface="Open Sans Bold" panose="020B0806030504020204" pitchFamily="34" charset="0"/>
                    <a:cs typeface="Open Sans Bold" panose="020B0806030504020204" pitchFamily="34" charset="0"/>
                  </a:rPr>
                  <a:t>Unit-8</a:t>
                </a:r>
              </a:p>
              <a:p>
                <a:r>
                  <a:rPr lang="en-IN" sz="4000" b="1" dirty="0">
                    <a:solidFill>
                      <a:schemeClr val="bg1"/>
                    </a:solidFill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Templates, Exceptions and STL</a:t>
                </a:r>
                <a:endParaRPr lang="en-US" sz="4000" b="1" dirty="0">
                  <a:solidFill>
                    <a:schemeClr val="bg1"/>
                  </a:solidFill>
                  <a:ea typeface="Open Sans Bold" panose="020B0806030504020204" pitchFamily="34" charset="0"/>
                  <a:cs typeface="Open Sans Bold" panose="020B0806030504020204" pitchFamily="34" charset="0"/>
                </a:endParaRPr>
              </a:p>
            </p:txBody>
          </p:sp>
          <p:sp>
            <p:nvSpPr>
              <p:cNvPr id="50" name="Freeform 49"/>
              <p:cNvSpPr/>
              <p:nvPr/>
            </p:nvSpPr>
            <p:spPr>
              <a:xfrm>
                <a:off x="4652237" y="1529372"/>
                <a:ext cx="1672363" cy="3086099"/>
              </a:xfrm>
              <a:custGeom>
                <a:avLst/>
                <a:gdLst>
                  <a:gd name="connsiteX0" fmla="*/ 0 w 1672363"/>
                  <a:gd name="connsiteY0" fmla="*/ 0 h 3086099"/>
                  <a:gd name="connsiteX1" fmla="*/ 129314 w 1672363"/>
                  <a:gd name="connsiteY1" fmla="*/ 0 h 3086099"/>
                  <a:gd name="connsiteX2" fmla="*/ 1672363 w 1672363"/>
                  <a:gd name="connsiteY2" fmla="*/ 1543050 h 3086099"/>
                  <a:gd name="connsiteX3" fmla="*/ 129314 w 1672363"/>
                  <a:gd name="connsiteY3" fmla="*/ 3086099 h 3086099"/>
                  <a:gd name="connsiteX4" fmla="*/ 0 w 1672363"/>
                  <a:gd name="connsiteY4" fmla="*/ 3086099 h 3086099"/>
                  <a:gd name="connsiteX5" fmla="*/ 1543049 w 1672363"/>
                  <a:gd name="connsiteY5" fmla="*/ 1543050 h 3086099"/>
                  <a:gd name="connsiteX6" fmla="*/ 0 w 1672363"/>
                  <a:gd name="connsiteY6" fmla="*/ 0 h 3086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72363" h="3086099">
                    <a:moveTo>
                      <a:pt x="0" y="0"/>
                    </a:moveTo>
                    <a:lnTo>
                      <a:pt x="129314" y="0"/>
                    </a:lnTo>
                    <a:lnTo>
                      <a:pt x="1672363" y="1543050"/>
                    </a:lnTo>
                    <a:lnTo>
                      <a:pt x="129314" y="3086099"/>
                    </a:lnTo>
                    <a:lnTo>
                      <a:pt x="0" y="3086099"/>
                    </a:lnTo>
                    <a:lnTo>
                      <a:pt x="1543049" y="15430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A6A9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53" t="7109" r="17117" b="7251"/>
          <a:stretch/>
        </p:blipFill>
        <p:spPr>
          <a:xfrm>
            <a:off x="6941295" y="1819265"/>
            <a:ext cx="1828848" cy="243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15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Catch all Exception</a:t>
            </a:r>
          </a:p>
        </p:txBody>
      </p:sp>
    </p:spTree>
    <p:extLst>
      <p:ext uri="{BB962C8B-B14F-4D97-AF65-F5344CB8AC3E}">
        <p14:creationId xmlns:p14="http://schemas.microsoft.com/office/powerpoint/2010/main" val="2878945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Catch all exception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502296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just"/>
            <a:r>
              <a:rPr lang="en-IN" dirty="0"/>
              <a:t>In some situations, we may not predict all possible types of exceptions and therefore may not be able to design independent catch handlers to catch them.</a:t>
            </a:r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87524" y="2708920"/>
            <a:ext cx="84969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highlight>
                  <a:srgbClr val="FFFFFF"/>
                </a:highlight>
                <a:latin typeface="Consolas"/>
              </a:rPr>
              <a:t>Syntax: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catch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(...)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	//statements for processing all exceptions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436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Catch all exception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287524" y="938061"/>
            <a:ext cx="604867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IN" sz="22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iostream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test(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x)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lvl="1"/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try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lvl="2"/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(x==0)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throw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x;</a:t>
            </a:r>
          </a:p>
          <a:p>
            <a:pPr lvl="2"/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(x==-1)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throw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'a'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lvl="2"/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(x==1)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throw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5.15;</a:t>
            </a:r>
          </a:p>
          <a:p>
            <a:pPr lvl="1"/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lvl="1"/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catch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(...)</a:t>
            </a:r>
          </a:p>
          <a:p>
            <a:pPr lvl="1"/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lvl="1"/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"Caught an exception\n"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lvl="1"/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6624228" y="1016732"/>
            <a:ext cx="2286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lvl="1"/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test(-1);</a:t>
            </a:r>
          </a:p>
          <a:p>
            <a:pPr lvl="1"/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test(0);</a:t>
            </a:r>
          </a:p>
          <a:p>
            <a:pPr lvl="1"/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test(1);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IN" sz="2200" dirty="0"/>
          </a:p>
        </p:txBody>
      </p:sp>
      <p:sp>
        <p:nvSpPr>
          <p:cNvPr id="6" name="Rectangle 5"/>
          <p:cNvSpPr/>
          <p:nvPr/>
        </p:nvSpPr>
        <p:spPr>
          <a:xfrm>
            <a:off x="6084168" y="4636646"/>
            <a:ext cx="295232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Output:</a:t>
            </a:r>
          </a:p>
          <a:p>
            <a:r>
              <a:rPr lang="en-IN" sz="2400" dirty="0"/>
              <a:t>Caught an exception</a:t>
            </a:r>
          </a:p>
          <a:p>
            <a:r>
              <a:rPr lang="en-IN" sz="2400" dirty="0"/>
              <a:t>Caught an exception</a:t>
            </a:r>
          </a:p>
          <a:p>
            <a:r>
              <a:rPr lang="en-IN" sz="2400" dirty="0"/>
              <a:t>Caught an exception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724128" y="938061"/>
            <a:ext cx="0" cy="55512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31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Re-Throwing exception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61510" y="2459504"/>
            <a:ext cx="8820980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§"/>
            </a:pPr>
            <a:r>
              <a:rPr lang="en-IN" sz="2400" dirty="0"/>
              <a:t>An exception is thrown from the catch block is known as the </a:t>
            </a:r>
            <a:r>
              <a:rPr lang="en-IN" sz="2400" b="1" dirty="0">
                <a:solidFill>
                  <a:srgbClr val="C00000"/>
                </a:solidFill>
              </a:rPr>
              <a:t>re-throwing</a:t>
            </a:r>
            <a:r>
              <a:rPr lang="en-IN" sz="2400" dirty="0"/>
              <a:t> exception.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IN" sz="2400" dirty="0"/>
              <a:t>It can be simply invoked by </a:t>
            </a:r>
            <a:r>
              <a:rPr lang="en-IN" sz="2400" b="1" dirty="0">
                <a:solidFill>
                  <a:srgbClr val="C00000"/>
                </a:solidFill>
              </a:rPr>
              <a:t>throw</a:t>
            </a:r>
            <a:r>
              <a:rPr lang="en-IN" sz="2400" dirty="0"/>
              <a:t> without arguments.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IN" sz="2400" dirty="0" err="1"/>
              <a:t>Rethrown</a:t>
            </a:r>
            <a:r>
              <a:rPr lang="en-IN" sz="2400" dirty="0"/>
              <a:t> exception will be caught by </a:t>
            </a:r>
            <a:r>
              <a:rPr lang="en-IN" sz="2400" b="1" dirty="0">
                <a:solidFill>
                  <a:srgbClr val="C00000"/>
                </a:solidFill>
              </a:rPr>
              <a:t>newly defined catch statement</a:t>
            </a:r>
            <a:r>
              <a:rPr lang="en-I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926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496" y="91543"/>
            <a:ext cx="5544616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divide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fr-FR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x, </a:t>
            </a:r>
            <a:r>
              <a:rPr lang="fr-FR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y)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try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(y==0)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throw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fr-FR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cout&lt;&lt;</a:t>
            </a:r>
            <a:r>
              <a:rPr lang="fr-FR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"Division="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&lt;&lt;x/y;</a:t>
            </a:r>
          </a:p>
          <a:p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catch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"Exception inside function\n"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throw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975077" y="908720"/>
            <a:ext cx="4572000" cy="449353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pPr lvl="0"/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lvl="0"/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try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0"/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pPr lvl="0"/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divide(10.5,2.0);</a:t>
            </a:r>
          </a:p>
          <a:p>
            <a:pPr lvl="0"/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divide(20.0,0.0);</a:t>
            </a:r>
          </a:p>
          <a:p>
            <a:pPr lvl="0"/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pPr lvl="0"/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catch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lvl="0"/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pPr lvl="0"/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"Exception inside main function"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lvl="0"/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pPr lvl="0"/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IN" sz="2200" dirty="0">
              <a:solidFill>
                <a:prstClr val="black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921633" y="667150"/>
            <a:ext cx="36004" cy="62013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6764" y="5255117"/>
            <a:ext cx="4572000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en-IN" sz="2400" dirty="0"/>
              <a:t>Output:</a:t>
            </a:r>
          </a:p>
          <a:p>
            <a:r>
              <a:rPr lang="en-IN" sz="2400" dirty="0"/>
              <a:t>Division=5.25</a:t>
            </a:r>
          </a:p>
          <a:p>
            <a:r>
              <a:rPr lang="en-IN" sz="2400" dirty="0"/>
              <a:t>Exception inside function</a:t>
            </a:r>
          </a:p>
          <a:p>
            <a:r>
              <a:rPr lang="en-IN" sz="2400" dirty="0"/>
              <a:t>Exception inside main function</a:t>
            </a:r>
          </a:p>
        </p:txBody>
      </p:sp>
    </p:spTree>
    <p:extLst>
      <p:ext uri="{BB962C8B-B14F-4D97-AF65-F5344CB8AC3E}">
        <p14:creationId xmlns:p14="http://schemas.microsoft.com/office/powerpoint/2010/main" val="130700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Exceptions thrown from functions</a:t>
            </a:r>
          </a:p>
        </p:txBody>
      </p:sp>
    </p:spTree>
    <p:extLst>
      <p:ext uri="{BB962C8B-B14F-4D97-AF65-F5344CB8AC3E}">
        <p14:creationId xmlns:p14="http://schemas.microsoft.com/office/powerpoint/2010/main" val="1894420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197346"/>
            <a:ext cx="835292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I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test(</a:t>
            </a:r>
            <a:r>
              <a:rPr lang="en-I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x)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cout&lt;&lt;</a:t>
            </a:r>
            <a:r>
              <a:rPr lang="fr-F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"Inside </a:t>
            </a:r>
            <a:r>
              <a:rPr lang="fr-FR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fr-F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&lt;&lt;x&lt;&lt;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(x) </a:t>
            </a:r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I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"Start"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test(0);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test(1);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test(2);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  </a:t>
            </a:r>
          </a:p>
          <a:p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x)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"Caught an </a:t>
            </a:r>
            <a:r>
              <a:rPr lang="en-IN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exception:"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x&lt;&lt;</a:t>
            </a:r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0000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defined Exception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2461828"/>
            <a:ext cx="8763000" cy="1934344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just"/>
            <a:r>
              <a:rPr lang="en-IN" dirty="0"/>
              <a:t>There maybe situations where you want to generate some </a:t>
            </a:r>
            <a:r>
              <a:rPr lang="en-IN" b="1" dirty="0">
                <a:solidFill>
                  <a:srgbClr val="C00000"/>
                </a:solidFill>
              </a:rPr>
              <a:t>user specific exceptions</a:t>
            </a:r>
            <a:r>
              <a:rPr lang="en-IN" dirty="0"/>
              <a:t> which are not pre-defined in C++. </a:t>
            </a:r>
          </a:p>
          <a:p>
            <a:pPr algn="just"/>
            <a:r>
              <a:rPr lang="en-IN" dirty="0"/>
              <a:t>In such cases C++ provided the mechanism to create our own exceptions by inheriting the exception class in C++.</a:t>
            </a:r>
          </a:p>
        </p:txBody>
      </p:sp>
    </p:spTree>
    <p:extLst>
      <p:ext uri="{BB962C8B-B14F-4D97-AF65-F5344CB8AC3E}">
        <p14:creationId xmlns:p14="http://schemas.microsoft.com/office/powerpoint/2010/main" val="410875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9512" y="152636"/>
            <a:ext cx="8712968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IN" sz="22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iostream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&lt;exception&gt;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myexception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exception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virtual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what() 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throw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"My exception happened"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myex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 (){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try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throw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myex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catch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(exception&amp; e)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e.what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&lt;&lt; 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'\n'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IN" sz="2200" dirty="0"/>
          </a:p>
        </p:txBody>
      </p:sp>
      <p:sp>
        <p:nvSpPr>
          <p:cNvPr id="7" name="Rectangle 6"/>
          <p:cNvSpPr/>
          <p:nvPr/>
        </p:nvSpPr>
        <p:spPr>
          <a:xfrm>
            <a:off x="179512" y="548680"/>
            <a:ext cx="3240360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995936" y="64679"/>
            <a:ext cx="4993568" cy="8080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/>
              <a:t>User defined Exception</a:t>
            </a:r>
          </a:p>
        </p:txBody>
      </p:sp>
    </p:spTree>
    <p:extLst>
      <p:ext uri="{BB962C8B-B14F-4D97-AF65-F5344CB8AC3E}">
        <p14:creationId xmlns:p14="http://schemas.microsoft.com/office/powerpoint/2010/main" val="34779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defined Exception(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sp>
        <p:nvSpPr>
          <p:cNvPr id="5" name="Rectangle 4"/>
          <p:cNvSpPr/>
          <p:nvPr/>
        </p:nvSpPr>
        <p:spPr>
          <a:xfrm>
            <a:off x="989602" y="1101560"/>
            <a:ext cx="71647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myfunction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throw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en-IN" sz="2400" dirty="0"/>
          </a:p>
        </p:txBody>
      </p:sp>
      <p:sp>
        <p:nvSpPr>
          <p:cNvPr id="7" name="Rectangle 6"/>
          <p:cNvSpPr/>
          <p:nvPr/>
        </p:nvSpPr>
        <p:spPr>
          <a:xfrm>
            <a:off x="215516" y="1580586"/>
            <a:ext cx="874897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§"/>
            </a:pPr>
            <a:r>
              <a:rPr lang="en-IN" sz="2400" dirty="0"/>
              <a:t>This declares a function called </a:t>
            </a:r>
            <a:r>
              <a:rPr lang="en-IN" sz="2400" b="1" dirty="0" err="1">
                <a:solidFill>
                  <a:srgbClr val="C00000"/>
                </a:solidFill>
              </a:rPr>
              <a:t>myfunction</a:t>
            </a:r>
            <a:r>
              <a:rPr lang="en-IN" sz="2400" dirty="0"/>
              <a:t>, which takes one argument of type </a:t>
            </a:r>
            <a:r>
              <a:rPr lang="en-IN" sz="2400" b="1" dirty="0">
                <a:solidFill>
                  <a:srgbClr val="C00000"/>
                </a:solidFill>
              </a:rPr>
              <a:t>char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/>
              <a:t>and returns a value of type </a:t>
            </a:r>
            <a:r>
              <a:rPr lang="en-IN" sz="2400" b="1" dirty="0">
                <a:solidFill>
                  <a:srgbClr val="C00000"/>
                </a:solidFill>
              </a:rPr>
              <a:t>double</a:t>
            </a:r>
            <a:r>
              <a:rPr lang="en-IN" sz="2400" dirty="0"/>
              <a:t>. 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IN" sz="2400" dirty="0"/>
              <a:t>If this function throws an exception of some type other than </a:t>
            </a:r>
            <a:r>
              <a:rPr lang="en-IN" sz="2400" dirty="0" err="1"/>
              <a:t>int</a:t>
            </a:r>
            <a:r>
              <a:rPr lang="en-IN" sz="2400" dirty="0"/>
              <a:t>, the function calls </a:t>
            </a:r>
            <a:r>
              <a:rPr lang="en-IN" sz="2400" b="1" dirty="0" err="1">
                <a:solidFill>
                  <a:srgbClr val="C00000"/>
                </a:solidFill>
              </a:rPr>
              <a:t>std</a:t>
            </a:r>
            <a:r>
              <a:rPr lang="en-IN" sz="2400" b="1" dirty="0">
                <a:solidFill>
                  <a:srgbClr val="C00000"/>
                </a:solidFill>
              </a:rPr>
              <a:t>::unexpected </a:t>
            </a:r>
            <a:r>
              <a:rPr lang="en-IN" sz="2400" dirty="0"/>
              <a:t>instead of looking for a handler or calling </a:t>
            </a:r>
            <a:r>
              <a:rPr lang="en-IN" sz="2400" b="1" dirty="0" err="1">
                <a:solidFill>
                  <a:srgbClr val="C00000"/>
                </a:solidFill>
              </a:rPr>
              <a:t>std</a:t>
            </a:r>
            <a:r>
              <a:rPr lang="en-IN" sz="2400" b="1" dirty="0">
                <a:solidFill>
                  <a:srgbClr val="C00000"/>
                </a:solidFill>
              </a:rPr>
              <a:t>::terminate</a:t>
            </a:r>
            <a:r>
              <a:rPr lang="en-IN" sz="2400" b="1" dirty="0">
                <a:solidFill>
                  <a:schemeClr val="tx2"/>
                </a:solidFill>
              </a:rPr>
              <a:t>.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IN" sz="2400" dirty="0"/>
              <a:t>If this throw specifier is left empty with no type, this means that </a:t>
            </a:r>
            <a:r>
              <a:rPr lang="en-IN" sz="2400" b="1" dirty="0" err="1">
                <a:solidFill>
                  <a:srgbClr val="C00000"/>
                </a:solidFill>
              </a:rPr>
              <a:t>std</a:t>
            </a:r>
            <a:r>
              <a:rPr lang="en-IN" sz="2400" b="1" dirty="0">
                <a:solidFill>
                  <a:srgbClr val="C00000"/>
                </a:solidFill>
              </a:rPr>
              <a:t>::unexpected </a:t>
            </a:r>
            <a:r>
              <a:rPr lang="en-IN" sz="2400" dirty="0"/>
              <a:t>is called for any exception. 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IN" sz="2400" dirty="0"/>
              <a:t>Functions with no throw specifier (regular functions) never call </a:t>
            </a:r>
            <a:r>
              <a:rPr lang="en-IN" sz="2400" b="1" dirty="0" err="1">
                <a:solidFill>
                  <a:srgbClr val="C00000"/>
                </a:solidFill>
              </a:rPr>
              <a:t>std</a:t>
            </a:r>
            <a:r>
              <a:rPr lang="en-IN" sz="2400" b="1" dirty="0">
                <a:solidFill>
                  <a:srgbClr val="C00000"/>
                </a:solidFill>
              </a:rPr>
              <a:t>::unexpected</a:t>
            </a:r>
            <a:r>
              <a:rPr lang="en-IN" sz="2400" dirty="0"/>
              <a:t>, but follow the normal path of looking for their exception handler.</a:t>
            </a:r>
          </a:p>
        </p:txBody>
      </p:sp>
      <p:sp>
        <p:nvSpPr>
          <p:cNvPr id="8" name="Rectangle 7"/>
          <p:cNvSpPr/>
          <p:nvPr/>
        </p:nvSpPr>
        <p:spPr>
          <a:xfrm>
            <a:off x="164934" y="5389990"/>
            <a:ext cx="8921196" cy="769441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myfunction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param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throw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</a:t>
            </a:r>
            <a:r>
              <a:rPr lang="en-IN" sz="14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//all exceptions call unexpected</a:t>
            </a:r>
            <a:endParaRPr lang="en-IN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myfunction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param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        </a:t>
            </a:r>
            <a:r>
              <a:rPr lang="en-IN" sz="14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//normal exception handling 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184121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Templates, Exceptions and STL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54724"/>
          </a:xfrm>
        </p:spPr>
        <p:txBody>
          <a:bodyPr>
            <a:normAutofit/>
          </a:bodyPr>
          <a:lstStyle/>
          <a:p>
            <a:r>
              <a:rPr lang="en-IN" dirty="0"/>
              <a:t>What is template? </a:t>
            </a:r>
          </a:p>
          <a:p>
            <a:r>
              <a:rPr lang="en-IN" dirty="0"/>
              <a:t>Function templates and class templates</a:t>
            </a:r>
          </a:p>
          <a:p>
            <a:r>
              <a:rPr lang="en-IN" dirty="0"/>
              <a:t>Introduction to exception</a:t>
            </a:r>
          </a:p>
          <a:p>
            <a:r>
              <a:rPr lang="en-IN"/>
              <a:t>Try-catch, throw</a:t>
            </a:r>
            <a:endParaRPr lang="en-IN" dirty="0"/>
          </a:p>
          <a:p>
            <a:r>
              <a:rPr lang="en-IN" dirty="0"/>
              <a:t>Multiple catch</a:t>
            </a:r>
          </a:p>
          <a:p>
            <a:r>
              <a:rPr lang="en-IN" dirty="0"/>
              <a:t>Catch all</a:t>
            </a:r>
          </a:p>
          <a:p>
            <a:r>
              <a:rPr lang="en-IN" dirty="0" err="1"/>
              <a:t>Rethrowing</a:t>
            </a:r>
            <a:r>
              <a:rPr lang="en-IN" dirty="0"/>
              <a:t> exception</a:t>
            </a:r>
          </a:p>
          <a:p>
            <a:r>
              <a:rPr lang="en-IN" dirty="0"/>
              <a:t>Implementing user defined exceptions</a:t>
            </a:r>
          </a:p>
          <a:p>
            <a:r>
              <a:rPr lang="en-IN" dirty="0"/>
              <a:t>Overview and use of Standard Template Library(STL)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48400" y="106363"/>
            <a:ext cx="2590800" cy="808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IN" b="1" dirty="0">
                <a:latin typeface="+mj-lt"/>
              </a:rPr>
              <a:t>Weightage: 15%</a:t>
            </a:r>
          </a:p>
        </p:txBody>
      </p:sp>
    </p:spTree>
    <p:extLst>
      <p:ext uri="{BB962C8B-B14F-4D97-AF65-F5344CB8AC3E}">
        <p14:creationId xmlns:p14="http://schemas.microsoft.com/office/powerpoint/2010/main" val="1264706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Template</a:t>
            </a:r>
          </a:p>
        </p:txBody>
      </p:sp>
      <p:pic>
        <p:nvPicPr>
          <p:cNvPr id="13" name="Picture 8" descr="http://brickarchitect.com/content/bricks/24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751" y="4535240"/>
            <a:ext cx="1133475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brickarchitect.com/content/bricks/30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753" y="4811465"/>
            <a:ext cx="257175" cy="33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brickarchitect.com/content/bricks/235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422" y="4145842"/>
            <a:ext cx="504825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6" descr="http://brickarchitect.com/content/bricks/300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601" y="4259014"/>
            <a:ext cx="504825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8" descr="http://brickarchitect.com/content/bricks/300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163" y="4041068"/>
            <a:ext cx="65722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0" descr="http://brickarchitect.com/content/bricks/3039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149" y="4978153"/>
            <a:ext cx="504825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2" descr="http://brickarchitect.com/content/bricks/304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272" y="5254378"/>
            <a:ext cx="419100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647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Need of Templates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499" y="954433"/>
            <a:ext cx="3790218" cy="15414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add(</a:t>
            </a:r>
            <a:r>
              <a:rPr lang="en-IN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x, </a:t>
            </a:r>
            <a:r>
              <a:rPr lang="en-IN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y)</a:t>
            </a:r>
            <a:endParaRPr lang="en-IN" sz="2200" dirty="0">
              <a:latin typeface="Calibri" panose="020F0502020204030204" pitchFamily="34" charset="0"/>
              <a:ea typeface="Calibri" panose="020F0502020204030204" pitchFamily="34" charset="0"/>
              <a:cs typeface="Latha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IN" sz="2200" dirty="0">
              <a:latin typeface="Calibri" panose="020F0502020204030204" pitchFamily="34" charset="0"/>
              <a:ea typeface="Calibri" panose="020F0502020204030204" pitchFamily="34" charset="0"/>
              <a:cs typeface="Latha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IN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x+y</a:t>
            </a:r>
            <a: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IN" sz="2200" dirty="0">
              <a:latin typeface="Calibri" panose="020F0502020204030204" pitchFamily="34" charset="0"/>
              <a:ea typeface="Calibri" panose="020F0502020204030204" pitchFamily="34" charset="0"/>
              <a:cs typeface="Lath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IN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26763" y="954432"/>
            <a:ext cx="4824536" cy="15414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float</a:t>
            </a:r>
            <a: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add(</a:t>
            </a:r>
            <a:r>
              <a:rPr lang="en-IN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float</a:t>
            </a:r>
            <a: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x, </a:t>
            </a:r>
            <a:r>
              <a:rPr lang="en-IN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float</a:t>
            </a:r>
            <a: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y)</a:t>
            </a:r>
            <a:endParaRPr lang="en-IN" sz="2200" dirty="0">
              <a:latin typeface="Calibri" panose="020F0502020204030204" pitchFamily="34" charset="0"/>
              <a:ea typeface="Calibri" panose="020F0502020204030204" pitchFamily="34" charset="0"/>
              <a:cs typeface="Latha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IN" sz="2200" dirty="0">
              <a:latin typeface="Calibri" panose="020F0502020204030204" pitchFamily="34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IN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x+y</a:t>
            </a:r>
            <a: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IN" sz="2200" dirty="0">
              <a:latin typeface="Calibri" panose="020F0502020204030204" pitchFamily="34" charset="0"/>
              <a:ea typeface="Calibri" panose="020F0502020204030204" pitchFamily="34" charset="0"/>
              <a:cs typeface="Latha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IN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26763" y="2643603"/>
            <a:ext cx="4824536" cy="15414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add(</a:t>
            </a:r>
            <a:r>
              <a:rPr lang="en-IN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x, </a:t>
            </a:r>
            <a:r>
              <a:rPr lang="en-IN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y)</a:t>
            </a:r>
            <a:endParaRPr lang="en-IN" sz="2200" dirty="0">
              <a:latin typeface="Calibri" panose="020F0502020204030204" pitchFamily="34" charset="0"/>
              <a:ea typeface="Calibri" panose="020F0502020204030204" pitchFamily="34" charset="0"/>
              <a:cs typeface="Latha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IN" sz="2200" dirty="0">
              <a:latin typeface="Calibri" panose="020F0502020204030204" pitchFamily="34" charset="0"/>
              <a:ea typeface="Calibri" panose="020F0502020204030204" pitchFamily="34" charset="0"/>
              <a:cs typeface="Latha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IN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x+y</a:t>
            </a:r>
            <a: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IN" sz="2200" dirty="0">
              <a:latin typeface="Calibri" panose="020F0502020204030204" pitchFamily="34" charset="0"/>
              <a:ea typeface="Calibri" panose="020F0502020204030204" pitchFamily="34" charset="0"/>
              <a:cs typeface="Latha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IN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80" y="2643603"/>
            <a:ext cx="3805437" cy="15414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add(</a:t>
            </a:r>
            <a:r>
              <a:rPr lang="en-IN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x,</a:t>
            </a:r>
            <a:r>
              <a:rPr lang="en-IN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y)</a:t>
            </a:r>
            <a:endParaRPr lang="en-IN" sz="2200" dirty="0">
              <a:latin typeface="Calibri" panose="020F0502020204030204" pitchFamily="34" charset="0"/>
              <a:ea typeface="Calibri" panose="020F0502020204030204" pitchFamily="34" charset="0"/>
              <a:cs typeface="Latha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IN" sz="2200" dirty="0">
              <a:latin typeface="Calibri" panose="020F0502020204030204" pitchFamily="34" charset="0"/>
              <a:ea typeface="Calibri" panose="020F0502020204030204" pitchFamily="34" charset="0"/>
              <a:cs typeface="Latha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IN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x+y</a:t>
            </a:r>
            <a: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IN" sz="2200" dirty="0">
              <a:latin typeface="Calibri" panose="020F0502020204030204" pitchFamily="34" charset="0"/>
              <a:ea typeface="Calibri" panose="020F0502020204030204" pitchFamily="34" charset="0"/>
              <a:cs typeface="Lath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IN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/>
            </a:endParaRPr>
          </a:p>
        </p:txBody>
      </p:sp>
      <p:sp>
        <p:nvSpPr>
          <p:cNvPr id="8" name="Oval 7"/>
          <p:cNvSpPr/>
          <p:nvPr/>
        </p:nvSpPr>
        <p:spPr>
          <a:xfrm>
            <a:off x="1472608" y="1004540"/>
            <a:ext cx="540060" cy="3689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1619672" y="2688195"/>
            <a:ext cx="684076" cy="3689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5724128" y="1001328"/>
            <a:ext cx="828092" cy="3689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5868144" y="2695143"/>
            <a:ext cx="1044116" cy="3689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75280" y="4401108"/>
            <a:ext cx="8776019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We need a single function that will work for </a:t>
            </a:r>
            <a:r>
              <a:rPr lang="en-IN" sz="2400" dirty="0" err="1"/>
              <a:t>int</a:t>
            </a:r>
            <a:r>
              <a:rPr lang="en-IN" sz="2400" dirty="0"/>
              <a:t>, float, double etc…</a:t>
            </a:r>
          </a:p>
        </p:txBody>
      </p:sp>
    </p:spTree>
    <p:extLst>
      <p:ext uri="{BB962C8B-B14F-4D97-AF65-F5344CB8AC3E}">
        <p14:creationId xmlns:p14="http://schemas.microsoft.com/office/powerpoint/2010/main" val="416648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335" y="1124744"/>
            <a:ext cx="8763000" cy="194421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just"/>
            <a:r>
              <a:rPr lang="en-IN" dirty="0"/>
              <a:t>Templates concept enables us to define </a:t>
            </a:r>
            <a:r>
              <a:rPr lang="en-IN" b="1" dirty="0">
                <a:solidFill>
                  <a:srgbClr val="C00000"/>
                </a:solidFill>
              </a:rPr>
              <a:t>generic classes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</a:rPr>
              <a:t>functions</a:t>
            </a:r>
            <a:r>
              <a:rPr lang="en-IN" dirty="0"/>
              <a:t>.</a:t>
            </a:r>
          </a:p>
          <a:p>
            <a:pPr algn="just"/>
            <a:r>
              <a:rPr lang="en-IN" dirty="0"/>
              <a:t>This allows a function or class to work on many different data types without being rewritten for each one.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0244977"/>
              </p:ext>
            </p:extLst>
          </p:nvPr>
        </p:nvGraphicFramePr>
        <p:xfrm>
          <a:off x="1941543" y="3293215"/>
          <a:ext cx="5256584" cy="3024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005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Graphic spid="4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Template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96079" y="1628168"/>
            <a:ext cx="4597524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IN" sz="24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template</a:t>
            </a:r>
            <a:r>
              <a:rPr lang="en-IN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&lt;</a:t>
            </a:r>
            <a:r>
              <a:rPr lang="en-IN" sz="24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class</a:t>
            </a:r>
            <a:r>
              <a:rPr lang="en-IN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</a:t>
            </a:r>
            <a:r>
              <a:rPr lang="en-IN" sz="2400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Ttype</a:t>
            </a:r>
            <a:r>
              <a:rPr lang="en-IN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&gt;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96079" y="4475252"/>
            <a:ext cx="45972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IN" sz="24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template</a:t>
            </a:r>
            <a:r>
              <a:rPr lang="en-IN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&lt;</a:t>
            </a:r>
            <a:r>
              <a:rPr lang="en-IN" sz="2400" kern="12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typename</a:t>
            </a:r>
            <a:r>
              <a:rPr lang="en-IN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</a:t>
            </a:r>
            <a:r>
              <a:rPr lang="en-IN" sz="2400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Ttype</a:t>
            </a:r>
            <a:r>
              <a:rPr lang="en-IN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&gt;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1979554" y="2600276"/>
            <a:ext cx="1296144" cy="396044"/>
          </a:xfrm>
          <a:prstGeom prst="borderCallout1">
            <a:avLst>
              <a:gd name="adj1" fmla="val -900"/>
              <a:gd name="adj2" fmla="val 50707"/>
              <a:gd name="adj3" fmla="val -123296"/>
              <a:gd name="adj4" fmla="val 51228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chemeClr val="tx1"/>
                </a:solidFill>
              </a:rPr>
              <a:t>Keyword</a:t>
            </a:r>
          </a:p>
        </p:txBody>
      </p:sp>
      <p:sp>
        <p:nvSpPr>
          <p:cNvPr id="8" name="Line Callout 1 7"/>
          <p:cNvSpPr/>
          <p:nvPr/>
        </p:nvSpPr>
        <p:spPr>
          <a:xfrm>
            <a:off x="2968117" y="3110719"/>
            <a:ext cx="2412268" cy="792088"/>
          </a:xfrm>
          <a:prstGeom prst="borderCallout1">
            <a:avLst>
              <a:gd name="adj1" fmla="val -900"/>
              <a:gd name="adj2" fmla="val 50707"/>
              <a:gd name="adj3" fmla="val -127389"/>
              <a:gd name="adj4" fmla="val 50959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chemeClr val="tx1"/>
                </a:solidFill>
              </a:rPr>
              <a:t>Specifies generic type in a Template</a:t>
            </a:r>
          </a:p>
        </p:txBody>
      </p:sp>
      <p:sp>
        <p:nvSpPr>
          <p:cNvPr id="9" name="Line Callout 1 8"/>
          <p:cNvSpPr/>
          <p:nvPr/>
        </p:nvSpPr>
        <p:spPr>
          <a:xfrm>
            <a:off x="5508104" y="2600276"/>
            <a:ext cx="2412268" cy="792088"/>
          </a:xfrm>
          <a:prstGeom prst="borderCallout1">
            <a:avLst>
              <a:gd name="adj1" fmla="val 737"/>
              <a:gd name="adj2" fmla="val 2316"/>
              <a:gd name="adj3" fmla="val -68440"/>
              <a:gd name="adj4" fmla="val 2299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chemeClr val="tx1"/>
                </a:solidFill>
              </a:rPr>
              <a:t>Placeholder name for a datatype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0500" y="1064840"/>
            <a:ext cx="1260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Syntax:</a:t>
            </a:r>
          </a:p>
        </p:txBody>
      </p:sp>
    </p:spTree>
    <p:extLst>
      <p:ext uri="{BB962C8B-B14F-4D97-AF65-F5344CB8AC3E}">
        <p14:creationId xmlns:p14="http://schemas.microsoft.com/office/powerpoint/2010/main" val="299096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345704"/>
            <a:ext cx="8763000" cy="4166592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just"/>
            <a:r>
              <a:rPr lang="en-IN" dirty="0"/>
              <a:t>C++ </a:t>
            </a:r>
            <a:r>
              <a:rPr lang="en-IN" b="1" dirty="0">
                <a:solidFill>
                  <a:srgbClr val="C00000"/>
                </a:solidFill>
              </a:rPr>
              <a:t>templates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are a powerful mechanism for code reuse, as they enable the programmer to write code that behaves the same for any data type.</a:t>
            </a:r>
          </a:p>
          <a:p>
            <a:pPr algn="just"/>
            <a:r>
              <a:rPr lang="en-IN" dirty="0"/>
              <a:t>By </a:t>
            </a:r>
            <a:r>
              <a:rPr lang="en-IN" b="1" dirty="0">
                <a:solidFill>
                  <a:srgbClr val="C00000"/>
                </a:solidFill>
              </a:rPr>
              <a:t>template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we can define generic classes and functions.</a:t>
            </a:r>
          </a:p>
          <a:p>
            <a:pPr algn="just"/>
            <a:r>
              <a:rPr lang="en-IN" dirty="0"/>
              <a:t>In simple terms, you can create a single function or a class to work with different data types using </a:t>
            </a:r>
            <a:r>
              <a:rPr lang="en-IN" b="1" dirty="0">
                <a:solidFill>
                  <a:srgbClr val="C00000"/>
                </a:solidFill>
              </a:rPr>
              <a:t>templates</a:t>
            </a:r>
            <a:r>
              <a:rPr lang="en-IN" dirty="0"/>
              <a:t>.</a:t>
            </a:r>
          </a:p>
          <a:p>
            <a:pPr algn="just"/>
            <a:r>
              <a:rPr lang="en-IN" dirty="0"/>
              <a:t>It can be considered as a kind of macro. When an object of a specific type is defined for actual use, the template definition for that class is substituted with the required data type.</a:t>
            </a:r>
          </a:p>
        </p:txBody>
      </p:sp>
    </p:spTree>
    <p:extLst>
      <p:ext uri="{BB962C8B-B14F-4D97-AF65-F5344CB8AC3E}">
        <p14:creationId xmlns:p14="http://schemas.microsoft.com/office/powerpoint/2010/main" val="273421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494184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Suppose you write a function </a:t>
            </a:r>
            <a:r>
              <a:rPr lang="en-US" dirty="0" err="1"/>
              <a:t>printData</a:t>
            </a:r>
            <a:r>
              <a:rPr lang="en-US" dirty="0"/>
              <a:t>: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47564" y="1448780"/>
            <a:ext cx="792088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printData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value){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"The value is 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&lt;&lt;value;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IN" sz="2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7417" y="2492896"/>
            <a:ext cx="8763000" cy="86409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3800" dirty="0"/>
              <a:t>Now if you want to print double values or string values, then you have to overload the function: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47563" y="3212976"/>
            <a:ext cx="8312853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printData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value){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"The value is 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&lt;&lt;value;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printData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*value) {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"The value is 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&lt;&lt;*value;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7416" y="5373216"/>
            <a:ext cx="8762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§"/>
            </a:pPr>
            <a:r>
              <a:rPr lang="en-IN" sz="2400" dirty="0"/>
              <a:t>To perform same operation with different data type, we have to write same code multiple time. </a:t>
            </a:r>
          </a:p>
        </p:txBody>
      </p:sp>
    </p:spTree>
    <p:extLst>
      <p:ext uri="{BB962C8B-B14F-4D97-AF65-F5344CB8AC3E}">
        <p14:creationId xmlns:p14="http://schemas.microsoft.com/office/powerpoint/2010/main" val="302453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Template 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833144"/>
            <a:ext cx="8763000" cy="530188"/>
          </a:xfrm>
        </p:spPr>
        <p:txBody>
          <a:bodyPr/>
          <a:lstStyle/>
          <a:p>
            <a:pPr lvl="0"/>
            <a:r>
              <a:rPr lang="en-US" dirty="0"/>
              <a:t>C++ provides templates to reduce this type of duplication of code. 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47564" y="1291324"/>
            <a:ext cx="817290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template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typename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T&gt;</a:t>
            </a:r>
          </a:p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printData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(T value){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"The value is 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&lt;&lt;value;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78516" y="2717339"/>
            <a:ext cx="876240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lvl="0" indent="-285750" algn="just">
              <a:buFont typeface="Wingdings" pitchFamily="2" charset="2"/>
              <a:buChar char="§"/>
            </a:pPr>
            <a:r>
              <a:rPr lang="en-US" sz="2400" dirty="0"/>
              <a:t>We can now use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printData</a:t>
            </a:r>
            <a:r>
              <a:rPr lang="en-US" sz="2400" dirty="0"/>
              <a:t> for any data type. Here </a:t>
            </a:r>
            <a:r>
              <a:rPr lang="en-US" sz="2400" b="1" dirty="0">
                <a:solidFill>
                  <a:srgbClr val="C00000"/>
                </a:solidFill>
              </a:rPr>
              <a:t>T</a:t>
            </a:r>
            <a:r>
              <a:rPr lang="en-US" sz="2400" dirty="0"/>
              <a:t> is a template parameter that identifies a type. </a:t>
            </a:r>
          </a:p>
          <a:p>
            <a:pPr marL="285750" lvl="0" indent="-285750" algn="just">
              <a:buFont typeface="Wingdings" pitchFamily="2" charset="2"/>
              <a:buChar char="§"/>
            </a:pPr>
            <a:r>
              <a:rPr lang="en-US" sz="2400" dirty="0"/>
              <a:t>Then, anywhere in the function where </a:t>
            </a:r>
            <a:r>
              <a:rPr lang="en-US" sz="2400" b="1" dirty="0">
                <a:solidFill>
                  <a:srgbClr val="C00000"/>
                </a:solidFill>
              </a:rPr>
              <a:t>T</a:t>
            </a:r>
            <a:r>
              <a:rPr lang="en-US" sz="2400" dirty="0"/>
              <a:t> appears, it is replaced with whatever type the function is instantiated.</a:t>
            </a:r>
            <a:endParaRPr lang="en-IN" sz="2400" dirty="0"/>
          </a:p>
        </p:txBody>
      </p:sp>
      <p:sp>
        <p:nvSpPr>
          <p:cNvPr id="6" name="Rectangle 5"/>
          <p:cNvSpPr/>
          <p:nvPr/>
        </p:nvSpPr>
        <p:spPr>
          <a:xfrm>
            <a:off x="15470" y="4286999"/>
            <a:ext cx="840136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marR="0" indent="91440">
              <a:spcBef>
                <a:spcPts val="0"/>
              </a:spcBef>
            </a:pPr>
            <a:r>
              <a:rPr lang="en-US" sz="2200" dirty="0" err="1">
                <a:latin typeface="Consolas" pitchFamily="49" charset="0"/>
                <a:ea typeface="Times New Roman"/>
                <a:cs typeface="Shruti"/>
              </a:rPr>
              <a:t>int</a:t>
            </a:r>
            <a:r>
              <a:rPr lang="en-US" sz="2200" dirty="0">
                <a:latin typeface="Consolas" pitchFamily="49" charset="0"/>
                <a:ea typeface="Times New Roman"/>
                <a:cs typeface="Shruti"/>
              </a:rPr>
              <a:t> i=3;</a:t>
            </a:r>
            <a:endParaRPr lang="en-IN" sz="2200" dirty="0">
              <a:latin typeface="Consolas" pitchFamily="49" charset="0"/>
              <a:ea typeface="Times New Roman"/>
              <a:cs typeface="Shruti"/>
            </a:endParaRPr>
          </a:p>
          <a:p>
            <a:pPr marL="365760" marR="0" indent="91440">
              <a:spcBef>
                <a:spcPts val="0"/>
              </a:spcBef>
            </a:pPr>
            <a:r>
              <a:rPr lang="en-US" sz="2200" dirty="0">
                <a:latin typeface="Consolas" pitchFamily="49" charset="0"/>
                <a:ea typeface="Times New Roman"/>
                <a:cs typeface="Shruti"/>
              </a:rPr>
              <a:t>float d=4.75;</a:t>
            </a:r>
            <a:endParaRPr lang="en-IN" sz="2200" dirty="0">
              <a:latin typeface="Consolas" pitchFamily="49" charset="0"/>
              <a:ea typeface="Times New Roman"/>
              <a:cs typeface="Shruti"/>
            </a:endParaRPr>
          </a:p>
          <a:p>
            <a:pPr marL="365760" marR="0" indent="91440">
              <a:spcBef>
                <a:spcPts val="0"/>
              </a:spcBef>
            </a:pPr>
            <a:r>
              <a:rPr lang="en-US" sz="2200" dirty="0">
                <a:latin typeface="Consolas" pitchFamily="49" charset="0"/>
                <a:ea typeface="Times New Roman"/>
                <a:cs typeface="Shruti"/>
              </a:rPr>
              <a:t>char *s="hello";</a:t>
            </a:r>
            <a:endParaRPr lang="en-IN" sz="2200" dirty="0">
              <a:latin typeface="Consolas" pitchFamily="49" charset="0"/>
              <a:ea typeface="Times New Roman"/>
              <a:cs typeface="Shruti"/>
            </a:endParaRPr>
          </a:p>
          <a:p>
            <a:pPr marL="365760" marR="0" indent="91440">
              <a:spcBef>
                <a:spcPts val="0"/>
              </a:spcBef>
            </a:pPr>
            <a:r>
              <a:rPr lang="en-US" sz="2200" dirty="0" err="1">
                <a:latin typeface="Consolas" pitchFamily="49" charset="0"/>
                <a:ea typeface="Times New Roman"/>
                <a:cs typeface="Shruti"/>
              </a:rPr>
              <a:t>printData</a:t>
            </a:r>
            <a:r>
              <a:rPr lang="en-US" sz="2200" dirty="0">
                <a:latin typeface="Consolas" pitchFamily="49" charset="0"/>
                <a:ea typeface="Times New Roman"/>
                <a:cs typeface="Shruti"/>
              </a:rPr>
              <a:t>(i); // T is </a:t>
            </a:r>
            <a:r>
              <a:rPr lang="en-US" sz="2200" dirty="0" err="1">
                <a:latin typeface="Consolas" pitchFamily="49" charset="0"/>
                <a:ea typeface="Times New Roman"/>
                <a:cs typeface="Shruti"/>
              </a:rPr>
              <a:t>int</a:t>
            </a:r>
            <a:endParaRPr lang="en-IN" sz="2200" dirty="0">
              <a:latin typeface="Consolas" pitchFamily="49" charset="0"/>
              <a:ea typeface="Times New Roman"/>
              <a:cs typeface="Shruti"/>
            </a:endParaRPr>
          </a:p>
          <a:p>
            <a:pPr marL="365760" marR="0" indent="91440">
              <a:spcBef>
                <a:spcPts val="0"/>
              </a:spcBef>
            </a:pPr>
            <a:r>
              <a:rPr lang="en-US" sz="2200" dirty="0" err="1">
                <a:latin typeface="Consolas" pitchFamily="49" charset="0"/>
                <a:ea typeface="Times New Roman"/>
                <a:cs typeface="Shruti"/>
              </a:rPr>
              <a:t>printData</a:t>
            </a:r>
            <a:r>
              <a:rPr lang="en-US" sz="2200" dirty="0">
                <a:latin typeface="Consolas" pitchFamily="49" charset="0"/>
                <a:ea typeface="Times New Roman"/>
                <a:cs typeface="Shruti"/>
              </a:rPr>
              <a:t>(d); // T is float</a:t>
            </a:r>
            <a:endParaRPr lang="en-IN" sz="2200" dirty="0">
              <a:latin typeface="Consolas" pitchFamily="49" charset="0"/>
              <a:ea typeface="Times New Roman"/>
              <a:cs typeface="Shruti"/>
            </a:endParaRPr>
          </a:p>
          <a:p>
            <a:pPr marL="457200" marR="0">
              <a:spcBef>
                <a:spcPts val="0"/>
              </a:spcBef>
            </a:pPr>
            <a:r>
              <a:rPr lang="en-US" sz="2200" dirty="0" err="1">
                <a:latin typeface="Consolas" pitchFamily="49" charset="0"/>
                <a:ea typeface="Calibri"/>
                <a:cs typeface="Shruti"/>
              </a:rPr>
              <a:t>printData</a:t>
            </a:r>
            <a:r>
              <a:rPr lang="en-US" sz="2200" dirty="0">
                <a:latin typeface="Consolas" pitchFamily="49" charset="0"/>
                <a:ea typeface="Calibri"/>
                <a:cs typeface="Shruti"/>
              </a:rPr>
              <a:t>(s); // T is string</a:t>
            </a:r>
            <a:endParaRPr lang="en-IN" sz="2200" dirty="0">
              <a:latin typeface="Consolas" pitchFamily="49" charset="0"/>
              <a:ea typeface="Calibri"/>
              <a:cs typeface="Shruti"/>
            </a:endParaRPr>
          </a:p>
        </p:txBody>
      </p:sp>
    </p:spTree>
    <p:extLst>
      <p:ext uri="{BB962C8B-B14F-4D97-AF65-F5344CB8AC3E}">
        <p14:creationId xmlns:p14="http://schemas.microsoft.com/office/powerpoint/2010/main" val="238158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504" y="80628"/>
            <a:ext cx="8748972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IN" sz="22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iostream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template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typename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T&gt;</a:t>
            </a:r>
          </a:p>
          <a:p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 Large(T n1, T n2)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pt-BR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(n1 &gt; n2) ? n1 : n2;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main(){</a:t>
            </a:r>
          </a:p>
          <a:p>
            <a:pPr lvl="1"/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i1, i2;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f1, f2;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c1, c2;</a:t>
            </a:r>
          </a:p>
          <a:p>
            <a:pPr lvl="1"/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"Enter two integers:\n"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lvl="1"/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cin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&gt;&gt; i1 &gt;&gt; i2;</a:t>
            </a:r>
          </a:p>
          <a:p>
            <a:pPr lvl="1"/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Large(i1, i2) &lt;&lt;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is larger."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endl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lvl="1"/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</a:t>
            </a:r>
            <a:r>
              <a:rPr lang="en-IN" sz="22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nEnter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two floating-point numbers:\n"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lvl="1"/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cin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&gt;&gt; f1 &gt;&gt; f2;</a:t>
            </a:r>
          </a:p>
          <a:p>
            <a:pPr lvl="1"/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Large(f1, f2) &lt;&lt;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is larger."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endl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lvl="1"/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</a:t>
            </a:r>
            <a:r>
              <a:rPr lang="en-IN" sz="22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nEnter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two characters:\n"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lvl="1"/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cin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&gt;&gt; c1 &gt;&gt; c2;</a:t>
            </a:r>
          </a:p>
          <a:p>
            <a:pPr lvl="1"/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Large(c1, c2) &lt;&lt; 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has larger ASCII value."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IN" sz="2200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4535996" y="94812"/>
            <a:ext cx="4536504" cy="2304256"/>
          </a:xfrm>
          <a:prstGeom prst="wedgeRoundRectCallout">
            <a:avLst>
              <a:gd name="adj1" fmla="val -73427"/>
              <a:gd name="adj2" fmla="val -17654"/>
              <a:gd name="adj3" fmla="val 1666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Wingdings" pitchFamily="2" charset="2"/>
              <a:buChar char="§"/>
            </a:pPr>
            <a:r>
              <a:rPr lang="en-IN" sz="2300" dirty="0">
                <a:solidFill>
                  <a:schemeClr val="tx1"/>
                </a:solidFill>
              </a:rPr>
              <a:t>T is a </a:t>
            </a:r>
            <a:r>
              <a:rPr lang="en-IN" sz="2300" b="1" dirty="0">
                <a:solidFill>
                  <a:srgbClr val="C00000"/>
                </a:solidFill>
              </a:rPr>
              <a:t>template</a:t>
            </a:r>
            <a:r>
              <a:rPr lang="en-IN" sz="2300" dirty="0">
                <a:solidFill>
                  <a:srgbClr val="C00000"/>
                </a:solidFill>
              </a:rPr>
              <a:t> </a:t>
            </a:r>
            <a:r>
              <a:rPr lang="en-IN" sz="2300" dirty="0">
                <a:solidFill>
                  <a:schemeClr val="tx1"/>
                </a:solidFill>
              </a:rPr>
              <a:t>argument that accepts different data types</a:t>
            </a:r>
          </a:p>
          <a:p>
            <a:pPr marL="342900" indent="-342900">
              <a:buClr>
                <a:schemeClr val="tx1">
                  <a:lumMod val="95000"/>
                  <a:lumOff val="5000"/>
                </a:schemeClr>
              </a:buClr>
              <a:buFont typeface="Wingdings" pitchFamily="2" charset="2"/>
              <a:buChar char="§"/>
            </a:pPr>
            <a:r>
              <a:rPr lang="en-IN" sz="2300" b="1" dirty="0" err="1">
                <a:solidFill>
                  <a:srgbClr val="C00000"/>
                </a:solidFill>
              </a:rPr>
              <a:t>typename</a:t>
            </a:r>
            <a:r>
              <a:rPr lang="en-IN" sz="2300" b="1" dirty="0">
                <a:solidFill>
                  <a:srgbClr val="C00000"/>
                </a:solidFill>
              </a:rPr>
              <a:t> </a:t>
            </a:r>
            <a:r>
              <a:rPr lang="en-IN" sz="2300" dirty="0">
                <a:solidFill>
                  <a:schemeClr val="tx1"/>
                </a:solidFill>
              </a:rPr>
              <a:t> is a keyword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sz="2300" dirty="0">
                <a:solidFill>
                  <a:schemeClr val="tx1"/>
                </a:solidFill>
              </a:rPr>
              <a:t>You can also use  keyword </a:t>
            </a:r>
            <a:r>
              <a:rPr lang="en-IN" sz="2300" b="1" dirty="0">
                <a:solidFill>
                  <a:srgbClr val="C00000"/>
                </a:solidFill>
              </a:rPr>
              <a:t>class</a:t>
            </a:r>
            <a:r>
              <a:rPr lang="en-IN" sz="2300" dirty="0">
                <a:solidFill>
                  <a:schemeClr val="tx1"/>
                </a:solidFill>
              </a:rPr>
              <a:t> instead of </a:t>
            </a:r>
            <a:r>
              <a:rPr lang="en-IN" sz="2300" b="1" dirty="0" err="1">
                <a:solidFill>
                  <a:srgbClr val="C00000"/>
                </a:solidFill>
              </a:rPr>
              <a:t>typename</a:t>
            </a:r>
            <a:endParaRPr lang="en-IN" sz="2300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3508" y="812488"/>
            <a:ext cx="331236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31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225838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just"/>
            <a:r>
              <a:rPr lang="en-IN" dirty="0"/>
              <a:t>Sometimes, you need a class implementation that is same for all classes, only the data types used are different.</a:t>
            </a:r>
          </a:p>
          <a:p>
            <a:pPr algn="just"/>
            <a:r>
              <a:rPr lang="en-IN" dirty="0"/>
              <a:t>Normally, you would need to create a different class for each data type OR create different member variables and functions within a single class.</a:t>
            </a:r>
          </a:p>
        </p:txBody>
      </p:sp>
    </p:spTree>
    <p:extLst>
      <p:ext uri="{BB962C8B-B14F-4D97-AF65-F5344CB8AC3E}">
        <p14:creationId xmlns:p14="http://schemas.microsoft.com/office/powerpoint/2010/main" val="335493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Template</a:t>
            </a:r>
          </a:p>
        </p:txBody>
      </p:sp>
      <p:sp>
        <p:nvSpPr>
          <p:cNvPr id="4" name="Rectangle 3"/>
          <p:cNvSpPr/>
          <p:nvPr/>
        </p:nvSpPr>
        <p:spPr>
          <a:xfrm>
            <a:off x="1896079" y="1628168"/>
            <a:ext cx="4597524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IN" sz="24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template</a:t>
            </a:r>
            <a:r>
              <a:rPr lang="en-IN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&lt;</a:t>
            </a:r>
            <a:r>
              <a:rPr lang="en-IN" sz="24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class</a:t>
            </a:r>
            <a:r>
              <a:rPr lang="en-IN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</a:t>
            </a:r>
            <a:r>
              <a:rPr lang="en-IN" sz="2400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Ttype</a:t>
            </a:r>
            <a:r>
              <a:rPr lang="en-IN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&gt;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Line Callout 1 4"/>
          <p:cNvSpPr/>
          <p:nvPr/>
        </p:nvSpPr>
        <p:spPr>
          <a:xfrm>
            <a:off x="1979554" y="2600276"/>
            <a:ext cx="1296144" cy="396044"/>
          </a:xfrm>
          <a:prstGeom prst="borderCallout1">
            <a:avLst>
              <a:gd name="adj1" fmla="val -900"/>
              <a:gd name="adj2" fmla="val 50707"/>
              <a:gd name="adj3" fmla="val -123296"/>
              <a:gd name="adj4" fmla="val 51228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chemeClr val="tx1"/>
                </a:solidFill>
              </a:rPr>
              <a:t>Keyword</a:t>
            </a:r>
          </a:p>
        </p:txBody>
      </p:sp>
      <p:sp>
        <p:nvSpPr>
          <p:cNvPr id="6" name="Line Callout 1 5"/>
          <p:cNvSpPr/>
          <p:nvPr/>
        </p:nvSpPr>
        <p:spPr>
          <a:xfrm>
            <a:off x="2968117" y="3110719"/>
            <a:ext cx="2412268" cy="792088"/>
          </a:xfrm>
          <a:prstGeom prst="borderCallout1">
            <a:avLst>
              <a:gd name="adj1" fmla="val -900"/>
              <a:gd name="adj2" fmla="val 50707"/>
              <a:gd name="adj3" fmla="val -127389"/>
              <a:gd name="adj4" fmla="val 50959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chemeClr val="tx1"/>
                </a:solidFill>
              </a:rPr>
              <a:t>Specifies generic type in a Template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5508104" y="2600276"/>
            <a:ext cx="2412268" cy="792088"/>
          </a:xfrm>
          <a:prstGeom prst="borderCallout1">
            <a:avLst>
              <a:gd name="adj1" fmla="val 737"/>
              <a:gd name="adj2" fmla="val 2316"/>
              <a:gd name="adj3" fmla="val -68440"/>
              <a:gd name="adj4" fmla="val 2299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chemeClr val="tx1"/>
                </a:solidFill>
              </a:rPr>
              <a:t>Placeholder name for a datatype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0500" y="1064840"/>
            <a:ext cx="1260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Syntax:</a:t>
            </a:r>
          </a:p>
        </p:txBody>
      </p:sp>
    </p:spTree>
    <p:extLst>
      <p:ext uri="{BB962C8B-B14F-4D97-AF65-F5344CB8AC3E}">
        <p14:creationId xmlns:p14="http://schemas.microsoft.com/office/powerpoint/2010/main" val="345428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5102" y="281483"/>
            <a:ext cx="7933797" cy="1470025"/>
          </a:xfrm>
        </p:spPr>
        <p:txBody>
          <a:bodyPr>
            <a:normAutofit/>
          </a:bodyPr>
          <a:lstStyle/>
          <a:p>
            <a:r>
              <a:rPr lang="en-IN" sz="5400" dirty="0"/>
              <a:t>Exception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390776" y="1862533"/>
            <a:ext cx="6362449" cy="4995467"/>
            <a:chOff x="1682195" y="1978186"/>
            <a:chExt cx="6362449" cy="4995467"/>
          </a:xfrm>
        </p:grpSpPr>
        <p:sp>
          <p:nvSpPr>
            <p:cNvPr id="5" name="Rectangle 4"/>
            <p:cNvSpPr/>
            <p:nvPr/>
          </p:nvSpPr>
          <p:spPr>
            <a:xfrm>
              <a:off x="1775322" y="1978186"/>
              <a:ext cx="1810802" cy="108012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8000" dirty="0">
                  <a:latin typeface="digital-7" panose="02000000000000000000" pitchFamily="2" charset="0"/>
                </a:rPr>
                <a:t>1/0</a:t>
              </a:r>
            </a:p>
          </p:txBody>
        </p:sp>
        <p:pic>
          <p:nvPicPr>
            <p:cNvPr id="1028" name="Picture 4" descr="Image result for computer fire icon transparen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2195" y="4401108"/>
              <a:ext cx="1997056" cy="2132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Arrow Connector 6"/>
            <p:cNvCxnSpPr>
              <a:endCxn id="1028" idx="0"/>
            </p:cNvCxnSpPr>
            <p:nvPr/>
          </p:nvCxnSpPr>
          <p:spPr>
            <a:xfrm>
              <a:off x="2680723" y="3212976"/>
              <a:ext cx="0" cy="1188132"/>
            </a:xfrm>
            <a:prstGeom prst="straightConnector1">
              <a:avLst/>
            </a:prstGeom>
            <a:ln w="5715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0" name="Picture 6" descr="Image result for firefighter icon transpare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8004" y="3537012"/>
              <a:ext cx="3436640" cy="34366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2168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 of template class</a:t>
            </a:r>
          </a:p>
        </p:txBody>
      </p:sp>
      <p:sp>
        <p:nvSpPr>
          <p:cNvPr id="4" name="Rectangle 3"/>
          <p:cNvSpPr/>
          <p:nvPr/>
        </p:nvSpPr>
        <p:spPr>
          <a:xfrm>
            <a:off x="161437" y="987236"/>
            <a:ext cx="8776019" cy="1217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</a:rPr>
              <a:t>The object of template class are created as follows</a:t>
            </a:r>
            <a:endParaRPr lang="en-IN" sz="2800" dirty="0"/>
          </a:p>
          <a:p>
            <a:pPr algn="ctr"/>
            <a:endParaRPr lang="en-IN" sz="1600" dirty="0"/>
          </a:p>
          <a:p>
            <a:pPr algn="ctr"/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class name &lt;data type&gt; object name;</a:t>
            </a:r>
          </a:p>
        </p:txBody>
      </p:sp>
      <p:sp>
        <p:nvSpPr>
          <p:cNvPr id="6" name="Rectangle 5"/>
          <p:cNvSpPr/>
          <p:nvPr/>
        </p:nvSpPr>
        <p:spPr>
          <a:xfrm>
            <a:off x="161437" y="2360874"/>
            <a:ext cx="3831172" cy="3816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IN" sz="22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template</a:t>
            </a:r>
            <a:r>
              <a:rPr lang="en-IN" sz="22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&lt;</a:t>
            </a:r>
            <a:r>
              <a:rPr lang="en-IN" sz="22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class</a:t>
            </a:r>
            <a:r>
              <a:rPr lang="en-IN" sz="22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</a:t>
            </a:r>
            <a:r>
              <a:rPr lang="en-IN" sz="2200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Ttype</a:t>
            </a:r>
            <a:r>
              <a:rPr lang="en-IN" sz="22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&gt;</a:t>
            </a:r>
            <a:endParaRPr lang="en-IN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2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class</a:t>
            </a:r>
            <a:r>
              <a:rPr lang="en-IN" sz="22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sample</a:t>
            </a:r>
            <a:endParaRPr lang="en-IN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2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{</a:t>
            </a:r>
            <a:endParaRPr lang="en-IN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</a:t>
            </a:r>
            <a:r>
              <a:rPr lang="en-IN" sz="2200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Ttype</a:t>
            </a:r>
            <a:r>
              <a:rPr lang="en-IN" sz="22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</a:t>
            </a:r>
            <a:r>
              <a:rPr lang="en-IN" sz="2200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a,b</a:t>
            </a:r>
            <a:r>
              <a:rPr lang="en-IN" sz="22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;</a:t>
            </a:r>
            <a:endParaRPr lang="en-IN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2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public</a:t>
            </a:r>
            <a:r>
              <a:rPr lang="en-IN" sz="22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:</a:t>
            </a:r>
            <a:endParaRPr lang="en-IN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2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   void</a:t>
            </a:r>
            <a:r>
              <a:rPr lang="en-IN" sz="22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</a:t>
            </a:r>
            <a:r>
              <a:rPr lang="en-IN" sz="2200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getdata</a:t>
            </a:r>
            <a:r>
              <a:rPr lang="en-IN" sz="22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()</a:t>
            </a:r>
            <a:endParaRPr lang="en-IN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2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   {</a:t>
            </a:r>
            <a:endParaRPr lang="en-IN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2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     </a:t>
            </a:r>
            <a:r>
              <a:rPr lang="en-IN" sz="2200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cin</a:t>
            </a:r>
            <a:r>
              <a:rPr lang="en-IN" sz="22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&gt;&gt;a&gt;&gt;b;</a:t>
            </a:r>
            <a:endParaRPr lang="en-IN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2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   }</a:t>
            </a:r>
            <a:endParaRPr lang="en-IN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2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   void</a:t>
            </a:r>
            <a:r>
              <a:rPr lang="en-IN" sz="22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sum();</a:t>
            </a:r>
            <a:endParaRPr lang="en-IN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2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};</a:t>
            </a:r>
            <a:endParaRPr lang="en-IN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28790" y="2360874"/>
            <a:ext cx="3830400" cy="33363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en-IN" sz="2200" dirty="0">
              <a:latin typeface="Calibri" panose="020F0502020204030204" pitchFamily="34" charset="0"/>
              <a:ea typeface="Calibri" panose="020F0502020204030204" pitchFamily="34" charset="0"/>
              <a:cs typeface="Latha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IN" sz="2200" dirty="0">
              <a:latin typeface="Calibri" panose="020F0502020204030204" pitchFamily="34" charset="0"/>
              <a:ea typeface="Calibri" panose="020F0502020204030204" pitchFamily="34" charset="0"/>
              <a:cs typeface="Latha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sample &lt;</a:t>
            </a:r>
            <a:r>
              <a:rPr lang="en-IN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&gt;s1;</a:t>
            </a:r>
            <a:endParaRPr lang="en-IN" sz="2200" dirty="0">
              <a:latin typeface="Calibri" panose="020F0502020204030204" pitchFamily="34" charset="0"/>
              <a:ea typeface="Calibri" panose="020F0502020204030204" pitchFamily="34" charset="0"/>
              <a:cs typeface="Latha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sample &lt;</a:t>
            </a:r>
            <a:r>
              <a:rPr lang="en-IN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float</a:t>
            </a:r>
            <a: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&gt;s2;</a:t>
            </a:r>
            <a:endParaRPr lang="en-IN" sz="2200" dirty="0">
              <a:latin typeface="Calibri" panose="020F0502020204030204" pitchFamily="34" charset="0"/>
              <a:ea typeface="Calibri" panose="020F0502020204030204" pitchFamily="34" charset="0"/>
              <a:cs typeface="Latha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s1.getdata();</a:t>
            </a:r>
            <a:endParaRPr lang="en-IN" sz="2200" dirty="0">
              <a:latin typeface="Calibri" panose="020F0502020204030204" pitchFamily="34" charset="0"/>
              <a:ea typeface="Calibri" panose="020F0502020204030204" pitchFamily="34" charset="0"/>
              <a:cs typeface="Latha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s1.sum();</a:t>
            </a:r>
            <a:endParaRPr lang="en-IN" sz="2200" dirty="0">
              <a:latin typeface="Calibri" panose="020F0502020204030204" pitchFamily="34" charset="0"/>
              <a:ea typeface="Calibri" panose="020F0502020204030204" pitchFamily="34" charset="0"/>
              <a:cs typeface="Latha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s2.getdata();</a:t>
            </a:r>
            <a:endParaRPr lang="en-IN" sz="2200" dirty="0">
              <a:latin typeface="Calibri" panose="020F0502020204030204" pitchFamily="34" charset="0"/>
              <a:ea typeface="Calibri" panose="020F0502020204030204" pitchFamily="34" charset="0"/>
              <a:cs typeface="Latha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s2.sum();</a:t>
            </a:r>
            <a:endParaRPr lang="en-IN" sz="2200" dirty="0">
              <a:latin typeface="Calibri" panose="020F0502020204030204" pitchFamily="34" charset="0"/>
              <a:ea typeface="Calibri" panose="020F0502020204030204" pitchFamily="34" charset="0"/>
              <a:cs typeface="Lath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IN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571137" y="2306870"/>
            <a:ext cx="0" cy="39244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12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3508" y="152636"/>
            <a:ext cx="5436604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template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T1,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T2&gt;</a:t>
            </a:r>
          </a:p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Sample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lvl="1"/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T1 a; T2 b;</a:t>
            </a:r>
          </a:p>
          <a:p>
            <a:pPr lvl="1"/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pPr lvl="1"/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Sample(T1 x,T2 y){</a:t>
            </a:r>
          </a:p>
          <a:p>
            <a:pPr lvl="2"/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a=x;</a:t>
            </a:r>
          </a:p>
          <a:p>
            <a:pPr lvl="2"/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b=y;</a:t>
            </a:r>
          </a:p>
          <a:p>
            <a:pPr lvl="1"/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lvl="1"/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disp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(){</a:t>
            </a:r>
          </a:p>
          <a:p>
            <a:pPr lvl="1"/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pl-PL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cout&lt;&lt;</a:t>
            </a:r>
            <a:r>
              <a:rPr lang="pl-PL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"\na="</a:t>
            </a:r>
            <a:r>
              <a:rPr lang="pl-PL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&lt;&lt;a&lt;&lt;</a:t>
            </a:r>
            <a:r>
              <a:rPr lang="pl-PL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"\tb="</a:t>
            </a:r>
            <a:r>
              <a:rPr lang="pl-PL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&lt;&lt;b;</a:t>
            </a:r>
          </a:p>
          <a:p>
            <a:pPr lvl="1"/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en-IN" sz="2200" dirty="0"/>
          </a:p>
        </p:txBody>
      </p:sp>
      <p:sp>
        <p:nvSpPr>
          <p:cNvPr id="4" name="Rectangle 3"/>
          <p:cNvSpPr/>
          <p:nvPr/>
        </p:nvSpPr>
        <p:spPr>
          <a:xfrm>
            <a:off x="127229" y="4581128"/>
            <a:ext cx="530886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main(){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Sample &lt;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S1(12,23.3);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Sample &lt;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S2(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'N'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,12);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S1.disp();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S2.disp();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IN" sz="22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5178474" y="3717032"/>
            <a:ext cx="3860816" cy="2690278"/>
          </a:xfrm>
          <a:prstGeom prst="wedgeRoundRectCallout">
            <a:avLst>
              <a:gd name="adj1" fmla="val -115439"/>
              <a:gd name="adj2" fmla="val -5626"/>
              <a:gd name="adj3" fmla="val 16667"/>
            </a:avLst>
          </a:prstGeom>
          <a:noFill/>
          <a:ln>
            <a:solidFill>
              <a:srgbClr val="385D8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Wingdings" pitchFamily="2" charset="2"/>
              <a:buChar char="§"/>
            </a:pPr>
            <a:r>
              <a:rPr lang="en-IN" sz="2300" dirty="0">
                <a:solidFill>
                  <a:schemeClr val="tx1"/>
                </a:solidFill>
              </a:rPr>
              <a:t>To create a class template object, </a:t>
            </a:r>
          </a:p>
          <a:p>
            <a:pPr marL="361950" indent="-361950"/>
            <a:r>
              <a:rPr lang="en-IN" sz="2300" dirty="0">
                <a:solidFill>
                  <a:schemeClr val="tx1"/>
                </a:solidFill>
              </a:rPr>
              <a:t>     define the data type inside a </a:t>
            </a:r>
            <a:r>
              <a:rPr lang="en-IN" sz="2300" b="1" dirty="0">
                <a:solidFill>
                  <a:schemeClr val="tx1"/>
                </a:solidFill>
              </a:rPr>
              <a:t>&lt; &gt;</a:t>
            </a:r>
            <a:r>
              <a:rPr lang="en-IN" sz="2300" dirty="0">
                <a:solidFill>
                  <a:schemeClr val="tx1"/>
                </a:solidFill>
              </a:rPr>
              <a:t> at the time of object creation.</a:t>
            </a:r>
          </a:p>
          <a:p>
            <a:pPr marL="342900" indent="-342900">
              <a:buClr>
                <a:schemeClr val="tx1"/>
              </a:buClr>
              <a:buFont typeface="Wingdings" pitchFamily="2" charset="2"/>
              <a:buChar char="§"/>
            </a:pPr>
            <a:r>
              <a:rPr lang="en-IN" sz="2000" dirty="0" err="1">
                <a:solidFill>
                  <a:srgbClr val="FF0000"/>
                </a:solidFill>
              </a:rPr>
              <a:t>className</a:t>
            </a:r>
            <a:r>
              <a:rPr lang="en-IN" sz="2000" dirty="0">
                <a:solidFill>
                  <a:srgbClr val="FF0000"/>
                </a:solidFill>
              </a:rPr>
              <a:t>&lt;</a:t>
            </a:r>
            <a:r>
              <a:rPr lang="en-IN" sz="2000" dirty="0" err="1">
                <a:solidFill>
                  <a:srgbClr val="FF0000"/>
                </a:solidFill>
              </a:rPr>
              <a:t>int</a:t>
            </a:r>
            <a:r>
              <a:rPr lang="en-IN" sz="2000" dirty="0">
                <a:solidFill>
                  <a:srgbClr val="FF0000"/>
                </a:solidFill>
              </a:rPr>
              <a:t>&gt; </a:t>
            </a:r>
            <a:r>
              <a:rPr lang="en-IN" sz="2000" dirty="0" err="1">
                <a:solidFill>
                  <a:srgbClr val="FF0000"/>
                </a:solidFill>
              </a:rPr>
              <a:t>classObj</a:t>
            </a:r>
            <a:r>
              <a:rPr lang="en-IN" sz="2000" dirty="0">
                <a:solidFill>
                  <a:srgbClr val="FF0000"/>
                </a:solidFill>
              </a:rPr>
              <a:t>; </a:t>
            </a:r>
            <a:r>
              <a:rPr lang="en-IN" sz="2000" dirty="0" err="1">
                <a:solidFill>
                  <a:srgbClr val="FF0000"/>
                </a:solidFill>
              </a:rPr>
              <a:t>className</a:t>
            </a:r>
            <a:r>
              <a:rPr lang="en-IN" sz="2000" dirty="0">
                <a:solidFill>
                  <a:srgbClr val="FF0000"/>
                </a:solidFill>
              </a:rPr>
              <a:t>&lt;float&gt; </a:t>
            </a:r>
            <a:r>
              <a:rPr lang="en-IN" sz="2000" dirty="0" err="1">
                <a:solidFill>
                  <a:srgbClr val="FF0000"/>
                </a:solidFill>
              </a:rPr>
              <a:t>classObj</a:t>
            </a:r>
            <a:r>
              <a:rPr lang="en-IN" sz="2000" dirty="0">
                <a:solidFill>
                  <a:srgbClr val="FF0000"/>
                </a:solidFill>
              </a:rPr>
              <a:t>;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752020" y="106363"/>
            <a:ext cx="4201480" cy="8080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Class Template Example</a:t>
            </a:r>
          </a:p>
        </p:txBody>
      </p:sp>
    </p:spTree>
    <p:extLst>
      <p:ext uri="{BB962C8B-B14F-4D97-AF65-F5344CB8AC3E}">
        <p14:creationId xmlns:p14="http://schemas.microsoft.com/office/powerpoint/2010/main" val="54261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GTU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IN" dirty="0"/>
              <a:t>Write a function template for finding the minimum value contained in an array.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dirty="0"/>
              <a:t>Create a generic class stack using template and implement common Push and Pop operations for different data types.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dirty="0"/>
              <a:t>Write program to swap Number using Function Template.</a:t>
            </a:r>
          </a:p>
        </p:txBody>
      </p:sp>
    </p:spTree>
    <p:extLst>
      <p:ext uri="{BB962C8B-B14F-4D97-AF65-F5344CB8AC3E}">
        <p14:creationId xmlns:p14="http://schemas.microsoft.com/office/powerpoint/2010/main" val="2402282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0866" y="620688"/>
            <a:ext cx="7772400" cy="1470025"/>
          </a:xfrm>
        </p:spPr>
        <p:txBody>
          <a:bodyPr/>
          <a:lstStyle/>
          <a:p>
            <a:r>
              <a:rPr lang="en-IN" dirty="0"/>
              <a:t>STL – Standard Template Library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516216" y="3126505"/>
            <a:ext cx="2520280" cy="900100"/>
            <a:chOff x="336322" y="5591597"/>
            <a:chExt cx="2952328" cy="1167059"/>
          </a:xfrm>
        </p:grpSpPr>
        <p:sp>
          <p:nvSpPr>
            <p:cNvPr id="4" name="Cube 3"/>
            <p:cNvSpPr/>
            <p:nvPr/>
          </p:nvSpPr>
          <p:spPr>
            <a:xfrm>
              <a:off x="336322" y="5591597"/>
              <a:ext cx="900100" cy="792088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Cube 4"/>
            <p:cNvSpPr/>
            <p:nvPr/>
          </p:nvSpPr>
          <p:spPr>
            <a:xfrm>
              <a:off x="1020398" y="5591597"/>
              <a:ext cx="900100" cy="792088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Cube 5"/>
            <p:cNvSpPr/>
            <p:nvPr/>
          </p:nvSpPr>
          <p:spPr>
            <a:xfrm>
              <a:off x="1704474" y="5591597"/>
              <a:ext cx="900100" cy="792088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Cube 6"/>
            <p:cNvSpPr/>
            <p:nvPr/>
          </p:nvSpPr>
          <p:spPr>
            <a:xfrm>
              <a:off x="2388550" y="5591597"/>
              <a:ext cx="900100" cy="792088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15353" y="6398616"/>
              <a:ext cx="2178242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>
                  <a:solidFill>
                    <a:srgbClr val="C00000"/>
                  </a:solidFill>
                </a:rPr>
                <a:t>Vector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68533" y="1989779"/>
            <a:ext cx="2457273" cy="2036826"/>
            <a:chOff x="336322" y="2112254"/>
            <a:chExt cx="2857500" cy="2546994"/>
          </a:xfrm>
        </p:grpSpPr>
        <p:pic>
          <p:nvPicPr>
            <p:cNvPr id="1028" name="Picture 4" descr="Image result for programming stack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322" y="2112254"/>
              <a:ext cx="2857500" cy="2057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1272741" y="4191196"/>
              <a:ext cx="984662" cy="4680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>
                  <a:solidFill>
                    <a:srgbClr val="C00000"/>
                  </a:solidFill>
                </a:rPr>
                <a:t>Stack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987824" y="2112254"/>
            <a:ext cx="3204356" cy="1914351"/>
            <a:chOff x="4788024" y="2564904"/>
            <a:chExt cx="3857625" cy="2524126"/>
          </a:xfrm>
        </p:grpSpPr>
        <p:pic>
          <p:nvPicPr>
            <p:cNvPr id="1026" name="Picture 2" descr="Related imag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024" y="2564904"/>
              <a:ext cx="3857625" cy="2524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/>
            <p:cNvSpPr/>
            <p:nvPr/>
          </p:nvSpPr>
          <p:spPr>
            <a:xfrm>
              <a:off x="6096844" y="4620978"/>
              <a:ext cx="1224136" cy="4680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>
                  <a:solidFill>
                    <a:srgbClr val="C00000"/>
                  </a:solidFill>
                </a:rPr>
                <a:t>Queue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318429" y="4484980"/>
            <a:ext cx="2457273" cy="2201989"/>
            <a:chOff x="368533" y="4293096"/>
            <a:chExt cx="3235075" cy="2634037"/>
          </a:xfrm>
        </p:grpSpPr>
        <p:pic>
          <p:nvPicPr>
            <p:cNvPr id="1030" name="Picture 6" descr="Image result for hash tabl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533" y="4293096"/>
              <a:ext cx="3235075" cy="2207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>
              <a:off x="1229986" y="6495085"/>
              <a:ext cx="1512168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>
                  <a:solidFill>
                    <a:srgbClr val="C00000"/>
                  </a:solidFill>
                </a:rPr>
                <a:t>map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7738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STL- Standard Template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The C++ </a:t>
            </a:r>
            <a:r>
              <a:rPr lang="en-IN" b="1" dirty="0">
                <a:solidFill>
                  <a:srgbClr val="C00000"/>
                </a:solidFill>
              </a:rPr>
              <a:t>STL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(Standard Template Library) is a powerful set of C++ template classes to provides general-purpose </a:t>
            </a:r>
            <a:r>
              <a:rPr lang="en-IN" dirty="0" err="1"/>
              <a:t>templatized</a:t>
            </a:r>
            <a:r>
              <a:rPr lang="en-IN" dirty="0"/>
              <a:t> classes and functions that implement many popular and commonly used algorithms and data structures like vectors, lists, queues, and stacks.</a:t>
            </a:r>
          </a:p>
          <a:p>
            <a:pPr algn="just"/>
            <a:r>
              <a:rPr lang="en-IN" dirty="0"/>
              <a:t>There are three core components of STL as follows: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IN" sz="2400" dirty="0"/>
              <a:t>Containers (an object to store data)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IN" sz="2400" dirty="0"/>
              <a:t>Algorithms (procedure to process data)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IN" sz="2400" dirty="0"/>
              <a:t>Iterators (pointer object to point elements in container)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651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STL-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016732"/>
            <a:ext cx="8763000" cy="1466292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just"/>
            <a:r>
              <a:rPr lang="en-IN" dirty="0"/>
              <a:t>A </a:t>
            </a:r>
            <a:r>
              <a:rPr lang="en-IN" b="1" dirty="0">
                <a:solidFill>
                  <a:srgbClr val="C00000"/>
                </a:solidFill>
              </a:rPr>
              <a:t>container</a:t>
            </a:r>
            <a:r>
              <a:rPr lang="en-IN" dirty="0"/>
              <a:t> is an object the actually stores data.</a:t>
            </a:r>
          </a:p>
          <a:p>
            <a:pPr algn="just"/>
            <a:r>
              <a:rPr lang="en-IN" dirty="0"/>
              <a:t>The STL containers can be implemented by </a:t>
            </a:r>
            <a:r>
              <a:rPr lang="en-IN" b="1" dirty="0">
                <a:solidFill>
                  <a:srgbClr val="C00000"/>
                </a:solidFill>
              </a:rPr>
              <a:t>class templates</a:t>
            </a:r>
            <a:r>
              <a:rPr lang="en-IN" dirty="0"/>
              <a:t> to hold different data types. </a:t>
            </a:r>
          </a:p>
        </p:txBody>
      </p:sp>
      <p:sp>
        <p:nvSpPr>
          <p:cNvPr id="6" name="Rectangle 5"/>
          <p:cNvSpPr/>
          <p:nvPr/>
        </p:nvSpPr>
        <p:spPr>
          <a:xfrm>
            <a:off x="3599892" y="2708920"/>
            <a:ext cx="1440160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Containers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07604" y="3630035"/>
            <a:ext cx="1440160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Sequence</a:t>
            </a:r>
          </a:p>
        </p:txBody>
      </p:sp>
      <p:sp>
        <p:nvSpPr>
          <p:cNvPr id="8" name="Rectangle 7"/>
          <p:cNvSpPr/>
          <p:nvPr/>
        </p:nvSpPr>
        <p:spPr>
          <a:xfrm>
            <a:off x="3603019" y="3621486"/>
            <a:ext cx="1440160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Associative</a:t>
            </a:r>
          </a:p>
        </p:txBody>
      </p:sp>
      <p:sp>
        <p:nvSpPr>
          <p:cNvPr id="9" name="Rectangle 8"/>
          <p:cNvSpPr/>
          <p:nvPr/>
        </p:nvSpPr>
        <p:spPr>
          <a:xfrm>
            <a:off x="6178250" y="3630035"/>
            <a:ext cx="1440160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Derived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07604" y="4055971"/>
            <a:ext cx="1440160" cy="114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deque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list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99892" y="4053534"/>
            <a:ext cx="1440160" cy="1147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multiset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multimap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6178250" y="4057124"/>
            <a:ext cx="1440160" cy="1147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Priority-queue</a:t>
            </a:r>
          </a:p>
        </p:txBody>
      </p:sp>
      <p:cxnSp>
        <p:nvCxnSpPr>
          <p:cNvPr id="16" name="Elbow Connector 15"/>
          <p:cNvCxnSpPr>
            <a:stCxn id="6" idx="1"/>
            <a:endCxn id="7" idx="0"/>
          </p:cNvCxnSpPr>
          <p:nvPr/>
        </p:nvCxnSpPr>
        <p:spPr>
          <a:xfrm rot="10800000" flipV="1">
            <a:off x="1727684" y="2924943"/>
            <a:ext cx="1872208" cy="705091"/>
          </a:xfrm>
          <a:prstGeom prst="bentConnector2">
            <a:avLst/>
          </a:prstGeom>
          <a:ln w="1905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3"/>
            <a:endCxn id="9" idx="0"/>
          </p:cNvCxnSpPr>
          <p:nvPr/>
        </p:nvCxnSpPr>
        <p:spPr>
          <a:xfrm>
            <a:off x="5040052" y="2924944"/>
            <a:ext cx="1858278" cy="705091"/>
          </a:xfrm>
          <a:prstGeom prst="bentConnector2">
            <a:avLst/>
          </a:prstGeom>
          <a:ln w="1905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8" idx="0"/>
          </p:cNvCxnSpPr>
          <p:nvPr/>
        </p:nvCxnSpPr>
        <p:spPr>
          <a:xfrm>
            <a:off x="4319972" y="3140968"/>
            <a:ext cx="3127" cy="480518"/>
          </a:xfrm>
          <a:prstGeom prst="straightConnector1">
            <a:avLst/>
          </a:prstGeom>
          <a:ln w="1905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48551" y="5507153"/>
            <a:ext cx="2358263" cy="6120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Store elements in linear sequence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140972" y="5501126"/>
            <a:ext cx="2358000" cy="6120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Direct access to elements using keys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719330" y="5501126"/>
            <a:ext cx="2358000" cy="6120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Derived from sequence containers</a:t>
            </a:r>
          </a:p>
        </p:txBody>
      </p:sp>
    </p:spTree>
    <p:extLst>
      <p:ext uri="{BB962C8B-B14F-4D97-AF65-F5344CB8AC3E}">
        <p14:creationId xmlns:p14="http://schemas.microsoft.com/office/powerpoint/2010/main" val="318479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2" grpId="0" animBg="1"/>
      <p:bldP spid="23" grpId="0" animBg="1"/>
      <p:bldP spid="2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89834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just"/>
            <a:r>
              <a:rPr lang="en-IN" dirty="0"/>
              <a:t>It is a procedure that is </a:t>
            </a:r>
            <a:r>
              <a:rPr lang="en-IN" b="1" dirty="0">
                <a:solidFill>
                  <a:srgbClr val="C00000"/>
                </a:solidFill>
              </a:rPr>
              <a:t>used to process data </a:t>
            </a:r>
            <a:r>
              <a:rPr lang="en-IN" dirty="0"/>
              <a:t>contained in containers.</a:t>
            </a:r>
          </a:p>
          <a:p>
            <a:pPr algn="just"/>
            <a:r>
              <a:rPr lang="en-IN" dirty="0"/>
              <a:t>It includes algorithms that are used for initializing, searching, copying, sorting and merging.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500" y="2973700"/>
            <a:ext cx="8763000" cy="33441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solidFill>
                  <a:srgbClr val="C00000"/>
                </a:solidFill>
              </a:rPr>
              <a:t>Mutating Sequence Algorithms</a:t>
            </a:r>
            <a:r>
              <a:rPr lang="en-US" altLang="en-US" dirty="0"/>
              <a:t> </a:t>
            </a:r>
            <a:endParaRPr lang="en-US" altLang="en-US" dirty="0">
              <a:solidFill>
                <a:srgbClr val="C00000"/>
              </a:solidFill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>
                <a:solidFill>
                  <a:srgbClr val="C00000"/>
                </a:solidFill>
              </a:rPr>
              <a:t>		</a:t>
            </a:r>
            <a:r>
              <a:rPr lang="en-US" altLang="en-US" dirty="0"/>
              <a:t>like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/>
              <a:t>copy(), remove(), replace(), fill(), swap(), etc.,</a:t>
            </a:r>
          </a:p>
          <a:p>
            <a:r>
              <a:rPr lang="en-US" altLang="en-US" dirty="0">
                <a:solidFill>
                  <a:srgbClr val="C00000"/>
                </a:solidFill>
              </a:rPr>
              <a:t>Non Modifying sequence Algorithms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/>
              <a:t>		like find(), count(),search(), mismatch(), and equal()</a:t>
            </a:r>
          </a:p>
          <a:p>
            <a:r>
              <a:rPr lang="en-US" altLang="en-US" dirty="0">
                <a:solidFill>
                  <a:srgbClr val="C00000"/>
                </a:solidFill>
              </a:rPr>
              <a:t>Numerical Algorithms</a:t>
            </a:r>
          </a:p>
          <a:p>
            <a:pPr marL="900113" indent="-900113">
              <a:buFont typeface="Wingdings 2" panose="05020102010507070707" pitchFamily="18" charset="2"/>
              <a:buNone/>
            </a:pPr>
            <a:r>
              <a:rPr lang="en-US" altLang="en-US" dirty="0">
                <a:solidFill>
                  <a:srgbClr val="C00000"/>
                </a:solidFill>
              </a:rPr>
              <a:t>		</a:t>
            </a:r>
            <a:r>
              <a:rPr lang="en-US" altLang="en-US" dirty="0"/>
              <a:t>accumulate(), </a:t>
            </a:r>
            <a:r>
              <a:rPr lang="en-US" altLang="en-US" dirty="0" err="1"/>
              <a:t>partial_sum</a:t>
            </a:r>
            <a:r>
              <a:rPr lang="en-US" altLang="en-US" dirty="0"/>
              <a:t>(), </a:t>
            </a:r>
            <a:r>
              <a:rPr lang="en-US" altLang="en-US" dirty="0" err="1"/>
              <a:t>inner_product</a:t>
            </a:r>
            <a:r>
              <a:rPr lang="en-US" altLang="en-US" dirty="0"/>
              <a:t>(), and </a:t>
            </a:r>
            <a:r>
              <a:rPr lang="en-US" altLang="en-US" dirty="0" err="1"/>
              <a:t>adjacent_difference</a:t>
            </a:r>
            <a:r>
              <a:rPr lang="en-US" alt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2927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STL-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STL provide number of algorithms that can be used of any container, irrespective of their type. Algorithms library contains built in functions that performs complex algorithms on the data structures.</a:t>
            </a:r>
          </a:p>
          <a:p>
            <a:pPr algn="just"/>
            <a:r>
              <a:rPr lang="en-IN" dirty="0"/>
              <a:t>For example: one can reverse a range with reverse() function, sort a range with sort() function, search in a range with </a:t>
            </a:r>
            <a:r>
              <a:rPr lang="en-IN" dirty="0" err="1"/>
              <a:t>binary_search</a:t>
            </a:r>
            <a:r>
              <a:rPr lang="en-IN" dirty="0"/>
              <a:t>() and so on.</a:t>
            </a:r>
          </a:p>
          <a:p>
            <a:pPr algn="just"/>
            <a:r>
              <a:rPr lang="en-IN" dirty="0"/>
              <a:t>Algorithm library provides abstraction, </a:t>
            </a:r>
            <a:r>
              <a:rPr lang="en-IN" dirty="0" err="1"/>
              <a:t>i.e</a:t>
            </a:r>
            <a:r>
              <a:rPr lang="en-IN" dirty="0"/>
              <a:t> you don't necessarily need to know how the </a:t>
            </a:r>
            <a:r>
              <a:rPr lang="en-IN" dirty="0" err="1"/>
              <a:t>the</a:t>
            </a:r>
            <a:r>
              <a:rPr lang="en-IN" dirty="0"/>
              <a:t> algorithm works.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562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STL- Iterations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610308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just"/>
            <a:r>
              <a:rPr lang="en-IN" dirty="0"/>
              <a:t>Iterators behave like </a:t>
            </a:r>
            <a:r>
              <a:rPr lang="en-IN" b="1" dirty="0">
                <a:solidFill>
                  <a:srgbClr val="C00000"/>
                </a:solidFill>
              </a:rPr>
              <a:t>pointers</a:t>
            </a:r>
            <a:r>
              <a:rPr lang="en-IN" dirty="0"/>
              <a:t>.</a:t>
            </a:r>
          </a:p>
          <a:p>
            <a:pPr algn="just"/>
            <a:r>
              <a:rPr lang="en-IN" dirty="0"/>
              <a:t>Iterators are used to </a:t>
            </a:r>
            <a:r>
              <a:rPr lang="en-IN" b="1" dirty="0">
                <a:solidFill>
                  <a:srgbClr val="C00000"/>
                </a:solidFill>
              </a:rPr>
              <a:t>access container elements</a:t>
            </a:r>
            <a:r>
              <a:rPr lang="en-IN" dirty="0"/>
              <a:t>.</a:t>
            </a:r>
          </a:p>
          <a:p>
            <a:pPr algn="just"/>
            <a:r>
              <a:rPr lang="en-IN" dirty="0"/>
              <a:t>They are used to traverse from one element to another.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08" y="3392996"/>
            <a:ext cx="8639584" cy="248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7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STL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STL provides numerous </a:t>
            </a:r>
            <a:r>
              <a:rPr lang="en-IN" b="1" dirty="0">
                <a:solidFill>
                  <a:schemeClr val="tx2"/>
                </a:solidFill>
              </a:rPr>
              <a:t>containers</a:t>
            </a:r>
            <a:r>
              <a:rPr lang="en-IN" dirty="0"/>
              <a:t> and </a:t>
            </a:r>
            <a:r>
              <a:rPr lang="en-IN" b="1" dirty="0">
                <a:solidFill>
                  <a:schemeClr val="tx2"/>
                </a:solidFill>
              </a:rPr>
              <a:t>algorithms</a:t>
            </a:r>
            <a:r>
              <a:rPr lang="en-IN" dirty="0"/>
              <a:t> which are very useful in completive programming , for example you can very easily define a linked list in a single statement by using list container of container library in STL , saving your time and effort.</a:t>
            </a:r>
          </a:p>
          <a:p>
            <a:pPr algn="just"/>
            <a:r>
              <a:rPr lang="en-IN" dirty="0"/>
              <a:t>STL is a generic library , </a:t>
            </a:r>
            <a:r>
              <a:rPr lang="en-IN" dirty="0" err="1"/>
              <a:t>i.e</a:t>
            </a:r>
            <a:r>
              <a:rPr lang="en-IN" dirty="0"/>
              <a:t> a same </a:t>
            </a:r>
            <a:r>
              <a:rPr lang="en-IN" b="1" dirty="0">
                <a:solidFill>
                  <a:schemeClr val="tx2"/>
                </a:solidFill>
              </a:rPr>
              <a:t>container</a:t>
            </a:r>
            <a:r>
              <a:rPr lang="en-IN" dirty="0"/>
              <a:t> or </a:t>
            </a:r>
            <a:r>
              <a:rPr lang="en-IN" b="1" dirty="0">
                <a:solidFill>
                  <a:schemeClr val="tx2"/>
                </a:solidFill>
              </a:rPr>
              <a:t>algorithm</a:t>
            </a:r>
            <a:r>
              <a:rPr lang="en-IN" dirty="0"/>
              <a:t> can be operated on any data types , you don’t have to define the same algorithm for different type of elements.</a:t>
            </a:r>
          </a:p>
          <a:p>
            <a:pPr algn="just"/>
            <a:r>
              <a:rPr lang="en-IN" dirty="0"/>
              <a:t>For example , sort algorithm will sort the elements in the given range irrespective of their data type , we don’t have to implement different sort algorithm for different </a:t>
            </a:r>
            <a:r>
              <a:rPr lang="en-IN" dirty="0" err="1"/>
              <a:t>datatypes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074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Exception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15516" y="1016732"/>
            <a:ext cx="65887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lvl="1"/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a,b,c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lvl="1"/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"Enter value a="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lvl="1"/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cin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&gt;&gt;a;</a:t>
            </a:r>
          </a:p>
          <a:p>
            <a:pPr lvl="1"/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"Enter value b="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lvl="1"/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cin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&gt;&gt;b;</a:t>
            </a:r>
          </a:p>
          <a:p>
            <a:pPr lvl="1"/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c=a/b;</a:t>
            </a:r>
          </a:p>
          <a:p>
            <a:pPr lvl="1"/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"answer="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&lt;&lt;c;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IN" sz="2400" dirty="0"/>
          </a:p>
        </p:txBody>
      </p:sp>
      <p:sp>
        <p:nvSpPr>
          <p:cNvPr id="5" name="Rectangle 4"/>
          <p:cNvSpPr/>
          <p:nvPr/>
        </p:nvSpPr>
        <p:spPr>
          <a:xfrm>
            <a:off x="229148" y="4803955"/>
            <a:ext cx="3910804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IN" sz="2400" dirty="0"/>
              <a:t>Output:</a:t>
            </a:r>
          </a:p>
          <a:p>
            <a:r>
              <a:rPr lang="en-IN" sz="2400" dirty="0"/>
              <a:t>Enter value a=5</a:t>
            </a:r>
          </a:p>
          <a:p>
            <a:r>
              <a:rPr lang="en-IN" sz="2400" dirty="0"/>
              <a:t>Enter value b=2</a:t>
            </a:r>
          </a:p>
          <a:p>
            <a:r>
              <a:rPr lang="en-IN" sz="2400" dirty="0"/>
              <a:t>answer=2</a:t>
            </a:r>
          </a:p>
        </p:txBody>
      </p:sp>
      <p:sp>
        <p:nvSpPr>
          <p:cNvPr id="6" name="Rectangle 5"/>
          <p:cNvSpPr/>
          <p:nvPr/>
        </p:nvSpPr>
        <p:spPr>
          <a:xfrm>
            <a:off x="4788024" y="4803955"/>
            <a:ext cx="4165476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IN" sz="2400" dirty="0"/>
              <a:t>Output:</a:t>
            </a:r>
          </a:p>
          <a:p>
            <a:r>
              <a:rPr lang="en-IN" sz="2400" dirty="0"/>
              <a:t>Enter value a=5</a:t>
            </a:r>
          </a:p>
          <a:p>
            <a:r>
              <a:rPr lang="en-IN" sz="2400" dirty="0"/>
              <a:t>Enter value b=0</a:t>
            </a:r>
          </a:p>
          <a:p>
            <a:r>
              <a:rPr lang="en-IN" sz="2400" dirty="0"/>
              <a:t>Abnormal Termination occur</a:t>
            </a:r>
          </a:p>
        </p:txBody>
      </p:sp>
    </p:spTree>
    <p:extLst>
      <p:ext uri="{BB962C8B-B14F-4D97-AF65-F5344CB8AC3E}">
        <p14:creationId xmlns:p14="http://schemas.microsoft.com/office/powerpoint/2010/main" val="342291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44234" y="2321005"/>
            <a:ext cx="545553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36500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Exception(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2479830"/>
            <a:ext cx="8763000" cy="189834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just"/>
            <a:r>
              <a:rPr lang="en-IN" dirty="0"/>
              <a:t>Runtime errors are termed as </a:t>
            </a:r>
            <a:r>
              <a:rPr lang="en-IN" b="1" dirty="0">
                <a:solidFill>
                  <a:srgbClr val="C00000"/>
                </a:solidFill>
              </a:rPr>
              <a:t>exception</a:t>
            </a:r>
            <a:r>
              <a:rPr lang="en-IN" dirty="0"/>
              <a:t>.</a:t>
            </a:r>
          </a:p>
          <a:p>
            <a:pPr algn="just">
              <a:buClr>
                <a:schemeClr val="tx1"/>
              </a:buClr>
            </a:pPr>
            <a:r>
              <a:rPr lang="en-IN" b="1" dirty="0">
                <a:solidFill>
                  <a:srgbClr val="C00000"/>
                </a:solidFill>
              </a:rPr>
              <a:t>Exception handling</a:t>
            </a:r>
            <a:r>
              <a:rPr lang="en-IN" b="1" dirty="0">
                <a:solidFill>
                  <a:schemeClr val="tx2"/>
                </a:solidFill>
              </a:rPr>
              <a:t> </a:t>
            </a:r>
            <a:r>
              <a:rPr lang="en-IN" dirty="0"/>
              <a:t>is the process to manage the runtime errors by converting the abnormal termination of a program to normal termination of a program.</a:t>
            </a:r>
          </a:p>
        </p:txBody>
      </p:sp>
    </p:spTree>
    <p:extLst>
      <p:ext uri="{BB962C8B-B14F-4D97-AF65-F5344CB8AC3E}">
        <p14:creationId xmlns:p14="http://schemas.microsoft.com/office/powerpoint/2010/main" val="344718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try, throw and catch</a:t>
            </a:r>
          </a:p>
        </p:txBody>
      </p:sp>
      <p:pic>
        <p:nvPicPr>
          <p:cNvPr id="3076" name="Picture 4" descr="Image result for unboxing ico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3" b="13473"/>
          <a:stretch/>
        </p:blipFill>
        <p:spPr bwMode="auto">
          <a:xfrm>
            <a:off x="4535996" y="1348772"/>
            <a:ext cx="1986845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230" y="3492888"/>
            <a:ext cx="1585717" cy="2909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tired delivery boy transparent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07" r="26421"/>
          <a:stretch/>
        </p:blipFill>
        <p:spPr bwMode="auto">
          <a:xfrm>
            <a:off x="7092280" y="3367320"/>
            <a:ext cx="1389459" cy="3035557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327244" y="1798822"/>
            <a:ext cx="1164636" cy="828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try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7544" y="4473116"/>
            <a:ext cx="1368152" cy="828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throw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56076" y="4471052"/>
            <a:ext cx="1368152" cy="828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catch</a:t>
            </a:r>
          </a:p>
        </p:txBody>
      </p:sp>
    </p:spTree>
    <p:extLst>
      <p:ext uri="{BB962C8B-B14F-4D97-AF65-F5344CB8AC3E}">
        <p14:creationId xmlns:p14="http://schemas.microsoft.com/office/powerpoint/2010/main" val="423789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try, throw and catch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71811"/>
            <a:ext cx="8763000" cy="89022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 algn="just"/>
            <a:r>
              <a:rPr lang="en-IN" dirty="0"/>
              <a:t>C++ exception handling mechanism is built upon three keywords </a:t>
            </a:r>
            <a:r>
              <a:rPr lang="en-IN" b="1" dirty="0">
                <a:solidFill>
                  <a:srgbClr val="C00000"/>
                </a:solidFill>
              </a:rPr>
              <a:t>try</a:t>
            </a:r>
            <a:r>
              <a:rPr lang="en-IN" dirty="0"/>
              <a:t>, </a:t>
            </a:r>
            <a:r>
              <a:rPr lang="en-IN" b="1" dirty="0">
                <a:solidFill>
                  <a:srgbClr val="C00000"/>
                </a:solidFill>
              </a:rPr>
              <a:t>throw</a:t>
            </a:r>
            <a:r>
              <a:rPr lang="en-IN" dirty="0"/>
              <a:t> and </a:t>
            </a:r>
            <a:r>
              <a:rPr lang="en-IN" b="1" dirty="0">
                <a:solidFill>
                  <a:srgbClr val="C00000"/>
                </a:solidFill>
              </a:rPr>
              <a:t>catch</a:t>
            </a:r>
            <a:r>
              <a:rPr lang="en-IN" dirty="0"/>
              <a:t>.</a:t>
            </a:r>
          </a:p>
          <a:p>
            <a:endParaRPr lang="en-IN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064409"/>
              </p:ext>
            </p:extLst>
          </p:nvPr>
        </p:nvGraphicFramePr>
        <p:xfrm>
          <a:off x="1472876" y="2248738"/>
          <a:ext cx="31320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try block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Detects and throws an exception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615026"/>
              </p:ext>
            </p:extLst>
          </p:nvPr>
        </p:nvGraphicFramePr>
        <p:xfrm>
          <a:off x="1508880" y="4444982"/>
          <a:ext cx="3132348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2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catch block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Catches and handles the exception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8" name="Elbow Connector 27"/>
          <p:cNvCxnSpPr>
            <a:stCxn id="11" idx="1"/>
            <a:endCxn id="12" idx="1"/>
          </p:cNvCxnSpPr>
          <p:nvPr/>
        </p:nvCxnSpPr>
        <p:spPr>
          <a:xfrm rot="10800000" flipH="1" flipV="1">
            <a:off x="1472876" y="2888818"/>
            <a:ext cx="36004" cy="2196244"/>
          </a:xfrm>
          <a:prstGeom prst="bentConnector3">
            <a:avLst>
              <a:gd name="adj1" fmla="val -3672947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40728" y="3536890"/>
            <a:ext cx="1512168" cy="900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Exception</a:t>
            </a:r>
          </a:p>
          <a:p>
            <a:pPr algn="ctr"/>
            <a:r>
              <a:rPr lang="en-IN" sz="2400" dirty="0">
                <a:solidFill>
                  <a:schemeClr val="tx1"/>
                </a:solidFill>
              </a:rPr>
              <a:t>Object</a:t>
            </a:r>
          </a:p>
        </p:txBody>
      </p:sp>
      <p:sp>
        <p:nvSpPr>
          <p:cNvPr id="4" name="Rectangle 3"/>
          <p:cNvSpPr/>
          <p:nvPr/>
        </p:nvSpPr>
        <p:spPr>
          <a:xfrm>
            <a:off x="4787516" y="2001781"/>
            <a:ext cx="43564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try</a:t>
            </a:r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.....</a:t>
            </a:r>
          </a:p>
          <a:p>
            <a:pPr marL="265113" indent="-265113"/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throw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exception; </a:t>
            </a:r>
            <a:r>
              <a:rPr lang="en-IN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//this block  detects and throws an exception</a:t>
            </a:r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catch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(type </a:t>
            </a:r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.....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... </a:t>
            </a:r>
            <a:r>
              <a:rPr lang="en-IN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//exception handling block</a:t>
            </a:r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.....</a:t>
            </a:r>
          </a:p>
        </p:txBody>
      </p:sp>
      <p:sp>
        <p:nvSpPr>
          <p:cNvPr id="5" name="Rectangle 4"/>
          <p:cNvSpPr/>
          <p:nvPr/>
        </p:nvSpPr>
        <p:spPr>
          <a:xfrm>
            <a:off x="4824028" y="2060848"/>
            <a:ext cx="4248472" cy="1728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4787516" y="4149080"/>
            <a:ext cx="4248472" cy="1728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79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2" grpId="0"/>
      <p:bldP spid="5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504" y="80628"/>
            <a:ext cx="777686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lvl="1"/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a,b,c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lvl="1"/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"Enter two values="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lvl="1"/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cin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&gt;&gt;a&gt;&gt;b;</a:t>
            </a:r>
          </a:p>
          <a:p>
            <a:pPr lvl="1"/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try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lvl="2"/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(b!=0)</a:t>
            </a:r>
          </a:p>
          <a:p>
            <a:pPr lvl="2"/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c=a/b;</a:t>
            </a:r>
          </a:p>
          <a:p>
            <a:pPr lvl="3"/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"answer="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&lt;&lt;c;</a:t>
            </a:r>
          </a:p>
          <a:p>
            <a:pPr lvl="2"/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3"/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throw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(b);</a:t>
            </a:r>
          </a:p>
          <a:p>
            <a:pPr lvl="1"/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lvl="1"/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catch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x)</a:t>
            </a:r>
          </a:p>
          <a:p>
            <a:pPr lvl="1"/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lvl="1"/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"Exception caught: Divide by zero\n"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lvl="1"/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IN" sz="2200" dirty="0"/>
          </a:p>
        </p:txBody>
      </p:sp>
      <p:sp>
        <p:nvSpPr>
          <p:cNvPr id="4" name="Rectangle 3"/>
          <p:cNvSpPr/>
          <p:nvPr/>
        </p:nvSpPr>
        <p:spPr>
          <a:xfrm>
            <a:off x="5262728" y="1717473"/>
            <a:ext cx="387177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/>
              <a:t>Output:</a:t>
            </a:r>
          </a:p>
          <a:p>
            <a:r>
              <a:rPr lang="en-IN" sz="2200" dirty="0"/>
              <a:t>Enter value a=5</a:t>
            </a:r>
          </a:p>
          <a:p>
            <a:r>
              <a:rPr lang="en-IN" sz="2200" dirty="0"/>
              <a:t>Enter value b=0</a:t>
            </a:r>
          </a:p>
          <a:p>
            <a:r>
              <a:rPr lang="en-IN" sz="2200" dirty="0"/>
              <a:t>Exception caught: Divide by zero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527297" y="106363"/>
            <a:ext cx="5688632" cy="8080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/>
              <a:t>try, throw and catch example</a:t>
            </a:r>
          </a:p>
        </p:txBody>
      </p:sp>
    </p:spTree>
    <p:extLst>
      <p:ext uri="{BB962C8B-B14F-4D97-AF65-F5344CB8AC3E}">
        <p14:creationId xmlns:p14="http://schemas.microsoft.com/office/powerpoint/2010/main" val="293610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44624"/>
            <a:ext cx="5724636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test(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x){</a:t>
            </a:r>
          </a:p>
          <a:p>
            <a:pPr lvl="1"/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try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lvl="1"/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if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(x==1)</a:t>
            </a:r>
          </a:p>
          <a:p>
            <a:pPr lvl="1"/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  throw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x;</a:t>
            </a:r>
          </a:p>
          <a:p>
            <a:pPr lvl="1"/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else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(x==0)</a:t>
            </a:r>
          </a:p>
          <a:p>
            <a:pPr lvl="1"/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throw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'x'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lvl="1"/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else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(x==-1)</a:t>
            </a:r>
          </a:p>
          <a:p>
            <a:pPr lvl="1"/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  throw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5.14;</a:t>
            </a:r>
          </a:p>
          <a:p>
            <a:pPr lvl="1"/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lvl="1"/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catch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i){</a:t>
            </a:r>
          </a:p>
          <a:p>
            <a:pPr lvl="1"/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</a:t>
            </a:r>
            <a:r>
              <a:rPr lang="en-IN" sz="22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nCaught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an integer"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lvl="1"/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lvl="1"/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catch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){</a:t>
            </a:r>
          </a:p>
          <a:p>
            <a:pPr lvl="1"/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</a:t>
            </a:r>
            <a:r>
              <a:rPr lang="en-IN" sz="22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nCaught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a character"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lvl="1"/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lvl="1"/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catch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i){</a:t>
            </a:r>
          </a:p>
          <a:p>
            <a:pPr lvl="1"/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</a:t>
            </a:r>
            <a:r>
              <a:rPr lang="en-IN" sz="22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nCaught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a double"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lvl="1"/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5868144" y="1042590"/>
            <a:ext cx="291632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lvl="1"/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test(1);</a:t>
            </a:r>
          </a:p>
          <a:p>
            <a:pPr lvl="1"/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test(0);</a:t>
            </a:r>
          </a:p>
          <a:p>
            <a:pPr lvl="1"/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test(-1);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IN" sz="2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670122" y="1042590"/>
            <a:ext cx="18002" cy="5815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03648" y="1418563"/>
            <a:ext cx="136815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439652" y="2096852"/>
            <a:ext cx="160217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439652" y="2769354"/>
            <a:ext cx="1764196" cy="3960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6084168" y="4869160"/>
            <a:ext cx="262829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/>
              <a:t>Output:</a:t>
            </a:r>
          </a:p>
          <a:p>
            <a:r>
              <a:rPr lang="en-IN" sz="2200" dirty="0"/>
              <a:t>Caught an integer</a:t>
            </a:r>
          </a:p>
          <a:p>
            <a:r>
              <a:rPr lang="en-IN" sz="2200" dirty="0"/>
              <a:t>Caught a character</a:t>
            </a:r>
          </a:p>
          <a:p>
            <a:r>
              <a:rPr lang="en-IN" sz="2200" dirty="0"/>
              <a:t>Caught a double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391981" y="106363"/>
            <a:ext cx="4823948" cy="8080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/>
              <a:t>Multiple catch example</a:t>
            </a:r>
          </a:p>
        </p:txBody>
      </p:sp>
    </p:spTree>
    <p:extLst>
      <p:ext uri="{BB962C8B-B14F-4D97-AF65-F5344CB8AC3E}">
        <p14:creationId xmlns:p14="http://schemas.microsoft.com/office/powerpoint/2010/main" val="278216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9893</TotalTime>
  <Words>2477</Words>
  <Application>Microsoft Office PowerPoint</Application>
  <PresentationFormat>On-screen Show (4:3)</PresentationFormat>
  <Paragraphs>476</Paragraphs>
  <Slides>40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Consolas</vt:lpstr>
      <vt:lpstr>digital-7</vt:lpstr>
      <vt:lpstr>Times New Roman</vt:lpstr>
      <vt:lpstr>Wingdings</vt:lpstr>
      <vt:lpstr>Wingdings 2</vt:lpstr>
      <vt:lpstr>Office Theme</vt:lpstr>
      <vt:lpstr>PowerPoint Presentation</vt:lpstr>
      <vt:lpstr>Templates, Exceptions and STL</vt:lpstr>
      <vt:lpstr>Exception</vt:lpstr>
      <vt:lpstr>Introduction to Exception</vt:lpstr>
      <vt:lpstr>Introduction to Exception(Cont…)</vt:lpstr>
      <vt:lpstr>try, throw and catch</vt:lpstr>
      <vt:lpstr>try, throw and catch</vt:lpstr>
      <vt:lpstr>PowerPoint Presentation</vt:lpstr>
      <vt:lpstr>PowerPoint Presentation</vt:lpstr>
      <vt:lpstr>Catch all Exception</vt:lpstr>
      <vt:lpstr>Catch all exception</vt:lpstr>
      <vt:lpstr>Catch all exception example</vt:lpstr>
      <vt:lpstr>Re-Throwing exception</vt:lpstr>
      <vt:lpstr>PowerPoint Presentation</vt:lpstr>
      <vt:lpstr>Exceptions thrown from functions</vt:lpstr>
      <vt:lpstr>PowerPoint Presentation</vt:lpstr>
      <vt:lpstr>User defined Exception</vt:lpstr>
      <vt:lpstr>PowerPoint Presentation</vt:lpstr>
      <vt:lpstr>User defined Exception(Cont…)</vt:lpstr>
      <vt:lpstr>Template</vt:lpstr>
      <vt:lpstr>Need of Templates</vt:lpstr>
      <vt:lpstr>Templates</vt:lpstr>
      <vt:lpstr>Function Template</vt:lpstr>
      <vt:lpstr>Templates</vt:lpstr>
      <vt:lpstr>Function Template</vt:lpstr>
      <vt:lpstr>Function Template (Cont…)</vt:lpstr>
      <vt:lpstr>PowerPoint Presentation</vt:lpstr>
      <vt:lpstr>Class Template</vt:lpstr>
      <vt:lpstr>Class Template</vt:lpstr>
      <vt:lpstr>Object of template class</vt:lpstr>
      <vt:lpstr>PowerPoint Presentation</vt:lpstr>
      <vt:lpstr>GTU Programs</vt:lpstr>
      <vt:lpstr>STL – Standard Template Library</vt:lpstr>
      <vt:lpstr>STL- Standard Template Library</vt:lpstr>
      <vt:lpstr>STL- Containers</vt:lpstr>
      <vt:lpstr>STL Algorithms</vt:lpstr>
      <vt:lpstr>STL- Algorithms</vt:lpstr>
      <vt:lpstr>STL- Iterations</vt:lpstr>
      <vt:lpstr>STL components</vt:lpstr>
      <vt:lpstr>PowerPoint Presentation</vt:lpstr>
    </vt:vector>
  </TitlesOfParts>
  <Company>Darshan Institute of Engg. &amp; Tech.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OOPC++ UNIT-1</dc:title>
  <dc:creator>Darshan Institute of Engg. &amp; Tech.</dc:creator>
  <cp:lastModifiedBy>Naimish Vadodariya</cp:lastModifiedBy>
  <cp:revision>1796</cp:revision>
  <dcterms:created xsi:type="dcterms:W3CDTF">2013-05-17T03:00:03Z</dcterms:created>
  <dcterms:modified xsi:type="dcterms:W3CDTF">2019-04-03T05:39:20Z</dcterms:modified>
</cp:coreProperties>
</file>