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4" r:id="rId8"/>
    <p:sldId id="265"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3/26/2020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3/26/2020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javatpoint.com/javafx-cubic-curve" TargetMode="External"/><Relationship Id="rId3" Type="http://schemas.openxmlformats.org/officeDocument/2006/relationships/hyperlink" Target="https://www.javatpoint.com/javafx-rectangle" TargetMode="External"/><Relationship Id="rId7" Type="http://schemas.openxmlformats.org/officeDocument/2006/relationships/hyperlink" Target="https://www.javatpoint.com/javafx-polygons" TargetMode="External"/><Relationship Id="rId2" Type="http://schemas.openxmlformats.org/officeDocument/2006/relationships/hyperlink" Target="https://www.javatpoint.com/javafx-line" TargetMode="External"/><Relationship Id="rId1" Type="http://schemas.openxmlformats.org/officeDocument/2006/relationships/slideLayout" Target="../slideLayouts/slideLayout2.xml"/><Relationship Id="rId6" Type="http://schemas.openxmlformats.org/officeDocument/2006/relationships/hyperlink" Target="https://www.javatpoint.com/javafx-circle" TargetMode="External"/><Relationship Id="rId5" Type="http://schemas.openxmlformats.org/officeDocument/2006/relationships/hyperlink" Target="https://www.javatpoint.com/javafx-arc" TargetMode="External"/><Relationship Id="rId4" Type="http://schemas.openxmlformats.org/officeDocument/2006/relationships/hyperlink" Target="https://www.javatpoint.com/javafx-ellipse" TargetMode="External"/><Relationship Id="rId9" Type="http://schemas.openxmlformats.org/officeDocument/2006/relationships/hyperlink" Target="https://www.javatpoint.com/javafx-quad-curv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javatpoint.com/javafx-hyperlink" TargetMode="External"/><Relationship Id="rId13" Type="http://schemas.openxmlformats.org/officeDocument/2006/relationships/hyperlink" Target="https://www.javatpoint.com/javafx-menu" TargetMode="External"/><Relationship Id="rId3" Type="http://schemas.openxmlformats.org/officeDocument/2006/relationships/hyperlink" Target="https://www.javatpoint.com/javafx-button" TargetMode="External"/><Relationship Id="rId7" Type="http://schemas.openxmlformats.org/officeDocument/2006/relationships/hyperlink" Target="https://www.javatpoint.com/javafx-passwordfield" TargetMode="External"/><Relationship Id="rId12" Type="http://schemas.openxmlformats.org/officeDocument/2006/relationships/hyperlink" Target="https://www.javatpoint.com/javafx-scrollbar" TargetMode="External"/><Relationship Id="rId2" Type="http://schemas.openxmlformats.org/officeDocument/2006/relationships/hyperlink" Target="https://www.javatpoint.com/javafx-label" TargetMode="External"/><Relationship Id="rId1" Type="http://schemas.openxmlformats.org/officeDocument/2006/relationships/slideLayout" Target="../slideLayouts/slideLayout2.xml"/><Relationship Id="rId6" Type="http://schemas.openxmlformats.org/officeDocument/2006/relationships/hyperlink" Target="https://www.javatpoint.com/javafx-textfield" TargetMode="External"/><Relationship Id="rId11" Type="http://schemas.openxmlformats.org/officeDocument/2006/relationships/hyperlink" Target="https://www.javatpoint.com/javafx-progress-indicator" TargetMode="External"/><Relationship Id="rId5" Type="http://schemas.openxmlformats.org/officeDocument/2006/relationships/hyperlink" Target="https://www.javatpoint.com/javafx-checkbox" TargetMode="External"/><Relationship Id="rId10" Type="http://schemas.openxmlformats.org/officeDocument/2006/relationships/hyperlink" Target="https://www.javatpoint.com/javafx-progressbar" TargetMode="External"/><Relationship Id="rId4" Type="http://schemas.openxmlformats.org/officeDocument/2006/relationships/hyperlink" Target="https://www.javatpoint.com/javafx-radiobutton" TargetMode="External"/><Relationship Id="rId9" Type="http://schemas.openxmlformats.org/officeDocument/2006/relationships/hyperlink" Target="https://www.javatpoint.com/javafx-slider" TargetMode="External"/><Relationship Id="rId14" Type="http://schemas.openxmlformats.org/officeDocument/2006/relationships/hyperlink" Target="https://www.javatpoint.com/javafx-toolt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JavaFX</a:t>
            </a:r>
            <a:endParaRPr lang="en-US" dirty="0"/>
          </a:p>
        </p:txBody>
      </p:sp>
    </p:spTree>
    <p:extLst>
      <p:ext uri="{BB962C8B-B14F-4D97-AF65-F5344CB8AC3E}">
        <p14:creationId xmlns:p14="http://schemas.microsoft.com/office/powerpoint/2010/main" val="3370616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00" y="1219200"/>
            <a:ext cx="6172200" cy="461665"/>
          </a:xfrm>
          <a:prstGeom prst="rect">
            <a:avLst/>
          </a:prstGeom>
          <a:noFill/>
        </p:spPr>
        <p:txBody>
          <a:bodyPr wrap="square" rtlCol="0">
            <a:spAutoFit/>
          </a:bodyPr>
          <a:lstStyle/>
          <a:p>
            <a:r>
              <a:rPr lang="en-US" sz="2400" dirty="0"/>
              <a:t>package </a:t>
            </a:r>
            <a:r>
              <a:rPr lang="en-US" sz="2400" b="1" dirty="0" err="1" smtClean="0"/>
              <a:t>javafx.scene.shape</a:t>
            </a:r>
            <a:endParaRPr lang="en-US" sz="2400" dirty="0"/>
          </a:p>
        </p:txBody>
      </p:sp>
      <p:sp>
        <p:nvSpPr>
          <p:cNvPr id="4" name="Title 1"/>
          <p:cNvSpPr>
            <a:spLocks noGrp="1"/>
          </p:cNvSpPr>
          <p:nvPr>
            <p:ph type="title"/>
          </p:nvPr>
        </p:nvSpPr>
        <p:spPr>
          <a:xfrm>
            <a:off x="457200" y="-228600"/>
            <a:ext cx="8229600" cy="1143000"/>
          </a:xfrm>
        </p:spPr>
        <p:txBody>
          <a:bodyPr>
            <a:normAutofit/>
          </a:bodyPr>
          <a:lstStyle/>
          <a:p>
            <a:r>
              <a:rPr lang="en-US" b="0" dirty="0" err="1">
                <a:effectLst/>
              </a:rPr>
              <a:t>JavaFX</a:t>
            </a:r>
            <a:r>
              <a:rPr lang="en-US" b="0" dirty="0">
                <a:effectLst/>
              </a:rPr>
              <a:t> UI </a:t>
            </a:r>
            <a:r>
              <a:rPr lang="en-US" b="0" dirty="0" smtClean="0">
                <a:effectLst/>
              </a:rPr>
              <a:t>Shapes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30116376"/>
              </p:ext>
            </p:extLst>
          </p:nvPr>
        </p:nvGraphicFramePr>
        <p:xfrm>
          <a:off x="76200" y="1876487"/>
          <a:ext cx="8915400" cy="4600513"/>
        </p:xfrm>
        <a:graphic>
          <a:graphicData uri="http://schemas.openxmlformats.org/drawingml/2006/table">
            <a:tbl>
              <a:tblPr/>
              <a:tblGrid>
                <a:gridCol w="762000"/>
                <a:gridCol w="8153400"/>
              </a:tblGrid>
              <a:tr h="178456">
                <a:tc>
                  <a:txBody>
                    <a:bodyPr/>
                    <a:lstStyle/>
                    <a:p>
                      <a:pPr algn="ctr" fontAlgn="t"/>
                      <a:r>
                        <a:rPr lang="en-US" sz="1300" b="1" dirty="0" smtClean="0">
                          <a:solidFill>
                            <a:srgbClr val="000000"/>
                          </a:solidFill>
                          <a:effectLst/>
                          <a:latin typeface="Times New Roman" pitchFamily="18" charset="0"/>
                          <a:cs typeface="Times New Roman" pitchFamily="18" charset="0"/>
                        </a:rPr>
                        <a:t>Shape</a:t>
                      </a:r>
                      <a:endParaRPr lang="en-US" sz="1300" b="1" dirty="0">
                        <a:solidFill>
                          <a:srgbClr val="000000"/>
                        </a:solidFill>
                        <a:effectLst/>
                        <a:latin typeface="Times New Roman" pitchFamily="18" charset="0"/>
                        <a:cs typeface="Times New Roman" pitchFamily="18" charset="0"/>
                      </a:endParaRPr>
                    </a:p>
                  </a:txBody>
                  <a:tcPr marL="32547" marR="32547" marT="32547" marB="32547">
                    <a:lnL w="9525" cap="flat" cmpd="sng" algn="ctr">
                      <a:solidFill>
                        <a:srgbClr val="106EF2"/>
                      </a:solidFill>
                      <a:prstDash val="solid"/>
                      <a:round/>
                      <a:headEnd type="none" w="med" len="med"/>
                      <a:tailEnd type="none" w="med" len="med"/>
                    </a:lnL>
                    <a:lnR w="9525" cap="flat" cmpd="sng" algn="ctr">
                      <a:solidFill>
                        <a:srgbClr val="106EF2"/>
                      </a:solidFill>
                      <a:prstDash val="solid"/>
                      <a:round/>
                      <a:headEnd type="none" w="med" len="med"/>
                      <a:tailEnd type="none" w="med" len="med"/>
                    </a:lnR>
                    <a:lnT w="9525" cap="flat" cmpd="sng" algn="ctr">
                      <a:solidFill>
                        <a:srgbClr val="106EF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300" b="1" dirty="0">
                          <a:solidFill>
                            <a:srgbClr val="000000"/>
                          </a:solidFill>
                          <a:effectLst/>
                          <a:latin typeface="Times New Roman" pitchFamily="18" charset="0"/>
                          <a:cs typeface="Times New Roman" pitchFamily="18" charset="0"/>
                        </a:rPr>
                        <a:t>Description</a:t>
                      </a:r>
                    </a:p>
                  </a:txBody>
                  <a:tcPr marL="32547" marR="32547" marT="32547" marB="32547">
                    <a:lnL w="9525" cap="flat" cmpd="sng" algn="ctr">
                      <a:solidFill>
                        <a:srgbClr val="106EF2"/>
                      </a:solidFill>
                      <a:prstDash val="solid"/>
                      <a:round/>
                      <a:headEnd type="none" w="med" len="med"/>
                      <a:tailEnd type="none" w="med" len="med"/>
                    </a:lnL>
                    <a:lnR w="9525" cap="flat" cmpd="sng" algn="ctr">
                      <a:solidFill>
                        <a:srgbClr val="106EF2"/>
                      </a:solidFill>
                      <a:prstDash val="solid"/>
                      <a:round/>
                      <a:headEnd type="none" w="med" len="med"/>
                      <a:tailEnd type="none" w="med" len="med"/>
                    </a:lnR>
                    <a:lnT w="9525" cap="flat" cmpd="sng" algn="ctr">
                      <a:solidFill>
                        <a:srgbClr val="106EF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98786">
                <a:tc>
                  <a:txBody>
                    <a:bodyPr/>
                    <a:lstStyle/>
                    <a:p>
                      <a:pPr algn="ctr" fontAlgn="t"/>
                      <a:r>
                        <a:rPr lang="en-US" sz="1300" b="1" u="none" strike="noStrike" dirty="0">
                          <a:solidFill>
                            <a:srgbClr val="008000"/>
                          </a:solidFill>
                          <a:effectLst/>
                          <a:latin typeface="Times New Roman" pitchFamily="18" charset="0"/>
                          <a:cs typeface="Times New Roman" pitchFamily="18" charset="0"/>
                          <a:hlinkClick r:id="rId2"/>
                        </a:rPr>
                        <a:t>Line</a:t>
                      </a:r>
                      <a:endParaRPr lang="en-US" sz="1300" b="1" dirty="0">
                        <a:solidFill>
                          <a:srgbClr val="000000"/>
                        </a:solidFill>
                        <a:effectLst/>
                        <a:latin typeface="Times New Roman" pitchFamily="18" charset="0"/>
                        <a:cs typeface="Times New Roman" pitchFamily="18" charset="0"/>
                      </a:endParaRP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dirty="0">
                          <a:solidFill>
                            <a:srgbClr val="000000"/>
                          </a:solidFill>
                          <a:effectLst/>
                          <a:latin typeface="Times New Roman" pitchFamily="18" charset="0"/>
                          <a:cs typeface="Times New Roman" pitchFamily="18" charset="0"/>
                        </a:rPr>
                        <a:t>In general, Line is the geometrical figure which joins two (X,Y) points on 2D coordinate system. In </a:t>
                      </a:r>
                      <a:r>
                        <a:rPr lang="en-IN" sz="1300" dirty="0" err="1">
                          <a:solidFill>
                            <a:srgbClr val="000000"/>
                          </a:solidFill>
                          <a:effectLst/>
                          <a:latin typeface="Times New Roman" pitchFamily="18" charset="0"/>
                          <a:cs typeface="Times New Roman" pitchFamily="18" charset="0"/>
                        </a:rPr>
                        <a:t>JavaFX</a:t>
                      </a:r>
                      <a:r>
                        <a:rPr lang="en-IN" sz="1300" dirty="0">
                          <a:solidFill>
                            <a:srgbClr val="000000"/>
                          </a:solidFill>
                          <a:effectLst/>
                          <a:latin typeface="Times New Roman" pitchFamily="18" charset="0"/>
                          <a:cs typeface="Times New Roman" pitchFamily="18" charset="0"/>
                        </a:rPr>
                        <a:t>, </a:t>
                      </a:r>
                      <a:r>
                        <a:rPr lang="en-IN" sz="1300" b="1" dirty="0" err="1">
                          <a:solidFill>
                            <a:srgbClr val="000000"/>
                          </a:solidFill>
                          <a:effectLst/>
                          <a:latin typeface="Times New Roman" pitchFamily="18" charset="0"/>
                          <a:cs typeface="Times New Roman" pitchFamily="18" charset="0"/>
                        </a:rPr>
                        <a:t>javafx.scene.shape.Line</a:t>
                      </a:r>
                      <a:r>
                        <a:rPr lang="en-IN" sz="1300" dirty="0">
                          <a:solidFill>
                            <a:srgbClr val="000000"/>
                          </a:solidFill>
                          <a:effectLst/>
                          <a:latin typeface="Times New Roman" pitchFamily="18" charset="0"/>
                          <a:cs typeface="Times New Roman" pitchFamily="18" charset="0"/>
                        </a:rPr>
                        <a:t> class needs to be instantiated in order to create lines.</a:t>
                      </a: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3400">
                <a:tc>
                  <a:txBody>
                    <a:bodyPr/>
                    <a:lstStyle/>
                    <a:p>
                      <a:pPr algn="ctr" fontAlgn="t"/>
                      <a:r>
                        <a:rPr lang="en-US" sz="1300" b="1" u="none" strike="noStrike" dirty="0">
                          <a:solidFill>
                            <a:srgbClr val="008000"/>
                          </a:solidFill>
                          <a:effectLst/>
                          <a:latin typeface="Times New Roman" pitchFamily="18" charset="0"/>
                          <a:cs typeface="Times New Roman" pitchFamily="18" charset="0"/>
                          <a:hlinkClick r:id="rId3"/>
                        </a:rPr>
                        <a:t>Rectangle</a:t>
                      </a:r>
                      <a:endParaRPr lang="en-US" sz="1300" b="1" dirty="0">
                        <a:solidFill>
                          <a:srgbClr val="000000"/>
                        </a:solidFill>
                        <a:effectLst/>
                        <a:latin typeface="Times New Roman" pitchFamily="18" charset="0"/>
                        <a:cs typeface="Times New Roman" pitchFamily="18" charset="0"/>
                      </a:endParaRP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000000"/>
                          </a:solidFill>
                          <a:effectLst/>
                          <a:latin typeface="Times New Roman" pitchFamily="18" charset="0"/>
                          <a:cs typeface="Times New Roman" pitchFamily="18" charset="0"/>
                        </a:rPr>
                        <a:t>In general, Rectangle is the geometrical figure with two pairs of two equal sides and four right angles at their joint. In JavaFX, </a:t>
                      </a:r>
                      <a:r>
                        <a:rPr lang="en-IN" sz="1300" b="1">
                          <a:solidFill>
                            <a:srgbClr val="000000"/>
                          </a:solidFill>
                          <a:effectLst/>
                          <a:latin typeface="Times New Roman" pitchFamily="18" charset="0"/>
                          <a:cs typeface="Times New Roman" pitchFamily="18" charset="0"/>
                        </a:rPr>
                        <a:t>javafx.scene.shape.Rectangle</a:t>
                      </a:r>
                      <a:r>
                        <a:rPr lang="en-IN" sz="1300">
                          <a:solidFill>
                            <a:srgbClr val="000000"/>
                          </a:solidFill>
                          <a:effectLst/>
                          <a:latin typeface="Times New Roman" pitchFamily="18" charset="0"/>
                          <a:cs typeface="Times New Roman" pitchFamily="18" charset="0"/>
                        </a:rPr>
                        <a:t> class needs to be instantiated in order to create Rectangles.</a:t>
                      </a: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85800">
                <a:tc>
                  <a:txBody>
                    <a:bodyPr/>
                    <a:lstStyle/>
                    <a:p>
                      <a:pPr algn="ctr" fontAlgn="t"/>
                      <a:r>
                        <a:rPr lang="en-US" sz="1300" b="1" u="none" strike="noStrike">
                          <a:solidFill>
                            <a:srgbClr val="008000"/>
                          </a:solidFill>
                          <a:effectLst/>
                          <a:latin typeface="Times New Roman" pitchFamily="18" charset="0"/>
                          <a:cs typeface="Times New Roman" pitchFamily="18" charset="0"/>
                          <a:hlinkClick r:id="rId4"/>
                        </a:rPr>
                        <a:t>Ellipse</a:t>
                      </a:r>
                      <a:endParaRPr lang="en-US" sz="1300" b="1">
                        <a:solidFill>
                          <a:srgbClr val="000000"/>
                        </a:solidFill>
                        <a:effectLst/>
                        <a:latin typeface="Times New Roman" pitchFamily="18" charset="0"/>
                        <a:cs typeface="Times New Roman" pitchFamily="18" charset="0"/>
                      </a:endParaRP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dirty="0">
                          <a:solidFill>
                            <a:srgbClr val="000000"/>
                          </a:solidFill>
                          <a:effectLst/>
                          <a:latin typeface="Times New Roman" pitchFamily="18" charset="0"/>
                          <a:cs typeface="Times New Roman" pitchFamily="18" charset="0"/>
                        </a:rPr>
                        <a:t>In general, ellipse can be defined as a curve with two focal points. The sum of the distances to the focal points are constant from each point of the ellipse. In </a:t>
                      </a:r>
                      <a:r>
                        <a:rPr lang="en-IN" sz="1300" dirty="0" err="1">
                          <a:solidFill>
                            <a:srgbClr val="000000"/>
                          </a:solidFill>
                          <a:effectLst/>
                          <a:latin typeface="Times New Roman" pitchFamily="18" charset="0"/>
                          <a:cs typeface="Times New Roman" pitchFamily="18" charset="0"/>
                        </a:rPr>
                        <a:t>JavaFX</a:t>
                      </a:r>
                      <a:r>
                        <a:rPr lang="en-IN" sz="1300" dirty="0">
                          <a:solidFill>
                            <a:srgbClr val="000000"/>
                          </a:solidFill>
                          <a:effectLst/>
                          <a:latin typeface="Times New Roman" pitchFamily="18" charset="0"/>
                          <a:cs typeface="Times New Roman" pitchFamily="18" charset="0"/>
                        </a:rPr>
                        <a:t>. </a:t>
                      </a:r>
                      <a:r>
                        <a:rPr lang="en-IN" sz="1300" b="1" dirty="0" err="1">
                          <a:solidFill>
                            <a:srgbClr val="000000"/>
                          </a:solidFill>
                          <a:effectLst/>
                          <a:latin typeface="Times New Roman" pitchFamily="18" charset="0"/>
                          <a:cs typeface="Times New Roman" pitchFamily="18" charset="0"/>
                        </a:rPr>
                        <a:t>javafx.scene.shape.Ellipse</a:t>
                      </a:r>
                      <a:r>
                        <a:rPr lang="en-IN" sz="1300" dirty="0">
                          <a:solidFill>
                            <a:srgbClr val="000000"/>
                          </a:solidFill>
                          <a:effectLst/>
                          <a:latin typeface="Times New Roman" pitchFamily="18" charset="0"/>
                          <a:cs typeface="Times New Roman" pitchFamily="18" charset="0"/>
                        </a:rPr>
                        <a:t> class needs to be instantiated in order to create Ellipse.</a:t>
                      </a: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7200">
                <a:tc>
                  <a:txBody>
                    <a:bodyPr/>
                    <a:lstStyle/>
                    <a:p>
                      <a:pPr algn="ctr" fontAlgn="t"/>
                      <a:r>
                        <a:rPr lang="en-US" sz="1300" b="1" u="none" strike="noStrike" dirty="0">
                          <a:solidFill>
                            <a:srgbClr val="008000"/>
                          </a:solidFill>
                          <a:effectLst/>
                          <a:latin typeface="Times New Roman" pitchFamily="18" charset="0"/>
                          <a:cs typeface="Times New Roman" pitchFamily="18" charset="0"/>
                          <a:hlinkClick r:id="rId5"/>
                        </a:rPr>
                        <a:t>Arc</a:t>
                      </a:r>
                      <a:endParaRPr lang="en-US" sz="1300" b="1" dirty="0">
                        <a:solidFill>
                          <a:srgbClr val="000000"/>
                        </a:solidFill>
                        <a:effectLst/>
                        <a:latin typeface="Times New Roman" pitchFamily="18" charset="0"/>
                        <a:cs typeface="Times New Roman" pitchFamily="18" charset="0"/>
                      </a:endParaRP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000000"/>
                          </a:solidFill>
                          <a:effectLst/>
                          <a:latin typeface="Times New Roman" pitchFamily="18" charset="0"/>
                          <a:cs typeface="Times New Roman" pitchFamily="18" charset="0"/>
                        </a:rPr>
                        <a:t>Arc can be defined as the part of the circumference of the circle of ellipse. In JavaFX, </a:t>
                      </a:r>
                      <a:r>
                        <a:rPr lang="en-IN" sz="1300" b="1">
                          <a:solidFill>
                            <a:srgbClr val="000000"/>
                          </a:solidFill>
                          <a:effectLst/>
                          <a:latin typeface="Times New Roman" pitchFamily="18" charset="0"/>
                          <a:cs typeface="Times New Roman" pitchFamily="18" charset="0"/>
                        </a:rPr>
                        <a:t>javafx.scene.shape.Arc</a:t>
                      </a:r>
                      <a:r>
                        <a:rPr lang="en-IN" sz="1300">
                          <a:solidFill>
                            <a:srgbClr val="000000"/>
                          </a:solidFill>
                          <a:effectLst/>
                          <a:latin typeface="Times New Roman" pitchFamily="18" charset="0"/>
                          <a:cs typeface="Times New Roman" pitchFamily="18" charset="0"/>
                        </a:rPr>
                        <a:t> class needs to be instantiated in order to create Arcs.</a:t>
                      </a: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57200">
                <a:tc>
                  <a:txBody>
                    <a:bodyPr/>
                    <a:lstStyle/>
                    <a:p>
                      <a:pPr algn="ctr" fontAlgn="t"/>
                      <a:r>
                        <a:rPr lang="en-US" sz="1300" b="1" u="none" strike="noStrike" dirty="0">
                          <a:solidFill>
                            <a:srgbClr val="008000"/>
                          </a:solidFill>
                          <a:effectLst/>
                          <a:latin typeface="Times New Roman" pitchFamily="18" charset="0"/>
                          <a:cs typeface="Times New Roman" pitchFamily="18" charset="0"/>
                          <a:hlinkClick r:id="rId6"/>
                        </a:rPr>
                        <a:t>Circle</a:t>
                      </a:r>
                      <a:endParaRPr lang="en-US" sz="1300" b="1" dirty="0">
                        <a:solidFill>
                          <a:srgbClr val="000000"/>
                        </a:solidFill>
                        <a:effectLst/>
                        <a:latin typeface="Times New Roman" pitchFamily="18" charset="0"/>
                        <a:cs typeface="Times New Roman" pitchFamily="18" charset="0"/>
                      </a:endParaRP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000000"/>
                          </a:solidFill>
                          <a:effectLst/>
                          <a:latin typeface="Times New Roman" pitchFamily="18" charset="0"/>
                          <a:cs typeface="Times New Roman" pitchFamily="18" charset="0"/>
                        </a:rPr>
                        <a:t>A circle is the special type of Ellipse having both the focal points at the same location. In JavaFX, Circle can be created by instantiating </a:t>
                      </a:r>
                      <a:r>
                        <a:rPr lang="en-IN" sz="1300" b="1">
                          <a:solidFill>
                            <a:srgbClr val="000000"/>
                          </a:solidFill>
                          <a:effectLst/>
                          <a:latin typeface="Times New Roman" pitchFamily="18" charset="0"/>
                          <a:cs typeface="Times New Roman" pitchFamily="18" charset="0"/>
                        </a:rPr>
                        <a:t>javafx.scene.shape.Circle</a:t>
                      </a:r>
                      <a:r>
                        <a:rPr lang="en-IN" sz="1300">
                          <a:solidFill>
                            <a:srgbClr val="000000"/>
                          </a:solidFill>
                          <a:effectLst/>
                          <a:latin typeface="Times New Roman" pitchFamily="18" charset="0"/>
                          <a:cs typeface="Times New Roman" pitchFamily="18" charset="0"/>
                        </a:rPr>
                        <a:t> class.</a:t>
                      </a: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3400">
                <a:tc>
                  <a:txBody>
                    <a:bodyPr/>
                    <a:lstStyle/>
                    <a:p>
                      <a:pPr algn="ctr" fontAlgn="t"/>
                      <a:r>
                        <a:rPr lang="en-US" sz="1300" b="1" u="none" strike="noStrike" dirty="0">
                          <a:solidFill>
                            <a:srgbClr val="008000"/>
                          </a:solidFill>
                          <a:effectLst/>
                          <a:latin typeface="Times New Roman" pitchFamily="18" charset="0"/>
                          <a:cs typeface="Times New Roman" pitchFamily="18" charset="0"/>
                          <a:hlinkClick r:id="rId7"/>
                        </a:rPr>
                        <a:t>Polygon</a:t>
                      </a:r>
                      <a:endParaRPr lang="en-US" sz="1300" b="1" dirty="0">
                        <a:solidFill>
                          <a:srgbClr val="000000"/>
                        </a:solidFill>
                        <a:effectLst/>
                        <a:latin typeface="Times New Roman" pitchFamily="18" charset="0"/>
                        <a:cs typeface="Times New Roman" pitchFamily="18" charset="0"/>
                      </a:endParaRP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000000"/>
                          </a:solidFill>
                          <a:effectLst/>
                          <a:latin typeface="Times New Roman" pitchFamily="18" charset="0"/>
                          <a:cs typeface="Times New Roman" pitchFamily="18" charset="0"/>
                        </a:rPr>
                        <a:t>Polygon is a geometrical figure that can be created by joining the multiple Co-planner line segments. In JavaFX, </a:t>
                      </a:r>
                      <a:r>
                        <a:rPr lang="en-IN" sz="1300" b="1">
                          <a:solidFill>
                            <a:srgbClr val="000000"/>
                          </a:solidFill>
                          <a:effectLst/>
                          <a:latin typeface="Times New Roman" pitchFamily="18" charset="0"/>
                          <a:cs typeface="Times New Roman" pitchFamily="18" charset="0"/>
                        </a:rPr>
                        <a:t>javafx.scene.shape</a:t>
                      </a:r>
                      <a:r>
                        <a:rPr lang="en-IN" sz="1300">
                          <a:solidFill>
                            <a:srgbClr val="000000"/>
                          </a:solidFill>
                          <a:effectLst/>
                          <a:latin typeface="Times New Roman" pitchFamily="18" charset="0"/>
                          <a:cs typeface="Times New Roman" pitchFamily="18" charset="0"/>
                        </a:rPr>
                        <a:t>. Pollygon class needs to be instantiated in order to create polygon.</a:t>
                      </a: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3400">
                <a:tc>
                  <a:txBody>
                    <a:bodyPr/>
                    <a:lstStyle/>
                    <a:p>
                      <a:pPr algn="ctr" fontAlgn="t"/>
                      <a:r>
                        <a:rPr lang="en-US" sz="1300" b="1" u="none" strike="noStrike" dirty="0">
                          <a:solidFill>
                            <a:srgbClr val="008000"/>
                          </a:solidFill>
                          <a:effectLst/>
                          <a:latin typeface="Times New Roman" pitchFamily="18" charset="0"/>
                          <a:cs typeface="Times New Roman" pitchFamily="18" charset="0"/>
                          <a:hlinkClick r:id="rId8"/>
                        </a:rPr>
                        <a:t>Cubic Curve</a:t>
                      </a:r>
                      <a:endParaRPr lang="en-US" sz="1300" b="1" dirty="0">
                        <a:solidFill>
                          <a:srgbClr val="000000"/>
                        </a:solidFill>
                        <a:effectLst/>
                        <a:latin typeface="Times New Roman" pitchFamily="18" charset="0"/>
                        <a:cs typeface="Times New Roman" pitchFamily="18" charset="0"/>
                      </a:endParaRP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000000"/>
                          </a:solidFill>
                          <a:effectLst/>
                          <a:latin typeface="Times New Roman" pitchFamily="18" charset="0"/>
                          <a:cs typeface="Times New Roman" pitchFamily="18" charset="0"/>
                        </a:rPr>
                        <a:t>A Cubic curve is a curve of degree 3 in the XY plane. In Javafx, </a:t>
                      </a:r>
                      <a:r>
                        <a:rPr lang="en-IN" sz="1300" b="1">
                          <a:solidFill>
                            <a:srgbClr val="000000"/>
                          </a:solidFill>
                          <a:effectLst/>
                          <a:latin typeface="Times New Roman" pitchFamily="18" charset="0"/>
                          <a:cs typeface="Times New Roman" pitchFamily="18" charset="0"/>
                        </a:rPr>
                        <a:t>javafx.scene.shape.CubicCurve</a:t>
                      </a:r>
                      <a:r>
                        <a:rPr lang="en-IN" sz="1300">
                          <a:solidFill>
                            <a:srgbClr val="000000"/>
                          </a:solidFill>
                          <a:effectLst/>
                          <a:latin typeface="Times New Roman" pitchFamily="18" charset="0"/>
                          <a:cs typeface="Times New Roman" pitchFamily="18" charset="0"/>
                        </a:rPr>
                        <a:t> class needs to be instantiated in order to create Cubic Curves.</a:t>
                      </a: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8113">
                <a:tc>
                  <a:txBody>
                    <a:bodyPr/>
                    <a:lstStyle/>
                    <a:p>
                      <a:pPr algn="ctr" fontAlgn="t"/>
                      <a:r>
                        <a:rPr lang="en-US" sz="1300" b="1" u="none" strike="noStrike" dirty="0">
                          <a:solidFill>
                            <a:srgbClr val="008000"/>
                          </a:solidFill>
                          <a:effectLst/>
                          <a:latin typeface="Times New Roman" pitchFamily="18" charset="0"/>
                          <a:cs typeface="Times New Roman" pitchFamily="18" charset="0"/>
                          <a:hlinkClick r:id="rId9"/>
                        </a:rPr>
                        <a:t>Quad Curve</a:t>
                      </a:r>
                      <a:endParaRPr lang="en-US" sz="1300" b="1" dirty="0">
                        <a:solidFill>
                          <a:srgbClr val="000000"/>
                        </a:solidFill>
                        <a:effectLst/>
                        <a:latin typeface="Times New Roman" pitchFamily="18" charset="0"/>
                        <a:cs typeface="Times New Roman" pitchFamily="18" charset="0"/>
                      </a:endParaRP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dirty="0">
                          <a:solidFill>
                            <a:srgbClr val="000000"/>
                          </a:solidFill>
                          <a:effectLst/>
                          <a:latin typeface="Times New Roman" pitchFamily="18" charset="0"/>
                          <a:cs typeface="Times New Roman" pitchFamily="18" charset="0"/>
                        </a:rPr>
                        <a:t>A Quad Curve is a curve of degree 2 in the XY plane. In </a:t>
                      </a:r>
                      <a:r>
                        <a:rPr lang="en-IN" sz="1300" dirty="0" err="1">
                          <a:solidFill>
                            <a:srgbClr val="000000"/>
                          </a:solidFill>
                          <a:effectLst/>
                          <a:latin typeface="Times New Roman" pitchFamily="18" charset="0"/>
                          <a:cs typeface="Times New Roman" pitchFamily="18" charset="0"/>
                        </a:rPr>
                        <a:t>JavaFX</a:t>
                      </a:r>
                      <a:r>
                        <a:rPr lang="en-IN" sz="1300" dirty="0">
                          <a:solidFill>
                            <a:srgbClr val="000000"/>
                          </a:solidFill>
                          <a:effectLst/>
                          <a:latin typeface="Times New Roman" pitchFamily="18" charset="0"/>
                          <a:cs typeface="Times New Roman" pitchFamily="18" charset="0"/>
                        </a:rPr>
                        <a:t>, </a:t>
                      </a:r>
                      <a:r>
                        <a:rPr lang="en-IN" sz="1300" b="1" dirty="0" err="1">
                          <a:solidFill>
                            <a:srgbClr val="000000"/>
                          </a:solidFill>
                          <a:effectLst/>
                          <a:latin typeface="Times New Roman" pitchFamily="18" charset="0"/>
                          <a:cs typeface="Times New Roman" pitchFamily="18" charset="0"/>
                        </a:rPr>
                        <a:t>javafx.scene.shape.QuadCurve</a:t>
                      </a:r>
                      <a:r>
                        <a:rPr lang="en-IN" sz="1300" dirty="0">
                          <a:solidFill>
                            <a:srgbClr val="000000"/>
                          </a:solidFill>
                          <a:effectLst/>
                          <a:latin typeface="Times New Roman" pitchFamily="18" charset="0"/>
                          <a:cs typeface="Times New Roman" pitchFamily="18" charset="0"/>
                        </a:rPr>
                        <a:t> class needs to be instantiated in order to create </a:t>
                      </a:r>
                      <a:r>
                        <a:rPr lang="en-IN" sz="1300" dirty="0" err="1">
                          <a:solidFill>
                            <a:srgbClr val="000000"/>
                          </a:solidFill>
                          <a:effectLst/>
                          <a:latin typeface="Times New Roman" pitchFamily="18" charset="0"/>
                          <a:cs typeface="Times New Roman" pitchFamily="18" charset="0"/>
                        </a:rPr>
                        <a:t>QuadCurve</a:t>
                      </a:r>
                      <a:r>
                        <a:rPr lang="en-IN" sz="1300" dirty="0">
                          <a:solidFill>
                            <a:srgbClr val="000000"/>
                          </a:solidFill>
                          <a:effectLst/>
                          <a:latin typeface="Times New Roman" pitchFamily="18" charset="0"/>
                          <a:cs typeface="Times New Roman" pitchFamily="18" charset="0"/>
                        </a:rPr>
                        <a:t>.</a:t>
                      </a:r>
                    </a:p>
                  </a:txBody>
                  <a:tcPr marL="21698" marR="21698" marT="21698" marB="216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2067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IN" b="0" dirty="0"/>
              <a:t>Basic structure of JAVAFX program </a:t>
            </a:r>
            <a:endParaRPr lang="en-US" dirty="0"/>
          </a:p>
        </p:txBody>
      </p:sp>
      <p:sp>
        <p:nvSpPr>
          <p:cNvPr id="3" name="Content Placeholder 2"/>
          <p:cNvSpPr>
            <a:spLocks noGrp="1"/>
          </p:cNvSpPr>
          <p:nvPr>
            <p:ph idx="1"/>
          </p:nvPr>
        </p:nvSpPr>
        <p:spPr>
          <a:xfrm>
            <a:off x="457200" y="838200"/>
            <a:ext cx="8229600" cy="5715000"/>
          </a:xfrm>
        </p:spPr>
        <p:txBody>
          <a:bodyPr>
            <a:noAutofit/>
          </a:bodyPr>
          <a:lstStyle/>
          <a:p>
            <a:pPr marL="137160" indent="0" algn="just">
              <a:buNone/>
            </a:pPr>
            <a:r>
              <a:rPr lang="en-IN" sz="2400" dirty="0"/>
              <a:t>JavaFX application is divided hierarchically into three main components known as Stage, Scene and nodes. We need to import </a:t>
            </a:r>
            <a:r>
              <a:rPr lang="en-IN" sz="2400" b="1" dirty="0" err="1"/>
              <a:t>javafx.application.Application</a:t>
            </a:r>
            <a:r>
              <a:rPr lang="en-IN" sz="2400" dirty="0"/>
              <a:t> class in every JavaFX application. This provides the following life cycle methods for JavaFX application</a:t>
            </a:r>
            <a:r>
              <a:rPr lang="en-IN" sz="2400" dirty="0" smtClean="0"/>
              <a:t>.</a:t>
            </a:r>
          </a:p>
          <a:p>
            <a:pPr marL="137160" indent="0" algn="just">
              <a:buNone/>
            </a:pPr>
            <a:endParaRPr lang="en-IN" sz="2400" dirty="0"/>
          </a:p>
          <a:p>
            <a:pPr algn="just"/>
            <a:r>
              <a:rPr lang="en-IN" sz="2400" dirty="0"/>
              <a:t>public void </a:t>
            </a:r>
            <a:r>
              <a:rPr lang="en-IN" sz="2400" dirty="0" err="1"/>
              <a:t>init</a:t>
            </a:r>
            <a:r>
              <a:rPr lang="en-IN" sz="2400" dirty="0"/>
              <a:t>()</a:t>
            </a:r>
          </a:p>
          <a:p>
            <a:pPr algn="just"/>
            <a:r>
              <a:rPr lang="en-IN" sz="2400" dirty="0"/>
              <a:t>public abstract void start(Stage </a:t>
            </a:r>
            <a:r>
              <a:rPr lang="en-IN" sz="2400" dirty="0" err="1"/>
              <a:t>primaryStage</a:t>
            </a:r>
            <a:r>
              <a:rPr lang="en-IN" sz="2400" dirty="0"/>
              <a:t>)</a:t>
            </a:r>
          </a:p>
          <a:p>
            <a:pPr algn="just"/>
            <a:r>
              <a:rPr lang="en-IN" sz="2400" dirty="0"/>
              <a:t>public void stop</a:t>
            </a:r>
            <a:r>
              <a:rPr lang="en-IN" sz="2400" dirty="0" smtClean="0"/>
              <a:t>()</a:t>
            </a:r>
          </a:p>
          <a:p>
            <a:pPr marL="137160" indent="0" algn="just">
              <a:buNone/>
            </a:pPr>
            <a:endParaRPr lang="en-IN" sz="2400" dirty="0"/>
          </a:p>
          <a:p>
            <a:pPr marL="137160" indent="0" algn="just">
              <a:buNone/>
            </a:pPr>
            <a:r>
              <a:rPr lang="en-IN" sz="2400" dirty="0" smtClean="0"/>
              <a:t>in </a:t>
            </a:r>
            <a:r>
              <a:rPr lang="en-IN" sz="2400" dirty="0"/>
              <a:t>order to create a basic JavaFX application, we need to:</a:t>
            </a:r>
          </a:p>
          <a:p>
            <a:pPr algn="just"/>
            <a:r>
              <a:rPr lang="en-IN" sz="2400" dirty="0"/>
              <a:t>Import </a:t>
            </a:r>
            <a:r>
              <a:rPr lang="en-IN" sz="2400" b="1" dirty="0" err="1"/>
              <a:t>javafx.application.Application</a:t>
            </a:r>
            <a:r>
              <a:rPr lang="en-IN" sz="2400" dirty="0"/>
              <a:t> into our code.</a:t>
            </a:r>
          </a:p>
          <a:p>
            <a:pPr algn="just"/>
            <a:r>
              <a:rPr lang="en-IN" sz="2400" dirty="0"/>
              <a:t>Inherit </a:t>
            </a:r>
            <a:r>
              <a:rPr lang="en-IN" sz="2400" b="1" dirty="0"/>
              <a:t>Application</a:t>
            </a:r>
            <a:r>
              <a:rPr lang="en-IN" sz="2400" dirty="0"/>
              <a:t> into our class.</a:t>
            </a:r>
          </a:p>
          <a:p>
            <a:pPr algn="just"/>
            <a:r>
              <a:rPr lang="en-IN" sz="2400" dirty="0"/>
              <a:t>Override </a:t>
            </a:r>
            <a:r>
              <a:rPr lang="en-IN" sz="2400" b="1" dirty="0"/>
              <a:t>start()</a:t>
            </a:r>
            <a:r>
              <a:rPr lang="en-IN" sz="2400" dirty="0"/>
              <a:t> method of Application </a:t>
            </a:r>
            <a:r>
              <a:rPr lang="en-IN" dirty="0"/>
              <a:t>class.</a:t>
            </a:r>
          </a:p>
          <a:p>
            <a:pPr algn="just"/>
            <a:endParaRPr lang="en-US" dirty="0"/>
          </a:p>
        </p:txBody>
      </p:sp>
    </p:spTree>
    <p:extLst>
      <p:ext uri="{BB962C8B-B14F-4D97-AF65-F5344CB8AC3E}">
        <p14:creationId xmlns:p14="http://schemas.microsoft.com/office/powerpoint/2010/main" val="900521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Stage</a:t>
            </a:r>
            <a:endParaRPr lang="en-US" dirty="0"/>
          </a:p>
        </p:txBody>
      </p:sp>
      <p:sp>
        <p:nvSpPr>
          <p:cNvPr id="3" name="Content Placeholder 2"/>
          <p:cNvSpPr>
            <a:spLocks noGrp="1"/>
          </p:cNvSpPr>
          <p:nvPr>
            <p:ph idx="1"/>
          </p:nvPr>
        </p:nvSpPr>
        <p:spPr/>
        <p:txBody>
          <a:bodyPr/>
          <a:lstStyle/>
          <a:p>
            <a:pPr algn="just"/>
            <a:r>
              <a:rPr lang="en-IN" b="1" dirty="0"/>
              <a:t>Stage</a:t>
            </a:r>
            <a:r>
              <a:rPr lang="en-IN" dirty="0"/>
              <a:t> in a JavaFX application is similar to the </a:t>
            </a:r>
            <a:r>
              <a:rPr lang="en-IN" b="1" dirty="0"/>
              <a:t>Frame</a:t>
            </a:r>
            <a:r>
              <a:rPr lang="en-IN" dirty="0"/>
              <a:t> in a Swing Application. It acts like a container for all the JavaFX objects. Primary Stage is created internally by the platform. Other stages can further be created by the application. The object of primary stage is passed to </a:t>
            </a:r>
            <a:r>
              <a:rPr lang="en-IN" b="1" dirty="0"/>
              <a:t>start</a:t>
            </a:r>
            <a:r>
              <a:rPr lang="en-IN" dirty="0"/>
              <a:t> method. We need to call </a:t>
            </a:r>
            <a:r>
              <a:rPr lang="en-IN" b="1" dirty="0"/>
              <a:t>show</a:t>
            </a:r>
            <a:r>
              <a:rPr lang="en-IN" dirty="0"/>
              <a:t> method on the </a:t>
            </a:r>
            <a:r>
              <a:rPr lang="en-IN" b="1" dirty="0"/>
              <a:t>primary stage object</a:t>
            </a:r>
            <a:r>
              <a:rPr lang="en-IN" dirty="0"/>
              <a:t> in order to show our primary stage.</a:t>
            </a:r>
            <a:endParaRPr lang="en-US" dirty="0"/>
          </a:p>
        </p:txBody>
      </p:sp>
    </p:spTree>
    <p:extLst>
      <p:ext uri="{BB962C8B-B14F-4D97-AF65-F5344CB8AC3E}">
        <p14:creationId xmlns:p14="http://schemas.microsoft.com/office/powerpoint/2010/main" val="3842104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Scene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IN" dirty="0"/>
              <a:t>Scene actually holds all the physical contents (</a:t>
            </a:r>
            <a:r>
              <a:rPr lang="en-IN" dirty="0" smtClean="0"/>
              <a:t>nodes) of </a:t>
            </a:r>
            <a:r>
              <a:rPr lang="en-IN" dirty="0"/>
              <a:t>a </a:t>
            </a:r>
            <a:r>
              <a:rPr lang="en-IN" dirty="0" err="1" smtClean="0"/>
              <a:t>JavaFX</a:t>
            </a:r>
            <a:r>
              <a:rPr lang="en-IN" dirty="0" smtClean="0"/>
              <a:t> Application</a:t>
            </a:r>
            <a:r>
              <a:rPr lang="en-IN" dirty="0"/>
              <a:t>. </a:t>
            </a:r>
            <a:r>
              <a:rPr lang="en-IN" dirty="0" smtClean="0"/>
              <a:t> </a:t>
            </a:r>
            <a:r>
              <a:rPr lang="en-IN" b="1" dirty="0" err="1" smtClean="0"/>
              <a:t>Javafx.scene.Scene</a:t>
            </a:r>
            <a:r>
              <a:rPr lang="en-IN" dirty="0"/>
              <a:t> class provides all the methods to deal with a scene object. Creating scene is necessary in order to visualize the contents on the stage.</a:t>
            </a:r>
          </a:p>
          <a:p>
            <a:pPr algn="just"/>
            <a:r>
              <a:rPr lang="en-IN" dirty="0"/>
              <a:t>At one instance, the scene object can only be added to one stage. In order to implement Scene in our JavaFX application, we must import </a:t>
            </a:r>
            <a:r>
              <a:rPr lang="en-IN" b="1" dirty="0" err="1"/>
              <a:t>javafx.scene</a:t>
            </a:r>
            <a:r>
              <a:rPr lang="en-IN" dirty="0"/>
              <a:t> package in our code. The Scene can be created by creating the </a:t>
            </a:r>
            <a:r>
              <a:rPr lang="en-IN" b="1" dirty="0"/>
              <a:t>Scene</a:t>
            </a:r>
            <a:r>
              <a:rPr lang="en-IN" dirty="0"/>
              <a:t> class object and passing the layout object into the Scene class constructor</a:t>
            </a:r>
            <a:r>
              <a:rPr lang="en-IN" dirty="0" smtClean="0"/>
              <a:t>.</a:t>
            </a:r>
            <a:endParaRPr lang="en-US" dirty="0"/>
          </a:p>
        </p:txBody>
      </p:sp>
    </p:spTree>
    <p:extLst>
      <p:ext uri="{BB962C8B-B14F-4D97-AF65-F5344CB8AC3E}">
        <p14:creationId xmlns:p14="http://schemas.microsoft.com/office/powerpoint/2010/main" val="3670613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Scene </a:t>
            </a:r>
            <a:r>
              <a:rPr lang="en-US" b="0" dirty="0" smtClean="0">
                <a:effectLst/>
              </a:rPr>
              <a:t>Graph</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IN" dirty="0"/>
              <a:t>Scene Graph exists at the lowest level of the hierarchy. It can be seen as the collection of various nodes. A node is the element which is visualized on the stage. It can be any button, text box, layout, image, radio button, check box, etc.</a:t>
            </a:r>
          </a:p>
          <a:p>
            <a:pPr algn="just"/>
            <a:r>
              <a:rPr lang="en-IN" dirty="0"/>
              <a:t>The nodes are implemented in a tree kind of structure. There is always one root in the scene graph. This will act as a parent node for all the other nodes present in the scene graph. However, this node may be any of the layouts available in the JavaFX system.</a:t>
            </a:r>
          </a:p>
          <a:p>
            <a:pPr algn="just"/>
            <a:r>
              <a:rPr lang="en-IN" dirty="0"/>
              <a:t>The leaf nodes exist at the lowest level in the tree hierarchy. Each of the node present in the scene graphs represents classes of </a:t>
            </a:r>
            <a:r>
              <a:rPr lang="en-IN" b="1" dirty="0" err="1"/>
              <a:t>javafx.scene</a:t>
            </a:r>
            <a:r>
              <a:rPr lang="en-IN" dirty="0"/>
              <a:t> package therefore we need to import the package into our application in order to create a full featured </a:t>
            </a:r>
            <a:r>
              <a:rPr lang="en-IN" dirty="0" err="1"/>
              <a:t>javafx</a:t>
            </a:r>
            <a:r>
              <a:rPr lang="en-IN" dirty="0"/>
              <a:t> application</a:t>
            </a:r>
            <a:r>
              <a:rPr lang="en-IN" dirty="0" smtClean="0"/>
              <a:t>.</a:t>
            </a:r>
            <a:endParaRPr lang="en-IN" dirty="0"/>
          </a:p>
        </p:txBody>
      </p:sp>
    </p:spTree>
    <p:extLst>
      <p:ext uri="{BB962C8B-B14F-4D97-AF65-F5344CB8AC3E}">
        <p14:creationId xmlns:p14="http://schemas.microsoft.com/office/powerpoint/2010/main" val="1856054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7772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190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0" dirty="0">
                <a:effectLst/>
              </a:rPr>
              <a:t>JAVAFX COLOR Class</a:t>
            </a:r>
          </a:p>
        </p:txBody>
      </p:sp>
      <p:sp>
        <p:nvSpPr>
          <p:cNvPr id="3" name="Content Placeholder 2"/>
          <p:cNvSpPr>
            <a:spLocks noGrp="1"/>
          </p:cNvSpPr>
          <p:nvPr>
            <p:ph idx="1"/>
          </p:nvPr>
        </p:nvSpPr>
        <p:spPr>
          <a:xfrm>
            <a:off x="457200" y="1691640"/>
            <a:ext cx="8229600" cy="4709160"/>
          </a:xfrm>
        </p:spPr>
        <p:txBody>
          <a:bodyPr/>
          <a:lstStyle/>
          <a:p>
            <a:pPr algn="just"/>
            <a:r>
              <a:rPr lang="en-IN" dirty="0"/>
              <a:t>Using these classes, you can apply </a:t>
            </a:r>
            <a:r>
              <a:rPr lang="en-IN" dirty="0" err="1"/>
              <a:t>colors</a:t>
            </a:r>
            <a:r>
              <a:rPr lang="en-IN" dirty="0"/>
              <a:t> in the following patterns −</a:t>
            </a:r>
          </a:p>
          <a:p>
            <a:pPr marL="651510" indent="-514350" algn="just">
              <a:buFont typeface="+mj-lt"/>
              <a:buAutoNum type="arabicPeriod"/>
            </a:pPr>
            <a:r>
              <a:rPr lang="en-IN" b="1" dirty="0"/>
              <a:t>Uniform</a:t>
            </a:r>
            <a:r>
              <a:rPr lang="en-IN" dirty="0"/>
              <a:t> − In this pattern, </a:t>
            </a:r>
            <a:r>
              <a:rPr lang="en-IN" dirty="0" err="1"/>
              <a:t>color</a:t>
            </a:r>
            <a:r>
              <a:rPr lang="en-IN" dirty="0"/>
              <a:t> is applied uniformly throughout </a:t>
            </a:r>
            <a:r>
              <a:rPr lang="en-IN" dirty="0" smtClean="0"/>
              <a:t>node.</a:t>
            </a:r>
          </a:p>
          <a:p>
            <a:pPr marL="651510" indent="-514350" algn="just">
              <a:buFont typeface="+mj-lt"/>
              <a:buAutoNum type="arabicPeriod"/>
            </a:pPr>
            <a:r>
              <a:rPr lang="en-IN" b="1" dirty="0" smtClean="0"/>
              <a:t>Image </a:t>
            </a:r>
            <a:r>
              <a:rPr lang="en-IN" b="1" dirty="0"/>
              <a:t>Pattern</a:t>
            </a:r>
            <a:r>
              <a:rPr lang="en-IN" dirty="0"/>
              <a:t> − This lets you to fill the region of the node with an image </a:t>
            </a:r>
            <a:r>
              <a:rPr lang="en-IN" smtClean="0"/>
              <a:t>pattern.</a:t>
            </a:r>
          </a:p>
          <a:p>
            <a:pPr marL="651510" indent="-514350" algn="just">
              <a:buFont typeface="+mj-lt"/>
              <a:buAutoNum type="arabicPeriod"/>
            </a:pPr>
            <a:r>
              <a:rPr lang="en-IN" b="1" smtClean="0"/>
              <a:t>Gradient</a:t>
            </a:r>
            <a:r>
              <a:rPr lang="en-IN" dirty="0"/>
              <a:t> − In this pattern, the </a:t>
            </a:r>
            <a:r>
              <a:rPr lang="en-IN" dirty="0" err="1"/>
              <a:t>color</a:t>
            </a:r>
            <a:r>
              <a:rPr lang="en-IN" dirty="0"/>
              <a:t> applied to the node varies from one point to the other. It has two kinds of gradients namely </a:t>
            </a:r>
            <a:r>
              <a:rPr lang="en-IN" b="1" dirty="0"/>
              <a:t>Linear Gradient</a:t>
            </a:r>
            <a:r>
              <a:rPr lang="en-IN" dirty="0"/>
              <a:t> and </a:t>
            </a:r>
            <a:r>
              <a:rPr lang="en-IN" b="1" dirty="0"/>
              <a:t>Radial Gradient</a:t>
            </a:r>
            <a:r>
              <a:rPr lang="en-IN" dirty="0" smtClean="0"/>
              <a:t>.</a:t>
            </a:r>
            <a:endParaRPr lang="en-IN" dirty="0"/>
          </a:p>
        </p:txBody>
      </p:sp>
      <p:sp>
        <p:nvSpPr>
          <p:cNvPr id="4" name="TextBox 3"/>
          <p:cNvSpPr txBox="1"/>
          <p:nvPr/>
        </p:nvSpPr>
        <p:spPr>
          <a:xfrm>
            <a:off x="1828800" y="1066800"/>
            <a:ext cx="5410200" cy="461665"/>
          </a:xfrm>
          <a:prstGeom prst="rect">
            <a:avLst/>
          </a:prstGeom>
          <a:noFill/>
        </p:spPr>
        <p:txBody>
          <a:bodyPr wrap="square" rtlCol="0">
            <a:spAutoFit/>
          </a:bodyPr>
          <a:lstStyle/>
          <a:p>
            <a:r>
              <a:rPr lang="en-US" sz="2400" dirty="0"/>
              <a:t>package </a:t>
            </a:r>
            <a:r>
              <a:rPr lang="en-US" sz="2400" b="1" dirty="0" err="1"/>
              <a:t>javafx.scene.paint</a:t>
            </a:r>
            <a:endParaRPr lang="en-US" sz="2400" dirty="0"/>
          </a:p>
        </p:txBody>
      </p:sp>
    </p:spTree>
    <p:extLst>
      <p:ext uri="{BB962C8B-B14F-4D97-AF65-F5344CB8AC3E}">
        <p14:creationId xmlns:p14="http://schemas.microsoft.com/office/powerpoint/2010/main" val="1235082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0" dirty="0">
                <a:effectLst/>
              </a:rPr>
              <a:t>JAVAFX </a:t>
            </a:r>
            <a:r>
              <a:rPr lang="en-US" b="0" dirty="0" smtClean="0">
                <a:effectLst/>
              </a:rPr>
              <a:t>Font Class</a:t>
            </a:r>
            <a:endParaRPr lang="en-US" dirty="0"/>
          </a:p>
        </p:txBody>
      </p:sp>
      <p:sp>
        <p:nvSpPr>
          <p:cNvPr id="3" name="Content Placeholder 2"/>
          <p:cNvSpPr>
            <a:spLocks noGrp="1"/>
          </p:cNvSpPr>
          <p:nvPr>
            <p:ph idx="1"/>
          </p:nvPr>
        </p:nvSpPr>
        <p:spPr>
          <a:xfrm>
            <a:off x="152400" y="1691640"/>
            <a:ext cx="8839200" cy="5090160"/>
          </a:xfrm>
        </p:spPr>
        <p:txBody>
          <a:bodyPr>
            <a:normAutofit fontScale="85000" lnSpcReduction="20000"/>
          </a:bodyPr>
          <a:lstStyle/>
          <a:p>
            <a:pPr algn="just"/>
            <a:r>
              <a:rPr lang="en-IN" dirty="0" err="1"/>
              <a:t>JavaFX</a:t>
            </a:r>
            <a:r>
              <a:rPr lang="en-IN" dirty="0"/>
              <a:t> enables us to apply various fonts to the text nodes. We just need to set the property </a:t>
            </a:r>
            <a:r>
              <a:rPr lang="en-IN" b="1" dirty="0"/>
              <a:t>font</a:t>
            </a:r>
            <a:r>
              <a:rPr lang="en-IN" dirty="0"/>
              <a:t> of the Text class by using the setter method </a:t>
            </a:r>
            <a:r>
              <a:rPr lang="en-IN" b="1" dirty="0" err="1"/>
              <a:t>setFont</a:t>
            </a:r>
            <a:r>
              <a:rPr lang="en-IN" b="1" dirty="0" smtClean="0"/>
              <a:t>()</a:t>
            </a:r>
            <a:r>
              <a:rPr lang="en-IN" dirty="0" smtClean="0"/>
              <a:t>.</a:t>
            </a:r>
          </a:p>
          <a:p>
            <a:pPr marL="708660" indent="-571500" algn="just">
              <a:buFont typeface="+mj-lt"/>
              <a:buAutoNum type="romanUcPeriod"/>
            </a:pPr>
            <a:r>
              <a:rPr lang="en-IN" b="1" dirty="0" smtClean="0"/>
              <a:t>Family</a:t>
            </a:r>
            <a:r>
              <a:rPr lang="en-IN" b="1" dirty="0"/>
              <a:t>: </a:t>
            </a:r>
            <a:r>
              <a:rPr lang="en-IN" dirty="0"/>
              <a:t>it represents the family of the font. It is of string type and should be an appropriate font family present in the </a:t>
            </a:r>
            <a:r>
              <a:rPr lang="en-IN" dirty="0" smtClean="0"/>
              <a:t>system.</a:t>
            </a:r>
          </a:p>
          <a:p>
            <a:pPr marL="708660" indent="-571500" algn="just">
              <a:buFont typeface="+mj-lt"/>
              <a:buAutoNum type="romanUcPeriod"/>
            </a:pPr>
            <a:r>
              <a:rPr lang="en-IN" b="1" dirty="0" smtClean="0"/>
              <a:t>Weight</a:t>
            </a:r>
            <a:r>
              <a:rPr lang="en-IN" b="1" dirty="0"/>
              <a:t>: </a:t>
            </a:r>
            <a:r>
              <a:rPr lang="en-IN" dirty="0"/>
              <a:t>this Font class property is for the weight of the font. There are 9 values which can be used as the font weight. The values are </a:t>
            </a:r>
            <a:r>
              <a:rPr lang="en-IN" b="1" dirty="0" err="1"/>
              <a:t>FontWeight.BLACK</a:t>
            </a:r>
            <a:r>
              <a:rPr lang="en-IN" b="1" dirty="0"/>
              <a:t>, BOLD, EXTRA_BOLD, EXTRA_LIGHT, LIGHT, MEDIUM, NORMAL, SEMI_BOLD, </a:t>
            </a:r>
            <a:r>
              <a:rPr lang="en-IN" b="1" dirty="0" smtClean="0"/>
              <a:t>THIN</a:t>
            </a:r>
            <a:r>
              <a:rPr lang="en-IN" dirty="0" smtClean="0"/>
              <a:t>.</a:t>
            </a:r>
          </a:p>
          <a:p>
            <a:pPr marL="708660" indent="-571500" algn="just">
              <a:buFont typeface="+mj-lt"/>
              <a:buAutoNum type="romanUcPeriod"/>
            </a:pPr>
            <a:r>
              <a:rPr lang="en-IN" b="1" dirty="0" smtClean="0"/>
              <a:t>Posture</a:t>
            </a:r>
            <a:r>
              <a:rPr lang="en-IN" b="1" dirty="0"/>
              <a:t>: </a:t>
            </a:r>
            <a:r>
              <a:rPr lang="en-IN" dirty="0"/>
              <a:t>this Font class property represents the posture of the font. It can be either </a:t>
            </a:r>
            <a:r>
              <a:rPr lang="en-IN" b="1" dirty="0" err="1"/>
              <a:t>FontPosture.ITALIC</a:t>
            </a:r>
            <a:r>
              <a:rPr lang="en-IN" dirty="0"/>
              <a:t> or </a:t>
            </a:r>
            <a:r>
              <a:rPr lang="en-IN" b="1" dirty="0" err="1" smtClean="0"/>
              <a:t>FontPosture.REGULAR</a:t>
            </a:r>
            <a:r>
              <a:rPr lang="en-IN" dirty="0" smtClean="0"/>
              <a:t>.</a:t>
            </a:r>
          </a:p>
          <a:p>
            <a:pPr marL="708660" indent="-571500" algn="just">
              <a:buFont typeface="+mj-lt"/>
              <a:buAutoNum type="romanUcPeriod"/>
            </a:pPr>
            <a:r>
              <a:rPr lang="en-IN" b="1" dirty="0" smtClean="0"/>
              <a:t>Size</a:t>
            </a:r>
            <a:r>
              <a:rPr lang="en-IN" dirty="0"/>
              <a:t>: this is a double type property. It is used to set the size of the font.</a:t>
            </a:r>
          </a:p>
          <a:p>
            <a:pPr marL="137160" indent="0" algn="just">
              <a:buNone/>
            </a:pPr>
            <a:endParaRPr lang="en-US" dirty="0"/>
          </a:p>
        </p:txBody>
      </p:sp>
      <p:sp>
        <p:nvSpPr>
          <p:cNvPr id="4" name="TextBox 3"/>
          <p:cNvSpPr txBox="1"/>
          <p:nvPr/>
        </p:nvSpPr>
        <p:spPr>
          <a:xfrm>
            <a:off x="2133600" y="1062335"/>
            <a:ext cx="4953000" cy="461665"/>
          </a:xfrm>
          <a:prstGeom prst="rect">
            <a:avLst/>
          </a:prstGeom>
          <a:noFill/>
        </p:spPr>
        <p:txBody>
          <a:bodyPr wrap="square" rtlCol="0">
            <a:spAutoFit/>
          </a:bodyPr>
          <a:lstStyle/>
          <a:p>
            <a:r>
              <a:rPr lang="en-US" sz="2400" dirty="0"/>
              <a:t>package </a:t>
            </a:r>
            <a:r>
              <a:rPr lang="en-US" sz="2400" b="1" dirty="0" err="1"/>
              <a:t>javafx.scene.text</a:t>
            </a:r>
            <a:endParaRPr lang="en-US" sz="2400" dirty="0"/>
          </a:p>
        </p:txBody>
      </p:sp>
    </p:spTree>
    <p:extLst>
      <p:ext uri="{BB962C8B-B14F-4D97-AF65-F5344CB8AC3E}">
        <p14:creationId xmlns:p14="http://schemas.microsoft.com/office/powerpoint/2010/main" val="376773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219200"/>
            <a:ext cx="6172200" cy="461665"/>
          </a:xfrm>
          <a:prstGeom prst="rect">
            <a:avLst/>
          </a:prstGeom>
          <a:noFill/>
        </p:spPr>
        <p:txBody>
          <a:bodyPr wrap="square" rtlCol="0">
            <a:spAutoFit/>
          </a:bodyPr>
          <a:lstStyle/>
          <a:p>
            <a:r>
              <a:rPr lang="en-US" sz="2400" dirty="0"/>
              <a:t>package </a:t>
            </a:r>
            <a:r>
              <a:rPr lang="en-US" sz="2400" b="1" dirty="0" err="1"/>
              <a:t>javafx.scene.control</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5719709"/>
              </p:ext>
            </p:extLst>
          </p:nvPr>
        </p:nvGraphicFramePr>
        <p:xfrm>
          <a:off x="0" y="675903"/>
          <a:ext cx="9067799" cy="6195872"/>
        </p:xfrm>
        <a:graphic>
          <a:graphicData uri="http://schemas.openxmlformats.org/drawingml/2006/table">
            <a:tbl>
              <a:tblPr/>
              <a:tblGrid>
                <a:gridCol w="465014"/>
                <a:gridCol w="1363786"/>
                <a:gridCol w="7238999"/>
              </a:tblGrid>
              <a:tr h="270566">
                <a:tc>
                  <a:txBody>
                    <a:bodyPr/>
                    <a:lstStyle/>
                    <a:p>
                      <a:pPr algn="ctr" fontAlgn="t">
                        <a:lnSpc>
                          <a:spcPct val="100000"/>
                        </a:lnSpc>
                      </a:pPr>
                      <a:r>
                        <a:rPr lang="en-US" sz="1300" b="1" dirty="0">
                          <a:solidFill>
                            <a:srgbClr val="000000"/>
                          </a:solidFill>
                          <a:effectLst/>
                          <a:latin typeface="Times New Roman" pitchFamily="18" charset="0"/>
                          <a:cs typeface="Times New Roman" pitchFamily="18" charset="0"/>
                        </a:rPr>
                        <a:t>SN</a:t>
                      </a:r>
                    </a:p>
                  </a:txBody>
                  <a:tcPr marL="18854" marR="18854" marT="18854" marB="18854" anchor="ctr">
                    <a:lnL w="9525" cap="flat" cmpd="sng" algn="ctr">
                      <a:solidFill>
                        <a:srgbClr val="A0C5DB"/>
                      </a:solidFill>
                      <a:prstDash val="solid"/>
                      <a:round/>
                      <a:headEnd type="none" w="med" len="med"/>
                      <a:tailEnd type="none" w="med" len="med"/>
                    </a:lnL>
                    <a:lnR w="9525" cap="flat" cmpd="sng" algn="ctr">
                      <a:solidFill>
                        <a:srgbClr val="A0C5DB"/>
                      </a:solidFill>
                      <a:prstDash val="solid"/>
                      <a:round/>
                      <a:headEnd type="none" w="med" len="med"/>
                      <a:tailEnd type="none" w="med" len="med"/>
                    </a:lnR>
                    <a:lnT w="9525" cap="flat" cmpd="sng" algn="ctr">
                      <a:solidFill>
                        <a:srgbClr val="A0C5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lnSpc>
                          <a:spcPct val="100000"/>
                        </a:lnSpc>
                      </a:pPr>
                      <a:r>
                        <a:rPr lang="en-US" sz="1300" b="1" dirty="0">
                          <a:solidFill>
                            <a:srgbClr val="000000"/>
                          </a:solidFill>
                          <a:effectLst/>
                          <a:latin typeface="Times New Roman" pitchFamily="18" charset="0"/>
                          <a:cs typeface="Times New Roman" pitchFamily="18" charset="0"/>
                        </a:rPr>
                        <a:t>Control</a:t>
                      </a:r>
                    </a:p>
                  </a:txBody>
                  <a:tcPr marL="18854" marR="18854" marT="18854" marB="18854" anchor="ctr">
                    <a:lnL w="9525" cap="flat" cmpd="sng" algn="ctr">
                      <a:solidFill>
                        <a:srgbClr val="A0C5DB"/>
                      </a:solidFill>
                      <a:prstDash val="solid"/>
                      <a:round/>
                      <a:headEnd type="none" w="med" len="med"/>
                      <a:tailEnd type="none" w="med" len="med"/>
                    </a:lnL>
                    <a:lnR w="9525" cap="flat" cmpd="sng" algn="ctr">
                      <a:solidFill>
                        <a:srgbClr val="A0C5DB"/>
                      </a:solidFill>
                      <a:prstDash val="solid"/>
                      <a:round/>
                      <a:headEnd type="none" w="med" len="med"/>
                      <a:tailEnd type="none" w="med" len="med"/>
                    </a:lnR>
                    <a:lnT w="9525" cap="flat" cmpd="sng" algn="ctr">
                      <a:solidFill>
                        <a:srgbClr val="A0C5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lnSpc>
                          <a:spcPct val="100000"/>
                        </a:lnSpc>
                      </a:pPr>
                      <a:r>
                        <a:rPr lang="en-US" sz="1300" b="1" dirty="0">
                          <a:solidFill>
                            <a:srgbClr val="000000"/>
                          </a:solidFill>
                          <a:effectLst/>
                          <a:latin typeface="Times New Roman" pitchFamily="18" charset="0"/>
                          <a:cs typeface="Times New Roman" pitchFamily="18" charset="0"/>
                        </a:rPr>
                        <a:t>Description</a:t>
                      </a:r>
                    </a:p>
                  </a:txBody>
                  <a:tcPr marL="18854" marR="18854" marT="18854" marB="18854" anchor="ctr">
                    <a:lnL w="9525" cap="flat" cmpd="sng" algn="ctr">
                      <a:solidFill>
                        <a:srgbClr val="A0C5DB"/>
                      </a:solidFill>
                      <a:prstDash val="solid"/>
                      <a:round/>
                      <a:headEnd type="none" w="med" len="med"/>
                      <a:tailEnd type="none" w="med" len="med"/>
                    </a:lnL>
                    <a:lnR w="9525" cap="flat" cmpd="sng" algn="ctr">
                      <a:solidFill>
                        <a:srgbClr val="A0C5DB"/>
                      </a:solidFill>
                      <a:prstDash val="solid"/>
                      <a:round/>
                      <a:headEnd type="none" w="med" len="med"/>
                      <a:tailEnd type="none" w="med" len="med"/>
                    </a:lnR>
                    <a:lnT w="9525" cap="flat" cmpd="sng" algn="ctr">
                      <a:solidFill>
                        <a:srgbClr val="A0C5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79463">
                <a:tc>
                  <a:txBody>
                    <a:bodyPr/>
                    <a:lstStyle/>
                    <a:p>
                      <a:pPr algn="ctr" fontAlgn="t">
                        <a:lnSpc>
                          <a:spcPct val="100000"/>
                        </a:lnSpc>
                      </a:pPr>
                      <a:r>
                        <a:rPr lang="en-US" sz="1300" b="1" dirty="0">
                          <a:solidFill>
                            <a:srgbClr val="000000"/>
                          </a:solidFill>
                          <a:effectLst/>
                          <a:latin typeface="Times New Roman" pitchFamily="18" charset="0"/>
                          <a:cs typeface="Times New Roman" pitchFamily="18" charset="0"/>
                        </a:rPr>
                        <a:t>1</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ctr" rtl="0" eaLnBrk="1" fontAlgn="t" latinLnBrk="0" hangingPunct="1">
                        <a:lnSpc>
                          <a:spcPct val="100000"/>
                        </a:lnSpc>
                      </a:pPr>
                      <a:r>
                        <a:rPr kumimoji="0" lang="en-US" sz="1300" b="1" kern="1200" dirty="0">
                          <a:solidFill>
                            <a:srgbClr val="000000"/>
                          </a:solidFill>
                          <a:effectLst/>
                          <a:latin typeface="Times New Roman" pitchFamily="18" charset="0"/>
                          <a:ea typeface="+mn-ea"/>
                          <a:cs typeface="Times New Roman" pitchFamily="18" charset="0"/>
                          <a:hlinkClick r:id="rId2"/>
                        </a:rPr>
                        <a:t>Label</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lnSpc>
                          <a:spcPct val="100000"/>
                        </a:lnSpc>
                      </a:pPr>
                      <a:r>
                        <a:rPr lang="en-IN" sz="1300" dirty="0">
                          <a:solidFill>
                            <a:srgbClr val="000000"/>
                          </a:solidFill>
                          <a:effectLst/>
                          <a:latin typeface="Times New Roman" pitchFamily="18" charset="0"/>
                          <a:cs typeface="Times New Roman" pitchFamily="18" charset="0"/>
                        </a:rPr>
                        <a:t>Label is a component that is used to define a simple text on the screen. Typically, a label is placed with the node, it describes.</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0298">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2</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ctr" rtl="0" eaLnBrk="1" fontAlgn="t" latinLnBrk="0" hangingPunct="1">
                        <a:lnSpc>
                          <a:spcPct val="100000"/>
                        </a:lnSpc>
                      </a:pPr>
                      <a:r>
                        <a:rPr kumimoji="0" lang="en-US" sz="1300" b="1" kern="1200" dirty="0">
                          <a:solidFill>
                            <a:srgbClr val="000000"/>
                          </a:solidFill>
                          <a:effectLst/>
                          <a:latin typeface="Times New Roman" pitchFamily="18" charset="0"/>
                          <a:ea typeface="+mn-ea"/>
                          <a:cs typeface="Times New Roman" pitchFamily="18" charset="0"/>
                          <a:hlinkClick r:id="rId3"/>
                        </a:rPr>
                        <a:t>Button</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lnSpc>
                          <a:spcPct val="100000"/>
                        </a:lnSpc>
                      </a:pPr>
                      <a:r>
                        <a:rPr lang="en-IN" sz="1300" dirty="0">
                          <a:solidFill>
                            <a:srgbClr val="000000"/>
                          </a:solidFill>
                          <a:effectLst/>
                          <a:latin typeface="Times New Roman" pitchFamily="18" charset="0"/>
                          <a:cs typeface="Times New Roman" pitchFamily="18" charset="0"/>
                        </a:rPr>
                        <a:t>Button is a component that controls the function of the application. Button class is used to create a labelled button.</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1831">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3</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ctr" rtl="0" eaLnBrk="1" fontAlgn="t" latinLnBrk="0" hangingPunct="1">
                        <a:lnSpc>
                          <a:spcPct val="100000"/>
                        </a:lnSpc>
                      </a:pPr>
                      <a:r>
                        <a:rPr kumimoji="0" lang="en-US" sz="1300" b="1" kern="1200" dirty="0" err="1">
                          <a:solidFill>
                            <a:srgbClr val="000000"/>
                          </a:solidFill>
                          <a:effectLst/>
                          <a:latin typeface="Times New Roman" pitchFamily="18" charset="0"/>
                          <a:ea typeface="+mn-ea"/>
                          <a:cs typeface="Times New Roman" pitchFamily="18" charset="0"/>
                          <a:hlinkClick r:id="rId4"/>
                        </a:rPr>
                        <a:t>RadioButton</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lnSpc>
                          <a:spcPct val="100000"/>
                        </a:lnSpc>
                      </a:pPr>
                      <a:r>
                        <a:rPr lang="en-IN" sz="1300" dirty="0">
                          <a:solidFill>
                            <a:srgbClr val="000000"/>
                          </a:solidFill>
                          <a:effectLst/>
                          <a:latin typeface="Times New Roman" pitchFamily="18" charset="0"/>
                          <a:cs typeface="Times New Roman" pitchFamily="18" charset="0"/>
                        </a:rPr>
                        <a:t>The Radio Button is used to provide various options to the user. The user can only choose one option among all. A radio button is either selected or deselected.</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1831">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4</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ctr" rtl="0" eaLnBrk="1" fontAlgn="t" latinLnBrk="0" hangingPunct="1">
                        <a:lnSpc>
                          <a:spcPct val="100000"/>
                        </a:lnSpc>
                      </a:pPr>
                      <a:r>
                        <a:rPr kumimoji="0" lang="en-US" sz="1300" b="1" kern="1200" dirty="0" err="1">
                          <a:solidFill>
                            <a:srgbClr val="000000"/>
                          </a:solidFill>
                          <a:effectLst/>
                          <a:latin typeface="Times New Roman" pitchFamily="18" charset="0"/>
                          <a:ea typeface="+mn-ea"/>
                          <a:cs typeface="Times New Roman" pitchFamily="18" charset="0"/>
                          <a:hlinkClick r:id="rId5"/>
                        </a:rPr>
                        <a:t>CheckBox</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lnSpc>
                          <a:spcPct val="100000"/>
                        </a:lnSpc>
                      </a:pPr>
                      <a:r>
                        <a:rPr lang="en-IN" sz="1300" dirty="0">
                          <a:solidFill>
                            <a:srgbClr val="000000"/>
                          </a:solidFill>
                          <a:effectLst/>
                          <a:latin typeface="Times New Roman" pitchFamily="18" charset="0"/>
                          <a:cs typeface="Times New Roman" pitchFamily="18" charset="0"/>
                        </a:rPr>
                        <a:t>Check Box is used to get the kind of information from the user which contains various choices. User marked the checkbox either on (true) or off(false).</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5725">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5</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ctr" rtl="0" eaLnBrk="1" fontAlgn="t" latinLnBrk="0" hangingPunct="1">
                        <a:lnSpc>
                          <a:spcPct val="100000"/>
                        </a:lnSpc>
                      </a:pPr>
                      <a:r>
                        <a:rPr kumimoji="0" lang="en-US" sz="1300" b="1" kern="1200" dirty="0" err="1">
                          <a:solidFill>
                            <a:srgbClr val="000000"/>
                          </a:solidFill>
                          <a:effectLst/>
                          <a:latin typeface="Times New Roman" pitchFamily="18" charset="0"/>
                          <a:ea typeface="+mn-ea"/>
                          <a:cs typeface="Times New Roman" pitchFamily="18" charset="0"/>
                          <a:hlinkClick r:id="rId6"/>
                        </a:rPr>
                        <a:t>TextField</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lnSpc>
                          <a:spcPct val="100000"/>
                        </a:lnSpc>
                      </a:pPr>
                      <a:r>
                        <a:rPr lang="en-IN" sz="1300" dirty="0">
                          <a:solidFill>
                            <a:srgbClr val="000000"/>
                          </a:solidFill>
                          <a:effectLst/>
                          <a:latin typeface="Times New Roman" pitchFamily="18" charset="0"/>
                          <a:cs typeface="Times New Roman" pitchFamily="18" charset="0"/>
                        </a:rPr>
                        <a:t>Text Field is basically used to get the input from the user in the form of text. </a:t>
                      </a:r>
                      <a:r>
                        <a:rPr lang="en-IN" sz="1300" dirty="0" err="1">
                          <a:solidFill>
                            <a:srgbClr val="000000"/>
                          </a:solidFill>
                          <a:effectLst/>
                          <a:latin typeface="Times New Roman" pitchFamily="18" charset="0"/>
                          <a:cs typeface="Times New Roman" pitchFamily="18" charset="0"/>
                        </a:rPr>
                        <a:t>javafx.scene.control.TextField</a:t>
                      </a:r>
                      <a:r>
                        <a:rPr lang="en-IN" sz="1300" dirty="0">
                          <a:solidFill>
                            <a:srgbClr val="000000"/>
                          </a:solidFill>
                          <a:effectLst/>
                          <a:latin typeface="Times New Roman" pitchFamily="18" charset="0"/>
                          <a:cs typeface="Times New Roman" pitchFamily="18" charset="0"/>
                        </a:rPr>
                        <a:t> represents </a:t>
                      </a:r>
                      <a:r>
                        <a:rPr lang="en-IN" sz="1300" dirty="0" err="1">
                          <a:solidFill>
                            <a:srgbClr val="000000"/>
                          </a:solidFill>
                          <a:effectLst/>
                          <a:latin typeface="Times New Roman" pitchFamily="18" charset="0"/>
                          <a:cs typeface="Times New Roman" pitchFamily="18" charset="0"/>
                        </a:rPr>
                        <a:t>TextField</a:t>
                      </a:r>
                      <a:endParaRPr lang="en-IN" sz="1300" dirty="0">
                        <a:solidFill>
                          <a:srgbClr val="000000"/>
                        </a:solidFill>
                        <a:effectLst/>
                        <a:latin typeface="Times New Roman" pitchFamily="18" charset="0"/>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1831">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6</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ctr" rtl="0" eaLnBrk="1" fontAlgn="t" latinLnBrk="0" hangingPunct="1">
                        <a:lnSpc>
                          <a:spcPct val="100000"/>
                        </a:lnSpc>
                      </a:pPr>
                      <a:r>
                        <a:rPr kumimoji="0" lang="en-US" sz="1300" b="1" kern="1200" dirty="0" err="1">
                          <a:solidFill>
                            <a:srgbClr val="000000"/>
                          </a:solidFill>
                          <a:effectLst/>
                          <a:latin typeface="Times New Roman" pitchFamily="18" charset="0"/>
                          <a:ea typeface="+mn-ea"/>
                          <a:cs typeface="Times New Roman" pitchFamily="18" charset="0"/>
                          <a:hlinkClick r:id="rId7"/>
                        </a:rPr>
                        <a:t>PasswordField</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lnSpc>
                          <a:spcPct val="100000"/>
                        </a:lnSpc>
                      </a:pPr>
                      <a:r>
                        <a:rPr lang="en-IN" sz="1300" dirty="0" err="1">
                          <a:solidFill>
                            <a:srgbClr val="000000"/>
                          </a:solidFill>
                          <a:effectLst/>
                          <a:latin typeface="Times New Roman" pitchFamily="18" charset="0"/>
                          <a:cs typeface="Times New Roman" pitchFamily="18" charset="0"/>
                        </a:rPr>
                        <a:t>PasswordField</a:t>
                      </a:r>
                      <a:r>
                        <a:rPr lang="en-IN" sz="1300" dirty="0">
                          <a:solidFill>
                            <a:srgbClr val="000000"/>
                          </a:solidFill>
                          <a:effectLst/>
                          <a:latin typeface="Times New Roman" pitchFamily="18" charset="0"/>
                          <a:cs typeface="Times New Roman" pitchFamily="18" charset="0"/>
                        </a:rPr>
                        <a:t> is used to get the user's password. Whatever is typed in the </a:t>
                      </a:r>
                      <a:r>
                        <a:rPr lang="en-IN" sz="1300" dirty="0" err="1">
                          <a:solidFill>
                            <a:srgbClr val="000000"/>
                          </a:solidFill>
                          <a:effectLst/>
                          <a:latin typeface="Times New Roman" pitchFamily="18" charset="0"/>
                          <a:cs typeface="Times New Roman" pitchFamily="18" charset="0"/>
                        </a:rPr>
                        <a:t>passwordfield</a:t>
                      </a:r>
                      <a:r>
                        <a:rPr lang="en-IN" sz="1300" dirty="0">
                          <a:solidFill>
                            <a:srgbClr val="000000"/>
                          </a:solidFill>
                          <a:effectLst/>
                          <a:latin typeface="Times New Roman" pitchFamily="18" charset="0"/>
                          <a:cs typeface="Times New Roman" pitchFamily="18" charset="0"/>
                        </a:rPr>
                        <a:t> is not shown on the screen to anyone.</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5725">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7</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ctr" rtl="0" eaLnBrk="1" fontAlgn="t" latinLnBrk="0" hangingPunct="1">
                        <a:lnSpc>
                          <a:spcPct val="100000"/>
                        </a:lnSpc>
                      </a:pPr>
                      <a:r>
                        <a:rPr kumimoji="0" lang="en-US" sz="1300" b="1" kern="1200" dirty="0" err="1">
                          <a:solidFill>
                            <a:srgbClr val="000000"/>
                          </a:solidFill>
                          <a:effectLst/>
                          <a:latin typeface="Times New Roman" pitchFamily="18" charset="0"/>
                          <a:ea typeface="+mn-ea"/>
                          <a:cs typeface="Times New Roman" pitchFamily="18" charset="0"/>
                          <a:hlinkClick r:id="rId8"/>
                        </a:rPr>
                        <a:t>HyperLink</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lnSpc>
                          <a:spcPct val="100000"/>
                        </a:lnSpc>
                      </a:pPr>
                      <a:r>
                        <a:rPr lang="en-IN" sz="1300" dirty="0" err="1">
                          <a:solidFill>
                            <a:srgbClr val="000000"/>
                          </a:solidFill>
                          <a:effectLst/>
                          <a:latin typeface="Times New Roman" pitchFamily="18" charset="0"/>
                          <a:cs typeface="Times New Roman" pitchFamily="18" charset="0"/>
                        </a:rPr>
                        <a:t>HyperLink</a:t>
                      </a:r>
                      <a:r>
                        <a:rPr lang="en-IN" sz="1300" dirty="0">
                          <a:solidFill>
                            <a:srgbClr val="000000"/>
                          </a:solidFill>
                          <a:effectLst/>
                          <a:latin typeface="Times New Roman" pitchFamily="18" charset="0"/>
                          <a:cs typeface="Times New Roman" pitchFamily="18" charset="0"/>
                        </a:rPr>
                        <a:t> are used to refer any of the webpage through your </a:t>
                      </a:r>
                      <a:r>
                        <a:rPr lang="en-IN" sz="1300" dirty="0" err="1">
                          <a:solidFill>
                            <a:srgbClr val="000000"/>
                          </a:solidFill>
                          <a:effectLst/>
                          <a:latin typeface="Times New Roman" pitchFamily="18" charset="0"/>
                          <a:cs typeface="Times New Roman" pitchFamily="18" charset="0"/>
                        </a:rPr>
                        <a:t>appication</a:t>
                      </a:r>
                      <a:r>
                        <a:rPr lang="en-IN" sz="1300" dirty="0">
                          <a:solidFill>
                            <a:srgbClr val="000000"/>
                          </a:solidFill>
                          <a:effectLst/>
                          <a:latin typeface="Times New Roman" pitchFamily="18" charset="0"/>
                          <a:cs typeface="Times New Roman" pitchFamily="18" charset="0"/>
                        </a:rPr>
                        <a:t>. It is represented by the class </a:t>
                      </a:r>
                      <a:r>
                        <a:rPr lang="en-IN" sz="1300" b="1" dirty="0" err="1">
                          <a:solidFill>
                            <a:srgbClr val="000000"/>
                          </a:solidFill>
                          <a:effectLst/>
                          <a:latin typeface="Times New Roman" pitchFamily="18" charset="0"/>
                          <a:cs typeface="Times New Roman" pitchFamily="18" charset="0"/>
                        </a:rPr>
                        <a:t>javafx.scene.control.HyperLink</a:t>
                      </a:r>
                      <a:endParaRPr lang="en-IN" sz="1300" dirty="0">
                        <a:solidFill>
                          <a:srgbClr val="000000"/>
                        </a:solidFill>
                        <a:effectLst/>
                        <a:latin typeface="Times New Roman" pitchFamily="18" charset="0"/>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3931">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8</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ctr" rtl="0" eaLnBrk="1" fontAlgn="t" latinLnBrk="0" hangingPunct="1">
                        <a:lnSpc>
                          <a:spcPct val="100000"/>
                        </a:lnSpc>
                      </a:pPr>
                      <a:r>
                        <a:rPr kumimoji="0" lang="en-US" sz="1300" b="1" kern="1200" dirty="0">
                          <a:solidFill>
                            <a:srgbClr val="000000"/>
                          </a:solidFill>
                          <a:effectLst/>
                          <a:latin typeface="Times New Roman" pitchFamily="18" charset="0"/>
                          <a:ea typeface="+mn-ea"/>
                          <a:cs typeface="Times New Roman" pitchFamily="18" charset="0"/>
                          <a:hlinkClick r:id="rId9"/>
                        </a:rPr>
                        <a:t>Slider</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lnSpc>
                          <a:spcPct val="100000"/>
                        </a:lnSpc>
                      </a:pPr>
                      <a:r>
                        <a:rPr lang="en-IN" sz="1300" dirty="0">
                          <a:solidFill>
                            <a:srgbClr val="000000"/>
                          </a:solidFill>
                          <a:effectLst/>
                          <a:latin typeface="Times New Roman" pitchFamily="18" charset="0"/>
                          <a:cs typeface="Times New Roman" pitchFamily="18" charset="0"/>
                        </a:rPr>
                        <a:t>Slider is used to provide a pane of options to the user in a graphical form where the user needs to move a slider over the range of values to select one of them.</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5725">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9</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ctr" rtl="0" eaLnBrk="1" fontAlgn="t" latinLnBrk="0" hangingPunct="1">
                        <a:lnSpc>
                          <a:spcPct val="100000"/>
                        </a:lnSpc>
                      </a:pPr>
                      <a:r>
                        <a:rPr kumimoji="0" lang="en-US" sz="1300" b="1" kern="1200" dirty="0" err="1">
                          <a:solidFill>
                            <a:srgbClr val="000000"/>
                          </a:solidFill>
                          <a:effectLst/>
                          <a:latin typeface="Times New Roman" pitchFamily="18" charset="0"/>
                          <a:ea typeface="+mn-ea"/>
                          <a:cs typeface="Times New Roman" pitchFamily="18" charset="0"/>
                          <a:hlinkClick r:id="rId10"/>
                        </a:rPr>
                        <a:t>ProgressBar</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lnSpc>
                          <a:spcPct val="100000"/>
                        </a:lnSpc>
                      </a:pPr>
                      <a:r>
                        <a:rPr lang="en-IN" sz="1300" dirty="0">
                          <a:solidFill>
                            <a:srgbClr val="000000"/>
                          </a:solidFill>
                          <a:effectLst/>
                          <a:latin typeface="Times New Roman" pitchFamily="18" charset="0"/>
                          <a:cs typeface="Times New Roman" pitchFamily="18" charset="0"/>
                        </a:rPr>
                        <a:t>Progress Bar is used to show the work progress to the user. It is represented by the class </a:t>
                      </a:r>
                      <a:r>
                        <a:rPr lang="en-IN" sz="1300" b="1" dirty="0" err="1">
                          <a:solidFill>
                            <a:srgbClr val="000000"/>
                          </a:solidFill>
                          <a:effectLst/>
                          <a:latin typeface="Times New Roman" pitchFamily="18" charset="0"/>
                          <a:cs typeface="Times New Roman" pitchFamily="18" charset="0"/>
                        </a:rPr>
                        <a:t>javafx.scene.control.ProgressBar</a:t>
                      </a:r>
                      <a:r>
                        <a:rPr lang="en-IN" sz="1300" dirty="0">
                          <a:solidFill>
                            <a:srgbClr val="000000"/>
                          </a:solidFill>
                          <a:effectLst/>
                          <a:latin typeface="Times New Roman" pitchFamily="18" charset="0"/>
                          <a:cs typeface="Times New Roman" pitchFamily="18" charset="0"/>
                        </a:rPr>
                        <a:t>.</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4575">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10</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ctr" rtl="0" eaLnBrk="1" fontAlgn="t" latinLnBrk="0" hangingPunct="1">
                        <a:lnSpc>
                          <a:spcPct val="100000"/>
                        </a:lnSpc>
                      </a:pPr>
                      <a:r>
                        <a:rPr kumimoji="0" lang="en-US" sz="1300" b="1" kern="1200" dirty="0" err="1">
                          <a:solidFill>
                            <a:srgbClr val="000000"/>
                          </a:solidFill>
                          <a:effectLst/>
                          <a:latin typeface="Times New Roman" pitchFamily="18" charset="0"/>
                          <a:ea typeface="+mn-ea"/>
                          <a:cs typeface="Times New Roman" pitchFamily="18" charset="0"/>
                          <a:hlinkClick r:id="rId11"/>
                        </a:rPr>
                        <a:t>ProgressIndicator</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lnSpc>
                          <a:spcPct val="100000"/>
                        </a:lnSpc>
                      </a:pPr>
                      <a:r>
                        <a:rPr lang="en-IN" sz="1300" dirty="0">
                          <a:solidFill>
                            <a:srgbClr val="000000"/>
                          </a:solidFill>
                          <a:effectLst/>
                          <a:latin typeface="Times New Roman" pitchFamily="18" charset="0"/>
                          <a:cs typeface="Times New Roman" pitchFamily="18" charset="0"/>
                        </a:rPr>
                        <a:t>Instead of showing the analogue progress to the user, it shows the digital progress so that the user may know the amount of work done in percentage.</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70082">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11</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ctr" rtl="0" eaLnBrk="1" fontAlgn="t" latinLnBrk="0" hangingPunct="1">
                        <a:lnSpc>
                          <a:spcPct val="100000"/>
                        </a:lnSpc>
                      </a:pPr>
                      <a:r>
                        <a:rPr kumimoji="0" lang="en-US" sz="1300" b="1" kern="1200" dirty="0" err="1">
                          <a:solidFill>
                            <a:srgbClr val="000000"/>
                          </a:solidFill>
                          <a:effectLst/>
                          <a:latin typeface="Times New Roman" pitchFamily="18" charset="0"/>
                          <a:ea typeface="+mn-ea"/>
                          <a:cs typeface="Times New Roman" pitchFamily="18" charset="0"/>
                          <a:hlinkClick r:id="rId12"/>
                        </a:rPr>
                        <a:t>ScrollBar</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lnSpc>
                          <a:spcPct val="100000"/>
                        </a:lnSpc>
                      </a:pPr>
                      <a:r>
                        <a:rPr lang="en-IN" sz="1300" dirty="0">
                          <a:solidFill>
                            <a:srgbClr val="000000"/>
                          </a:solidFill>
                          <a:effectLst/>
                          <a:latin typeface="Times New Roman" pitchFamily="18" charset="0"/>
                          <a:cs typeface="Times New Roman" pitchFamily="18" charset="0"/>
                        </a:rPr>
                        <a:t>JavaFX Scroll Bar is used to provide a scroll bar to the user so that the user can scroll down the application pages.</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70082">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12</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ctr" rtl="0" eaLnBrk="1" fontAlgn="t" latinLnBrk="0" hangingPunct="1">
                        <a:lnSpc>
                          <a:spcPct val="100000"/>
                        </a:lnSpc>
                      </a:pPr>
                      <a:r>
                        <a:rPr kumimoji="0" lang="en-US" sz="1300" b="1" kern="1200" dirty="0">
                          <a:solidFill>
                            <a:srgbClr val="000000"/>
                          </a:solidFill>
                          <a:effectLst/>
                          <a:latin typeface="Times New Roman" pitchFamily="18" charset="0"/>
                          <a:ea typeface="+mn-ea"/>
                          <a:cs typeface="Times New Roman" pitchFamily="18" charset="0"/>
                          <a:hlinkClick r:id="rId13"/>
                        </a:rPr>
                        <a:t>Menu</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lnSpc>
                          <a:spcPct val="100000"/>
                        </a:lnSpc>
                      </a:pPr>
                      <a:r>
                        <a:rPr lang="en-IN" sz="1300" dirty="0">
                          <a:solidFill>
                            <a:srgbClr val="000000"/>
                          </a:solidFill>
                          <a:effectLst/>
                          <a:latin typeface="Times New Roman" pitchFamily="18" charset="0"/>
                          <a:cs typeface="Times New Roman" pitchFamily="18" charset="0"/>
                        </a:rPr>
                        <a:t>JavaFX provides a Menu class to implement menus. Menu is the main component of any application.</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1831">
                <a:tc>
                  <a:txBody>
                    <a:bodyPr/>
                    <a:lstStyle/>
                    <a:p>
                      <a:pPr algn="ctr" fontAlgn="t">
                        <a:lnSpc>
                          <a:spcPct val="100000"/>
                        </a:lnSpc>
                      </a:pPr>
                      <a:r>
                        <a:rPr lang="en-US" sz="1300" b="1">
                          <a:solidFill>
                            <a:srgbClr val="000000"/>
                          </a:solidFill>
                          <a:effectLst/>
                          <a:latin typeface="Times New Roman" pitchFamily="18" charset="0"/>
                          <a:cs typeface="Times New Roman" pitchFamily="18" charset="0"/>
                        </a:rPr>
                        <a:t>13</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ctr" rtl="0" eaLnBrk="1" fontAlgn="t" latinLnBrk="0" hangingPunct="1">
                        <a:lnSpc>
                          <a:spcPct val="100000"/>
                        </a:lnSpc>
                      </a:pPr>
                      <a:r>
                        <a:rPr kumimoji="0" lang="en-US" sz="1300" b="1" kern="1200" dirty="0">
                          <a:solidFill>
                            <a:srgbClr val="000000"/>
                          </a:solidFill>
                          <a:effectLst/>
                          <a:latin typeface="Times New Roman" pitchFamily="18" charset="0"/>
                          <a:ea typeface="+mn-ea"/>
                          <a:cs typeface="Times New Roman" pitchFamily="18" charset="0"/>
                          <a:hlinkClick r:id="rId14"/>
                        </a:rPr>
                        <a:t>ToolTip</a:t>
                      </a:r>
                      <a:endParaRPr kumimoji="0" lang="en-US" sz="1300" b="1" kern="1200" dirty="0">
                        <a:solidFill>
                          <a:srgbClr val="000000"/>
                        </a:solidFill>
                        <a:effectLst/>
                        <a:latin typeface="Times New Roman" pitchFamily="18" charset="0"/>
                        <a:ea typeface="+mn-ea"/>
                        <a:cs typeface="Times New Roman" pitchFamily="18" charset="0"/>
                      </a:endParaRP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lnSpc>
                          <a:spcPct val="100000"/>
                        </a:lnSpc>
                      </a:pPr>
                      <a:r>
                        <a:rPr lang="en-IN" sz="1300" dirty="0">
                          <a:solidFill>
                            <a:srgbClr val="000000"/>
                          </a:solidFill>
                          <a:effectLst/>
                          <a:latin typeface="Times New Roman" pitchFamily="18" charset="0"/>
                          <a:cs typeface="Times New Roman" pitchFamily="18" charset="0"/>
                        </a:rPr>
                        <a:t>JavaFX ToolTip is used to provide hint to the user about any component. It is mainly used to provide hints about the text fields or password fields being used in the application.</a:t>
                      </a:r>
                    </a:p>
                  </a:txBody>
                  <a:tcPr marL="12569" marR="12569" marT="12569" marB="1256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2" name="Title 1"/>
          <p:cNvSpPr>
            <a:spLocks noGrp="1"/>
          </p:cNvSpPr>
          <p:nvPr>
            <p:ph type="title"/>
          </p:nvPr>
        </p:nvSpPr>
        <p:spPr>
          <a:xfrm>
            <a:off x="457200" y="-304800"/>
            <a:ext cx="8229600" cy="1143000"/>
          </a:xfrm>
        </p:spPr>
        <p:txBody>
          <a:bodyPr>
            <a:normAutofit/>
          </a:bodyPr>
          <a:lstStyle/>
          <a:p>
            <a:r>
              <a:rPr lang="en-US" b="0" dirty="0" err="1">
                <a:effectLst/>
              </a:rPr>
              <a:t>JavaFX</a:t>
            </a:r>
            <a:r>
              <a:rPr lang="en-US" b="0" dirty="0">
                <a:effectLst/>
              </a:rPr>
              <a:t> UI </a:t>
            </a:r>
            <a:r>
              <a:rPr lang="en-US" b="0" dirty="0" smtClean="0">
                <a:effectLst/>
              </a:rPr>
              <a:t>Controls</a:t>
            </a:r>
            <a:endParaRPr lang="en-US" dirty="0"/>
          </a:p>
        </p:txBody>
      </p:sp>
    </p:spTree>
    <p:extLst>
      <p:ext uri="{BB962C8B-B14F-4D97-AF65-F5344CB8AC3E}">
        <p14:creationId xmlns:p14="http://schemas.microsoft.com/office/powerpoint/2010/main" val="28587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291</TotalTime>
  <Words>793</Words>
  <Application>Microsoft Office PowerPoint</Application>
  <PresentationFormat>On-screen Show (4:3)</PresentationFormat>
  <Paragraphs>98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JavaFX</vt:lpstr>
      <vt:lpstr>Basic structure of JAVAFX program </vt:lpstr>
      <vt:lpstr>Stage</vt:lpstr>
      <vt:lpstr>Scene</vt:lpstr>
      <vt:lpstr>Scene Graph</vt:lpstr>
      <vt:lpstr>PowerPoint Presentation</vt:lpstr>
      <vt:lpstr>JAVAFX COLOR Class</vt:lpstr>
      <vt:lpstr>JAVAFX Font Class</vt:lpstr>
      <vt:lpstr>JavaFX UI Controls</vt:lpstr>
      <vt:lpstr>JavaFX UI Shapes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JavaFX</dc:title>
  <dc:creator>Meet</dc:creator>
  <cp:lastModifiedBy>Meet</cp:lastModifiedBy>
  <cp:revision>16</cp:revision>
  <dcterms:created xsi:type="dcterms:W3CDTF">2006-08-16T00:00:00Z</dcterms:created>
  <dcterms:modified xsi:type="dcterms:W3CDTF">2020-03-26T05:46:36Z</dcterms:modified>
</cp:coreProperties>
</file>