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sz="4400" b="0" dirty="0"/>
              <a:t>Image and Image-View class 	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452265"/>
            <a:ext cx="8915400" cy="5329535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dirty="0"/>
              <a:t>To the constructor of the class, you have to pass either of the following −</a:t>
            </a:r>
          </a:p>
          <a:p>
            <a:pPr algn="l"/>
            <a:r>
              <a:rPr lang="en-IN" dirty="0" smtClean="0"/>
              <a:t>1. An</a:t>
            </a:r>
            <a:r>
              <a:rPr lang="en-IN" dirty="0"/>
              <a:t> </a:t>
            </a:r>
            <a:r>
              <a:rPr lang="en-IN" b="1" dirty="0" err="1"/>
              <a:t>InputStream</a:t>
            </a:r>
            <a:r>
              <a:rPr lang="en-IN" dirty="0"/>
              <a:t> object of the image to be </a:t>
            </a:r>
            <a:r>
              <a:rPr lang="en-IN" dirty="0" smtClean="0"/>
              <a:t>loaded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900" dirty="0" smtClean="0"/>
              <a:t>FileInputStream </a:t>
            </a:r>
            <a:r>
              <a:rPr lang="en-US" sz="1900" dirty="0" err="1"/>
              <a:t>inputstream</a:t>
            </a:r>
            <a:r>
              <a:rPr lang="en-US" sz="1900" dirty="0"/>
              <a:t> = </a:t>
            </a:r>
            <a:r>
              <a:rPr lang="en-US" sz="1900" dirty="0" smtClean="0"/>
              <a:t>new </a:t>
            </a:r>
            <a:r>
              <a:rPr lang="en-US" sz="1900" dirty="0"/>
              <a:t>FileInputStream ("</a:t>
            </a:r>
            <a:r>
              <a:rPr lang="en-US" sz="1900" dirty="0" err="1"/>
              <a:t>url</a:t>
            </a:r>
            <a:r>
              <a:rPr lang="en-US" sz="1900" dirty="0"/>
              <a:t> for the image</a:t>
            </a:r>
            <a:r>
              <a:rPr lang="en-US" sz="1900" dirty="0" smtClean="0"/>
              <a:t>"));</a:t>
            </a:r>
            <a:endParaRPr lang="en-US" sz="2400" dirty="0" smtClean="0"/>
          </a:p>
          <a:p>
            <a:pPr algn="l"/>
            <a:r>
              <a:rPr lang="en-US" sz="1900" dirty="0" smtClean="0"/>
              <a:t>Image </a:t>
            </a:r>
            <a:r>
              <a:rPr lang="en-US" sz="1900" dirty="0" err="1"/>
              <a:t>image</a:t>
            </a:r>
            <a:r>
              <a:rPr lang="en-US" sz="1900" dirty="0"/>
              <a:t> = new Image(</a:t>
            </a:r>
            <a:r>
              <a:rPr lang="en-US" sz="1900" dirty="0" err="1"/>
              <a:t>inputstream</a:t>
            </a:r>
            <a:r>
              <a:rPr lang="en-US" sz="1900" dirty="0"/>
              <a:t>); </a:t>
            </a:r>
            <a:endParaRPr lang="en-US" sz="1900" dirty="0" smtClean="0"/>
          </a:p>
          <a:p>
            <a:pPr algn="l"/>
            <a:endParaRPr lang="en-IN" sz="1900" dirty="0"/>
          </a:p>
          <a:p>
            <a:pPr algn="l"/>
            <a:r>
              <a:rPr lang="en-US" sz="2400" dirty="0" err="1"/>
              <a:t>ImageView</a:t>
            </a:r>
            <a:r>
              <a:rPr lang="en-US" sz="2400" dirty="0"/>
              <a:t> imageView1 = new </a:t>
            </a:r>
            <a:r>
              <a:rPr lang="en-US" sz="2400" dirty="0" err="1"/>
              <a:t>ImageView</a:t>
            </a:r>
            <a:r>
              <a:rPr lang="en-US" sz="2400" dirty="0"/>
              <a:t>(image);</a:t>
            </a:r>
          </a:p>
          <a:p>
            <a:pPr algn="l"/>
            <a:endParaRPr lang="en-IN" sz="1800" dirty="0" smtClean="0"/>
          </a:p>
          <a:p>
            <a:pPr algn="l"/>
            <a:r>
              <a:rPr lang="en-IN" dirty="0" smtClean="0"/>
              <a:t>2. A </a:t>
            </a:r>
            <a:r>
              <a:rPr lang="en-IN" dirty="0"/>
              <a:t>string variable holding the URL for the image.</a:t>
            </a:r>
          </a:p>
          <a:p>
            <a:pPr algn="l"/>
            <a:endParaRPr lang="en-US" sz="2400" dirty="0" smtClean="0"/>
          </a:p>
          <a:p>
            <a:pPr algn="l"/>
            <a:r>
              <a:rPr lang="en-US" sz="1900" dirty="0" smtClean="0"/>
              <a:t>Image </a:t>
            </a:r>
            <a:r>
              <a:rPr lang="en-US" sz="1900" dirty="0" err="1"/>
              <a:t>image</a:t>
            </a:r>
            <a:r>
              <a:rPr lang="en-US" sz="1900" dirty="0"/>
              <a:t> = new Image(new FileInputStream("</a:t>
            </a:r>
            <a:r>
              <a:rPr lang="en-US" sz="1900" dirty="0" err="1"/>
              <a:t>url</a:t>
            </a:r>
            <a:r>
              <a:rPr lang="en-US" sz="1900" dirty="0"/>
              <a:t> for the </a:t>
            </a:r>
            <a:r>
              <a:rPr lang="en-US" sz="1900" dirty="0"/>
              <a:t>image</a:t>
            </a:r>
            <a:r>
              <a:rPr lang="en-US" sz="1900" dirty="0" smtClean="0"/>
              <a:t>"));</a:t>
            </a:r>
            <a:endParaRPr lang="en-US" sz="1900" dirty="0" smtClean="0"/>
          </a:p>
          <a:p>
            <a:pPr algn="l"/>
            <a:endParaRPr lang="en-US" sz="1900" dirty="0"/>
          </a:p>
          <a:p>
            <a:pPr algn="l"/>
            <a:r>
              <a:rPr lang="en-US" sz="2400" dirty="0" err="1"/>
              <a:t>ImageView</a:t>
            </a:r>
            <a:r>
              <a:rPr lang="en-US" sz="2400" dirty="0"/>
              <a:t> imageView1 = new </a:t>
            </a:r>
            <a:r>
              <a:rPr lang="en-US" sz="2400" dirty="0" err="1"/>
              <a:t>ImageView</a:t>
            </a:r>
            <a:r>
              <a:rPr lang="en-US" sz="2400" dirty="0"/>
              <a:t>(image);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9906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Package </a:t>
            </a:r>
            <a:r>
              <a:rPr lang="en-US" sz="2400" b="1" dirty="0" err="1" smtClean="0"/>
              <a:t>javafx.scene.image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6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0" dirty="0"/>
              <a:t>L</a:t>
            </a:r>
            <a:r>
              <a:rPr lang="en-US" b="0" dirty="0" smtClean="0"/>
              <a:t>ayout panes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6840"/>
            <a:ext cx="8229600" cy="5242560"/>
          </a:xfrm>
        </p:spPr>
        <p:txBody>
          <a:bodyPr>
            <a:normAutofit/>
          </a:bodyPr>
          <a:lstStyle/>
          <a:p>
            <a:r>
              <a:rPr lang="en-US" dirty="0" err="1"/>
              <a:t>JavaFX</a:t>
            </a:r>
            <a:r>
              <a:rPr lang="en-US" dirty="0"/>
              <a:t> provides several predefined layouts such as </a:t>
            </a:r>
            <a:r>
              <a:rPr lang="en-US" b="1" dirty="0" err="1"/>
              <a:t>HBox</a:t>
            </a:r>
            <a:r>
              <a:rPr lang="en-US" b="1" dirty="0"/>
              <a:t>, </a:t>
            </a:r>
            <a:r>
              <a:rPr lang="en-US" b="1" dirty="0" err="1"/>
              <a:t>VBox</a:t>
            </a:r>
            <a:r>
              <a:rPr lang="en-US" b="1" dirty="0"/>
              <a:t>, Border Pane, Stack Pane, Text Flow, Anchor Pane, Title Pane, Grid Pane, Flow Panel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IN" dirty="0"/>
              <a:t>To create a layout, you need to −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/>
              <a:t>Create </a:t>
            </a:r>
            <a:r>
              <a:rPr lang="en-IN" dirty="0" smtClean="0"/>
              <a:t>node.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 smtClean="0"/>
              <a:t>Instantiate </a:t>
            </a:r>
            <a:r>
              <a:rPr lang="en-IN" dirty="0"/>
              <a:t>the respective class of the required </a:t>
            </a:r>
            <a:r>
              <a:rPr lang="en-IN" dirty="0" smtClean="0"/>
              <a:t>layout.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 smtClean="0"/>
              <a:t>Set </a:t>
            </a:r>
            <a:r>
              <a:rPr lang="en-IN" dirty="0"/>
              <a:t>the properties of the </a:t>
            </a:r>
            <a:r>
              <a:rPr lang="en-IN" dirty="0" smtClean="0"/>
              <a:t>layout.</a:t>
            </a:r>
          </a:p>
          <a:p>
            <a:pPr marL="651510" indent="-514350">
              <a:buFont typeface="+mj-lt"/>
              <a:buAutoNum type="arabicPeriod"/>
            </a:pPr>
            <a:r>
              <a:rPr lang="en-IN" dirty="0" smtClean="0"/>
              <a:t>Add </a:t>
            </a:r>
            <a:r>
              <a:rPr lang="en-IN" dirty="0"/>
              <a:t>all the created nodes to the layout.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1" y="762000"/>
            <a:ext cx="4036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package </a:t>
            </a:r>
            <a:r>
              <a:rPr lang="en-US" sz="2400" b="1" dirty="0" err="1"/>
              <a:t>javafx.layout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15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119997"/>
              </p:ext>
            </p:extLst>
          </p:nvPr>
        </p:nvGraphicFramePr>
        <p:xfrm>
          <a:off x="0" y="-1"/>
          <a:ext cx="9144000" cy="6877688"/>
        </p:xfrm>
        <a:graphic>
          <a:graphicData uri="http://schemas.openxmlformats.org/drawingml/2006/table">
            <a:tbl>
              <a:tblPr/>
              <a:tblGrid>
                <a:gridCol w="1219200"/>
                <a:gridCol w="7924800"/>
              </a:tblGrid>
              <a:tr h="2362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 smtClean="0">
                          <a:solidFill>
                            <a:schemeClr val="bg1"/>
                          </a:solidFill>
                          <a:effectLst/>
                        </a:rPr>
                        <a:t>Shape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 smtClean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02685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IN" sz="15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HBox</a:t>
                      </a:r>
                      <a:endParaRPr kumimoji="0" lang="en-US" sz="15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The </a:t>
                      </a:r>
                      <a:r>
                        <a:rPr lang="en-IN" sz="1500" dirty="0">
                          <a:solidFill>
                            <a:schemeClr val="bg1"/>
                          </a:solidFill>
                          <a:effectLst/>
                        </a:rPr>
                        <a:t>HBox layout arranges all the nodes in our application in a single horizontal row</a:t>
                      </a:r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685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IN" sz="15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Vbox</a:t>
                      </a:r>
                      <a:endParaRPr kumimoji="0" lang="en-US" sz="15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The </a:t>
                      </a:r>
                      <a:r>
                        <a:rPr lang="en-IN" sz="1500" dirty="0" err="1">
                          <a:solidFill>
                            <a:schemeClr val="bg1"/>
                          </a:solidFill>
                          <a:effectLst/>
                        </a:rPr>
                        <a:t>VBox</a:t>
                      </a:r>
                      <a:r>
                        <a:rPr lang="en-IN" sz="1500" dirty="0">
                          <a:solidFill>
                            <a:schemeClr val="bg1"/>
                          </a:solidFill>
                          <a:effectLst/>
                        </a:rPr>
                        <a:t> layout arranges all the nodes in our application in a single vertical column</a:t>
                      </a:r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573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sz="15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BorderPane</a:t>
                      </a:r>
                      <a:endParaRPr kumimoji="0" lang="en-US" sz="15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The </a:t>
                      </a:r>
                      <a:r>
                        <a:rPr lang="en-IN" sz="1500" dirty="0">
                          <a:solidFill>
                            <a:schemeClr val="bg1"/>
                          </a:solidFill>
                          <a:effectLst/>
                        </a:rPr>
                        <a:t>Border Pane layout arranges the nodes in our application in top, left, right, bottom and </a:t>
                      </a:r>
                      <a:r>
                        <a:rPr lang="en-IN" sz="1500" dirty="0" err="1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r>
                        <a:rPr lang="en-IN" sz="1500" dirty="0">
                          <a:solidFill>
                            <a:schemeClr val="bg1"/>
                          </a:solidFill>
                          <a:effectLst/>
                        </a:rPr>
                        <a:t> positions</a:t>
                      </a:r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905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IN" sz="15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StackPane</a:t>
                      </a:r>
                      <a:endParaRPr kumimoji="0" lang="en-US" sz="15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The </a:t>
                      </a:r>
                      <a:r>
                        <a:rPr lang="en-IN" sz="1500" dirty="0">
                          <a:solidFill>
                            <a:schemeClr val="bg1"/>
                          </a:solidFill>
                          <a:effectLst/>
                        </a:rPr>
                        <a:t>stack pane layout arranges the nodes in our application on top of another just like in a stack. The node added first is placed at the bottom of the stack and the next node is placed on top of it</a:t>
                      </a:r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685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IN" sz="15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TextFlow</a:t>
                      </a:r>
                      <a:endParaRPr kumimoji="0" lang="en-US" sz="15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The </a:t>
                      </a:r>
                      <a:r>
                        <a:rPr lang="en-IN" sz="1500" dirty="0">
                          <a:solidFill>
                            <a:schemeClr val="bg1"/>
                          </a:solidFill>
                          <a:effectLst/>
                        </a:rPr>
                        <a:t>Text Flow layout arranges multiple text nodes in a single flow</a:t>
                      </a:r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573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IN" sz="15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AnchorPane</a:t>
                      </a:r>
                      <a:endParaRPr kumimoji="0" lang="en-US" sz="15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The </a:t>
                      </a:r>
                      <a:r>
                        <a:rPr lang="en-IN" sz="1500" dirty="0">
                          <a:solidFill>
                            <a:schemeClr val="bg1"/>
                          </a:solidFill>
                          <a:effectLst/>
                        </a:rPr>
                        <a:t>Anchor pane layout anchors the nodes in our application at a particular distance from the pane</a:t>
                      </a:r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129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IN" sz="15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TilePane</a:t>
                      </a:r>
                      <a:endParaRPr kumimoji="0" lang="en-US" sz="15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The </a:t>
                      </a:r>
                      <a:r>
                        <a:rPr lang="en-IN" sz="1500" dirty="0">
                          <a:solidFill>
                            <a:schemeClr val="bg1"/>
                          </a:solidFill>
                          <a:effectLst/>
                        </a:rPr>
                        <a:t>Tile Pane layout adds all the nodes of our application in the form of uniformly sized tiles</a:t>
                      </a:r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4017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IN" sz="15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GridPane</a:t>
                      </a:r>
                      <a:endParaRPr kumimoji="0" lang="en-US" sz="15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The </a:t>
                      </a:r>
                      <a:r>
                        <a:rPr lang="en-IN" sz="1500" dirty="0">
                          <a:solidFill>
                            <a:schemeClr val="bg1"/>
                          </a:solidFill>
                          <a:effectLst/>
                        </a:rPr>
                        <a:t>Grid Pane layout arranges the nodes in our application as a grid of rows and columns. This layout comes handy while creating forms using </a:t>
                      </a:r>
                      <a:r>
                        <a:rPr lang="en-IN" sz="1500" dirty="0" err="1">
                          <a:solidFill>
                            <a:schemeClr val="bg1"/>
                          </a:solidFill>
                          <a:effectLst/>
                        </a:rPr>
                        <a:t>JavaFX</a:t>
                      </a:r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460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IN" sz="15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FlowPane</a:t>
                      </a:r>
                      <a:endParaRPr kumimoji="0" lang="en-US" sz="15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The </a:t>
                      </a:r>
                      <a:r>
                        <a:rPr lang="en-IN" sz="1500" dirty="0">
                          <a:solidFill>
                            <a:schemeClr val="bg1"/>
                          </a:solidFill>
                          <a:effectLst/>
                        </a:rPr>
                        <a:t>flow pane layout wraps all the nodes in a flow. A horizontal flow pane wraps the elements of the pane at its height, while a vertical flow pane wraps the elements at its width</a:t>
                      </a:r>
                      <a:r>
                        <a:rPr lang="en-IN" sz="1500" dirty="0" smtClean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5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688" marR="13688" marT="13688" marB="13688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9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0" dirty="0"/>
              <a:t>S</a:t>
            </a:r>
            <a:r>
              <a:rPr lang="en-US" b="0" dirty="0" smtClean="0"/>
              <a:t>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7091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2-D Shape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3-D Shape</a:t>
            </a:r>
          </a:p>
          <a:p>
            <a:pPr marL="13716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4245"/>
              </p:ext>
            </p:extLst>
          </p:nvPr>
        </p:nvGraphicFramePr>
        <p:xfrm>
          <a:off x="76200" y="1981200"/>
          <a:ext cx="8915400" cy="4861762"/>
        </p:xfrm>
        <a:graphic>
          <a:graphicData uri="http://schemas.openxmlformats.org/drawingml/2006/table">
            <a:tbl>
              <a:tblPr/>
              <a:tblGrid>
                <a:gridCol w="762000"/>
                <a:gridCol w="8153400"/>
              </a:tblGrid>
              <a:tr h="1061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50" b="1" dirty="0" err="1">
                          <a:solidFill>
                            <a:schemeClr val="bg1"/>
                          </a:solidFill>
                          <a:effectLst/>
                        </a:rPr>
                        <a:t>S.No</a:t>
                      </a:r>
                      <a:endParaRPr lang="en-US" sz="135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895" marR="18895" marT="18895" marB="188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50" b="1" dirty="0">
                          <a:solidFill>
                            <a:schemeClr val="bg1"/>
                          </a:solidFill>
                          <a:effectLst/>
                        </a:rPr>
                        <a:t>Shape &amp; Description</a:t>
                      </a:r>
                    </a:p>
                  </a:txBody>
                  <a:tcPr marL="18895" marR="18895" marT="18895" marB="188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5394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50" smtClean="0">
                          <a:solidFill>
                            <a:schemeClr val="bg1"/>
                          </a:solidFill>
                          <a:effectLst/>
                        </a:rPr>
                        <a:t>Box</a:t>
                      </a:r>
                      <a:endParaRPr lang="en-US" sz="13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895" marR="18895" marT="18895" marB="188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50" dirty="0" smtClean="0">
                          <a:solidFill>
                            <a:srgbClr val="000000"/>
                          </a:solidFill>
                          <a:effectLst/>
                        </a:rPr>
                        <a:t>A 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cuboid is a three-dimensional shape with a </a:t>
                      </a:r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</a:rPr>
                        <a:t>length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 (depth), </a:t>
                      </a:r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</a:rPr>
                        <a:t>width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, and a </a:t>
                      </a:r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algn="just" fontAlgn="t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In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</a:rPr>
                        <a:t>JavaFX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 a three-dimensional box is represented by a class named </a:t>
                      </a:r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</a:rPr>
                        <a:t>Box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</a:p>
                    <a:p>
                      <a:pPr algn="just" fontAlgn="t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By instantiating this class, you can create a Box node in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</a:rPr>
                        <a:t>JavaFX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algn="just" fontAlgn="t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This class has 3 properties of the double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</a:rPr>
                        <a:t>datatype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 namely −</a:t>
                      </a:r>
                    </a:p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</a:rPr>
                        <a:t>width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 − The width of the box.</a:t>
                      </a:r>
                    </a:p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 − The height of the box.</a:t>
                      </a:r>
                    </a:p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</a:rPr>
                        <a:t>depth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 − The depth of the box.</a:t>
                      </a:r>
                    </a:p>
                  </a:txBody>
                  <a:tcPr marL="18895" marR="18895" marT="18895" marB="188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9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50" dirty="0" smtClean="0">
                          <a:solidFill>
                            <a:schemeClr val="bg1"/>
                          </a:solidFill>
                          <a:effectLst/>
                        </a:rPr>
                        <a:t>Cylinder</a:t>
                      </a:r>
                      <a:endParaRPr lang="en-US" sz="13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895" marR="18895" marT="18895" marB="188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50" dirty="0" smtClean="0">
                          <a:solidFill>
                            <a:srgbClr val="000000"/>
                          </a:solidFill>
                          <a:effectLst/>
                        </a:rPr>
                        <a:t>A 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cylinder is a closed solid that has two parallel (mostly circular) bases connected by a curved surface.</a:t>
                      </a:r>
                    </a:p>
                    <a:p>
                      <a:pPr algn="just" fontAlgn="t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It is described by two parameters, namely, the </a:t>
                      </a:r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</a:rPr>
                        <a:t>radius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 of its circular base and the </a:t>
                      </a:r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 of the cylinder.</a:t>
                      </a:r>
                    </a:p>
                    <a:p>
                      <a:pPr algn="just" fontAlgn="t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In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</a:rPr>
                        <a:t>JavaFX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, a cylinder is represented by a class named </a:t>
                      </a:r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</a:rPr>
                        <a:t>Cylinder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</a:p>
                    <a:p>
                      <a:pPr algn="just" fontAlgn="t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By instantiating this class, you can create a cylinder node in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</a:rPr>
                        <a:t>JavaFX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. This class has 2 properties of the double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</a:rPr>
                        <a:t>datatype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 namely −</a:t>
                      </a:r>
                    </a:p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 − The height of the Cylinder.</a:t>
                      </a:r>
                    </a:p>
                    <a:p>
                      <a:pPr algn="just" fontAlgn="t">
                        <a:buFont typeface="Arial"/>
                        <a:buChar char="•"/>
                      </a:pPr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</a:rPr>
                        <a:t>radius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 − The radius of the Cylinder.</a:t>
                      </a:r>
                    </a:p>
                  </a:txBody>
                  <a:tcPr marL="18895" marR="18895" marT="18895" marB="188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9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50" dirty="0" smtClean="0">
                          <a:solidFill>
                            <a:schemeClr val="bg1"/>
                          </a:solidFill>
                          <a:effectLst/>
                        </a:rPr>
                        <a:t>Sphere</a:t>
                      </a:r>
                      <a:endParaRPr lang="en-US" sz="13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895" marR="18895" marT="18895" marB="188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350" dirty="0" smtClean="0">
                          <a:solidFill>
                            <a:srgbClr val="000000"/>
                          </a:solidFill>
                          <a:effectLst/>
                        </a:rPr>
                        <a:t>A 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sphere is defined as the set of points that are all at the same distance r from a given point in a 3D space. This distance r is the radius of the sphere and the given point is the centre of the sphere.</a:t>
                      </a:r>
                    </a:p>
                    <a:p>
                      <a:pPr algn="just" fontAlgn="t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In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</a:rPr>
                        <a:t>JavaFX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, a sphere is represented by a class named </a:t>
                      </a:r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</a:rPr>
                        <a:t>Sphere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</a:p>
                    <a:p>
                      <a:pPr algn="just" fontAlgn="t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By instantiating this class, you can create a sphere node in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</a:rPr>
                        <a:t>JavaFX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algn="just" fontAlgn="t"/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This class has a property named </a:t>
                      </a:r>
                      <a:r>
                        <a:rPr lang="en-IN" sz="1350" b="1" dirty="0">
                          <a:solidFill>
                            <a:srgbClr val="000000"/>
                          </a:solidFill>
                          <a:effectLst/>
                        </a:rPr>
                        <a:t>radius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 of double </a:t>
                      </a:r>
                      <a:r>
                        <a:rPr lang="en-IN" sz="1350" dirty="0" err="1">
                          <a:solidFill>
                            <a:srgbClr val="000000"/>
                          </a:solidFill>
                          <a:effectLst/>
                        </a:rPr>
                        <a:t>datatype</a:t>
                      </a:r>
                      <a:r>
                        <a:rPr lang="en-IN" sz="1350" dirty="0">
                          <a:solidFill>
                            <a:srgbClr val="000000"/>
                          </a:solidFill>
                          <a:effectLst/>
                        </a:rPr>
                        <a:t>. It represents the radius of a Sphere.</a:t>
                      </a:r>
                    </a:p>
                  </a:txBody>
                  <a:tcPr marL="18895" marR="18895" marT="18895" marB="188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3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578</TotalTime>
  <Words>367</Words>
  <Application>Microsoft Office PowerPoint</Application>
  <PresentationFormat>On-screen Show (4:3)</PresentationFormat>
  <Paragraphs>68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Image and Image-View class  </vt:lpstr>
      <vt:lpstr>Layout panes</vt:lpstr>
      <vt:lpstr>PowerPoint Presentation</vt:lpstr>
      <vt:lpstr>Shapes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</dc:title>
  <dc:creator>Meet</dc:creator>
  <cp:lastModifiedBy>Meet</cp:lastModifiedBy>
  <cp:revision>29</cp:revision>
  <dcterms:created xsi:type="dcterms:W3CDTF">2006-08-16T00:00:00Z</dcterms:created>
  <dcterms:modified xsi:type="dcterms:W3CDTF">2020-03-27T04:16:31Z</dcterms:modified>
</cp:coreProperties>
</file>