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56" r:id="rId2"/>
    <p:sldId id="257" r:id="rId3"/>
    <p:sldId id="262" r:id="rId4"/>
    <p:sldId id="258" r:id="rId5"/>
    <p:sldId id="266" r:id="rId6"/>
    <p:sldId id="267" r:id="rId7"/>
    <p:sldId id="259" r:id="rId8"/>
    <p:sldId id="260" r:id="rId9"/>
    <p:sldId id="261" r:id="rId10"/>
    <p:sldId id="263" r:id="rId11"/>
    <p:sldId id="264" r:id="rId12"/>
    <p:sldId id="288" r:id="rId13"/>
    <p:sldId id="289" r:id="rId14"/>
    <p:sldId id="274" r:id="rId15"/>
    <p:sldId id="291" r:id="rId16"/>
    <p:sldId id="294" r:id="rId17"/>
    <p:sldId id="295" r:id="rId18"/>
    <p:sldId id="296" r:id="rId19"/>
    <p:sldId id="298" r:id="rId20"/>
    <p:sldId id="301" r:id="rId21"/>
    <p:sldId id="302" r:id="rId22"/>
    <p:sldId id="307" r:id="rId23"/>
    <p:sldId id="308" r:id="rId24"/>
    <p:sldId id="309" r:id="rId25"/>
    <p:sldId id="310" r:id="rId26"/>
    <p:sldId id="311" r:id="rId27"/>
    <p:sldId id="273" r:id="rId28"/>
    <p:sldId id="303" r:id="rId29"/>
    <p:sldId id="304" r:id="rId30"/>
    <p:sldId id="305" r:id="rId31"/>
    <p:sldId id="30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B4AB67-E18D-4886-88A9-A322AB87FA44}" type="datetimeFigureOut">
              <a:rPr lang="en-US" smtClean="0"/>
              <a:t>4/10/2020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5B44D0-05F6-4AF0-8377-EE65679D74D1}" type="slidenum">
              <a:rPr lang="en-US" smtClean="0"/>
              <a:t>‹#›</a:t>
            </a:fld>
            <a:endParaRPr lang="en-US"/>
          </a:p>
        </p:txBody>
      </p:sp>
    </p:spTree>
    <p:extLst>
      <p:ext uri="{BB962C8B-B14F-4D97-AF65-F5344CB8AC3E}">
        <p14:creationId xmlns:p14="http://schemas.microsoft.com/office/powerpoint/2010/main" val="4222912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F8222B-62F6-446C-AEFE-8454E69110C8}" type="datetimeFigureOut">
              <a:rPr lang="en-US" smtClean="0"/>
              <a:t>4/10/2020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5B693-B998-49A9-9EDD-3E82F777EB73}" type="slidenum">
              <a:rPr lang="en-US" smtClean="0"/>
              <a:t>‹#›</a:t>
            </a:fld>
            <a:endParaRPr lang="en-US"/>
          </a:p>
        </p:txBody>
      </p:sp>
    </p:spTree>
    <p:extLst>
      <p:ext uri="{BB962C8B-B14F-4D97-AF65-F5344CB8AC3E}">
        <p14:creationId xmlns:p14="http://schemas.microsoft.com/office/powerpoint/2010/main" val="300951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002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745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917F292-860E-4826-9A35-CBB9C2229B9D}" type="datetime1">
              <a:rPr lang="en-US" smtClean="0"/>
              <a:t>4/10/2020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2F8FFF-DB13-4906-8982-BBD289B3EB70}"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F5CCB6-2DA7-4B7D-B622-99FCF93E3F30}"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6437B6-74CC-48AD-B92B-F476667B7806}"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D5280D-402E-44CD-B928-880F0DDF4AF7}"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F83DC2-0765-4607-92E3-048066D0F21A}" type="datetime1">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40877A-FCC8-4446-B835-3E8E12FF5E7D}" type="datetime1">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5F8727-9325-4EEB-9B1B-4466998177ED}" type="datetime1">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D4B36-D6DF-453F-B911-972EB6235D44}" type="datetime1">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22C702-EC67-4699-8AA9-2C0EE45E83AB}" type="datetime1">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E03842-97C9-4D7E-9F47-809715A13689}" type="datetime1">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9A575E3-FC60-4F1C-B3EA-1E61C4742679}" type="datetime1">
              <a:rPr lang="en-US" smtClean="0"/>
              <a:t>4/10/2020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List, Stacks, Queues and Priority Queues </a:t>
            </a:r>
            <a:r>
              <a:rPr lang="en-IN" b="0" dirty="0"/>
              <a:t>	</a:t>
            </a:r>
            <a:endParaRPr lang="en-US" dirty="0"/>
          </a:p>
        </p:txBody>
      </p:sp>
    </p:spTree>
    <p:extLst>
      <p:ext uri="{BB962C8B-B14F-4D97-AF65-F5344CB8AC3E}">
        <p14:creationId xmlns:p14="http://schemas.microsoft.com/office/powerpoint/2010/main" val="1923311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a:t>The Comparator interface</a:t>
            </a:r>
          </a:p>
        </p:txBody>
      </p:sp>
      <p:sp>
        <p:nvSpPr>
          <p:cNvPr id="3" name="Content Placeholder 2"/>
          <p:cNvSpPr>
            <a:spLocks noGrp="1"/>
          </p:cNvSpPr>
          <p:nvPr>
            <p:ph idx="1"/>
          </p:nvPr>
        </p:nvSpPr>
        <p:spPr/>
        <p:txBody>
          <a:bodyPr/>
          <a:lstStyle/>
          <a:p>
            <a:pPr algn="just"/>
            <a:r>
              <a:rPr lang="en-IN" b="1" dirty="0"/>
              <a:t>Java Comparator interface</a:t>
            </a:r>
            <a:r>
              <a:rPr lang="en-IN" dirty="0"/>
              <a:t> is used to order the objects of a user-defined class.</a:t>
            </a:r>
          </a:p>
          <a:p>
            <a:pPr algn="just"/>
            <a:r>
              <a:rPr lang="en-IN" dirty="0"/>
              <a:t>This interface is found in </a:t>
            </a:r>
            <a:r>
              <a:rPr lang="en-IN" dirty="0" err="1"/>
              <a:t>java.util</a:t>
            </a:r>
            <a:r>
              <a:rPr lang="en-IN" dirty="0"/>
              <a:t> package and contains 2 methods compare(Object obj1,Object obj2) and equals(Object element).</a:t>
            </a:r>
          </a:p>
          <a:p>
            <a:pPr algn="just"/>
            <a:r>
              <a:rPr lang="en-IN" dirty="0"/>
              <a:t>It provides multiple sorting sequences, i.e., you can sort the elements on the basis of any data member, for example, </a:t>
            </a:r>
            <a:r>
              <a:rPr lang="en-IN" dirty="0" err="1"/>
              <a:t>rollno</a:t>
            </a:r>
            <a:r>
              <a:rPr lang="en-IN" dirty="0"/>
              <a:t>, name, age or anything else.</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97176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88037343"/>
              </p:ext>
            </p:extLst>
          </p:nvPr>
        </p:nvGraphicFramePr>
        <p:xfrm>
          <a:off x="457200" y="2350904"/>
          <a:ext cx="8229600" cy="1901932"/>
        </p:xfrm>
        <a:graphic>
          <a:graphicData uri="http://schemas.openxmlformats.org/drawingml/2006/table">
            <a:tbl>
              <a:tblPr/>
              <a:tblGrid>
                <a:gridCol w="4114800"/>
                <a:gridCol w="4114800"/>
              </a:tblGrid>
              <a:tr h="500026">
                <a:tc>
                  <a:txBody>
                    <a:bodyPr/>
                    <a:lstStyle/>
                    <a:p>
                      <a:pPr algn="ctr" fontAlgn="t"/>
                      <a:r>
                        <a:rPr lang="en-US" sz="1800" b="1" dirty="0">
                          <a:solidFill>
                            <a:srgbClr val="000000"/>
                          </a:solidFill>
                          <a:effectLst/>
                          <a:latin typeface="times new roman"/>
                        </a:rPr>
                        <a:t>Method</a:t>
                      </a:r>
                    </a:p>
                  </a:txBody>
                  <a:tcPr marL="113642" marR="113642" marT="113642" marB="113642">
                    <a:lnL w="9525" cap="flat" cmpd="sng" algn="ctr">
                      <a:solidFill>
                        <a:srgbClr val="907B20"/>
                      </a:solidFill>
                      <a:prstDash val="solid"/>
                      <a:round/>
                      <a:headEnd type="none" w="med" len="med"/>
                      <a:tailEnd type="none" w="med" len="med"/>
                    </a:lnL>
                    <a:lnR w="9525" cap="flat" cmpd="sng" algn="ctr">
                      <a:solidFill>
                        <a:srgbClr val="907B20"/>
                      </a:solidFill>
                      <a:prstDash val="solid"/>
                      <a:round/>
                      <a:headEnd type="none" w="med" len="med"/>
                      <a:tailEnd type="none" w="med" len="med"/>
                    </a:lnR>
                    <a:lnT w="9525" cap="flat" cmpd="sng" algn="ctr">
                      <a:solidFill>
                        <a:srgbClr val="907B2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b="1" dirty="0">
                          <a:solidFill>
                            <a:srgbClr val="000000"/>
                          </a:solidFill>
                          <a:effectLst/>
                          <a:latin typeface="times new roman"/>
                        </a:rPr>
                        <a:t>Description</a:t>
                      </a:r>
                    </a:p>
                  </a:txBody>
                  <a:tcPr marL="113642" marR="113642" marT="113642" marB="113642">
                    <a:lnL w="9525" cap="flat" cmpd="sng" algn="ctr">
                      <a:solidFill>
                        <a:srgbClr val="907B20"/>
                      </a:solidFill>
                      <a:prstDash val="solid"/>
                      <a:round/>
                      <a:headEnd type="none" w="med" len="med"/>
                      <a:tailEnd type="none" w="med" len="med"/>
                    </a:lnL>
                    <a:lnR w="9525" cap="flat" cmpd="sng" algn="ctr">
                      <a:solidFill>
                        <a:srgbClr val="907B20"/>
                      </a:solidFill>
                      <a:prstDash val="solid"/>
                      <a:round/>
                      <a:headEnd type="none" w="med" len="med"/>
                      <a:tailEnd type="none" w="med" len="med"/>
                    </a:lnR>
                    <a:lnT w="9525" cap="flat" cmpd="sng" algn="ctr">
                      <a:solidFill>
                        <a:srgbClr val="907B2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97006">
                <a:tc>
                  <a:txBody>
                    <a:bodyPr/>
                    <a:lstStyle/>
                    <a:p>
                      <a:pPr algn="l" fontAlgn="t"/>
                      <a:r>
                        <a:rPr lang="en-US" sz="1800">
                          <a:solidFill>
                            <a:srgbClr val="000000"/>
                          </a:solidFill>
                          <a:effectLst/>
                          <a:latin typeface="verdana"/>
                        </a:rPr>
                        <a:t>public int compare(Object obj1, Object obj2)</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a:solidFill>
                            <a:srgbClr val="000000"/>
                          </a:solidFill>
                          <a:effectLst/>
                          <a:latin typeface="verdana"/>
                        </a:rPr>
                        <a:t>It compares the first object with the second object.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7006">
                <a:tc>
                  <a:txBody>
                    <a:bodyPr/>
                    <a:lstStyle/>
                    <a:p>
                      <a:pPr algn="l" fontAlgn="t"/>
                      <a:r>
                        <a:rPr lang="en-US" sz="1800">
                          <a:solidFill>
                            <a:srgbClr val="000000"/>
                          </a:solidFill>
                          <a:effectLst/>
                          <a:latin typeface="verdana"/>
                        </a:rPr>
                        <a:t>public boolean equals(Object obj)</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dirty="0">
                          <a:solidFill>
                            <a:srgbClr val="000000"/>
                          </a:solidFill>
                          <a:effectLst/>
                          <a:latin typeface="verdana"/>
                        </a:rPr>
                        <a:t>It is used to compare the current object with the specified object.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93300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9378B58-11A7-4BF8-A413-4EE31296DB00}" type="slidenum">
              <a:rPr lang="en-US"/>
              <a:pPr/>
              <a:t>12</a:t>
            </a:fld>
            <a:endParaRPr lang="en-US"/>
          </a:p>
        </p:txBody>
      </p:sp>
      <p:sp>
        <p:nvSpPr>
          <p:cNvPr id="273410" name="Rectangle 2"/>
          <p:cNvSpPr>
            <a:spLocks noGrp="1" noChangeArrowheads="1"/>
          </p:cNvSpPr>
          <p:nvPr>
            <p:ph type="title"/>
          </p:nvPr>
        </p:nvSpPr>
        <p:spPr>
          <a:xfrm>
            <a:off x="685800" y="228600"/>
            <a:ext cx="7924800" cy="914400"/>
          </a:xfrm>
          <a:noFill/>
          <a:ln/>
        </p:spPr>
        <p:txBody>
          <a:bodyPr/>
          <a:lstStyle/>
          <a:p>
            <a:r>
              <a:rPr lang="en-US">
                <a:cs typeface="Times New Roman" pitchFamily="18" charset="0"/>
              </a:rPr>
              <a:t>The Comparator Interface</a:t>
            </a:r>
          </a:p>
        </p:txBody>
      </p:sp>
      <p:sp>
        <p:nvSpPr>
          <p:cNvPr id="273411"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3412" name="Rectangle 4"/>
          <p:cNvSpPr>
            <a:spLocks noGrp="1" noChangeArrowheads="1"/>
          </p:cNvSpPr>
          <p:nvPr>
            <p:ph type="body" idx="1"/>
          </p:nvPr>
        </p:nvSpPr>
        <p:spPr>
          <a:xfrm>
            <a:off x="381000" y="1524000"/>
            <a:ext cx="8229600" cy="3581400"/>
          </a:xfrm>
          <a:ln/>
        </p:spPr>
        <p:txBody>
          <a:bodyPr/>
          <a:lstStyle/>
          <a:p>
            <a:pPr marL="0" indent="0" algn="just">
              <a:buFont typeface="Monotype Sorts" pitchFamily="2" charset="2"/>
              <a:buNone/>
            </a:pPr>
            <a:r>
              <a:rPr lang="en-US" sz="2800" dirty="0">
                <a:cs typeface="Times New Roman" pitchFamily="18" charset="0"/>
              </a:rPr>
              <a:t>Sometimes you want to insert elements of different types into a tree set. The elements may not be instances of </a:t>
            </a:r>
            <a:r>
              <a:rPr lang="en-US" sz="2800" u="sng" dirty="0">
                <a:cs typeface="Times New Roman" pitchFamily="18" charset="0"/>
              </a:rPr>
              <a:t>Comparable</a:t>
            </a:r>
            <a:r>
              <a:rPr lang="en-US" sz="2800" dirty="0">
                <a:cs typeface="Times New Roman" pitchFamily="18" charset="0"/>
              </a:rPr>
              <a:t> or are not comparable. You can define a comparator to compare these elements. To do so, create a class that implements the </a:t>
            </a:r>
            <a:r>
              <a:rPr lang="en-US" sz="2800" u="sng" dirty="0" err="1">
                <a:cs typeface="Times New Roman" pitchFamily="18" charset="0"/>
              </a:rPr>
              <a:t>java.util.Comparator</a:t>
            </a:r>
            <a:r>
              <a:rPr lang="en-US" sz="2800" dirty="0">
                <a:cs typeface="Times New Roman" pitchFamily="18" charset="0"/>
              </a:rPr>
              <a:t> interface. The </a:t>
            </a:r>
            <a:r>
              <a:rPr lang="en-US" sz="2800" u="sng" dirty="0">
                <a:cs typeface="Times New Roman" pitchFamily="18" charset="0"/>
              </a:rPr>
              <a:t>Comparator</a:t>
            </a:r>
            <a:r>
              <a:rPr lang="en-US" sz="2800" dirty="0">
                <a:cs typeface="Times New Roman" pitchFamily="18" charset="0"/>
              </a:rPr>
              <a:t> interface has two methods, </a:t>
            </a:r>
            <a:r>
              <a:rPr lang="en-US" sz="2800" u="sng" dirty="0">
                <a:cs typeface="Times New Roman" pitchFamily="18" charset="0"/>
              </a:rPr>
              <a:t>compare</a:t>
            </a:r>
            <a:r>
              <a:rPr lang="en-US" sz="2800" dirty="0">
                <a:cs typeface="Times New Roman" pitchFamily="18" charset="0"/>
              </a:rPr>
              <a:t> and </a:t>
            </a:r>
            <a:r>
              <a:rPr lang="en-US" sz="2800" u="sng" dirty="0">
                <a:cs typeface="Times New Roman" pitchFamily="18" charset="0"/>
              </a:rPr>
              <a:t>equals</a:t>
            </a:r>
            <a:r>
              <a:rPr lang="en-US" sz="2800" dirty="0">
                <a:cs typeface="Times New Roman" pitchFamily="18" charset="0"/>
              </a:rPr>
              <a:t>.</a:t>
            </a:r>
          </a:p>
        </p:txBody>
      </p:sp>
      <p:sp>
        <p:nvSpPr>
          <p:cNvPr id="273413"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3414"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387548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7483829-2B02-4F77-BC72-626985DB4BBC}" type="slidenum">
              <a:rPr lang="en-US"/>
              <a:pPr/>
              <a:t>13</a:t>
            </a:fld>
            <a:endParaRPr lang="en-US"/>
          </a:p>
        </p:txBody>
      </p:sp>
      <p:sp>
        <p:nvSpPr>
          <p:cNvPr id="274434" name="Rectangle 2"/>
          <p:cNvSpPr>
            <a:spLocks noGrp="1" noChangeArrowheads="1"/>
          </p:cNvSpPr>
          <p:nvPr>
            <p:ph type="title"/>
          </p:nvPr>
        </p:nvSpPr>
        <p:spPr>
          <a:xfrm>
            <a:off x="685800" y="228600"/>
            <a:ext cx="7924800" cy="914400"/>
          </a:xfrm>
          <a:noFill/>
          <a:ln/>
        </p:spPr>
        <p:txBody>
          <a:bodyPr/>
          <a:lstStyle/>
          <a:p>
            <a:r>
              <a:rPr lang="en-US">
                <a:cs typeface="Times New Roman" pitchFamily="18" charset="0"/>
              </a:rPr>
              <a:t>The Comparator Interface</a:t>
            </a:r>
          </a:p>
        </p:txBody>
      </p:sp>
      <p:sp>
        <p:nvSpPr>
          <p:cNvPr id="274435"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4436" name="Rectangle 4"/>
          <p:cNvSpPr>
            <a:spLocks noGrp="1" noChangeArrowheads="1"/>
          </p:cNvSpPr>
          <p:nvPr>
            <p:ph type="body" idx="1"/>
          </p:nvPr>
        </p:nvSpPr>
        <p:spPr>
          <a:xfrm>
            <a:off x="228600" y="1524000"/>
            <a:ext cx="8763000" cy="4800600"/>
          </a:xfrm>
          <a:ln/>
        </p:spPr>
        <p:txBody>
          <a:bodyPr/>
          <a:lstStyle/>
          <a:p>
            <a:pPr marL="0" indent="0" algn="just">
              <a:buFont typeface="Monotype Sorts" pitchFamily="2" charset="2"/>
              <a:buNone/>
            </a:pPr>
            <a:r>
              <a:rPr lang="en-US" sz="2800" u="sng" dirty="0">
                <a:cs typeface="Times New Roman" pitchFamily="18" charset="0"/>
              </a:rPr>
              <a:t>public </a:t>
            </a:r>
            <a:r>
              <a:rPr lang="en-US" sz="2800" u="sng" dirty="0" err="1">
                <a:cs typeface="Times New Roman" pitchFamily="18" charset="0"/>
              </a:rPr>
              <a:t>int</a:t>
            </a:r>
            <a:r>
              <a:rPr lang="en-US" sz="2800" u="sng" dirty="0">
                <a:cs typeface="Times New Roman" pitchFamily="18" charset="0"/>
              </a:rPr>
              <a:t> compare(Object element1, Object element2)</a:t>
            </a:r>
            <a:endParaRPr lang="en-US" sz="2800" dirty="0">
              <a:cs typeface="Times New Roman" pitchFamily="18" charset="0"/>
            </a:endParaRPr>
          </a:p>
          <a:p>
            <a:pPr marL="0" indent="0" algn="just">
              <a:buFont typeface="Monotype Sorts" pitchFamily="2" charset="2"/>
              <a:buNone/>
            </a:pPr>
            <a:r>
              <a:rPr lang="en-US" sz="2800" dirty="0">
                <a:cs typeface="Times New Roman" pitchFamily="18" charset="0"/>
              </a:rPr>
              <a:t>Returns a negative value if </a:t>
            </a:r>
            <a:r>
              <a:rPr lang="en-US" sz="2800" u="sng" dirty="0">
                <a:cs typeface="Times New Roman" pitchFamily="18" charset="0"/>
              </a:rPr>
              <a:t>element1</a:t>
            </a:r>
            <a:r>
              <a:rPr lang="en-US" sz="2800" dirty="0">
                <a:cs typeface="Times New Roman" pitchFamily="18" charset="0"/>
              </a:rPr>
              <a:t> is less than </a:t>
            </a:r>
            <a:r>
              <a:rPr lang="en-US" sz="2800" u="sng" dirty="0">
                <a:cs typeface="Times New Roman" pitchFamily="18" charset="0"/>
              </a:rPr>
              <a:t>element2</a:t>
            </a:r>
            <a:r>
              <a:rPr lang="en-US" sz="2800" dirty="0">
                <a:cs typeface="Times New Roman" pitchFamily="18" charset="0"/>
              </a:rPr>
              <a:t>, a positive value if </a:t>
            </a:r>
            <a:r>
              <a:rPr lang="en-US" sz="2800" u="sng" dirty="0">
                <a:cs typeface="Times New Roman" pitchFamily="18" charset="0"/>
              </a:rPr>
              <a:t>element1</a:t>
            </a:r>
            <a:r>
              <a:rPr lang="en-US" sz="2800" dirty="0">
                <a:cs typeface="Times New Roman" pitchFamily="18" charset="0"/>
              </a:rPr>
              <a:t> is greater than </a:t>
            </a:r>
            <a:r>
              <a:rPr lang="en-US" sz="2800" u="sng" dirty="0">
                <a:cs typeface="Times New Roman" pitchFamily="18" charset="0"/>
              </a:rPr>
              <a:t>element2</a:t>
            </a:r>
            <a:r>
              <a:rPr lang="en-US" sz="2800" dirty="0">
                <a:cs typeface="Times New Roman" pitchFamily="18" charset="0"/>
              </a:rPr>
              <a:t>, and zero if they are equal. </a:t>
            </a:r>
          </a:p>
          <a:p>
            <a:pPr marL="0" indent="0" algn="just">
              <a:buFont typeface="Monotype Sorts" pitchFamily="2" charset="2"/>
              <a:buNone/>
            </a:pPr>
            <a:endParaRPr lang="en-US" sz="2800" dirty="0">
              <a:cs typeface="Times New Roman" pitchFamily="18" charset="0"/>
            </a:endParaRPr>
          </a:p>
          <a:p>
            <a:pPr marL="0" indent="0" algn="just">
              <a:buFont typeface="Monotype Sorts" pitchFamily="2" charset="2"/>
              <a:buNone/>
            </a:pPr>
            <a:r>
              <a:rPr lang="en-US" sz="2800" u="sng" dirty="0">
                <a:cs typeface="Times New Roman" pitchFamily="18" charset="0"/>
              </a:rPr>
              <a:t>public </a:t>
            </a:r>
            <a:r>
              <a:rPr lang="en-US" sz="2800" u="sng" dirty="0" err="1">
                <a:cs typeface="Times New Roman" pitchFamily="18" charset="0"/>
              </a:rPr>
              <a:t>boolean</a:t>
            </a:r>
            <a:r>
              <a:rPr lang="en-US" sz="2800" u="sng" dirty="0">
                <a:cs typeface="Times New Roman" pitchFamily="18" charset="0"/>
              </a:rPr>
              <a:t> equals(Object element)</a:t>
            </a:r>
            <a:endParaRPr lang="en-US" sz="2800" dirty="0">
              <a:cs typeface="Times New Roman" pitchFamily="18" charset="0"/>
            </a:endParaRPr>
          </a:p>
          <a:p>
            <a:pPr marL="0" indent="0" algn="just">
              <a:buFont typeface="Monotype Sorts" pitchFamily="2" charset="2"/>
              <a:buNone/>
            </a:pPr>
            <a:r>
              <a:rPr lang="en-US" sz="2800" dirty="0">
                <a:cs typeface="Times New Roman" pitchFamily="18" charset="0"/>
              </a:rPr>
              <a:t>Returns true if the specified object is also a comparator and imposes the same ordering as this comparator.</a:t>
            </a:r>
          </a:p>
        </p:txBody>
      </p:sp>
      <p:sp>
        <p:nvSpPr>
          <p:cNvPr id="274437"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4438"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196997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98EB84D-7FF9-4997-847C-7C3BAE7E08CF}" type="slidenum">
              <a:rPr lang="en-US"/>
              <a:pPr/>
              <a:t>14</a:t>
            </a:fld>
            <a:endParaRPr lang="en-US"/>
          </a:p>
        </p:txBody>
      </p:sp>
      <p:sp>
        <p:nvSpPr>
          <p:cNvPr id="259074" name="Rectangle 2"/>
          <p:cNvSpPr>
            <a:spLocks noGrp="1" noChangeArrowheads="1"/>
          </p:cNvSpPr>
          <p:nvPr>
            <p:ph type="title"/>
          </p:nvPr>
        </p:nvSpPr>
        <p:spPr>
          <a:xfrm>
            <a:off x="685800" y="228600"/>
            <a:ext cx="7924800" cy="1143000"/>
          </a:xfrm>
          <a:noFill/>
          <a:ln/>
        </p:spPr>
        <p:txBody>
          <a:bodyPr>
            <a:normAutofit fontScale="90000"/>
          </a:bodyPr>
          <a:lstStyle/>
          <a:p>
            <a:r>
              <a:rPr lang="en-US"/>
              <a:t>Java Collection Framework hierarchy</a:t>
            </a:r>
          </a:p>
        </p:txBody>
      </p:sp>
      <p:sp>
        <p:nvSpPr>
          <p:cNvPr id="259075" name="Rectangle 3"/>
          <p:cNvSpPr>
            <a:spLocks noGrp="1" noChangeArrowheads="1"/>
          </p:cNvSpPr>
          <p:nvPr>
            <p:ph type="body" idx="1"/>
          </p:nvPr>
        </p:nvSpPr>
        <p:spPr>
          <a:xfrm>
            <a:off x="457200" y="1676400"/>
            <a:ext cx="8305800" cy="2895600"/>
          </a:xfrm>
          <a:noFill/>
          <a:ln/>
        </p:spPr>
        <p:txBody>
          <a:bodyPr>
            <a:normAutofit fontScale="92500"/>
          </a:bodyPr>
          <a:lstStyle/>
          <a:p>
            <a:pPr marL="0" indent="0" algn="just">
              <a:buFont typeface="Monotype Sorts" pitchFamily="2" charset="2"/>
              <a:buNone/>
            </a:pPr>
            <a:r>
              <a:rPr lang="en-US" sz="3600" dirty="0">
                <a:cs typeface="Times New Roman" pitchFamily="18" charset="0"/>
              </a:rPr>
              <a:t>A </a:t>
            </a:r>
            <a:r>
              <a:rPr lang="en-US" sz="3600" i="1" dirty="0">
                <a:cs typeface="Times New Roman" pitchFamily="18" charset="0"/>
              </a:rPr>
              <a:t>collection</a:t>
            </a:r>
            <a:r>
              <a:rPr lang="en-US" sz="3600" dirty="0">
                <a:cs typeface="Times New Roman" pitchFamily="18" charset="0"/>
              </a:rPr>
              <a:t> is a container object that represents a group of objects, often referred to as </a:t>
            </a:r>
            <a:r>
              <a:rPr lang="en-US" sz="3600" i="1" dirty="0">
                <a:cs typeface="Times New Roman" pitchFamily="18" charset="0"/>
              </a:rPr>
              <a:t>elements</a:t>
            </a:r>
            <a:r>
              <a:rPr lang="en-US" sz="3600" dirty="0">
                <a:cs typeface="Times New Roman" pitchFamily="18" charset="0"/>
              </a:rPr>
              <a:t>. The Java Collections Framework supports three types of collections, named </a:t>
            </a:r>
            <a:r>
              <a:rPr lang="en-US" sz="3600" i="1" dirty="0">
                <a:cs typeface="Times New Roman" pitchFamily="18" charset="0"/>
              </a:rPr>
              <a:t>sets, lists,</a:t>
            </a:r>
            <a:r>
              <a:rPr lang="en-US" sz="3600" dirty="0">
                <a:cs typeface="Times New Roman" pitchFamily="18" charset="0"/>
              </a:rPr>
              <a:t> and </a:t>
            </a:r>
            <a:r>
              <a:rPr lang="en-US" sz="3600" i="1" dirty="0">
                <a:cs typeface="Times New Roman" pitchFamily="18" charset="0"/>
              </a:rPr>
              <a:t>maps</a:t>
            </a:r>
            <a:r>
              <a:rPr lang="en-US" sz="3600" dirty="0">
                <a:cs typeface="Times New Roman" pitchFamily="18" charset="0"/>
              </a:rPr>
              <a:t>. </a:t>
            </a:r>
            <a:endParaRPr lang="en-US" sz="3600" noProof="1">
              <a:cs typeface="Times New Roman" pitchFamily="18" charset="0"/>
            </a:endParaRPr>
          </a:p>
        </p:txBody>
      </p:sp>
    </p:spTree>
    <p:extLst>
      <p:ext uri="{BB962C8B-B14F-4D97-AF65-F5344CB8AC3E}">
        <p14:creationId xmlns:p14="http://schemas.microsoft.com/office/powerpoint/2010/main" val="2475409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ADB30BB-6F18-42EE-AB51-E553E76E4433}" type="slidenum">
              <a:rPr lang="en-US"/>
              <a:pPr/>
              <a:t>15</a:t>
            </a:fld>
            <a:endParaRPr lang="en-US"/>
          </a:p>
        </p:txBody>
      </p:sp>
      <p:sp>
        <p:nvSpPr>
          <p:cNvPr id="276482" name="Rectangle 2"/>
          <p:cNvSpPr>
            <a:spLocks noGrp="1" noChangeArrowheads="1"/>
          </p:cNvSpPr>
          <p:nvPr>
            <p:ph type="title"/>
          </p:nvPr>
        </p:nvSpPr>
        <p:spPr>
          <a:xfrm>
            <a:off x="685800" y="228600"/>
            <a:ext cx="7924800" cy="914400"/>
          </a:xfrm>
          <a:noFill/>
          <a:ln/>
        </p:spPr>
        <p:txBody>
          <a:bodyPr/>
          <a:lstStyle/>
          <a:p>
            <a:r>
              <a:rPr lang="en-US">
                <a:cs typeface="Times New Roman" pitchFamily="18" charset="0"/>
              </a:rPr>
              <a:t>The List Interface</a:t>
            </a:r>
          </a:p>
        </p:txBody>
      </p:sp>
      <p:sp>
        <p:nvSpPr>
          <p:cNvPr id="276483"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6484" name="Rectangle 4"/>
          <p:cNvSpPr>
            <a:spLocks noGrp="1" noChangeArrowheads="1"/>
          </p:cNvSpPr>
          <p:nvPr>
            <p:ph type="body" idx="1"/>
          </p:nvPr>
        </p:nvSpPr>
        <p:spPr>
          <a:xfrm>
            <a:off x="381000" y="1524000"/>
            <a:ext cx="8229600" cy="3581400"/>
          </a:xfrm>
          <a:ln/>
        </p:spPr>
        <p:txBody>
          <a:bodyPr>
            <a:normAutofit fontScale="92500"/>
          </a:bodyPr>
          <a:lstStyle/>
          <a:p>
            <a:pPr marL="0" indent="0" algn="just">
              <a:lnSpc>
                <a:spcPct val="90000"/>
              </a:lnSpc>
              <a:buFont typeface="Monotype Sorts" pitchFamily="2" charset="2"/>
              <a:buNone/>
            </a:pPr>
            <a:r>
              <a:rPr lang="en-US" sz="3600" dirty="0">
                <a:cs typeface="Times New Roman" pitchFamily="18" charset="0"/>
              </a:rPr>
              <a:t>A set stores non-duplicate elements. To allow duplicate elements to be stored in a collection, you need to use a list. A list can not only store duplicate elements, but can also allow the user to specify where the element is stored. The user can access the element by index. </a:t>
            </a:r>
          </a:p>
        </p:txBody>
      </p:sp>
      <p:sp>
        <p:nvSpPr>
          <p:cNvPr id="276485"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6486"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18979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EC0D3E0-23D3-426B-8E3A-E617B1A3C6BB}" type="slidenum">
              <a:rPr lang="en-US"/>
              <a:pPr/>
              <a:t>16</a:t>
            </a:fld>
            <a:endParaRPr lang="en-US"/>
          </a:p>
        </p:txBody>
      </p:sp>
      <p:sp>
        <p:nvSpPr>
          <p:cNvPr id="279554" name="Rectangle 2"/>
          <p:cNvSpPr>
            <a:spLocks noGrp="1" noChangeArrowheads="1"/>
          </p:cNvSpPr>
          <p:nvPr>
            <p:ph type="title"/>
          </p:nvPr>
        </p:nvSpPr>
        <p:spPr>
          <a:xfrm>
            <a:off x="685800" y="228600"/>
            <a:ext cx="7924800" cy="914400"/>
          </a:xfrm>
          <a:noFill/>
          <a:ln/>
        </p:spPr>
        <p:txBody>
          <a:bodyPr/>
          <a:lstStyle/>
          <a:p>
            <a:r>
              <a:rPr lang="en-US" dirty="0" err="1">
                <a:cs typeface="Times New Roman" pitchFamily="18" charset="0"/>
              </a:rPr>
              <a:t>ArrayList</a:t>
            </a:r>
            <a:r>
              <a:rPr lang="en-US" dirty="0">
                <a:cs typeface="Times New Roman" pitchFamily="18" charset="0"/>
              </a:rPr>
              <a:t> and </a:t>
            </a:r>
            <a:r>
              <a:rPr lang="en-US" dirty="0" err="1">
                <a:cs typeface="Times New Roman" pitchFamily="18" charset="0"/>
              </a:rPr>
              <a:t>LinkedList</a:t>
            </a:r>
            <a:endParaRPr lang="en-US" dirty="0">
              <a:cs typeface="Times New Roman" pitchFamily="18" charset="0"/>
            </a:endParaRPr>
          </a:p>
        </p:txBody>
      </p:sp>
      <p:sp>
        <p:nvSpPr>
          <p:cNvPr id="279555"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9556" name="Rectangle 4"/>
          <p:cNvSpPr>
            <a:spLocks noGrp="1" noChangeArrowheads="1"/>
          </p:cNvSpPr>
          <p:nvPr>
            <p:ph type="body" idx="1"/>
          </p:nvPr>
        </p:nvSpPr>
        <p:spPr>
          <a:xfrm>
            <a:off x="381000" y="1219200"/>
            <a:ext cx="8458200" cy="4800600"/>
          </a:xfrm>
          <a:ln/>
        </p:spPr>
        <p:txBody>
          <a:bodyPr>
            <a:normAutofit fontScale="92500"/>
          </a:bodyPr>
          <a:lstStyle/>
          <a:p>
            <a:pPr marL="0" indent="0" algn="just">
              <a:lnSpc>
                <a:spcPct val="90000"/>
              </a:lnSpc>
              <a:buFont typeface="Monotype Sorts" pitchFamily="2" charset="2"/>
              <a:buNone/>
            </a:pPr>
            <a:r>
              <a:rPr lang="en-US" sz="2800" dirty="0">
                <a:cs typeface="Times New Roman" pitchFamily="18" charset="0"/>
              </a:rPr>
              <a:t>The </a:t>
            </a:r>
            <a:r>
              <a:rPr lang="en-US" sz="2800" dirty="0" err="1">
                <a:cs typeface="Times New Roman" pitchFamily="18" charset="0"/>
              </a:rPr>
              <a:t>ArrayList</a:t>
            </a:r>
            <a:r>
              <a:rPr lang="en-US" sz="2800" dirty="0">
                <a:cs typeface="Times New Roman" pitchFamily="18" charset="0"/>
              </a:rPr>
              <a:t> class and the </a:t>
            </a:r>
            <a:r>
              <a:rPr lang="en-US" sz="2800" dirty="0" err="1">
                <a:cs typeface="Times New Roman" pitchFamily="18" charset="0"/>
              </a:rPr>
              <a:t>LinkedList</a:t>
            </a:r>
            <a:r>
              <a:rPr lang="en-US" sz="2800" dirty="0">
                <a:cs typeface="Times New Roman" pitchFamily="18" charset="0"/>
              </a:rPr>
              <a:t> class are concrete implementations of the List interface. Which of the two classes you use depends on your specific needs. If you need to support random access through an index without inserting or removing elements from any place other than the end, </a:t>
            </a:r>
            <a:r>
              <a:rPr lang="en-US" sz="2800" dirty="0" err="1">
                <a:cs typeface="Times New Roman" pitchFamily="18" charset="0"/>
              </a:rPr>
              <a:t>ArrayList</a:t>
            </a:r>
            <a:r>
              <a:rPr lang="en-US" sz="2800" dirty="0">
                <a:cs typeface="Times New Roman" pitchFamily="18" charset="0"/>
              </a:rPr>
              <a:t> offers the most efficient collection. If, however, your application requires the insertion or deletion of elements from any place in the list, you should choose </a:t>
            </a:r>
            <a:r>
              <a:rPr lang="en-US" sz="2800" dirty="0" err="1">
                <a:cs typeface="Times New Roman" pitchFamily="18" charset="0"/>
              </a:rPr>
              <a:t>LinkedList</a:t>
            </a:r>
            <a:r>
              <a:rPr lang="en-US" sz="2800" dirty="0">
                <a:cs typeface="Times New Roman" pitchFamily="18" charset="0"/>
              </a:rPr>
              <a:t>. A list can grow or shrink dynamically. An array is fixed once it is created. If your application does not require insertion or deletion of elements, the most efficient data structure is the array.</a:t>
            </a:r>
          </a:p>
        </p:txBody>
      </p:sp>
      <p:sp>
        <p:nvSpPr>
          <p:cNvPr id="279557"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9558"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605681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A1FEEF9-EDB6-4C52-9A1E-EBA819D69964}" type="slidenum">
              <a:rPr lang="en-US"/>
              <a:pPr/>
              <a:t>17</a:t>
            </a:fld>
            <a:endParaRPr lang="en-US"/>
          </a:p>
        </p:txBody>
      </p:sp>
      <p:sp>
        <p:nvSpPr>
          <p:cNvPr id="280578" name="Rectangle 2"/>
          <p:cNvSpPr>
            <a:spLocks noGrp="1" noChangeArrowheads="1"/>
          </p:cNvSpPr>
          <p:nvPr>
            <p:ph type="title"/>
          </p:nvPr>
        </p:nvSpPr>
        <p:spPr>
          <a:xfrm>
            <a:off x="685800" y="228600"/>
            <a:ext cx="7924800" cy="914400"/>
          </a:xfrm>
          <a:noFill/>
          <a:ln/>
        </p:spPr>
        <p:txBody>
          <a:bodyPr/>
          <a:lstStyle/>
          <a:p>
            <a:r>
              <a:rPr lang="en-US">
                <a:cs typeface="Times New Roman" pitchFamily="18" charset="0"/>
              </a:rPr>
              <a:t>java.util.ArrayList</a:t>
            </a:r>
          </a:p>
        </p:txBody>
      </p:sp>
      <p:sp>
        <p:nvSpPr>
          <p:cNvPr id="280579"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0580"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0581"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0582" name="Rectangle 6"/>
          <p:cNvSpPr>
            <a:spLocks noChangeArrowheads="1"/>
          </p:cNvSpPr>
          <p:nvPr/>
        </p:nvSpPr>
        <p:spPr bwMode="auto">
          <a:xfrm>
            <a:off x="2857500"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0583" name="Rectangle 7"/>
          <p:cNvSpPr>
            <a:spLocks noChangeArrowheads="1"/>
          </p:cNvSpPr>
          <p:nvPr/>
        </p:nvSpPr>
        <p:spPr bwMode="auto">
          <a:xfrm>
            <a:off x="0" y="2278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80584" name="Object 8"/>
          <p:cNvGraphicFramePr>
            <a:graphicFrameLocks noChangeAspect="1"/>
          </p:cNvGraphicFramePr>
          <p:nvPr>
            <p:extLst>
              <p:ext uri="{D42A27DB-BD31-4B8C-83A1-F6EECF244321}">
                <p14:modId xmlns:p14="http://schemas.microsoft.com/office/powerpoint/2010/main" val="3908287945"/>
              </p:ext>
            </p:extLst>
          </p:nvPr>
        </p:nvGraphicFramePr>
        <p:xfrm>
          <a:off x="225425" y="1446213"/>
          <a:ext cx="8693150" cy="4837112"/>
        </p:xfrm>
        <a:graphic>
          <a:graphicData uri="http://schemas.openxmlformats.org/presentationml/2006/ole">
            <mc:AlternateContent xmlns:mc="http://schemas.openxmlformats.org/markup-compatibility/2006">
              <mc:Choice xmlns:v="urn:schemas-microsoft-com:vml" Requires="v">
                <p:oleObj spid="_x0000_s7177" name="Picture" r:id="rId3" imgW="4140360" imgH="2298600" progId="Word.Picture.8">
                  <p:embed/>
                </p:oleObj>
              </mc:Choice>
              <mc:Fallback>
                <p:oleObj name="Picture" r:id="rId3" imgW="4140360" imgH="2298600" progId="Word.Picture.8">
                  <p:embed/>
                  <p:pic>
                    <p:nvPicPr>
                      <p:cNvPr id="0" name=""/>
                      <p:cNvPicPr>
                        <a:picLocks noChangeAspect="1" noChangeArrowheads="1"/>
                      </p:cNvPicPr>
                      <p:nvPr/>
                    </p:nvPicPr>
                    <p:blipFill>
                      <a:blip r:embed="rId4"/>
                      <a:srcRect/>
                      <a:stretch>
                        <a:fillRect/>
                      </a:stretch>
                    </p:blipFill>
                    <p:spPr bwMode="auto">
                      <a:xfrm>
                        <a:off x="225425" y="1446213"/>
                        <a:ext cx="8693150" cy="4837112"/>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926702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831D782-B4DF-4420-A6E7-D68BC1E4C7B1}" type="slidenum">
              <a:rPr lang="en-US"/>
              <a:pPr/>
              <a:t>18</a:t>
            </a:fld>
            <a:endParaRPr lang="en-US"/>
          </a:p>
        </p:txBody>
      </p:sp>
      <p:sp>
        <p:nvSpPr>
          <p:cNvPr id="281602" name="Rectangle 2"/>
          <p:cNvSpPr>
            <a:spLocks noGrp="1" noChangeArrowheads="1"/>
          </p:cNvSpPr>
          <p:nvPr>
            <p:ph type="title"/>
          </p:nvPr>
        </p:nvSpPr>
        <p:spPr>
          <a:xfrm>
            <a:off x="685800" y="228600"/>
            <a:ext cx="7924800" cy="533400"/>
          </a:xfrm>
          <a:noFill/>
          <a:ln/>
        </p:spPr>
        <p:txBody>
          <a:bodyPr>
            <a:normAutofit fontScale="90000"/>
          </a:bodyPr>
          <a:lstStyle/>
          <a:p>
            <a:r>
              <a:rPr lang="en-US" sz="4000">
                <a:cs typeface="Times New Roman" pitchFamily="18" charset="0"/>
              </a:rPr>
              <a:t>java.util.LinkedList</a:t>
            </a:r>
          </a:p>
        </p:txBody>
      </p:sp>
      <p:sp>
        <p:nvSpPr>
          <p:cNvPr id="281603"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1604"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1605"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1606" name="Rectangle 6"/>
          <p:cNvSpPr>
            <a:spLocks noChangeArrowheads="1"/>
          </p:cNvSpPr>
          <p:nvPr/>
        </p:nvSpPr>
        <p:spPr bwMode="auto">
          <a:xfrm>
            <a:off x="2857500"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1607" name="Rectangle 7"/>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81608" name="Object 8"/>
          <p:cNvGraphicFramePr>
            <a:graphicFrameLocks noChangeAspect="1"/>
          </p:cNvGraphicFramePr>
          <p:nvPr/>
        </p:nvGraphicFramePr>
        <p:xfrm>
          <a:off x="762000" y="914400"/>
          <a:ext cx="7772400" cy="5395913"/>
        </p:xfrm>
        <a:graphic>
          <a:graphicData uri="http://schemas.openxmlformats.org/presentationml/2006/ole">
            <mc:AlternateContent xmlns:mc="http://schemas.openxmlformats.org/markup-compatibility/2006">
              <mc:Choice xmlns:v="urn:schemas-microsoft-com:vml" Requires="v">
                <p:oleObj spid="_x0000_s8201" name="Picture" r:id="rId3" imgW="4034923" imgH="2805580" progId="Word.Picture.8">
                  <p:embed/>
                </p:oleObj>
              </mc:Choice>
              <mc:Fallback>
                <p:oleObj name="Picture" r:id="rId3" imgW="4034923" imgH="28055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14400"/>
                        <a:ext cx="7772400" cy="539591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58152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7C96962C-7E6C-41A6-A050-E6D2801DEE15}" type="slidenum">
              <a:rPr lang="en-US"/>
              <a:pPr/>
              <a:t>19</a:t>
            </a:fld>
            <a:endParaRPr lang="en-US"/>
          </a:p>
        </p:txBody>
      </p:sp>
      <p:sp>
        <p:nvSpPr>
          <p:cNvPr id="283650" name="Rectangle 2"/>
          <p:cNvSpPr>
            <a:spLocks noGrp="1" noChangeArrowheads="1"/>
          </p:cNvSpPr>
          <p:nvPr>
            <p:ph type="title"/>
          </p:nvPr>
        </p:nvSpPr>
        <p:spPr>
          <a:xfrm>
            <a:off x="304800" y="228600"/>
            <a:ext cx="8839200" cy="685800"/>
          </a:xfrm>
          <a:noFill/>
          <a:ln/>
        </p:spPr>
        <p:txBody>
          <a:bodyPr>
            <a:normAutofit fontScale="90000"/>
          </a:bodyPr>
          <a:lstStyle/>
          <a:p>
            <a:r>
              <a:rPr lang="en-US">
                <a:cs typeface="Times New Roman" pitchFamily="18" charset="0"/>
              </a:rPr>
              <a:t>The Collections Class</a:t>
            </a:r>
          </a:p>
        </p:txBody>
      </p:sp>
      <p:sp>
        <p:nvSpPr>
          <p:cNvPr id="283651"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2"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3"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4" name="Rectangle 6"/>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5" name="Rectangle 7"/>
          <p:cNvSpPr>
            <a:spLocks noChangeArrowheads="1"/>
          </p:cNvSpPr>
          <p:nvPr/>
        </p:nvSpPr>
        <p:spPr bwMode="auto">
          <a:xfrm>
            <a:off x="2941638"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6" name="Rectangle 8"/>
          <p:cNvSpPr>
            <a:spLocks noChangeArrowheads="1"/>
          </p:cNvSpPr>
          <p:nvPr/>
        </p:nvSpPr>
        <p:spPr bwMode="auto">
          <a:xfrm>
            <a:off x="3028950"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7" name="Text Box 9"/>
          <p:cNvSpPr txBox="1">
            <a:spLocks noChangeArrowheads="1"/>
          </p:cNvSpPr>
          <p:nvPr/>
        </p:nvSpPr>
        <p:spPr bwMode="auto">
          <a:xfrm>
            <a:off x="457200" y="1143000"/>
            <a:ext cx="8458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sz="2800" dirty="0">
                <a:cs typeface="Times New Roman" pitchFamily="18" charset="0"/>
              </a:rPr>
              <a:t>The Collections class contains various static methods for operating on collections and maps, for creating synchronized collection classes, and for creating read-only collection classes.</a:t>
            </a:r>
            <a:endParaRPr lang="en-US" sz="2800" dirty="0"/>
          </a:p>
        </p:txBody>
      </p:sp>
    </p:spTree>
    <p:extLst>
      <p:ext uri="{BB962C8B-B14F-4D97-AF65-F5344CB8AC3E}">
        <p14:creationId xmlns:p14="http://schemas.microsoft.com/office/powerpoint/2010/main" val="135539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Collection</a:t>
            </a:r>
            <a:endParaRPr lang="en-US" dirty="0"/>
          </a:p>
        </p:txBody>
      </p:sp>
      <p:sp>
        <p:nvSpPr>
          <p:cNvPr id="3" name="Content Placeholder 2"/>
          <p:cNvSpPr>
            <a:spLocks noGrp="1"/>
          </p:cNvSpPr>
          <p:nvPr>
            <p:ph idx="1"/>
          </p:nvPr>
        </p:nvSpPr>
        <p:spPr/>
        <p:txBody>
          <a:bodyPr>
            <a:normAutofit lnSpcReduction="10000"/>
          </a:bodyPr>
          <a:lstStyle/>
          <a:p>
            <a:pPr algn="just"/>
            <a:r>
              <a:rPr lang="en-IN" dirty="0"/>
              <a:t>The </a:t>
            </a:r>
            <a:r>
              <a:rPr lang="en-IN" b="1" dirty="0"/>
              <a:t>Collection in Java</a:t>
            </a:r>
            <a:r>
              <a:rPr lang="en-IN" dirty="0"/>
              <a:t> is a framework that provides an architecture to store and manipulate the group of objects.</a:t>
            </a:r>
          </a:p>
          <a:p>
            <a:pPr algn="just"/>
            <a:r>
              <a:rPr lang="en-IN" dirty="0"/>
              <a:t>Java Collections can achieve all the operations that you perform on a data such as searching, sorting, insertion, manipulation, and deletion.</a:t>
            </a:r>
          </a:p>
          <a:p>
            <a:pPr algn="just"/>
            <a:r>
              <a:rPr lang="en-IN" dirty="0"/>
              <a:t>Java Collection means a single unit of objects. Java Collection framework provides many interfaces (Set, List, Queue, </a:t>
            </a:r>
            <a:r>
              <a:rPr lang="en-IN" dirty="0" err="1"/>
              <a:t>Deque</a:t>
            </a:r>
            <a:r>
              <a:rPr lang="en-IN" dirty="0"/>
              <a:t>) and classes (ArrayList, Vector, LinkedList, PriorityQueue, </a:t>
            </a:r>
            <a:r>
              <a:rPr lang="en-IN" dirty="0" err="1"/>
              <a:t>HashSet</a:t>
            </a:r>
            <a:r>
              <a:rPr lang="en-IN" dirty="0"/>
              <a:t>, </a:t>
            </a:r>
            <a:r>
              <a:rPr lang="en-IN" dirty="0" err="1"/>
              <a:t>LinkedHashSet</a:t>
            </a:r>
            <a:r>
              <a:rPr lang="en-IN" dirty="0"/>
              <a:t>, </a:t>
            </a:r>
            <a:r>
              <a:rPr lang="en-IN" dirty="0" err="1"/>
              <a:t>TreeSet</a:t>
            </a:r>
            <a:r>
              <a:rPr lang="en-IN" dirty="0" smtClean="0"/>
              <a: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86185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A9B0EA3-07EF-4FD3-865B-F099F15F810D}" type="slidenum">
              <a:rPr lang="en-US"/>
              <a:pPr/>
              <a:t>20</a:t>
            </a:fld>
            <a:endParaRPr lang="en-US"/>
          </a:p>
        </p:txBody>
      </p:sp>
      <p:sp>
        <p:nvSpPr>
          <p:cNvPr id="286722" name="Rectangle 2"/>
          <p:cNvSpPr>
            <a:spLocks noGrp="1" noChangeArrowheads="1"/>
          </p:cNvSpPr>
          <p:nvPr>
            <p:ph type="title"/>
          </p:nvPr>
        </p:nvSpPr>
        <p:spPr>
          <a:xfrm>
            <a:off x="533400" y="228600"/>
            <a:ext cx="7924800" cy="1143000"/>
          </a:xfrm>
          <a:noFill/>
          <a:ln/>
        </p:spPr>
        <p:txBody>
          <a:bodyPr>
            <a:normAutofit fontScale="90000"/>
          </a:bodyPr>
          <a:lstStyle/>
          <a:p>
            <a:r>
              <a:rPr lang="en-US">
                <a:cs typeface="Times New Roman" pitchFamily="18" charset="0"/>
              </a:rPr>
              <a:t>The Vector and Stack Classes</a:t>
            </a:r>
          </a:p>
        </p:txBody>
      </p:sp>
      <p:sp>
        <p:nvSpPr>
          <p:cNvPr id="286723"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6724" name="Rectangle 4"/>
          <p:cNvSpPr>
            <a:spLocks noGrp="1" noChangeArrowheads="1"/>
          </p:cNvSpPr>
          <p:nvPr>
            <p:ph type="body" idx="1"/>
          </p:nvPr>
        </p:nvSpPr>
        <p:spPr>
          <a:xfrm>
            <a:off x="533400" y="1676400"/>
            <a:ext cx="8229600" cy="3886200"/>
          </a:xfrm>
          <a:noFill/>
          <a:ln/>
        </p:spPr>
        <p:txBody>
          <a:bodyPr/>
          <a:lstStyle/>
          <a:p>
            <a:pPr marL="0" indent="0" algn="just">
              <a:buFont typeface="Monotype Sorts" pitchFamily="2" charset="2"/>
              <a:buNone/>
            </a:pPr>
            <a:r>
              <a:rPr lang="en-US">
                <a:cs typeface="Times New Roman" pitchFamily="18" charset="0"/>
              </a:rPr>
              <a:t>The Java Collections Framework was introduced with Java 2. Several data structures were supported prior to Java 2. Among them are the Vector class and the Stack class. These classes were redesigned to fit into the Java Collections Framework, but their old-style methods are retained for compatibility. </a:t>
            </a:r>
            <a:endParaRPr lang="en-US">
              <a:latin typeface="Courier" pitchFamily="49" charset="0"/>
              <a:cs typeface="Times New Roman" pitchFamily="18" charset="0"/>
            </a:endParaRPr>
          </a:p>
        </p:txBody>
      </p:sp>
      <p:sp>
        <p:nvSpPr>
          <p:cNvPr id="286725"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6726"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370127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1AFCA79-B3F9-47A1-BFAB-8436A7395F0E}" type="slidenum">
              <a:rPr lang="en-US"/>
              <a:pPr/>
              <a:t>21</a:t>
            </a:fld>
            <a:endParaRPr lang="en-US"/>
          </a:p>
        </p:txBody>
      </p:sp>
      <p:sp>
        <p:nvSpPr>
          <p:cNvPr id="287746" name="Rectangle 2"/>
          <p:cNvSpPr>
            <a:spLocks noGrp="1" noChangeArrowheads="1"/>
          </p:cNvSpPr>
          <p:nvPr>
            <p:ph type="title"/>
          </p:nvPr>
        </p:nvSpPr>
        <p:spPr>
          <a:xfrm>
            <a:off x="533400" y="228600"/>
            <a:ext cx="7924800" cy="1143000"/>
          </a:xfrm>
          <a:noFill/>
          <a:ln/>
        </p:spPr>
        <p:txBody>
          <a:bodyPr/>
          <a:lstStyle/>
          <a:p>
            <a:r>
              <a:rPr lang="en-US">
                <a:cs typeface="Times New Roman" pitchFamily="18" charset="0"/>
              </a:rPr>
              <a:t>The Vector Class</a:t>
            </a:r>
          </a:p>
        </p:txBody>
      </p:sp>
      <p:sp>
        <p:nvSpPr>
          <p:cNvPr id="287747"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7748" name="Rectangle 4"/>
          <p:cNvSpPr>
            <a:spLocks noGrp="1" noChangeArrowheads="1"/>
          </p:cNvSpPr>
          <p:nvPr>
            <p:ph type="body" idx="1"/>
          </p:nvPr>
        </p:nvSpPr>
        <p:spPr>
          <a:xfrm>
            <a:off x="533400" y="1676400"/>
            <a:ext cx="8229600" cy="4114800"/>
          </a:xfrm>
          <a:noFill/>
          <a:ln/>
        </p:spPr>
        <p:txBody>
          <a:bodyPr/>
          <a:lstStyle/>
          <a:p>
            <a:pPr marL="0" indent="0" algn="just">
              <a:lnSpc>
                <a:spcPct val="90000"/>
              </a:lnSpc>
              <a:buFont typeface="Monotype Sorts" pitchFamily="2" charset="2"/>
              <a:buNone/>
            </a:pPr>
            <a:r>
              <a:rPr lang="en-US" dirty="0">
                <a:cs typeface="Times New Roman" pitchFamily="18" charset="0"/>
              </a:rPr>
              <a:t>In Java 2, Vector is the same as </a:t>
            </a:r>
            <a:r>
              <a:rPr lang="en-US" dirty="0" err="1">
                <a:cs typeface="Times New Roman" pitchFamily="18" charset="0"/>
              </a:rPr>
              <a:t>ArrayList</a:t>
            </a:r>
            <a:r>
              <a:rPr lang="en-US" dirty="0">
                <a:cs typeface="Times New Roman" pitchFamily="18" charset="0"/>
              </a:rPr>
              <a:t>, except that Vector contains the synchronized methods for accessing and modifying the vector. None of the new collection data structures introduced so far are synchronized. If synchronization is required, you can use the synchronized versions of the collection classes. These classes are introduced later in the section, “The Collections Class.”</a:t>
            </a:r>
          </a:p>
        </p:txBody>
      </p:sp>
      <p:sp>
        <p:nvSpPr>
          <p:cNvPr id="287749"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7750"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802531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Class</a:t>
            </a:r>
            <a:endParaRPr lang="en-US" dirty="0"/>
          </a:p>
        </p:txBody>
      </p:sp>
      <p:sp>
        <p:nvSpPr>
          <p:cNvPr id="3" name="Content Placeholder 2"/>
          <p:cNvSpPr>
            <a:spLocks noGrp="1"/>
          </p:cNvSpPr>
          <p:nvPr>
            <p:ph idx="1"/>
          </p:nvPr>
        </p:nvSpPr>
        <p:spPr/>
        <p:txBody>
          <a:bodyPr/>
          <a:lstStyle/>
          <a:p>
            <a:pPr algn="just"/>
            <a:r>
              <a:rPr lang="en-US" b="1" dirty="0" smtClean="0">
                <a:latin typeface="Cambria" pitchFamily="18" charset="0"/>
                <a:ea typeface="Cambria" pitchFamily="18" charset="0"/>
              </a:rPr>
              <a:t>Vector</a:t>
            </a:r>
            <a:r>
              <a:rPr lang="en-US" dirty="0" smtClean="0"/>
              <a:t> implements a dynamic array. </a:t>
            </a:r>
          </a:p>
          <a:p>
            <a:pPr algn="just"/>
            <a:r>
              <a:rPr lang="en-US" dirty="0" smtClean="0"/>
              <a:t>It is similar to </a:t>
            </a:r>
            <a:r>
              <a:rPr lang="en-US" b="1" dirty="0" err="1" smtClean="0">
                <a:latin typeface="Cambria" pitchFamily="18" charset="0"/>
                <a:ea typeface="Cambria" pitchFamily="18" charset="0"/>
              </a:rPr>
              <a:t>ArrayList</a:t>
            </a:r>
            <a:r>
              <a:rPr lang="en-US" dirty="0" smtClean="0"/>
              <a:t>, but with two differences:</a:t>
            </a:r>
          </a:p>
          <a:p>
            <a:pPr lvl="1"/>
            <a:r>
              <a:rPr lang="en-US" sz="2200" dirty="0" smtClean="0"/>
              <a:t>Vector is synchronized.</a:t>
            </a:r>
          </a:p>
          <a:p>
            <a:pPr lvl="1"/>
            <a:r>
              <a:rPr lang="en-US" sz="2200" dirty="0" smtClean="0"/>
              <a:t>Vector contains many legacy methods that are not part of the collection framework</a:t>
            </a:r>
          </a:p>
          <a:p>
            <a:pPr algn="just"/>
            <a:r>
              <a:rPr lang="en-US" sz="2600" dirty="0" smtClean="0"/>
              <a:t>Vector proves to be very useful if you don't know the size of the array in advance or you just need one that can change sizes over the lifetime of a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03656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 (constructor)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8315946"/>
              </p:ext>
            </p:extLst>
          </p:nvPr>
        </p:nvGraphicFramePr>
        <p:xfrm>
          <a:off x="190500" y="1604010"/>
          <a:ext cx="8763000" cy="3958590"/>
        </p:xfrm>
        <a:graphic>
          <a:graphicData uri="http://schemas.openxmlformats.org/drawingml/2006/table">
            <a:tbl>
              <a:tblPr firstRow="1" bandRow="1">
                <a:tableStyleId>{5C22544A-7EE6-4342-B048-85BDC9FD1C3A}</a:tableStyleId>
              </a:tblPr>
              <a:tblGrid>
                <a:gridCol w="495300">
                  <a:extLst>
                    <a:ext uri="{9D8B030D-6E8A-4147-A177-3AD203B41FA5}">
                      <a16:colId xmlns="" xmlns:a16="http://schemas.microsoft.com/office/drawing/2014/main" val="20000"/>
                    </a:ext>
                  </a:extLst>
                </a:gridCol>
                <a:gridCol w="8267700">
                  <a:extLst>
                    <a:ext uri="{9D8B030D-6E8A-4147-A177-3AD203B41FA5}">
                      <a16:colId xmlns="" xmlns:a16="http://schemas.microsoft.com/office/drawing/2014/main" val="20001"/>
                    </a:ext>
                  </a:extLst>
                </a:gridCol>
              </a:tblGrid>
              <a:tr h="370840">
                <a:tc>
                  <a:txBody>
                    <a:bodyPr/>
                    <a:lstStyle/>
                    <a:p>
                      <a:pPr>
                        <a:lnSpc>
                          <a:spcPct val="115000"/>
                        </a:lnSpc>
                        <a:spcAft>
                          <a:spcPts val="0"/>
                        </a:spcAft>
                      </a:pPr>
                      <a:r>
                        <a:rPr lang="en-US" sz="1800" b="1" dirty="0" smtClean="0">
                          <a:solidFill>
                            <a:srgbClr val="313131"/>
                          </a:solidFill>
                          <a:latin typeface="Calibri"/>
                          <a:ea typeface="Times New Roman"/>
                          <a:cs typeface="Times New Roman"/>
                        </a:rPr>
                        <a:t>Sr.</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1" dirty="0">
                          <a:solidFill>
                            <a:srgbClr val="313131"/>
                          </a:solidFill>
                          <a:latin typeface="Calibri"/>
                          <a:ea typeface="Times New Roman"/>
                          <a:cs typeface="Times New Roman"/>
                        </a:rPr>
                        <a:t>Constructor and Description</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0"/>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1</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1">
                          <a:solidFill>
                            <a:srgbClr val="313131"/>
                          </a:solidFill>
                          <a:latin typeface="Calibri"/>
                          <a:ea typeface="Times New Roman"/>
                          <a:cs typeface="Times New Roman"/>
                        </a:rPr>
                        <a:t>Vector( )</a:t>
                      </a:r>
                      <a:endParaRPr lang="en-US" sz="1800">
                        <a:latin typeface="Calibri"/>
                        <a:ea typeface="Calibri"/>
                        <a:cs typeface="Times New Roman"/>
                      </a:endParaRPr>
                    </a:p>
                    <a:p>
                      <a:pPr marL="30480" marR="30480" algn="just">
                        <a:lnSpc>
                          <a:spcPts val="1840"/>
                        </a:lnSpc>
                        <a:spcAft>
                          <a:spcPts val="0"/>
                        </a:spcAft>
                      </a:pPr>
                      <a:r>
                        <a:rPr lang="en-US" sz="1800">
                          <a:solidFill>
                            <a:srgbClr val="000000"/>
                          </a:solidFill>
                          <a:latin typeface="Calibri"/>
                          <a:ea typeface="Times New Roman"/>
                          <a:cs typeface="Times New Roman"/>
                        </a:rPr>
                        <a:t>This constructor creates a default vector, which has an initial size of 10</a:t>
                      </a:r>
                      <a:endParaRPr lang="en-US" sz="1800">
                        <a:latin typeface="Calibri"/>
                        <a:ea typeface="Calibri"/>
                        <a:cs typeface="Times New Roman"/>
                      </a:endParaRPr>
                    </a:p>
                  </a:txBody>
                  <a:tcPr marL="78105" marR="78105" marT="78105" marB="78105"/>
                </a:tc>
                <a:extLst>
                  <a:ext uri="{0D108BD9-81ED-4DB2-BD59-A6C34878D82A}">
                    <a16:rowId xmlns="" xmlns:a16="http://schemas.microsoft.com/office/drawing/2014/main" val="10001"/>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2</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1">
                          <a:solidFill>
                            <a:srgbClr val="313131"/>
                          </a:solidFill>
                          <a:latin typeface="Calibri"/>
                          <a:ea typeface="Times New Roman"/>
                          <a:cs typeface="Times New Roman"/>
                        </a:rPr>
                        <a:t>Vector(int size)</a:t>
                      </a:r>
                      <a:endParaRPr lang="en-US" sz="1800">
                        <a:latin typeface="Calibri"/>
                        <a:ea typeface="Calibri"/>
                        <a:cs typeface="Times New Roman"/>
                      </a:endParaRPr>
                    </a:p>
                    <a:p>
                      <a:pPr marL="30480" marR="30480" algn="just">
                        <a:lnSpc>
                          <a:spcPts val="1840"/>
                        </a:lnSpc>
                        <a:spcAft>
                          <a:spcPts val="0"/>
                        </a:spcAft>
                      </a:pPr>
                      <a:r>
                        <a:rPr lang="en-US" sz="1800">
                          <a:solidFill>
                            <a:srgbClr val="000000"/>
                          </a:solidFill>
                          <a:latin typeface="Calibri"/>
                          <a:ea typeface="Times New Roman"/>
                          <a:cs typeface="Times New Roman"/>
                        </a:rPr>
                        <a:t>This constructor accepts an argument that equals to the required size, and creates a vector whose initial capacity is specified by size:</a:t>
                      </a:r>
                      <a:endParaRPr lang="en-US" sz="1800">
                        <a:latin typeface="Calibri"/>
                        <a:ea typeface="Calibri"/>
                        <a:cs typeface="Times New Roman"/>
                      </a:endParaRPr>
                    </a:p>
                  </a:txBody>
                  <a:tcPr marL="78105" marR="78105" marT="78105" marB="78105"/>
                </a:tc>
                <a:extLst>
                  <a:ext uri="{0D108BD9-81ED-4DB2-BD59-A6C34878D82A}">
                    <a16:rowId xmlns="" xmlns:a16="http://schemas.microsoft.com/office/drawing/2014/main" val="10002"/>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3</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1" dirty="0">
                          <a:solidFill>
                            <a:srgbClr val="313131"/>
                          </a:solidFill>
                          <a:latin typeface="Calibri"/>
                          <a:ea typeface="Times New Roman"/>
                          <a:cs typeface="Times New Roman"/>
                        </a:rPr>
                        <a:t>Vector(int size, int </a:t>
                      </a:r>
                      <a:r>
                        <a:rPr lang="en-US" sz="1800" b="1" dirty="0" err="1">
                          <a:solidFill>
                            <a:srgbClr val="313131"/>
                          </a:solidFill>
                          <a:latin typeface="Calibri"/>
                          <a:ea typeface="Times New Roman"/>
                          <a:cs typeface="Times New Roman"/>
                        </a:rPr>
                        <a:t>incr</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This constructor creates a vector whose initial capacity is specified by size and whose increment is specified by incr. The increment specifies the number of elements to allocate each time that a vector is resized upward</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3"/>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4</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1" dirty="0">
                          <a:solidFill>
                            <a:srgbClr val="313131"/>
                          </a:solidFill>
                          <a:latin typeface="Calibri"/>
                          <a:ea typeface="Times New Roman"/>
                          <a:cs typeface="Times New Roman"/>
                        </a:rPr>
                        <a:t>Vector(Collection c)</a:t>
                      </a:r>
                      <a:endParaRPr lang="en-US" sz="1800" dirty="0">
                        <a:latin typeface="Calibri"/>
                        <a:ea typeface="Calibri"/>
                        <a:cs typeface="Times New Roman"/>
                      </a:endParaRPr>
                    </a:p>
                    <a:p>
                      <a:pPr marL="30480" marR="30480" algn="just">
                        <a:lnSpc>
                          <a:spcPts val="1840"/>
                        </a:lnSpc>
                        <a:spcAft>
                          <a:spcPts val="0"/>
                        </a:spcAft>
                      </a:pPr>
                      <a:r>
                        <a:rPr lang="en-US" sz="1800" b="0" dirty="0">
                          <a:solidFill>
                            <a:srgbClr val="000000"/>
                          </a:solidFill>
                          <a:latin typeface="Calibri"/>
                          <a:ea typeface="Times New Roman"/>
                          <a:cs typeface="Times New Roman"/>
                        </a:rPr>
                        <a:t>creates a vector that contains the elements of collection c</a:t>
                      </a:r>
                      <a:endParaRPr lang="en-US" sz="1800" b="0" dirty="0">
                        <a:latin typeface="Calibri"/>
                        <a:ea typeface="Calibri"/>
                        <a:cs typeface="Times New Roman"/>
                      </a:endParaRPr>
                    </a:p>
                  </a:txBody>
                  <a:tcPr marL="78105" marR="78105" marT="78105" marB="78105"/>
                </a:tc>
                <a:extLst>
                  <a:ext uri="{0D108BD9-81ED-4DB2-BD59-A6C34878D82A}">
                    <a16:rowId xmlns=""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830864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Vector (method)</a:t>
            </a:r>
            <a:endParaRPr lang="en-US" dirty="0"/>
          </a:p>
        </p:txBody>
      </p:sp>
      <p:graphicFrame>
        <p:nvGraphicFramePr>
          <p:cNvPr id="4" name="Content Placeholder 3"/>
          <p:cNvGraphicFramePr>
            <a:graphicFrameLocks noGrp="1"/>
          </p:cNvGraphicFramePr>
          <p:nvPr>
            <p:ph idx="1"/>
          </p:nvPr>
        </p:nvGraphicFramePr>
        <p:xfrm>
          <a:off x="190500" y="990600"/>
          <a:ext cx="8763000" cy="5602224"/>
        </p:xfrm>
        <a:graphic>
          <a:graphicData uri="http://schemas.openxmlformats.org/drawingml/2006/table">
            <a:tbl>
              <a:tblPr firstRow="1" bandRow="1">
                <a:tableStyleId>{5C22544A-7EE6-4342-B048-85BDC9FD1C3A}</a:tableStyleId>
              </a:tblPr>
              <a:tblGrid>
                <a:gridCol w="495300">
                  <a:extLst>
                    <a:ext uri="{9D8B030D-6E8A-4147-A177-3AD203B41FA5}">
                      <a16:colId xmlns="" xmlns:a16="http://schemas.microsoft.com/office/drawing/2014/main" val="20000"/>
                    </a:ext>
                  </a:extLst>
                </a:gridCol>
                <a:gridCol w="8267700">
                  <a:extLst>
                    <a:ext uri="{9D8B030D-6E8A-4147-A177-3AD203B41FA5}">
                      <a16:colId xmlns="" xmlns:a16="http://schemas.microsoft.com/office/drawing/2014/main" val="20001"/>
                    </a:ext>
                  </a:extLst>
                </a:gridCol>
              </a:tblGrid>
              <a:tr h="370840">
                <a:tc>
                  <a:txBody>
                    <a:bodyPr/>
                    <a:lstStyle/>
                    <a:p>
                      <a:pPr>
                        <a:lnSpc>
                          <a:spcPct val="115000"/>
                        </a:lnSpc>
                        <a:spcAft>
                          <a:spcPts val="0"/>
                        </a:spcAft>
                      </a:pPr>
                      <a:r>
                        <a:rPr lang="en-US" sz="1800" b="1" dirty="0">
                          <a:solidFill>
                            <a:srgbClr val="313131"/>
                          </a:solidFill>
                          <a:latin typeface="Calibri"/>
                          <a:ea typeface="Times New Roman"/>
                          <a:cs typeface="Times New Roman"/>
                        </a:rPr>
                        <a:t>SN</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1">
                          <a:solidFill>
                            <a:srgbClr val="313131"/>
                          </a:solidFill>
                          <a:latin typeface="Calibri"/>
                          <a:ea typeface="Times New Roman"/>
                          <a:cs typeface="Times New Roman"/>
                        </a:rPr>
                        <a:t>Methods with Description</a:t>
                      </a:r>
                      <a:endParaRPr lang="en-US" sz="1800">
                        <a:latin typeface="Calibri"/>
                        <a:ea typeface="Calibri"/>
                        <a:cs typeface="Times New Roman"/>
                      </a:endParaRPr>
                    </a:p>
                  </a:txBody>
                  <a:tcPr marL="78105" marR="78105" marT="78105" marB="78105"/>
                </a:tc>
                <a:extLst>
                  <a:ext uri="{0D108BD9-81ED-4DB2-BD59-A6C34878D82A}">
                    <a16:rowId xmlns="" xmlns:a16="http://schemas.microsoft.com/office/drawing/2014/main" val="10000"/>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1</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void</a:t>
                      </a:r>
                      <a:r>
                        <a:rPr lang="en-US" sz="1800" b="1" dirty="0">
                          <a:solidFill>
                            <a:srgbClr val="313131"/>
                          </a:solidFill>
                          <a:latin typeface="Calibri"/>
                          <a:ea typeface="Times New Roman"/>
                          <a:cs typeface="Times New Roman"/>
                        </a:rPr>
                        <a:t> add(</a:t>
                      </a:r>
                      <a:r>
                        <a:rPr lang="en-US" sz="1800" b="0" dirty="0">
                          <a:solidFill>
                            <a:srgbClr val="313131"/>
                          </a:solidFill>
                          <a:latin typeface="Calibri"/>
                          <a:ea typeface="Times New Roman"/>
                          <a:cs typeface="Times New Roman"/>
                        </a:rPr>
                        <a:t>int index, Object element</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Inserts the specified element at the specified position in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1"/>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2</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boolean</a:t>
                      </a:r>
                      <a:r>
                        <a:rPr lang="en-US" sz="1800" b="1" dirty="0">
                          <a:solidFill>
                            <a:srgbClr val="313131"/>
                          </a:solidFill>
                          <a:latin typeface="Calibri"/>
                          <a:ea typeface="Times New Roman"/>
                          <a:cs typeface="Times New Roman"/>
                        </a:rPr>
                        <a:t> </a:t>
                      </a:r>
                      <a:r>
                        <a:rPr lang="en-US" sz="1800" b="1" dirty="0" err="1">
                          <a:solidFill>
                            <a:srgbClr val="313131"/>
                          </a:solidFill>
                          <a:latin typeface="Calibri"/>
                          <a:ea typeface="Times New Roman"/>
                          <a:cs typeface="Times New Roman"/>
                        </a:rPr>
                        <a:t>addAll</a:t>
                      </a:r>
                      <a:r>
                        <a:rPr lang="en-US" sz="1800" b="1" dirty="0">
                          <a:solidFill>
                            <a:srgbClr val="313131"/>
                          </a:solidFill>
                          <a:latin typeface="Calibri"/>
                          <a:ea typeface="Times New Roman"/>
                          <a:cs typeface="Times New Roman"/>
                        </a:rPr>
                        <a:t>(</a:t>
                      </a:r>
                      <a:r>
                        <a:rPr lang="en-US" sz="1800" b="0" dirty="0">
                          <a:solidFill>
                            <a:srgbClr val="313131"/>
                          </a:solidFill>
                          <a:latin typeface="Calibri"/>
                          <a:ea typeface="Times New Roman"/>
                          <a:cs typeface="Times New Roman"/>
                        </a:rPr>
                        <a:t>Collection c</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Appends all of the elements in the specified Collection to the end of this Vector, in the order that they are returned by the specified Collection's </a:t>
                      </a:r>
                      <a:r>
                        <a:rPr lang="en-US" sz="1800" dirty="0" err="1">
                          <a:solidFill>
                            <a:srgbClr val="000000"/>
                          </a:solidFill>
                          <a:latin typeface="Calibri"/>
                          <a:ea typeface="Times New Roman"/>
                          <a:cs typeface="Times New Roman"/>
                        </a:rPr>
                        <a:t>Iterator</a:t>
                      </a:r>
                      <a:r>
                        <a:rPr lang="en-US" sz="1800" dirty="0">
                          <a:solidFill>
                            <a:srgbClr val="000000"/>
                          </a:solidFill>
                          <a:latin typeface="Calibri"/>
                          <a:ea typeface="Times New Roman"/>
                          <a:cs typeface="Times New Roman"/>
                        </a:rPr>
                        <a:t>.</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2"/>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3</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void</a:t>
                      </a:r>
                      <a:r>
                        <a:rPr lang="en-US" sz="1800" b="1" dirty="0">
                          <a:solidFill>
                            <a:srgbClr val="313131"/>
                          </a:solidFill>
                          <a:latin typeface="Calibri"/>
                          <a:ea typeface="Times New Roman"/>
                          <a:cs typeface="Times New Roman"/>
                        </a:rPr>
                        <a:t> </a:t>
                      </a:r>
                      <a:r>
                        <a:rPr lang="en-US" sz="1800" b="1" dirty="0" err="1">
                          <a:solidFill>
                            <a:srgbClr val="313131"/>
                          </a:solidFill>
                          <a:latin typeface="Calibri"/>
                          <a:ea typeface="Times New Roman"/>
                          <a:cs typeface="Times New Roman"/>
                        </a:rPr>
                        <a:t>addElement</a:t>
                      </a:r>
                      <a:r>
                        <a:rPr lang="en-US" sz="1800" b="1" dirty="0">
                          <a:solidFill>
                            <a:srgbClr val="313131"/>
                          </a:solidFill>
                          <a:latin typeface="Calibri"/>
                          <a:ea typeface="Times New Roman"/>
                          <a:cs typeface="Times New Roman"/>
                        </a:rPr>
                        <a:t>(</a:t>
                      </a:r>
                      <a:r>
                        <a:rPr lang="en-US" sz="1800" b="0" dirty="0">
                          <a:solidFill>
                            <a:srgbClr val="313131"/>
                          </a:solidFill>
                          <a:latin typeface="Calibri"/>
                          <a:ea typeface="Times New Roman"/>
                          <a:cs typeface="Times New Roman"/>
                        </a:rPr>
                        <a:t>Object </a:t>
                      </a:r>
                      <a:r>
                        <a:rPr lang="en-US" sz="1800" b="0" dirty="0" err="1">
                          <a:solidFill>
                            <a:srgbClr val="313131"/>
                          </a:solidFill>
                          <a:latin typeface="Calibri"/>
                          <a:ea typeface="Times New Roman"/>
                          <a:cs typeface="Times New Roman"/>
                        </a:rPr>
                        <a:t>obj</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Adds the specified component to the end of this vector, increasing its size by one.</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3"/>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4</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int</a:t>
                      </a:r>
                      <a:r>
                        <a:rPr lang="en-US" sz="1800" b="1" dirty="0">
                          <a:solidFill>
                            <a:srgbClr val="313131"/>
                          </a:solidFill>
                          <a:latin typeface="Calibri"/>
                          <a:ea typeface="Times New Roman"/>
                          <a:cs typeface="Times New Roman"/>
                        </a:rPr>
                        <a:t> capacity()</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the current capacity of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4"/>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5</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void</a:t>
                      </a:r>
                      <a:r>
                        <a:rPr lang="en-US" sz="1800" b="1" dirty="0">
                          <a:solidFill>
                            <a:srgbClr val="313131"/>
                          </a:solidFill>
                          <a:latin typeface="Calibri"/>
                          <a:ea typeface="Times New Roman"/>
                          <a:cs typeface="Times New Roman"/>
                        </a:rPr>
                        <a:t> clear()</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Removes all of the elements from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5"/>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6</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boolean</a:t>
                      </a:r>
                      <a:r>
                        <a:rPr lang="en-US" sz="1800" b="1" dirty="0">
                          <a:solidFill>
                            <a:srgbClr val="313131"/>
                          </a:solidFill>
                          <a:latin typeface="Calibri"/>
                          <a:ea typeface="Times New Roman"/>
                          <a:cs typeface="Times New Roman"/>
                        </a:rPr>
                        <a:t> contains(</a:t>
                      </a:r>
                      <a:r>
                        <a:rPr lang="en-US" sz="1800" b="0" dirty="0">
                          <a:solidFill>
                            <a:srgbClr val="313131"/>
                          </a:solidFill>
                          <a:latin typeface="Calibri"/>
                          <a:ea typeface="Times New Roman"/>
                          <a:cs typeface="Times New Roman"/>
                        </a:rPr>
                        <a:t>Object </a:t>
                      </a:r>
                      <a:r>
                        <a:rPr lang="en-US" sz="1800" b="0" dirty="0" err="1">
                          <a:solidFill>
                            <a:srgbClr val="313131"/>
                          </a:solidFill>
                          <a:latin typeface="Calibri"/>
                          <a:ea typeface="Times New Roman"/>
                          <a:cs typeface="Times New Roman"/>
                        </a:rPr>
                        <a:t>elem</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Tests if the specified object is a component in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6"/>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7</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boolean</a:t>
                      </a:r>
                      <a:r>
                        <a:rPr lang="en-US" sz="1800" b="1" dirty="0">
                          <a:solidFill>
                            <a:srgbClr val="313131"/>
                          </a:solidFill>
                          <a:latin typeface="Calibri"/>
                          <a:ea typeface="Times New Roman"/>
                          <a:cs typeface="Times New Roman"/>
                        </a:rPr>
                        <a:t> </a:t>
                      </a:r>
                      <a:r>
                        <a:rPr lang="en-US" sz="1800" b="1" dirty="0" err="1">
                          <a:solidFill>
                            <a:srgbClr val="313131"/>
                          </a:solidFill>
                          <a:latin typeface="Calibri"/>
                          <a:ea typeface="Times New Roman"/>
                          <a:cs typeface="Times New Roman"/>
                        </a:rPr>
                        <a:t>containsAll</a:t>
                      </a:r>
                      <a:r>
                        <a:rPr lang="en-US" sz="1800" b="1" dirty="0">
                          <a:solidFill>
                            <a:srgbClr val="313131"/>
                          </a:solidFill>
                          <a:latin typeface="Calibri"/>
                          <a:ea typeface="Times New Roman"/>
                          <a:cs typeface="Times New Roman"/>
                        </a:rPr>
                        <a:t>(</a:t>
                      </a:r>
                      <a:r>
                        <a:rPr lang="en-US" sz="1800" b="0" dirty="0">
                          <a:solidFill>
                            <a:srgbClr val="313131"/>
                          </a:solidFill>
                          <a:latin typeface="Calibri"/>
                          <a:ea typeface="Times New Roman"/>
                          <a:cs typeface="Times New Roman"/>
                        </a:rPr>
                        <a:t>Collection c</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true if this Vector contains all of the elements in the specified Collection.</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405419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Vector (method) (cont.)</a:t>
            </a:r>
            <a:endParaRPr lang="en-US" dirty="0"/>
          </a:p>
        </p:txBody>
      </p:sp>
      <p:graphicFrame>
        <p:nvGraphicFramePr>
          <p:cNvPr id="4" name="Content Placeholder 3"/>
          <p:cNvGraphicFramePr>
            <a:graphicFrameLocks noGrp="1"/>
          </p:cNvGraphicFramePr>
          <p:nvPr>
            <p:ph idx="1"/>
          </p:nvPr>
        </p:nvGraphicFramePr>
        <p:xfrm>
          <a:off x="190500" y="990600"/>
          <a:ext cx="8763000" cy="4901946"/>
        </p:xfrm>
        <a:graphic>
          <a:graphicData uri="http://schemas.openxmlformats.org/drawingml/2006/table">
            <a:tbl>
              <a:tblPr firstRow="1" bandRow="1">
                <a:tableStyleId>{5C22544A-7EE6-4342-B048-85BDC9FD1C3A}</a:tableStyleId>
              </a:tblPr>
              <a:tblGrid>
                <a:gridCol w="495300">
                  <a:extLst>
                    <a:ext uri="{9D8B030D-6E8A-4147-A177-3AD203B41FA5}">
                      <a16:colId xmlns="" xmlns:a16="http://schemas.microsoft.com/office/drawing/2014/main" val="20000"/>
                    </a:ext>
                  </a:extLst>
                </a:gridCol>
                <a:gridCol w="8267700">
                  <a:extLst>
                    <a:ext uri="{9D8B030D-6E8A-4147-A177-3AD203B41FA5}">
                      <a16:colId xmlns="" xmlns:a16="http://schemas.microsoft.com/office/drawing/2014/main" val="20001"/>
                    </a:ext>
                  </a:extLst>
                </a:gridCol>
              </a:tblGrid>
              <a:tr h="370840">
                <a:tc>
                  <a:txBody>
                    <a:bodyPr/>
                    <a:lstStyle/>
                    <a:p>
                      <a:pPr>
                        <a:lnSpc>
                          <a:spcPct val="115000"/>
                        </a:lnSpc>
                        <a:spcAft>
                          <a:spcPts val="0"/>
                        </a:spcAft>
                      </a:pPr>
                      <a:r>
                        <a:rPr lang="en-US" sz="1800" b="1" dirty="0">
                          <a:solidFill>
                            <a:srgbClr val="313131"/>
                          </a:solidFill>
                          <a:latin typeface="Calibri"/>
                          <a:ea typeface="Times New Roman"/>
                          <a:cs typeface="Times New Roman"/>
                        </a:rPr>
                        <a:t>SN</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1">
                          <a:solidFill>
                            <a:srgbClr val="313131"/>
                          </a:solidFill>
                          <a:latin typeface="Calibri"/>
                          <a:ea typeface="Times New Roman"/>
                          <a:cs typeface="Times New Roman"/>
                        </a:rPr>
                        <a:t>Methods with Description</a:t>
                      </a:r>
                      <a:endParaRPr lang="en-US" sz="1800">
                        <a:latin typeface="Calibri"/>
                        <a:ea typeface="Calibri"/>
                        <a:cs typeface="Times New Roman"/>
                      </a:endParaRPr>
                    </a:p>
                  </a:txBody>
                  <a:tcPr marL="78105" marR="78105" marT="78105" marB="78105"/>
                </a:tc>
                <a:extLst>
                  <a:ext uri="{0D108BD9-81ED-4DB2-BD59-A6C34878D82A}">
                    <a16:rowId xmlns="" xmlns:a16="http://schemas.microsoft.com/office/drawing/2014/main" val="10000"/>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8</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Enumeration</a:t>
                      </a:r>
                      <a:r>
                        <a:rPr lang="en-US" sz="1800" b="1" dirty="0">
                          <a:solidFill>
                            <a:srgbClr val="313131"/>
                          </a:solidFill>
                          <a:latin typeface="Calibri"/>
                          <a:ea typeface="Times New Roman"/>
                          <a:cs typeface="Times New Roman"/>
                        </a:rPr>
                        <a:t> elements()</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an enumeration of the components of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1"/>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9</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Object</a:t>
                      </a:r>
                      <a:r>
                        <a:rPr lang="en-US" sz="1800" b="1" dirty="0">
                          <a:solidFill>
                            <a:srgbClr val="313131"/>
                          </a:solidFill>
                          <a:latin typeface="Calibri"/>
                          <a:ea typeface="Times New Roman"/>
                          <a:cs typeface="Times New Roman"/>
                        </a:rPr>
                        <a:t> </a:t>
                      </a:r>
                      <a:r>
                        <a:rPr lang="en-US" sz="1800" b="1" dirty="0" err="1">
                          <a:solidFill>
                            <a:srgbClr val="313131"/>
                          </a:solidFill>
                          <a:latin typeface="Calibri"/>
                          <a:ea typeface="Times New Roman"/>
                          <a:cs typeface="Times New Roman"/>
                        </a:rPr>
                        <a:t>firstElement</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the first component (the item at index 0) of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2"/>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10</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Object</a:t>
                      </a:r>
                      <a:r>
                        <a:rPr lang="en-US" sz="1800" b="1" dirty="0">
                          <a:solidFill>
                            <a:srgbClr val="313131"/>
                          </a:solidFill>
                          <a:latin typeface="Calibri"/>
                          <a:ea typeface="Times New Roman"/>
                          <a:cs typeface="Times New Roman"/>
                        </a:rPr>
                        <a:t> get(</a:t>
                      </a:r>
                      <a:r>
                        <a:rPr lang="en-US" sz="1800" b="0" dirty="0">
                          <a:solidFill>
                            <a:srgbClr val="313131"/>
                          </a:solidFill>
                          <a:latin typeface="Calibri"/>
                          <a:ea typeface="Times New Roman"/>
                          <a:cs typeface="Times New Roman"/>
                        </a:rPr>
                        <a:t>int index</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the element at the specified position in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3"/>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11</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int</a:t>
                      </a:r>
                      <a:r>
                        <a:rPr lang="en-US" sz="1800" b="1" dirty="0">
                          <a:solidFill>
                            <a:srgbClr val="313131"/>
                          </a:solidFill>
                          <a:latin typeface="Calibri"/>
                          <a:ea typeface="Times New Roman"/>
                          <a:cs typeface="Times New Roman"/>
                        </a:rPr>
                        <a:t> indexOf(</a:t>
                      </a:r>
                      <a:r>
                        <a:rPr lang="en-US" sz="1800" b="0" dirty="0">
                          <a:solidFill>
                            <a:srgbClr val="313131"/>
                          </a:solidFill>
                          <a:latin typeface="Calibri"/>
                          <a:ea typeface="Times New Roman"/>
                          <a:cs typeface="Times New Roman"/>
                        </a:rPr>
                        <a:t>Object </a:t>
                      </a:r>
                      <a:r>
                        <a:rPr lang="en-US" sz="1800" b="0" dirty="0" err="1">
                          <a:solidFill>
                            <a:srgbClr val="313131"/>
                          </a:solidFill>
                          <a:latin typeface="Calibri"/>
                          <a:ea typeface="Times New Roman"/>
                          <a:cs typeface="Times New Roman"/>
                        </a:rPr>
                        <a:t>elem</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Searches for the first </a:t>
                      </a:r>
                      <a:r>
                        <a:rPr lang="en-US" sz="1800" dirty="0" err="1">
                          <a:solidFill>
                            <a:srgbClr val="000000"/>
                          </a:solidFill>
                          <a:latin typeface="Calibri"/>
                          <a:ea typeface="Times New Roman"/>
                          <a:cs typeface="Times New Roman"/>
                        </a:rPr>
                        <a:t>occurence</a:t>
                      </a:r>
                      <a:r>
                        <a:rPr lang="en-US" sz="1800" dirty="0">
                          <a:solidFill>
                            <a:srgbClr val="000000"/>
                          </a:solidFill>
                          <a:latin typeface="Calibri"/>
                          <a:ea typeface="Times New Roman"/>
                          <a:cs typeface="Times New Roman"/>
                        </a:rPr>
                        <a:t> of the given argument, testing for equality using the equals method.</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4"/>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12</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boolean</a:t>
                      </a:r>
                      <a:r>
                        <a:rPr lang="en-US" sz="1800" b="1" dirty="0">
                          <a:solidFill>
                            <a:srgbClr val="313131"/>
                          </a:solidFill>
                          <a:latin typeface="Calibri"/>
                          <a:ea typeface="Times New Roman"/>
                          <a:cs typeface="Times New Roman"/>
                        </a:rPr>
                        <a:t> </a:t>
                      </a:r>
                      <a:r>
                        <a:rPr lang="en-US" sz="1800" b="1" dirty="0" err="1">
                          <a:solidFill>
                            <a:srgbClr val="313131"/>
                          </a:solidFill>
                          <a:latin typeface="Calibri"/>
                          <a:ea typeface="Times New Roman"/>
                          <a:cs typeface="Times New Roman"/>
                        </a:rPr>
                        <a:t>isEmpty</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Tests if this vector has no components.</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5"/>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13</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Object</a:t>
                      </a:r>
                      <a:r>
                        <a:rPr lang="en-US" sz="1800" b="1" dirty="0">
                          <a:solidFill>
                            <a:srgbClr val="313131"/>
                          </a:solidFill>
                          <a:latin typeface="Calibri"/>
                          <a:ea typeface="Times New Roman"/>
                          <a:cs typeface="Times New Roman"/>
                        </a:rPr>
                        <a:t> </a:t>
                      </a:r>
                      <a:r>
                        <a:rPr lang="en-US" sz="1800" b="1" dirty="0" err="1">
                          <a:solidFill>
                            <a:srgbClr val="313131"/>
                          </a:solidFill>
                          <a:latin typeface="Calibri"/>
                          <a:ea typeface="Times New Roman"/>
                          <a:cs typeface="Times New Roman"/>
                        </a:rPr>
                        <a:t>lastElement</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the last component of the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31102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dirty="0" smtClean="0"/>
              <a:t>Vector (method) (cont.)</a:t>
            </a:r>
            <a:endParaRPr lang="en-US" dirty="0"/>
          </a:p>
        </p:txBody>
      </p:sp>
      <p:graphicFrame>
        <p:nvGraphicFramePr>
          <p:cNvPr id="4" name="Content Placeholder 3"/>
          <p:cNvGraphicFramePr>
            <a:graphicFrameLocks noGrp="1"/>
          </p:cNvGraphicFramePr>
          <p:nvPr>
            <p:ph idx="1"/>
          </p:nvPr>
        </p:nvGraphicFramePr>
        <p:xfrm>
          <a:off x="190500" y="990600"/>
          <a:ext cx="8763000" cy="4430268"/>
        </p:xfrm>
        <a:graphic>
          <a:graphicData uri="http://schemas.openxmlformats.org/drawingml/2006/table">
            <a:tbl>
              <a:tblPr firstRow="1" bandRow="1">
                <a:tableStyleId>{5C22544A-7EE6-4342-B048-85BDC9FD1C3A}</a:tableStyleId>
              </a:tblPr>
              <a:tblGrid>
                <a:gridCol w="495300">
                  <a:extLst>
                    <a:ext uri="{9D8B030D-6E8A-4147-A177-3AD203B41FA5}">
                      <a16:colId xmlns="" xmlns:a16="http://schemas.microsoft.com/office/drawing/2014/main" val="20000"/>
                    </a:ext>
                  </a:extLst>
                </a:gridCol>
                <a:gridCol w="8267700">
                  <a:extLst>
                    <a:ext uri="{9D8B030D-6E8A-4147-A177-3AD203B41FA5}">
                      <a16:colId xmlns="" xmlns:a16="http://schemas.microsoft.com/office/drawing/2014/main" val="20001"/>
                    </a:ext>
                  </a:extLst>
                </a:gridCol>
              </a:tblGrid>
              <a:tr h="370840">
                <a:tc>
                  <a:txBody>
                    <a:bodyPr/>
                    <a:lstStyle/>
                    <a:p>
                      <a:pPr>
                        <a:lnSpc>
                          <a:spcPct val="115000"/>
                        </a:lnSpc>
                        <a:spcAft>
                          <a:spcPts val="0"/>
                        </a:spcAft>
                      </a:pPr>
                      <a:r>
                        <a:rPr lang="en-US" sz="1800" b="1" dirty="0">
                          <a:solidFill>
                            <a:srgbClr val="313131"/>
                          </a:solidFill>
                          <a:latin typeface="Calibri"/>
                          <a:ea typeface="Times New Roman"/>
                          <a:cs typeface="Times New Roman"/>
                        </a:rPr>
                        <a:t>SN</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1" dirty="0">
                          <a:solidFill>
                            <a:srgbClr val="313131"/>
                          </a:solidFill>
                          <a:latin typeface="Calibri"/>
                          <a:ea typeface="Times New Roman"/>
                          <a:cs typeface="Times New Roman"/>
                        </a:rPr>
                        <a:t>Methods with Description</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0"/>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14</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err="1">
                          <a:solidFill>
                            <a:srgbClr val="313131"/>
                          </a:solidFill>
                          <a:latin typeface="Calibri"/>
                          <a:ea typeface="Times New Roman"/>
                          <a:cs typeface="Times New Roman"/>
                        </a:rPr>
                        <a:t>int</a:t>
                      </a:r>
                      <a:r>
                        <a:rPr lang="en-US" sz="1800" b="1" dirty="0">
                          <a:solidFill>
                            <a:srgbClr val="313131"/>
                          </a:solidFill>
                          <a:latin typeface="Calibri"/>
                          <a:ea typeface="Times New Roman"/>
                          <a:cs typeface="Times New Roman"/>
                        </a:rPr>
                        <a:t> </a:t>
                      </a:r>
                      <a:r>
                        <a:rPr lang="en-US" sz="1800" b="1" dirty="0" err="1">
                          <a:solidFill>
                            <a:srgbClr val="313131"/>
                          </a:solidFill>
                          <a:latin typeface="Calibri"/>
                          <a:ea typeface="Times New Roman"/>
                          <a:cs typeface="Times New Roman"/>
                        </a:rPr>
                        <a:t>lastIndexOf</a:t>
                      </a:r>
                      <a:r>
                        <a:rPr lang="en-US" sz="1800" b="1" dirty="0">
                          <a:solidFill>
                            <a:srgbClr val="313131"/>
                          </a:solidFill>
                          <a:latin typeface="Calibri"/>
                          <a:ea typeface="Times New Roman"/>
                          <a:cs typeface="Times New Roman"/>
                        </a:rPr>
                        <a:t>(</a:t>
                      </a:r>
                      <a:r>
                        <a:rPr lang="en-US" sz="1800" b="0" dirty="0">
                          <a:solidFill>
                            <a:srgbClr val="313131"/>
                          </a:solidFill>
                          <a:latin typeface="Calibri"/>
                          <a:ea typeface="Times New Roman"/>
                          <a:cs typeface="Times New Roman"/>
                        </a:rPr>
                        <a:t>Object </a:t>
                      </a:r>
                      <a:r>
                        <a:rPr lang="en-US" sz="1800" b="0" dirty="0" err="1">
                          <a:solidFill>
                            <a:srgbClr val="313131"/>
                          </a:solidFill>
                          <a:latin typeface="Calibri"/>
                          <a:ea typeface="Times New Roman"/>
                          <a:cs typeface="Times New Roman"/>
                        </a:rPr>
                        <a:t>elem</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the index of the last occurrence of the specified object in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1"/>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15</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Object</a:t>
                      </a:r>
                      <a:r>
                        <a:rPr lang="en-US" sz="1800" b="1" dirty="0">
                          <a:solidFill>
                            <a:srgbClr val="313131"/>
                          </a:solidFill>
                          <a:latin typeface="Calibri"/>
                          <a:ea typeface="Times New Roman"/>
                          <a:cs typeface="Times New Roman"/>
                        </a:rPr>
                        <a:t> remove(</a:t>
                      </a:r>
                      <a:r>
                        <a:rPr lang="en-US" sz="1800" b="0" dirty="0" err="1">
                          <a:solidFill>
                            <a:srgbClr val="313131"/>
                          </a:solidFill>
                          <a:latin typeface="Calibri"/>
                          <a:ea typeface="Times New Roman"/>
                          <a:cs typeface="Times New Roman"/>
                        </a:rPr>
                        <a:t>int</a:t>
                      </a:r>
                      <a:r>
                        <a:rPr lang="en-US" sz="1800" b="0" dirty="0">
                          <a:solidFill>
                            <a:srgbClr val="313131"/>
                          </a:solidFill>
                          <a:latin typeface="Calibri"/>
                          <a:ea typeface="Times New Roman"/>
                          <a:cs typeface="Times New Roman"/>
                        </a:rPr>
                        <a:t> index</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Removes the element at the specified position in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2"/>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16</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err="1">
                          <a:solidFill>
                            <a:srgbClr val="313131"/>
                          </a:solidFill>
                          <a:latin typeface="Calibri"/>
                          <a:ea typeface="Times New Roman"/>
                          <a:cs typeface="Times New Roman"/>
                        </a:rPr>
                        <a:t>boolean</a:t>
                      </a:r>
                      <a:r>
                        <a:rPr lang="en-US" sz="1800" b="1" dirty="0">
                          <a:solidFill>
                            <a:srgbClr val="313131"/>
                          </a:solidFill>
                          <a:latin typeface="Calibri"/>
                          <a:ea typeface="Times New Roman"/>
                          <a:cs typeface="Times New Roman"/>
                        </a:rPr>
                        <a:t> </a:t>
                      </a:r>
                      <a:r>
                        <a:rPr lang="en-US" sz="1800" b="1" dirty="0" err="1">
                          <a:solidFill>
                            <a:srgbClr val="313131"/>
                          </a:solidFill>
                          <a:latin typeface="Calibri"/>
                          <a:ea typeface="Times New Roman"/>
                          <a:cs typeface="Times New Roman"/>
                        </a:rPr>
                        <a:t>removeAll</a:t>
                      </a:r>
                      <a:r>
                        <a:rPr lang="en-US" sz="1800" b="1" dirty="0">
                          <a:solidFill>
                            <a:srgbClr val="313131"/>
                          </a:solidFill>
                          <a:latin typeface="Calibri"/>
                          <a:ea typeface="Times New Roman"/>
                          <a:cs typeface="Times New Roman"/>
                        </a:rPr>
                        <a:t>(</a:t>
                      </a:r>
                      <a:r>
                        <a:rPr lang="en-US" sz="1800" b="0" dirty="0">
                          <a:solidFill>
                            <a:srgbClr val="313131"/>
                          </a:solidFill>
                          <a:latin typeface="Calibri"/>
                          <a:ea typeface="Times New Roman"/>
                          <a:cs typeface="Times New Roman"/>
                        </a:rPr>
                        <a:t>Collection c</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Removes from this Vector all of its elements that are contained in the specified Collection.</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3"/>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17</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Object</a:t>
                      </a:r>
                      <a:r>
                        <a:rPr lang="en-US" sz="1800" b="1" dirty="0">
                          <a:solidFill>
                            <a:srgbClr val="313131"/>
                          </a:solidFill>
                          <a:latin typeface="Calibri"/>
                          <a:ea typeface="Times New Roman"/>
                          <a:cs typeface="Times New Roman"/>
                        </a:rPr>
                        <a:t> set(</a:t>
                      </a:r>
                      <a:r>
                        <a:rPr lang="en-US" sz="1800" b="0" dirty="0">
                          <a:solidFill>
                            <a:srgbClr val="313131"/>
                          </a:solidFill>
                          <a:latin typeface="Calibri"/>
                          <a:ea typeface="Times New Roman"/>
                          <a:cs typeface="Times New Roman"/>
                        </a:rPr>
                        <a:t>int index, Object element</a:t>
                      </a:r>
                      <a:r>
                        <a:rPr lang="en-US" sz="1800" b="1" dirty="0">
                          <a:solidFill>
                            <a:srgbClr val="313131"/>
                          </a:solidFill>
                          <a:latin typeface="Calibri"/>
                          <a:ea typeface="Times New Roman"/>
                          <a:cs typeface="Times New Roman"/>
                        </a:rPr>
                        <a:t>)</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Replaces the element at the specified position in this Vector with the specified element.</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4"/>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18</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libri"/>
                          <a:ea typeface="Times New Roman"/>
                          <a:cs typeface="Times New Roman"/>
                        </a:rPr>
                        <a:t>int</a:t>
                      </a:r>
                      <a:r>
                        <a:rPr lang="en-US" sz="1800" b="1" dirty="0">
                          <a:solidFill>
                            <a:srgbClr val="313131"/>
                          </a:solidFill>
                          <a:latin typeface="Calibri"/>
                          <a:ea typeface="Times New Roman"/>
                          <a:cs typeface="Times New Roman"/>
                        </a:rPr>
                        <a:t> size()</a:t>
                      </a:r>
                      <a:endParaRPr lang="en-US" sz="1800" dirty="0">
                        <a:latin typeface="Calibri"/>
                        <a:ea typeface="Calibri"/>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the number of components in this vector.</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97790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Vector (Example)</a:t>
            </a:r>
            <a:endParaRPr lang="en-US" dirty="0"/>
          </a:p>
        </p:txBody>
      </p:sp>
      <p:sp>
        <p:nvSpPr>
          <p:cNvPr id="4" name="Rectangle 3"/>
          <p:cNvSpPr/>
          <p:nvPr/>
        </p:nvSpPr>
        <p:spPr>
          <a:xfrm>
            <a:off x="228600" y="1121688"/>
            <a:ext cx="8763000" cy="5355312"/>
          </a:xfrm>
          <a:prstGeom prst="rect">
            <a:avLst/>
          </a:prstGeom>
          <a:ln w="19050">
            <a:solidFill>
              <a:schemeClr val="accent1"/>
            </a:solidFill>
            <a:prstDash val="dash"/>
          </a:ln>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a:t>
            </a:r>
            <a:r>
              <a:rPr lang="en-US" b="1" dirty="0" err="1" smtClean="0">
                <a:solidFill>
                  <a:srgbClr val="000000"/>
                </a:solidFill>
                <a:latin typeface="Consolas"/>
              </a:rPr>
              <a:t>java.util</a:t>
            </a:r>
            <a:r>
              <a:rPr lang="en-US" b="1" dirty="0" smtClean="0">
                <a:solidFill>
                  <a:srgbClr val="000000"/>
                </a:solidFill>
                <a:latin typeface="Consolas"/>
              </a:rPr>
              <a:t>.*;</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VectorDemo</a:t>
            </a:r>
            <a:r>
              <a:rPr lang="en-US" b="1" dirty="0" smtClean="0">
                <a:solidFill>
                  <a:srgbClr val="000000"/>
                </a:solidFill>
                <a:latin typeface="Consolas"/>
              </a:rPr>
              <a:t> {</a:t>
            </a:r>
          </a:p>
          <a:p>
            <a:r>
              <a:rPr lang="en-US" dirty="0" smtClean="0">
                <a:solidFill>
                  <a:srgbClr val="000000"/>
                </a:solidFill>
                <a:latin typeface="Consolas"/>
              </a:rPr>
              <a:t>   </a:t>
            </a:r>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r>
              <a:rPr lang="en-US" dirty="0" smtClean="0">
                <a:solidFill>
                  <a:srgbClr val="000000"/>
                </a:solidFill>
                <a:latin typeface="Consolas"/>
              </a:rPr>
              <a:t>      </a:t>
            </a:r>
            <a:r>
              <a:rPr lang="en-US" dirty="0" smtClean="0">
                <a:solidFill>
                  <a:srgbClr val="3F7F5F"/>
                </a:solidFill>
                <a:latin typeface="Consolas"/>
              </a:rPr>
              <a:t>// initial size is 3, increment is 2</a:t>
            </a:r>
          </a:p>
          <a:p>
            <a:r>
              <a:rPr lang="en-US" dirty="0" smtClean="0">
                <a:solidFill>
                  <a:srgbClr val="000000"/>
                </a:solidFill>
                <a:latin typeface="Consolas"/>
              </a:rPr>
              <a:t>      Vector </a:t>
            </a:r>
            <a:r>
              <a:rPr lang="en-US" dirty="0" smtClean="0">
                <a:solidFill>
                  <a:srgbClr val="6A3E3E"/>
                </a:solidFill>
                <a:latin typeface="Consolas"/>
              </a:rPr>
              <a:t>v</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Vector(3, 2);</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"Initial size: "</a:t>
            </a:r>
            <a:r>
              <a:rPr lang="en-US" b="1" i="1" dirty="0" smtClean="0">
                <a:solidFill>
                  <a:srgbClr val="000000"/>
                </a:solidFill>
                <a:latin typeface="Consolas"/>
              </a:rPr>
              <a:t> + </a:t>
            </a:r>
            <a:r>
              <a:rPr lang="en-US" b="1" i="1" dirty="0" err="1" smtClean="0">
                <a:solidFill>
                  <a:srgbClr val="6A3E3E"/>
                </a:solidFill>
                <a:latin typeface="Consolas"/>
              </a:rPr>
              <a:t>v</a:t>
            </a:r>
            <a:r>
              <a:rPr lang="en-US" b="1" i="1" dirty="0" err="1" smtClean="0">
                <a:solidFill>
                  <a:srgbClr val="000000"/>
                </a:solidFill>
                <a:latin typeface="Consolas"/>
              </a:rPr>
              <a:t>.size</a:t>
            </a:r>
            <a:r>
              <a:rPr lang="en-US" b="1" i="1" dirty="0" smtClean="0">
                <a:solidFill>
                  <a:srgbClr val="000000"/>
                </a:solidFill>
                <a:latin typeface="Consolas"/>
              </a:rPr>
              <a:t>());</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"Initial capacity: "</a:t>
            </a:r>
            <a:r>
              <a:rPr lang="en-US" b="1" i="1" dirty="0" smtClean="0">
                <a:solidFill>
                  <a:srgbClr val="000000"/>
                </a:solidFill>
                <a:latin typeface="Consolas"/>
              </a:rPr>
              <a:t> + </a:t>
            </a:r>
            <a:r>
              <a:rPr lang="en-US" b="1" i="1" dirty="0" err="1" smtClean="0">
                <a:solidFill>
                  <a:srgbClr val="6A3E3E"/>
                </a:solidFill>
                <a:latin typeface="Consolas"/>
              </a:rPr>
              <a:t>v</a:t>
            </a:r>
            <a:r>
              <a:rPr lang="en-US" b="1" i="1" dirty="0" err="1" smtClean="0">
                <a:solidFill>
                  <a:srgbClr val="000000"/>
                </a:solidFill>
                <a:latin typeface="Consolas"/>
              </a:rPr>
              <a:t>.capacity</a:t>
            </a:r>
            <a:r>
              <a:rPr lang="en-US" b="1" i="1" dirty="0" smtClean="0">
                <a:solidFill>
                  <a:srgbClr val="000000"/>
                </a:solidFill>
                <a:latin typeface="Consolas"/>
              </a:rPr>
              <a:t>());</a:t>
            </a:r>
          </a:p>
          <a:p>
            <a:r>
              <a:rPr lang="en-US" dirty="0" smtClean="0">
                <a:solidFill>
                  <a:srgbClr val="000000"/>
                </a:solidFill>
                <a:latin typeface="Consolas"/>
              </a:rPr>
              <a:t>      </a:t>
            </a:r>
          </a:p>
          <a:p>
            <a:r>
              <a:rPr lang="en-US" dirty="0" smtClean="0">
                <a:solidFill>
                  <a:srgbClr val="000000"/>
                </a:solidFill>
                <a:latin typeface="Consolas"/>
              </a:rPr>
              <a:t>      </a:t>
            </a:r>
            <a:r>
              <a:rPr lang="en-US" dirty="0" err="1" smtClean="0">
                <a:solidFill>
                  <a:srgbClr val="6A3E3E"/>
                </a:solidFill>
                <a:latin typeface="Consolas"/>
              </a:rPr>
              <a:t>v</a:t>
            </a:r>
            <a:r>
              <a:rPr lang="en-US" dirty="0" err="1" smtClean="0">
                <a:solidFill>
                  <a:srgbClr val="000000"/>
                </a:solidFill>
                <a:latin typeface="Consolas"/>
              </a:rPr>
              <a:t>.add</a:t>
            </a:r>
            <a:r>
              <a:rPr lang="en-US" dirty="0" smtClean="0">
                <a:solidFill>
                  <a:srgbClr val="000000"/>
                </a:solidFill>
                <a:latin typeface="Consolas"/>
              </a:rPr>
              <a:t>(1);</a:t>
            </a:r>
          </a:p>
          <a:p>
            <a:r>
              <a:rPr lang="en-US" dirty="0" smtClean="0">
                <a:solidFill>
                  <a:srgbClr val="000000"/>
                </a:solidFill>
                <a:latin typeface="Consolas"/>
              </a:rPr>
              <a:t>      </a:t>
            </a:r>
            <a:r>
              <a:rPr lang="en-US" dirty="0" err="1" smtClean="0">
                <a:solidFill>
                  <a:srgbClr val="6A3E3E"/>
                </a:solidFill>
                <a:latin typeface="Consolas"/>
              </a:rPr>
              <a:t>v</a:t>
            </a:r>
            <a:r>
              <a:rPr lang="en-US" dirty="0" err="1" smtClean="0">
                <a:solidFill>
                  <a:srgbClr val="000000"/>
                </a:solidFill>
                <a:latin typeface="Consolas"/>
              </a:rPr>
              <a:t>.add</a:t>
            </a:r>
            <a:r>
              <a:rPr lang="en-US" dirty="0" smtClean="0">
                <a:solidFill>
                  <a:srgbClr val="000000"/>
                </a:solidFill>
                <a:latin typeface="Consolas"/>
              </a:rPr>
              <a:t>(10);</a:t>
            </a:r>
          </a:p>
          <a:p>
            <a:r>
              <a:rPr lang="en-US" dirty="0" smtClean="0">
                <a:solidFill>
                  <a:srgbClr val="000000"/>
                </a:solidFill>
                <a:latin typeface="Consolas"/>
              </a:rPr>
              <a:t>      </a:t>
            </a:r>
            <a:r>
              <a:rPr lang="en-US" dirty="0" err="1" smtClean="0">
                <a:solidFill>
                  <a:srgbClr val="6A3E3E"/>
                </a:solidFill>
                <a:latin typeface="Consolas"/>
              </a:rPr>
              <a:t>v</a:t>
            </a:r>
            <a:r>
              <a:rPr lang="en-US" dirty="0" err="1" smtClean="0">
                <a:solidFill>
                  <a:srgbClr val="000000"/>
                </a:solidFill>
                <a:latin typeface="Consolas"/>
              </a:rPr>
              <a:t>.add</a:t>
            </a:r>
            <a:r>
              <a:rPr lang="en-US" dirty="0" smtClean="0">
                <a:solidFill>
                  <a:srgbClr val="000000"/>
                </a:solidFill>
                <a:latin typeface="Consolas"/>
              </a:rPr>
              <a:t>(1, 5);</a:t>
            </a:r>
          </a:p>
          <a:p>
            <a:r>
              <a:rPr lang="en-US" dirty="0" smtClean="0">
                <a:solidFill>
                  <a:srgbClr val="000000"/>
                </a:solidFill>
                <a:latin typeface="Consolas"/>
              </a:rPr>
              <a:t>      </a:t>
            </a:r>
          </a:p>
          <a:p>
            <a:endParaRPr lang="en-IN" dirty="0" smtClean="0">
              <a:solidFill>
                <a:srgbClr val="000000"/>
              </a:solidFill>
              <a:latin typeface="Consolas"/>
            </a:endParaRPr>
          </a:p>
          <a:p>
            <a:endParaRPr lang="en-US" dirty="0" smtClean="0">
              <a:solidFill>
                <a:srgbClr val="000000"/>
              </a:solidFill>
              <a:latin typeface="Consolas"/>
            </a:endParaRP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v</a:t>
            </a:r>
            <a:r>
              <a:rPr lang="en-US" b="1" i="1" dirty="0" smtClean="0">
                <a:solidFill>
                  <a:srgbClr val="000000"/>
                </a:solidFill>
                <a:latin typeface="Consolas"/>
              </a:rPr>
              <a:t>);</a:t>
            </a:r>
          </a:p>
          <a:p>
            <a:r>
              <a:rPr lang="en-US" dirty="0" smtClean="0">
                <a:solidFill>
                  <a:srgbClr val="000000"/>
                </a:solidFill>
                <a:latin typeface="Consolas"/>
              </a:rPr>
              <a:t>    </a:t>
            </a:r>
          </a:p>
          <a:p>
            <a:r>
              <a:rPr lang="en-US" dirty="0" smtClean="0">
                <a:solidFill>
                  <a:srgbClr val="000000"/>
                </a:solidFill>
                <a:latin typeface="Consolas"/>
              </a:rPr>
              <a:t>   }</a:t>
            </a:r>
          </a:p>
          <a:p>
            <a:r>
              <a:rPr lang="en-US" dirty="0" smtClean="0">
                <a:solidFill>
                  <a:srgbClr val="000000"/>
                </a:solidFill>
                <a:latin typeface="Consolas"/>
              </a:rPr>
              <a:t>      </a:t>
            </a:r>
          </a:p>
          <a:p>
            <a:r>
              <a:rPr lang="en-US" dirty="0" smtClean="0">
                <a:solidFill>
                  <a:srgbClr val="000000"/>
                </a:solidFill>
                <a:latin typeface="Consolas"/>
              </a:rPr>
              <a:t>}</a:t>
            </a:r>
          </a:p>
        </p:txBody>
      </p:sp>
      <p:pic>
        <p:nvPicPr>
          <p:cNvPr id="2050" name="Picture 2"/>
          <p:cNvPicPr>
            <a:picLocks noChangeAspect="1" noChangeArrowheads="1"/>
          </p:cNvPicPr>
          <p:nvPr/>
        </p:nvPicPr>
        <p:blipFill>
          <a:blip r:embed="rId3" cstate="print"/>
          <a:srcRect/>
          <a:stretch>
            <a:fillRect/>
          </a:stretch>
        </p:blipFill>
        <p:spPr bwMode="auto">
          <a:xfrm>
            <a:off x="3962399" y="3429000"/>
            <a:ext cx="5185603" cy="1905000"/>
          </a:xfrm>
          <a:prstGeom prst="rect">
            <a:avLst/>
          </a:prstGeom>
          <a:noFill/>
          <a:ln w="9525">
            <a:noFill/>
            <a:miter lim="800000"/>
            <a:headEnd/>
            <a:tailEnd/>
          </a:ln>
        </p:spPr>
      </p:pic>
      <p:cxnSp>
        <p:nvCxnSpPr>
          <p:cNvPr id="6" name="Straight Arrow Connector 5"/>
          <p:cNvCxnSpPr>
            <a:stCxn id="8" idx="0"/>
          </p:cNvCxnSpPr>
          <p:nvPr/>
        </p:nvCxnSpPr>
        <p:spPr>
          <a:xfrm flipH="1" flipV="1">
            <a:off x="1905000" y="4202668"/>
            <a:ext cx="614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64863" y="4507468"/>
            <a:ext cx="692562" cy="369332"/>
          </a:xfrm>
          <a:prstGeom prst="rect">
            <a:avLst/>
          </a:prstGeom>
          <a:noFill/>
          <a:ln>
            <a:solidFill>
              <a:schemeClr val="accent1"/>
            </a:solidFill>
          </a:ln>
        </p:spPr>
        <p:txBody>
          <a:bodyPr wrap="none" rtlCol="0">
            <a:spAutoFit/>
          </a:bodyPr>
          <a:lstStyle/>
          <a:p>
            <a:r>
              <a:rPr lang="en-IN" dirty="0" smtClean="0"/>
              <a:t>index</a:t>
            </a:r>
            <a:endParaRPr lang="en-US" dirty="0"/>
          </a:p>
        </p:txBody>
      </p:sp>
      <p:sp>
        <p:nvSpPr>
          <p:cNvPr id="9" name="TextBox 8"/>
          <p:cNvSpPr txBox="1"/>
          <p:nvPr/>
        </p:nvSpPr>
        <p:spPr>
          <a:xfrm>
            <a:off x="2362200" y="4507468"/>
            <a:ext cx="686213" cy="369332"/>
          </a:xfrm>
          <a:prstGeom prst="rect">
            <a:avLst/>
          </a:prstGeom>
          <a:noFill/>
          <a:ln>
            <a:solidFill>
              <a:schemeClr val="accent1"/>
            </a:solidFill>
          </a:ln>
        </p:spPr>
        <p:txBody>
          <a:bodyPr wrap="none" rtlCol="0">
            <a:spAutoFit/>
          </a:bodyPr>
          <a:lstStyle/>
          <a:p>
            <a:r>
              <a:rPr lang="en-IN" dirty="0" smtClean="0"/>
              <a:t>value</a:t>
            </a:r>
            <a:endParaRPr lang="en-US" dirty="0"/>
          </a:p>
        </p:txBody>
      </p:sp>
      <p:cxnSp>
        <p:nvCxnSpPr>
          <p:cNvPr id="12" name="Elbow Connector 11"/>
          <p:cNvCxnSpPr/>
          <p:nvPr/>
        </p:nvCxnSpPr>
        <p:spPr>
          <a:xfrm rot="16200000" flipV="1">
            <a:off x="2273369" y="4215299"/>
            <a:ext cx="304800" cy="2795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32856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blinds(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linds(horizont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linds(horizontal)">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blinds(horizontal)">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linds(horizontal)">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
                                            <p:txEl>
                                              <p:pRg st="14" end="14"/>
                                            </p:txEl>
                                          </p:spTgt>
                                        </p:tgtEl>
                                        <p:attrNameLst>
                                          <p:attrName>style.visibility</p:attrName>
                                        </p:attrNameLst>
                                      </p:cBhvr>
                                      <p:to>
                                        <p:strVal val="visible"/>
                                      </p:to>
                                    </p:set>
                                    <p:animEffect transition="in" filter="blinds(horizontal)">
                                      <p:cBhvr>
                                        <p:cTn id="72" dur="500"/>
                                        <p:tgtEl>
                                          <p:spTgt spid="4">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animEffect transition="in" filter="blinds(horizontal)">
                                      <p:cBhvr>
                                        <p:cTn id="77" dur="500"/>
                                        <p:tgtEl>
                                          <p:spTgt spid="4">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
                                            <p:txEl>
                                              <p:pRg st="16" end="16"/>
                                            </p:txEl>
                                          </p:spTgt>
                                        </p:tgtEl>
                                        <p:attrNameLst>
                                          <p:attrName>style.visibility</p:attrName>
                                        </p:attrNameLst>
                                      </p:cBhvr>
                                      <p:to>
                                        <p:strVal val="visible"/>
                                      </p:to>
                                    </p:set>
                                    <p:animEffect transition="in" filter="blinds(horizontal)">
                                      <p:cBhvr>
                                        <p:cTn id="82" dur="500"/>
                                        <p:tgtEl>
                                          <p:spTgt spid="4">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
                                            <p:txEl>
                                              <p:pRg st="17" end="17"/>
                                            </p:txEl>
                                          </p:spTgt>
                                        </p:tgtEl>
                                        <p:attrNameLst>
                                          <p:attrName>style.visibility</p:attrName>
                                        </p:attrNameLst>
                                      </p:cBhvr>
                                      <p:to>
                                        <p:strVal val="visible"/>
                                      </p:to>
                                    </p:set>
                                    <p:animEffect transition="in" filter="blinds(horizontal)">
                                      <p:cBhvr>
                                        <p:cTn id="87" dur="500"/>
                                        <p:tgtEl>
                                          <p:spTgt spid="4">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
                                            <p:txEl>
                                              <p:pRg st="18" end="18"/>
                                            </p:txEl>
                                          </p:spTgt>
                                        </p:tgtEl>
                                        <p:attrNameLst>
                                          <p:attrName>style.visibility</p:attrName>
                                        </p:attrNameLst>
                                      </p:cBhvr>
                                      <p:to>
                                        <p:strVal val="visible"/>
                                      </p:to>
                                    </p:set>
                                    <p:animEffect transition="in" filter="blinds(horizontal)">
                                      <p:cBhvr>
                                        <p:cTn id="92" dur="500"/>
                                        <p:tgtEl>
                                          <p:spTgt spid="4">
                                            <p:txEl>
                                              <p:pRg st="18" end="1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4EB24591-D625-4EE5-83AF-9345F50C3C75}" type="slidenum">
              <a:rPr lang="en-US"/>
              <a:pPr/>
              <a:t>28</a:t>
            </a:fld>
            <a:endParaRPr lang="en-US"/>
          </a:p>
        </p:txBody>
      </p:sp>
      <p:sp>
        <p:nvSpPr>
          <p:cNvPr id="288770" name="Rectangle 2"/>
          <p:cNvSpPr>
            <a:spLocks noGrp="1" noChangeArrowheads="1"/>
          </p:cNvSpPr>
          <p:nvPr>
            <p:ph type="title"/>
          </p:nvPr>
        </p:nvSpPr>
        <p:spPr>
          <a:xfrm>
            <a:off x="533400" y="228600"/>
            <a:ext cx="7924800" cy="1143000"/>
          </a:xfrm>
          <a:noFill/>
          <a:ln/>
        </p:spPr>
        <p:txBody>
          <a:bodyPr/>
          <a:lstStyle/>
          <a:p>
            <a:r>
              <a:rPr lang="en-US">
                <a:cs typeface="Times New Roman" pitchFamily="18" charset="0"/>
              </a:rPr>
              <a:t>The Stack Class</a:t>
            </a:r>
          </a:p>
        </p:txBody>
      </p:sp>
      <p:sp>
        <p:nvSpPr>
          <p:cNvPr id="288771"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8772" name="Rectangle 4"/>
          <p:cNvSpPr>
            <a:spLocks noGrp="1" noChangeArrowheads="1"/>
          </p:cNvSpPr>
          <p:nvPr>
            <p:ph type="body" idx="1"/>
          </p:nvPr>
        </p:nvSpPr>
        <p:spPr>
          <a:xfrm>
            <a:off x="2819400" y="1447800"/>
            <a:ext cx="6096000" cy="2286000"/>
          </a:xfrm>
          <a:noFill/>
          <a:ln/>
        </p:spPr>
        <p:txBody>
          <a:bodyPr>
            <a:normAutofit fontScale="92500"/>
          </a:bodyPr>
          <a:lstStyle/>
          <a:p>
            <a:pPr marL="0" indent="0" algn="just">
              <a:buFont typeface="Monotype Sorts" pitchFamily="2" charset="2"/>
              <a:buNone/>
            </a:pPr>
            <a:r>
              <a:rPr lang="en-US" sz="2800" dirty="0">
                <a:cs typeface="Times New Roman" pitchFamily="18" charset="0"/>
              </a:rPr>
              <a:t>The </a:t>
            </a:r>
            <a:r>
              <a:rPr lang="en-US" sz="2800" u="sng" dirty="0">
                <a:cs typeface="Times New Roman" pitchFamily="18" charset="0"/>
              </a:rPr>
              <a:t>Stack</a:t>
            </a:r>
            <a:r>
              <a:rPr lang="en-US" sz="2800" dirty="0">
                <a:cs typeface="Times New Roman" pitchFamily="18" charset="0"/>
              </a:rPr>
              <a:t> class represents a last-in-first-out stack of objects. The elements are accessed only from the top of the stack. You can retrieve, insert, or remove an element from the top of the stack.</a:t>
            </a:r>
            <a:r>
              <a:rPr lang="en-US" sz="2800" dirty="0">
                <a:latin typeface="Courier" pitchFamily="49" charset="0"/>
                <a:cs typeface="Times New Roman" pitchFamily="18" charset="0"/>
              </a:rPr>
              <a:t> </a:t>
            </a:r>
          </a:p>
        </p:txBody>
      </p:sp>
      <p:sp>
        <p:nvSpPr>
          <p:cNvPr id="288773"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8774"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8775"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8776" name="Rectangle 8"/>
          <p:cNvSpPr>
            <a:spLocks noChangeArrowheads="1"/>
          </p:cNvSpPr>
          <p:nvPr/>
        </p:nvSpPr>
        <p:spPr bwMode="auto">
          <a:xfrm>
            <a:off x="27432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8777" name="Rectangle 9"/>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88778" name="Object 10"/>
          <p:cNvGraphicFramePr>
            <a:graphicFrameLocks noChangeAspect="1"/>
          </p:cNvGraphicFramePr>
          <p:nvPr/>
        </p:nvGraphicFramePr>
        <p:xfrm>
          <a:off x="0" y="2362200"/>
          <a:ext cx="7620000" cy="3732213"/>
        </p:xfrm>
        <a:graphic>
          <a:graphicData uri="http://schemas.openxmlformats.org/presentationml/2006/ole">
            <mc:AlternateContent xmlns:mc="http://schemas.openxmlformats.org/markup-compatibility/2006">
              <mc:Choice xmlns:v="urn:schemas-microsoft-com:vml" Requires="v">
                <p:oleObj spid="_x0000_s10249" name="Picture" r:id="rId3" imgW="3736848" imgH="1827276" progId="Word.Picture.8">
                  <p:embed/>
                </p:oleObj>
              </mc:Choice>
              <mc:Fallback>
                <p:oleObj name="Picture" r:id="rId3" imgW="3736848" imgH="182727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62200"/>
                        <a:ext cx="7620000" cy="3732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2460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9F32E0AB-121A-4731-9844-4E0BFF861846}" type="slidenum">
              <a:rPr lang="en-US"/>
              <a:pPr/>
              <a:t>29</a:t>
            </a:fld>
            <a:endParaRPr lang="en-US"/>
          </a:p>
        </p:txBody>
      </p:sp>
      <p:sp>
        <p:nvSpPr>
          <p:cNvPr id="289794" name="Rectangle 2"/>
          <p:cNvSpPr>
            <a:spLocks noGrp="1" noChangeArrowheads="1"/>
          </p:cNvSpPr>
          <p:nvPr>
            <p:ph type="title"/>
          </p:nvPr>
        </p:nvSpPr>
        <p:spPr>
          <a:xfrm>
            <a:off x="533400" y="228600"/>
            <a:ext cx="7924800" cy="762000"/>
          </a:xfrm>
          <a:noFill/>
          <a:ln/>
        </p:spPr>
        <p:txBody>
          <a:bodyPr/>
          <a:lstStyle/>
          <a:p>
            <a:r>
              <a:rPr lang="en-US">
                <a:cs typeface="Times New Roman" pitchFamily="18" charset="0"/>
              </a:rPr>
              <a:t>Queues and Priority Queues</a:t>
            </a:r>
          </a:p>
        </p:txBody>
      </p:sp>
      <p:sp>
        <p:nvSpPr>
          <p:cNvPr id="289795"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9796" name="Rectangle 4"/>
          <p:cNvSpPr>
            <a:spLocks noGrp="1" noChangeArrowheads="1"/>
          </p:cNvSpPr>
          <p:nvPr>
            <p:ph type="body" idx="1"/>
          </p:nvPr>
        </p:nvSpPr>
        <p:spPr>
          <a:xfrm>
            <a:off x="228600" y="1219200"/>
            <a:ext cx="8686800" cy="3886200"/>
          </a:xfrm>
          <a:noFill/>
          <a:ln/>
        </p:spPr>
        <p:txBody>
          <a:bodyPr/>
          <a:lstStyle/>
          <a:p>
            <a:pPr marL="0" indent="0" algn="just">
              <a:buFont typeface="Monotype Sorts" pitchFamily="2" charset="2"/>
              <a:buNone/>
            </a:pPr>
            <a:r>
              <a:rPr lang="en-US" dirty="0"/>
              <a:t>A queue is a first-in/first-out data structure. Elements are appended to the end of the queue and are removed from the beginning of the queue. In a priority queue, elements are assigned priorities. When accessing elements, the element with the highest priority is removed first. </a:t>
            </a:r>
          </a:p>
        </p:txBody>
      </p:sp>
      <p:sp>
        <p:nvSpPr>
          <p:cNvPr id="289797"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9798"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9799"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281026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a:t>
            </a:r>
            <a:endParaRPr lang="en-US" dirty="0"/>
          </a:p>
        </p:txBody>
      </p:sp>
      <p:sp>
        <p:nvSpPr>
          <p:cNvPr id="3" name="Content Placeholder 2"/>
          <p:cNvSpPr>
            <a:spLocks noGrp="1"/>
          </p:cNvSpPr>
          <p:nvPr>
            <p:ph idx="1"/>
          </p:nvPr>
        </p:nvSpPr>
        <p:spPr/>
        <p:txBody>
          <a:bodyPr/>
          <a:lstStyle/>
          <a:p>
            <a:pPr algn="just"/>
            <a:r>
              <a:rPr lang="en-IN" dirty="0"/>
              <a:t>List Interface is the </a:t>
            </a:r>
            <a:r>
              <a:rPr lang="en-IN" dirty="0" err="1"/>
              <a:t>subinterface</a:t>
            </a:r>
            <a:r>
              <a:rPr lang="en-IN" dirty="0"/>
              <a:t> of Collection. </a:t>
            </a:r>
            <a:endParaRPr lang="en-IN" dirty="0" smtClean="0"/>
          </a:p>
          <a:p>
            <a:pPr algn="just"/>
            <a:r>
              <a:rPr lang="en-IN" dirty="0" smtClean="0"/>
              <a:t>It </a:t>
            </a:r>
            <a:r>
              <a:rPr lang="en-IN" dirty="0"/>
              <a:t>contains index-based methods to insert and delete elements. It is a factory of </a:t>
            </a:r>
            <a:r>
              <a:rPr lang="en-IN" dirty="0" err="1"/>
              <a:t>ListIterator</a:t>
            </a:r>
            <a:r>
              <a:rPr lang="en-IN" dirty="0"/>
              <a:t> interface.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61780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492F871E-9984-40C3-BFB3-20F89D2E8944}" type="slidenum">
              <a:rPr lang="en-US"/>
              <a:pPr/>
              <a:t>30</a:t>
            </a:fld>
            <a:endParaRPr lang="en-US"/>
          </a:p>
        </p:txBody>
      </p:sp>
      <p:sp>
        <p:nvSpPr>
          <p:cNvPr id="290818" name="Rectangle 2"/>
          <p:cNvSpPr>
            <a:spLocks noGrp="1" noChangeArrowheads="1"/>
          </p:cNvSpPr>
          <p:nvPr>
            <p:ph type="title"/>
          </p:nvPr>
        </p:nvSpPr>
        <p:spPr>
          <a:xfrm>
            <a:off x="533400" y="228600"/>
            <a:ext cx="7924800" cy="762000"/>
          </a:xfrm>
          <a:noFill/>
          <a:ln/>
        </p:spPr>
        <p:txBody>
          <a:bodyPr/>
          <a:lstStyle/>
          <a:p>
            <a:r>
              <a:rPr lang="en-US">
                <a:cs typeface="Times New Roman" pitchFamily="18" charset="0"/>
              </a:rPr>
              <a:t>The Queue Interface</a:t>
            </a:r>
          </a:p>
        </p:txBody>
      </p:sp>
      <p:sp>
        <p:nvSpPr>
          <p:cNvPr id="290819"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0820"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0821"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082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90825" name="Object 9"/>
          <p:cNvGraphicFramePr>
            <a:graphicFrameLocks noChangeAspect="1"/>
          </p:cNvGraphicFramePr>
          <p:nvPr/>
        </p:nvGraphicFramePr>
        <p:xfrm>
          <a:off x="609600" y="1219200"/>
          <a:ext cx="7848600" cy="4975225"/>
        </p:xfrm>
        <a:graphic>
          <a:graphicData uri="http://schemas.openxmlformats.org/presentationml/2006/ole">
            <mc:AlternateContent xmlns:mc="http://schemas.openxmlformats.org/markup-compatibility/2006">
              <mc:Choice xmlns:v="urn:schemas-microsoft-com:vml" Requires="v">
                <p:oleObj spid="_x0000_s11273" name="Picture" r:id="rId3" imgW="3938016" imgH="2493264" progId="Word.Picture.8">
                  <p:embed/>
                </p:oleObj>
              </mc:Choice>
              <mc:Fallback>
                <p:oleObj name="Picture" r:id="rId3" imgW="3938016" imgH="249326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19200"/>
                        <a:ext cx="7848600" cy="497522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852342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8006078C-E021-467F-807C-8027E54DF028}" type="slidenum">
              <a:rPr lang="en-US"/>
              <a:pPr/>
              <a:t>31</a:t>
            </a:fld>
            <a:endParaRPr lang="en-US"/>
          </a:p>
        </p:txBody>
      </p:sp>
      <p:sp>
        <p:nvSpPr>
          <p:cNvPr id="291842" name="Rectangle 2"/>
          <p:cNvSpPr>
            <a:spLocks noGrp="1" noChangeArrowheads="1"/>
          </p:cNvSpPr>
          <p:nvPr>
            <p:ph type="title"/>
          </p:nvPr>
        </p:nvSpPr>
        <p:spPr>
          <a:xfrm>
            <a:off x="533400" y="228600"/>
            <a:ext cx="7924800" cy="762000"/>
          </a:xfrm>
          <a:noFill/>
          <a:ln/>
        </p:spPr>
        <p:txBody>
          <a:bodyPr/>
          <a:lstStyle/>
          <a:p>
            <a:r>
              <a:rPr lang="en-US">
                <a:cs typeface="Times New Roman" pitchFamily="18" charset="0"/>
              </a:rPr>
              <a:t>The PriorityQueue Class</a:t>
            </a:r>
          </a:p>
        </p:txBody>
      </p:sp>
      <p:sp>
        <p:nvSpPr>
          <p:cNvPr id="291843"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1844"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1845"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1846" name="Rectangle 6"/>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184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1848" name="Rectangle 8"/>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91849" name="Object 9"/>
          <p:cNvGraphicFramePr>
            <a:graphicFrameLocks noChangeAspect="1"/>
          </p:cNvGraphicFramePr>
          <p:nvPr/>
        </p:nvGraphicFramePr>
        <p:xfrm>
          <a:off x="384175" y="1293813"/>
          <a:ext cx="8375650" cy="3881437"/>
        </p:xfrm>
        <a:graphic>
          <a:graphicData uri="http://schemas.openxmlformats.org/presentationml/2006/ole">
            <mc:AlternateContent xmlns:mc="http://schemas.openxmlformats.org/markup-compatibility/2006">
              <mc:Choice xmlns:v="urn:schemas-microsoft-com:vml" Requires="v">
                <p:oleObj spid="_x0000_s12297" name="Picture" r:id="rId3" imgW="4198680" imgH="1941840" progId="Word.Picture.8">
                  <p:embed/>
                </p:oleObj>
              </mc:Choice>
              <mc:Fallback>
                <p:oleObj name="Picture" r:id="rId3" imgW="4198680" imgH="19418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1293813"/>
                        <a:ext cx="8375650" cy="388143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43849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975" y="381000"/>
            <a:ext cx="8455025" cy="6248400"/>
          </a:xfrm>
        </p:spPr>
      </p:pic>
      <p:sp>
        <p:nvSpPr>
          <p:cNvPr id="4" name="AutoShape 2" descr="Hierarchy of Java Collection frame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724175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List Interface (methods)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91868490"/>
              </p:ext>
            </p:extLst>
          </p:nvPr>
        </p:nvGraphicFramePr>
        <p:xfrm>
          <a:off x="190500" y="1233170"/>
          <a:ext cx="8724900" cy="5472430"/>
        </p:xfrm>
        <a:graphic>
          <a:graphicData uri="http://schemas.openxmlformats.org/drawingml/2006/table">
            <a:tbl>
              <a:tblPr firstRow="1" bandRow="1">
                <a:tableStyleId>{5C22544A-7EE6-4342-B048-85BDC9FD1C3A}</a:tableStyleId>
              </a:tblPr>
              <a:tblGrid>
                <a:gridCol w="571500">
                  <a:extLst>
                    <a:ext uri="{9D8B030D-6E8A-4147-A177-3AD203B41FA5}">
                      <a16:colId xmlns="" xmlns:a16="http://schemas.microsoft.com/office/drawing/2014/main" val="20000"/>
                    </a:ext>
                  </a:extLst>
                </a:gridCol>
                <a:gridCol w="8153400">
                  <a:extLst>
                    <a:ext uri="{9D8B030D-6E8A-4147-A177-3AD203B41FA5}">
                      <a16:colId xmlns="" xmlns:a16="http://schemas.microsoft.com/office/drawing/2014/main" val="20001"/>
                    </a:ext>
                  </a:extLst>
                </a:gridCol>
              </a:tblGrid>
              <a:tr h="370840">
                <a:tc>
                  <a:txBody>
                    <a:bodyPr/>
                    <a:lstStyle/>
                    <a:p>
                      <a:r>
                        <a:rPr lang="en-IN" dirty="0" smtClean="0"/>
                        <a:t>Sr.</a:t>
                      </a:r>
                      <a:endParaRPr lang="en-US" dirty="0"/>
                    </a:p>
                  </a:txBody>
                  <a:tcPr/>
                </a:tc>
                <a:tc>
                  <a:txBody>
                    <a:bodyPr/>
                    <a:lstStyle/>
                    <a:p>
                      <a:r>
                        <a:rPr lang="en-IN" dirty="0" smtClean="0"/>
                        <a:t>Method Name</a:t>
                      </a:r>
                      <a:endParaRPr lang="en-US" dirty="0"/>
                    </a:p>
                  </a:txBody>
                  <a:tcPr/>
                </a:tc>
                <a:extLst>
                  <a:ext uri="{0D108BD9-81ED-4DB2-BD59-A6C34878D82A}">
                    <a16:rowId xmlns="" xmlns:a16="http://schemas.microsoft.com/office/drawing/2014/main" val="10000"/>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1</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mbria" pitchFamily="18" charset="0"/>
                          <a:ea typeface="Cambria" pitchFamily="18" charset="0"/>
                          <a:cs typeface="Times New Roman"/>
                        </a:rPr>
                        <a:t>void</a:t>
                      </a:r>
                      <a:r>
                        <a:rPr lang="en-US" sz="1800" b="1" dirty="0">
                          <a:solidFill>
                            <a:srgbClr val="313131"/>
                          </a:solidFill>
                          <a:latin typeface="Cambria" pitchFamily="18" charset="0"/>
                          <a:ea typeface="Cambria" pitchFamily="18" charset="0"/>
                          <a:cs typeface="Times New Roman"/>
                        </a:rPr>
                        <a:t> add(</a:t>
                      </a:r>
                      <a:r>
                        <a:rPr lang="en-US" sz="1800" b="0" dirty="0" err="1">
                          <a:solidFill>
                            <a:srgbClr val="313131"/>
                          </a:solidFill>
                          <a:latin typeface="Cambria" pitchFamily="18" charset="0"/>
                          <a:ea typeface="Cambria" pitchFamily="18" charset="0"/>
                          <a:cs typeface="Times New Roman"/>
                        </a:rPr>
                        <a:t>int</a:t>
                      </a:r>
                      <a:r>
                        <a:rPr lang="en-US" sz="1800" b="0" dirty="0">
                          <a:solidFill>
                            <a:srgbClr val="313131"/>
                          </a:solidFill>
                          <a:latin typeface="Cambria" pitchFamily="18" charset="0"/>
                          <a:ea typeface="Cambria" pitchFamily="18" charset="0"/>
                          <a:cs typeface="Times New Roman"/>
                        </a:rPr>
                        <a:t> index, Object </a:t>
                      </a:r>
                      <a:r>
                        <a:rPr lang="en-US" sz="1800" b="0" dirty="0" err="1">
                          <a:solidFill>
                            <a:srgbClr val="313131"/>
                          </a:solidFill>
                          <a:latin typeface="Cambria" pitchFamily="18" charset="0"/>
                          <a:ea typeface="Cambria" pitchFamily="18" charset="0"/>
                          <a:cs typeface="Times New Roman"/>
                        </a:rPr>
                        <a:t>obj</a:t>
                      </a:r>
                      <a:r>
                        <a:rPr lang="en-US" sz="1800" b="1" dirty="0">
                          <a:solidFill>
                            <a:srgbClr val="313131"/>
                          </a:solidFill>
                          <a:latin typeface="Cambria" pitchFamily="18" charset="0"/>
                          <a:ea typeface="Cambria" pitchFamily="18" charset="0"/>
                          <a:cs typeface="Times New Roman"/>
                        </a:rPr>
                        <a:t>)</a:t>
                      </a:r>
                      <a:endParaRPr lang="en-US" sz="1800" dirty="0">
                        <a:latin typeface="Cambria" pitchFamily="18" charset="0"/>
                        <a:ea typeface="Cambria" pitchFamily="18" charset="0"/>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Inserts </a:t>
                      </a:r>
                      <a:r>
                        <a:rPr lang="en-US" sz="1800" dirty="0" err="1">
                          <a:solidFill>
                            <a:srgbClr val="000000"/>
                          </a:solidFill>
                          <a:latin typeface="Calibri"/>
                          <a:ea typeface="Times New Roman"/>
                          <a:cs typeface="Times New Roman"/>
                        </a:rPr>
                        <a:t>obj</a:t>
                      </a:r>
                      <a:r>
                        <a:rPr lang="en-US" sz="1800" dirty="0">
                          <a:solidFill>
                            <a:srgbClr val="000000"/>
                          </a:solidFill>
                          <a:latin typeface="Calibri"/>
                          <a:ea typeface="Times New Roman"/>
                          <a:cs typeface="Times New Roman"/>
                        </a:rPr>
                        <a:t> into the invoking list at the index passed in index. Any pre-existing elements at or beyond the point of insertion are shifted up. Thus, no elements are overwritten.</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1"/>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2</a:t>
                      </a:r>
                      <a:endParaRPr lang="en-US" sz="180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b="0" kern="1200" dirty="0">
                          <a:solidFill>
                            <a:srgbClr val="313131"/>
                          </a:solidFill>
                          <a:latin typeface="Cambria" pitchFamily="18" charset="0"/>
                          <a:ea typeface="Cambria" pitchFamily="18" charset="0"/>
                          <a:cs typeface="Times New Roman"/>
                        </a:rPr>
                        <a:t>boolean</a:t>
                      </a:r>
                      <a:r>
                        <a:rPr lang="en-US" sz="1800" b="1" kern="1200" dirty="0">
                          <a:solidFill>
                            <a:srgbClr val="313131"/>
                          </a:solidFill>
                          <a:latin typeface="Cambria" pitchFamily="18" charset="0"/>
                          <a:ea typeface="Cambria" pitchFamily="18" charset="0"/>
                          <a:cs typeface="Times New Roman"/>
                        </a:rPr>
                        <a:t> </a:t>
                      </a:r>
                      <a:r>
                        <a:rPr lang="en-US" sz="1800" b="1" kern="1200" dirty="0" err="1">
                          <a:solidFill>
                            <a:srgbClr val="313131"/>
                          </a:solidFill>
                          <a:latin typeface="Cambria" pitchFamily="18" charset="0"/>
                          <a:ea typeface="Cambria" pitchFamily="18" charset="0"/>
                          <a:cs typeface="Times New Roman"/>
                        </a:rPr>
                        <a:t>addAll</a:t>
                      </a:r>
                      <a:r>
                        <a:rPr lang="en-US" sz="1800" b="1" kern="1200" dirty="0">
                          <a:solidFill>
                            <a:srgbClr val="313131"/>
                          </a:solidFill>
                          <a:latin typeface="Cambria" pitchFamily="18" charset="0"/>
                          <a:ea typeface="Cambria" pitchFamily="18" charset="0"/>
                          <a:cs typeface="Times New Roman"/>
                        </a:rPr>
                        <a:t>(</a:t>
                      </a:r>
                      <a:r>
                        <a:rPr lang="en-US" sz="1800" b="0" kern="1200" dirty="0" err="1">
                          <a:solidFill>
                            <a:srgbClr val="313131"/>
                          </a:solidFill>
                          <a:latin typeface="Cambria" pitchFamily="18" charset="0"/>
                          <a:ea typeface="Cambria" pitchFamily="18" charset="0"/>
                          <a:cs typeface="Times New Roman"/>
                        </a:rPr>
                        <a:t>int</a:t>
                      </a:r>
                      <a:r>
                        <a:rPr lang="en-US" sz="1800" b="0" kern="1200" dirty="0">
                          <a:solidFill>
                            <a:srgbClr val="313131"/>
                          </a:solidFill>
                          <a:latin typeface="Cambria" pitchFamily="18" charset="0"/>
                          <a:ea typeface="Cambria" pitchFamily="18" charset="0"/>
                          <a:cs typeface="Times New Roman"/>
                        </a:rPr>
                        <a:t> index, Collection c</a:t>
                      </a:r>
                      <a:r>
                        <a:rPr lang="en-US" sz="1800" b="1" kern="1200" dirty="0">
                          <a:solidFill>
                            <a:srgbClr val="313131"/>
                          </a:solidFill>
                          <a:latin typeface="Cambria" pitchFamily="18" charset="0"/>
                          <a:ea typeface="Cambria" pitchFamily="18" charset="0"/>
                          <a:cs typeface="Times New Roman"/>
                        </a:rPr>
                        <a:t>)</a:t>
                      </a:r>
                    </a:p>
                    <a:p>
                      <a:pPr marL="30480" marR="30480" algn="just">
                        <a:lnSpc>
                          <a:spcPts val="1840"/>
                        </a:lnSpc>
                        <a:spcAft>
                          <a:spcPts val="0"/>
                        </a:spcAft>
                      </a:pPr>
                      <a:r>
                        <a:rPr lang="en-US" sz="1800" dirty="0">
                          <a:solidFill>
                            <a:srgbClr val="000000"/>
                          </a:solidFill>
                          <a:latin typeface="Calibri"/>
                          <a:ea typeface="Times New Roman"/>
                          <a:cs typeface="Times New Roman"/>
                        </a:rPr>
                        <a:t>Inserts all elements of c into the invoking list at the index passed in index. Any pre-existing elements at or beyond the point of insertion are shifted up. Thus, no elements are overwritten. Returns true if the invoking list changes and returns false otherwise.</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2"/>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3</a:t>
                      </a:r>
                      <a:endParaRPr lang="en-US" sz="180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b="0" kern="1200" dirty="0">
                          <a:solidFill>
                            <a:srgbClr val="313131"/>
                          </a:solidFill>
                          <a:latin typeface="Cambria" pitchFamily="18" charset="0"/>
                          <a:ea typeface="Cambria" pitchFamily="18" charset="0"/>
                          <a:cs typeface="Times New Roman"/>
                        </a:rPr>
                        <a:t>Object</a:t>
                      </a:r>
                      <a:r>
                        <a:rPr lang="en-US" sz="1800" b="1" kern="1200" dirty="0">
                          <a:solidFill>
                            <a:srgbClr val="313131"/>
                          </a:solidFill>
                          <a:latin typeface="Cambria" pitchFamily="18" charset="0"/>
                          <a:ea typeface="Cambria" pitchFamily="18" charset="0"/>
                          <a:cs typeface="Times New Roman"/>
                        </a:rPr>
                        <a:t> get(</a:t>
                      </a:r>
                      <a:r>
                        <a:rPr lang="en-US" sz="1800" b="0" kern="1200" dirty="0" err="1">
                          <a:solidFill>
                            <a:srgbClr val="313131"/>
                          </a:solidFill>
                          <a:latin typeface="Cambria" pitchFamily="18" charset="0"/>
                          <a:ea typeface="Cambria" pitchFamily="18" charset="0"/>
                          <a:cs typeface="Times New Roman"/>
                        </a:rPr>
                        <a:t>int</a:t>
                      </a:r>
                      <a:r>
                        <a:rPr lang="en-US" sz="1800" b="0" kern="1200" dirty="0">
                          <a:solidFill>
                            <a:srgbClr val="313131"/>
                          </a:solidFill>
                          <a:latin typeface="Cambria" pitchFamily="18" charset="0"/>
                          <a:ea typeface="Cambria" pitchFamily="18" charset="0"/>
                          <a:cs typeface="Times New Roman"/>
                        </a:rPr>
                        <a:t> index</a:t>
                      </a:r>
                      <a:r>
                        <a:rPr lang="en-US" sz="1800" b="1" kern="1200" dirty="0">
                          <a:solidFill>
                            <a:srgbClr val="313131"/>
                          </a:solidFill>
                          <a:latin typeface="Cambria" pitchFamily="18" charset="0"/>
                          <a:ea typeface="Cambria" pitchFamily="18" charset="0"/>
                          <a:cs typeface="Times New Roman"/>
                        </a:rPr>
                        <a:t>)</a:t>
                      </a:r>
                    </a:p>
                    <a:p>
                      <a:pPr marL="30480" marR="30480" algn="just">
                        <a:lnSpc>
                          <a:spcPts val="1840"/>
                        </a:lnSpc>
                        <a:spcAft>
                          <a:spcPts val="0"/>
                        </a:spcAft>
                      </a:pPr>
                      <a:r>
                        <a:rPr lang="en-US" sz="1800" dirty="0">
                          <a:solidFill>
                            <a:srgbClr val="000000"/>
                          </a:solidFill>
                          <a:latin typeface="Calibri"/>
                          <a:ea typeface="Times New Roman"/>
                          <a:cs typeface="Times New Roman"/>
                        </a:rPr>
                        <a:t>Returns the object stored at the specified index within the invoking collection.</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3"/>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4</a:t>
                      </a:r>
                      <a:endParaRPr lang="en-US" sz="180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mbria" pitchFamily="18" charset="0"/>
                          <a:ea typeface="Cambria" pitchFamily="18" charset="0"/>
                          <a:cs typeface="Times New Roman"/>
                        </a:rPr>
                        <a:t>int</a:t>
                      </a:r>
                      <a:r>
                        <a:rPr lang="en-US" sz="1800" b="1" dirty="0">
                          <a:solidFill>
                            <a:srgbClr val="313131"/>
                          </a:solidFill>
                          <a:latin typeface="Cambria" pitchFamily="18" charset="0"/>
                          <a:ea typeface="Cambria" pitchFamily="18" charset="0"/>
                          <a:cs typeface="Times New Roman"/>
                        </a:rPr>
                        <a:t> indexOf(</a:t>
                      </a:r>
                      <a:r>
                        <a:rPr lang="en-US" sz="1800" b="0" dirty="0">
                          <a:solidFill>
                            <a:srgbClr val="313131"/>
                          </a:solidFill>
                          <a:latin typeface="Cambria" pitchFamily="18" charset="0"/>
                          <a:ea typeface="Cambria" pitchFamily="18" charset="0"/>
                          <a:cs typeface="Times New Roman"/>
                        </a:rPr>
                        <a:t>Object </a:t>
                      </a:r>
                      <a:r>
                        <a:rPr lang="en-US" sz="1800" b="0" dirty="0" err="1">
                          <a:solidFill>
                            <a:srgbClr val="313131"/>
                          </a:solidFill>
                          <a:latin typeface="Cambria" pitchFamily="18" charset="0"/>
                          <a:ea typeface="Cambria" pitchFamily="18" charset="0"/>
                          <a:cs typeface="Times New Roman"/>
                        </a:rPr>
                        <a:t>obj</a:t>
                      </a:r>
                      <a:r>
                        <a:rPr lang="en-US" sz="1800" b="1" dirty="0">
                          <a:solidFill>
                            <a:srgbClr val="313131"/>
                          </a:solidFill>
                          <a:latin typeface="Cambria" pitchFamily="18" charset="0"/>
                          <a:ea typeface="Cambria" pitchFamily="18" charset="0"/>
                          <a:cs typeface="Times New Roman"/>
                        </a:rPr>
                        <a:t>)</a:t>
                      </a:r>
                      <a:endParaRPr lang="en-US" sz="1800" dirty="0">
                        <a:latin typeface="Cambria" pitchFamily="18" charset="0"/>
                        <a:ea typeface="Cambria" pitchFamily="18" charset="0"/>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the index of the first instance of </a:t>
                      </a:r>
                      <a:r>
                        <a:rPr lang="en-US" sz="1800" dirty="0" err="1">
                          <a:solidFill>
                            <a:srgbClr val="000000"/>
                          </a:solidFill>
                          <a:latin typeface="Calibri"/>
                          <a:ea typeface="Times New Roman"/>
                          <a:cs typeface="Times New Roman"/>
                        </a:rPr>
                        <a:t>obj</a:t>
                      </a:r>
                      <a:r>
                        <a:rPr lang="en-US" sz="1800" dirty="0">
                          <a:solidFill>
                            <a:srgbClr val="000000"/>
                          </a:solidFill>
                          <a:latin typeface="Calibri"/>
                          <a:ea typeface="Times New Roman"/>
                          <a:cs typeface="Times New Roman"/>
                        </a:rPr>
                        <a:t> in the invoking list. If </a:t>
                      </a:r>
                      <a:r>
                        <a:rPr lang="en-US" sz="1800" dirty="0" err="1">
                          <a:solidFill>
                            <a:srgbClr val="000000"/>
                          </a:solidFill>
                          <a:latin typeface="Calibri"/>
                          <a:ea typeface="Times New Roman"/>
                          <a:cs typeface="Times New Roman"/>
                        </a:rPr>
                        <a:t>obj</a:t>
                      </a:r>
                      <a:r>
                        <a:rPr lang="en-US" sz="1800" dirty="0">
                          <a:solidFill>
                            <a:srgbClr val="000000"/>
                          </a:solidFill>
                          <a:latin typeface="Calibri"/>
                          <a:ea typeface="Times New Roman"/>
                          <a:cs typeface="Times New Roman"/>
                        </a:rPr>
                        <a:t> is not an element of the list, .1 is returned.</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4"/>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5</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a:solidFill>
                            <a:srgbClr val="313131"/>
                          </a:solidFill>
                          <a:latin typeface="Cambria" pitchFamily="18" charset="0"/>
                          <a:ea typeface="Cambria" pitchFamily="18" charset="0"/>
                          <a:cs typeface="Times New Roman"/>
                        </a:rPr>
                        <a:t>int</a:t>
                      </a:r>
                      <a:r>
                        <a:rPr lang="en-US" sz="1800" b="1" dirty="0">
                          <a:solidFill>
                            <a:srgbClr val="313131"/>
                          </a:solidFill>
                          <a:latin typeface="Cambria" pitchFamily="18" charset="0"/>
                          <a:ea typeface="Cambria" pitchFamily="18" charset="0"/>
                          <a:cs typeface="Times New Roman"/>
                        </a:rPr>
                        <a:t> </a:t>
                      </a:r>
                      <a:r>
                        <a:rPr lang="en-US" sz="1800" b="1" dirty="0" err="1">
                          <a:solidFill>
                            <a:srgbClr val="313131"/>
                          </a:solidFill>
                          <a:latin typeface="Cambria" pitchFamily="18" charset="0"/>
                          <a:ea typeface="Cambria" pitchFamily="18" charset="0"/>
                          <a:cs typeface="Times New Roman"/>
                        </a:rPr>
                        <a:t>lastIndexOf</a:t>
                      </a:r>
                      <a:r>
                        <a:rPr lang="en-US" sz="1800" b="1" dirty="0">
                          <a:solidFill>
                            <a:srgbClr val="313131"/>
                          </a:solidFill>
                          <a:latin typeface="Cambria" pitchFamily="18" charset="0"/>
                          <a:ea typeface="Cambria" pitchFamily="18" charset="0"/>
                          <a:cs typeface="Times New Roman"/>
                        </a:rPr>
                        <a:t>(</a:t>
                      </a:r>
                      <a:r>
                        <a:rPr lang="en-US" sz="1800" b="0" dirty="0">
                          <a:solidFill>
                            <a:srgbClr val="313131"/>
                          </a:solidFill>
                          <a:latin typeface="Cambria" pitchFamily="18" charset="0"/>
                          <a:ea typeface="Cambria" pitchFamily="18" charset="0"/>
                          <a:cs typeface="Times New Roman"/>
                        </a:rPr>
                        <a:t>Object </a:t>
                      </a:r>
                      <a:r>
                        <a:rPr lang="en-US" sz="1800" b="0" dirty="0" err="1">
                          <a:solidFill>
                            <a:srgbClr val="313131"/>
                          </a:solidFill>
                          <a:latin typeface="Cambria" pitchFamily="18" charset="0"/>
                          <a:ea typeface="Cambria" pitchFamily="18" charset="0"/>
                          <a:cs typeface="Times New Roman"/>
                        </a:rPr>
                        <a:t>obj</a:t>
                      </a:r>
                      <a:r>
                        <a:rPr lang="en-US" sz="1800" b="1" dirty="0">
                          <a:solidFill>
                            <a:srgbClr val="313131"/>
                          </a:solidFill>
                          <a:latin typeface="Cambria" pitchFamily="18" charset="0"/>
                          <a:ea typeface="Cambria" pitchFamily="18" charset="0"/>
                          <a:cs typeface="Times New Roman"/>
                        </a:rPr>
                        <a:t>)</a:t>
                      </a:r>
                      <a:endParaRPr lang="en-US" sz="1800" dirty="0">
                        <a:latin typeface="Cambria" pitchFamily="18" charset="0"/>
                        <a:ea typeface="Cambria" pitchFamily="18" charset="0"/>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the index of the last instance of </a:t>
                      </a:r>
                      <a:r>
                        <a:rPr lang="en-US" sz="1800" dirty="0" err="1">
                          <a:solidFill>
                            <a:srgbClr val="000000"/>
                          </a:solidFill>
                          <a:latin typeface="Calibri"/>
                          <a:ea typeface="Times New Roman"/>
                          <a:cs typeface="Times New Roman"/>
                        </a:rPr>
                        <a:t>obj</a:t>
                      </a:r>
                      <a:r>
                        <a:rPr lang="en-US" sz="1800" dirty="0">
                          <a:solidFill>
                            <a:srgbClr val="000000"/>
                          </a:solidFill>
                          <a:latin typeface="Calibri"/>
                          <a:ea typeface="Times New Roman"/>
                          <a:cs typeface="Times New Roman"/>
                        </a:rPr>
                        <a:t> in the invoking list. If </a:t>
                      </a:r>
                      <a:r>
                        <a:rPr lang="en-US" sz="1800" dirty="0" err="1">
                          <a:solidFill>
                            <a:srgbClr val="000000"/>
                          </a:solidFill>
                          <a:latin typeface="Calibri"/>
                          <a:ea typeface="Times New Roman"/>
                          <a:cs typeface="Times New Roman"/>
                        </a:rPr>
                        <a:t>obj</a:t>
                      </a:r>
                      <a:r>
                        <a:rPr lang="en-US" sz="1800" dirty="0">
                          <a:solidFill>
                            <a:srgbClr val="000000"/>
                          </a:solidFill>
                          <a:latin typeface="Calibri"/>
                          <a:ea typeface="Times New Roman"/>
                          <a:cs typeface="Times New Roman"/>
                        </a:rPr>
                        <a:t> is not an element of the list, .1 is returned.</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504943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a:t>List Interface (methods) (cont.)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86131679"/>
              </p:ext>
            </p:extLst>
          </p:nvPr>
        </p:nvGraphicFramePr>
        <p:xfrm>
          <a:off x="190500" y="1676400"/>
          <a:ext cx="8724900" cy="4558030"/>
        </p:xfrm>
        <a:graphic>
          <a:graphicData uri="http://schemas.openxmlformats.org/drawingml/2006/table">
            <a:tbl>
              <a:tblPr firstRow="1" bandRow="1">
                <a:tableStyleId>{5C22544A-7EE6-4342-B048-85BDC9FD1C3A}</a:tableStyleId>
              </a:tblPr>
              <a:tblGrid>
                <a:gridCol w="571500">
                  <a:extLst>
                    <a:ext uri="{9D8B030D-6E8A-4147-A177-3AD203B41FA5}">
                      <a16:colId xmlns="" xmlns:a16="http://schemas.microsoft.com/office/drawing/2014/main" val="20000"/>
                    </a:ext>
                  </a:extLst>
                </a:gridCol>
                <a:gridCol w="8153400">
                  <a:extLst>
                    <a:ext uri="{9D8B030D-6E8A-4147-A177-3AD203B41FA5}">
                      <a16:colId xmlns="" xmlns:a16="http://schemas.microsoft.com/office/drawing/2014/main" val="20001"/>
                    </a:ext>
                  </a:extLst>
                </a:gridCol>
              </a:tblGrid>
              <a:tr h="370840">
                <a:tc>
                  <a:txBody>
                    <a:bodyPr/>
                    <a:lstStyle/>
                    <a:p>
                      <a:r>
                        <a:rPr lang="en-IN" dirty="0" smtClean="0"/>
                        <a:t>Sr.</a:t>
                      </a:r>
                      <a:endParaRPr lang="en-US" dirty="0"/>
                    </a:p>
                  </a:txBody>
                  <a:tcPr/>
                </a:tc>
                <a:tc>
                  <a:txBody>
                    <a:bodyPr/>
                    <a:lstStyle/>
                    <a:p>
                      <a:r>
                        <a:rPr lang="en-IN" dirty="0" smtClean="0"/>
                        <a:t>Method Name</a:t>
                      </a:r>
                      <a:endParaRPr lang="en-US" dirty="0"/>
                    </a:p>
                  </a:txBody>
                  <a:tcPr/>
                </a:tc>
                <a:extLst>
                  <a:ext uri="{0D108BD9-81ED-4DB2-BD59-A6C34878D82A}">
                    <a16:rowId xmlns="" xmlns:a16="http://schemas.microsoft.com/office/drawing/2014/main" val="10000"/>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6</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b="0" dirty="0" err="1">
                          <a:solidFill>
                            <a:srgbClr val="313131"/>
                          </a:solidFill>
                          <a:latin typeface="Cambria" pitchFamily="18" charset="0"/>
                          <a:ea typeface="Cambria" pitchFamily="18" charset="0"/>
                          <a:cs typeface="Times New Roman"/>
                        </a:rPr>
                        <a:t>ListIterator</a:t>
                      </a:r>
                      <a:r>
                        <a:rPr lang="en-US" sz="1800" b="1" dirty="0">
                          <a:solidFill>
                            <a:srgbClr val="313131"/>
                          </a:solidFill>
                          <a:latin typeface="Cambria" pitchFamily="18" charset="0"/>
                          <a:ea typeface="Cambria" pitchFamily="18" charset="0"/>
                          <a:cs typeface="Times New Roman"/>
                        </a:rPr>
                        <a:t> </a:t>
                      </a:r>
                      <a:r>
                        <a:rPr lang="en-US" sz="1800" b="1" dirty="0" err="1">
                          <a:solidFill>
                            <a:srgbClr val="313131"/>
                          </a:solidFill>
                          <a:latin typeface="Cambria" pitchFamily="18" charset="0"/>
                          <a:ea typeface="Cambria" pitchFamily="18" charset="0"/>
                          <a:cs typeface="Times New Roman"/>
                        </a:rPr>
                        <a:t>listIterator</a:t>
                      </a:r>
                      <a:r>
                        <a:rPr lang="en-US" sz="1800" b="1" dirty="0">
                          <a:solidFill>
                            <a:srgbClr val="313131"/>
                          </a:solidFill>
                          <a:latin typeface="Cambria" pitchFamily="18" charset="0"/>
                          <a:ea typeface="Cambria" pitchFamily="18" charset="0"/>
                          <a:cs typeface="Times New Roman"/>
                        </a:rPr>
                        <a:t>( )</a:t>
                      </a:r>
                      <a:endParaRPr lang="en-US" sz="1800" dirty="0">
                        <a:latin typeface="Cambria" pitchFamily="18" charset="0"/>
                        <a:ea typeface="Cambria" pitchFamily="18" charset="0"/>
                        <a:cs typeface="Times New Roman"/>
                      </a:endParaRPr>
                    </a:p>
                    <a:p>
                      <a:pPr marL="30480" marR="30480" algn="just">
                        <a:lnSpc>
                          <a:spcPts val="1840"/>
                        </a:lnSpc>
                        <a:spcAft>
                          <a:spcPts val="0"/>
                        </a:spcAft>
                      </a:pPr>
                      <a:r>
                        <a:rPr lang="en-US" sz="1800" dirty="0">
                          <a:solidFill>
                            <a:srgbClr val="000000"/>
                          </a:solidFill>
                          <a:latin typeface="Calibri"/>
                          <a:ea typeface="Times New Roman"/>
                          <a:cs typeface="Times New Roman"/>
                        </a:rPr>
                        <a:t>Returns an </a:t>
                      </a:r>
                      <a:r>
                        <a:rPr lang="en-US" sz="1800" dirty="0" err="1">
                          <a:solidFill>
                            <a:srgbClr val="000000"/>
                          </a:solidFill>
                          <a:latin typeface="Calibri"/>
                          <a:ea typeface="Times New Roman"/>
                          <a:cs typeface="Times New Roman"/>
                        </a:rPr>
                        <a:t>iterator</a:t>
                      </a:r>
                      <a:r>
                        <a:rPr lang="en-US" sz="1800" dirty="0">
                          <a:solidFill>
                            <a:srgbClr val="000000"/>
                          </a:solidFill>
                          <a:latin typeface="Calibri"/>
                          <a:ea typeface="Times New Roman"/>
                          <a:cs typeface="Times New Roman"/>
                        </a:rPr>
                        <a:t> to the start of the invoking list.</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1"/>
                  </a:ext>
                </a:extLst>
              </a:tr>
              <a:tr h="370840">
                <a:tc>
                  <a:txBody>
                    <a:bodyPr/>
                    <a:lstStyle/>
                    <a:p>
                      <a:pPr>
                        <a:lnSpc>
                          <a:spcPct val="115000"/>
                        </a:lnSpc>
                        <a:spcAft>
                          <a:spcPts val="0"/>
                        </a:spcAft>
                      </a:pPr>
                      <a:r>
                        <a:rPr lang="en-US" sz="1800" dirty="0">
                          <a:solidFill>
                            <a:srgbClr val="313131"/>
                          </a:solidFill>
                          <a:latin typeface="Calibri"/>
                          <a:ea typeface="Times New Roman"/>
                          <a:cs typeface="Times New Roman"/>
                        </a:rPr>
                        <a:t>7</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b="0" kern="1200" dirty="0" err="1">
                          <a:solidFill>
                            <a:srgbClr val="313131"/>
                          </a:solidFill>
                          <a:latin typeface="Cambria" pitchFamily="18" charset="0"/>
                          <a:ea typeface="Cambria" pitchFamily="18" charset="0"/>
                          <a:cs typeface="Times New Roman"/>
                        </a:rPr>
                        <a:t>ListIterator</a:t>
                      </a:r>
                      <a:r>
                        <a:rPr lang="en-US" sz="1800" b="1" kern="1200" dirty="0">
                          <a:solidFill>
                            <a:srgbClr val="313131"/>
                          </a:solidFill>
                          <a:latin typeface="Cambria" pitchFamily="18" charset="0"/>
                          <a:ea typeface="Cambria" pitchFamily="18" charset="0"/>
                          <a:cs typeface="Times New Roman"/>
                        </a:rPr>
                        <a:t> </a:t>
                      </a:r>
                      <a:r>
                        <a:rPr lang="en-US" sz="1800" b="1" kern="1200" dirty="0" err="1">
                          <a:solidFill>
                            <a:srgbClr val="313131"/>
                          </a:solidFill>
                          <a:latin typeface="Cambria" pitchFamily="18" charset="0"/>
                          <a:ea typeface="Cambria" pitchFamily="18" charset="0"/>
                          <a:cs typeface="Times New Roman"/>
                        </a:rPr>
                        <a:t>listIterator</a:t>
                      </a:r>
                      <a:r>
                        <a:rPr lang="en-US" sz="1800" b="1" kern="1200" dirty="0">
                          <a:solidFill>
                            <a:srgbClr val="313131"/>
                          </a:solidFill>
                          <a:latin typeface="Cambria" pitchFamily="18" charset="0"/>
                          <a:ea typeface="Cambria" pitchFamily="18" charset="0"/>
                          <a:cs typeface="Times New Roman"/>
                        </a:rPr>
                        <a:t>(</a:t>
                      </a:r>
                      <a:r>
                        <a:rPr lang="en-US" sz="1800" b="0" kern="1200" dirty="0" err="1">
                          <a:solidFill>
                            <a:srgbClr val="313131"/>
                          </a:solidFill>
                          <a:latin typeface="Cambria" pitchFamily="18" charset="0"/>
                          <a:ea typeface="Cambria" pitchFamily="18" charset="0"/>
                          <a:cs typeface="Times New Roman"/>
                        </a:rPr>
                        <a:t>int</a:t>
                      </a:r>
                      <a:r>
                        <a:rPr lang="en-US" sz="1800" b="0" kern="1200" dirty="0">
                          <a:solidFill>
                            <a:srgbClr val="313131"/>
                          </a:solidFill>
                          <a:latin typeface="Cambria" pitchFamily="18" charset="0"/>
                          <a:ea typeface="Cambria" pitchFamily="18" charset="0"/>
                          <a:cs typeface="Times New Roman"/>
                        </a:rPr>
                        <a:t> index</a:t>
                      </a:r>
                      <a:r>
                        <a:rPr lang="en-US" sz="1800" b="1" kern="1200" dirty="0">
                          <a:solidFill>
                            <a:srgbClr val="313131"/>
                          </a:solidFill>
                          <a:latin typeface="Cambria" pitchFamily="18" charset="0"/>
                          <a:ea typeface="Cambria" pitchFamily="18" charset="0"/>
                          <a:cs typeface="Times New Roman"/>
                        </a:rPr>
                        <a:t>)</a:t>
                      </a:r>
                    </a:p>
                    <a:p>
                      <a:pPr marL="30480" marR="30480" algn="just">
                        <a:lnSpc>
                          <a:spcPts val="1840"/>
                        </a:lnSpc>
                        <a:spcAft>
                          <a:spcPts val="0"/>
                        </a:spcAft>
                      </a:pPr>
                      <a:r>
                        <a:rPr lang="en-US" sz="1800" dirty="0">
                          <a:solidFill>
                            <a:srgbClr val="000000"/>
                          </a:solidFill>
                          <a:latin typeface="Calibri"/>
                          <a:ea typeface="Times New Roman"/>
                          <a:cs typeface="Times New Roman"/>
                        </a:rPr>
                        <a:t>Returns an </a:t>
                      </a:r>
                      <a:r>
                        <a:rPr lang="en-US" sz="1800" dirty="0" err="1">
                          <a:solidFill>
                            <a:srgbClr val="000000"/>
                          </a:solidFill>
                          <a:latin typeface="Calibri"/>
                          <a:ea typeface="Times New Roman"/>
                          <a:cs typeface="Times New Roman"/>
                        </a:rPr>
                        <a:t>iterator</a:t>
                      </a:r>
                      <a:r>
                        <a:rPr lang="en-US" sz="1800" dirty="0">
                          <a:solidFill>
                            <a:srgbClr val="000000"/>
                          </a:solidFill>
                          <a:latin typeface="Calibri"/>
                          <a:ea typeface="Times New Roman"/>
                          <a:cs typeface="Times New Roman"/>
                        </a:rPr>
                        <a:t> to the invoking list that begins at the specified index.</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2"/>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8</a:t>
                      </a:r>
                      <a:endParaRPr lang="en-US" sz="180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b="0" kern="1200" dirty="0">
                          <a:solidFill>
                            <a:srgbClr val="313131"/>
                          </a:solidFill>
                          <a:latin typeface="Cambria" pitchFamily="18" charset="0"/>
                          <a:ea typeface="Cambria" pitchFamily="18" charset="0"/>
                          <a:cs typeface="Times New Roman"/>
                        </a:rPr>
                        <a:t>Object</a:t>
                      </a:r>
                      <a:r>
                        <a:rPr lang="en-US" sz="1800" b="1" kern="1200" dirty="0">
                          <a:solidFill>
                            <a:srgbClr val="313131"/>
                          </a:solidFill>
                          <a:latin typeface="Cambria" pitchFamily="18" charset="0"/>
                          <a:ea typeface="Cambria" pitchFamily="18" charset="0"/>
                          <a:cs typeface="Times New Roman"/>
                        </a:rPr>
                        <a:t> remove(</a:t>
                      </a:r>
                      <a:r>
                        <a:rPr lang="en-US" sz="1800" b="0" kern="1200" dirty="0" err="1">
                          <a:solidFill>
                            <a:srgbClr val="313131"/>
                          </a:solidFill>
                          <a:latin typeface="Cambria" pitchFamily="18" charset="0"/>
                          <a:ea typeface="Cambria" pitchFamily="18" charset="0"/>
                          <a:cs typeface="Times New Roman"/>
                        </a:rPr>
                        <a:t>int</a:t>
                      </a:r>
                      <a:r>
                        <a:rPr lang="en-US" sz="1800" b="0" kern="1200" dirty="0">
                          <a:solidFill>
                            <a:srgbClr val="313131"/>
                          </a:solidFill>
                          <a:latin typeface="Cambria" pitchFamily="18" charset="0"/>
                          <a:ea typeface="Cambria" pitchFamily="18" charset="0"/>
                          <a:cs typeface="Times New Roman"/>
                        </a:rPr>
                        <a:t> index</a:t>
                      </a:r>
                      <a:r>
                        <a:rPr lang="en-US" sz="1800" b="1" kern="1200" dirty="0">
                          <a:solidFill>
                            <a:srgbClr val="313131"/>
                          </a:solidFill>
                          <a:latin typeface="Cambria" pitchFamily="18" charset="0"/>
                          <a:ea typeface="Cambria" pitchFamily="18" charset="0"/>
                          <a:cs typeface="Times New Roman"/>
                        </a:rPr>
                        <a:t>)</a:t>
                      </a:r>
                    </a:p>
                    <a:p>
                      <a:pPr marL="30480" marR="30480" algn="just">
                        <a:lnSpc>
                          <a:spcPts val="1840"/>
                        </a:lnSpc>
                        <a:spcAft>
                          <a:spcPts val="0"/>
                        </a:spcAft>
                      </a:pPr>
                      <a:r>
                        <a:rPr lang="en-US" sz="1800" dirty="0">
                          <a:solidFill>
                            <a:srgbClr val="000000"/>
                          </a:solidFill>
                          <a:latin typeface="Calibri"/>
                          <a:ea typeface="Times New Roman"/>
                          <a:cs typeface="Times New Roman"/>
                        </a:rPr>
                        <a:t>Removes the element at position index from the invoking list and returns the deleted element. The resulting list is compacted. That is, the indexes of subsequent elements are decremented by one</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3"/>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9</a:t>
                      </a:r>
                      <a:endParaRPr lang="en-US" sz="180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b="0" kern="1200" dirty="0">
                          <a:solidFill>
                            <a:srgbClr val="313131"/>
                          </a:solidFill>
                          <a:latin typeface="Cambria" pitchFamily="18" charset="0"/>
                          <a:ea typeface="Cambria" pitchFamily="18" charset="0"/>
                          <a:cs typeface="Times New Roman"/>
                        </a:rPr>
                        <a:t>Object</a:t>
                      </a:r>
                      <a:r>
                        <a:rPr lang="en-US" sz="1800" b="1" kern="1200" dirty="0">
                          <a:solidFill>
                            <a:srgbClr val="313131"/>
                          </a:solidFill>
                          <a:latin typeface="Cambria" pitchFamily="18" charset="0"/>
                          <a:ea typeface="Cambria" pitchFamily="18" charset="0"/>
                          <a:cs typeface="Times New Roman"/>
                        </a:rPr>
                        <a:t> set(</a:t>
                      </a:r>
                      <a:r>
                        <a:rPr lang="en-US" sz="1800" b="0" kern="1200" dirty="0" err="1">
                          <a:solidFill>
                            <a:srgbClr val="313131"/>
                          </a:solidFill>
                          <a:latin typeface="Cambria" pitchFamily="18" charset="0"/>
                          <a:ea typeface="Cambria" pitchFamily="18" charset="0"/>
                          <a:cs typeface="Times New Roman"/>
                        </a:rPr>
                        <a:t>int</a:t>
                      </a:r>
                      <a:r>
                        <a:rPr lang="en-US" sz="1800" b="0" kern="1200" dirty="0">
                          <a:solidFill>
                            <a:srgbClr val="313131"/>
                          </a:solidFill>
                          <a:latin typeface="Cambria" pitchFamily="18" charset="0"/>
                          <a:ea typeface="Cambria" pitchFamily="18" charset="0"/>
                          <a:cs typeface="Times New Roman"/>
                        </a:rPr>
                        <a:t> index, Object </a:t>
                      </a:r>
                      <a:r>
                        <a:rPr lang="en-US" sz="1800" b="0" kern="1200" dirty="0" err="1">
                          <a:solidFill>
                            <a:srgbClr val="313131"/>
                          </a:solidFill>
                          <a:latin typeface="Cambria" pitchFamily="18" charset="0"/>
                          <a:ea typeface="Cambria" pitchFamily="18" charset="0"/>
                          <a:cs typeface="Times New Roman"/>
                        </a:rPr>
                        <a:t>obj</a:t>
                      </a:r>
                      <a:r>
                        <a:rPr lang="en-US" sz="1800" b="1" kern="1200" dirty="0">
                          <a:solidFill>
                            <a:srgbClr val="313131"/>
                          </a:solidFill>
                          <a:latin typeface="Cambria" pitchFamily="18" charset="0"/>
                          <a:ea typeface="Cambria" pitchFamily="18" charset="0"/>
                          <a:cs typeface="Times New Roman"/>
                        </a:rPr>
                        <a:t>)</a:t>
                      </a:r>
                    </a:p>
                    <a:p>
                      <a:pPr marL="30480" marR="30480" algn="just">
                        <a:lnSpc>
                          <a:spcPts val="1840"/>
                        </a:lnSpc>
                        <a:spcAft>
                          <a:spcPts val="0"/>
                        </a:spcAft>
                      </a:pPr>
                      <a:r>
                        <a:rPr lang="en-US" sz="1800" dirty="0">
                          <a:solidFill>
                            <a:srgbClr val="000000"/>
                          </a:solidFill>
                          <a:latin typeface="Calibri"/>
                          <a:ea typeface="Times New Roman"/>
                          <a:cs typeface="Times New Roman"/>
                        </a:rPr>
                        <a:t>Assigns </a:t>
                      </a:r>
                      <a:r>
                        <a:rPr lang="en-US" sz="1800" dirty="0" err="1">
                          <a:solidFill>
                            <a:srgbClr val="000000"/>
                          </a:solidFill>
                          <a:latin typeface="Calibri"/>
                          <a:ea typeface="Times New Roman"/>
                          <a:cs typeface="Times New Roman"/>
                        </a:rPr>
                        <a:t>obj</a:t>
                      </a:r>
                      <a:r>
                        <a:rPr lang="en-US" sz="1800" dirty="0">
                          <a:solidFill>
                            <a:srgbClr val="000000"/>
                          </a:solidFill>
                          <a:latin typeface="Calibri"/>
                          <a:ea typeface="Times New Roman"/>
                          <a:cs typeface="Times New Roman"/>
                        </a:rPr>
                        <a:t> to the location specified by index within the invoking list.</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4"/>
                  </a:ext>
                </a:extLst>
              </a:tr>
              <a:tr h="370840">
                <a:tc>
                  <a:txBody>
                    <a:bodyPr/>
                    <a:lstStyle/>
                    <a:p>
                      <a:pPr>
                        <a:lnSpc>
                          <a:spcPct val="115000"/>
                        </a:lnSpc>
                        <a:spcAft>
                          <a:spcPts val="0"/>
                        </a:spcAft>
                      </a:pPr>
                      <a:r>
                        <a:rPr lang="en-US" sz="1800">
                          <a:solidFill>
                            <a:srgbClr val="313131"/>
                          </a:solidFill>
                          <a:latin typeface="Calibri"/>
                          <a:ea typeface="Times New Roman"/>
                          <a:cs typeface="Times New Roman"/>
                        </a:rPr>
                        <a:t>10</a:t>
                      </a:r>
                      <a:endParaRPr lang="en-US" sz="180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b="0" kern="1200" dirty="0">
                          <a:solidFill>
                            <a:srgbClr val="313131"/>
                          </a:solidFill>
                          <a:latin typeface="Cambria" pitchFamily="18" charset="0"/>
                          <a:ea typeface="Cambria" pitchFamily="18" charset="0"/>
                          <a:cs typeface="Times New Roman"/>
                        </a:rPr>
                        <a:t>List</a:t>
                      </a:r>
                      <a:r>
                        <a:rPr lang="en-US" sz="1800" b="1" kern="1200" dirty="0">
                          <a:solidFill>
                            <a:srgbClr val="313131"/>
                          </a:solidFill>
                          <a:latin typeface="Cambria" pitchFamily="18" charset="0"/>
                          <a:ea typeface="Cambria" pitchFamily="18" charset="0"/>
                          <a:cs typeface="Times New Roman"/>
                        </a:rPr>
                        <a:t> </a:t>
                      </a:r>
                      <a:r>
                        <a:rPr lang="en-US" sz="1800" b="1" kern="1200" dirty="0" err="1">
                          <a:solidFill>
                            <a:srgbClr val="313131"/>
                          </a:solidFill>
                          <a:latin typeface="Cambria" pitchFamily="18" charset="0"/>
                          <a:ea typeface="Cambria" pitchFamily="18" charset="0"/>
                          <a:cs typeface="Times New Roman"/>
                        </a:rPr>
                        <a:t>subList</a:t>
                      </a:r>
                      <a:r>
                        <a:rPr lang="en-US" sz="1800" b="1" kern="1200" dirty="0">
                          <a:solidFill>
                            <a:srgbClr val="313131"/>
                          </a:solidFill>
                          <a:latin typeface="Cambria" pitchFamily="18" charset="0"/>
                          <a:ea typeface="Cambria" pitchFamily="18" charset="0"/>
                          <a:cs typeface="Times New Roman"/>
                        </a:rPr>
                        <a:t>(</a:t>
                      </a:r>
                      <a:r>
                        <a:rPr lang="en-US" sz="1800" b="0" kern="1200" dirty="0">
                          <a:solidFill>
                            <a:srgbClr val="313131"/>
                          </a:solidFill>
                          <a:latin typeface="Cambria" pitchFamily="18" charset="0"/>
                          <a:ea typeface="Cambria" pitchFamily="18" charset="0"/>
                          <a:cs typeface="Times New Roman"/>
                        </a:rPr>
                        <a:t>int start, int end</a:t>
                      </a:r>
                      <a:r>
                        <a:rPr lang="en-US" sz="1800" b="1" kern="1200" dirty="0">
                          <a:solidFill>
                            <a:srgbClr val="313131"/>
                          </a:solidFill>
                          <a:latin typeface="Cambria" pitchFamily="18" charset="0"/>
                          <a:ea typeface="Cambria" pitchFamily="18" charset="0"/>
                          <a:cs typeface="Times New Roman"/>
                        </a:rPr>
                        <a:t>)</a:t>
                      </a:r>
                    </a:p>
                    <a:p>
                      <a:pPr marL="30480" marR="30480" algn="just">
                        <a:lnSpc>
                          <a:spcPts val="1840"/>
                        </a:lnSpc>
                        <a:spcAft>
                          <a:spcPts val="0"/>
                        </a:spcAft>
                      </a:pPr>
                      <a:r>
                        <a:rPr lang="en-US" sz="1800" dirty="0">
                          <a:solidFill>
                            <a:srgbClr val="000000"/>
                          </a:solidFill>
                          <a:latin typeface="Calibri"/>
                          <a:ea typeface="Times New Roman"/>
                          <a:cs typeface="Times New Roman"/>
                        </a:rPr>
                        <a:t>Returns a list that includes elements from start to end.1 in the invoking list. Elements in the returned list are also referenced by the invoking object.</a:t>
                      </a:r>
                      <a:endParaRPr lang="en-US" sz="1800" dirty="0">
                        <a:latin typeface="Calibri"/>
                        <a:ea typeface="Calibri"/>
                        <a:cs typeface="Times New Roman"/>
                      </a:endParaRPr>
                    </a:p>
                  </a:txBody>
                  <a:tcPr marL="78105" marR="78105" marT="78105" marB="78105"/>
                </a:tc>
                <a:extLst>
                  <a:ext uri="{0D108BD9-81ED-4DB2-BD59-A6C34878D82A}">
                    <a16:rowId xmlns=""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08003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a:t>Iterator</a:t>
            </a:r>
          </a:p>
        </p:txBody>
      </p:sp>
      <p:sp>
        <p:nvSpPr>
          <p:cNvPr id="3" name="Content Placeholder 2"/>
          <p:cNvSpPr>
            <a:spLocks noGrp="1"/>
          </p:cNvSpPr>
          <p:nvPr>
            <p:ph idx="1"/>
          </p:nvPr>
        </p:nvSpPr>
        <p:spPr/>
        <p:txBody>
          <a:bodyPr/>
          <a:lstStyle/>
          <a:p>
            <a:pPr algn="just"/>
            <a:r>
              <a:rPr lang="en-IN" dirty="0"/>
              <a:t>An iterator is an interface that is used in place of Enumerations in the Java Collection Framework. Moreover, an iterator differs from the enumerations in two ways:</a:t>
            </a:r>
          </a:p>
          <a:p>
            <a:pPr marL="651510" indent="-514350" algn="just">
              <a:buFont typeface="+mj-lt"/>
              <a:buAutoNum type="arabicPeriod"/>
            </a:pPr>
            <a:r>
              <a:rPr lang="en-IN" dirty="0"/>
              <a:t>Iterator permits the caller to remove the given elements from the specified collection during the iteration of the </a:t>
            </a:r>
            <a:r>
              <a:rPr lang="en-IN" dirty="0" smtClean="0"/>
              <a:t>elements.</a:t>
            </a:r>
          </a:p>
          <a:p>
            <a:pPr marL="651510" indent="-514350" algn="just">
              <a:buFont typeface="+mj-lt"/>
              <a:buAutoNum type="arabicPeriod"/>
            </a:pPr>
            <a:r>
              <a:rPr lang="en-IN" dirty="0" smtClean="0"/>
              <a:t>Method </a:t>
            </a:r>
            <a:r>
              <a:rPr lang="en-IN" dirty="0"/>
              <a:t>names have been enhanced</a:t>
            </a:r>
            <a:r>
              <a:rPr lang="en-IN" dirty="0" smtClean="0"/>
              <a: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57142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9964769"/>
              </p:ext>
            </p:extLst>
          </p:nvPr>
        </p:nvGraphicFramePr>
        <p:xfrm>
          <a:off x="228600" y="304800"/>
          <a:ext cx="8534400" cy="3150736"/>
        </p:xfrm>
        <a:graphic>
          <a:graphicData uri="http://schemas.openxmlformats.org/drawingml/2006/table">
            <a:tbl>
              <a:tblPr/>
              <a:tblGrid>
                <a:gridCol w="4267200"/>
                <a:gridCol w="4267200"/>
              </a:tblGrid>
              <a:tr h="500026">
                <a:tc>
                  <a:txBody>
                    <a:bodyPr/>
                    <a:lstStyle/>
                    <a:p>
                      <a:pPr algn="ctr" fontAlgn="t"/>
                      <a:r>
                        <a:rPr lang="en-US" sz="1800" b="1" dirty="0">
                          <a:solidFill>
                            <a:srgbClr val="000000"/>
                          </a:solidFill>
                          <a:effectLst/>
                          <a:latin typeface="times new roman"/>
                        </a:rPr>
                        <a:t>Methods</a:t>
                      </a:r>
                    </a:p>
                  </a:txBody>
                  <a:tcPr marL="113642" marR="113642" marT="113642" marB="113642">
                    <a:lnL w="9525" cap="flat" cmpd="sng" algn="ctr">
                      <a:solidFill>
                        <a:srgbClr val="E0A679"/>
                      </a:solidFill>
                      <a:prstDash val="solid"/>
                      <a:round/>
                      <a:headEnd type="none" w="med" len="med"/>
                      <a:tailEnd type="none" w="med" len="med"/>
                    </a:lnL>
                    <a:lnR w="9525" cap="flat" cmpd="sng" algn="ctr">
                      <a:solidFill>
                        <a:srgbClr val="E0A679"/>
                      </a:solidFill>
                      <a:prstDash val="solid"/>
                      <a:round/>
                      <a:headEnd type="none" w="med" len="med"/>
                      <a:tailEnd type="none" w="med" len="med"/>
                    </a:lnR>
                    <a:lnT w="9525" cap="flat" cmpd="sng" algn="ctr">
                      <a:solidFill>
                        <a:srgbClr val="E0A6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b="1" dirty="0">
                          <a:solidFill>
                            <a:srgbClr val="000000"/>
                          </a:solidFill>
                          <a:effectLst/>
                          <a:latin typeface="times new roman"/>
                        </a:rPr>
                        <a:t>Description</a:t>
                      </a:r>
                    </a:p>
                  </a:txBody>
                  <a:tcPr marL="113642" marR="113642" marT="113642" marB="113642">
                    <a:lnL w="9525" cap="flat" cmpd="sng" algn="ctr">
                      <a:solidFill>
                        <a:srgbClr val="E0A679"/>
                      </a:solidFill>
                      <a:prstDash val="solid"/>
                      <a:round/>
                      <a:headEnd type="none" w="med" len="med"/>
                      <a:tailEnd type="none" w="med" len="med"/>
                    </a:lnL>
                    <a:lnR w="9525" cap="flat" cmpd="sng" algn="ctr">
                      <a:solidFill>
                        <a:srgbClr val="E0A679"/>
                      </a:solidFill>
                      <a:prstDash val="solid"/>
                      <a:round/>
                      <a:headEnd type="none" w="med" len="med"/>
                      <a:tailEnd type="none" w="med" len="med"/>
                    </a:lnR>
                    <a:lnT w="9525" cap="flat" cmpd="sng" algn="ctr">
                      <a:solidFill>
                        <a:srgbClr val="E0A6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69748">
                <a:tc>
                  <a:txBody>
                    <a:bodyPr/>
                    <a:lstStyle/>
                    <a:p>
                      <a:pPr algn="l" fontAlgn="t"/>
                      <a:r>
                        <a:rPr lang="en-US" sz="1800" dirty="0" err="1">
                          <a:solidFill>
                            <a:srgbClr val="000000"/>
                          </a:solidFill>
                          <a:effectLst/>
                          <a:latin typeface="verdana"/>
                        </a:rPr>
                        <a:t>hasNext</a:t>
                      </a:r>
                      <a:r>
                        <a:rPr lang="en-US" sz="1800" dirty="0">
                          <a:solidFill>
                            <a:srgbClr val="000000"/>
                          </a:solidFill>
                          <a:effectLst/>
                          <a:latin typeface="verdana"/>
                        </a:rPr>
                        <a: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a:solidFill>
                            <a:srgbClr val="000000"/>
                          </a:solidFill>
                          <a:effectLst/>
                          <a:latin typeface="verdana"/>
                        </a:rPr>
                        <a:t>Returns a true value if the more number of elements are encountered during iteration.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7006">
                <a:tc>
                  <a:txBody>
                    <a:bodyPr/>
                    <a:lstStyle/>
                    <a:p>
                      <a:pPr algn="l" fontAlgn="t"/>
                      <a:r>
                        <a:rPr lang="en-US" sz="1800">
                          <a:solidFill>
                            <a:srgbClr val="000000"/>
                          </a:solidFill>
                          <a:effectLst/>
                          <a:latin typeface="verdana"/>
                        </a:rPr>
                        <a:t>next()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000000"/>
                          </a:solidFill>
                          <a:effectLst/>
                          <a:latin typeface="verdana"/>
                        </a:rPr>
                        <a:t>Returns the next specified element during the iteration.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9748">
                <a:tc>
                  <a:txBody>
                    <a:bodyPr/>
                    <a:lstStyle/>
                    <a:p>
                      <a:pPr algn="l" fontAlgn="t"/>
                      <a:r>
                        <a:rPr lang="en-US" sz="1800">
                          <a:solidFill>
                            <a:srgbClr val="000000"/>
                          </a:solidFill>
                          <a:effectLst/>
                          <a:latin typeface="verdana"/>
                        </a:rPr>
                        <a:t>remove()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a:solidFill>
                            <a:srgbClr val="000000"/>
                          </a:solidFill>
                          <a:effectLst/>
                          <a:latin typeface="verdana"/>
                        </a:rPr>
                        <a:t>Removes the last element from the collection as provided by the iterator.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073943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62500" lnSpcReduction="20000"/>
          </a:bodyPr>
          <a:lstStyle/>
          <a:p>
            <a:pPr marL="137160" indent="0">
              <a:buNone/>
            </a:pPr>
            <a:r>
              <a:rPr lang="en-US" b="1" dirty="0"/>
              <a:t>import </a:t>
            </a:r>
            <a:r>
              <a:rPr lang="en-US" b="1" dirty="0" err="1"/>
              <a:t>java.util.Iterator</a:t>
            </a:r>
            <a:r>
              <a:rPr lang="en-US" b="1" dirty="0"/>
              <a:t>;</a:t>
            </a:r>
          </a:p>
          <a:p>
            <a:pPr marL="137160" indent="0">
              <a:buNone/>
            </a:pPr>
            <a:r>
              <a:rPr lang="en-US" b="1" dirty="0"/>
              <a:t>import </a:t>
            </a:r>
            <a:r>
              <a:rPr lang="en-US" b="1" dirty="0" err="1"/>
              <a:t>java.util.LinkedList</a:t>
            </a:r>
            <a:r>
              <a:rPr lang="en-US" b="1" dirty="0"/>
              <a:t>;</a:t>
            </a:r>
          </a:p>
          <a:p>
            <a:pPr marL="137160" indent="0">
              <a:buNone/>
            </a:pPr>
            <a:r>
              <a:rPr lang="en-US" b="1" dirty="0"/>
              <a:t>import </a:t>
            </a:r>
            <a:r>
              <a:rPr lang="en-US" b="1" dirty="0" err="1"/>
              <a:t>java.util.List</a:t>
            </a:r>
            <a:r>
              <a:rPr lang="en-US" b="1" dirty="0"/>
              <a:t>;</a:t>
            </a:r>
          </a:p>
          <a:p>
            <a:pPr marL="137160" indent="0">
              <a:buNone/>
            </a:pPr>
            <a:r>
              <a:rPr lang="en-US" b="1" dirty="0"/>
              <a:t>public class JavaIteratorExample1 {</a:t>
            </a:r>
          </a:p>
          <a:p>
            <a:pPr marL="137160" indent="0">
              <a:buNone/>
            </a:pPr>
            <a:r>
              <a:rPr lang="en-US" b="1" dirty="0"/>
              <a:t>   public static void main(String[] </a:t>
            </a:r>
            <a:r>
              <a:rPr lang="en-US" b="1" dirty="0" err="1"/>
              <a:t>args</a:t>
            </a:r>
            <a:r>
              <a:rPr lang="en-US" b="1" dirty="0"/>
              <a:t>) {</a:t>
            </a:r>
          </a:p>
          <a:p>
            <a:pPr marL="137160" indent="0">
              <a:buNone/>
            </a:pPr>
            <a:r>
              <a:rPr lang="en-US" b="1" dirty="0"/>
              <a:t>  List&lt;String&gt; list = new </a:t>
            </a:r>
            <a:r>
              <a:rPr lang="en-US" b="1" dirty="0" err="1"/>
              <a:t>LinkedList</a:t>
            </a:r>
            <a:r>
              <a:rPr lang="en-US" b="1" dirty="0"/>
              <a:t>&lt;&gt;();</a:t>
            </a:r>
          </a:p>
          <a:p>
            <a:pPr marL="137160" indent="0">
              <a:buNone/>
            </a:pPr>
            <a:r>
              <a:rPr lang="en-US" b="1" dirty="0"/>
              <a:t>   </a:t>
            </a:r>
            <a:r>
              <a:rPr lang="en-US" b="1" dirty="0" err="1"/>
              <a:t>list.add</a:t>
            </a:r>
            <a:r>
              <a:rPr lang="en-US" b="1" dirty="0"/>
              <a:t>("Welcome");</a:t>
            </a:r>
          </a:p>
          <a:p>
            <a:pPr marL="137160" indent="0">
              <a:buNone/>
            </a:pPr>
            <a:r>
              <a:rPr lang="en-US" b="1" dirty="0"/>
              <a:t>   </a:t>
            </a:r>
            <a:r>
              <a:rPr lang="en-US" b="1" dirty="0" err="1"/>
              <a:t>list.add</a:t>
            </a:r>
            <a:r>
              <a:rPr lang="en-US" b="1" dirty="0"/>
              <a:t>("to");</a:t>
            </a:r>
          </a:p>
          <a:p>
            <a:pPr marL="137160" indent="0">
              <a:buNone/>
            </a:pPr>
            <a:r>
              <a:rPr lang="en-US" b="1" dirty="0"/>
              <a:t>   </a:t>
            </a:r>
            <a:r>
              <a:rPr lang="en-US" b="1" dirty="0" err="1"/>
              <a:t>list.add</a:t>
            </a:r>
            <a:r>
              <a:rPr lang="en-US" b="1" dirty="0"/>
              <a:t>("SPCE");</a:t>
            </a:r>
          </a:p>
          <a:p>
            <a:pPr marL="137160" indent="0">
              <a:buNone/>
            </a:pPr>
            <a:r>
              <a:rPr lang="en-US" b="1" dirty="0"/>
              <a:t>   </a:t>
            </a:r>
            <a:r>
              <a:rPr lang="en-US" b="1" dirty="0" err="1"/>
              <a:t>list.add</a:t>
            </a:r>
            <a:r>
              <a:rPr lang="en-US" b="1" dirty="0"/>
              <a:t>("OOP-I");</a:t>
            </a:r>
          </a:p>
          <a:p>
            <a:pPr marL="137160" indent="0">
              <a:buNone/>
            </a:pPr>
            <a:r>
              <a:rPr lang="en-US" b="1" dirty="0"/>
              <a:t>    </a:t>
            </a:r>
            <a:r>
              <a:rPr lang="en-US" b="1" dirty="0" err="1"/>
              <a:t>System.out.println</a:t>
            </a:r>
            <a:r>
              <a:rPr lang="en-US" b="1" dirty="0"/>
              <a:t>("The list is given as : "+list);</a:t>
            </a:r>
          </a:p>
          <a:p>
            <a:pPr marL="137160" indent="0">
              <a:buNone/>
            </a:pPr>
            <a:r>
              <a:rPr lang="en-US" b="1" dirty="0"/>
              <a:t>    Iterator&lt;String&gt; </a:t>
            </a:r>
            <a:r>
              <a:rPr lang="en-US" b="1" dirty="0" err="1"/>
              <a:t>itr</a:t>
            </a:r>
            <a:r>
              <a:rPr lang="en-US" b="1" dirty="0"/>
              <a:t> = </a:t>
            </a:r>
            <a:r>
              <a:rPr lang="en-US" b="1" dirty="0" err="1"/>
              <a:t>list.iterator</a:t>
            </a:r>
            <a:r>
              <a:rPr lang="en-US" b="1" dirty="0"/>
              <a:t>();</a:t>
            </a:r>
          </a:p>
          <a:p>
            <a:pPr marL="137160" indent="0">
              <a:buNone/>
            </a:pPr>
            <a:r>
              <a:rPr lang="en-US" b="1" dirty="0"/>
              <a:t>       //Returns true if there are more number of elements.</a:t>
            </a:r>
          </a:p>
          <a:p>
            <a:pPr marL="137160" indent="0">
              <a:buNone/>
            </a:pPr>
            <a:r>
              <a:rPr lang="en-US" b="1" dirty="0"/>
              <a:t>   while(</a:t>
            </a:r>
            <a:r>
              <a:rPr lang="en-US" b="1" dirty="0" err="1"/>
              <a:t>itr.hasNext</a:t>
            </a:r>
            <a:r>
              <a:rPr lang="en-US" b="1" dirty="0"/>
              <a:t>()) {</a:t>
            </a:r>
          </a:p>
          <a:p>
            <a:pPr marL="137160" indent="0">
              <a:buNone/>
            </a:pPr>
            <a:r>
              <a:rPr lang="en-US" b="1" dirty="0"/>
              <a:t>	   //Returns the next element.</a:t>
            </a:r>
          </a:p>
          <a:p>
            <a:pPr marL="137160" indent="0">
              <a:buNone/>
            </a:pPr>
            <a:r>
              <a:rPr lang="en-US" b="1" dirty="0"/>
              <a:t>	   </a:t>
            </a:r>
            <a:r>
              <a:rPr lang="en-US" b="1" dirty="0" err="1"/>
              <a:t>System.out.println</a:t>
            </a:r>
            <a:r>
              <a:rPr lang="en-US" b="1" dirty="0"/>
              <a:t>(</a:t>
            </a:r>
            <a:r>
              <a:rPr lang="en-US" b="1" dirty="0" err="1"/>
              <a:t>itr.next</a:t>
            </a:r>
            <a:r>
              <a:rPr lang="en-US" b="1" dirty="0"/>
              <a:t>());</a:t>
            </a:r>
          </a:p>
          <a:p>
            <a:pPr marL="137160" indent="0">
              <a:buNone/>
            </a:pPr>
            <a:r>
              <a:rPr lang="en-US" b="1" dirty="0"/>
              <a:t>       }</a:t>
            </a:r>
          </a:p>
          <a:p>
            <a:pPr marL="137160" indent="0">
              <a:buNone/>
            </a:pPr>
            <a:r>
              <a:rPr lang="en-US" b="1" dirty="0"/>
              <a:t>       //Removes the last element.</a:t>
            </a:r>
          </a:p>
          <a:p>
            <a:pPr marL="137160" indent="0">
              <a:buNone/>
            </a:pPr>
            <a:r>
              <a:rPr lang="en-US" b="1" dirty="0"/>
              <a:t>   </a:t>
            </a:r>
            <a:r>
              <a:rPr lang="en-US" b="1" dirty="0" err="1"/>
              <a:t>itr.remove</a:t>
            </a:r>
            <a:r>
              <a:rPr lang="en-US" b="1" dirty="0"/>
              <a:t>();</a:t>
            </a:r>
          </a:p>
          <a:p>
            <a:pPr marL="137160" indent="0">
              <a:buNone/>
            </a:pPr>
            <a:r>
              <a:rPr lang="en-US" b="1" dirty="0"/>
              <a:t>   </a:t>
            </a:r>
            <a:r>
              <a:rPr lang="en-US" b="1" dirty="0" err="1"/>
              <a:t>System.out.println</a:t>
            </a:r>
            <a:r>
              <a:rPr lang="en-US" b="1" dirty="0"/>
              <a:t>("After the remove() method is called : "+list);</a:t>
            </a:r>
          </a:p>
          <a:p>
            <a:pPr marL="137160" indent="0">
              <a:buNone/>
            </a:pPr>
            <a:r>
              <a:rPr lang="en-US" b="1" dirty="0"/>
              <a:t>   }</a:t>
            </a:r>
          </a:p>
          <a:p>
            <a:pPr marL="137160" indent="0">
              <a:buNone/>
            </a:pPr>
            <a:r>
              <a:rPr lang="en-US" b="1" dirty="0"/>
              <a:t>}</a:t>
            </a:r>
          </a:p>
        </p:txBody>
      </p:sp>
      <p:sp>
        <p:nvSpPr>
          <p:cNvPr id="4" name="TextBox 3"/>
          <p:cNvSpPr txBox="1"/>
          <p:nvPr/>
        </p:nvSpPr>
        <p:spPr>
          <a:xfrm>
            <a:off x="2667000" y="5103674"/>
            <a:ext cx="6400800" cy="1754326"/>
          </a:xfrm>
          <a:prstGeom prst="rect">
            <a:avLst/>
          </a:prstGeom>
          <a:solidFill>
            <a:schemeClr val="tx1"/>
          </a:solidFill>
        </p:spPr>
        <p:txBody>
          <a:bodyPr wrap="square" rtlCol="0">
            <a:spAutoFit/>
          </a:bodyPr>
          <a:lstStyle/>
          <a:p>
            <a:r>
              <a:rPr lang="en-IN" dirty="0">
                <a:solidFill>
                  <a:schemeClr val="bg1"/>
                </a:solidFill>
              </a:rPr>
              <a:t>The list is given as : [Welcome, to, SPCE, OOP-I]</a:t>
            </a:r>
            <a:br>
              <a:rPr lang="en-IN" dirty="0">
                <a:solidFill>
                  <a:schemeClr val="bg1"/>
                </a:solidFill>
              </a:rPr>
            </a:br>
            <a:r>
              <a:rPr lang="en-IN" dirty="0">
                <a:solidFill>
                  <a:schemeClr val="bg1"/>
                </a:solidFill>
              </a:rPr>
              <a:t>Welcome</a:t>
            </a:r>
            <a:br>
              <a:rPr lang="en-IN" dirty="0">
                <a:solidFill>
                  <a:schemeClr val="bg1"/>
                </a:solidFill>
              </a:rPr>
            </a:br>
            <a:r>
              <a:rPr lang="en-IN" dirty="0">
                <a:solidFill>
                  <a:schemeClr val="bg1"/>
                </a:solidFill>
              </a:rPr>
              <a:t>to</a:t>
            </a:r>
            <a:br>
              <a:rPr lang="en-IN" dirty="0">
                <a:solidFill>
                  <a:schemeClr val="bg1"/>
                </a:solidFill>
              </a:rPr>
            </a:br>
            <a:r>
              <a:rPr lang="en-IN" dirty="0">
                <a:solidFill>
                  <a:schemeClr val="bg1"/>
                </a:solidFill>
              </a:rPr>
              <a:t>SPCE</a:t>
            </a:r>
            <a:br>
              <a:rPr lang="en-IN" dirty="0">
                <a:solidFill>
                  <a:schemeClr val="bg1"/>
                </a:solidFill>
              </a:rPr>
            </a:br>
            <a:r>
              <a:rPr lang="en-IN" dirty="0">
                <a:solidFill>
                  <a:schemeClr val="bg1"/>
                </a:solidFill>
              </a:rPr>
              <a:t>OOP-I</a:t>
            </a:r>
            <a:br>
              <a:rPr lang="en-IN" dirty="0">
                <a:solidFill>
                  <a:schemeClr val="bg1"/>
                </a:solidFill>
              </a:rPr>
            </a:br>
            <a:r>
              <a:rPr lang="en-IN" dirty="0">
                <a:solidFill>
                  <a:schemeClr val="bg1"/>
                </a:solidFill>
              </a:rPr>
              <a:t>After the remove() method is called : [Welcome, to, SPCE]</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4991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1000"/>
                                        <p:tgtEl>
                                          <p:spTgt spid="4"/>
                                        </p:tgtEl>
                                      </p:cBhvr>
                                    </p:animEffect>
                                    <p:anim calcmode="lin" valueType="num">
                                      <p:cBhvr>
                                        <p:cTn id="54" dur="1000" fill="hold"/>
                                        <p:tgtEl>
                                          <p:spTgt spid="4"/>
                                        </p:tgtEl>
                                        <p:attrNameLst>
                                          <p:attrName>ppt_x</p:attrName>
                                        </p:attrNameLst>
                                      </p:cBhvr>
                                      <p:tavLst>
                                        <p:tav tm="0">
                                          <p:val>
                                            <p:strVal val="#ppt_x"/>
                                          </p:val>
                                        </p:tav>
                                        <p:tav tm="100000">
                                          <p:val>
                                            <p:strVal val="#ppt_x"/>
                                          </p:val>
                                        </p:tav>
                                      </p:tavLst>
                                    </p:anim>
                                    <p:anim calcmode="lin" valueType="num">
                                      <p:cBhvr>
                                        <p:cTn id="5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155</TotalTime>
  <Words>1884</Words>
  <Application>Microsoft Office PowerPoint</Application>
  <PresentationFormat>On-screen Show (4:3)</PresentationFormat>
  <Paragraphs>253</Paragraphs>
  <Slides>31</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Apex</vt:lpstr>
      <vt:lpstr>Microsoft Word Picture</vt:lpstr>
      <vt:lpstr>Picture</vt:lpstr>
      <vt:lpstr>List, Stacks, Queues and Priority Queues  </vt:lpstr>
      <vt:lpstr>Collection</vt:lpstr>
      <vt:lpstr>List</vt:lpstr>
      <vt:lpstr>PowerPoint Presentation</vt:lpstr>
      <vt:lpstr>List Interface (methods)</vt:lpstr>
      <vt:lpstr>List Interface (methods) (cont.)</vt:lpstr>
      <vt:lpstr>Iterator</vt:lpstr>
      <vt:lpstr>PowerPoint Presentation</vt:lpstr>
      <vt:lpstr>PowerPoint Presentation</vt:lpstr>
      <vt:lpstr>The Comparator interface</vt:lpstr>
      <vt:lpstr>PowerPoint Presentation</vt:lpstr>
      <vt:lpstr>The Comparator Interface</vt:lpstr>
      <vt:lpstr>The Comparator Interface</vt:lpstr>
      <vt:lpstr>Java Collection Framework hierarchy</vt:lpstr>
      <vt:lpstr>The List Interface</vt:lpstr>
      <vt:lpstr>ArrayList and LinkedList</vt:lpstr>
      <vt:lpstr>java.util.ArrayList</vt:lpstr>
      <vt:lpstr>java.util.LinkedList</vt:lpstr>
      <vt:lpstr>The Collections Class</vt:lpstr>
      <vt:lpstr>The Vector and Stack Classes</vt:lpstr>
      <vt:lpstr>The Vector Class</vt:lpstr>
      <vt:lpstr>Vector Class</vt:lpstr>
      <vt:lpstr>Vector (constructor) </vt:lpstr>
      <vt:lpstr>Vector (method)</vt:lpstr>
      <vt:lpstr>Vector (method) (cont.)</vt:lpstr>
      <vt:lpstr>Vector (method) (cont.)</vt:lpstr>
      <vt:lpstr>Vector (Example)</vt:lpstr>
      <vt:lpstr>The Stack Class</vt:lpstr>
      <vt:lpstr>Queues and Priority Queues</vt:lpstr>
      <vt:lpstr>The Queue Interface</vt:lpstr>
      <vt:lpstr>The PriorityQueue Class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Stacks, Queues and Priority Queues  </dc:title>
  <dc:creator>Meet</dc:creator>
  <cp:lastModifiedBy>Meet</cp:lastModifiedBy>
  <cp:revision>20</cp:revision>
  <dcterms:created xsi:type="dcterms:W3CDTF">2006-08-16T00:00:00Z</dcterms:created>
  <dcterms:modified xsi:type="dcterms:W3CDTF">2020-04-10T05:00:33Z</dcterms:modified>
</cp:coreProperties>
</file>