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76" r:id="rId10"/>
    <p:sldId id="277" r:id="rId11"/>
    <p:sldId id="278" r:id="rId12"/>
    <p:sldId id="279" r:id="rId13"/>
    <p:sldId id="281" r:id="rId14"/>
    <p:sldId id="266" r:id="rId15"/>
    <p:sldId id="267" r:id="rId16"/>
    <p:sldId id="269" r:id="rId17"/>
    <p:sldId id="271" r:id="rId18"/>
    <p:sldId id="272" r:id="rId19"/>
    <p:sldId id="273" r:id="rId20"/>
    <p:sldId id="274" r:id="rId21"/>
    <p:sldId id="275"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D8209D4-9CAA-4570-AE8E-FF752FFBB8CC}" type="datetimeFigureOut">
              <a:rPr lang="en-GB" smtClean="0"/>
              <a:t>19/02/2020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EE9E61-CEDA-4CA2-A2AB-4761689A3A70}" type="slidenum">
              <a:rPr lang="en-GB" smtClean="0"/>
              <a:t>‹#›</a:t>
            </a:fld>
            <a:endParaRPr lang="en-GB"/>
          </a:p>
        </p:txBody>
      </p:sp>
    </p:spTree>
    <p:extLst>
      <p:ext uri="{BB962C8B-B14F-4D97-AF65-F5344CB8AC3E}">
        <p14:creationId xmlns:p14="http://schemas.microsoft.com/office/powerpoint/2010/main" val="381087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209D4-9CAA-4570-AE8E-FF752FFBB8CC}" type="datetimeFigureOut">
              <a:rPr lang="en-GB" smtClean="0"/>
              <a:t>19/02/2020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EE9E61-CEDA-4CA2-A2AB-4761689A3A70}" type="slidenum">
              <a:rPr lang="en-GB" smtClean="0"/>
              <a:t>‹#›</a:t>
            </a:fld>
            <a:endParaRPr lang="en-GB"/>
          </a:p>
        </p:txBody>
      </p:sp>
    </p:spTree>
    <p:extLst>
      <p:ext uri="{BB962C8B-B14F-4D97-AF65-F5344CB8AC3E}">
        <p14:creationId xmlns:p14="http://schemas.microsoft.com/office/powerpoint/2010/main" val="891366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209D4-9CAA-4570-AE8E-FF752FFBB8CC}" type="datetimeFigureOut">
              <a:rPr lang="en-GB" smtClean="0"/>
              <a:t>19/02/2020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EE9E61-CEDA-4CA2-A2AB-4761689A3A70}" type="slidenum">
              <a:rPr lang="en-GB" smtClean="0"/>
              <a:t>‹#›</a:t>
            </a:fld>
            <a:endParaRPr lang="en-GB"/>
          </a:p>
        </p:txBody>
      </p:sp>
    </p:spTree>
    <p:extLst>
      <p:ext uri="{BB962C8B-B14F-4D97-AF65-F5344CB8AC3E}">
        <p14:creationId xmlns:p14="http://schemas.microsoft.com/office/powerpoint/2010/main" val="1912083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209D4-9CAA-4570-AE8E-FF752FFBB8CC}" type="datetimeFigureOut">
              <a:rPr lang="en-GB" smtClean="0"/>
              <a:t>19/02/2020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EE9E61-CEDA-4CA2-A2AB-4761689A3A70}" type="slidenum">
              <a:rPr lang="en-GB" smtClean="0"/>
              <a:t>‹#›</a:t>
            </a:fld>
            <a:endParaRPr lang="en-GB"/>
          </a:p>
        </p:txBody>
      </p:sp>
    </p:spTree>
    <p:extLst>
      <p:ext uri="{BB962C8B-B14F-4D97-AF65-F5344CB8AC3E}">
        <p14:creationId xmlns:p14="http://schemas.microsoft.com/office/powerpoint/2010/main" val="295251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209D4-9CAA-4570-AE8E-FF752FFBB8CC}" type="datetimeFigureOut">
              <a:rPr lang="en-GB" smtClean="0"/>
              <a:t>19/02/2020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EE9E61-CEDA-4CA2-A2AB-4761689A3A70}" type="slidenum">
              <a:rPr lang="en-GB" smtClean="0"/>
              <a:t>‹#›</a:t>
            </a:fld>
            <a:endParaRPr lang="en-GB"/>
          </a:p>
        </p:txBody>
      </p:sp>
    </p:spTree>
    <p:extLst>
      <p:ext uri="{BB962C8B-B14F-4D97-AF65-F5344CB8AC3E}">
        <p14:creationId xmlns:p14="http://schemas.microsoft.com/office/powerpoint/2010/main" val="255916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D8209D4-9CAA-4570-AE8E-FF752FFBB8CC}" type="datetimeFigureOut">
              <a:rPr lang="en-GB" smtClean="0"/>
              <a:t>19/02/2020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EE9E61-CEDA-4CA2-A2AB-4761689A3A70}" type="slidenum">
              <a:rPr lang="en-GB" smtClean="0"/>
              <a:t>‹#›</a:t>
            </a:fld>
            <a:endParaRPr lang="en-GB"/>
          </a:p>
        </p:txBody>
      </p:sp>
    </p:spTree>
    <p:extLst>
      <p:ext uri="{BB962C8B-B14F-4D97-AF65-F5344CB8AC3E}">
        <p14:creationId xmlns:p14="http://schemas.microsoft.com/office/powerpoint/2010/main" val="4287985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D8209D4-9CAA-4570-AE8E-FF752FFBB8CC}" type="datetimeFigureOut">
              <a:rPr lang="en-GB" smtClean="0"/>
              <a:t>19/02/2020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5EE9E61-CEDA-4CA2-A2AB-4761689A3A70}" type="slidenum">
              <a:rPr lang="en-GB" smtClean="0"/>
              <a:t>‹#›</a:t>
            </a:fld>
            <a:endParaRPr lang="en-GB"/>
          </a:p>
        </p:txBody>
      </p:sp>
    </p:spTree>
    <p:extLst>
      <p:ext uri="{BB962C8B-B14F-4D97-AF65-F5344CB8AC3E}">
        <p14:creationId xmlns:p14="http://schemas.microsoft.com/office/powerpoint/2010/main" val="2330244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D8209D4-9CAA-4570-AE8E-FF752FFBB8CC}" type="datetimeFigureOut">
              <a:rPr lang="en-GB" smtClean="0"/>
              <a:t>19/02/2020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5EE9E61-CEDA-4CA2-A2AB-4761689A3A70}" type="slidenum">
              <a:rPr lang="en-GB" smtClean="0"/>
              <a:t>‹#›</a:t>
            </a:fld>
            <a:endParaRPr lang="en-GB"/>
          </a:p>
        </p:txBody>
      </p:sp>
    </p:spTree>
    <p:extLst>
      <p:ext uri="{BB962C8B-B14F-4D97-AF65-F5344CB8AC3E}">
        <p14:creationId xmlns:p14="http://schemas.microsoft.com/office/powerpoint/2010/main" val="17941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209D4-9CAA-4570-AE8E-FF752FFBB8CC}" type="datetimeFigureOut">
              <a:rPr lang="en-GB" smtClean="0"/>
              <a:t>19/02/2020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5EE9E61-CEDA-4CA2-A2AB-4761689A3A70}" type="slidenum">
              <a:rPr lang="en-GB" smtClean="0"/>
              <a:t>‹#›</a:t>
            </a:fld>
            <a:endParaRPr lang="en-GB"/>
          </a:p>
        </p:txBody>
      </p:sp>
    </p:spTree>
    <p:extLst>
      <p:ext uri="{BB962C8B-B14F-4D97-AF65-F5344CB8AC3E}">
        <p14:creationId xmlns:p14="http://schemas.microsoft.com/office/powerpoint/2010/main" val="188573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209D4-9CAA-4570-AE8E-FF752FFBB8CC}" type="datetimeFigureOut">
              <a:rPr lang="en-GB" smtClean="0"/>
              <a:t>19/02/2020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EE9E61-CEDA-4CA2-A2AB-4761689A3A70}" type="slidenum">
              <a:rPr lang="en-GB" smtClean="0"/>
              <a:t>‹#›</a:t>
            </a:fld>
            <a:endParaRPr lang="en-GB"/>
          </a:p>
        </p:txBody>
      </p:sp>
    </p:spTree>
    <p:extLst>
      <p:ext uri="{BB962C8B-B14F-4D97-AF65-F5344CB8AC3E}">
        <p14:creationId xmlns:p14="http://schemas.microsoft.com/office/powerpoint/2010/main" val="423039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209D4-9CAA-4570-AE8E-FF752FFBB8CC}" type="datetimeFigureOut">
              <a:rPr lang="en-GB" smtClean="0"/>
              <a:t>19/02/2020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EE9E61-CEDA-4CA2-A2AB-4761689A3A70}" type="slidenum">
              <a:rPr lang="en-GB" smtClean="0"/>
              <a:t>‹#›</a:t>
            </a:fld>
            <a:endParaRPr lang="en-GB"/>
          </a:p>
        </p:txBody>
      </p:sp>
    </p:spTree>
    <p:extLst>
      <p:ext uri="{BB962C8B-B14F-4D97-AF65-F5344CB8AC3E}">
        <p14:creationId xmlns:p14="http://schemas.microsoft.com/office/powerpoint/2010/main" val="1102335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209D4-9CAA-4570-AE8E-FF752FFBB8CC}" type="datetimeFigureOut">
              <a:rPr lang="en-GB" smtClean="0"/>
              <a:t>19/02/2020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E9E61-CEDA-4CA2-A2AB-4761689A3A70}" type="slidenum">
              <a:rPr lang="en-GB" smtClean="0"/>
              <a:t>‹#›</a:t>
            </a:fld>
            <a:endParaRPr lang="en-GB"/>
          </a:p>
        </p:txBody>
      </p:sp>
    </p:spTree>
    <p:extLst>
      <p:ext uri="{BB962C8B-B14F-4D97-AF65-F5344CB8AC3E}">
        <p14:creationId xmlns:p14="http://schemas.microsoft.com/office/powerpoint/2010/main" val="1098127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Chapter 3 &amp; 4</a:t>
            </a:r>
            <a:br>
              <a:rPr lang="en-US" dirty="0" smtClean="0"/>
            </a:br>
            <a:r>
              <a:rPr lang="en-US" sz="4400" dirty="0"/>
              <a:t>(</a:t>
            </a:r>
            <a:r>
              <a:rPr lang="en-US" sz="4400" dirty="0" err="1" smtClean="0"/>
              <a:t>Monitors,Message</a:t>
            </a:r>
            <a:r>
              <a:rPr lang="en-US" sz="4400" dirty="0" smtClean="0"/>
              <a:t> Passing, Signal)</a:t>
            </a:r>
            <a:endParaRPr lang="en-GB" sz="4400" dirty="0"/>
          </a:p>
        </p:txBody>
      </p:sp>
    </p:spTree>
    <p:extLst>
      <p:ext uri="{BB962C8B-B14F-4D97-AF65-F5344CB8AC3E}">
        <p14:creationId xmlns:p14="http://schemas.microsoft.com/office/powerpoint/2010/main" val="3403808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 to Dinning Philosopher Problem</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#define N 5			</a:t>
            </a:r>
            <a:r>
              <a:rPr lang="en-US" dirty="0">
                <a:solidFill>
                  <a:srgbClr val="C00000"/>
                </a:solidFill>
              </a:rPr>
              <a:t>//no. of philosophers</a:t>
            </a:r>
          </a:p>
          <a:p>
            <a:pPr marL="0" indent="0">
              <a:buNone/>
            </a:pPr>
            <a:r>
              <a:rPr lang="en-US" dirty="0"/>
              <a:t>#define LEFT (i+N-1)%5	</a:t>
            </a:r>
            <a:r>
              <a:rPr lang="en-US" dirty="0">
                <a:solidFill>
                  <a:srgbClr val="C00000"/>
                </a:solidFill>
              </a:rPr>
              <a:t>//no. of i’s left neighbor</a:t>
            </a:r>
          </a:p>
          <a:p>
            <a:pPr marL="0" indent="0">
              <a:buNone/>
            </a:pPr>
            <a:r>
              <a:rPr lang="en-US" dirty="0"/>
              <a:t>#define RIGHT (i+1)%5	</a:t>
            </a:r>
            <a:r>
              <a:rPr lang="en-US" dirty="0">
                <a:solidFill>
                  <a:srgbClr val="C00000"/>
                </a:solidFill>
              </a:rPr>
              <a:t>//no. of i’s right neighbor</a:t>
            </a:r>
          </a:p>
          <a:p>
            <a:pPr marL="0" indent="0">
              <a:buNone/>
            </a:pPr>
            <a:r>
              <a:rPr lang="en-US" dirty="0"/>
              <a:t>#define THINKING 0		</a:t>
            </a:r>
            <a:r>
              <a:rPr lang="en-US" dirty="0">
                <a:solidFill>
                  <a:srgbClr val="C00000"/>
                </a:solidFill>
              </a:rPr>
              <a:t>//Philosopher is thinking</a:t>
            </a:r>
          </a:p>
          <a:p>
            <a:pPr marL="0" indent="0">
              <a:buNone/>
            </a:pPr>
            <a:r>
              <a:rPr lang="en-US" dirty="0"/>
              <a:t>#define HUNGRY 1		</a:t>
            </a:r>
            <a:r>
              <a:rPr lang="en-US" dirty="0">
                <a:solidFill>
                  <a:srgbClr val="C00000"/>
                </a:solidFill>
              </a:rPr>
              <a:t>//Philosopher is trying to get forks</a:t>
            </a:r>
          </a:p>
          <a:p>
            <a:pPr marL="0" indent="0">
              <a:buNone/>
            </a:pPr>
            <a:r>
              <a:rPr lang="en-US" dirty="0"/>
              <a:t>#define EATING 2		</a:t>
            </a:r>
            <a:r>
              <a:rPr lang="en-US" dirty="0">
                <a:solidFill>
                  <a:srgbClr val="C00000"/>
                </a:solidFill>
              </a:rPr>
              <a:t>//Philosopher is eating</a:t>
            </a:r>
          </a:p>
          <a:p>
            <a:pPr marL="0" indent="0">
              <a:buNone/>
            </a:pPr>
            <a:r>
              <a:rPr lang="en-US" dirty="0" err="1"/>
              <a:t>typedef</a:t>
            </a:r>
            <a:r>
              <a:rPr lang="en-US" dirty="0"/>
              <a:t> </a:t>
            </a:r>
            <a:r>
              <a:rPr lang="en-US" dirty="0" err="1"/>
              <a:t>int</a:t>
            </a:r>
            <a:r>
              <a:rPr lang="en-US" dirty="0"/>
              <a:t> semaphore;	</a:t>
            </a:r>
            <a:r>
              <a:rPr lang="en-US" dirty="0">
                <a:solidFill>
                  <a:srgbClr val="C00000"/>
                </a:solidFill>
              </a:rPr>
              <a:t>//semaphore is special kind of </a:t>
            </a:r>
            <a:r>
              <a:rPr lang="en-US" dirty="0" err="1">
                <a:solidFill>
                  <a:srgbClr val="C00000"/>
                </a:solidFill>
              </a:rPr>
              <a:t>int</a:t>
            </a:r>
            <a:endParaRPr lang="en-US" dirty="0">
              <a:solidFill>
                <a:srgbClr val="C00000"/>
              </a:solidFill>
            </a:endParaRPr>
          </a:p>
          <a:p>
            <a:pPr marL="0" indent="0">
              <a:buNone/>
            </a:pPr>
            <a:r>
              <a:rPr lang="en-US" dirty="0" err="1"/>
              <a:t>int</a:t>
            </a:r>
            <a:r>
              <a:rPr lang="en-US" dirty="0"/>
              <a:t> state[N];			</a:t>
            </a:r>
            <a:r>
              <a:rPr lang="en-US" dirty="0">
                <a:solidFill>
                  <a:srgbClr val="C00000"/>
                </a:solidFill>
              </a:rPr>
              <a:t>//array to keep track of everyone’s state</a:t>
            </a:r>
          </a:p>
          <a:p>
            <a:pPr marL="0" indent="0">
              <a:buNone/>
            </a:pPr>
            <a:r>
              <a:rPr lang="en-US" dirty="0"/>
              <a:t>semaphore </a:t>
            </a:r>
            <a:r>
              <a:rPr lang="en-US" dirty="0" err="1"/>
              <a:t>mutex</a:t>
            </a:r>
            <a:r>
              <a:rPr lang="en-US" dirty="0"/>
              <a:t>=1;		</a:t>
            </a:r>
            <a:r>
              <a:rPr lang="en-US" dirty="0">
                <a:solidFill>
                  <a:srgbClr val="C00000"/>
                </a:solidFill>
              </a:rPr>
              <a:t>//mutual exclusion for critical region</a:t>
            </a:r>
          </a:p>
          <a:p>
            <a:pPr marL="0" indent="0">
              <a:buNone/>
            </a:pPr>
            <a:r>
              <a:rPr lang="en-US" dirty="0"/>
              <a:t>semaphore s[N];		</a:t>
            </a:r>
            <a:r>
              <a:rPr lang="en-US" dirty="0">
                <a:solidFill>
                  <a:srgbClr val="C00000"/>
                </a:solidFill>
              </a:rPr>
              <a:t>//one semaphore per philosopher</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34048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 to Dinning Philosopher Problem</a:t>
            </a:r>
            <a:endParaRPr lang="en-GB" dirty="0"/>
          </a:p>
        </p:txBody>
      </p:sp>
      <p:sp>
        <p:nvSpPr>
          <p:cNvPr id="3" name="Content Placeholder 2"/>
          <p:cNvSpPr>
            <a:spLocks noGrp="1"/>
          </p:cNvSpPr>
          <p:nvPr>
            <p:ph idx="1"/>
          </p:nvPr>
        </p:nvSpPr>
        <p:spPr>
          <a:xfrm>
            <a:off x="838200" y="1378226"/>
            <a:ext cx="10515600" cy="5287617"/>
          </a:xfrm>
        </p:spPr>
        <p:txBody>
          <a:bodyPr>
            <a:noAutofit/>
          </a:bodyPr>
          <a:lstStyle/>
          <a:p>
            <a:pPr marL="0" indent="0">
              <a:buNone/>
            </a:pPr>
            <a:r>
              <a:rPr lang="en-US" sz="1600" dirty="0"/>
              <a:t>void </a:t>
            </a:r>
            <a:r>
              <a:rPr lang="en-US" sz="1600" dirty="0" err="1"/>
              <a:t>take_forks</a:t>
            </a:r>
            <a:r>
              <a:rPr lang="en-US" sz="1600" dirty="0"/>
              <a:t> (</a:t>
            </a:r>
            <a:r>
              <a:rPr lang="en-US" sz="1600" dirty="0" err="1"/>
              <a:t>int</a:t>
            </a:r>
            <a:r>
              <a:rPr lang="en-US" sz="1600" dirty="0"/>
              <a:t> </a:t>
            </a:r>
            <a:r>
              <a:rPr lang="en-US" sz="1600" dirty="0" err="1"/>
              <a:t>i</a:t>
            </a:r>
            <a:r>
              <a:rPr lang="en-US" sz="1600" dirty="0"/>
              <a:t>)		</a:t>
            </a:r>
            <a:r>
              <a:rPr lang="en-US" sz="1600" dirty="0">
                <a:solidFill>
                  <a:srgbClr val="FF0000"/>
                </a:solidFill>
              </a:rPr>
              <a:t> </a:t>
            </a:r>
            <a:r>
              <a:rPr lang="en-US" sz="1600" dirty="0">
                <a:solidFill>
                  <a:srgbClr val="C00000"/>
                </a:solidFill>
              </a:rPr>
              <a:t>//</a:t>
            </a:r>
            <a:r>
              <a:rPr lang="en-US" sz="1600" dirty="0" err="1">
                <a:solidFill>
                  <a:srgbClr val="C00000"/>
                </a:solidFill>
              </a:rPr>
              <a:t>i</a:t>
            </a:r>
            <a:r>
              <a:rPr lang="en-US" sz="1600" dirty="0">
                <a:solidFill>
                  <a:srgbClr val="C00000"/>
                </a:solidFill>
              </a:rPr>
              <a:t>: philosopher no, from 0 to N-1 </a:t>
            </a:r>
            <a:r>
              <a:rPr lang="en-US" sz="1600" dirty="0"/>
              <a:t>		</a:t>
            </a:r>
          </a:p>
          <a:p>
            <a:pPr marL="0" indent="0">
              <a:buNone/>
            </a:pPr>
            <a:r>
              <a:rPr lang="en-US" sz="1600" dirty="0"/>
              <a:t>{	</a:t>
            </a:r>
          </a:p>
          <a:p>
            <a:pPr marL="0" indent="0">
              <a:buNone/>
            </a:pPr>
            <a:r>
              <a:rPr lang="en-US" sz="1600" dirty="0"/>
              <a:t>	down(&amp;</a:t>
            </a:r>
            <a:r>
              <a:rPr lang="en-US" sz="1600" dirty="0" err="1"/>
              <a:t>mutex</a:t>
            </a:r>
            <a:r>
              <a:rPr lang="en-US" sz="1600" dirty="0"/>
              <a:t>);		</a:t>
            </a:r>
            <a:r>
              <a:rPr lang="en-US" sz="1600" dirty="0">
                <a:solidFill>
                  <a:srgbClr val="C00000"/>
                </a:solidFill>
              </a:rPr>
              <a:t>//enter critical region</a:t>
            </a:r>
            <a:r>
              <a:rPr lang="en-US" sz="1600" dirty="0"/>
              <a:t>	</a:t>
            </a:r>
            <a:endParaRPr lang="en-US" sz="1400" dirty="0">
              <a:solidFill>
                <a:srgbClr val="FF0000"/>
              </a:solidFill>
            </a:endParaRPr>
          </a:p>
          <a:p>
            <a:pPr marL="0" indent="0">
              <a:buNone/>
            </a:pPr>
            <a:r>
              <a:rPr lang="en-US" sz="1600" dirty="0"/>
              <a:t>	state[</a:t>
            </a:r>
            <a:r>
              <a:rPr lang="en-US" sz="1600" dirty="0" err="1"/>
              <a:t>i</a:t>
            </a:r>
            <a:r>
              <a:rPr lang="en-US" sz="1600" dirty="0"/>
              <a:t>]=HUNGRY;		</a:t>
            </a:r>
            <a:r>
              <a:rPr lang="en-US" sz="1600" dirty="0">
                <a:solidFill>
                  <a:srgbClr val="C00000"/>
                </a:solidFill>
              </a:rPr>
              <a:t>//record fact that philosopher </a:t>
            </a:r>
            <a:r>
              <a:rPr lang="en-US" sz="1600" dirty="0" err="1">
                <a:solidFill>
                  <a:srgbClr val="C00000"/>
                </a:solidFill>
              </a:rPr>
              <a:t>i</a:t>
            </a:r>
            <a:r>
              <a:rPr lang="en-US" sz="1600" dirty="0">
                <a:solidFill>
                  <a:srgbClr val="C00000"/>
                </a:solidFill>
              </a:rPr>
              <a:t> is hungry</a:t>
            </a:r>
          </a:p>
          <a:p>
            <a:pPr marL="0" indent="0">
              <a:buNone/>
            </a:pPr>
            <a:r>
              <a:rPr lang="en-US" sz="1600" dirty="0"/>
              <a:t>	test(</a:t>
            </a:r>
            <a:r>
              <a:rPr lang="en-US" sz="1600" dirty="0" err="1"/>
              <a:t>i</a:t>
            </a:r>
            <a:r>
              <a:rPr lang="en-US" sz="1600" dirty="0"/>
              <a:t>);			</a:t>
            </a:r>
            <a:r>
              <a:rPr lang="en-US" sz="1600" dirty="0">
                <a:solidFill>
                  <a:srgbClr val="C00000"/>
                </a:solidFill>
              </a:rPr>
              <a:t>//try to acquire 2 forks</a:t>
            </a:r>
          </a:p>
          <a:p>
            <a:pPr marL="0" indent="0">
              <a:buNone/>
            </a:pPr>
            <a:r>
              <a:rPr lang="en-US" sz="1600" dirty="0"/>
              <a:t>	up(&amp;</a:t>
            </a:r>
            <a:r>
              <a:rPr lang="en-US" sz="1600" dirty="0" err="1"/>
              <a:t>mutex</a:t>
            </a:r>
            <a:r>
              <a:rPr lang="en-US" sz="1600" dirty="0"/>
              <a:t>); 		</a:t>
            </a:r>
            <a:r>
              <a:rPr lang="en-US" sz="1600" dirty="0">
                <a:solidFill>
                  <a:srgbClr val="C00000"/>
                </a:solidFill>
              </a:rPr>
              <a:t>//exit critical region</a:t>
            </a:r>
            <a:r>
              <a:rPr lang="en-US" sz="1600" dirty="0"/>
              <a:t>	</a:t>
            </a:r>
            <a:endParaRPr lang="en-US" sz="1400" dirty="0">
              <a:solidFill>
                <a:srgbClr val="FF0000"/>
              </a:solidFill>
            </a:endParaRPr>
          </a:p>
          <a:p>
            <a:pPr marL="0" indent="0">
              <a:buNone/>
            </a:pPr>
            <a:r>
              <a:rPr lang="en-US" sz="1600" dirty="0"/>
              <a:t>	down(&amp;s[</a:t>
            </a:r>
            <a:r>
              <a:rPr lang="en-US" sz="1600" dirty="0" err="1"/>
              <a:t>i</a:t>
            </a:r>
            <a:r>
              <a:rPr lang="en-US" sz="1600" dirty="0"/>
              <a:t>]);		</a:t>
            </a:r>
            <a:r>
              <a:rPr lang="en-US" sz="1600" dirty="0">
                <a:solidFill>
                  <a:srgbClr val="C00000"/>
                </a:solidFill>
              </a:rPr>
              <a:t>//block if forks were not acquired</a:t>
            </a:r>
          </a:p>
          <a:p>
            <a:pPr marL="0" indent="0">
              <a:buNone/>
            </a:pPr>
            <a:r>
              <a:rPr lang="en-US" sz="1600" dirty="0"/>
              <a:t>}</a:t>
            </a:r>
          </a:p>
          <a:p>
            <a:pPr marL="0" indent="0">
              <a:buNone/>
            </a:pPr>
            <a:endParaRPr lang="en-US" sz="1600" dirty="0"/>
          </a:p>
          <a:p>
            <a:pPr marL="0" indent="0">
              <a:buNone/>
            </a:pPr>
            <a:r>
              <a:rPr lang="en-US" sz="1600" dirty="0"/>
              <a:t>void </a:t>
            </a:r>
            <a:r>
              <a:rPr lang="en-US" sz="1600" dirty="0" err="1"/>
              <a:t>put_forks</a:t>
            </a:r>
            <a:r>
              <a:rPr lang="en-US" sz="1600" dirty="0"/>
              <a:t> (</a:t>
            </a:r>
            <a:r>
              <a:rPr lang="en-US" sz="1600" dirty="0" err="1"/>
              <a:t>int</a:t>
            </a:r>
            <a:r>
              <a:rPr lang="en-US" sz="1600" dirty="0"/>
              <a:t> </a:t>
            </a:r>
            <a:r>
              <a:rPr lang="en-US" sz="1600" dirty="0" err="1"/>
              <a:t>i</a:t>
            </a:r>
            <a:r>
              <a:rPr lang="en-US" sz="1600" dirty="0"/>
              <a:t>)		</a:t>
            </a:r>
            <a:r>
              <a:rPr lang="en-US" sz="1600" dirty="0">
                <a:solidFill>
                  <a:srgbClr val="FF0000"/>
                </a:solidFill>
              </a:rPr>
              <a:t> </a:t>
            </a:r>
            <a:r>
              <a:rPr lang="en-US" sz="1600" dirty="0">
                <a:solidFill>
                  <a:srgbClr val="C00000"/>
                </a:solidFill>
              </a:rPr>
              <a:t>//</a:t>
            </a:r>
            <a:r>
              <a:rPr lang="en-US" sz="1600" dirty="0" err="1">
                <a:solidFill>
                  <a:srgbClr val="C00000"/>
                </a:solidFill>
              </a:rPr>
              <a:t>i</a:t>
            </a:r>
            <a:r>
              <a:rPr lang="en-US" sz="1600" dirty="0">
                <a:solidFill>
                  <a:srgbClr val="C00000"/>
                </a:solidFill>
              </a:rPr>
              <a:t>: philosopher no, from 0 to N-1</a:t>
            </a:r>
          </a:p>
          <a:p>
            <a:pPr marL="0" indent="0">
              <a:buNone/>
            </a:pPr>
            <a:r>
              <a:rPr lang="en-US" sz="1600" dirty="0"/>
              <a:t>{	</a:t>
            </a:r>
          </a:p>
          <a:p>
            <a:pPr marL="0" indent="0">
              <a:buNone/>
            </a:pPr>
            <a:r>
              <a:rPr lang="en-US" sz="1600" dirty="0"/>
              <a:t>	down(&amp;</a:t>
            </a:r>
            <a:r>
              <a:rPr lang="en-US" sz="1600" dirty="0" err="1"/>
              <a:t>mutex</a:t>
            </a:r>
            <a:r>
              <a:rPr lang="en-US" sz="1600" dirty="0"/>
              <a:t>);		</a:t>
            </a:r>
            <a:r>
              <a:rPr lang="en-US" sz="1600" dirty="0">
                <a:solidFill>
                  <a:srgbClr val="C00000"/>
                </a:solidFill>
              </a:rPr>
              <a:t> //enter critical region </a:t>
            </a:r>
            <a:r>
              <a:rPr lang="en-US" sz="1600" dirty="0"/>
              <a:t>		</a:t>
            </a:r>
            <a:endParaRPr lang="en-US" sz="1400" dirty="0">
              <a:solidFill>
                <a:srgbClr val="FF0000"/>
              </a:solidFill>
            </a:endParaRPr>
          </a:p>
          <a:p>
            <a:pPr marL="0" indent="0">
              <a:buNone/>
            </a:pPr>
            <a:r>
              <a:rPr lang="en-US" sz="1600" dirty="0"/>
              <a:t>	state[</a:t>
            </a:r>
            <a:r>
              <a:rPr lang="en-US" sz="1600" dirty="0" err="1"/>
              <a:t>i</a:t>
            </a:r>
            <a:r>
              <a:rPr lang="en-US" sz="1600" dirty="0"/>
              <a:t>]=THINKING;	</a:t>
            </a:r>
            <a:r>
              <a:rPr lang="en-US" sz="1600" dirty="0">
                <a:solidFill>
                  <a:srgbClr val="C00000"/>
                </a:solidFill>
              </a:rPr>
              <a:t>//philosopher has finished eating</a:t>
            </a:r>
          </a:p>
          <a:p>
            <a:pPr marL="0" indent="0">
              <a:buNone/>
            </a:pPr>
            <a:r>
              <a:rPr lang="en-US" sz="1600" dirty="0"/>
              <a:t>	test(LEFT);		</a:t>
            </a:r>
            <a:r>
              <a:rPr lang="en-US" sz="1600" dirty="0">
                <a:solidFill>
                  <a:srgbClr val="C00000"/>
                </a:solidFill>
              </a:rPr>
              <a:t>//see if left neighbor can now eat</a:t>
            </a:r>
          </a:p>
          <a:p>
            <a:pPr marL="0" indent="0">
              <a:buNone/>
            </a:pPr>
            <a:r>
              <a:rPr lang="en-US" sz="1600" dirty="0"/>
              <a:t>	test(RIGHT); 		</a:t>
            </a:r>
            <a:r>
              <a:rPr lang="en-US" sz="1600" dirty="0">
                <a:solidFill>
                  <a:srgbClr val="C00000"/>
                </a:solidFill>
              </a:rPr>
              <a:t>//see if right neighbor can now eat</a:t>
            </a:r>
          </a:p>
          <a:p>
            <a:pPr marL="0" indent="0">
              <a:buNone/>
            </a:pPr>
            <a:r>
              <a:rPr lang="en-US" sz="1600" dirty="0"/>
              <a:t>	up(&amp;</a:t>
            </a:r>
            <a:r>
              <a:rPr lang="en-US" sz="1600" dirty="0" err="1"/>
              <a:t>mutex</a:t>
            </a:r>
            <a:r>
              <a:rPr lang="en-US" sz="1600" dirty="0"/>
              <a:t>); 		</a:t>
            </a:r>
            <a:r>
              <a:rPr lang="en-US" sz="1600" dirty="0">
                <a:solidFill>
                  <a:srgbClr val="C00000"/>
                </a:solidFill>
              </a:rPr>
              <a:t>//exit critical region</a:t>
            </a:r>
          </a:p>
          <a:p>
            <a:pPr marL="0" indent="0">
              <a:buNone/>
            </a:pPr>
            <a:r>
              <a:rPr lang="en-US" sz="1600" dirty="0"/>
              <a:t>}</a:t>
            </a:r>
          </a:p>
          <a:p>
            <a:endParaRPr lang="en-GB" sz="1600" dirty="0"/>
          </a:p>
        </p:txBody>
      </p:sp>
    </p:spTree>
    <p:extLst>
      <p:ext uri="{BB962C8B-B14F-4D97-AF65-F5344CB8AC3E}">
        <p14:creationId xmlns:p14="http://schemas.microsoft.com/office/powerpoint/2010/main" val="3955111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 to Dinning Philosopher Problem</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void test (</a:t>
            </a:r>
            <a:r>
              <a:rPr lang="en-US" dirty="0" err="1"/>
              <a:t>i</a:t>
            </a:r>
            <a:r>
              <a:rPr lang="en-US" dirty="0"/>
              <a:t>)			</a:t>
            </a:r>
            <a:r>
              <a:rPr lang="en-US" dirty="0">
                <a:solidFill>
                  <a:srgbClr val="FF0000"/>
                </a:solidFill>
              </a:rPr>
              <a:t> </a:t>
            </a:r>
            <a:r>
              <a:rPr lang="en-US" dirty="0">
                <a:solidFill>
                  <a:srgbClr val="C00000"/>
                </a:solidFill>
              </a:rPr>
              <a:t>//</a:t>
            </a:r>
            <a:r>
              <a:rPr lang="en-US" dirty="0" err="1">
                <a:solidFill>
                  <a:srgbClr val="C00000"/>
                </a:solidFill>
              </a:rPr>
              <a:t>i</a:t>
            </a:r>
            <a:r>
              <a:rPr lang="en-US" dirty="0">
                <a:solidFill>
                  <a:srgbClr val="C00000"/>
                </a:solidFill>
              </a:rPr>
              <a:t>: philosopher no, from 0 to N-1 </a:t>
            </a:r>
          </a:p>
          <a:p>
            <a:pPr marL="0" indent="0">
              <a:buNone/>
            </a:pPr>
            <a:r>
              <a:rPr lang="en-US" dirty="0"/>
              <a:t>{	</a:t>
            </a:r>
          </a:p>
          <a:p>
            <a:pPr marL="0" indent="0">
              <a:buNone/>
            </a:pPr>
            <a:r>
              <a:rPr lang="en-US" dirty="0"/>
              <a:t>	if (state[</a:t>
            </a:r>
            <a:r>
              <a:rPr lang="en-US" dirty="0" err="1"/>
              <a:t>i</a:t>
            </a:r>
            <a:r>
              <a:rPr lang="en-US" dirty="0"/>
              <a:t>]==HUNGRY </a:t>
            </a:r>
            <a:r>
              <a:rPr lang="en-US" dirty="0">
                <a:solidFill>
                  <a:srgbClr val="C00000"/>
                </a:solidFill>
              </a:rPr>
              <a:t>&amp;&amp;</a:t>
            </a:r>
          </a:p>
          <a:p>
            <a:pPr marL="0" indent="0">
              <a:buNone/>
            </a:pPr>
            <a:r>
              <a:rPr lang="en-US" dirty="0"/>
              <a:t>	 state[LEFT]!=EATING </a:t>
            </a:r>
            <a:r>
              <a:rPr lang="en-US" dirty="0">
                <a:solidFill>
                  <a:srgbClr val="C00000"/>
                </a:solidFill>
              </a:rPr>
              <a:t>&amp;&amp;</a:t>
            </a:r>
          </a:p>
          <a:p>
            <a:pPr marL="0" indent="0">
              <a:buNone/>
            </a:pPr>
            <a:r>
              <a:rPr lang="en-US" dirty="0"/>
              <a:t>	 state[RIGHT]!=EATING)</a:t>
            </a:r>
          </a:p>
          <a:p>
            <a:pPr marL="0" indent="0">
              <a:buNone/>
            </a:pPr>
            <a:r>
              <a:rPr lang="en-US" dirty="0"/>
              <a:t>	{</a:t>
            </a:r>
          </a:p>
          <a:p>
            <a:pPr marL="0" indent="0">
              <a:buNone/>
            </a:pPr>
            <a:r>
              <a:rPr lang="en-US" dirty="0"/>
              <a:t>		state[</a:t>
            </a:r>
            <a:r>
              <a:rPr lang="en-US" dirty="0" err="1"/>
              <a:t>i</a:t>
            </a:r>
            <a:r>
              <a:rPr lang="en-US" dirty="0"/>
              <a:t>]=EATING;</a:t>
            </a:r>
          </a:p>
          <a:p>
            <a:pPr marL="0" indent="0">
              <a:buNone/>
            </a:pPr>
            <a:r>
              <a:rPr lang="en-US" dirty="0"/>
              <a:t>		up (&amp;s[</a:t>
            </a:r>
            <a:r>
              <a:rPr lang="en-US" dirty="0" err="1"/>
              <a:t>i</a:t>
            </a:r>
            <a:r>
              <a:rPr lang="en-US" dirty="0"/>
              <a:t>]);</a:t>
            </a:r>
          </a:p>
          <a:p>
            <a:pPr marL="0" indent="0">
              <a:buNone/>
            </a:pPr>
            <a:r>
              <a:rPr lang="en-US" dirty="0"/>
              <a:t>	}	</a:t>
            </a:r>
          </a:p>
          <a:p>
            <a:pPr marL="0" indent="0">
              <a:buNone/>
            </a:pPr>
            <a:r>
              <a:rPr lang="en-US" dirty="0"/>
              <a:t>}</a:t>
            </a:r>
          </a:p>
          <a:p>
            <a:pPr marL="0" indent="0">
              <a:buNone/>
            </a:pPr>
            <a:endParaRPr lang="en-US" dirty="0"/>
          </a:p>
          <a:p>
            <a:endParaRPr lang="en-GB" dirty="0"/>
          </a:p>
        </p:txBody>
      </p:sp>
    </p:spTree>
    <p:extLst>
      <p:ext uri="{BB962C8B-B14F-4D97-AF65-F5344CB8AC3E}">
        <p14:creationId xmlns:p14="http://schemas.microsoft.com/office/powerpoint/2010/main" val="3310057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Pipes</a:t>
            </a:r>
            <a:endParaRPr lang="en-GB" dirty="0"/>
          </a:p>
        </p:txBody>
      </p:sp>
      <p:sp>
        <p:nvSpPr>
          <p:cNvPr id="3" name="Content Placeholder 2"/>
          <p:cNvSpPr>
            <a:spLocks noGrp="1"/>
          </p:cNvSpPr>
          <p:nvPr>
            <p:ph idx="1"/>
          </p:nvPr>
        </p:nvSpPr>
        <p:spPr/>
        <p:txBody>
          <a:bodyPr>
            <a:normAutofit fontScale="92500" lnSpcReduction="10000"/>
          </a:bodyPr>
          <a:lstStyle/>
          <a:p>
            <a:r>
              <a:rPr lang="en-GB" dirty="0"/>
              <a:t>In computer programming, especially in UNIX </a:t>
            </a:r>
            <a:r>
              <a:rPr lang="en-GB" b="1" dirty="0"/>
              <a:t>operating systems</a:t>
            </a:r>
            <a:r>
              <a:rPr lang="en-GB" dirty="0"/>
              <a:t>, a </a:t>
            </a:r>
            <a:r>
              <a:rPr lang="en-GB" b="1" dirty="0"/>
              <a:t>pipe</a:t>
            </a:r>
            <a:r>
              <a:rPr lang="en-GB" dirty="0"/>
              <a:t> is a technique for passing information from one </a:t>
            </a:r>
            <a:r>
              <a:rPr lang="en-GB" dirty="0" smtClean="0"/>
              <a:t> </a:t>
            </a:r>
            <a:r>
              <a:rPr lang="en-GB" dirty="0"/>
              <a:t>process to another. </a:t>
            </a:r>
            <a:endParaRPr lang="en-GB" dirty="0" smtClean="0"/>
          </a:p>
          <a:p>
            <a:r>
              <a:rPr lang="en-US" dirty="0"/>
              <a:t>Pipe is a </a:t>
            </a:r>
            <a:r>
              <a:rPr lang="en-US" b="1" dirty="0"/>
              <a:t>communication medium between two or more related or interrelated processes </a:t>
            </a:r>
            <a:r>
              <a:rPr lang="en-US" dirty="0"/>
              <a:t>usually between parent and child process. </a:t>
            </a:r>
            <a:endParaRPr lang="en-GB" dirty="0"/>
          </a:p>
          <a:p>
            <a:r>
              <a:rPr lang="en-GB" dirty="0" smtClean="0"/>
              <a:t>Basically</a:t>
            </a:r>
            <a:r>
              <a:rPr lang="en-GB" dirty="0"/>
              <a:t>, a </a:t>
            </a:r>
            <a:r>
              <a:rPr lang="en-GB" b="1" dirty="0"/>
              <a:t>pipe</a:t>
            </a:r>
            <a:r>
              <a:rPr lang="en-GB" dirty="0"/>
              <a:t> passes a parameter such as the output of one process to another process which accepts it as input</a:t>
            </a:r>
            <a:r>
              <a:rPr lang="en-GB" dirty="0" smtClean="0"/>
              <a:t>.</a:t>
            </a:r>
          </a:p>
          <a:p>
            <a:r>
              <a:rPr lang="en-US" dirty="0" smtClean="0"/>
              <a:t>It is a unidirectional, first-in first-out, unstructured data stream of fixed size.</a:t>
            </a:r>
          </a:p>
          <a:p>
            <a:r>
              <a:rPr lang="en-US" dirty="0" smtClean="0"/>
              <a:t>Communication </a:t>
            </a:r>
            <a:r>
              <a:rPr lang="en-US" dirty="0"/>
              <a:t>is achieved by </a:t>
            </a:r>
            <a:r>
              <a:rPr lang="en-US" b="1" dirty="0"/>
              <a:t>one process </a:t>
            </a:r>
            <a:r>
              <a:rPr lang="en-US" b="1" dirty="0" smtClean="0"/>
              <a:t>write data  </a:t>
            </a:r>
            <a:r>
              <a:rPr lang="en-US" dirty="0"/>
              <a:t>into </a:t>
            </a:r>
            <a:r>
              <a:rPr lang="en-US" dirty="0" smtClean="0"/>
              <a:t>pipe </a:t>
            </a:r>
            <a:r>
              <a:rPr lang="en-US" dirty="0"/>
              <a:t>and </a:t>
            </a:r>
            <a:r>
              <a:rPr lang="en-US" b="1" dirty="0"/>
              <a:t>other process reads </a:t>
            </a:r>
            <a:r>
              <a:rPr lang="en-US" dirty="0"/>
              <a:t>from the </a:t>
            </a:r>
            <a:r>
              <a:rPr lang="en-US" dirty="0" smtClean="0"/>
              <a:t> pipe</a:t>
            </a:r>
            <a:r>
              <a:rPr lang="en-US" dirty="0"/>
              <a:t>. </a:t>
            </a:r>
          </a:p>
          <a:p>
            <a:r>
              <a:rPr lang="en-US" dirty="0"/>
              <a:t>It performs </a:t>
            </a:r>
            <a:r>
              <a:rPr lang="en-US" b="1" dirty="0"/>
              <a:t>one-way communication </a:t>
            </a:r>
            <a:r>
              <a:rPr lang="en-US" dirty="0" smtClean="0"/>
              <a:t>only.</a:t>
            </a:r>
            <a:endParaRPr lang="en-US" dirty="0"/>
          </a:p>
        </p:txBody>
      </p:sp>
    </p:spTree>
    <p:extLst>
      <p:ext uri="{BB962C8B-B14F-4D97-AF65-F5344CB8AC3E}">
        <p14:creationId xmlns:p14="http://schemas.microsoft.com/office/powerpoint/2010/main" val="1962831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a:t>
            </a:r>
            <a:endParaRPr lang="en-GB" dirty="0"/>
          </a:p>
        </p:txBody>
      </p:sp>
      <p:sp>
        <p:nvSpPr>
          <p:cNvPr id="3" name="Content Placeholder 2"/>
          <p:cNvSpPr>
            <a:spLocks noGrp="1"/>
          </p:cNvSpPr>
          <p:nvPr>
            <p:ph idx="1"/>
          </p:nvPr>
        </p:nvSpPr>
        <p:spPr/>
        <p:txBody>
          <a:bodyPr/>
          <a:lstStyle/>
          <a:p>
            <a:pPr marL="0" indent="0">
              <a:buNone/>
            </a:pP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6452" y="3551859"/>
            <a:ext cx="6162261" cy="2186332"/>
          </a:xfrm>
          <a:prstGeom prst="rect">
            <a:avLst/>
          </a:prstGeom>
        </p:spPr>
      </p:pic>
    </p:spTree>
    <p:extLst>
      <p:ext uri="{BB962C8B-B14F-4D97-AF65-F5344CB8AC3E}">
        <p14:creationId xmlns:p14="http://schemas.microsoft.com/office/powerpoint/2010/main" val="498659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a:t>
            </a:r>
            <a:endParaRPr lang="en-GB" dirty="0"/>
          </a:p>
        </p:txBody>
      </p:sp>
      <p:sp>
        <p:nvSpPr>
          <p:cNvPr id="3" name="Content Placeholder 2"/>
          <p:cNvSpPr>
            <a:spLocks noGrp="1"/>
          </p:cNvSpPr>
          <p:nvPr>
            <p:ph idx="1"/>
          </p:nvPr>
        </p:nvSpPr>
        <p:spPr/>
        <p:txBody>
          <a:bodyPr/>
          <a:lstStyle/>
          <a:p>
            <a:r>
              <a:rPr lang="en-US" dirty="0" smtClean="0"/>
              <a:t>The Pipe system call creates a pipe and returns two file descriptors: one for reading and one for writing. The descriptor are inherited by child process.</a:t>
            </a:r>
          </a:p>
          <a:p>
            <a:pPr marL="0" indent="0">
              <a:buNone/>
            </a:pPr>
            <a:endParaRPr lang="en-US" dirty="0"/>
          </a:p>
          <a:p>
            <a:pPr lvl="1" fontAlgn="base"/>
            <a:r>
              <a:rPr lang="en-US" dirty="0" err="1"/>
              <a:t>fd</a:t>
            </a:r>
            <a:r>
              <a:rPr lang="en-US" dirty="0"/>
              <a:t>[0] for reading from pipe</a:t>
            </a:r>
          </a:p>
          <a:p>
            <a:pPr lvl="1" fontAlgn="base"/>
            <a:r>
              <a:rPr lang="en-US" dirty="0" err="1"/>
              <a:t>fd</a:t>
            </a:r>
            <a:r>
              <a:rPr lang="en-US" dirty="0"/>
              <a:t>[1] for writing into the pipe</a:t>
            </a:r>
          </a:p>
          <a:p>
            <a:pPr marL="361950" lvl="1" indent="0" fontAlgn="base">
              <a:buNone/>
            </a:pPr>
            <a:endParaRPr lang="en-US" dirty="0"/>
          </a:p>
          <a:p>
            <a:endParaRPr lang="en-GB" dirty="0"/>
          </a:p>
        </p:txBody>
      </p:sp>
    </p:spTree>
    <p:extLst>
      <p:ext uri="{BB962C8B-B14F-4D97-AF65-F5344CB8AC3E}">
        <p14:creationId xmlns:p14="http://schemas.microsoft.com/office/powerpoint/2010/main" val="901861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a:t>
            </a:r>
            <a:endParaRPr lang="en-GB" dirty="0"/>
          </a:p>
        </p:txBody>
      </p:sp>
      <p:sp>
        <p:nvSpPr>
          <p:cNvPr id="3" name="Content Placeholder 2"/>
          <p:cNvSpPr>
            <a:spLocks noGrp="1"/>
          </p:cNvSpPr>
          <p:nvPr>
            <p:ph idx="1"/>
          </p:nvPr>
        </p:nvSpPr>
        <p:spPr/>
        <p:txBody>
          <a:bodyPr>
            <a:normAutofit/>
          </a:bodyPr>
          <a:lstStyle/>
          <a:p>
            <a:endParaRPr lang="en-US" dirty="0" smtClean="0"/>
          </a:p>
          <a:p>
            <a:pPr marL="0" indent="0">
              <a:buNone/>
            </a:pPr>
            <a:endParaRPr lang="en-US" dirty="0"/>
          </a:p>
          <a:p>
            <a:pPr marL="0" indent="0">
              <a:buNone/>
            </a:pPr>
            <a:endParaRPr lang="en-US" dirty="0"/>
          </a:p>
          <a:p>
            <a:r>
              <a:rPr lang="en-US" dirty="0" smtClean="0"/>
              <a:t>This </a:t>
            </a:r>
            <a:r>
              <a:rPr lang="en-US" dirty="0"/>
              <a:t>system call would </a:t>
            </a:r>
            <a:r>
              <a:rPr lang="en-US" b="1" dirty="0">
                <a:solidFill>
                  <a:srgbClr val="C00000"/>
                </a:solidFill>
              </a:rPr>
              <a:t>create a pipe for one-way communication </a:t>
            </a:r>
            <a:r>
              <a:rPr lang="en-US" dirty="0"/>
              <a:t>i.e., it </a:t>
            </a:r>
            <a:r>
              <a:rPr lang="en-US" b="1" dirty="0">
                <a:solidFill>
                  <a:srgbClr val="C00000"/>
                </a:solidFill>
              </a:rPr>
              <a:t>creates two descriptors</a:t>
            </a:r>
            <a:r>
              <a:rPr lang="en-US" dirty="0"/>
              <a:t>, </a:t>
            </a:r>
            <a:r>
              <a:rPr lang="en-US" b="1" dirty="0">
                <a:solidFill>
                  <a:srgbClr val="C00000"/>
                </a:solidFill>
              </a:rPr>
              <a:t>first one is connected to read </a:t>
            </a:r>
            <a:r>
              <a:rPr lang="en-US" dirty="0"/>
              <a:t>from the pipe and </a:t>
            </a:r>
            <a:r>
              <a:rPr lang="en-US" b="1" dirty="0">
                <a:solidFill>
                  <a:srgbClr val="C00000"/>
                </a:solidFill>
              </a:rPr>
              <a:t>other one is connected to write </a:t>
            </a:r>
            <a:r>
              <a:rPr lang="en-US" dirty="0"/>
              <a:t>into the pipe.</a:t>
            </a:r>
          </a:p>
          <a:p>
            <a:r>
              <a:rPr lang="en-US" dirty="0"/>
              <a:t>Descriptor </a:t>
            </a:r>
            <a:r>
              <a:rPr lang="en-US" b="1" dirty="0" err="1">
                <a:solidFill>
                  <a:srgbClr val="C00000"/>
                </a:solidFill>
              </a:rPr>
              <a:t>pipedes</a:t>
            </a:r>
            <a:r>
              <a:rPr lang="en-US" b="1" dirty="0">
                <a:solidFill>
                  <a:srgbClr val="C00000"/>
                </a:solidFill>
              </a:rPr>
              <a:t>[0] is for reading and </a:t>
            </a:r>
            <a:r>
              <a:rPr lang="en-US" b="1" dirty="0" err="1">
                <a:solidFill>
                  <a:srgbClr val="C00000"/>
                </a:solidFill>
              </a:rPr>
              <a:t>pipedes</a:t>
            </a:r>
            <a:r>
              <a:rPr lang="en-US" b="1" dirty="0">
                <a:solidFill>
                  <a:srgbClr val="C00000"/>
                </a:solidFill>
              </a:rPr>
              <a:t>[1] is for writing</a:t>
            </a:r>
            <a:r>
              <a:rPr lang="en-US" dirty="0"/>
              <a:t>. Whatever is written into </a:t>
            </a:r>
            <a:r>
              <a:rPr lang="en-US" dirty="0" err="1"/>
              <a:t>pipedes</a:t>
            </a:r>
            <a:r>
              <a:rPr lang="en-US" dirty="0"/>
              <a:t>[1] can be read from </a:t>
            </a:r>
            <a:r>
              <a:rPr lang="en-US" dirty="0" err="1"/>
              <a:t>pipedes</a:t>
            </a:r>
            <a:r>
              <a:rPr lang="en-US" dirty="0"/>
              <a:t>[0].</a:t>
            </a:r>
          </a:p>
          <a:p>
            <a:r>
              <a:rPr lang="en-US" dirty="0"/>
              <a:t>This call would </a:t>
            </a:r>
            <a:r>
              <a:rPr lang="en-US" b="1" dirty="0">
                <a:solidFill>
                  <a:srgbClr val="C00000"/>
                </a:solidFill>
              </a:rPr>
              <a:t>return zero on success and -1 in case of failure</a:t>
            </a:r>
            <a:r>
              <a:rPr lang="en-US" dirty="0"/>
              <a:t>. </a:t>
            </a:r>
            <a:endParaRPr lang="en-IN" dirty="0"/>
          </a:p>
          <a:p>
            <a:pPr marL="0" indent="0">
              <a:buNone/>
            </a:pPr>
            <a:endParaRPr lang="en-GB" dirty="0"/>
          </a:p>
        </p:txBody>
      </p:sp>
      <p:sp>
        <p:nvSpPr>
          <p:cNvPr id="4" name="Content Placeholder 3"/>
          <p:cNvSpPr txBox="1">
            <a:spLocks/>
          </p:cNvSpPr>
          <p:nvPr/>
        </p:nvSpPr>
        <p:spPr>
          <a:xfrm>
            <a:off x="838200" y="1825625"/>
            <a:ext cx="3482009" cy="918266"/>
          </a:xfrm>
          <a:prstGeom prst="roundRect">
            <a:avLst/>
          </a:prstGeom>
          <a:solidFill>
            <a:schemeClr val="accent1">
              <a:lumMod val="20000"/>
              <a:lumOff val="80000"/>
            </a:schemeClr>
          </a:solidFill>
          <a:ln>
            <a:solidFill>
              <a:schemeClr val="bg1">
                <a:lumMod val="50000"/>
              </a:schemeClr>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200" smtClean="0"/>
              <a:t>#include&lt;unistd.h&gt;</a:t>
            </a:r>
          </a:p>
          <a:p>
            <a:r>
              <a:rPr lang="en-IN" sz="2200" smtClean="0"/>
              <a:t>int pipe(int pipedes[2]);</a:t>
            </a:r>
            <a:endParaRPr lang="en-IN" sz="2200" dirty="0"/>
          </a:p>
        </p:txBody>
      </p:sp>
    </p:spTree>
    <p:extLst>
      <p:ext uri="{BB962C8B-B14F-4D97-AF65-F5344CB8AC3E}">
        <p14:creationId xmlns:p14="http://schemas.microsoft.com/office/powerpoint/2010/main" val="289673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 Process Communication (IPC)</a:t>
            </a:r>
            <a:br>
              <a:rPr lang="en-GB" dirty="0"/>
            </a:br>
            <a:endParaRPr lang="en-GB" dirty="0"/>
          </a:p>
        </p:txBody>
      </p:sp>
      <p:sp>
        <p:nvSpPr>
          <p:cNvPr id="3" name="Content Placeholder 2"/>
          <p:cNvSpPr>
            <a:spLocks noGrp="1"/>
          </p:cNvSpPr>
          <p:nvPr>
            <p:ph idx="1"/>
          </p:nvPr>
        </p:nvSpPr>
        <p:spPr/>
        <p:txBody>
          <a:bodyPr>
            <a:normAutofit lnSpcReduction="10000"/>
          </a:bodyPr>
          <a:lstStyle/>
          <a:p>
            <a:r>
              <a:rPr lang="en-GB" dirty="0"/>
              <a:t>Inter process communication (IPC) is a mechanism which allows processes to communicate each other and synchronize their actions</a:t>
            </a:r>
            <a:r>
              <a:rPr lang="en-GB" dirty="0" smtClean="0"/>
              <a:t>.</a:t>
            </a:r>
          </a:p>
          <a:p>
            <a:pPr fontAlgn="base"/>
            <a:r>
              <a:rPr lang="en-GB" dirty="0"/>
              <a:t>The communication between these processes can be seen as a method of co-operation between them. Processes can communicate with each other using these two ways:</a:t>
            </a:r>
            <a:br>
              <a:rPr lang="en-GB" dirty="0"/>
            </a:br>
            <a:endParaRPr lang="en-GB" dirty="0"/>
          </a:p>
          <a:p>
            <a:r>
              <a:rPr lang="en-US" dirty="0"/>
              <a:t>There are two models for IPC</a:t>
            </a:r>
          </a:p>
          <a:p>
            <a:pPr marL="708660" lvl="1">
              <a:buClr>
                <a:schemeClr val="tx1"/>
              </a:buClr>
              <a:buFont typeface="+mj-lt"/>
              <a:buAutoNum type="alphaLcPeriod"/>
            </a:pPr>
            <a:r>
              <a:rPr lang="en-US" b="1" dirty="0">
                <a:solidFill>
                  <a:srgbClr val="C00000"/>
                </a:solidFill>
              </a:rPr>
              <a:t>Message Passing</a:t>
            </a:r>
            <a:r>
              <a:rPr lang="en-US" dirty="0"/>
              <a:t> (Process A send the message to Kernel and then Kernel send that message to Process B)</a:t>
            </a:r>
          </a:p>
          <a:p>
            <a:pPr marL="708660" lvl="1">
              <a:buClr>
                <a:schemeClr val="tx1"/>
              </a:buClr>
              <a:buFont typeface="+mj-lt"/>
              <a:buAutoNum type="alphaLcPeriod"/>
            </a:pPr>
            <a:r>
              <a:rPr lang="en-US" b="1" dirty="0">
                <a:solidFill>
                  <a:srgbClr val="C00000"/>
                </a:solidFill>
              </a:rPr>
              <a:t>Shared Memory </a:t>
            </a:r>
            <a:r>
              <a:rPr lang="en-US" dirty="0"/>
              <a:t>(Process A put the message into Shared Memory and then Process B read that message from Shared Memory)</a:t>
            </a:r>
          </a:p>
          <a:p>
            <a:endParaRPr lang="en-GB" dirty="0"/>
          </a:p>
        </p:txBody>
      </p:sp>
    </p:spTree>
    <p:extLst>
      <p:ext uri="{BB962C8B-B14F-4D97-AF65-F5344CB8AC3E}">
        <p14:creationId xmlns:p14="http://schemas.microsoft.com/office/powerpoint/2010/main" val="2660546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eaLnBrk="0" fontAlgn="base" hangingPunct="0">
              <a:lnSpc>
                <a:spcPct val="100000"/>
              </a:lnSpc>
              <a:spcAft>
                <a:spcPct val="0"/>
              </a:spcAft>
            </a:pPr>
            <a:r>
              <a:rPr lang="en-US" altLang="en-US" sz="2800" dirty="0" smtClean="0">
                <a:latin typeface="Roboto" panose="02000000000000000000" pitchFamily="2" charset="0"/>
              </a:rPr>
              <a:t> Structure </a:t>
            </a:r>
            <a:r>
              <a:rPr lang="en-US" altLang="en-US" sz="2800" dirty="0">
                <a:latin typeface="Roboto" panose="02000000000000000000" pitchFamily="2" charset="0"/>
              </a:rPr>
              <a:t>of communication between processes via shared memory method and via message passing</a:t>
            </a:r>
            <a:endParaRPr lang="en-GB" sz="2800" dirty="0"/>
          </a:p>
        </p:txBody>
      </p:sp>
      <p:pic>
        <p:nvPicPr>
          <p:cNvPr id="1026" name="Picture 2" descr="https://media.geeksforgeeks.org/wp-content/uploads/1-7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6610" y="2067339"/>
            <a:ext cx="8057320" cy="3922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126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a:t>
            </a:r>
            <a:endParaRPr lang="en-GB" dirty="0"/>
          </a:p>
        </p:txBody>
      </p:sp>
      <p:sp>
        <p:nvSpPr>
          <p:cNvPr id="3" name="Content Placeholder 2"/>
          <p:cNvSpPr>
            <a:spLocks noGrp="1"/>
          </p:cNvSpPr>
          <p:nvPr>
            <p:ph idx="1"/>
          </p:nvPr>
        </p:nvSpPr>
        <p:spPr/>
        <p:txBody>
          <a:bodyPr>
            <a:normAutofit fontScale="92500" lnSpcReduction="10000"/>
          </a:bodyPr>
          <a:lstStyle/>
          <a:p>
            <a:pPr fontAlgn="base"/>
            <a:r>
              <a:rPr lang="en-GB" dirty="0"/>
              <a:t> In this method, processes communicate with each other without using any kind of shared memory. If two processes p1 and p2 want to communicate with each other, they proceed as follow:</a:t>
            </a:r>
            <a:br>
              <a:rPr lang="en-GB" dirty="0"/>
            </a:br>
            <a:endParaRPr lang="en-GB" dirty="0"/>
          </a:p>
          <a:p>
            <a:pPr fontAlgn="base"/>
            <a:r>
              <a:rPr lang="en-GB" dirty="0"/>
              <a:t>Establish a communication link (if a link already exists, no need to establish it again.)</a:t>
            </a:r>
          </a:p>
          <a:p>
            <a:pPr fontAlgn="base"/>
            <a:r>
              <a:rPr lang="en-GB" dirty="0"/>
              <a:t>Start exchanging messages using basic primitives.</a:t>
            </a:r>
            <a:br>
              <a:rPr lang="en-GB" dirty="0"/>
            </a:br>
            <a:r>
              <a:rPr lang="en-GB" dirty="0"/>
              <a:t>We need at least two primitives:</a:t>
            </a:r>
            <a:br>
              <a:rPr lang="en-GB" dirty="0"/>
            </a:br>
            <a:r>
              <a:rPr lang="en-GB" dirty="0"/>
              <a:t>– </a:t>
            </a:r>
            <a:r>
              <a:rPr lang="en-GB" b="1" dirty="0"/>
              <a:t>send</a:t>
            </a:r>
            <a:r>
              <a:rPr lang="en-GB" dirty="0"/>
              <a:t>(message, </a:t>
            </a:r>
            <a:r>
              <a:rPr lang="en-GB" dirty="0" err="1"/>
              <a:t>destinaion</a:t>
            </a:r>
            <a:r>
              <a:rPr lang="en-GB" dirty="0"/>
              <a:t>) or </a:t>
            </a:r>
            <a:r>
              <a:rPr lang="en-GB" b="1" dirty="0"/>
              <a:t>send</a:t>
            </a:r>
            <a:r>
              <a:rPr lang="en-GB" dirty="0"/>
              <a:t>(message)</a:t>
            </a:r>
            <a:br>
              <a:rPr lang="en-GB" dirty="0"/>
            </a:br>
            <a:r>
              <a:rPr lang="en-GB" dirty="0"/>
              <a:t>– </a:t>
            </a:r>
            <a:r>
              <a:rPr lang="en-GB" b="1" dirty="0"/>
              <a:t>receive</a:t>
            </a:r>
            <a:r>
              <a:rPr lang="en-GB" dirty="0"/>
              <a:t>(message, host) or </a:t>
            </a:r>
            <a:r>
              <a:rPr lang="en-GB" b="1" dirty="0"/>
              <a:t>receive</a:t>
            </a:r>
            <a:r>
              <a:rPr lang="en-GB" dirty="0"/>
              <a:t>(message)</a:t>
            </a:r>
          </a:p>
          <a:p>
            <a:pPr marL="0" indent="0">
              <a:buNone/>
            </a:pPr>
            <a:r>
              <a:rPr lang="en-GB" dirty="0"/>
              <a:t/>
            </a:r>
            <a:br>
              <a:rPr lang="en-GB" dirty="0"/>
            </a:br>
            <a:endParaRPr lang="en-GB" dirty="0"/>
          </a:p>
        </p:txBody>
      </p:sp>
    </p:spTree>
    <p:extLst>
      <p:ext uri="{BB962C8B-B14F-4D97-AF65-F5344CB8AC3E}">
        <p14:creationId xmlns:p14="http://schemas.microsoft.com/office/powerpoint/2010/main" val="348001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a:t>
            </a:r>
            <a:endParaRPr lang="en-GB" dirty="0"/>
          </a:p>
        </p:txBody>
      </p:sp>
      <p:sp>
        <p:nvSpPr>
          <p:cNvPr id="3" name="Content Placeholder 2"/>
          <p:cNvSpPr>
            <a:spLocks noGrp="1"/>
          </p:cNvSpPr>
          <p:nvPr>
            <p:ph idx="1"/>
          </p:nvPr>
        </p:nvSpPr>
        <p:spPr>
          <a:xfrm>
            <a:off x="838200" y="1417982"/>
            <a:ext cx="10515600" cy="5440017"/>
          </a:xfrm>
        </p:spPr>
        <p:txBody>
          <a:bodyPr>
            <a:noAutofit/>
          </a:bodyPr>
          <a:lstStyle/>
          <a:p>
            <a:r>
              <a:rPr lang="en-US" sz="2400" dirty="0" smtClean="0"/>
              <a:t>Monitor is a collection of procedures , variables, data structures that are grouped together in a special kind of module or package.</a:t>
            </a:r>
          </a:p>
          <a:p>
            <a:pPr marL="0" indent="0">
              <a:buNone/>
            </a:pPr>
            <a:r>
              <a:rPr lang="en-US" sz="2400" dirty="0" smtClean="0"/>
              <a:t>					Or</a:t>
            </a:r>
            <a:endParaRPr lang="en-US" sz="2400" dirty="0" smtClean="0"/>
          </a:p>
          <a:p>
            <a:r>
              <a:rPr lang="en-US" sz="2400" dirty="0" smtClean="0"/>
              <a:t>A high level data abstraction tool that automatically generates atomic operations on a given data structure</a:t>
            </a:r>
            <a:r>
              <a:rPr lang="en-US" sz="2400" dirty="0" smtClean="0"/>
              <a:t>.</a:t>
            </a:r>
          </a:p>
          <a:p>
            <a:r>
              <a:rPr lang="en-US" sz="2400" dirty="0"/>
              <a:t>Processes may call the procedures in a monitor whenever they want to, but they cannot directly access the monitor’s internal data structures from procedures declared outside the monitor</a:t>
            </a:r>
            <a:r>
              <a:rPr lang="en-US" sz="2400" b="1" i="1" dirty="0" smtClean="0"/>
              <a:t>.</a:t>
            </a:r>
            <a:endParaRPr lang="en-US" sz="2400" dirty="0" smtClean="0"/>
          </a:p>
          <a:p>
            <a:r>
              <a:rPr lang="en-US" sz="2400" dirty="0" smtClean="0"/>
              <a:t>A monitor has :</a:t>
            </a:r>
          </a:p>
          <a:p>
            <a:pPr marL="0" indent="0">
              <a:buNone/>
            </a:pPr>
            <a:r>
              <a:rPr lang="en-US" sz="2400" dirty="0" smtClean="0"/>
              <a:t>	Shared </a:t>
            </a:r>
            <a:r>
              <a:rPr lang="en-US" sz="2400" dirty="0" smtClean="0"/>
              <a:t>data.</a:t>
            </a:r>
          </a:p>
          <a:p>
            <a:pPr marL="0" indent="0">
              <a:buNone/>
            </a:pPr>
            <a:r>
              <a:rPr lang="en-US" sz="2400" dirty="0" smtClean="0"/>
              <a:t>	A </a:t>
            </a:r>
            <a:r>
              <a:rPr lang="en-US" sz="2400" dirty="0" smtClean="0"/>
              <a:t>set of atomic operations on that data.</a:t>
            </a:r>
          </a:p>
          <a:p>
            <a:pPr marL="0" indent="0">
              <a:buNone/>
            </a:pPr>
            <a:r>
              <a:rPr lang="en-US" sz="2400" dirty="0" smtClean="0"/>
              <a:t>              A </a:t>
            </a:r>
            <a:r>
              <a:rPr lang="en-US" sz="2400" dirty="0" smtClean="0"/>
              <a:t>set of condition variables.</a:t>
            </a:r>
            <a:endParaRPr lang="en-GB" sz="2400" dirty="0"/>
          </a:p>
        </p:txBody>
      </p:sp>
    </p:spTree>
    <p:extLst>
      <p:ext uri="{BB962C8B-B14F-4D97-AF65-F5344CB8AC3E}">
        <p14:creationId xmlns:p14="http://schemas.microsoft.com/office/powerpoint/2010/main" val="6759592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a:t>
            </a:r>
            <a:endParaRPr lang="en-GB" dirty="0"/>
          </a:p>
        </p:txBody>
      </p:sp>
      <p:sp>
        <p:nvSpPr>
          <p:cNvPr id="3" name="Content Placeholder 2"/>
          <p:cNvSpPr>
            <a:spLocks noGrp="1"/>
          </p:cNvSpPr>
          <p:nvPr>
            <p:ph idx="1"/>
          </p:nvPr>
        </p:nvSpPr>
        <p:spPr/>
        <p:txBody>
          <a:bodyPr/>
          <a:lstStyle/>
          <a:p>
            <a:r>
              <a:rPr lang="en-GB" dirty="0"/>
              <a:t> A standard message can have two parts: </a:t>
            </a:r>
            <a:r>
              <a:rPr lang="en-GB" b="1" dirty="0"/>
              <a:t>header and body</a:t>
            </a:r>
            <a:r>
              <a:rPr lang="en-GB" b="1" dirty="0" smtClean="0"/>
              <a:t>.</a:t>
            </a:r>
          </a:p>
          <a:p>
            <a:r>
              <a:rPr lang="en-GB" dirty="0" smtClean="0"/>
              <a:t>The</a:t>
            </a:r>
            <a:r>
              <a:rPr lang="en-GB" dirty="0"/>
              <a:t> </a:t>
            </a:r>
            <a:r>
              <a:rPr lang="en-GB" b="1" dirty="0"/>
              <a:t>header part</a:t>
            </a:r>
            <a:r>
              <a:rPr lang="en-GB" dirty="0"/>
              <a:t> is used for storing Message type, destination id, source id, message length and control information. The control information contains information like what to do if runs out of buffer space, sequence number, priority. Generally, message is sent using FIFO style</a:t>
            </a:r>
            <a:r>
              <a:rPr lang="en-GB" dirty="0" smtClean="0"/>
              <a:t>.</a:t>
            </a:r>
          </a:p>
          <a:p>
            <a:r>
              <a:rPr lang="en-US" dirty="0" smtClean="0"/>
              <a:t>Body is a actual message.</a:t>
            </a:r>
            <a:endParaRPr lang="en-GB" dirty="0"/>
          </a:p>
        </p:txBody>
      </p:sp>
    </p:spTree>
    <p:extLst>
      <p:ext uri="{BB962C8B-B14F-4D97-AF65-F5344CB8AC3E}">
        <p14:creationId xmlns:p14="http://schemas.microsoft.com/office/powerpoint/2010/main" val="4275752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426" y="391630"/>
            <a:ext cx="10515600" cy="1325563"/>
          </a:xfrm>
        </p:spPr>
        <p:txBody>
          <a:bodyPr/>
          <a:lstStyle/>
          <a:p>
            <a:r>
              <a:rPr lang="en-US" dirty="0" smtClean="0"/>
              <a:t>Message Passing</a:t>
            </a:r>
            <a:endParaRPr lang="en-GB" dirty="0"/>
          </a:p>
        </p:txBody>
      </p:sp>
      <p:sp>
        <p:nvSpPr>
          <p:cNvPr id="3" name="Content Placeholder 2"/>
          <p:cNvSpPr>
            <a:spLocks noGrp="1"/>
          </p:cNvSpPr>
          <p:nvPr>
            <p:ph idx="1"/>
          </p:nvPr>
        </p:nvSpPr>
        <p:spPr/>
        <p:txBody>
          <a:bodyPr>
            <a:normAutofit/>
          </a:bodyPr>
          <a:lstStyle/>
          <a:p>
            <a:r>
              <a:rPr lang="en-GB" dirty="0"/>
              <a:t> Message passing may be blocking or non-blocking. </a:t>
            </a:r>
            <a:endParaRPr lang="en-GB" dirty="0" smtClean="0"/>
          </a:p>
          <a:p>
            <a:r>
              <a:rPr lang="en-GB" dirty="0" smtClean="0"/>
              <a:t>Blocking </a:t>
            </a:r>
            <a:r>
              <a:rPr lang="en-GB" dirty="0"/>
              <a:t>is considered </a:t>
            </a:r>
            <a:r>
              <a:rPr lang="en-GB" b="1" dirty="0"/>
              <a:t>synchronous</a:t>
            </a:r>
            <a:r>
              <a:rPr lang="en-GB" dirty="0"/>
              <a:t> and </a:t>
            </a:r>
            <a:r>
              <a:rPr lang="en-GB" b="1" dirty="0"/>
              <a:t>blocking send</a:t>
            </a:r>
            <a:r>
              <a:rPr lang="en-GB" dirty="0"/>
              <a:t> means the sender will be blocked until the message is received by receiver</a:t>
            </a:r>
            <a:r>
              <a:rPr lang="en-GB" dirty="0" smtClean="0"/>
              <a:t>.</a:t>
            </a:r>
          </a:p>
          <a:p>
            <a:r>
              <a:rPr lang="en-GB" dirty="0"/>
              <a:t>Similarly, </a:t>
            </a:r>
            <a:r>
              <a:rPr lang="en-GB" b="1" dirty="0"/>
              <a:t>blocking receive</a:t>
            </a:r>
            <a:r>
              <a:rPr lang="en-GB" dirty="0"/>
              <a:t> has the receiver block until a message is </a:t>
            </a:r>
            <a:r>
              <a:rPr lang="en-GB" dirty="0" smtClean="0"/>
              <a:t>available.</a:t>
            </a:r>
          </a:p>
          <a:p>
            <a:r>
              <a:rPr lang="en-GB" b="1" dirty="0" smtClean="0"/>
              <a:t>Non-blocking Send</a:t>
            </a:r>
            <a:r>
              <a:rPr lang="en-GB" dirty="0" smtClean="0"/>
              <a:t> </a:t>
            </a:r>
            <a:r>
              <a:rPr lang="en-GB" dirty="0"/>
              <a:t>is considered </a:t>
            </a:r>
            <a:r>
              <a:rPr lang="en-GB" b="1" dirty="0"/>
              <a:t>asynchronous</a:t>
            </a:r>
            <a:r>
              <a:rPr lang="en-GB" dirty="0"/>
              <a:t> and Non-blocking send has the sender sends the message and continue</a:t>
            </a:r>
            <a:r>
              <a:rPr lang="en-GB" dirty="0" smtClean="0"/>
              <a:t>.</a:t>
            </a:r>
          </a:p>
          <a:p>
            <a:r>
              <a:rPr lang="en-GB" dirty="0"/>
              <a:t>Similarly, </a:t>
            </a:r>
            <a:r>
              <a:rPr lang="en-GB" b="1" dirty="0"/>
              <a:t>Non-blocking receive </a:t>
            </a:r>
            <a:r>
              <a:rPr lang="en-GB" dirty="0"/>
              <a:t>has the receiver receive a valid message or null</a:t>
            </a:r>
            <a:r>
              <a:rPr lang="en-GB" dirty="0" smtClean="0"/>
              <a:t>.</a:t>
            </a:r>
          </a:p>
          <a:p>
            <a:pPr marL="0" indent="0">
              <a:buNone/>
            </a:pPr>
            <a:endParaRPr lang="en-GB" dirty="0"/>
          </a:p>
        </p:txBody>
      </p:sp>
    </p:spTree>
    <p:extLst>
      <p:ext uri="{BB962C8B-B14F-4D97-AF65-F5344CB8AC3E}">
        <p14:creationId xmlns:p14="http://schemas.microsoft.com/office/powerpoint/2010/main" val="2105512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Signals</a:t>
            </a:r>
            <a:endParaRPr lang="en-GB" dirty="0"/>
          </a:p>
        </p:txBody>
      </p:sp>
      <p:sp>
        <p:nvSpPr>
          <p:cNvPr id="3" name="Content Placeholder 2"/>
          <p:cNvSpPr>
            <a:spLocks noGrp="1"/>
          </p:cNvSpPr>
          <p:nvPr>
            <p:ph idx="1"/>
          </p:nvPr>
        </p:nvSpPr>
        <p:spPr/>
        <p:txBody>
          <a:bodyPr/>
          <a:lstStyle/>
          <a:p>
            <a:r>
              <a:rPr lang="en-US" dirty="0"/>
              <a:t>Signals are </a:t>
            </a:r>
            <a:r>
              <a:rPr lang="en-US" b="1" dirty="0"/>
              <a:t>software interrupts sent to a program to indicate that an important event has occurred</a:t>
            </a:r>
            <a:r>
              <a:rPr lang="en-US" dirty="0"/>
              <a:t>.</a:t>
            </a:r>
          </a:p>
          <a:p>
            <a:r>
              <a:rPr lang="en-US" dirty="0"/>
              <a:t>When a </a:t>
            </a:r>
            <a:r>
              <a:rPr lang="en-US" b="1" dirty="0"/>
              <a:t>signal is delivered to a process, the process will stop what its doing</a:t>
            </a:r>
            <a:r>
              <a:rPr lang="en-US" dirty="0"/>
              <a:t>, either handle or ignore the signal.</a:t>
            </a:r>
          </a:p>
          <a:p>
            <a:r>
              <a:rPr lang="en-US" dirty="0"/>
              <a:t>Signals are similar to interrupts, the difference being that </a:t>
            </a:r>
            <a:r>
              <a:rPr lang="en-US" b="1" dirty="0"/>
              <a:t>interrupts are mediated by the processor and handled by the kernel</a:t>
            </a:r>
            <a:r>
              <a:rPr lang="en-US" dirty="0"/>
              <a:t> while </a:t>
            </a:r>
            <a:r>
              <a:rPr lang="en-US" b="1" dirty="0"/>
              <a:t>signals are mediated by the kernel (possibly via system calls) and handled by processes</a:t>
            </a:r>
            <a:r>
              <a:rPr lang="en-US" dirty="0"/>
              <a:t>. </a:t>
            </a:r>
          </a:p>
          <a:p>
            <a:r>
              <a:rPr lang="en-US" dirty="0"/>
              <a:t>The kernel may pass an interrupt as a signal to the process that caused it (examples are SIGSEGV, SIGBUS, SIGILL and SIGFPE).</a:t>
            </a:r>
          </a:p>
          <a:p>
            <a:endParaRPr lang="en-GB" dirty="0"/>
          </a:p>
        </p:txBody>
      </p:sp>
    </p:spTree>
    <p:extLst>
      <p:ext uri="{BB962C8B-B14F-4D97-AF65-F5344CB8AC3E}">
        <p14:creationId xmlns:p14="http://schemas.microsoft.com/office/powerpoint/2010/main" val="2415636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a:t>
            </a:r>
            <a:endParaRPr lang="en-GB" dirty="0"/>
          </a:p>
        </p:txBody>
      </p:sp>
      <p:sp>
        <p:nvSpPr>
          <p:cNvPr id="3" name="Content Placeholder 2"/>
          <p:cNvSpPr>
            <a:spLocks noGrp="1"/>
          </p:cNvSpPr>
          <p:nvPr>
            <p:ph idx="1"/>
          </p:nvPr>
        </p:nvSpPr>
        <p:spPr/>
        <p:txBody>
          <a:bodyPr/>
          <a:lstStyle/>
          <a:p>
            <a:r>
              <a:rPr lang="en-US" dirty="0"/>
              <a:t>Monitors have an </a:t>
            </a:r>
            <a:r>
              <a:rPr lang="en-US" b="1" dirty="0"/>
              <a:t>important property for achieving mutual exclusion: only one process can be active in a monitor at any instant</a:t>
            </a:r>
            <a:r>
              <a:rPr lang="en-US" dirty="0"/>
              <a:t>.</a:t>
            </a:r>
          </a:p>
          <a:p>
            <a:r>
              <a:rPr lang="en-US" dirty="0"/>
              <a:t>When a </a:t>
            </a:r>
            <a:r>
              <a:rPr lang="en-US" b="1" dirty="0"/>
              <a:t>process calls a monitor procedure</a:t>
            </a:r>
            <a:r>
              <a:rPr lang="en-US" dirty="0"/>
              <a:t>, the </a:t>
            </a:r>
            <a:r>
              <a:rPr lang="en-US" b="1" dirty="0"/>
              <a:t>first few instructions of the procedure will check to see if any other process is currently active within the monitor</a:t>
            </a:r>
            <a:r>
              <a:rPr lang="en-US" dirty="0"/>
              <a:t>. </a:t>
            </a:r>
          </a:p>
          <a:p>
            <a:r>
              <a:rPr lang="en-US" dirty="0"/>
              <a:t>If so, the calling process will be suspended until the other process has left the monitor. If no other process is using the monitor, the calling process may enter.</a:t>
            </a:r>
          </a:p>
          <a:p>
            <a:endParaRPr lang="en-US" dirty="0"/>
          </a:p>
          <a:p>
            <a:endParaRPr lang="en-GB" dirty="0"/>
          </a:p>
        </p:txBody>
      </p:sp>
    </p:spTree>
    <p:extLst>
      <p:ext uri="{BB962C8B-B14F-4D97-AF65-F5344CB8AC3E}">
        <p14:creationId xmlns:p14="http://schemas.microsoft.com/office/powerpoint/2010/main" val="1852423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 Consumer problem using Monitor</a:t>
            </a:r>
            <a:endParaRPr lang="en-GB" dirty="0"/>
          </a:p>
        </p:txBody>
      </p:sp>
      <p:sp>
        <p:nvSpPr>
          <p:cNvPr id="3" name="Content Placeholder 2"/>
          <p:cNvSpPr>
            <a:spLocks noGrp="1"/>
          </p:cNvSpPr>
          <p:nvPr>
            <p:ph idx="1"/>
          </p:nvPr>
        </p:nvSpPr>
        <p:spPr/>
        <p:txBody>
          <a:bodyPr/>
          <a:lstStyle/>
          <a:p>
            <a:r>
              <a:rPr lang="en-US" dirty="0"/>
              <a:t>The solution proposes condition variables, along with two operations on them, </a:t>
            </a:r>
            <a:r>
              <a:rPr lang="en-US" b="1" dirty="0"/>
              <a:t>wait and signal</a:t>
            </a:r>
            <a:r>
              <a:rPr lang="en-US" dirty="0"/>
              <a:t>. </a:t>
            </a:r>
          </a:p>
          <a:p>
            <a:r>
              <a:rPr lang="en-US" dirty="0"/>
              <a:t>When a monitor procedure discovers that it cannot continue (e.g., the producer finds the buffer full), it does a wait on some condition variable, </a:t>
            </a:r>
            <a:r>
              <a:rPr lang="en-US" b="1" dirty="0"/>
              <a:t>full</a:t>
            </a:r>
            <a:r>
              <a:rPr lang="en-US" dirty="0"/>
              <a:t>. </a:t>
            </a:r>
          </a:p>
          <a:p>
            <a:r>
              <a:rPr lang="en-US" dirty="0"/>
              <a:t>This action causes the calling process to block. It also allows another process that had been previously prohibited from entering the monitor to enter now. </a:t>
            </a:r>
          </a:p>
          <a:p>
            <a:endParaRPr lang="en-GB" dirty="0"/>
          </a:p>
        </p:txBody>
      </p:sp>
    </p:spTree>
    <p:extLst>
      <p:ext uri="{BB962C8B-B14F-4D97-AF65-F5344CB8AC3E}">
        <p14:creationId xmlns:p14="http://schemas.microsoft.com/office/powerpoint/2010/main" val="1644550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 Consumer problem using Monitor</a:t>
            </a:r>
            <a:endParaRPr lang="en-GB" dirty="0"/>
          </a:p>
        </p:txBody>
      </p:sp>
      <p:sp>
        <p:nvSpPr>
          <p:cNvPr id="3" name="Content Placeholder 2"/>
          <p:cNvSpPr>
            <a:spLocks noGrp="1"/>
          </p:cNvSpPr>
          <p:nvPr>
            <p:ph idx="1"/>
          </p:nvPr>
        </p:nvSpPr>
        <p:spPr/>
        <p:txBody>
          <a:bodyPr/>
          <a:lstStyle/>
          <a:p>
            <a:r>
              <a:rPr lang="en-US" dirty="0"/>
              <a:t>This other process the consumer, can wake up its sleeping partner by doing a signal on the condition variable that its partner is waiting on. </a:t>
            </a:r>
          </a:p>
          <a:p>
            <a:r>
              <a:rPr lang="en-US" dirty="0"/>
              <a:t>To avoid having two active processes in the monitor at the same time a signal statement may appear only as the final statement in a monitor procedure. </a:t>
            </a:r>
          </a:p>
          <a:p>
            <a:r>
              <a:rPr lang="en-US" dirty="0"/>
              <a:t>If a signal is done on a condition variable on which several processes are waiting, only one of them, determined by the system scheduler, is </a:t>
            </a:r>
            <a:r>
              <a:rPr lang="en-US" dirty="0" smtClean="0"/>
              <a:t>received</a:t>
            </a:r>
            <a:r>
              <a:rPr lang="en-US" dirty="0"/>
              <a:t>.</a:t>
            </a:r>
          </a:p>
          <a:p>
            <a:pPr marL="0" indent="0">
              <a:buNone/>
            </a:pPr>
            <a:endParaRPr lang="en-US" dirty="0"/>
          </a:p>
          <a:p>
            <a:endParaRPr lang="en-GB" dirty="0"/>
          </a:p>
        </p:txBody>
      </p:sp>
    </p:spTree>
    <p:extLst>
      <p:ext uri="{BB962C8B-B14F-4D97-AF65-F5344CB8AC3E}">
        <p14:creationId xmlns:p14="http://schemas.microsoft.com/office/powerpoint/2010/main" val="2700081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 Consumer problem using Monitor</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monitor</a:t>
            </a:r>
            <a:r>
              <a:rPr lang="en-US" dirty="0"/>
              <a:t> </a:t>
            </a:r>
            <a:r>
              <a:rPr lang="en-US" dirty="0" err="1"/>
              <a:t>ProducerConsumer</a:t>
            </a:r>
            <a:endParaRPr lang="en-US" dirty="0"/>
          </a:p>
          <a:p>
            <a:pPr marL="0" indent="0">
              <a:buNone/>
            </a:pPr>
            <a:r>
              <a:rPr lang="en-US" dirty="0"/>
              <a:t>	</a:t>
            </a:r>
            <a:r>
              <a:rPr lang="en-US" b="1" dirty="0"/>
              <a:t>condition</a:t>
            </a:r>
            <a:r>
              <a:rPr lang="en-US" dirty="0"/>
              <a:t> full, empty;</a:t>
            </a:r>
          </a:p>
          <a:p>
            <a:pPr marL="0" indent="0">
              <a:buNone/>
            </a:pPr>
            <a:r>
              <a:rPr lang="en-US" dirty="0"/>
              <a:t>	</a:t>
            </a:r>
            <a:r>
              <a:rPr lang="en-US" b="1" dirty="0"/>
              <a:t>integer</a:t>
            </a:r>
            <a:r>
              <a:rPr lang="en-US" dirty="0"/>
              <a:t> count;</a:t>
            </a:r>
          </a:p>
          <a:p>
            <a:pPr marL="0" indent="0">
              <a:buNone/>
            </a:pPr>
            <a:endParaRPr lang="en-US" dirty="0"/>
          </a:p>
          <a:p>
            <a:pPr marL="0" indent="0">
              <a:buNone/>
            </a:pPr>
            <a:r>
              <a:rPr lang="en-US" dirty="0"/>
              <a:t>	</a:t>
            </a:r>
            <a:r>
              <a:rPr lang="en-US" b="1" dirty="0"/>
              <a:t>procedure</a:t>
            </a:r>
            <a:r>
              <a:rPr lang="en-US" dirty="0"/>
              <a:t> insert (</a:t>
            </a:r>
            <a:r>
              <a:rPr lang="en-US" dirty="0" smtClean="0"/>
              <a:t>item);</a:t>
            </a:r>
            <a:endParaRPr lang="en-US" dirty="0"/>
          </a:p>
          <a:p>
            <a:pPr marL="0" indent="0">
              <a:buNone/>
            </a:pPr>
            <a:r>
              <a:rPr lang="en-US" dirty="0"/>
              <a:t>	</a:t>
            </a:r>
            <a:r>
              <a:rPr lang="en-US" b="1" dirty="0"/>
              <a:t>begin</a:t>
            </a:r>
          </a:p>
          <a:p>
            <a:pPr marL="0" indent="0">
              <a:buNone/>
            </a:pPr>
            <a:r>
              <a:rPr lang="en-US" dirty="0"/>
              <a:t>		</a:t>
            </a:r>
            <a:r>
              <a:rPr lang="en-US" b="1" dirty="0"/>
              <a:t>if</a:t>
            </a:r>
            <a:r>
              <a:rPr lang="en-US" dirty="0"/>
              <a:t> count=N </a:t>
            </a:r>
            <a:r>
              <a:rPr lang="en-US" b="1" dirty="0"/>
              <a:t>then wait </a:t>
            </a:r>
            <a:r>
              <a:rPr lang="en-US" dirty="0"/>
              <a:t>(full);</a:t>
            </a:r>
          </a:p>
          <a:p>
            <a:pPr marL="0" indent="0">
              <a:buNone/>
            </a:pPr>
            <a:r>
              <a:rPr lang="en-US" dirty="0"/>
              <a:t>		</a:t>
            </a:r>
            <a:r>
              <a:rPr lang="en-US" dirty="0" err="1"/>
              <a:t>insert_item</a:t>
            </a:r>
            <a:r>
              <a:rPr lang="en-US" dirty="0"/>
              <a:t>(item);</a:t>
            </a:r>
          </a:p>
          <a:p>
            <a:pPr marL="0" indent="0">
              <a:buNone/>
            </a:pPr>
            <a:r>
              <a:rPr lang="en-US" dirty="0"/>
              <a:t>		count=count+1;</a:t>
            </a:r>
          </a:p>
          <a:p>
            <a:pPr marL="0" indent="0">
              <a:buNone/>
            </a:pPr>
            <a:r>
              <a:rPr lang="en-US" dirty="0"/>
              <a:t>		</a:t>
            </a:r>
            <a:r>
              <a:rPr lang="en-US" b="1" dirty="0"/>
              <a:t>if</a:t>
            </a:r>
            <a:r>
              <a:rPr lang="en-US" dirty="0"/>
              <a:t> count=1 </a:t>
            </a:r>
            <a:r>
              <a:rPr lang="en-US" b="1" dirty="0"/>
              <a:t>then signal </a:t>
            </a:r>
            <a:r>
              <a:rPr lang="en-US" dirty="0"/>
              <a:t>(empty);</a:t>
            </a:r>
          </a:p>
          <a:p>
            <a:pPr marL="0" indent="0">
              <a:buNone/>
            </a:pPr>
            <a:r>
              <a:rPr lang="en-US" dirty="0"/>
              <a:t>	</a:t>
            </a:r>
            <a:r>
              <a:rPr lang="en-US" b="1" dirty="0"/>
              <a:t>end</a:t>
            </a:r>
            <a:r>
              <a:rPr lang="en-US" dirty="0"/>
              <a:t>;</a:t>
            </a:r>
          </a:p>
          <a:p>
            <a:pPr marL="0" indent="0">
              <a:buNone/>
            </a:pPr>
            <a:r>
              <a:rPr lang="en-US" dirty="0"/>
              <a:t>	</a:t>
            </a:r>
          </a:p>
          <a:p>
            <a:endParaRPr lang="en-GB" dirty="0"/>
          </a:p>
        </p:txBody>
      </p:sp>
    </p:spTree>
    <p:extLst>
      <p:ext uri="{BB962C8B-B14F-4D97-AF65-F5344CB8AC3E}">
        <p14:creationId xmlns:p14="http://schemas.microsoft.com/office/powerpoint/2010/main" val="1055641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 Consumer problem using Monitor</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US" b="1" dirty="0"/>
              <a:t>function</a:t>
            </a:r>
            <a:r>
              <a:rPr lang="en-US" dirty="0"/>
              <a:t> </a:t>
            </a:r>
            <a:r>
              <a:rPr lang="en-US" dirty="0" err="1"/>
              <a:t>remove:integer</a:t>
            </a:r>
            <a:r>
              <a:rPr lang="en-US" dirty="0"/>
              <a:t>;</a:t>
            </a:r>
          </a:p>
          <a:p>
            <a:pPr marL="0" indent="0">
              <a:buNone/>
            </a:pPr>
            <a:r>
              <a:rPr lang="en-US" dirty="0"/>
              <a:t>	</a:t>
            </a:r>
            <a:r>
              <a:rPr lang="en-US" b="1" dirty="0"/>
              <a:t>begin</a:t>
            </a:r>
          </a:p>
          <a:p>
            <a:pPr marL="0" indent="0">
              <a:buNone/>
            </a:pPr>
            <a:r>
              <a:rPr lang="en-US" dirty="0"/>
              <a:t>		 </a:t>
            </a:r>
            <a:r>
              <a:rPr lang="en-US" b="1" dirty="0"/>
              <a:t>if</a:t>
            </a:r>
            <a:r>
              <a:rPr lang="en-US" dirty="0"/>
              <a:t> count=0 </a:t>
            </a:r>
            <a:r>
              <a:rPr lang="en-US" b="1" dirty="0"/>
              <a:t>then wait </a:t>
            </a:r>
            <a:r>
              <a:rPr lang="en-US" dirty="0"/>
              <a:t>(empty);</a:t>
            </a:r>
          </a:p>
          <a:p>
            <a:pPr marL="0" indent="0">
              <a:buNone/>
            </a:pPr>
            <a:r>
              <a:rPr lang="en-US" dirty="0"/>
              <a:t>		remove=</a:t>
            </a:r>
            <a:r>
              <a:rPr lang="en-US" dirty="0" err="1"/>
              <a:t>remove_item</a:t>
            </a:r>
            <a:r>
              <a:rPr lang="en-US" dirty="0"/>
              <a:t>;</a:t>
            </a:r>
          </a:p>
          <a:p>
            <a:pPr marL="0" indent="0">
              <a:buNone/>
            </a:pPr>
            <a:r>
              <a:rPr lang="en-US" dirty="0"/>
              <a:t>		count=count-1;</a:t>
            </a:r>
          </a:p>
          <a:p>
            <a:pPr marL="0" indent="0">
              <a:buNone/>
            </a:pPr>
            <a:r>
              <a:rPr lang="en-US" dirty="0"/>
              <a:t>		</a:t>
            </a:r>
            <a:r>
              <a:rPr lang="en-US" b="1" dirty="0"/>
              <a:t>if</a:t>
            </a:r>
            <a:r>
              <a:rPr lang="en-US" dirty="0"/>
              <a:t> count=N-1 </a:t>
            </a:r>
            <a:r>
              <a:rPr lang="en-US" b="1" dirty="0"/>
              <a:t>then signal </a:t>
            </a:r>
            <a:r>
              <a:rPr lang="en-US" dirty="0"/>
              <a:t>(full);</a:t>
            </a:r>
          </a:p>
          <a:p>
            <a:pPr marL="0" indent="0">
              <a:buNone/>
            </a:pPr>
            <a:r>
              <a:rPr lang="en-US" dirty="0"/>
              <a:t>	</a:t>
            </a:r>
            <a:r>
              <a:rPr lang="en-US" b="1" dirty="0"/>
              <a:t>end</a:t>
            </a:r>
            <a:r>
              <a:rPr lang="en-US" dirty="0"/>
              <a:t>;</a:t>
            </a:r>
          </a:p>
          <a:p>
            <a:pPr marL="0" indent="0">
              <a:buNone/>
            </a:pPr>
            <a:r>
              <a:rPr lang="en-US" dirty="0"/>
              <a:t>	count=0;</a:t>
            </a:r>
          </a:p>
          <a:p>
            <a:pPr marL="0" indent="0">
              <a:buNone/>
            </a:pPr>
            <a:r>
              <a:rPr lang="en-US" b="1" dirty="0"/>
              <a:t>end monitor</a:t>
            </a:r>
            <a:r>
              <a:rPr lang="en-US" dirty="0"/>
              <a:t>;</a:t>
            </a:r>
          </a:p>
          <a:p>
            <a:endParaRPr lang="en-GB" dirty="0"/>
          </a:p>
        </p:txBody>
      </p:sp>
    </p:spTree>
    <p:extLst>
      <p:ext uri="{BB962C8B-B14F-4D97-AF65-F5344CB8AC3E}">
        <p14:creationId xmlns:p14="http://schemas.microsoft.com/office/powerpoint/2010/main" val="2652924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 Consumer problem using Monitor</a:t>
            </a:r>
            <a:endParaRPr lang="en-GB" dirty="0"/>
          </a:p>
        </p:txBody>
      </p:sp>
      <p:sp>
        <p:nvSpPr>
          <p:cNvPr id="3" name="Content Placeholder 2"/>
          <p:cNvSpPr>
            <a:spLocks noGrp="1"/>
          </p:cNvSpPr>
          <p:nvPr>
            <p:ph idx="1"/>
          </p:nvPr>
        </p:nvSpPr>
        <p:spPr>
          <a:xfrm>
            <a:off x="838200" y="1404730"/>
            <a:ext cx="10515600" cy="5453270"/>
          </a:xfrm>
        </p:spPr>
        <p:txBody>
          <a:bodyPr>
            <a:noAutofit/>
          </a:bodyPr>
          <a:lstStyle/>
          <a:p>
            <a:pPr marL="0" indent="0">
              <a:buNone/>
            </a:pPr>
            <a:r>
              <a:rPr lang="en-US" sz="1800" b="1" dirty="0"/>
              <a:t>procedure</a:t>
            </a:r>
            <a:r>
              <a:rPr lang="en-US" sz="1800" dirty="0"/>
              <a:t> producer;</a:t>
            </a:r>
          </a:p>
          <a:p>
            <a:pPr marL="0" indent="0">
              <a:buNone/>
            </a:pPr>
            <a:r>
              <a:rPr lang="en-US" sz="1800" b="1" dirty="0"/>
              <a:t>begin</a:t>
            </a:r>
          </a:p>
          <a:p>
            <a:pPr marL="0" indent="0">
              <a:buNone/>
            </a:pPr>
            <a:r>
              <a:rPr lang="en-US" sz="1800" dirty="0"/>
              <a:t>	</a:t>
            </a:r>
            <a:r>
              <a:rPr lang="en-US" sz="1800" b="1" dirty="0"/>
              <a:t>while</a:t>
            </a:r>
            <a:r>
              <a:rPr lang="en-US" sz="1800" dirty="0"/>
              <a:t> true </a:t>
            </a:r>
            <a:r>
              <a:rPr lang="en-US" sz="1800" b="1" dirty="0"/>
              <a:t>do</a:t>
            </a:r>
          </a:p>
          <a:p>
            <a:pPr marL="0" indent="0">
              <a:buNone/>
            </a:pPr>
            <a:r>
              <a:rPr lang="en-US" sz="1800" dirty="0"/>
              <a:t>	</a:t>
            </a:r>
            <a:r>
              <a:rPr lang="en-US" sz="1800" b="1" dirty="0"/>
              <a:t>begin</a:t>
            </a:r>
          </a:p>
          <a:p>
            <a:pPr marL="0" indent="0">
              <a:buNone/>
            </a:pPr>
            <a:r>
              <a:rPr lang="en-US" sz="1800" dirty="0"/>
              <a:t>		item=</a:t>
            </a:r>
            <a:r>
              <a:rPr lang="en-US" sz="1800" dirty="0" err="1"/>
              <a:t>produce_item</a:t>
            </a:r>
            <a:r>
              <a:rPr lang="en-US" sz="1800" dirty="0"/>
              <a:t>;</a:t>
            </a:r>
          </a:p>
          <a:p>
            <a:pPr marL="0" indent="0">
              <a:buNone/>
            </a:pPr>
            <a:r>
              <a:rPr lang="en-US" sz="1800" dirty="0"/>
              <a:t>		</a:t>
            </a:r>
            <a:r>
              <a:rPr lang="en-US" sz="1800" dirty="0" err="1"/>
              <a:t>ProducerConsumer.insert</a:t>
            </a:r>
            <a:r>
              <a:rPr lang="en-US" sz="1800" dirty="0"/>
              <a:t>(item);</a:t>
            </a:r>
          </a:p>
          <a:p>
            <a:pPr marL="0" indent="0">
              <a:buNone/>
            </a:pPr>
            <a:r>
              <a:rPr lang="en-US" sz="1800" dirty="0"/>
              <a:t>	</a:t>
            </a:r>
            <a:r>
              <a:rPr lang="en-US" sz="1800" b="1" dirty="0" smtClean="0"/>
              <a:t>end</a:t>
            </a:r>
            <a:r>
              <a:rPr lang="en-US" sz="1800" dirty="0" smtClean="0"/>
              <a:t>;</a:t>
            </a:r>
          </a:p>
          <a:p>
            <a:pPr marL="0" indent="0">
              <a:buNone/>
            </a:pPr>
            <a:r>
              <a:rPr lang="en-US" sz="1800" b="1" dirty="0" smtClean="0"/>
              <a:t>end</a:t>
            </a:r>
            <a:r>
              <a:rPr lang="en-US" sz="1800" dirty="0"/>
              <a:t>;</a:t>
            </a:r>
          </a:p>
          <a:p>
            <a:pPr marL="0" indent="0">
              <a:buNone/>
            </a:pPr>
            <a:r>
              <a:rPr lang="en-US" sz="1800" b="1" dirty="0" smtClean="0"/>
              <a:t>procedure</a:t>
            </a:r>
            <a:r>
              <a:rPr lang="en-US" sz="1800" dirty="0" smtClean="0"/>
              <a:t> </a:t>
            </a:r>
            <a:r>
              <a:rPr lang="en-US" sz="1800" dirty="0"/>
              <a:t>consumer;</a:t>
            </a:r>
          </a:p>
          <a:p>
            <a:pPr marL="0" indent="0">
              <a:buNone/>
            </a:pPr>
            <a:r>
              <a:rPr lang="en-US" sz="1800" b="1" dirty="0"/>
              <a:t>begin</a:t>
            </a:r>
          </a:p>
          <a:p>
            <a:pPr marL="0" indent="0">
              <a:buNone/>
            </a:pPr>
            <a:r>
              <a:rPr lang="en-US" sz="1800" dirty="0"/>
              <a:t>	</a:t>
            </a:r>
            <a:r>
              <a:rPr lang="en-US" sz="1800" b="1" dirty="0"/>
              <a:t>while</a:t>
            </a:r>
            <a:r>
              <a:rPr lang="en-US" sz="1800" dirty="0"/>
              <a:t> true </a:t>
            </a:r>
            <a:r>
              <a:rPr lang="en-US" sz="1800" b="1" dirty="0"/>
              <a:t>do</a:t>
            </a:r>
          </a:p>
          <a:p>
            <a:pPr marL="0" indent="0">
              <a:buNone/>
            </a:pPr>
            <a:r>
              <a:rPr lang="en-US" sz="1800" dirty="0"/>
              <a:t>	</a:t>
            </a:r>
            <a:r>
              <a:rPr lang="en-US" sz="1800" b="1" dirty="0"/>
              <a:t>begin</a:t>
            </a:r>
          </a:p>
          <a:p>
            <a:pPr marL="0" indent="0">
              <a:buNone/>
            </a:pPr>
            <a:r>
              <a:rPr lang="en-US" sz="1800" dirty="0"/>
              <a:t>		item=</a:t>
            </a:r>
            <a:r>
              <a:rPr lang="en-US" sz="1800" dirty="0" err="1"/>
              <a:t>ProducerConsumer.remove</a:t>
            </a:r>
            <a:r>
              <a:rPr lang="en-US" sz="1800" dirty="0"/>
              <a:t>;</a:t>
            </a:r>
          </a:p>
          <a:p>
            <a:pPr marL="0" indent="0">
              <a:buNone/>
            </a:pPr>
            <a:r>
              <a:rPr lang="en-US" sz="1800" dirty="0"/>
              <a:t>		</a:t>
            </a:r>
            <a:r>
              <a:rPr lang="en-US" sz="1800" dirty="0" err="1"/>
              <a:t>Consume_insert</a:t>
            </a:r>
            <a:r>
              <a:rPr lang="en-US" sz="1800" dirty="0"/>
              <a:t>(item</a:t>
            </a:r>
            <a:r>
              <a:rPr lang="en-US" sz="1800" dirty="0" smtClean="0"/>
              <a:t>);</a:t>
            </a:r>
            <a:r>
              <a:rPr lang="en-US" sz="1800" b="1" dirty="0" smtClean="0"/>
              <a:t>end</a:t>
            </a:r>
            <a:r>
              <a:rPr lang="en-US" sz="1800" dirty="0" smtClean="0"/>
              <a:t>;</a:t>
            </a:r>
          </a:p>
          <a:p>
            <a:pPr marL="0" indent="0">
              <a:buNone/>
            </a:pPr>
            <a:r>
              <a:rPr lang="en-US" sz="1800" b="1" dirty="0" smtClean="0"/>
              <a:t>end</a:t>
            </a:r>
            <a:r>
              <a:rPr lang="en-US" sz="1800" dirty="0"/>
              <a:t>; 	</a:t>
            </a:r>
          </a:p>
          <a:p>
            <a:endParaRPr lang="en-GB" sz="1400" dirty="0"/>
          </a:p>
        </p:txBody>
      </p:sp>
    </p:spTree>
    <p:extLst>
      <p:ext uri="{BB962C8B-B14F-4D97-AF65-F5344CB8AC3E}">
        <p14:creationId xmlns:p14="http://schemas.microsoft.com/office/powerpoint/2010/main" val="2481847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Dinning </a:t>
            </a:r>
            <a:r>
              <a:rPr lang="en-IN" dirty="0"/>
              <a:t>Philosopher</a:t>
            </a:r>
            <a:r>
              <a:rPr lang="en-US" dirty="0" smtClean="0"/>
              <a:t> Problem</a:t>
            </a:r>
            <a:endParaRPr lang="en-GB" dirty="0"/>
          </a:p>
        </p:txBody>
      </p:sp>
      <p:sp>
        <p:nvSpPr>
          <p:cNvPr id="4" name="Content Placeholder 3"/>
          <p:cNvSpPr>
            <a:spLocks noGrp="1"/>
          </p:cNvSpPr>
          <p:nvPr>
            <p:ph sz="half" idx="2"/>
          </p:nvPr>
        </p:nvSpPr>
        <p:spPr/>
        <p:txBody>
          <a:bodyPr>
            <a:normAutofit fontScale="85000" lnSpcReduction="20000"/>
          </a:bodyPr>
          <a:lstStyle/>
          <a:p>
            <a:r>
              <a:rPr lang="en-IN" dirty="0"/>
              <a:t>In this problem </a:t>
            </a:r>
            <a:r>
              <a:rPr lang="en-IN" dirty="0">
                <a:solidFill>
                  <a:srgbClr val="C00000"/>
                </a:solidFill>
              </a:rPr>
              <a:t>5 philosophers </a:t>
            </a:r>
            <a:r>
              <a:rPr lang="en-IN" dirty="0"/>
              <a:t>sitting at a round table doing 2 things </a:t>
            </a:r>
            <a:r>
              <a:rPr lang="en-IN" dirty="0">
                <a:solidFill>
                  <a:srgbClr val="C00000"/>
                </a:solidFill>
              </a:rPr>
              <a:t>eating and thinking</a:t>
            </a:r>
            <a:r>
              <a:rPr lang="en-IN" dirty="0"/>
              <a:t>. </a:t>
            </a:r>
          </a:p>
          <a:p>
            <a:r>
              <a:rPr lang="en-IN" dirty="0"/>
              <a:t>While </a:t>
            </a:r>
            <a:r>
              <a:rPr lang="en-IN" dirty="0">
                <a:solidFill>
                  <a:srgbClr val="C00000"/>
                </a:solidFill>
              </a:rPr>
              <a:t>eating</a:t>
            </a:r>
            <a:r>
              <a:rPr lang="en-IN" dirty="0"/>
              <a:t> they are </a:t>
            </a:r>
            <a:r>
              <a:rPr lang="en-IN" dirty="0">
                <a:solidFill>
                  <a:srgbClr val="C00000"/>
                </a:solidFill>
              </a:rPr>
              <a:t>not thinking </a:t>
            </a:r>
            <a:r>
              <a:rPr lang="en-IN" dirty="0"/>
              <a:t>and </a:t>
            </a:r>
            <a:r>
              <a:rPr lang="en-IN" dirty="0">
                <a:solidFill>
                  <a:srgbClr val="C00000"/>
                </a:solidFill>
              </a:rPr>
              <a:t>while thinking </a:t>
            </a:r>
            <a:r>
              <a:rPr lang="en-IN" dirty="0"/>
              <a:t>they are not </a:t>
            </a:r>
            <a:r>
              <a:rPr lang="en-IN" dirty="0">
                <a:solidFill>
                  <a:srgbClr val="C00000"/>
                </a:solidFill>
              </a:rPr>
              <a:t>eating</a:t>
            </a:r>
            <a:r>
              <a:rPr lang="en-IN" dirty="0"/>
              <a:t>. </a:t>
            </a:r>
          </a:p>
          <a:p>
            <a:r>
              <a:rPr lang="en-IN" dirty="0"/>
              <a:t>Each philosopher has plates that is </a:t>
            </a:r>
            <a:r>
              <a:rPr lang="en-IN" dirty="0">
                <a:solidFill>
                  <a:srgbClr val="C00000"/>
                </a:solidFill>
              </a:rPr>
              <a:t>total of 5 plates</a:t>
            </a:r>
            <a:r>
              <a:rPr lang="en-IN" dirty="0"/>
              <a:t>. </a:t>
            </a:r>
          </a:p>
          <a:p>
            <a:r>
              <a:rPr lang="en-IN" dirty="0"/>
              <a:t>And there is a </a:t>
            </a:r>
            <a:r>
              <a:rPr lang="en-IN" dirty="0">
                <a:solidFill>
                  <a:srgbClr val="C00000"/>
                </a:solidFill>
              </a:rPr>
              <a:t>fork place between each pair of adjacent philosophers that is total of 5 forks</a:t>
            </a:r>
            <a:r>
              <a:rPr lang="en-IN" dirty="0"/>
              <a:t>. </a:t>
            </a:r>
          </a:p>
          <a:p>
            <a:r>
              <a:rPr lang="en-IN" dirty="0"/>
              <a:t>Each </a:t>
            </a:r>
            <a:r>
              <a:rPr lang="en-IN" dirty="0">
                <a:solidFill>
                  <a:srgbClr val="C00000"/>
                </a:solidFill>
              </a:rPr>
              <a:t>philosopher needs 2 forks </a:t>
            </a:r>
            <a:r>
              <a:rPr lang="en-IN" dirty="0"/>
              <a:t>to eat and each philosopher </a:t>
            </a:r>
            <a:r>
              <a:rPr lang="en-IN" dirty="0">
                <a:solidFill>
                  <a:srgbClr val="C00000"/>
                </a:solidFill>
              </a:rPr>
              <a:t>can only use the forks on his immediate left and immediate right</a:t>
            </a:r>
            <a:r>
              <a:rPr lang="en-IN" dirty="0"/>
              <a:t>.</a:t>
            </a:r>
          </a:p>
          <a:p>
            <a:endParaRPr lang="en-GB" dirty="0"/>
          </a:p>
        </p:txBody>
      </p:sp>
      <p:pic>
        <p:nvPicPr>
          <p:cNvPr id="5" name="Picture 2" descr="Image result for dining philosophers problem"/>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tretch>
            <a:fillRect/>
          </a:stretch>
        </p:blipFill>
        <p:spPr bwMode="auto">
          <a:xfrm>
            <a:off x="1073426" y="1825625"/>
            <a:ext cx="445426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08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683</Words>
  <Application>Microsoft Office PowerPoint</Application>
  <PresentationFormat>Widescreen</PresentationFormat>
  <Paragraphs>157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Roboto</vt:lpstr>
      <vt:lpstr>Office Theme</vt:lpstr>
      <vt:lpstr>Chapter 3 &amp; 4 (Monitors,Message Passing, Signal)</vt:lpstr>
      <vt:lpstr>Monitors</vt:lpstr>
      <vt:lpstr>Monitors</vt:lpstr>
      <vt:lpstr>Producer Consumer problem using Monitor</vt:lpstr>
      <vt:lpstr>Producer Consumer problem using Monitor</vt:lpstr>
      <vt:lpstr>Producer Consumer problem using Monitor</vt:lpstr>
      <vt:lpstr>Producer Consumer problem using Monitor</vt:lpstr>
      <vt:lpstr>Producer Consumer problem using Monitor</vt:lpstr>
      <vt:lpstr>Dinning Philosopher Problem</vt:lpstr>
      <vt:lpstr>Solution to Dinning Philosopher Problem</vt:lpstr>
      <vt:lpstr>Solution to Dinning Philosopher Problem</vt:lpstr>
      <vt:lpstr>Solution to Dinning Philosopher Problem</vt:lpstr>
      <vt:lpstr>Pipes</vt:lpstr>
      <vt:lpstr>Pipes</vt:lpstr>
      <vt:lpstr>Pipes</vt:lpstr>
      <vt:lpstr>Pipes</vt:lpstr>
      <vt:lpstr>Inter Process Communication (IPC) </vt:lpstr>
      <vt:lpstr> Structure of communication between processes via shared memory method and via message passing</vt:lpstr>
      <vt:lpstr>Message Passing</vt:lpstr>
      <vt:lpstr>Message Passing</vt:lpstr>
      <vt:lpstr>Message Passing</vt:lpstr>
      <vt:lpstr>Signals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Monitors</dc:title>
  <dc:creator>Bhavik Ardeshana</dc:creator>
  <cp:lastModifiedBy>Bhavik Ardeshana</cp:lastModifiedBy>
  <cp:revision>72</cp:revision>
  <dcterms:created xsi:type="dcterms:W3CDTF">2020-02-15T07:42:33Z</dcterms:created>
  <dcterms:modified xsi:type="dcterms:W3CDTF">2020-02-19T06:16:30Z</dcterms:modified>
</cp:coreProperties>
</file>