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91"/>
  </p:notesMasterIdLst>
  <p:handoutMasterIdLst>
    <p:handoutMasterId r:id="rId92"/>
  </p:handoutMasterIdLst>
  <p:sldIdLst>
    <p:sldId id="497" r:id="rId3"/>
    <p:sldId id="409" r:id="rId4"/>
    <p:sldId id="480" r:id="rId5"/>
    <p:sldId id="481" r:id="rId6"/>
    <p:sldId id="482" r:id="rId7"/>
    <p:sldId id="410" r:id="rId8"/>
    <p:sldId id="472" r:id="rId9"/>
    <p:sldId id="500" r:id="rId10"/>
    <p:sldId id="473" r:id="rId11"/>
    <p:sldId id="474" r:id="rId12"/>
    <p:sldId id="476" r:id="rId13"/>
    <p:sldId id="477" r:id="rId14"/>
    <p:sldId id="479" r:id="rId15"/>
    <p:sldId id="478" r:id="rId16"/>
    <p:sldId id="475" r:id="rId17"/>
    <p:sldId id="484" r:id="rId18"/>
    <p:sldId id="411" r:id="rId19"/>
    <p:sldId id="412" r:id="rId20"/>
    <p:sldId id="413" r:id="rId21"/>
    <p:sldId id="414" r:id="rId22"/>
    <p:sldId id="464" r:id="rId23"/>
    <p:sldId id="415" r:id="rId24"/>
    <p:sldId id="416" r:id="rId25"/>
    <p:sldId id="417" r:id="rId26"/>
    <p:sldId id="418" r:id="rId27"/>
    <p:sldId id="467" r:id="rId28"/>
    <p:sldId id="468" r:id="rId29"/>
    <p:sldId id="419" r:id="rId30"/>
    <p:sldId id="485" r:id="rId31"/>
    <p:sldId id="420" r:id="rId32"/>
    <p:sldId id="502" r:id="rId33"/>
    <p:sldId id="505" r:id="rId34"/>
    <p:sldId id="506" r:id="rId35"/>
    <p:sldId id="422" r:id="rId36"/>
    <p:sldId id="426" r:id="rId37"/>
    <p:sldId id="465" r:id="rId38"/>
    <p:sldId id="486" r:id="rId39"/>
    <p:sldId id="425" r:id="rId40"/>
    <p:sldId id="466" r:id="rId41"/>
    <p:sldId id="423" r:id="rId42"/>
    <p:sldId id="427" r:id="rId43"/>
    <p:sldId id="428" r:id="rId44"/>
    <p:sldId id="429" r:id="rId45"/>
    <p:sldId id="432" r:id="rId46"/>
    <p:sldId id="451" r:id="rId47"/>
    <p:sldId id="469" r:id="rId48"/>
    <p:sldId id="470" r:id="rId49"/>
    <p:sldId id="433" r:id="rId50"/>
    <p:sldId id="434" r:id="rId51"/>
    <p:sldId id="471" r:id="rId52"/>
    <p:sldId id="487" r:id="rId53"/>
    <p:sldId id="488" r:id="rId54"/>
    <p:sldId id="437" r:id="rId55"/>
    <p:sldId id="439" r:id="rId56"/>
    <p:sldId id="444" r:id="rId57"/>
    <p:sldId id="440" r:id="rId58"/>
    <p:sldId id="445" r:id="rId59"/>
    <p:sldId id="441" r:id="rId60"/>
    <p:sldId id="442" r:id="rId61"/>
    <p:sldId id="443" r:id="rId62"/>
    <p:sldId id="446" r:id="rId63"/>
    <p:sldId id="489" r:id="rId64"/>
    <p:sldId id="490" r:id="rId65"/>
    <p:sldId id="491" r:id="rId66"/>
    <p:sldId id="447" r:id="rId67"/>
    <p:sldId id="448" r:id="rId68"/>
    <p:sldId id="449" r:id="rId69"/>
    <p:sldId id="501" r:id="rId70"/>
    <p:sldId id="450" r:id="rId71"/>
    <p:sldId id="457" r:id="rId72"/>
    <p:sldId id="509" r:id="rId73"/>
    <p:sldId id="508" r:id="rId74"/>
    <p:sldId id="510" r:id="rId75"/>
    <p:sldId id="511" r:id="rId76"/>
    <p:sldId id="507" r:id="rId77"/>
    <p:sldId id="458" r:id="rId78"/>
    <p:sldId id="459" r:id="rId79"/>
    <p:sldId id="492" r:id="rId80"/>
    <p:sldId id="493" r:id="rId81"/>
    <p:sldId id="494" r:id="rId82"/>
    <p:sldId id="495" r:id="rId83"/>
    <p:sldId id="496" r:id="rId84"/>
    <p:sldId id="460" r:id="rId85"/>
    <p:sldId id="461" r:id="rId86"/>
    <p:sldId id="462" r:id="rId87"/>
    <p:sldId id="512" r:id="rId88"/>
    <p:sldId id="498" r:id="rId89"/>
    <p:sldId id="499" r:id="rId90"/>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OBvWVN8VHrpD9ehkA+/ACw==" hashData="R3mO4PAAMEyOXROyySEQs4/795qaAW41/4s7MFb89iC5qOMSY73M1QF9qAg+nd1MNZM2PCQja/pOl2t9CH73y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8F"/>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94673" autoAdjust="0"/>
  </p:normalViewPr>
  <p:slideViewPr>
    <p:cSldViewPr>
      <p:cViewPr varScale="1">
        <p:scale>
          <a:sx n="67" d="100"/>
          <a:sy n="67" d="100"/>
        </p:scale>
        <p:origin x="1398" y="60"/>
      </p:cViewPr>
      <p:guideLst>
        <p:guide orient="horz" pos="2160"/>
        <p:guide pos="2880"/>
      </p:guideLst>
    </p:cSldViewPr>
  </p:slideViewPr>
  <p:outlineViewPr>
    <p:cViewPr>
      <p:scale>
        <a:sx n="33" d="100"/>
        <a:sy n="33" d="100"/>
      </p:scale>
      <p:origin x="0" y="154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9D456A27-7FD3-4C6F-8367-591BA2D5489A}" type="datetimeFigureOut">
              <a:rPr lang="en-US" smtClean="0"/>
              <a:pPr/>
              <a:t>29-Jan-20</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839392C7-671F-4087-AC9D-EEC1A70E71D2}" type="slidenum">
              <a:rPr lang="en-US" smtClean="0"/>
              <a:pPr/>
              <a:t>‹#›</a:t>
            </a:fld>
            <a:endParaRPr lang="en-US"/>
          </a:p>
        </p:txBody>
      </p:sp>
    </p:spTree>
    <p:extLst>
      <p:ext uri="{BB962C8B-B14F-4D97-AF65-F5344CB8AC3E}">
        <p14:creationId xmlns:p14="http://schemas.microsoft.com/office/powerpoint/2010/main" val="877482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7DAEC9C6-1CE4-4880-838A-FB85AC35DCB4}" type="datetimeFigureOut">
              <a:rPr lang="en-US" smtClean="0"/>
              <a:pPr/>
              <a:t>29-Jan-20</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41</a:t>
            </a:fld>
            <a:endParaRPr lang="en-US"/>
          </a:p>
        </p:txBody>
      </p:sp>
    </p:spTree>
    <p:extLst>
      <p:ext uri="{BB962C8B-B14F-4D97-AF65-F5344CB8AC3E}">
        <p14:creationId xmlns:p14="http://schemas.microsoft.com/office/powerpoint/2010/main" val="402682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67327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spcBef>
                <a:spcPts val="0"/>
              </a:spcBef>
              <a:spcAft>
                <a:spcPts val="12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spcBef>
                <a:spcPts val="0"/>
              </a:spcBef>
              <a:spcAft>
                <a:spcPts val="1200"/>
              </a:spcAft>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marL="1200150" indent="-285750" algn="just">
              <a:lnSpc>
                <a:spcPct val="114000"/>
              </a:lnSpc>
              <a:spcBef>
                <a:spcPts val="0"/>
              </a:spcBef>
              <a:spcAft>
                <a:spcPts val="1200"/>
              </a:spcAft>
              <a:buClrTx/>
              <a:buSzPct val="80000"/>
              <a:buFont typeface="Wingdings" panose="05000000000000000000" pitchFamily="2" charset="2"/>
              <a:buChar char="q"/>
              <a:defRPr sz="1800">
                <a:latin typeface="+mj-lt"/>
                <a:ea typeface="Times New Roman" panose="02020603050405020304" pitchFamily="18" charset="0"/>
                <a:cs typeface="Times New Roman" panose="02020603050405020304" pitchFamily="18" charset="0"/>
              </a:defRPr>
            </a:lvl3pPr>
            <a:lvl4pPr algn="just">
              <a:lnSpc>
                <a:spcPct val="114000"/>
              </a:lnSpc>
              <a:spcBef>
                <a:spcPts val="0"/>
              </a:spcBef>
              <a:spcAft>
                <a:spcPts val="1200"/>
              </a:spcAft>
              <a:buClrTx/>
              <a:defRPr sz="1600">
                <a:latin typeface="+mj-lt"/>
                <a:ea typeface="Times New Roman" panose="02020603050405020304" pitchFamily="18" charset="0"/>
                <a:cs typeface="Times New Roman" panose="02020603050405020304" pitchFamily="18" charset="0"/>
              </a:defRPr>
            </a:lvl4pPr>
            <a:lvl5pPr algn="just">
              <a:lnSpc>
                <a:spcPct val="114000"/>
              </a:lnSpc>
              <a:spcBef>
                <a:spcPts val="0"/>
              </a:spcBef>
              <a:spcAft>
                <a:spcPts val="1200"/>
              </a:spcAft>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600" noProof="1" smtClean="0">
                <a:solidFill>
                  <a:srgbClr val="FFFFFF"/>
                </a:solidFill>
                <a:ea typeface="Open Sans" panose="020B0606030504020204" pitchFamily="34" charset="0"/>
                <a:cs typeface="Open Sans" panose="020B0606030504020204" pitchFamily="34" charset="0"/>
              </a:rPr>
              <a:t>Basics of Algorithms and Mathematics</a:t>
            </a:r>
            <a:r>
              <a:rPr lang="da-DK" sz="1600" noProof="1" smtClean="0">
                <a:solidFill>
                  <a:srgbClr val="FFFFFF"/>
                </a:solidFill>
                <a:ea typeface="Open Sans" panose="020B0606030504020204" pitchFamily="34" charset="0"/>
                <a:cs typeface="Open Sans" panose="020B0606030504020204" pitchFamily="34" charset="0"/>
              </a:rPr>
              <a:t>                      </a:t>
            </a:r>
            <a:fld id="{0DFAFC65-7612-4714-8C31-D331BBD2B88A}" type="slidenum">
              <a:rPr lang="da-DK" sz="1600" noProof="1" smtClean="0">
                <a:solidFill>
                  <a:srgbClr val="FFFFFF"/>
                </a:solidFill>
                <a:ea typeface="Open Sans" panose="020B0606030504020204" pitchFamily="34" charset="0"/>
                <a:cs typeface="Open Sans" panose="020B0606030504020204" pitchFamily="34" charset="0"/>
              </a:rPr>
              <a:pPr indent="-342900">
                <a:defRPr/>
              </a:pPr>
              <a:t>‹#›</a:t>
            </a:fld>
            <a:r>
              <a:rPr lang="da-DK" sz="1600" noProof="1" smtClean="0">
                <a:solidFill>
                  <a:srgbClr val="FFFFFF"/>
                </a:solidFill>
                <a:ea typeface="Open Sans" panose="020B0606030504020204" pitchFamily="34" charset="0"/>
                <a:cs typeface="Open Sans" panose="020B0606030504020204" pitchFamily="34" charset="0"/>
              </a:rPr>
              <a:t>                Darshan </a:t>
            </a:r>
            <a:r>
              <a:rPr lang="da-DK" sz="1600" noProof="1">
                <a:solidFill>
                  <a:srgbClr val="FFFFFF"/>
                </a:solidFill>
                <a:ea typeface="Open Sans" panose="020B0606030504020204" pitchFamily="34" charset="0"/>
                <a:cs typeface="Open Sans" panose="020B0606030504020204" pitchFamily="34" charset="0"/>
              </a:rPr>
              <a:t>Institute of Engineering &amp; </a:t>
            </a:r>
            <a:r>
              <a:rPr lang="da-DK" sz="1600" noProof="1" smtClean="0">
                <a:solidFill>
                  <a:srgbClr val="FFFFFF"/>
                </a:solidFill>
                <a:ea typeface="Open Sans" panose="020B0606030504020204" pitchFamily="34" charset="0"/>
                <a:cs typeface="Open Sans" panose="020B0606030504020204" pitchFamily="34" charset="0"/>
              </a:rPr>
              <a:t>Technology</a:t>
            </a:r>
            <a:endParaRPr lang="da-DK" sz="1600"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1526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9130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243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802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97310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1809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3/4: </a:t>
            </a:r>
            <a:r>
              <a:rPr lang="en-US" dirty="0" smtClean="0"/>
              <a:t>Interprocess Communication</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5502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10667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450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66800"/>
            <a:ext cx="43053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3/4: </a:t>
            </a:r>
            <a:r>
              <a:rPr lang="en-US" dirty="0" smtClean="0"/>
              <a:t>Interprocess Communication</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4785" y="990600"/>
            <a:ext cx="429768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04785" y="1752600"/>
            <a:ext cx="4297680" cy="46634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4" y="990600"/>
            <a:ext cx="429768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4" y="1752600"/>
            <a:ext cx="4297680" cy="46634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3/4: </a:t>
            </a:r>
            <a:r>
              <a:rPr lang="en-US" dirty="0" smtClean="0"/>
              <a:t>Interprocess Communication</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2"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3"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471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0" name="Group 19"/>
          <p:cNvGrpSpPr/>
          <p:nvPr/>
        </p:nvGrpSpPr>
        <p:grpSpPr>
          <a:xfrm>
            <a:off x="-14748" y="986564"/>
            <a:ext cx="9158748" cy="4884873"/>
            <a:chOff x="-14748" y="986564"/>
            <a:chExt cx="9158748" cy="4884873"/>
          </a:xfrm>
        </p:grpSpPr>
        <p:sp>
          <p:nvSpPr>
            <p:cNvPr id="22" name="TextBox 21"/>
            <p:cNvSpPr txBox="1"/>
            <p:nvPr/>
          </p:nvSpPr>
          <p:spPr>
            <a:xfrm>
              <a:off x="177782" y="4812105"/>
              <a:ext cx="3280228" cy="400110"/>
            </a:xfrm>
            <a:prstGeom prst="rect">
              <a:avLst/>
            </a:prstGeom>
            <a:noFill/>
          </p:spPr>
          <p:txBody>
            <a:bodyPr wrap="square" rtlCol="0">
              <a:spAutoFit/>
            </a:bodyPr>
            <a:lstStyle/>
            <a:p>
              <a:r>
                <a:rPr lang="en-US" sz="2000" b="1" dirty="0" smtClean="0">
                  <a:solidFill>
                    <a:prstClr val="black"/>
                  </a:solidFill>
                </a:rPr>
                <a:t>Prof. </a:t>
              </a:r>
              <a:r>
                <a:rPr lang="en-US" sz="2000" b="1" dirty="0" err="1" smtClean="0">
                  <a:solidFill>
                    <a:prstClr val="black"/>
                  </a:solidFill>
                </a:rPr>
                <a:t>Firoz</a:t>
              </a:r>
              <a:r>
                <a:rPr lang="en-US" sz="2000" b="1" dirty="0" smtClean="0">
                  <a:solidFill>
                    <a:prstClr val="black"/>
                  </a:solidFill>
                </a:rPr>
                <a:t> A. </a:t>
              </a:r>
              <a:r>
                <a:rPr lang="en-US" sz="2000" b="1" dirty="0" err="1" smtClean="0">
                  <a:solidFill>
                    <a:prstClr val="black"/>
                  </a:solidFill>
                </a:rPr>
                <a:t>Sherasiya</a:t>
              </a:r>
              <a:endParaRPr lang="en-US" sz="2000" b="1" dirty="0" smtClean="0">
                <a:solidFill>
                  <a:prstClr val="black"/>
                </a:solidFill>
              </a:endParaRPr>
            </a:p>
          </p:txBody>
        </p:sp>
        <p:sp>
          <p:nvSpPr>
            <p:cNvPr id="23" name="TextBox 22"/>
            <p:cNvSpPr txBox="1"/>
            <p:nvPr/>
          </p:nvSpPr>
          <p:spPr>
            <a:xfrm>
              <a:off x="297915" y="5225106"/>
              <a:ext cx="3406140" cy="646331"/>
            </a:xfrm>
            <a:prstGeom prst="rect">
              <a:avLst/>
            </a:prstGeom>
            <a:noFill/>
          </p:spPr>
          <p:txBody>
            <a:bodyPr wrap="square" rtlCol="0">
              <a:spAutoFit/>
            </a:bodyPr>
            <a:lstStyle/>
            <a:p>
              <a:r>
                <a:rPr lang="en-US" dirty="0" smtClean="0">
                  <a:solidFill>
                    <a:prstClr val="black"/>
                  </a:solidFill>
                </a:rPr>
                <a:t>     9879879861</a:t>
              </a:r>
              <a:endParaRPr lang="en-US" dirty="0">
                <a:solidFill>
                  <a:prstClr val="black"/>
                </a:solidFill>
              </a:endParaRPr>
            </a:p>
            <a:p>
              <a:r>
                <a:rPr lang="en-US" dirty="0">
                  <a:solidFill>
                    <a:prstClr val="black"/>
                  </a:solidFill>
                </a:rPr>
                <a:t>    </a:t>
              </a:r>
              <a:r>
                <a:rPr lang="en-US" dirty="0" smtClean="0">
                  <a:solidFill>
                    <a:prstClr val="black"/>
                  </a:solidFill>
                </a:rPr>
                <a:t> firoz.sherasiya@darshan.ac.in</a:t>
              </a:r>
              <a:endParaRPr lang="en-US" dirty="0">
                <a:solidFill>
                  <a:prstClr val="black"/>
                </a:solidFil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25"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grpSp>
        <p:sp>
          <p:nvSpPr>
            <p:cNvPr id="26"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grpSp>
          <p:nvGrpSpPr>
            <p:cNvPr id="43" name="Group 42"/>
            <p:cNvGrpSpPr/>
            <p:nvPr/>
          </p:nvGrpSpPr>
          <p:grpSpPr>
            <a:xfrm>
              <a:off x="-14748" y="986564"/>
              <a:ext cx="9158748" cy="3661636"/>
              <a:chOff x="-14748" y="986564"/>
              <a:chExt cx="9158748" cy="3661636"/>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F39C12"/>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52" name="TextBox 51"/>
                <p:cNvSpPr txBox="1"/>
                <p:nvPr/>
              </p:nvSpPr>
              <p:spPr>
                <a:xfrm>
                  <a:off x="237041" y="1195624"/>
                  <a:ext cx="4181886" cy="707886"/>
                </a:xfrm>
                <a:prstGeom prst="rect">
                  <a:avLst/>
                </a:prstGeom>
                <a:noFill/>
              </p:spPr>
              <p:txBody>
                <a:bodyPr wrap="square" rtlCol="0" anchor="ctr">
                  <a:spAutoFit/>
                </a:bodyPr>
                <a:lstStyle/>
                <a:p>
                  <a:r>
                    <a:rPr lang="en-US" sz="2000" b="1" dirty="0" smtClean="0">
                      <a:solidFill>
                        <a:prstClr val="white"/>
                      </a:solidFill>
                      <a:ea typeface="Open Sans Light" panose="020B0306030504020204" pitchFamily="34" charset="0"/>
                      <a:cs typeface="Open Sans Light" panose="020B0306030504020204" pitchFamily="34" charset="0"/>
                    </a:rPr>
                    <a:t>3140702</a:t>
                  </a:r>
                  <a:endParaRPr lang="en-US" sz="2000" b="1" dirty="0">
                    <a:solidFill>
                      <a:prstClr val="white"/>
                    </a:solidFill>
                    <a:ea typeface="Open Sans Light" panose="020B0306030504020204" pitchFamily="34" charset="0"/>
                    <a:cs typeface="Open Sans Light" panose="020B0306030504020204" pitchFamily="34" charset="0"/>
                  </a:endParaRPr>
                </a:p>
                <a:p>
                  <a:r>
                    <a:rPr lang="en-US" sz="2000" b="1" dirty="0" smtClean="0">
                      <a:solidFill>
                        <a:prstClr val="white"/>
                      </a:solidFill>
                      <a:ea typeface="Open Sans Light" panose="020B0306030504020204" pitchFamily="34" charset="0"/>
                      <a:cs typeface="Open Sans Light" panose="020B0306030504020204" pitchFamily="34" charset="0"/>
                    </a:rPr>
                    <a:t>Operating System</a:t>
                  </a:r>
                  <a:endParaRPr lang="en-US" sz="2000" b="1" dirty="0">
                    <a:solidFill>
                      <a:prstClr val="white"/>
                    </a:solidFill>
                    <a:ea typeface="Open Sans Light" panose="020B0306030504020204" pitchFamily="34" charset="0"/>
                    <a:cs typeface="Open Sans Light" panose="020B0306030504020204" pitchFamily="34" charset="0"/>
                  </a:endParaRPr>
                </a:p>
              </p:txBody>
            </p:sp>
          </p:grpSp>
          <p:sp>
            <p:nvSpPr>
              <p:cNvPr id="48" name="TextBox 47"/>
              <p:cNvSpPr txBox="1"/>
              <p:nvPr/>
            </p:nvSpPr>
            <p:spPr>
              <a:xfrm>
                <a:off x="90224" y="2032099"/>
                <a:ext cx="4188156" cy="2616101"/>
              </a:xfrm>
              <a:prstGeom prst="rect">
                <a:avLst/>
              </a:prstGeom>
              <a:noFill/>
            </p:spPr>
            <p:txBody>
              <a:bodyPr wrap="square" rtlCol="0">
                <a:spAutoFit/>
              </a:bodyPr>
              <a:lstStyle/>
              <a:p>
                <a:r>
                  <a:rPr lang="en-US" sz="4400" b="1" dirty="0" smtClean="0">
                    <a:solidFill>
                      <a:prstClr val="white"/>
                    </a:solidFill>
                    <a:ea typeface="Open Sans Bold" panose="020B0806030504020204" pitchFamily="34" charset="0"/>
                    <a:cs typeface="Open Sans Bold" panose="020B0806030504020204" pitchFamily="34" charset="0"/>
                  </a:rPr>
                  <a:t>Unit </a:t>
                </a:r>
                <a:r>
                  <a:rPr lang="en-US" sz="4400" b="1" dirty="0" smtClean="0">
                    <a:solidFill>
                      <a:prstClr val="white"/>
                    </a:solidFill>
                    <a:ea typeface="Open Sans Bold" panose="020B0806030504020204" pitchFamily="34" charset="0"/>
                    <a:cs typeface="Open Sans Bold" panose="020B0806030504020204" pitchFamily="34" charset="0"/>
                  </a:rPr>
                  <a:t>– 3 &amp; 4</a:t>
                </a:r>
                <a:endParaRPr lang="en-US" sz="4400" b="1" dirty="0" smtClean="0">
                  <a:solidFill>
                    <a:prstClr val="white"/>
                  </a:solidFill>
                  <a:ea typeface="Open Sans Bold" panose="020B0806030504020204" pitchFamily="34" charset="0"/>
                  <a:cs typeface="Open Sans Bold" panose="020B0806030504020204" pitchFamily="34" charset="0"/>
                </a:endParaRPr>
              </a:p>
              <a:p>
                <a:r>
                  <a:rPr lang="en-US" sz="4000" b="1" dirty="0" smtClean="0">
                    <a:solidFill>
                      <a:prstClr val="white"/>
                    </a:solidFill>
                    <a:ea typeface="Open Sans Bold" panose="020B0806030504020204" pitchFamily="34" charset="0"/>
                    <a:cs typeface="Open Sans Bold" panose="020B0806030504020204" pitchFamily="34" charset="0"/>
                  </a:rPr>
                  <a:t>Concurrency &amp; </a:t>
                </a:r>
                <a:r>
                  <a:rPr lang="en-US" sz="4000" b="1" dirty="0" err="1" smtClean="0">
                    <a:solidFill>
                      <a:prstClr val="white"/>
                    </a:solidFill>
                    <a:ea typeface="Open Sans Bold" panose="020B0806030504020204" pitchFamily="34" charset="0"/>
                    <a:cs typeface="Open Sans Bold" panose="020B0806030504020204" pitchFamily="34" charset="0"/>
                  </a:rPr>
                  <a:t>Interprocess</a:t>
                </a:r>
                <a:r>
                  <a:rPr lang="en-US" sz="4000" b="1" dirty="0" smtClean="0">
                    <a:solidFill>
                      <a:prstClr val="white"/>
                    </a:solidFill>
                    <a:ea typeface="Open Sans Bold" panose="020B0806030504020204" pitchFamily="34" charset="0"/>
                    <a:cs typeface="Open Sans Bold" panose="020B0806030504020204" pitchFamily="34" charset="0"/>
                  </a:rPr>
                  <a:t> </a:t>
                </a:r>
                <a:r>
                  <a:rPr lang="en-US" sz="4000" b="1" dirty="0" smtClean="0">
                    <a:solidFill>
                      <a:prstClr val="white"/>
                    </a:solidFill>
                    <a:ea typeface="Open Sans Bold" panose="020B0806030504020204" pitchFamily="34" charset="0"/>
                    <a:cs typeface="Open Sans Bold" panose="020B0806030504020204" pitchFamily="34" charset="0"/>
                  </a:rPr>
                  <a:t>Communication</a:t>
                </a:r>
                <a:endParaRPr lang="en-US" sz="4400" b="1" dirty="0">
                  <a:solidFill>
                    <a:prstClr val="white"/>
                  </a:solidFill>
                  <a:ea typeface="Open Sans Bold" panose="020B0806030504020204" pitchFamily="34" charset="0"/>
                  <a:cs typeface="Open Sans Bold" panose="020B0806030504020204" pitchFamily="34" charset="0"/>
                </a:endParaRP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1762696"/>
            <a:ext cx="2743200" cy="2642616"/>
          </a:xfrm>
          <a:prstGeom prst="rect">
            <a:avLst/>
          </a:prstGeom>
        </p:spPr>
      </p:pic>
    </p:spTree>
    <p:extLst>
      <p:ext uri="{BB962C8B-B14F-4D97-AF65-F5344CB8AC3E}">
        <p14:creationId xmlns:p14="http://schemas.microsoft.com/office/powerpoint/2010/main" val="438623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Definitions</a:t>
            </a:r>
            <a:endParaRPr lang="en-US" dirty="0"/>
          </a:p>
        </p:txBody>
      </p:sp>
      <p:sp>
        <p:nvSpPr>
          <p:cNvPr id="3" name="Content Placeholder 2"/>
          <p:cNvSpPr>
            <a:spLocks noGrp="1"/>
          </p:cNvSpPr>
          <p:nvPr>
            <p:ph idx="1"/>
          </p:nvPr>
        </p:nvSpPr>
        <p:spPr/>
        <p:txBody>
          <a:bodyPr/>
          <a:lstStyle/>
          <a:p>
            <a:r>
              <a:rPr lang="en-IN" b="1" dirty="0" smtClean="0"/>
              <a:t>Inter Process </a:t>
            </a:r>
            <a:r>
              <a:rPr lang="en-IN" b="1" dirty="0"/>
              <a:t>Communication</a:t>
            </a:r>
            <a:r>
              <a:rPr lang="en-IN" dirty="0"/>
              <a:t>: It is a </a:t>
            </a:r>
            <a:r>
              <a:rPr lang="en-IN" b="1" dirty="0">
                <a:solidFill>
                  <a:srgbClr val="C00000"/>
                </a:solidFill>
              </a:rPr>
              <a:t>communication between two or more processes</a:t>
            </a:r>
            <a:r>
              <a:rPr lang="en-IN" dirty="0"/>
              <a:t>.</a:t>
            </a:r>
          </a:p>
          <a:p>
            <a:pPr lvl="1"/>
            <a:endParaRPr lang="en-US" dirty="0"/>
          </a:p>
        </p:txBody>
      </p:sp>
      <p:pic>
        <p:nvPicPr>
          <p:cNvPr id="4" name="Picture 3"/>
          <p:cNvPicPr>
            <a:picLocks noChangeAspect="1"/>
          </p:cNvPicPr>
          <p:nvPr/>
        </p:nvPicPr>
        <p:blipFill rotWithShape="1">
          <a:blip r:embed="rId2"/>
          <a:srcRect t="31809"/>
          <a:stretch/>
        </p:blipFill>
        <p:spPr>
          <a:xfrm>
            <a:off x="1371600" y="1752600"/>
            <a:ext cx="5802255" cy="1633537"/>
          </a:xfrm>
          <a:prstGeom prst="rect">
            <a:avLst/>
          </a:prstGeom>
        </p:spPr>
      </p:pic>
    </p:spTree>
    <p:extLst>
      <p:ext uri="{BB962C8B-B14F-4D97-AF65-F5344CB8AC3E}">
        <p14:creationId xmlns:p14="http://schemas.microsoft.com/office/powerpoint/2010/main" val="153833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Definitions</a:t>
            </a:r>
            <a:endParaRPr lang="en-US" dirty="0"/>
          </a:p>
        </p:txBody>
      </p:sp>
      <p:sp>
        <p:nvSpPr>
          <p:cNvPr id="3" name="Content Placeholder 2"/>
          <p:cNvSpPr>
            <a:spLocks noGrp="1"/>
          </p:cNvSpPr>
          <p:nvPr>
            <p:ph idx="1"/>
          </p:nvPr>
        </p:nvSpPr>
        <p:spPr/>
        <p:txBody>
          <a:bodyPr/>
          <a:lstStyle/>
          <a:p>
            <a:r>
              <a:rPr lang="en-IN" b="1" dirty="0"/>
              <a:t>Inter Process Communication</a:t>
            </a:r>
            <a:r>
              <a:rPr lang="en-IN" dirty="0"/>
              <a:t>: It is a </a:t>
            </a:r>
            <a:r>
              <a:rPr lang="en-IN" b="1" dirty="0">
                <a:solidFill>
                  <a:srgbClr val="C00000"/>
                </a:solidFill>
              </a:rPr>
              <a:t>communication between two or more processes</a:t>
            </a:r>
            <a:r>
              <a:rPr lang="en-IN" dirty="0"/>
              <a:t>.</a:t>
            </a:r>
          </a:p>
          <a:p>
            <a:pPr lvl="1"/>
            <a:endParaRPr lang="en-US" dirty="0"/>
          </a:p>
        </p:txBody>
      </p:sp>
      <p:pic>
        <p:nvPicPr>
          <p:cNvPr id="1026" name="Picture 2" descr="Image result for client server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l="1943" t="9120" r="2988" b="4713"/>
          <a:stretch/>
        </p:blipFill>
        <p:spPr bwMode="auto">
          <a:xfrm>
            <a:off x="914400" y="1981200"/>
            <a:ext cx="6934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81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Definitions</a:t>
            </a:r>
            <a:endParaRPr lang="en-US" dirty="0"/>
          </a:p>
        </p:txBody>
      </p:sp>
      <p:sp>
        <p:nvSpPr>
          <p:cNvPr id="3" name="Content Placeholder 2"/>
          <p:cNvSpPr>
            <a:spLocks noGrp="1"/>
          </p:cNvSpPr>
          <p:nvPr>
            <p:ph idx="1"/>
          </p:nvPr>
        </p:nvSpPr>
        <p:spPr/>
        <p:txBody>
          <a:bodyPr/>
          <a:lstStyle/>
          <a:p>
            <a:r>
              <a:rPr lang="en-IN" b="1" dirty="0"/>
              <a:t>Inter Process Communication</a:t>
            </a:r>
            <a:r>
              <a:rPr lang="en-IN" dirty="0"/>
              <a:t>: It is a </a:t>
            </a:r>
            <a:r>
              <a:rPr lang="en-IN" b="1" dirty="0">
                <a:solidFill>
                  <a:srgbClr val="C00000"/>
                </a:solidFill>
              </a:rPr>
              <a:t>communication between two or more processes</a:t>
            </a:r>
            <a:r>
              <a:rPr lang="en-IN" dirty="0"/>
              <a:t>.</a:t>
            </a:r>
          </a:p>
          <a:p>
            <a:pPr lvl="1"/>
            <a:endParaRPr lang="en-US" dirty="0"/>
          </a:p>
        </p:txBody>
      </p:sp>
      <p:pic>
        <p:nvPicPr>
          <p:cNvPr id="6" name="Picture 5"/>
          <p:cNvPicPr>
            <a:picLocks noChangeAspect="1"/>
          </p:cNvPicPr>
          <p:nvPr/>
        </p:nvPicPr>
        <p:blipFill>
          <a:blip r:embed="rId2"/>
          <a:stretch>
            <a:fillRect/>
          </a:stretch>
        </p:blipFill>
        <p:spPr>
          <a:xfrm>
            <a:off x="697427" y="2057400"/>
            <a:ext cx="540084" cy="914400"/>
          </a:xfrm>
          <a:prstGeom prst="rect">
            <a:avLst/>
          </a:prstGeom>
        </p:spPr>
      </p:pic>
      <p:pic>
        <p:nvPicPr>
          <p:cNvPr id="7" name="Picture 2" descr="Image result for print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4922" y="1958400"/>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process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2982" y="3633326"/>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2"/>
          <a:stretch>
            <a:fillRect/>
          </a:stretch>
        </p:blipFill>
        <p:spPr>
          <a:xfrm>
            <a:off x="4229232" y="5072031"/>
            <a:ext cx="540084" cy="914400"/>
          </a:xfrm>
          <a:prstGeom prst="rect">
            <a:avLst/>
          </a:prstGeom>
        </p:spPr>
      </p:pic>
      <p:pic>
        <p:nvPicPr>
          <p:cNvPr id="10" name="Picture 9"/>
          <p:cNvPicPr>
            <a:picLocks noChangeAspect="1"/>
          </p:cNvPicPr>
          <p:nvPr/>
        </p:nvPicPr>
        <p:blipFill>
          <a:blip r:embed="rId2"/>
          <a:stretch>
            <a:fillRect/>
          </a:stretch>
        </p:blipFill>
        <p:spPr>
          <a:xfrm>
            <a:off x="7772400" y="2057400"/>
            <a:ext cx="540084" cy="914400"/>
          </a:xfrm>
          <a:prstGeom prst="rect">
            <a:avLst/>
          </a:prstGeom>
        </p:spPr>
      </p:pic>
      <p:cxnSp>
        <p:nvCxnSpPr>
          <p:cNvPr id="11" name="Straight Arrow Connector 10"/>
          <p:cNvCxnSpPr>
            <a:endCxn id="9" idx="0"/>
          </p:cNvCxnSpPr>
          <p:nvPr/>
        </p:nvCxnSpPr>
        <p:spPr>
          <a:xfrm>
            <a:off x="4495263" y="4648200"/>
            <a:ext cx="4011" cy="423831"/>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flipH="1" flipV="1">
            <a:off x="1252169" y="2443694"/>
            <a:ext cx="2721763" cy="15370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14" name="Rectangle 13"/>
          <p:cNvSpPr/>
          <p:nvPr/>
        </p:nvSpPr>
        <p:spPr>
          <a:xfrm>
            <a:off x="683980" y="2985247"/>
            <a:ext cx="540084" cy="468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IN" dirty="0"/>
          </a:p>
        </p:txBody>
      </p:sp>
      <p:sp>
        <p:nvSpPr>
          <p:cNvPr id="16" name="Rectangle 15"/>
          <p:cNvSpPr/>
          <p:nvPr/>
        </p:nvSpPr>
        <p:spPr>
          <a:xfrm>
            <a:off x="4225221" y="5986431"/>
            <a:ext cx="540084" cy="468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IN" dirty="0"/>
          </a:p>
        </p:txBody>
      </p:sp>
      <p:sp>
        <p:nvSpPr>
          <p:cNvPr id="17" name="Rectangle 16"/>
          <p:cNvSpPr/>
          <p:nvPr/>
        </p:nvSpPr>
        <p:spPr>
          <a:xfrm>
            <a:off x="7758953" y="2985247"/>
            <a:ext cx="540084" cy="468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IN" dirty="0"/>
          </a:p>
        </p:txBody>
      </p:sp>
      <p:cxnSp>
        <p:nvCxnSpPr>
          <p:cNvPr id="18" name="Straight Arrow Connector 17"/>
          <p:cNvCxnSpPr/>
          <p:nvPr/>
        </p:nvCxnSpPr>
        <p:spPr>
          <a:xfrm>
            <a:off x="1226148" y="2824395"/>
            <a:ext cx="2733126" cy="1396729"/>
          </a:xfrm>
          <a:prstGeom prst="straightConnector1">
            <a:avLst/>
          </a:prstGeom>
          <a:ln w="57150">
            <a:prstDash val="sysDash"/>
            <a:tailEnd type="triangle"/>
          </a:ln>
        </p:spPr>
        <p:style>
          <a:lnRef idx="3">
            <a:schemeClr val="accent4"/>
          </a:lnRef>
          <a:fillRef idx="0">
            <a:schemeClr val="accent4"/>
          </a:fillRef>
          <a:effectRef idx="2">
            <a:schemeClr val="accent4"/>
          </a:effectRef>
          <a:fontRef idx="minor">
            <a:schemeClr val="tx1"/>
          </a:fontRef>
        </p:style>
      </p:cxnSp>
      <p:sp>
        <p:nvSpPr>
          <p:cNvPr id="21" name="Multiply 20"/>
          <p:cNvSpPr/>
          <p:nvPr/>
        </p:nvSpPr>
        <p:spPr>
          <a:xfrm>
            <a:off x="1981200" y="2709036"/>
            <a:ext cx="990600" cy="1495164"/>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Curved Down Arrow 21"/>
          <p:cNvSpPr/>
          <p:nvPr/>
        </p:nvSpPr>
        <p:spPr>
          <a:xfrm>
            <a:off x="1143000" y="1600200"/>
            <a:ext cx="6899442" cy="457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4" name="Straight Arrow Connector 23"/>
          <p:cNvCxnSpPr>
            <a:endCxn id="10" idx="1"/>
          </p:cNvCxnSpPr>
          <p:nvPr/>
        </p:nvCxnSpPr>
        <p:spPr>
          <a:xfrm flipV="1">
            <a:off x="4946749" y="2514600"/>
            <a:ext cx="2825651" cy="136757"/>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25" name="TextBox 24"/>
          <p:cNvSpPr txBox="1"/>
          <p:nvPr/>
        </p:nvSpPr>
        <p:spPr>
          <a:xfrm>
            <a:off x="3641892" y="1654194"/>
            <a:ext cx="1901658" cy="369332"/>
          </a:xfrm>
          <a:prstGeom prst="rect">
            <a:avLst/>
          </a:prstGeom>
          <a:noFill/>
        </p:spPr>
        <p:txBody>
          <a:bodyPr wrap="square" rtlCol="0">
            <a:spAutoFit/>
          </a:bodyPr>
          <a:lstStyle/>
          <a:p>
            <a:r>
              <a:rPr lang="en-US" dirty="0" smtClean="0"/>
              <a:t>Send message</a:t>
            </a:r>
            <a:endParaRPr lang="en-IN" dirty="0"/>
          </a:p>
        </p:txBody>
      </p:sp>
    </p:spTree>
    <p:extLst>
      <p:ext uri="{BB962C8B-B14F-4D97-AF65-F5344CB8AC3E}">
        <p14:creationId xmlns:p14="http://schemas.microsoft.com/office/powerpoint/2010/main" val="32131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8"/>
                                        </p:tgtEl>
                                      </p:cBhvr>
                                    </p:animEffect>
                                    <p:set>
                                      <p:cBhvr>
                                        <p:cTn id="41" dur="1" fill="hold">
                                          <p:stCondLst>
                                            <p:cond delay="499"/>
                                          </p:stCondLst>
                                        </p:cTn>
                                        <p:tgtEl>
                                          <p:spTgt spid="18"/>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21"/>
                                        </p:tgtEl>
                                      </p:cBhvr>
                                    </p:animEffect>
                                    <p:set>
                                      <p:cBhvr>
                                        <p:cTn id="44" dur="1" fill="hold">
                                          <p:stCondLst>
                                            <p:cond delay="499"/>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3"/>
                                        </p:tgtEl>
                                      </p:cBhvr>
                                    </p:animEffect>
                                    <p:set>
                                      <p:cBhvr>
                                        <p:cTn id="56" dur="1" fill="hold">
                                          <p:stCondLst>
                                            <p:cond delay="499"/>
                                          </p:stCondLst>
                                        </p:cTn>
                                        <p:tgtEl>
                                          <p:spTgt spid="13"/>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1" grpId="0" animBg="1"/>
      <p:bldP spid="21" grpId="1" animBg="1"/>
      <p:bldP spid="22"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Basic Definitions</a:t>
            </a:r>
            <a:endParaRPr lang="en-US" dirty="0"/>
          </a:p>
        </p:txBody>
      </p:sp>
      <p:sp>
        <p:nvSpPr>
          <p:cNvPr id="3" name="Content Placeholder 2"/>
          <p:cNvSpPr>
            <a:spLocks noGrp="1"/>
          </p:cNvSpPr>
          <p:nvPr>
            <p:ph idx="1"/>
          </p:nvPr>
        </p:nvSpPr>
        <p:spPr/>
        <p:txBody>
          <a:bodyPr/>
          <a:lstStyle/>
          <a:p>
            <a:r>
              <a:rPr lang="en-IN" smtClean="0"/>
              <a:t>Critical Section: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76400"/>
            <a:ext cx="7314401" cy="4572000"/>
          </a:xfrm>
          <a:prstGeom prst="rect">
            <a:avLst/>
          </a:prstGeom>
        </p:spPr>
      </p:pic>
      <p:pic>
        <p:nvPicPr>
          <p:cNvPr id="21"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1" y="1676400"/>
            <a:ext cx="7247256"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53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Definitions</a:t>
            </a:r>
            <a:endParaRPr lang="en-US" dirty="0"/>
          </a:p>
        </p:txBody>
      </p:sp>
      <p:sp>
        <p:nvSpPr>
          <p:cNvPr id="3" name="Content Placeholder 2"/>
          <p:cNvSpPr>
            <a:spLocks noGrp="1"/>
          </p:cNvSpPr>
          <p:nvPr>
            <p:ph idx="1"/>
          </p:nvPr>
        </p:nvSpPr>
        <p:spPr/>
        <p:txBody>
          <a:bodyPr/>
          <a:lstStyle/>
          <a:p>
            <a:r>
              <a:rPr lang="en-IN" b="1" dirty="0" smtClean="0"/>
              <a:t>Critical Section</a:t>
            </a:r>
            <a:r>
              <a:rPr lang="en-IN" dirty="0" smtClean="0"/>
              <a:t>: The </a:t>
            </a:r>
            <a:r>
              <a:rPr lang="en-IN" b="1" dirty="0">
                <a:solidFill>
                  <a:srgbClr val="C00000"/>
                </a:solidFill>
              </a:rPr>
              <a:t>part of program </a:t>
            </a:r>
            <a:r>
              <a:rPr lang="en-IN" b="1" dirty="0" smtClean="0">
                <a:solidFill>
                  <a:srgbClr val="C00000"/>
                </a:solidFill>
              </a:rPr>
              <a:t>where </a:t>
            </a:r>
            <a:r>
              <a:rPr lang="en-IN" b="1" dirty="0">
                <a:solidFill>
                  <a:srgbClr val="C00000"/>
                </a:solidFill>
              </a:rPr>
              <a:t>the shared resource is accessed</a:t>
            </a:r>
            <a:r>
              <a:rPr lang="en-IN" dirty="0"/>
              <a:t> is called critical </a:t>
            </a:r>
            <a:r>
              <a:rPr lang="en-IN" dirty="0" smtClean="0"/>
              <a:t>section or critical region.</a:t>
            </a:r>
          </a:p>
          <a:p>
            <a:pPr lvl="1"/>
            <a:endParaRPr lang="en-US" dirty="0"/>
          </a:p>
        </p:txBody>
      </p:sp>
      <p:cxnSp>
        <p:nvCxnSpPr>
          <p:cNvPr id="5" name="Straight Connector 4"/>
          <p:cNvCxnSpPr/>
          <p:nvPr/>
        </p:nvCxnSpPr>
        <p:spPr>
          <a:xfrm>
            <a:off x="1443317" y="2998120"/>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1443317" y="3836320"/>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286279" y="276952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a:xfrm>
            <a:off x="2291752" y="2936317"/>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5181600" y="2757797"/>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6934200" y="273050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3576917" y="276952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2058778" y="4053197"/>
            <a:ext cx="457200" cy="369332"/>
          </a:xfrm>
          <a:prstGeom prst="rect">
            <a:avLst/>
          </a:prstGeom>
          <a:noFill/>
        </p:spPr>
        <p:txBody>
          <a:bodyPr wrap="square" rtlCol="0">
            <a:spAutoFit/>
          </a:bodyPr>
          <a:lstStyle/>
          <a:p>
            <a:r>
              <a:rPr lang="en-US" dirty="0" smtClean="0"/>
              <a:t>T1</a:t>
            </a:r>
            <a:endParaRPr lang="en-US" dirty="0"/>
          </a:p>
        </p:txBody>
      </p:sp>
      <p:sp>
        <p:nvSpPr>
          <p:cNvPr id="15" name="TextBox 14"/>
          <p:cNvSpPr txBox="1"/>
          <p:nvPr/>
        </p:nvSpPr>
        <p:spPr>
          <a:xfrm>
            <a:off x="3361484" y="4053197"/>
            <a:ext cx="457200" cy="369332"/>
          </a:xfrm>
          <a:prstGeom prst="rect">
            <a:avLst/>
          </a:prstGeom>
          <a:noFill/>
        </p:spPr>
        <p:txBody>
          <a:bodyPr wrap="square" rtlCol="0">
            <a:spAutoFit/>
          </a:bodyPr>
          <a:lstStyle/>
          <a:p>
            <a:r>
              <a:rPr lang="en-US" dirty="0" smtClean="0"/>
              <a:t>T2</a:t>
            </a:r>
            <a:endParaRPr lang="en-US" dirty="0"/>
          </a:p>
        </p:txBody>
      </p:sp>
      <p:sp>
        <p:nvSpPr>
          <p:cNvPr id="16" name="TextBox 15"/>
          <p:cNvSpPr txBox="1"/>
          <p:nvPr/>
        </p:nvSpPr>
        <p:spPr>
          <a:xfrm>
            <a:off x="4952999" y="4060933"/>
            <a:ext cx="457200" cy="369332"/>
          </a:xfrm>
          <a:prstGeom prst="rect">
            <a:avLst/>
          </a:prstGeom>
          <a:noFill/>
        </p:spPr>
        <p:txBody>
          <a:bodyPr wrap="square" rtlCol="0">
            <a:spAutoFit/>
          </a:bodyPr>
          <a:lstStyle/>
          <a:p>
            <a:r>
              <a:rPr lang="en-US" dirty="0" smtClean="0"/>
              <a:t>T3</a:t>
            </a:r>
            <a:endParaRPr lang="en-US" dirty="0"/>
          </a:p>
        </p:txBody>
      </p:sp>
      <p:sp>
        <p:nvSpPr>
          <p:cNvPr id="17" name="TextBox 16"/>
          <p:cNvSpPr txBox="1"/>
          <p:nvPr/>
        </p:nvSpPr>
        <p:spPr>
          <a:xfrm>
            <a:off x="6705600" y="4050555"/>
            <a:ext cx="457200" cy="369332"/>
          </a:xfrm>
          <a:prstGeom prst="rect">
            <a:avLst/>
          </a:prstGeom>
          <a:noFill/>
        </p:spPr>
        <p:txBody>
          <a:bodyPr wrap="square" rtlCol="0">
            <a:spAutoFit/>
          </a:bodyPr>
          <a:lstStyle/>
          <a:p>
            <a:r>
              <a:rPr lang="en-US" dirty="0" smtClean="0"/>
              <a:t>T4</a:t>
            </a:r>
            <a:endParaRPr lang="en-US" dirty="0"/>
          </a:p>
        </p:txBody>
      </p:sp>
      <p:sp>
        <p:nvSpPr>
          <p:cNvPr id="18" name="TextBox 17"/>
          <p:cNvSpPr txBox="1"/>
          <p:nvPr/>
        </p:nvSpPr>
        <p:spPr>
          <a:xfrm>
            <a:off x="338417" y="2822505"/>
            <a:ext cx="1104900" cy="377321"/>
          </a:xfrm>
          <a:prstGeom prst="rect">
            <a:avLst/>
          </a:prstGeom>
          <a:noFill/>
        </p:spPr>
        <p:txBody>
          <a:bodyPr wrap="square" rtlCol="0">
            <a:spAutoFit/>
          </a:bodyPr>
          <a:lstStyle/>
          <a:p>
            <a:r>
              <a:rPr lang="en-US" dirty="0" smtClean="0"/>
              <a:t>Process A</a:t>
            </a:r>
            <a:endParaRPr lang="en-US" dirty="0"/>
          </a:p>
        </p:txBody>
      </p:sp>
      <p:sp>
        <p:nvSpPr>
          <p:cNvPr id="19" name="TextBox 18"/>
          <p:cNvSpPr txBox="1"/>
          <p:nvPr/>
        </p:nvSpPr>
        <p:spPr>
          <a:xfrm>
            <a:off x="332944" y="3648580"/>
            <a:ext cx="1104900" cy="377321"/>
          </a:xfrm>
          <a:prstGeom prst="rect">
            <a:avLst/>
          </a:prstGeom>
          <a:noFill/>
        </p:spPr>
        <p:txBody>
          <a:bodyPr wrap="square" rtlCol="0">
            <a:spAutoFit/>
          </a:bodyPr>
          <a:lstStyle/>
          <a:p>
            <a:r>
              <a:rPr lang="en-US" dirty="0" smtClean="0"/>
              <a:t>Process B</a:t>
            </a:r>
            <a:endParaRPr lang="en-US" dirty="0"/>
          </a:p>
        </p:txBody>
      </p:sp>
      <p:sp>
        <p:nvSpPr>
          <p:cNvPr id="22" name="TextBox 21"/>
          <p:cNvSpPr txBox="1"/>
          <p:nvPr/>
        </p:nvSpPr>
        <p:spPr>
          <a:xfrm>
            <a:off x="2391786" y="2514600"/>
            <a:ext cx="2531731" cy="369332"/>
          </a:xfrm>
          <a:prstGeom prst="rect">
            <a:avLst/>
          </a:prstGeom>
          <a:noFill/>
        </p:spPr>
        <p:txBody>
          <a:bodyPr wrap="square" rtlCol="0">
            <a:spAutoFit/>
          </a:bodyPr>
          <a:lstStyle/>
          <a:p>
            <a:r>
              <a:rPr lang="en-US" dirty="0" smtClean="0"/>
              <a:t>A enters in critical region</a:t>
            </a:r>
            <a:endParaRPr lang="en-US" dirty="0"/>
          </a:p>
        </p:txBody>
      </p:sp>
      <p:cxnSp>
        <p:nvCxnSpPr>
          <p:cNvPr id="26" name="Straight Arrow Connector 25"/>
          <p:cNvCxnSpPr/>
          <p:nvPr/>
        </p:nvCxnSpPr>
        <p:spPr>
          <a:xfrm flipH="1">
            <a:off x="2281414" y="2718708"/>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7" name="TextBox 26"/>
          <p:cNvSpPr txBox="1"/>
          <p:nvPr/>
        </p:nvSpPr>
        <p:spPr>
          <a:xfrm>
            <a:off x="3610535" y="3104389"/>
            <a:ext cx="1452283" cy="646331"/>
          </a:xfrm>
          <a:prstGeom prst="rect">
            <a:avLst/>
          </a:prstGeom>
          <a:noFill/>
        </p:spPr>
        <p:txBody>
          <a:bodyPr wrap="square" rtlCol="0">
            <a:spAutoFit/>
          </a:bodyPr>
          <a:lstStyle/>
          <a:p>
            <a:r>
              <a:rPr lang="en-US" dirty="0" smtClean="0"/>
              <a:t>B attempt to enter</a:t>
            </a:r>
            <a:endParaRPr lang="en-US" dirty="0"/>
          </a:p>
        </p:txBody>
      </p:sp>
      <p:cxnSp>
        <p:nvCxnSpPr>
          <p:cNvPr id="28" name="Straight Arrow Connector 27"/>
          <p:cNvCxnSpPr/>
          <p:nvPr/>
        </p:nvCxnSpPr>
        <p:spPr>
          <a:xfrm flipH="1">
            <a:off x="3581616" y="3646740"/>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0" name="TextBox 29"/>
          <p:cNvSpPr txBox="1"/>
          <p:nvPr/>
        </p:nvSpPr>
        <p:spPr>
          <a:xfrm>
            <a:off x="5388933" y="2514600"/>
            <a:ext cx="2307268" cy="369332"/>
          </a:xfrm>
          <a:prstGeom prst="rect">
            <a:avLst/>
          </a:prstGeom>
          <a:noFill/>
        </p:spPr>
        <p:txBody>
          <a:bodyPr wrap="square" rtlCol="0">
            <a:spAutoFit/>
          </a:bodyPr>
          <a:lstStyle/>
          <a:p>
            <a:r>
              <a:rPr lang="en-US" dirty="0" smtClean="0"/>
              <a:t>A leaves critical region</a:t>
            </a:r>
            <a:endParaRPr lang="en-US" dirty="0"/>
          </a:p>
        </p:txBody>
      </p:sp>
      <p:cxnSp>
        <p:nvCxnSpPr>
          <p:cNvPr id="31" name="Straight Arrow Connector 30"/>
          <p:cNvCxnSpPr/>
          <p:nvPr/>
        </p:nvCxnSpPr>
        <p:spPr>
          <a:xfrm flipH="1">
            <a:off x="5190568" y="2778657"/>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Rectangle 31"/>
          <p:cNvSpPr/>
          <p:nvPr/>
        </p:nvSpPr>
        <p:spPr>
          <a:xfrm>
            <a:off x="5186363" y="3754132"/>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381632" y="3049100"/>
            <a:ext cx="1443317" cy="646331"/>
          </a:xfrm>
          <a:prstGeom prst="rect">
            <a:avLst/>
          </a:prstGeom>
          <a:noFill/>
        </p:spPr>
        <p:txBody>
          <a:bodyPr wrap="square" rtlCol="0">
            <a:spAutoFit/>
          </a:bodyPr>
          <a:lstStyle/>
          <a:p>
            <a:r>
              <a:rPr lang="en-US" dirty="0" smtClean="0"/>
              <a:t>B enters in critical region</a:t>
            </a:r>
            <a:endParaRPr lang="en-US" dirty="0"/>
          </a:p>
        </p:txBody>
      </p:sp>
      <p:cxnSp>
        <p:nvCxnSpPr>
          <p:cNvPr id="34" name="Straight Arrow Connector 33"/>
          <p:cNvCxnSpPr/>
          <p:nvPr/>
        </p:nvCxnSpPr>
        <p:spPr>
          <a:xfrm flipH="1">
            <a:off x="5181599" y="3543453"/>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5" name="TextBox 34"/>
          <p:cNvSpPr txBox="1"/>
          <p:nvPr/>
        </p:nvSpPr>
        <p:spPr>
          <a:xfrm>
            <a:off x="7024980" y="3065943"/>
            <a:ext cx="1452236" cy="646331"/>
          </a:xfrm>
          <a:prstGeom prst="rect">
            <a:avLst/>
          </a:prstGeom>
          <a:noFill/>
        </p:spPr>
        <p:txBody>
          <a:bodyPr wrap="square" rtlCol="0">
            <a:spAutoFit/>
          </a:bodyPr>
          <a:lstStyle/>
          <a:p>
            <a:r>
              <a:rPr lang="en-US" dirty="0" smtClean="0"/>
              <a:t>B leaves critical region</a:t>
            </a:r>
            <a:endParaRPr lang="en-US" dirty="0"/>
          </a:p>
        </p:txBody>
      </p:sp>
      <p:cxnSp>
        <p:nvCxnSpPr>
          <p:cNvPr id="36" name="Straight Arrow Connector 35"/>
          <p:cNvCxnSpPr/>
          <p:nvPr/>
        </p:nvCxnSpPr>
        <p:spPr>
          <a:xfrm flipH="1">
            <a:off x="6937156" y="3618550"/>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 name="Right Brace 5"/>
          <p:cNvSpPr/>
          <p:nvPr/>
        </p:nvSpPr>
        <p:spPr>
          <a:xfrm rot="5400000">
            <a:off x="4273312" y="3167495"/>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TextBox 36"/>
          <p:cNvSpPr txBox="1"/>
          <p:nvPr/>
        </p:nvSpPr>
        <p:spPr>
          <a:xfrm>
            <a:off x="3806965" y="4060933"/>
            <a:ext cx="1131738" cy="369332"/>
          </a:xfrm>
          <a:prstGeom prst="rect">
            <a:avLst/>
          </a:prstGeom>
          <a:noFill/>
        </p:spPr>
        <p:txBody>
          <a:bodyPr wrap="square" rtlCol="0">
            <a:spAutoFit/>
          </a:bodyPr>
          <a:lstStyle/>
          <a:p>
            <a:r>
              <a:rPr lang="en-US" dirty="0" smtClean="0"/>
              <a:t>B Blocked</a:t>
            </a:r>
            <a:endParaRPr lang="en-US" dirty="0"/>
          </a:p>
        </p:txBody>
      </p:sp>
      <p:pic>
        <p:nvPicPr>
          <p:cNvPr id="1026" name="Picture 2" descr="Image result for prin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4758" y="3163584"/>
            <a:ext cx="540000"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2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15" grpId="0"/>
      <p:bldP spid="16" grpId="0"/>
      <p:bldP spid="17" grpId="0"/>
      <p:bldP spid="18" grpId="0"/>
      <p:bldP spid="19" grpId="0"/>
      <p:bldP spid="22" grpId="0"/>
      <p:bldP spid="27" grpId="0"/>
      <p:bldP spid="30" grpId="0"/>
      <p:bldP spid="32" grpId="0" animBg="1"/>
      <p:bldP spid="33" grpId="0"/>
      <p:bldP spid="35" grpId="0"/>
      <p:bldP spid="6" grpId="0" animBg="1"/>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Definitions</a:t>
            </a:r>
            <a:endParaRPr lang="en-US" dirty="0"/>
          </a:p>
        </p:txBody>
      </p:sp>
      <p:sp>
        <p:nvSpPr>
          <p:cNvPr id="3" name="Content Placeholder 2"/>
          <p:cNvSpPr>
            <a:spLocks noGrp="1"/>
          </p:cNvSpPr>
          <p:nvPr>
            <p:ph idx="1"/>
          </p:nvPr>
        </p:nvSpPr>
        <p:spPr>
          <a:xfrm>
            <a:off x="190500" y="990600"/>
            <a:ext cx="8763000" cy="1828800"/>
          </a:xfrm>
        </p:spPr>
        <p:txBody>
          <a:bodyPr/>
          <a:lstStyle/>
          <a:p>
            <a:r>
              <a:rPr lang="en-IN" b="1" dirty="0"/>
              <a:t>Mutual Exclusion</a:t>
            </a:r>
            <a:r>
              <a:rPr lang="en-IN" dirty="0"/>
              <a:t>: </a:t>
            </a:r>
            <a:r>
              <a:rPr lang="en-IN" b="1" dirty="0">
                <a:solidFill>
                  <a:srgbClr val="C00000"/>
                </a:solidFill>
              </a:rPr>
              <a:t>Way of making sure </a:t>
            </a:r>
            <a:r>
              <a:rPr lang="en-IN" dirty="0"/>
              <a:t>that </a:t>
            </a:r>
            <a:r>
              <a:rPr lang="en-IN" b="1" dirty="0">
                <a:solidFill>
                  <a:srgbClr val="C00000"/>
                </a:solidFill>
              </a:rPr>
              <a:t>if one process is using </a:t>
            </a:r>
            <a:r>
              <a:rPr lang="en-IN" dirty="0"/>
              <a:t>a shared variable or file; the </a:t>
            </a:r>
            <a:r>
              <a:rPr lang="en-IN" b="1" dirty="0">
                <a:solidFill>
                  <a:srgbClr val="C00000"/>
                </a:solidFill>
              </a:rPr>
              <a:t>other process will be excluded </a:t>
            </a:r>
            <a:r>
              <a:rPr lang="en-IN" dirty="0"/>
              <a:t>(stopped) from doing the same thing.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057400"/>
            <a:ext cx="7021825" cy="4389120"/>
          </a:xfrm>
          <a:prstGeom prst="rect">
            <a:avLst/>
          </a:prstGeom>
        </p:spPr>
      </p:pic>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20574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Critical-Section Problem </a:t>
            </a:r>
          </a:p>
        </p:txBody>
      </p:sp>
      <p:sp>
        <p:nvSpPr>
          <p:cNvPr id="3" name="Content Placeholder 2"/>
          <p:cNvSpPr>
            <a:spLocks noGrp="1"/>
          </p:cNvSpPr>
          <p:nvPr>
            <p:ph idx="1"/>
          </p:nvPr>
        </p:nvSpPr>
        <p:spPr/>
        <p:txBody>
          <a:bodyPr/>
          <a:lstStyle/>
          <a:p>
            <a:pPr marL="0" indent="0">
              <a:buNone/>
            </a:pPr>
            <a:r>
              <a:rPr lang="en-US" dirty="0"/>
              <a:t>Any good solution to the problem must satisfy following four conditions:</a:t>
            </a:r>
          </a:p>
          <a:p>
            <a:pPr marL="457200" indent="-457200">
              <a:buFont typeface="+mj-lt"/>
              <a:buAutoNum type="arabicPeriod"/>
            </a:pPr>
            <a:r>
              <a:rPr lang="en-US" dirty="0"/>
              <a:t>Mutual </a:t>
            </a:r>
            <a:r>
              <a:rPr lang="en-US" dirty="0" smtClean="0"/>
              <a:t>Exclusion</a:t>
            </a:r>
            <a:endParaRPr lang="en-US" dirty="0"/>
          </a:p>
          <a:p>
            <a:pPr lvl="1">
              <a:buClr>
                <a:schemeClr val="tx1"/>
              </a:buClr>
            </a:pPr>
            <a:r>
              <a:rPr lang="en-US" b="1" dirty="0">
                <a:solidFill>
                  <a:srgbClr val="C00000"/>
                </a:solidFill>
              </a:rPr>
              <a:t>No two processes </a:t>
            </a:r>
            <a:r>
              <a:rPr lang="en-US" dirty="0"/>
              <a:t>may be </a:t>
            </a:r>
            <a:r>
              <a:rPr lang="en-US" b="1" dirty="0">
                <a:solidFill>
                  <a:srgbClr val="C00000"/>
                </a:solidFill>
              </a:rPr>
              <a:t>simultaneously inside </a:t>
            </a:r>
            <a:r>
              <a:rPr lang="en-US" dirty="0"/>
              <a:t>the same critical section.</a:t>
            </a:r>
          </a:p>
          <a:p>
            <a:pPr marL="457200" indent="-457200">
              <a:buFont typeface="+mj-lt"/>
              <a:buAutoNum type="arabicPeriod"/>
            </a:pPr>
            <a:r>
              <a:rPr lang="en-US" dirty="0"/>
              <a:t>Bounded </a:t>
            </a:r>
            <a:r>
              <a:rPr lang="en-US" dirty="0" smtClean="0"/>
              <a:t>Waiting</a:t>
            </a:r>
            <a:endParaRPr lang="en-US" dirty="0"/>
          </a:p>
          <a:p>
            <a:pPr lvl="1">
              <a:buClr>
                <a:schemeClr val="tx1"/>
              </a:buClr>
            </a:pPr>
            <a:r>
              <a:rPr lang="en-US" b="1" dirty="0">
                <a:solidFill>
                  <a:srgbClr val="C00000"/>
                </a:solidFill>
              </a:rPr>
              <a:t>No process should have to wait forever </a:t>
            </a:r>
            <a:r>
              <a:rPr lang="en-US" dirty="0"/>
              <a:t>to enter a critical section.</a:t>
            </a:r>
          </a:p>
          <a:p>
            <a:pPr marL="457200" indent="-457200">
              <a:buFont typeface="+mj-lt"/>
              <a:buAutoNum type="arabicPeriod"/>
            </a:pPr>
            <a:r>
              <a:rPr lang="en-US" dirty="0" smtClean="0"/>
              <a:t>Progress</a:t>
            </a:r>
            <a:endParaRPr lang="en-US" dirty="0"/>
          </a:p>
          <a:p>
            <a:pPr lvl="1">
              <a:buClr>
                <a:schemeClr val="tx1"/>
              </a:buClr>
            </a:pPr>
            <a:r>
              <a:rPr lang="en-US" b="1" dirty="0">
                <a:solidFill>
                  <a:srgbClr val="C00000"/>
                </a:solidFill>
              </a:rPr>
              <a:t>No process running outside </a:t>
            </a:r>
            <a:r>
              <a:rPr lang="en-US" dirty="0"/>
              <a:t>its critical region may </a:t>
            </a:r>
            <a:r>
              <a:rPr lang="en-US" b="1" dirty="0">
                <a:solidFill>
                  <a:srgbClr val="C00000"/>
                </a:solidFill>
              </a:rPr>
              <a:t>block other processes</a:t>
            </a:r>
            <a:r>
              <a:rPr lang="en-US" dirty="0"/>
              <a:t>.</a:t>
            </a:r>
          </a:p>
          <a:p>
            <a:pPr marL="457200" indent="-457200">
              <a:buFont typeface="+mj-lt"/>
              <a:buAutoNum type="arabicPeriod"/>
            </a:pPr>
            <a:r>
              <a:rPr lang="en-US" dirty="0"/>
              <a:t>Arbitrary </a:t>
            </a:r>
            <a:r>
              <a:rPr lang="en-US" dirty="0" smtClean="0"/>
              <a:t>Speed</a:t>
            </a:r>
            <a:endParaRPr lang="en-US" dirty="0"/>
          </a:p>
          <a:p>
            <a:pPr lvl="1">
              <a:buClr>
                <a:schemeClr val="tx1"/>
              </a:buClr>
            </a:pPr>
            <a:r>
              <a:rPr lang="en-US" b="1" dirty="0">
                <a:solidFill>
                  <a:srgbClr val="C00000"/>
                </a:solidFill>
              </a:rPr>
              <a:t>No assumption can be made </a:t>
            </a:r>
            <a:r>
              <a:rPr lang="en-US" dirty="0"/>
              <a:t>about the relative speed of different processes (though all processes have a non-zero speed).</a:t>
            </a:r>
          </a:p>
          <a:p>
            <a:endParaRPr lang="en-US" dirty="0"/>
          </a:p>
          <a:p>
            <a:endParaRPr lang="en-US" dirty="0"/>
          </a:p>
        </p:txBody>
      </p:sp>
    </p:spTree>
    <p:extLst>
      <p:ext uri="{BB962C8B-B14F-4D97-AF65-F5344CB8AC3E}">
        <p14:creationId xmlns:p14="http://schemas.microsoft.com/office/powerpoint/2010/main" val="87468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a:t>
            </a:r>
            <a:r>
              <a:rPr lang="en-US" dirty="0"/>
              <a:t>exclusion with busy waiting</a:t>
            </a:r>
          </a:p>
        </p:txBody>
      </p:sp>
      <p:sp>
        <p:nvSpPr>
          <p:cNvPr id="3" name="Content Placeholder 2"/>
          <p:cNvSpPr>
            <a:spLocks noGrp="1"/>
          </p:cNvSpPr>
          <p:nvPr>
            <p:ph idx="1"/>
          </p:nvPr>
        </p:nvSpPr>
        <p:spPr/>
        <p:txBody>
          <a:bodyPr/>
          <a:lstStyle/>
          <a:p>
            <a:r>
              <a:rPr lang="en-US" dirty="0" smtClean="0"/>
              <a:t>Mechanisms </a:t>
            </a:r>
            <a:r>
              <a:rPr lang="en-US" dirty="0"/>
              <a:t>for achieving mutual exclusion with busy </a:t>
            </a:r>
            <a:r>
              <a:rPr lang="en-US" dirty="0" smtClean="0"/>
              <a:t>waiting</a:t>
            </a:r>
          </a:p>
          <a:p>
            <a:pPr marL="819150" lvl="1" indent="-457200">
              <a:buFont typeface="+mj-lt"/>
              <a:buAutoNum type="arabicPeriod"/>
            </a:pPr>
            <a:r>
              <a:rPr lang="en-US" dirty="0"/>
              <a:t>Disabling interrupts </a:t>
            </a:r>
            <a:r>
              <a:rPr lang="en-US" dirty="0" smtClean="0"/>
              <a:t>(Hardware approach</a:t>
            </a:r>
            <a:r>
              <a:rPr lang="en-US" dirty="0"/>
              <a:t>)</a:t>
            </a:r>
          </a:p>
          <a:p>
            <a:pPr marL="819150" lvl="1" indent="-457200">
              <a:buFont typeface="+mj-lt"/>
              <a:buAutoNum type="arabicPeriod"/>
            </a:pPr>
            <a:r>
              <a:rPr lang="en-US" dirty="0"/>
              <a:t>Shared lock variable (Software approach)</a:t>
            </a:r>
          </a:p>
          <a:p>
            <a:pPr marL="819150" lvl="1" indent="-457200">
              <a:buFont typeface="+mj-lt"/>
              <a:buAutoNum type="arabicPeriod"/>
            </a:pPr>
            <a:r>
              <a:rPr lang="en-US" dirty="0"/>
              <a:t>Strict alteration (Software approach)</a:t>
            </a:r>
          </a:p>
          <a:p>
            <a:pPr marL="819150" lvl="1" indent="-457200">
              <a:buFont typeface="+mj-lt"/>
              <a:buAutoNum type="arabicPeriod"/>
            </a:pPr>
            <a:r>
              <a:rPr lang="en-US" dirty="0"/>
              <a:t>TSL </a:t>
            </a:r>
            <a:r>
              <a:rPr lang="en-US" dirty="0" smtClean="0"/>
              <a:t>(Test </a:t>
            </a:r>
            <a:r>
              <a:rPr lang="en-US" dirty="0"/>
              <a:t>and </a:t>
            </a:r>
            <a:r>
              <a:rPr lang="en-US" dirty="0" smtClean="0"/>
              <a:t>Set Lock</a:t>
            </a:r>
            <a:r>
              <a:rPr lang="en-US" dirty="0"/>
              <a:t>) instruction (Hardware </a:t>
            </a:r>
            <a:r>
              <a:rPr lang="en-US" dirty="0" smtClean="0"/>
              <a:t>approach</a:t>
            </a:r>
            <a:r>
              <a:rPr lang="en-US" dirty="0"/>
              <a:t>)</a:t>
            </a:r>
          </a:p>
          <a:p>
            <a:pPr marL="819150" lvl="1" indent="-457200">
              <a:buFont typeface="+mj-lt"/>
              <a:buAutoNum type="arabicPeriod"/>
            </a:pPr>
            <a:r>
              <a:rPr lang="en-US" dirty="0" smtClean="0"/>
              <a:t>Exchange </a:t>
            </a:r>
            <a:r>
              <a:rPr lang="en-US" dirty="0"/>
              <a:t>instruction (Hardware approach</a:t>
            </a:r>
            <a:r>
              <a:rPr lang="en-US" dirty="0" smtClean="0"/>
              <a:t>)</a:t>
            </a:r>
          </a:p>
          <a:p>
            <a:pPr marL="819150" lvl="1" indent="-457200">
              <a:buFont typeface="+mj-lt"/>
              <a:buAutoNum type="arabicPeriod"/>
            </a:pPr>
            <a:r>
              <a:rPr lang="en-US" dirty="0"/>
              <a:t>Dekker’s solution (Software approach)</a:t>
            </a:r>
            <a:endParaRPr lang="en-US" dirty="0" smtClean="0"/>
          </a:p>
          <a:p>
            <a:pPr marL="819150" lvl="1" indent="-457200">
              <a:buFont typeface="+mj-lt"/>
              <a:buAutoNum type="arabicPeriod"/>
            </a:pPr>
            <a:r>
              <a:rPr lang="en-US" dirty="0" smtClean="0"/>
              <a:t>Peterson’s solution (Software approach)</a:t>
            </a:r>
          </a:p>
          <a:p>
            <a:pPr marL="819150" lvl="1" indent="-457200">
              <a:buFont typeface="+mj-lt"/>
              <a:buAutoNum type="arabicPeriod"/>
            </a:pPr>
            <a:endParaRPr lang="en-US" dirty="0"/>
          </a:p>
        </p:txBody>
      </p:sp>
    </p:spTree>
    <p:extLst>
      <p:ext uri="{BB962C8B-B14F-4D97-AF65-F5344CB8AC3E}">
        <p14:creationId xmlns:p14="http://schemas.microsoft.com/office/powerpoint/2010/main" val="122040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Disabling interrupts</a:t>
            </a:r>
          </a:p>
        </p:txBody>
      </p:sp>
      <p:sp>
        <p:nvSpPr>
          <p:cNvPr id="3" name="Content Placeholder 2"/>
          <p:cNvSpPr>
            <a:spLocks noGrp="1"/>
          </p:cNvSpPr>
          <p:nvPr>
            <p:ph idx="1"/>
          </p:nvPr>
        </p:nvSpPr>
        <p:spPr/>
        <p:txBody>
          <a:bodyPr>
            <a:normAutofit/>
          </a:bodyPr>
          <a:lstStyle/>
          <a:p>
            <a:r>
              <a:rPr lang="en-IN" dirty="0" smtClean="0"/>
              <a:t>while (true)</a:t>
            </a:r>
          </a:p>
          <a:p>
            <a:pPr marL="0" indent="0">
              <a:buNone/>
            </a:pPr>
            <a:r>
              <a:rPr lang="en-IN" dirty="0"/>
              <a:t>	</a:t>
            </a:r>
            <a:r>
              <a:rPr lang="en-IN" dirty="0" smtClean="0"/>
              <a:t>{</a:t>
            </a:r>
          </a:p>
          <a:p>
            <a:pPr marL="361950" lvl="1" indent="0">
              <a:buNone/>
            </a:pPr>
            <a:r>
              <a:rPr lang="en-IN" dirty="0"/>
              <a:t>	</a:t>
            </a:r>
            <a:r>
              <a:rPr lang="en-IN" dirty="0" smtClean="0"/>
              <a:t>	&lt; </a:t>
            </a:r>
            <a:r>
              <a:rPr lang="en-IN" dirty="0"/>
              <a:t>disable interrupts &gt;;</a:t>
            </a:r>
          </a:p>
          <a:p>
            <a:pPr marL="361950" lvl="1" indent="0">
              <a:buNone/>
            </a:pPr>
            <a:r>
              <a:rPr lang="en-IN" dirty="0" smtClean="0"/>
              <a:t>		&lt; </a:t>
            </a:r>
            <a:r>
              <a:rPr lang="en-IN" dirty="0"/>
              <a:t>critical section &gt;;</a:t>
            </a:r>
          </a:p>
          <a:p>
            <a:pPr marL="361950" lvl="1" indent="0">
              <a:buNone/>
            </a:pPr>
            <a:r>
              <a:rPr lang="en-IN" dirty="0" smtClean="0"/>
              <a:t>		&lt; </a:t>
            </a:r>
            <a:r>
              <a:rPr lang="en-IN" dirty="0"/>
              <a:t>enable interrupts &gt;;</a:t>
            </a:r>
          </a:p>
          <a:p>
            <a:pPr marL="361950" lvl="1" indent="0">
              <a:buNone/>
            </a:pPr>
            <a:r>
              <a:rPr lang="en-IN" dirty="0" smtClean="0"/>
              <a:t>		&lt; </a:t>
            </a:r>
            <a:r>
              <a:rPr lang="en-IN" dirty="0"/>
              <a:t>remainder section&gt;;     </a:t>
            </a:r>
            <a:endParaRPr lang="en-IN" dirty="0" smtClean="0"/>
          </a:p>
          <a:p>
            <a:pPr marL="0" indent="0">
              <a:buNone/>
            </a:pPr>
            <a:r>
              <a:rPr lang="en-IN" dirty="0" smtClean="0"/>
              <a:t>	}</a:t>
            </a:r>
          </a:p>
          <a:p>
            <a:endParaRPr lang="en-IN" dirty="0" smtClean="0"/>
          </a:p>
          <a:p>
            <a:pPr marL="0" indent="0">
              <a:buNone/>
            </a:pPr>
            <a:endParaRPr lang="en-IN" dirty="0"/>
          </a:p>
          <a:p>
            <a:endParaRPr lang="en-IN" dirty="0"/>
          </a:p>
        </p:txBody>
      </p:sp>
      <p:cxnSp>
        <p:nvCxnSpPr>
          <p:cNvPr id="4" name="Straight Connector 3"/>
          <p:cNvCxnSpPr/>
          <p:nvPr/>
        </p:nvCxnSpPr>
        <p:spPr>
          <a:xfrm>
            <a:off x="1443317" y="5011271"/>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a:off x="1443317" y="5849471"/>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2286279"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2291752" y="4949468"/>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5181600" y="4770948"/>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6934200" y="474365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2058778" y="6066348"/>
            <a:ext cx="457200" cy="369332"/>
          </a:xfrm>
          <a:prstGeom prst="rect">
            <a:avLst/>
          </a:prstGeom>
          <a:noFill/>
        </p:spPr>
        <p:txBody>
          <a:bodyPr wrap="square" rtlCol="0">
            <a:spAutoFit/>
          </a:bodyPr>
          <a:lstStyle/>
          <a:p>
            <a:r>
              <a:rPr lang="en-US" dirty="0" smtClean="0"/>
              <a:t>T1</a:t>
            </a:r>
            <a:endParaRPr lang="en-US" dirty="0"/>
          </a:p>
        </p:txBody>
      </p:sp>
      <p:sp>
        <p:nvSpPr>
          <p:cNvPr id="13" name="TextBox 12"/>
          <p:cNvSpPr txBox="1"/>
          <p:nvPr/>
        </p:nvSpPr>
        <p:spPr>
          <a:xfrm>
            <a:off x="4952999" y="6074084"/>
            <a:ext cx="457200" cy="369332"/>
          </a:xfrm>
          <a:prstGeom prst="rect">
            <a:avLst/>
          </a:prstGeom>
          <a:noFill/>
        </p:spPr>
        <p:txBody>
          <a:bodyPr wrap="square" rtlCol="0">
            <a:spAutoFit/>
          </a:bodyPr>
          <a:lstStyle/>
          <a:p>
            <a:r>
              <a:rPr lang="en-US" dirty="0" smtClean="0"/>
              <a:t>T3</a:t>
            </a:r>
            <a:endParaRPr lang="en-US" dirty="0"/>
          </a:p>
        </p:txBody>
      </p:sp>
      <p:sp>
        <p:nvSpPr>
          <p:cNvPr id="14" name="TextBox 13"/>
          <p:cNvSpPr txBox="1"/>
          <p:nvPr/>
        </p:nvSpPr>
        <p:spPr>
          <a:xfrm>
            <a:off x="6705600" y="6063706"/>
            <a:ext cx="457200" cy="369332"/>
          </a:xfrm>
          <a:prstGeom prst="rect">
            <a:avLst/>
          </a:prstGeom>
          <a:noFill/>
        </p:spPr>
        <p:txBody>
          <a:bodyPr wrap="square" rtlCol="0">
            <a:spAutoFit/>
          </a:bodyPr>
          <a:lstStyle/>
          <a:p>
            <a:r>
              <a:rPr lang="en-US" dirty="0" smtClean="0"/>
              <a:t>T4</a:t>
            </a:r>
            <a:endParaRPr lang="en-US" dirty="0"/>
          </a:p>
        </p:txBody>
      </p:sp>
      <p:sp>
        <p:nvSpPr>
          <p:cNvPr id="15" name="TextBox 14"/>
          <p:cNvSpPr txBox="1"/>
          <p:nvPr/>
        </p:nvSpPr>
        <p:spPr>
          <a:xfrm>
            <a:off x="338417" y="4835656"/>
            <a:ext cx="1104900" cy="377321"/>
          </a:xfrm>
          <a:prstGeom prst="rect">
            <a:avLst/>
          </a:prstGeom>
          <a:noFill/>
        </p:spPr>
        <p:txBody>
          <a:bodyPr wrap="square" rtlCol="0">
            <a:spAutoFit/>
          </a:bodyPr>
          <a:lstStyle/>
          <a:p>
            <a:r>
              <a:rPr lang="en-US" dirty="0"/>
              <a:t>Process A</a:t>
            </a:r>
          </a:p>
        </p:txBody>
      </p:sp>
      <p:sp>
        <p:nvSpPr>
          <p:cNvPr id="16" name="TextBox 15"/>
          <p:cNvSpPr txBox="1"/>
          <p:nvPr/>
        </p:nvSpPr>
        <p:spPr>
          <a:xfrm>
            <a:off x="332944" y="5661731"/>
            <a:ext cx="1104900" cy="377321"/>
          </a:xfrm>
          <a:prstGeom prst="rect">
            <a:avLst/>
          </a:prstGeom>
          <a:noFill/>
        </p:spPr>
        <p:txBody>
          <a:bodyPr wrap="square" rtlCol="0">
            <a:spAutoFit/>
          </a:bodyPr>
          <a:lstStyle/>
          <a:p>
            <a:r>
              <a:rPr lang="en-US" dirty="0" smtClean="0"/>
              <a:t>Process B</a:t>
            </a:r>
            <a:endParaRPr lang="en-US" dirty="0"/>
          </a:p>
        </p:txBody>
      </p:sp>
      <p:sp>
        <p:nvSpPr>
          <p:cNvPr id="23" name="Rectangle 22"/>
          <p:cNvSpPr/>
          <p:nvPr/>
        </p:nvSpPr>
        <p:spPr>
          <a:xfrm>
            <a:off x="5186363" y="5767283"/>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ular Callout 29"/>
          <p:cNvSpPr/>
          <p:nvPr/>
        </p:nvSpPr>
        <p:spPr>
          <a:xfrm>
            <a:off x="1704976" y="4035983"/>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disable interrupts &gt;</a:t>
            </a:r>
          </a:p>
        </p:txBody>
      </p:sp>
      <p:sp>
        <p:nvSpPr>
          <p:cNvPr id="31" name="Rounded Rectangular Callout 30"/>
          <p:cNvSpPr/>
          <p:nvPr/>
        </p:nvSpPr>
        <p:spPr>
          <a:xfrm>
            <a:off x="4600576" y="4033987"/>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enable </a:t>
            </a:r>
            <a:r>
              <a:rPr lang="en-IN" dirty="0" smtClean="0"/>
              <a:t>interrupts </a:t>
            </a:r>
            <a:r>
              <a:rPr lang="en-IN" dirty="0"/>
              <a:t>&gt;</a:t>
            </a:r>
          </a:p>
        </p:txBody>
      </p:sp>
      <p:sp>
        <p:nvSpPr>
          <p:cNvPr id="32" name="Rounded Rectangular Callout 31"/>
          <p:cNvSpPr/>
          <p:nvPr/>
        </p:nvSpPr>
        <p:spPr>
          <a:xfrm>
            <a:off x="3033714" y="3829458"/>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critical section </a:t>
            </a:r>
            <a:r>
              <a:rPr lang="en-IN" dirty="0" smtClean="0"/>
              <a:t>&gt;</a:t>
            </a:r>
            <a:endParaRPr lang="en-IN" dirty="0"/>
          </a:p>
        </p:txBody>
      </p:sp>
      <p:sp>
        <p:nvSpPr>
          <p:cNvPr id="33" name="Right Brace 32"/>
          <p:cNvSpPr/>
          <p:nvPr/>
        </p:nvSpPr>
        <p:spPr>
          <a:xfrm rot="16200000">
            <a:off x="3584857" y="3350061"/>
            <a:ext cx="298602" cy="2894883"/>
          </a:xfrm>
          <a:prstGeom prst="rightBrace">
            <a:avLst>
              <a:gd name="adj1" fmla="val 8333"/>
              <a:gd name="adj2" fmla="val 46052"/>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34" name="Rounded Rectangular Callout 33"/>
          <p:cNvSpPr/>
          <p:nvPr/>
        </p:nvSpPr>
        <p:spPr>
          <a:xfrm>
            <a:off x="5945001" y="3826787"/>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remainder section&gt;</a:t>
            </a:r>
          </a:p>
        </p:txBody>
      </p:sp>
      <p:sp>
        <p:nvSpPr>
          <p:cNvPr id="35" name="Right Brace 34"/>
          <p:cNvSpPr/>
          <p:nvPr/>
        </p:nvSpPr>
        <p:spPr>
          <a:xfrm rot="16200000">
            <a:off x="6494588" y="3373868"/>
            <a:ext cx="298602" cy="2894883"/>
          </a:xfrm>
          <a:prstGeom prst="rightBrace">
            <a:avLst>
              <a:gd name="adj1" fmla="val 8333"/>
              <a:gd name="adj2" fmla="val 46052"/>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832" r="64167" b="61899"/>
          <a:stretch/>
        </p:blipFill>
        <p:spPr>
          <a:xfrm>
            <a:off x="1948991" y="3564903"/>
            <a:ext cx="674576" cy="360000"/>
          </a:xfrm>
          <a:prstGeom prst="rect">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834" r="64167" b="61899"/>
          <a:stretch/>
        </p:blipFill>
        <p:spPr>
          <a:xfrm>
            <a:off x="4888024" y="3540180"/>
            <a:ext cx="674576" cy="360000"/>
          </a:xfrm>
          <a:prstGeom prst="rect">
            <a:avLst/>
          </a:prstGeom>
        </p:spPr>
      </p:pic>
    </p:spTree>
    <p:extLst>
      <p:ext uri="{BB962C8B-B14F-4D97-AF65-F5344CB8AC3E}">
        <p14:creationId xmlns:p14="http://schemas.microsoft.com/office/powerpoint/2010/main" val="283153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0"/>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32"/>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3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31"/>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4"/>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Disabling interrupts</a:t>
            </a:r>
          </a:p>
        </p:txBody>
      </p:sp>
      <p:sp>
        <p:nvSpPr>
          <p:cNvPr id="3" name="Content Placeholder 2"/>
          <p:cNvSpPr>
            <a:spLocks noGrp="1"/>
          </p:cNvSpPr>
          <p:nvPr>
            <p:ph idx="1"/>
          </p:nvPr>
        </p:nvSpPr>
        <p:spPr/>
        <p:txBody>
          <a:bodyPr/>
          <a:lstStyle/>
          <a:p>
            <a:r>
              <a:rPr lang="en-IN" dirty="0" smtClean="0"/>
              <a:t>Problems:</a:t>
            </a:r>
            <a:endParaRPr lang="en-IN" dirty="0"/>
          </a:p>
          <a:p>
            <a:pPr lvl="1"/>
            <a:r>
              <a:rPr lang="en-IN" dirty="0"/>
              <a:t>Unattractive or </a:t>
            </a:r>
            <a:r>
              <a:rPr lang="en-IN" b="1" dirty="0">
                <a:solidFill>
                  <a:srgbClr val="C00000"/>
                </a:solidFill>
              </a:rPr>
              <a:t>unwise to give user processes the power to turn off interrupts</a:t>
            </a:r>
            <a:r>
              <a:rPr lang="en-IN" dirty="0"/>
              <a:t>. </a:t>
            </a:r>
          </a:p>
          <a:p>
            <a:pPr marL="685800" lvl="2"/>
            <a:r>
              <a:rPr lang="en-IN" dirty="0"/>
              <a:t>What if one of them did </a:t>
            </a:r>
            <a:r>
              <a:rPr lang="en-IN" dirty="0" smtClean="0"/>
              <a:t>it (disable interrupt) </a:t>
            </a:r>
            <a:r>
              <a:rPr lang="en-IN" dirty="0"/>
              <a:t>and never turned them on </a:t>
            </a:r>
            <a:r>
              <a:rPr lang="en-IN" dirty="0" smtClean="0"/>
              <a:t>(enable interrupt) again</a:t>
            </a:r>
            <a:r>
              <a:rPr lang="en-IN" dirty="0"/>
              <a:t>? That could be the </a:t>
            </a:r>
            <a:r>
              <a:rPr lang="en-IN" b="1" dirty="0">
                <a:solidFill>
                  <a:srgbClr val="C00000"/>
                </a:solidFill>
              </a:rPr>
              <a:t>end of the system</a:t>
            </a:r>
            <a:r>
              <a:rPr lang="en-IN" dirty="0"/>
              <a:t>. </a:t>
            </a:r>
          </a:p>
          <a:p>
            <a:pPr lvl="1"/>
            <a:r>
              <a:rPr lang="en-IN" dirty="0" smtClean="0"/>
              <a:t>If </a:t>
            </a:r>
            <a:r>
              <a:rPr lang="en-IN" dirty="0"/>
              <a:t>the system is a multiprocessor, with two or more CPUs, disabling interrupts affects only the CPU that executed the disable instruction. The other ones will continue running and can access the shared memory.</a:t>
            </a:r>
          </a:p>
        </p:txBody>
      </p:sp>
    </p:spTree>
    <p:extLst>
      <p:ext uri="{BB962C8B-B14F-4D97-AF65-F5344CB8AC3E}">
        <p14:creationId xmlns:p14="http://schemas.microsoft.com/office/powerpoint/2010/main" val="260438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normAutofit lnSpcReduction="10000"/>
          </a:bodyPr>
          <a:lstStyle/>
          <a:p>
            <a:r>
              <a:rPr lang="en-US" dirty="0" smtClean="0"/>
              <a:t>IPC, Race Conditions, Critical </a:t>
            </a:r>
            <a:r>
              <a:rPr lang="en-US" dirty="0"/>
              <a:t>Section, </a:t>
            </a:r>
            <a:r>
              <a:rPr lang="en-US" dirty="0" smtClean="0"/>
              <a:t>Mutual Exclusion</a:t>
            </a:r>
            <a:endParaRPr lang="en-US" dirty="0"/>
          </a:p>
          <a:p>
            <a:r>
              <a:rPr lang="en-US" dirty="0"/>
              <a:t>Hardware </a:t>
            </a:r>
            <a:r>
              <a:rPr lang="en-US" dirty="0" smtClean="0"/>
              <a:t>Solution</a:t>
            </a:r>
            <a:endParaRPr lang="en-US" dirty="0"/>
          </a:p>
          <a:p>
            <a:r>
              <a:rPr lang="en-US" dirty="0"/>
              <a:t>Strict Alternation </a:t>
            </a:r>
          </a:p>
          <a:p>
            <a:r>
              <a:rPr lang="en-US" dirty="0"/>
              <a:t>Dekker’s </a:t>
            </a:r>
            <a:r>
              <a:rPr lang="en-US" dirty="0" smtClean="0"/>
              <a:t>Algorithm</a:t>
            </a:r>
            <a:endParaRPr lang="en-US" dirty="0"/>
          </a:p>
          <a:p>
            <a:r>
              <a:rPr lang="en-US" dirty="0" smtClean="0"/>
              <a:t>Peterson’s Solution</a:t>
            </a:r>
            <a:endParaRPr lang="en-US" dirty="0"/>
          </a:p>
          <a:p>
            <a:r>
              <a:rPr lang="en-US" dirty="0"/>
              <a:t>The Producer Consumer </a:t>
            </a:r>
            <a:r>
              <a:rPr lang="en-US" dirty="0" smtClean="0"/>
              <a:t>Problem</a:t>
            </a:r>
            <a:endParaRPr lang="en-US" dirty="0"/>
          </a:p>
          <a:p>
            <a:r>
              <a:rPr lang="en-US" dirty="0" smtClean="0"/>
              <a:t>Semaphores</a:t>
            </a:r>
            <a:endParaRPr lang="en-US" dirty="0"/>
          </a:p>
          <a:p>
            <a:r>
              <a:rPr lang="en-US" dirty="0"/>
              <a:t>Event </a:t>
            </a:r>
            <a:r>
              <a:rPr lang="en-US" dirty="0" smtClean="0"/>
              <a:t>Counters</a:t>
            </a:r>
            <a:endParaRPr lang="en-US" dirty="0"/>
          </a:p>
          <a:p>
            <a:r>
              <a:rPr lang="en-US" dirty="0" smtClean="0"/>
              <a:t>Monitors</a:t>
            </a:r>
          </a:p>
          <a:p>
            <a:r>
              <a:rPr lang="en-US" dirty="0"/>
              <a:t>Classical IPC Problems: </a:t>
            </a:r>
          </a:p>
          <a:p>
            <a:pPr lvl="1"/>
            <a:r>
              <a:rPr lang="en-US" dirty="0"/>
              <a:t>Reader’s &amp; Writer Problem </a:t>
            </a:r>
          </a:p>
          <a:p>
            <a:pPr lvl="1"/>
            <a:r>
              <a:rPr lang="en-US" dirty="0"/>
              <a:t>Dinning Philosopher Problem</a:t>
            </a:r>
          </a:p>
          <a:p>
            <a:r>
              <a:rPr lang="en-US" dirty="0" smtClean="0"/>
              <a:t>Pipes and Message Passing</a:t>
            </a:r>
          </a:p>
          <a:p>
            <a:r>
              <a:rPr lang="en-US" dirty="0" smtClean="0"/>
              <a:t>Barrier and Signal</a:t>
            </a:r>
          </a:p>
          <a:p>
            <a:endParaRPr lang="en-US" dirty="0"/>
          </a:p>
        </p:txBody>
      </p:sp>
    </p:spTree>
    <p:extLst>
      <p:ext uri="{BB962C8B-B14F-4D97-AF65-F5344CB8AC3E}">
        <p14:creationId xmlns:p14="http://schemas.microsoft.com/office/powerpoint/2010/main" val="34182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 lock variable</a:t>
            </a:r>
          </a:p>
        </p:txBody>
      </p:sp>
      <p:sp>
        <p:nvSpPr>
          <p:cNvPr id="3" name="Content Placeholder 2"/>
          <p:cNvSpPr>
            <a:spLocks noGrp="1"/>
          </p:cNvSpPr>
          <p:nvPr>
            <p:ph idx="1"/>
          </p:nvPr>
        </p:nvSpPr>
        <p:spPr/>
        <p:txBody>
          <a:bodyPr>
            <a:normAutofit/>
          </a:bodyPr>
          <a:lstStyle/>
          <a:p>
            <a:r>
              <a:rPr lang="en-IN" dirty="0"/>
              <a:t>A </a:t>
            </a:r>
            <a:r>
              <a:rPr lang="en-IN" b="1" dirty="0">
                <a:solidFill>
                  <a:srgbClr val="C00000"/>
                </a:solidFill>
              </a:rPr>
              <a:t>shared variable </a:t>
            </a:r>
            <a:r>
              <a:rPr lang="en-IN" b="1" dirty="0" smtClean="0">
                <a:solidFill>
                  <a:srgbClr val="C00000"/>
                </a:solidFill>
              </a:rPr>
              <a:t>lock </a:t>
            </a:r>
            <a:r>
              <a:rPr lang="en-IN" dirty="0" smtClean="0"/>
              <a:t>having </a:t>
            </a:r>
            <a:r>
              <a:rPr lang="en-IN" b="1" dirty="0">
                <a:solidFill>
                  <a:srgbClr val="C00000"/>
                </a:solidFill>
              </a:rPr>
              <a:t>value 0 or 1</a:t>
            </a:r>
            <a:r>
              <a:rPr lang="en-IN" dirty="0"/>
              <a:t>.</a:t>
            </a:r>
          </a:p>
          <a:p>
            <a:r>
              <a:rPr lang="en-IN" dirty="0"/>
              <a:t>Before entering </a:t>
            </a:r>
            <a:r>
              <a:rPr lang="en-IN" dirty="0" smtClean="0"/>
              <a:t>into </a:t>
            </a:r>
            <a:r>
              <a:rPr lang="en-IN" dirty="0"/>
              <a:t>critical region a process </a:t>
            </a:r>
            <a:r>
              <a:rPr lang="en-IN" dirty="0" smtClean="0"/>
              <a:t>checks </a:t>
            </a:r>
            <a:r>
              <a:rPr lang="en-IN" dirty="0"/>
              <a:t>a shared variable lock’s value.</a:t>
            </a:r>
          </a:p>
          <a:p>
            <a:pPr lvl="1"/>
            <a:r>
              <a:rPr lang="en-IN" dirty="0"/>
              <a:t>If the </a:t>
            </a:r>
            <a:r>
              <a:rPr lang="en-IN" sz="2400" b="1" dirty="0">
                <a:solidFill>
                  <a:srgbClr val="C00000"/>
                </a:solidFill>
              </a:rPr>
              <a:t>value of lock is 0 </a:t>
            </a:r>
            <a:r>
              <a:rPr lang="en-IN" dirty="0"/>
              <a:t>then </a:t>
            </a:r>
            <a:r>
              <a:rPr lang="en-IN" sz="2400" b="1" dirty="0">
                <a:solidFill>
                  <a:srgbClr val="C00000"/>
                </a:solidFill>
              </a:rPr>
              <a:t>set it to 1 </a:t>
            </a:r>
            <a:r>
              <a:rPr lang="en-IN" dirty="0"/>
              <a:t>before entering the critical section and </a:t>
            </a:r>
            <a:r>
              <a:rPr lang="en-IN" sz="2400" b="1" dirty="0">
                <a:solidFill>
                  <a:srgbClr val="C00000"/>
                </a:solidFill>
              </a:rPr>
              <a:t>enters into critical section </a:t>
            </a:r>
            <a:r>
              <a:rPr lang="en-IN" dirty="0"/>
              <a:t>and </a:t>
            </a:r>
            <a:r>
              <a:rPr lang="en-IN" sz="2400" b="1" dirty="0">
                <a:solidFill>
                  <a:srgbClr val="C00000"/>
                </a:solidFill>
              </a:rPr>
              <a:t>set it to 0 immediately</a:t>
            </a:r>
            <a:r>
              <a:rPr lang="en-IN" dirty="0"/>
              <a:t> after leaving the critical section. </a:t>
            </a:r>
          </a:p>
          <a:p>
            <a:pPr lvl="1"/>
            <a:r>
              <a:rPr lang="en-IN" dirty="0"/>
              <a:t>If the </a:t>
            </a:r>
            <a:r>
              <a:rPr lang="en-IN" sz="2400" b="1" dirty="0">
                <a:solidFill>
                  <a:srgbClr val="C00000"/>
                </a:solidFill>
              </a:rPr>
              <a:t>value of lock is 1 </a:t>
            </a:r>
            <a:r>
              <a:rPr lang="en-IN" dirty="0"/>
              <a:t>then </a:t>
            </a:r>
            <a:r>
              <a:rPr lang="en-IN" sz="2400" b="1" dirty="0">
                <a:solidFill>
                  <a:srgbClr val="C00000"/>
                </a:solidFill>
              </a:rPr>
              <a:t>wait until it becomes 0 </a:t>
            </a:r>
            <a:r>
              <a:rPr lang="en-IN" dirty="0"/>
              <a:t>by some other process which is in critical section</a:t>
            </a:r>
            <a:r>
              <a:rPr lang="en-IN" dirty="0" smtClean="0"/>
              <a:t>.</a:t>
            </a:r>
            <a:endParaRPr lang="en-IN" dirty="0"/>
          </a:p>
        </p:txBody>
      </p:sp>
    </p:spTree>
    <p:extLst>
      <p:ext uri="{BB962C8B-B14F-4D97-AF65-F5344CB8AC3E}">
        <p14:creationId xmlns:p14="http://schemas.microsoft.com/office/powerpoint/2010/main" val="306062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 lock variable</a:t>
            </a:r>
          </a:p>
        </p:txBody>
      </p:sp>
      <p:sp>
        <p:nvSpPr>
          <p:cNvPr id="3" name="Content Placeholder 2"/>
          <p:cNvSpPr>
            <a:spLocks noGrp="1"/>
          </p:cNvSpPr>
          <p:nvPr>
            <p:ph idx="1"/>
          </p:nvPr>
        </p:nvSpPr>
        <p:spPr/>
        <p:txBody>
          <a:bodyPr>
            <a:normAutofit/>
          </a:bodyPr>
          <a:lstStyle/>
          <a:p>
            <a:r>
              <a:rPr lang="en-IN" dirty="0" smtClean="0"/>
              <a:t>Algorithm:</a:t>
            </a:r>
          </a:p>
          <a:p>
            <a:r>
              <a:rPr lang="en-IN" dirty="0" smtClean="0"/>
              <a:t>while </a:t>
            </a:r>
            <a:r>
              <a:rPr lang="en-IN" dirty="0"/>
              <a:t>(true)</a:t>
            </a:r>
          </a:p>
          <a:p>
            <a:pPr marL="0" indent="0">
              <a:buNone/>
            </a:pPr>
            <a:r>
              <a:rPr lang="en-IN" dirty="0" smtClean="0"/>
              <a:t>	{	&lt; </a:t>
            </a:r>
            <a:r>
              <a:rPr lang="en-IN" dirty="0"/>
              <a:t>set shared variable to 1&gt;;</a:t>
            </a:r>
          </a:p>
          <a:p>
            <a:pPr marL="0" indent="0">
              <a:buNone/>
            </a:pPr>
            <a:r>
              <a:rPr lang="en-IN" dirty="0" smtClean="0"/>
              <a:t>		&lt; </a:t>
            </a:r>
            <a:r>
              <a:rPr lang="en-IN" dirty="0"/>
              <a:t>critical section &gt;;</a:t>
            </a:r>
          </a:p>
          <a:p>
            <a:pPr marL="0" indent="0">
              <a:buNone/>
            </a:pPr>
            <a:r>
              <a:rPr lang="en-IN" dirty="0" smtClean="0"/>
              <a:t>		&lt; </a:t>
            </a:r>
            <a:r>
              <a:rPr lang="en-IN" dirty="0"/>
              <a:t>set shared variable to 0&gt;;</a:t>
            </a:r>
          </a:p>
          <a:p>
            <a:pPr marL="0" indent="0">
              <a:buNone/>
            </a:pPr>
            <a:r>
              <a:rPr lang="en-IN" dirty="0" smtClean="0"/>
              <a:t>		&lt; </a:t>
            </a:r>
            <a:r>
              <a:rPr lang="en-IN" dirty="0"/>
              <a:t>remainder section&gt;;</a:t>
            </a:r>
          </a:p>
          <a:p>
            <a:pPr marL="0" indent="0">
              <a:buNone/>
            </a:pPr>
            <a:r>
              <a:rPr lang="en-IN" dirty="0" smtClean="0"/>
              <a:t>	}</a:t>
            </a:r>
            <a:endParaRPr lang="en-IN" dirty="0"/>
          </a:p>
        </p:txBody>
      </p:sp>
      <p:cxnSp>
        <p:nvCxnSpPr>
          <p:cNvPr id="4" name="Straight Connector 3"/>
          <p:cNvCxnSpPr/>
          <p:nvPr/>
        </p:nvCxnSpPr>
        <p:spPr>
          <a:xfrm>
            <a:off x="1443317" y="5011271"/>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a:off x="1443317" y="5849471"/>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2286279"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2291752" y="4949468"/>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5181600" y="4770948"/>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6934200" y="474365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2058778" y="6066348"/>
            <a:ext cx="457200" cy="369332"/>
          </a:xfrm>
          <a:prstGeom prst="rect">
            <a:avLst/>
          </a:prstGeom>
          <a:noFill/>
        </p:spPr>
        <p:txBody>
          <a:bodyPr wrap="square" rtlCol="0">
            <a:spAutoFit/>
          </a:bodyPr>
          <a:lstStyle/>
          <a:p>
            <a:r>
              <a:rPr lang="en-US" dirty="0" smtClean="0"/>
              <a:t>T1</a:t>
            </a:r>
            <a:endParaRPr lang="en-US" dirty="0"/>
          </a:p>
        </p:txBody>
      </p:sp>
      <p:sp>
        <p:nvSpPr>
          <p:cNvPr id="11" name="TextBox 10"/>
          <p:cNvSpPr txBox="1"/>
          <p:nvPr/>
        </p:nvSpPr>
        <p:spPr>
          <a:xfrm>
            <a:off x="4952999" y="6074084"/>
            <a:ext cx="457200" cy="369332"/>
          </a:xfrm>
          <a:prstGeom prst="rect">
            <a:avLst/>
          </a:prstGeom>
          <a:noFill/>
        </p:spPr>
        <p:txBody>
          <a:bodyPr wrap="square" rtlCol="0">
            <a:spAutoFit/>
          </a:bodyPr>
          <a:lstStyle/>
          <a:p>
            <a:r>
              <a:rPr lang="en-US" dirty="0" smtClean="0"/>
              <a:t>T3</a:t>
            </a:r>
            <a:endParaRPr lang="en-US" dirty="0"/>
          </a:p>
        </p:txBody>
      </p:sp>
      <p:sp>
        <p:nvSpPr>
          <p:cNvPr id="12" name="TextBox 11"/>
          <p:cNvSpPr txBox="1"/>
          <p:nvPr/>
        </p:nvSpPr>
        <p:spPr>
          <a:xfrm>
            <a:off x="6705600" y="6063706"/>
            <a:ext cx="457200" cy="369332"/>
          </a:xfrm>
          <a:prstGeom prst="rect">
            <a:avLst/>
          </a:prstGeom>
          <a:noFill/>
        </p:spPr>
        <p:txBody>
          <a:bodyPr wrap="square" rtlCol="0">
            <a:spAutoFit/>
          </a:bodyPr>
          <a:lstStyle/>
          <a:p>
            <a:r>
              <a:rPr lang="en-US" dirty="0" smtClean="0"/>
              <a:t>T4</a:t>
            </a:r>
            <a:endParaRPr lang="en-US" dirty="0"/>
          </a:p>
        </p:txBody>
      </p:sp>
      <p:sp>
        <p:nvSpPr>
          <p:cNvPr id="13" name="TextBox 12"/>
          <p:cNvSpPr txBox="1"/>
          <p:nvPr/>
        </p:nvSpPr>
        <p:spPr>
          <a:xfrm>
            <a:off x="338417" y="4835656"/>
            <a:ext cx="1104900" cy="377321"/>
          </a:xfrm>
          <a:prstGeom prst="rect">
            <a:avLst/>
          </a:prstGeom>
          <a:noFill/>
        </p:spPr>
        <p:txBody>
          <a:bodyPr wrap="square" rtlCol="0">
            <a:spAutoFit/>
          </a:bodyPr>
          <a:lstStyle/>
          <a:p>
            <a:r>
              <a:rPr lang="en-US" dirty="0"/>
              <a:t>Process A</a:t>
            </a:r>
          </a:p>
        </p:txBody>
      </p:sp>
      <p:sp>
        <p:nvSpPr>
          <p:cNvPr id="14" name="TextBox 13"/>
          <p:cNvSpPr txBox="1"/>
          <p:nvPr/>
        </p:nvSpPr>
        <p:spPr>
          <a:xfrm>
            <a:off x="332944" y="5661731"/>
            <a:ext cx="1104900" cy="377321"/>
          </a:xfrm>
          <a:prstGeom prst="rect">
            <a:avLst/>
          </a:prstGeom>
          <a:noFill/>
        </p:spPr>
        <p:txBody>
          <a:bodyPr wrap="square" rtlCol="0">
            <a:spAutoFit/>
          </a:bodyPr>
          <a:lstStyle/>
          <a:p>
            <a:r>
              <a:rPr lang="en-US" dirty="0" smtClean="0"/>
              <a:t>Process B</a:t>
            </a:r>
            <a:endParaRPr lang="en-US" dirty="0"/>
          </a:p>
        </p:txBody>
      </p:sp>
      <p:sp>
        <p:nvSpPr>
          <p:cNvPr id="15" name="Rectangle 14"/>
          <p:cNvSpPr/>
          <p:nvPr/>
        </p:nvSpPr>
        <p:spPr>
          <a:xfrm>
            <a:off x="5186363" y="5767283"/>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ular Callout 15"/>
          <p:cNvSpPr/>
          <p:nvPr/>
        </p:nvSpPr>
        <p:spPr>
          <a:xfrm>
            <a:off x="1704976" y="4035983"/>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&lt;set lock to 1&gt;</a:t>
            </a:r>
            <a:endParaRPr lang="en-IN" dirty="0"/>
          </a:p>
        </p:txBody>
      </p:sp>
      <p:sp>
        <p:nvSpPr>
          <p:cNvPr id="17" name="Rounded Rectangular Callout 16"/>
          <p:cNvSpPr/>
          <p:nvPr/>
        </p:nvSpPr>
        <p:spPr>
          <a:xfrm>
            <a:off x="4600576" y="4033987"/>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&lt;set lock </a:t>
            </a:r>
            <a:r>
              <a:rPr lang="en-IN" dirty="0" smtClean="0"/>
              <a:t>to 0&gt;</a:t>
            </a:r>
            <a:endParaRPr lang="en-IN" dirty="0"/>
          </a:p>
        </p:txBody>
      </p:sp>
      <p:sp>
        <p:nvSpPr>
          <p:cNvPr id="18" name="Rounded Rectangular Callout 17"/>
          <p:cNvSpPr/>
          <p:nvPr/>
        </p:nvSpPr>
        <p:spPr>
          <a:xfrm>
            <a:off x="3033714" y="3829458"/>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critical section </a:t>
            </a:r>
            <a:r>
              <a:rPr lang="en-IN" dirty="0" smtClean="0"/>
              <a:t>&gt;</a:t>
            </a:r>
            <a:endParaRPr lang="en-IN" dirty="0"/>
          </a:p>
        </p:txBody>
      </p:sp>
      <p:sp>
        <p:nvSpPr>
          <p:cNvPr id="19" name="Right Brace 18"/>
          <p:cNvSpPr/>
          <p:nvPr/>
        </p:nvSpPr>
        <p:spPr>
          <a:xfrm rot="16200000">
            <a:off x="3584857" y="3350061"/>
            <a:ext cx="298602" cy="2894883"/>
          </a:xfrm>
          <a:prstGeom prst="rightBrace">
            <a:avLst>
              <a:gd name="adj1" fmla="val 8333"/>
              <a:gd name="adj2" fmla="val 46052"/>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sp>
        <p:nvSpPr>
          <p:cNvPr id="20" name="Rounded Rectangular Callout 19"/>
          <p:cNvSpPr/>
          <p:nvPr/>
        </p:nvSpPr>
        <p:spPr>
          <a:xfrm>
            <a:off x="5945001" y="3826787"/>
            <a:ext cx="2218204" cy="488393"/>
          </a:xfrm>
          <a:prstGeom prst="wedgeRoundRectCallout">
            <a:avLst>
              <a:gd name="adj1" fmla="val -23512"/>
              <a:gd name="adj2" fmla="val 1210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&lt; remainder section&gt;</a:t>
            </a:r>
          </a:p>
        </p:txBody>
      </p:sp>
      <p:sp>
        <p:nvSpPr>
          <p:cNvPr id="21" name="Right Brace 20"/>
          <p:cNvSpPr/>
          <p:nvPr/>
        </p:nvSpPr>
        <p:spPr>
          <a:xfrm rot="16200000">
            <a:off x="6494588" y="3373868"/>
            <a:ext cx="298602" cy="2894883"/>
          </a:xfrm>
          <a:prstGeom prst="rightBrace">
            <a:avLst>
              <a:gd name="adj1" fmla="val 8333"/>
              <a:gd name="adj2" fmla="val 46052"/>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IN"/>
          </a:p>
        </p:txBody>
      </p:sp>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l="17369" r="17369"/>
          <a:stretch/>
        </p:blipFill>
        <p:spPr>
          <a:xfrm>
            <a:off x="2015342" y="3348642"/>
            <a:ext cx="469883" cy="720000"/>
          </a:xfrm>
          <a:prstGeom prst="rect">
            <a:avLst/>
          </a:prstGeom>
        </p:spPr>
      </p:pic>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20336" t="5503" r="20336"/>
          <a:stretch/>
        </p:blipFill>
        <p:spPr>
          <a:xfrm>
            <a:off x="5025895" y="3345432"/>
            <a:ext cx="452045" cy="720000"/>
          </a:xfrm>
          <a:prstGeom prst="rect">
            <a:avLst/>
          </a:prstGeom>
        </p:spPr>
      </p:pic>
      <p:pic>
        <p:nvPicPr>
          <p:cNvPr id="26" name="Picture 25"/>
          <p:cNvPicPr>
            <a:picLocks noChangeAspect="1"/>
          </p:cNvPicPr>
          <p:nvPr/>
        </p:nvPicPr>
        <p:blipFill rotWithShape="1">
          <a:blip r:embed="rId3" cstate="print">
            <a:extLst>
              <a:ext uri="{28A0092B-C50C-407E-A947-70E740481C1C}">
                <a14:useLocalDpi xmlns:a14="http://schemas.microsoft.com/office/drawing/2010/main" val="0"/>
              </a:ext>
            </a:extLst>
          </a:blip>
          <a:srcRect l="20336" t="5503" r="20336"/>
          <a:stretch/>
        </p:blipFill>
        <p:spPr>
          <a:xfrm>
            <a:off x="2018704" y="3348702"/>
            <a:ext cx="452045" cy="720000"/>
          </a:xfrm>
          <a:prstGeom prst="rect">
            <a:avLst/>
          </a:prstGeom>
        </p:spPr>
      </p:pic>
    </p:spTree>
    <p:extLst>
      <p:ext uri="{BB962C8B-B14F-4D97-AF65-F5344CB8AC3E}">
        <p14:creationId xmlns:p14="http://schemas.microsoft.com/office/powerpoint/2010/main" val="137493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6"/>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4"/>
                                        </p:tgtEl>
                                      </p:cBhvr>
                                    </p:animEffect>
                                    <p:set>
                                      <p:cBhvr>
                                        <p:cTn id="30" dur="1" fill="hold">
                                          <p:stCondLst>
                                            <p:cond delay="499"/>
                                          </p:stCondLst>
                                        </p:cTn>
                                        <p:tgtEl>
                                          <p:spTgt spid="2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5" end="5"/>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1" animBg="1"/>
      <p:bldP spid="17" grpId="2"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 lock variable</a:t>
            </a:r>
          </a:p>
        </p:txBody>
      </p:sp>
      <p:sp>
        <p:nvSpPr>
          <p:cNvPr id="3" name="Content Placeholder 2"/>
          <p:cNvSpPr>
            <a:spLocks noGrp="1"/>
          </p:cNvSpPr>
          <p:nvPr>
            <p:ph idx="1"/>
          </p:nvPr>
        </p:nvSpPr>
        <p:spPr/>
        <p:txBody>
          <a:bodyPr/>
          <a:lstStyle/>
          <a:p>
            <a:r>
              <a:rPr lang="en-US" dirty="0" smtClean="0"/>
              <a:t>Problem:</a:t>
            </a:r>
          </a:p>
          <a:p>
            <a:pPr lvl="1"/>
            <a:r>
              <a:rPr lang="en-IN" dirty="0" smtClean="0"/>
              <a:t>If </a:t>
            </a:r>
            <a:r>
              <a:rPr lang="en-IN" dirty="0"/>
              <a:t>process </a:t>
            </a:r>
            <a:r>
              <a:rPr lang="en-IN" b="1" dirty="0">
                <a:solidFill>
                  <a:srgbClr val="C00000"/>
                </a:solidFill>
              </a:rPr>
              <a:t>P0 sees the value of lock variable 0 </a:t>
            </a:r>
            <a:r>
              <a:rPr lang="en-IN" dirty="0"/>
              <a:t>and </a:t>
            </a:r>
            <a:r>
              <a:rPr lang="en-IN" b="1" dirty="0">
                <a:solidFill>
                  <a:srgbClr val="C00000"/>
                </a:solidFill>
              </a:rPr>
              <a:t>before it can set it to 1 context switch occurs</a:t>
            </a:r>
            <a:r>
              <a:rPr lang="en-IN" dirty="0" smtClean="0"/>
              <a:t>. </a:t>
            </a:r>
            <a:endParaRPr lang="en-IN" dirty="0"/>
          </a:p>
          <a:p>
            <a:pPr lvl="1"/>
            <a:r>
              <a:rPr lang="en-IN" dirty="0"/>
              <a:t>Now process </a:t>
            </a:r>
            <a:r>
              <a:rPr lang="en-IN" b="1" dirty="0">
                <a:solidFill>
                  <a:srgbClr val="C00000"/>
                </a:solidFill>
              </a:rPr>
              <a:t>P1 runs and finds value of lock variable 0</a:t>
            </a:r>
            <a:r>
              <a:rPr lang="en-IN" dirty="0"/>
              <a:t>, so it </a:t>
            </a:r>
            <a:r>
              <a:rPr lang="en-IN" b="1" dirty="0">
                <a:solidFill>
                  <a:srgbClr val="C00000"/>
                </a:solidFill>
              </a:rPr>
              <a:t>sets value to 1, enters critical region</a:t>
            </a:r>
            <a:r>
              <a:rPr lang="en-IN" dirty="0"/>
              <a:t>.</a:t>
            </a:r>
          </a:p>
          <a:p>
            <a:pPr lvl="1">
              <a:buClr>
                <a:schemeClr val="tx1"/>
              </a:buClr>
            </a:pPr>
            <a:r>
              <a:rPr lang="en-IN" b="1" dirty="0">
                <a:solidFill>
                  <a:srgbClr val="C00000"/>
                </a:solidFill>
              </a:rPr>
              <a:t>At some point of time P0 resumes</a:t>
            </a:r>
            <a:r>
              <a:rPr lang="en-IN" dirty="0"/>
              <a:t>, </a:t>
            </a:r>
            <a:r>
              <a:rPr lang="en-IN" b="1" dirty="0">
                <a:solidFill>
                  <a:srgbClr val="C00000"/>
                </a:solidFill>
              </a:rPr>
              <a:t>sets the value of lock variable to 1</a:t>
            </a:r>
            <a:r>
              <a:rPr lang="en-IN" dirty="0"/>
              <a:t>, </a:t>
            </a:r>
            <a:r>
              <a:rPr lang="en-IN" b="1" dirty="0">
                <a:solidFill>
                  <a:srgbClr val="C00000"/>
                </a:solidFill>
              </a:rPr>
              <a:t>enters critical region</a:t>
            </a:r>
            <a:r>
              <a:rPr lang="en-IN" dirty="0"/>
              <a:t>. </a:t>
            </a:r>
          </a:p>
          <a:p>
            <a:pPr lvl="1"/>
            <a:r>
              <a:rPr lang="en-IN" dirty="0"/>
              <a:t>Now </a:t>
            </a:r>
            <a:r>
              <a:rPr lang="en-IN" b="1" dirty="0">
                <a:solidFill>
                  <a:srgbClr val="C00000"/>
                </a:solidFill>
              </a:rPr>
              <a:t>two processes are in their critical regions </a:t>
            </a:r>
            <a:r>
              <a:rPr lang="en-IN" dirty="0"/>
              <a:t>accessing the same shared memory, which violates the mutual exclusion condition</a:t>
            </a:r>
            <a:r>
              <a:rPr lang="en-IN" dirty="0" smtClean="0"/>
              <a:t>.</a:t>
            </a:r>
            <a:endParaRPr lang="en-IN" dirty="0"/>
          </a:p>
        </p:txBody>
      </p:sp>
    </p:spTree>
    <p:extLst>
      <p:ext uri="{BB962C8B-B14F-4D97-AF65-F5344CB8AC3E}">
        <p14:creationId xmlns:p14="http://schemas.microsoft.com/office/powerpoint/2010/main" val="139386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t>
            </a:r>
            <a:r>
              <a:rPr lang="en-US" dirty="0" smtClean="0"/>
              <a:t>Alteration</a:t>
            </a:r>
            <a:endParaRPr lang="en-US" dirty="0"/>
          </a:p>
        </p:txBody>
      </p:sp>
      <p:sp>
        <p:nvSpPr>
          <p:cNvPr id="5" name="Content Placeholder 4"/>
          <p:cNvSpPr>
            <a:spLocks noGrp="1"/>
          </p:cNvSpPr>
          <p:nvPr>
            <p:ph idx="1"/>
          </p:nvPr>
        </p:nvSpPr>
        <p:spPr/>
        <p:txBody>
          <a:bodyPr/>
          <a:lstStyle/>
          <a:p>
            <a:r>
              <a:rPr lang="en-US" dirty="0"/>
              <a:t>Integer </a:t>
            </a:r>
            <a:r>
              <a:rPr lang="en-US" b="1" dirty="0">
                <a:solidFill>
                  <a:srgbClr val="C00000"/>
                </a:solidFill>
              </a:rPr>
              <a:t>variable 'turn' keeps track of whose turn is </a:t>
            </a:r>
            <a:r>
              <a:rPr lang="en-US" dirty="0"/>
              <a:t>to enter the critical section.</a:t>
            </a:r>
          </a:p>
          <a:p>
            <a:pPr>
              <a:buClr>
                <a:schemeClr val="tx1"/>
              </a:buClr>
            </a:pPr>
            <a:r>
              <a:rPr lang="en-US" b="1" dirty="0">
                <a:solidFill>
                  <a:srgbClr val="C00000"/>
                </a:solidFill>
              </a:rPr>
              <a:t>Initially turn=0</a:t>
            </a:r>
            <a:r>
              <a:rPr lang="en-US" dirty="0"/>
              <a:t>. Process </a:t>
            </a:r>
            <a:r>
              <a:rPr lang="en-US" dirty="0" smtClean="0"/>
              <a:t>0 </a:t>
            </a:r>
            <a:r>
              <a:rPr lang="en-US" dirty="0"/>
              <a:t>inspects turn, finds it to be 0, and enters in its critical section. </a:t>
            </a:r>
            <a:endParaRPr lang="en-US" dirty="0" smtClean="0"/>
          </a:p>
          <a:p>
            <a:pPr>
              <a:buClr>
                <a:schemeClr val="tx1"/>
              </a:buClr>
            </a:pPr>
            <a:r>
              <a:rPr lang="en-US" b="1" dirty="0">
                <a:solidFill>
                  <a:srgbClr val="C00000"/>
                </a:solidFill>
              </a:rPr>
              <a:t>Process 1 also finds it to be 0 </a:t>
            </a:r>
            <a:r>
              <a:rPr lang="en-US" dirty="0"/>
              <a:t>and therefore </a:t>
            </a:r>
            <a:r>
              <a:rPr lang="en-US" b="1" dirty="0">
                <a:solidFill>
                  <a:srgbClr val="C00000"/>
                </a:solidFill>
              </a:rPr>
              <a:t>sits in a loop </a:t>
            </a:r>
            <a:r>
              <a:rPr lang="en-US" dirty="0"/>
              <a:t>continually testing 'turn' to see </a:t>
            </a:r>
            <a:r>
              <a:rPr lang="en-US" b="1" dirty="0">
                <a:solidFill>
                  <a:srgbClr val="C00000"/>
                </a:solidFill>
              </a:rPr>
              <a:t>when it becomes 1</a:t>
            </a:r>
            <a:r>
              <a:rPr lang="en-US" dirty="0"/>
              <a:t>. </a:t>
            </a:r>
            <a:endParaRPr lang="en-US" dirty="0" smtClean="0"/>
          </a:p>
          <a:p>
            <a:pPr>
              <a:buClr>
                <a:schemeClr val="tx1"/>
              </a:buClr>
            </a:pPr>
            <a:r>
              <a:rPr lang="en-US" b="1" dirty="0">
                <a:solidFill>
                  <a:srgbClr val="C00000"/>
                </a:solidFill>
              </a:rPr>
              <a:t>Continuously testing a variable </a:t>
            </a:r>
            <a:r>
              <a:rPr lang="en-US" dirty="0"/>
              <a:t>waiting for some </a:t>
            </a:r>
            <a:r>
              <a:rPr lang="en-US" dirty="0" smtClean="0"/>
              <a:t>event </a:t>
            </a:r>
            <a:r>
              <a:rPr lang="en-US" dirty="0"/>
              <a:t>to appear is called the </a:t>
            </a:r>
            <a:r>
              <a:rPr lang="en-US" b="1" dirty="0">
                <a:solidFill>
                  <a:srgbClr val="C00000"/>
                </a:solidFill>
              </a:rPr>
              <a:t>busy waiting</a:t>
            </a:r>
            <a:r>
              <a:rPr lang="en-US" dirty="0" smtClean="0"/>
              <a:t>.</a:t>
            </a:r>
          </a:p>
          <a:p>
            <a:r>
              <a:rPr lang="en-US" dirty="0"/>
              <a:t>When </a:t>
            </a:r>
            <a:r>
              <a:rPr lang="en-US" b="1" dirty="0">
                <a:solidFill>
                  <a:srgbClr val="C00000"/>
                </a:solidFill>
              </a:rPr>
              <a:t>process 0 exits </a:t>
            </a:r>
            <a:r>
              <a:rPr lang="en-US" dirty="0"/>
              <a:t>from critical region it </a:t>
            </a:r>
            <a:r>
              <a:rPr lang="en-US" b="1" dirty="0">
                <a:solidFill>
                  <a:srgbClr val="C00000"/>
                </a:solidFill>
              </a:rPr>
              <a:t>sets turn to 1 </a:t>
            </a:r>
            <a:r>
              <a:rPr lang="en-US" dirty="0"/>
              <a:t>and now </a:t>
            </a:r>
            <a:r>
              <a:rPr lang="en-US" b="1" dirty="0">
                <a:solidFill>
                  <a:srgbClr val="C00000"/>
                </a:solidFill>
              </a:rPr>
              <a:t>process 1 can find it to be 1 and enters in to critical region</a:t>
            </a:r>
            <a:r>
              <a:rPr lang="en-US" dirty="0" smtClean="0"/>
              <a:t>.</a:t>
            </a:r>
          </a:p>
          <a:p>
            <a:r>
              <a:rPr lang="en-US" dirty="0"/>
              <a:t>In this </a:t>
            </a:r>
            <a:r>
              <a:rPr lang="en-US" dirty="0" smtClean="0"/>
              <a:t>way, </a:t>
            </a:r>
            <a:r>
              <a:rPr lang="en-US" dirty="0"/>
              <a:t>both the </a:t>
            </a:r>
            <a:r>
              <a:rPr lang="en-US" dirty="0" smtClean="0"/>
              <a:t>processes </a:t>
            </a:r>
            <a:r>
              <a:rPr lang="en-US" dirty="0"/>
              <a:t>get </a:t>
            </a:r>
            <a:r>
              <a:rPr lang="en-US" b="1" dirty="0">
                <a:solidFill>
                  <a:srgbClr val="C00000"/>
                </a:solidFill>
              </a:rPr>
              <a:t>alternate turn </a:t>
            </a:r>
            <a:r>
              <a:rPr lang="en-US" dirty="0"/>
              <a:t>to enter in critical region.</a:t>
            </a:r>
          </a:p>
        </p:txBody>
      </p:sp>
    </p:spTree>
    <p:extLst>
      <p:ext uri="{BB962C8B-B14F-4D97-AF65-F5344CB8AC3E}">
        <p14:creationId xmlns:p14="http://schemas.microsoft.com/office/powerpoint/2010/main" val="119516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t>
            </a:r>
            <a:r>
              <a:rPr lang="en-US" dirty="0" smtClean="0"/>
              <a:t>Alteration (Algorithm)</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16907251"/>
              </p:ext>
            </p:extLst>
          </p:nvPr>
        </p:nvGraphicFramePr>
        <p:xfrm>
          <a:off x="190500" y="990600"/>
          <a:ext cx="8763000" cy="3017520"/>
        </p:xfrm>
        <a:graphic>
          <a:graphicData uri="http://schemas.openxmlformats.org/drawingml/2006/table">
            <a:tbl>
              <a:tblPr firstRow="1" bandRow="1">
                <a:tableStyleId>{BC89EF96-8CEA-46FF-86C4-4CE0E7609802}</a:tableStyleId>
              </a:tblPr>
              <a:tblGrid>
                <a:gridCol w="4381500">
                  <a:extLst>
                    <a:ext uri="{9D8B030D-6E8A-4147-A177-3AD203B41FA5}">
                      <a16:colId xmlns:a16="http://schemas.microsoft.com/office/drawing/2014/main" xmlns="" val="20000"/>
                    </a:ext>
                  </a:extLst>
                </a:gridCol>
                <a:gridCol w="4381500">
                  <a:extLst>
                    <a:ext uri="{9D8B030D-6E8A-4147-A177-3AD203B41FA5}">
                      <a16:colId xmlns:a16="http://schemas.microsoft.com/office/drawing/2014/main" xmlns="" val="20001"/>
                    </a:ext>
                  </a:extLst>
                </a:gridCol>
              </a:tblGrid>
              <a:tr h="1219200">
                <a:tc>
                  <a:txBody>
                    <a:bodyPr/>
                    <a:lstStyle/>
                    <a:p>
                      <a:r>
                        <a:rPr lang="en-US" sz="2400" b="1" dirty="0" smtClean="0">
                          <a:effectLst/>
                        </a:rPr>
                        <a:t>Process 0</a:t>
                      </a:r>
                    </a:p>
                    <a:p>
                      <a:r>
                        <a:rPr lang="en-US" sz="2400" b="0" dirty="0" smtClean="0">
                          <a:effectLst/>
                        </a:rPr>
                        <a:t>while </a:t>
                      </a:r>
                      <a:r>
                        <a:rPr lang="en-US" sz="2400" b="0" dirty="0">
                          <a:effectLst/>
                        </a:rPr>
                        <a:t>(TRUE) </a:t>
                      </a:r>
                      <a:endParaRPr lang="en-US" sz="2400" b="0" dirty="0" smtClean="0">
                        <a:effectLst/>
                      </a:endParaRPr>
                    </a:p>
                    <a:p>
                      <a:r>
                        <a:rPr lang="en-US" sz="2400" b="0" dirty="0" smtClean="0">
                          <a:effectLst/>
                        </a:rPr>
                        <a:t>{</a:t>
                      </a:r>
                      <a:endParaRPr lang="en-US" sz="2400" b="0" dirty="0">
                        <a:effectLst/>
                      </a:endParaRPr>
                    </a:p>
                    <a:p>
                      <a:r>
                        <a:rPr lang="en-US" sz="2400" b="0" dirty="0">
                          <a:effectLst/>
                        </a:rPr>
                        <a:t>while (turn != 0) </a:t>
                      </a:r>
                      <a:r>
                        <a:rPr lang="en-US" sz="2400" b="0" dirty="0">
                          <a:solidFill>
                            <a:srgbClr val="C00000"/>
                          </a:solidFill>
                          <a:effectLst/>
                        </a:rPr>
                        <a:t>/* loop */ ;</a:t>
                      </a:r>
                    </a:p>
                    <a:p>
                      <a:r>
                        <a:rPr lang="en-US" sz="2400" b="0" dirty="0" err="1">
                          <a:effectLst/>
                        </a:rPr>
                        <a:t>critical_region</a:t>
                      </a:r>
                      <a:r>
                        <a:rPr lang="en-US" sz="2400" b="0" dirty="0">
                          <a:effectLst/>
                        </a:rPr>
                        <a:t>();</a:t>
                      </a:r>
                    </a:p>
                    <a:p>
                      <a:r>
                        <a:rPr lang="en-US" sz="2400" b="0" dirty="0">
                          <a:effectLst/>
                        </a:rPr>
                        <a:t>turn = 1;</a:t>
                      </a:r>
                    </a:p>
                    <a:p>
                      <a:r>
                        <a:rPr lang="en-US" sz="2400" b="0" dirty="0" err="1">
                          <a:effectLst/>
                        </a:rPr>
                        <a:t>noncritical_region</a:t>
                      </a:r>
                      <a:r>
                        <a:rPr lang="en-US" sz="2400" b="0" dirty="0">
                          <a:effectLst/>
                        </a:rPr>
                        <a:t>();</a:t>
                      </a:r>
                    </a:p>
                    <a:p>
                      <a:r>
                        <a:rPr lang="en-US" sz="2400" b="0" dirty="0">
                          <a:effectLst/>
                        </a:rPr>
                        <a:t>}</a:t>
                      </a:r>
                    </a:p>
                  </a:txBody>
                  <a:tcPr marL="25400" marR="2540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effectLst/>
                        </a:rPr>
                        <a:t>Process 1</a:t>
                      </a:r>
                    </a:p>
                    <a:p>
                      <a:r>
                        <a:rPr lang="en-US" sz="2400" b="0" dirty="0" smtClean="0">
                          <a:effectLst/>
                        </a:rPr>
                        <a:t>while </a:t>
                      </a:r>
                      <a:r>
                        <a:rPr lang="en-US" sz="2400" b="0" dirty="0">
                          <a:effectLst/>
                        </a:rPr>
                        <a:t>(TRUE) </a:t>
                      </a:r>
                      <a:endParaRPr lang="en-US" sz="2400" b="0" dirty="0" smtClean="0">
                        <a:effectLst/>
                      </a:endParaRPr>
                    </a:p>
                    <a:p>
                      <a:r>
                        <a:rPr lang="en-US" sz="2400" b="0" dirty="0" smtClean="0">
                          <a:effectLst/>
                        </a:rPr>
                        <a:t>{</a:t>
                      </a:r>
                      <a:endParaRPr lang="en-US" sz="2400" b="0" dirty="0">
                        <a:effectLst/>
                      </a:endParaRPr>
                    </a:p>
                    <a:p>
                      <a:r>
                        <a:rPr lang="en-US" sz="2400" b="0" dirty="0">
                          <a:effectLst/>
                        </a:rPr>
                        <a:t>while (turn != 1</a:t>
                      </a:r>
                      <a:r>
                        <a:rPr lang="en-US" sz="2400" b="0" dirty="0" smtClean="0">
                          <a:effectLst/>
                        </a:rPr>
                        <a:t>) </a:t>
                      </a:r>
                      <a:r>
                        <a:rPr lang="en-US" sz="2400" b="0" dirty="0">
                          <a:solidFill>
                            <a:srgbClr val="C00000"/>
                          </a:solidFill>
                          <a:effectLst/>
                        </a:rPr>
                        <a:t>/* loop */ ;</a:t>
                      </a:r>
                    </a:p>
                    <a:p>
                      <a:r>
                        <a:rPr lang="en-US" sz="2400" b="0" dirty="0" err="1">
                          <a:effectLst/>
                        </a:rPr>
                        <a:t>critical_region</a:t>
                      </a:r>
                      <a:r>
                        <a:rPr lang="en-US" sz="2400" b="0" dirty="0">
                          <a:effectLst/>
                        </a:rPr>
                        <a:t>();</a:t>
                      </a:r>
                    </a:p>
                    <a:p>
                      <a:r>
                        <a:rPr lang="en-US" sz="2400" b="0" dirty="0">
                          <a:effectLst/>
                        </a:rPr>
                        <a:t>turn = 0;</a:t>
                      </a:r>
                    </a:p>
                    <a:p>
                      <a:r>
                        <a:rPr lang="en-US" sz="2400" b="0" dirty="0" err="1">
                          <a:effectLst/>
                        </a:rPr>
                        <a:t>noncritical_region</a:t>
                      </a:r>
                      <a:r>
                        <a:rPr lang="en-US" sz="2400" b="0" dirty="0">
                          <a:effectLst/>
                        </a:rPr>
                        <a:t>();</a:t>
                      </a:r>
                    </a:p>
                    <a:p>
                      <a:r>
                        <a:rPr lang="en-US" sz="2400" b="0" dirty="0">
                          <a:effectLst/>
                        </a:rPr>
                        <a:t>}</a:t>
                      </a:r>
                    </a:p>
                  </a:txBody>
                  <a:tcPr marL="25400" marR="25400"/>
                </a:tc>
                <a:extLst>
                  <a:ext uri="{0D108BD9-81ED-4DB2-BD59-A6C34878D82A}">
                    <a16:rowId xmlns:a16="http://schemas.microsoft.com/office/drawing/2014/main" xmlns="" val="10000"/>
                  </a:ext>
                </a:extLst>
              </a:tr>
            </a:tbl>
          </a:graphicData>
        </a:graphic>
      </p:graphicFrame>
      <p:cxnSp>
        <p:nvCxnSpPr>
          <p:cNvPr id="33" name="Straight Connector 32"/>
          <p:cNvCxnSpPr/>
          <p:nvPr/>
        </p:nvCxnSpPr>
        <p:spPr>
          <a:xfrm flipV="1">
            <a:off x="1106882" y="5008684"/>
            <a:ext cx="7238824" cy="53567"/>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a:off x="1106882" y="5877041"/>
            <a:ext cx="723882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a:off x="1452285"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36" name="Rectangle 35"/>
          <p:cNvSpPr/>
          <p:nvPr/>
        </p:nvSpPr>
        <p:spPr>
          <a:xfrm>
            <a:off x="1457758" y="4949468"/>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4350781" y="4770948"/>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6100206" y="474365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39" name="Straight Connector 38"/>
          <p:cNvCxnSpPr/>
          <p:nvPr/>
        </p:nvCxnSpPr>
        <p:spPr>
          <a:xfrm>
            <a:off x="2742923"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1224784" y="6066348"/>
            <a:ext cx="457200" cy="369332"/>
          </a:xfrm>
          <a:prstGeom prst="rect">
            <a:avLst/>
          </a:prstGeom>
          <a:noFill/>
        </p:spPr>
        <p:txBody>
          <a:bodyPr wrap="square" rtlCol="0">
            <a:spAutoFit/>
          </a:bodyPr>
          <a:lstStyle/>
          <a:p>
            <a:pPr algn="ctr"/>
            <a:r>
              <a:rPr lang="en-US" dirty="0" smtClean="0"/>
              <a:t>T1</a:t>
            </a:r>
            <a:endParaRPr lang="en-US" dirty="0"/>
          </a:p>
        </p:txBody>
      </p:sp>
      <p:sp>
        <p:nvSpPr>
          <p:cNvPr id="41" name="TextBox 40"/>
          <p:cNvSpPr txBox="1"/>
          <p:nvPr/>
        </p:nvSpPr>
        <p:spPr>
          <a:xfrm>
            <a:off x="2527490" y="6066348"/>
            <a:ext cx="457200" cy="369332"/>
          </a:xfrm>
          <a:prstGeom prst="rect">
            <a:avLst/>
          </a:prstGeom>
          <a:noFill/>
        </p:spPr>
        <p:txBody>
          <a:bodyPr wrap="square" rtlCol="0">
            <a:spAutoFit/>
          </a:bodyPr>
          <a:lstStyle/>
          <a:p>
            <a:pPr algn="ctr"/>
            <a:r>
              <a:rPr lang="en-US" dirty="0" smtClean="0"/>
              <a:t>T2</a:t>
            </a:r>
            <a:endParaRPr lang="en-US" dirty="0"/>
          </a:p>
        </p:txBody>
      </p:sp>
      <p:sp>
        <p:nvSpPr>
          <p:cNvPr id="42" name="TextBox 41"/>
          <p:cNvSpPr txBox="1"/>
          <p:nvPr/>
        </p:nvSpPr>
        <p:spPr>
          <a:xfrm>
            <a:off x="4119005" y="6074084"/>
            <a:ext cx="457200" cy="369332"/>
          </a:xfrm>
          <a:prstGeom prst="rect">
            <a:avLst/>
          </a:prstGeom>
          <a:noFill/>
        </p:spPr>
        <p:txBody>
          <a:bodyPr wrap="square" rtlCol="0">
            <a:spAutoFit/>
          </a:bodyPr>
          <a:lstStyle/>
          <a:p>
            <a:pPr algn="ctr"/>
            <a:r>
              <a:rPr lang="en-US" dirty="0" smtClean="0"/>
              <a:t>T3</a:t>
            </a:r>
            <a:endParaRPr lang="en-US" dirty="0"/>
          </a:p>
        </p:txBody>
      </p:sp>
      <p:sp>
        <p:nvSpPr>
          <p:cNvPr id="43" name="TextBox 42"/>
          <p:cNvSpPr txBox="1"/>
          <p:nvPr/>
        </p:nvSpPr>
        <p:spPr>
          <a:xfrm>
            <a:off x="5871606" y="6063706"/>
            <a:ext cx="457200" cy="369332"/>
          </a:xfrm>
          <a:prstGeom prst="rect">
            <a:avLst/>
          </a:prstGeom>
          <a:noFill/>
        </p:spPr>
        <p:txBody>
          <a:bodyPr wrap="square" rtlCol="0">
            <a:spAutoFit/>
          </a:bodyPr>
          <a:lstStyle/>
          <a:p>
            <a:pPr algn="ctr"/>
            <a:r>
              <a:rPr lang="en-US" dirty="0" smtClean="0"/>
              <a:t>T4</a:t>
            </a:r>
            <a:endParaRPr lang="en-US" dirty="0"/>
          </a:p>
        </p:txBody>
      </p:sp>
      <p:sp>
        <p:nvSpPr>
          <p:cNvPr id="44" name="TextBox 43"/>
          <p:cNvSpPr txBox="1"/>
          <p:nvPr/>
        </p:nvSpPr>
        <p:spPr>
          <a:xfrm>
            <a:off x="37823" y="4835656"/>
            <a:ext cx="1104900" cy="377321"/>
          </a:xfrm>
          <a:prstGeom prst="rect">
            <a:avLst/>
          </a:prstGeom>
          <a:noFill/>
        </p:spPr>
        <p:txBody>
          <a:bodyPr wrap="square" rtlCol="0">
            <a:spAutoFit/>
          </a:bodyPr>
          <a:lstStyle/>
          <a:p>
            <a:r>
              <a:rPr lang="en-US" dirty="0" smtClean="0"/>
              <a:t>Process 0</a:t>
            </a:r>
            <a:endParaRPr lang="en-US" dirty="0"/>
          </a:p>
        </p:txBody>
      </p:sp>
      <p:sp>
        <p:nvSpPr>
          <p:cNvPr id="45" name="TextBox 44"/>
          <p:cNvSpPr txBox="1"/>
          <p:nvPr/>
        </p:nvSpPr>
        <p:spPr>
          <a:xfrm>
            <a:off x="32350" y="5661731"/>
            <a:ext cx="1104900" cy="377321"/>
          </a:xfrm>
          <a:prstGeom prst="rect">
            <a:avLst/>
          </a:prstGeom>
          <a:noFill/>
        </p:spPr>
        <p:txBody>
          <a:bodyPr wrap="square" rtlCol="0">
            <a:spAutoFit/>
          </a:bodyPr>
          <a:lstStyle/>
          <a:p>
            <a:r>
              <a:rPr lang="en-US" dirty="0" smtClean="0"/>
              <a:t>Process 1</a:t>
            </a:r>
            <a:endParaRPr lang="en-US" dirty="0"/>
          </a:p>
        </p:txBody>
      </p:sp>
      <p:sp>
        <p:nvSpPr>
          <p:cNvPr id="46" name="TextBox 45"/>
          <p:cNvSpPr txBox="1"/>
          <p:nvPr/>
        </p:nvSpPr>
        <p:spPr>
          <a:xfrm>
            <a:off x="1557792" y="4527751"/>
            <a:ext cx="2531731" cy="369332"/>
          </a:xfrm>
          <a:prstGeom prst="rect">
            <a:avLst/>
          </a:prstGeom>
          <a:noFill/>
        </p:spPr>
        <p:txBody>
          <a:bodyPr wrap="square" rtlCol="0">
            <a:spAutoFit/>
          </a:bodyPr>
          <a:lstStyle/>
          <a:p>
            <a:r>
              <a:rPr lang="en-US" dirty="0" smtClean="0"/>
              <a:t>0 enters in critical region</a:t>
            </a:r>
            <a:endParaRPr lang="en-US" dirty="0"/>
          </a:p>
        </p:txBody>
      </p:sp>
      <p:cxnSp>
        <p:nvCxnSpPr>
          <p:cNvPr id="47" name="Straight Arrow Connector 46"/>
          <p:cNvCxnSpPr/>
          <p:nvPr/>
        </p:nvCxnSpPr>
        <p:spPr>
          <a:xfrm flipH="1">
            <a:off x="1447420" y="4731859"/>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8" name="TextBox 47"/>
          <p:cNvSpPr txBox="1"/>
          <p:nvPr/>
        </p:nvSpPr>
        <p:spPr>
          <a:xfrm>
            <a:off x="2776541" y="5117540"/>
            <a:ext cx="1452283" cy="646331"/>
          </a:xfrm>
          <a:prstGeom prst="rect">
            <a:avLst/>
          </a:prstGeom>
          <a:noFill/>
        </p:spPr>
        <p:txBody>
          <a:bodyPr wrap="square" rtlCol="0">
            <a:spAutoFit/>
          </a:bodyPr>
          <a:lstStyle/>
          <a:p>
            <a:r>
              <a:rPr lang="en-US" dirty="0" smtClean="0"/>
              <a:t>1 attempt to enter</a:t>
            </a:r>
            <a:endParaRPr lang="en-US" dirty="0"/>
          </a:p>
        </p:txBody>
      </p:sp>
      <p:cxnSp>
        <p:nvCxnSpPr>
          <p:cNvPr id="49" name="Straight Arrow Connector 48"/>
          <p:cNvCxnSpPr/>
          <p:nvPr/>
        </p:nvCxnSpPr>
        <p:spPr>
          <a:xfrm flipH="1">
            <a:off x="2747622" y="5659891"/>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0" name="TextBox 49"/>
          <p:cNvSpPr txBox="1"/>
          <p:nvPr/>
        </p:nvSpPr>
        <p:spPr>
          <a:xfrm>
            <a:off x="4554939" y="4527751"/>
            <a:ext cx="2307268" cy="369332"/>
          </a:xfrm>
          <a:prstGeom prst="rect">
            <a:avLst/>
          </a:prstGeom>
          <a:noFill/>
        </p:spPr>
        <p:txBody>
          <a:bodyPr wrap="square" rtlCol="0">
            <a:spAutoFit/>
          </a:bodyPr>
          <a:lstStyle/>
          <a:p>
            <a:r>
              <a:rPr lang="en-US" dirty="0" smtClean="0"/>
              <a:t>0 leaves critical region</a:t>
            </a:r>
            <a:endParaRPr lang="en-US" dirty="0"/>
          </a:p>
        </p:txBody>
      </p:sp>
      <p:cxnSp>
        <p:nvCxnSpPr>
          <p:cNvPr id="51" name="Straight Arrow Connector 50"/>
          <p:cNvCxnSpPr/>
          <p:nvPr/>
        </p:nvCxnSpPr>
        <p:spPr>
          <a:xfrm flipH="1">
            <a:off x="4356574" y="4791808"/>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2" name="Rectangle 51"/>
          <p:cNvSpPr/>
          <p:nvPr/>
        </p:nvSpPr>
        <p:spPr>
          <a:xfrm>
            <a:off x="4352369" y="5767283"/>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547638" y="5062251"/>
            <a:ext cx="1443317" cy="646331"/>
          </a:xfrm>
          <a:prstGeom prst="rect">
            <a:avLst/>
          </a:prstGeom>
          <a:noFill/>
        </p:spPr>
        <p:txBody>
          <a:bodyPr wrap="square" rtlCol="0">
            <a:spAutoFit/>
          </a:bodyPr>
          <a:lstStyle/>
          <a:p>
            <a:r>
              <a:rPr lang="en-US" dirty="0" smtClean="0"/>
              <a:t>1 enters in critical region</a:t>
            </a:r>
            <a:endParaRPr lang="en-US" dirty="0"/>
          </a:p>
        </p:txBody>
      </p:sp>
      <p:cxnSp>
        <p:nvCxnSpPr>
          <p:cNvPr id="54" name="Straight Arrow Connector 53"/>
          <p:cNvCxnSpPr/>
          <p:nvPr/>
        </p:nvCxnSpPr>
        <p:spPr>
          <a:xfrm flipH="1">
            <a:off x="4347605" y="5556604"/>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5" name="TextBox 54"/>
          <p:cNvSpPr txBox="1"/>
          <p:nvPr/>
        </p:nvSpPr>
        <p:spPr>
          <a:xfrm>
            <a:off x="6172200" y="5079094"/>
            <a:ext cx="1469068" cy="646331"/>
          </a:xfrm>
          <a:prstGeom prst="rect">
            <a:avLst/>
          </a:prstGeom>
          <a:noFill/>
        </p:spPr>
        <p:txBody>
          <a:bodyPr wrap="square" rtlCol="0">
            <a:spAutoFit/>
          </a:bodyPr>
          <a:lstStyle/>
          <a:p>
            <a:r>
              <a:rPr lang="en-US" dirty="0" smtClean="0"/>
              <a:t>1 leaves critical region</a:t>
            </a:r>
            <a:endParaRPr lang="en-US" dirty="0"/>
          </a:p>
        </p:txBody>
      </p:sp>
      <p:cxnSp>
        <p:nvCxnSpPr>
          <p:cNvPr id="56" name="Straight Arrow Connector 55"/>
          <p:cNvCxnSpPr/>
          <p:nvPr/>
        </p:nvCxnSpPr>
        <p:spPr>
          <a:xfrm flipH="1">
            <a:off x="6103162" y="5631701"/>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7" name="Right Brace 56"/>
          <p:cNvSpPr/>
          <p:nvPr/>
        </p:nvSpPr>
        <p:spPr>
          <a:xfrm rot="5400000">
            <a:off x="3439318" y="5180646"/>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TextBox 57"/>
          <p:cNvSpPr txBox="1"/>
          <p:nvPr/>
        </p:nvSpPr>
        <p:spPr>
          <a:xfrm>
            <a:off x="2902680" y="6074084"/>
            <a:ext cx="1292525" cy="369332"/>
          </a:xfrm>
          <a:prstGeom prst="rect">
            <a:avLst/>
          </a:prstGeom>
          <a:noFill/>
        </p:spPr>
        <p:txBody>
          <a:bodyPr wrap="square" rtlCol="0">
            <a:spAutoFit/>
          </a:bodyPr>
          <a:lstStyle/>
          <a:p>
            <a:r>
              <a:rPr lang="en-US" dirty="0" smtClean="0"/>
              <a:t>1 Busy Wait</a:t>
            </a:r>
            <a:endParaRPr lang="en-US" dirty="0"/>
          </a:p>
        </p:txBody>
      </p:sp>
      <p:sp>
        <p:nvSpPr>
          <p:cNvPr id="59" name="TextBox 58"/>
          <p:cNvSpPr txBox="1"/>
          <p:nvPr/>
        </p:nvSpPr>
        <p:spPr>
          <a:xfrm>
            <a:off x="1339136" y="4185261"/>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sp>
        <p:nvSpPr>
          <p:cNvPr id="60" name="TextBox 59"/>
          <p:cNvSpPr txBox="1"/>
          <p:nvPr/>
        </p:nvSpPr>
        <p:spPr>
          <a:xfrm>
            <a:off x="4195206" y="420266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1</a:t>
            </a:r>
            <a:endParaRPr lang="en-US" dirty="0"/>
          </a:p>
        </p:txBody>
      </p:sp>
      <p:sp>
        <p:nvSpPr>
          <p:cNvPr id="61" name="TextBox 60"/>
          <p:cNvSpPr txBox="1"/>
          <p:nvPr/>
        </p:nvSpPr>
        <p:spPr>
          <a:xfrm>
            <a:off x="5947806" y="420266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62" name="TextBox 61"/>
          <p:cNvSpPr txBox="1"/>
          <p:nvPr/>
        </p:nvSpPr>
        <p:spPr>
          <a:xfrm>
            <a:off x="762000"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sp>
        <p:nvSpPr>
          <p:cNvPr id="63" name="TextBox 62"/>
          <p:cNvSpPr txBox="1"/>
          <p:nvPr/>
        </p:nvSpPr>
        <p:spPr>
          <a:xfrm>
            <a:off x="2595006"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cxnSp>
        <p:nvCxnSpPr>
          <p:cNvPr id="64" name="Straight Connector 63"/>
          <p:cNvCxnSpPr/>
          <p:nvPr/>
        </p:nvCxnSpPr>
        <p:spPr>
          <a:xfrm>
            <a:off x="7315200" y="480060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7543800" y="5122012"/>
            <a:ext cx="1183601" cy="646331"/>
          </a:xfrm>
          <a:prstGeom prst="rect">
            <a:avLst/>
          </a:prstGeom>
          <a:noFill/>
        </p:spPr>
        <p:txBody>
          <a:bodyPr wrap="square" rtlCol="0">
            <a:spAutoFit/>
          </a:bodyPr>
          <a:lstStyle/>
          <a:p>
            <a:r>
              <a:rPr lang="en-US" dirty="0" smtClean="0"/>
              <a:t>1 attempt to enter</a:t>
            </a:r>
            <a:endParaRPr lang="en-US" dirty="0"/>
          </a:p>
        </p:txBody>
      </p:sp>
      <p:cxnSp>
        <p:nvCxnSpPr>
          <p:cNvPr id="74" name="Straight Arrow Connector 73"/>
          <p:cNvCxnSpPr/>
          <p:nvPr/>
        </p:nvCxnSpPr>
        <p:spPr>
          <a:xfrm flipH="1">
            <a:off x="7335794" y="5667533"/>
            <a:ext cx="226229" cy="20950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7" name="TextBox 76"/>
          <p:cNvSpPr txBox="1"/>
          <p:nvPr/>
        </p:nvSpPr>
        <p:spPr>
          <a:xfrm>
            <a:off x="7086600" y="6072412"/>
            <a:ext cx="457200" cy="369332"/>
          </a:xfrm>
          <a:prstGeom prst="rect">
            <a:avLst/>
          </a:prstGeom>
          <a:noFill/>
        </p:spPr>
        <p:txBody>
          <a:bodyPr wrap="square" rtlCol="0">
            <a:spAutoFit/>
          </a:bodyPr>
          <a:lstStyle/>
          <a:p>
            <a:r>
              <a:rPr lang="en-US" dirty="0" smtClean="0"/>
              <a:t>T5</a:t>
            </a:r>
            <a:endParaRPr lang="en-US" dirty="0"/>
          </a:p>
        </p:txBody>
      </p:sp>
      <p:sp>
        <p:nvSpPr>
          <p:cNvPr id="78" name="TextBox 77"/>
          <p:cNvSpPr txBox="1"/>
          <p:nvPr/>
        </p:nvSpPr>
        <p:spPr>
          <a:xfrm>
            <a:off x="7162800"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66" name="Right Brace 65"/>
          <p:cNvSpPr/>
          <p:nvPr/>
        </p:nvSpPr>
        <p:spPr>
          <a:xfrm rot="5400000">
            <a:off x="8042285" y="5234526"/>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TextBox 66"/>
          <p:cNvSpPr txBox="1"/>
          <p:nvPr/>
        </p:nvSpPr>
        <p:spPr>
          <a:xfrm>
            <a:off x="7505647" y="6127964"/>
            <a:ext cx="1292525" cy="369332"/>
          </a:xfrm>
          <a:prstGeom prst="rect">
            <a:avLst/>
          </a:prstGeom>
          <a:noFill/>
        </p:spPr>
        <p:txBody>
          <a:bodyPr wrap="square" rtlCol="0">
            <a:spAutoFit/>
          </a:bodyPr>
          <a:lstStyle/>
          <a:p>
            <a:r>
              <a:rPr lang="en-US" dirty="0" smtClean="0"/>
              <a:t>1 Busy Wait</a:t>
            </a:r>
            <a:endParaRPr lang="en-US" dirty="0"/>
          </a:p>
        </p:txBody>
      </p:sp>
    </p:spTree>
    <p:extLst>
      <p:ext uri="{BB962C8B-B14F-4D97-AF65-F5344CB8AC3E}">
        <p14:creationId xmlns:p14="http://schemas.microsoft.com/office/powerpoint/2010/main" val="146229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p:bldP spid="41" grpId="0"/>
      <p:bldP spid="42" grpId="0"/>
      <p:bldP spid="43" grpId="0"/>
      <p:bldP spid="44" grpId="0"/>
      <p:bldP spid="45" grpId="0"/>
      <p:bldP spid="46" grpId="0"/>
      <p:bldP spid="48" grpId="0"/>
      <p:bldP spid="50" grpId="0"/>
      <p:bldP spid="52" grpId="0" animBg="1"/>
      <p:bldP spid="53" grpId="0"/>
      <p:bldP spid="55" grpId="0"/>
      <p:bldP spid="57" grpId="0" animBg="1"/>
      <p:bldP spid="58" grpId="0"/>
      <p:bldP spid="59" grpId="0" animBg="1"/>
      <p:bldP spid="60" grpId="0" animBg="1"/>
      <p:bldP spid="61" grpId="0" animBg="1"/>
      <p:bldP spid="62" grpId="0" animBg="1"/>
      <p:bldP spid="63" grpId="0" animBg="1"/>
      <p:bldP spid="65" grpId="0"/>
      <p:bldP spid="77" grpId="0"/>
      <p:bldP spid="78" grpId="0" animBg="1"/>
      <p:bldP spid="66" grpId="0" animBg="1"/>
      <p:bldP spid="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t>
            </a:r>
            <a:r>
              <a:rPr lang="en-US" dirty="0" smtClean="0"/>
              <a:t>Alteration (Disadvantages)</a:t>
            </a:r>
            <a:endParaRPr lang="en-US" dirty="0"/>
          </a:p>
        </p:txBody>
      </p:sp>
      <p:sp>
        <p:nvSpPr>
          <p:cNvPr id="3" name="Content Placeholder 2"/>
          <p:cNvSpPr>
            <a:spLocks noGrp="1"/>
          </p:cNvSpPr>
          <p:nvPr>
            <p:ph idx="1"/>
          </p:nvPr>
        </p:nvSpPr>
        <p:spPr/>
        <p:txBody>
          <a:bodyPr>
            <a:normAutofit/>
          </a:bodyPr>
          <a:lstStyle/>
          <a:p>
            <a:pPr>
              <a:buClr>
                <a:schemeClr val="tx1"/>
              </a:buClr>
            </a:pPr>
            <a:r>
              <a:rPr lang="en-US" b="1" dirty="0">
                <a:solidFill>
                  <a:srgbClr val="C00000"/>
                </a:solidFill>
              </a:rPr>
              <a:t>Taking turns is not a good idea when one of the processes is much </a:t>
            </a:r>
            <a:r>
              <a:rPr lang="en-US" b="1" dirty="0" smtClean="0">
                <a:solidFill>
                  <a:srgbClr val="C00000"/>
                </a:solidFill>
              </a:rPr>
              <a:t>slower</a:t>
            </a:r>
            <a:r>
              <a:rPr lang="en-US" dirty="0" smtClean="0"/>
              <a:t> </a:t>
            </a:r>
            <a:r>
              <a:rPr lang="en-US" dirty="0"/>
              <a:t>than the other. </a:t>
            </a:r>
            <a:endParaRPr lang="en-US" dirty="0" smtClean="0"/>
          </a:p>
        </p:txBody>
      </p:sp>
    </p:spTree>
    <p:extLst>
      <p:ext uri="{BB962C8B-B14F-4D97-AF65-F5344CB8AC3E}">
        <p14:creationId xmlns:p14="http://schemas.microsoft.com/office/powerpoint/2010/main" val="212572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t>
            </a:r>
            <a:r>
              <a:rPr lang="en-US" dirty="0" smtClean="0"/>
              <a:t>Alteration (Disadvantages)</a:t>
            </a:r>
            <a:endParaRPr lang="en-US" dirty="0"/>
          </a:p>
        </p:txBody>
      </p:sp>
      <p:sp>
        <p:nvSpPr>
          <p:cNvPr id="3" name="Content Placeholder 2"/>
          <p:cNvSpPr>
            <a:spLocks noGrp="1"/>
          </p:cNvSpPr>
          <p:nvPr>
            <p:ph idx="1"/>
          </p:nvPr>
        </p:nvSpPr>
        <p:spPr/>
        <p:txBody>
          <a:bodyPr>
            <a:normAutofit/>
          </a:bodyPr>
          <a:lstStyle/>
          <a:p>
            <a:pPr marL="342900" lvl="1">
              <a:buFont typeface="Wingdings" panose="05000000000000000000" pitchFamily="2" charset="2"/>
              <a:buChar char="§"/>
            </a:pPr>
            <a:r>
              <a:rPr lang="en-US" sz="2400" dirty="0"/>
              <a:t>Consider the following situation for two processes P0 and P1.</a:t>
            </a:r>
          </a:p>
          <a:p>
            <a:pPr marL="342900" lvl="1">
              <a:buFont typeface="Wingdings" panose="05000000000000000000" pitchFamily="2" charset="2"/>
              <a:buChar char="§"/>
            </a:pPr>
            <a:r>
              <a:rPr lang="en-US" sz="2400" dirty="0"/>
              <a:t>P0 leaves its critical region, set turn to 1, enters non critical region.</a:t>
            </a:r>
          </a:p>
          <a:p>
            <a:pPr marL="342900" lvl="1">
              <a:buFont typeface="Wingdings" panose="05000000000000000000" pitchFamily="2" charset="2"/>
              <a:buChar char="§"/>
            </a:pPr>
            <a:r>
              <a:rPr lang="en-US" sz="2400" dirty="0"/>
              <a:t>P1 enters and finishes its critical region, set turn to 0.</a:t>
            </a:r>
          </a:p>
          <a:p>
            <a:pPr marL="342900" lvl="1">
              <a:buFont typeface="Wingdings" panose="05000000000000000000" pitchFamily="2" charset="2"/>
              <a:buChar char="§"/>
            </a:pPr>
            <a:r>
              <a:rPr lang="en-US" sz="2400" dirty="0"/>
              <a:t>Now both P0 and P1 in non-critical region.</a:t>
            </a:r>
          </a:p>
          <a:p>
            <a:pPr marL="342900" lvl="1">
              <a:buFont typeface="Wingdings" panose="05000000000000000000" pitchFamily="2" charset="2"/>
              <a:buChar char="§"/>
            </a:pPr>
            <a:r>
              <a:rPr lang="en-US" sz="2400" dirty="0"/>
              <a:t>P0 finishes non critical region, enters critical region again, and leaves this region, set turn to 1.</a:t>
            </a:r>
          </a:p>
          <a:p>
            <a:pPr marL="342900" lvl="1">
              <a:buFont typeface="Wingdings" panose="05000000000000000000" pitchFamily="2" charset="2"/>
              <a:buChar char="§"/>
            </a:pPr>
            <a:r>
              <a:rPr lang="en-US" sz="2400" dirty="0"/>
              <a:t>P0 and P1 are now in non-critical region</a:t>
            </a:r>
            <a:r>
              <a:rPr lang="en-US" sz="2400" dirty="0" smtClean="0"/>
              <a:t>.</a:t>
            </a:r>
            <a:endParaRPr lang="en-US" sz="2400" dirty="0"/>
          </a:p>
        </p:txBody>
      </p:sp>
      <p:cxnSp>
        <p:nvCxnSpPr>
          <p:cNvPr id="35" name="Straight Connector 34"/>
          <p:cNvCxnSpPr/>
          <p:nvPr/>
        </p:nvCxnSpPr>
        <p:spPr>
          <a:xfrm flipV="1">
            <a:off x="1106882" y="5008684"/>
            <a:ext cx="7704000" cy="53567"/>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a:off x="1106882" y="5877041"/>
            <a:ext cx="770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1452285"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38" name="Rectangle 37"/>
          <p:cNvSpPr/>
          <p:nvPr/>
        </p:nvSpPr>
        <p:spPr>
          <a:xfrm>
            <a:off x="1457758" y="4949468"/>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4347606" y="4770948"/>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40" name="Straight Connector 39"/>
          <p:cNvCxnSpPr/>
          <p:nvPr/>
        </p:nvCxnSpPr>
        <p:spPr>
          <a:xfrm>
            <a:off x="6100206" y="474365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41" name="Straight Connector 40"/>
          <p:cNvCxnSpPr/>
          <p:nvPr/>
        </p:nvCxnSpPr>
        <p:spPr>
          <a:xfrm>
            <a:off x="2742923"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42" name="TextBox 41"/>
          <p:cNvSpPr txBox="1"/>
          <p:nvPr/>
        </p:nvSpPr>
        <p:spPr>
          <a:xfrm>
            <a:off x="37823" y="4835656"/>
            <a:ext cx="1104900" cy="377321"/>
          </a:xfrm>
          <a:prstGeom prst="rect">
            <a:avLst/>
          </a:prstGeom>
          <a:noFill/>
        </p:spPr>
        <p:txBody>
          <a:bodyPr wrap="square" rtlCol="0">
            <a:spAutoFit/>
          </a:bodyPr>
          <a:lstStyle/>
          <a:p>
            <a:r>
              <a:rPr lang="en-US" dirty="0" smtClean="0"/>
              <a:t>Process 0</a:t>
            </a:r>
            <a:endParaRPr lang="en-US" dirty="0"/>
          </a:p>
        </p:txBody>
      </p:sp>
      <p:sp>
        <p:nvSpPr>
          <p:cNvPr id="43" name="TextBox 42"/>
          <p:cNvSpPr txBox="1"/>
          <p:nvPr/>
        </p:nvSpPr>
        <p:spPr>
          <a:xfrm>
            <a:off x="32350" y="5661731"/>
            <a:ext cx="1104900" cy="377321"/>
          </a:xfrm>
          <a:prstGeom prst="rect">
            <a:avLst/>
          </a:prstGeom>
          <a:noFill/>
        </p:spPr>
        <p:txBody>
          <a:bodyPr wrap="square" rtlCol="0">
            <a:spAutoFit/>
          </a:bodyPr>
          <a:lstStyle/>
          <a:p>
            <a:r>
              <a:rPr lang="en-US" dirty="0" smtClean="0"/>
              <a:t>Process 1</a:t>
            </a:r>
            <a:endParaRPr lang="en-US" dirty="0"/>
          </a:p>
        </p:txBody>
      </p:sp>
      <p:sp>
        <p:nvSpPr>
          <p:cNvPr id="44" name="TextBox 43"/>
          <p:cNvSpPr txBox="1"/>
          <p:nvPr/>
        </p:nvSpPr>
        <p:spPr>
          <a:xfrm>
            <a:off x="1557792" y="4527751"/>
            <a:ext cx="2531731" cy="369332"/>
          </a:xfrm>
          <a:prstGeom prst="rect">
            <a:avLst/>
          </a:prstGeom>
          <a:noFill/>
        </p:spPr>
        <p:txBody>
          <a:bodyPr wrap="square" rtlCol="0">
            <a:spAutoFit/>
          </a:bodyPr>
          <a:lstStyle/>
          <a:p>
            <a:r>
              <a:rPr lang="en-US" dirty="0" smtClean="0"/>
              <a:t>0 enters in critical region</a:t>
            </a:r>
            <a:endParaRPr lang="en-US" dirty="0"/>
          </a:p>
        </p:txBody>
      </p:sp>
      <p:cxnSp>
        <p:nvCxnSpPr>
          <p:cNvPr id="45" name="Straight Arrow Connector 44"/>
          <p:cNvCxnSpPr/>
          <p:nvPr/>
        </p:nvCxnSpPr>
        <p:spPr>
          <a:xfrm flipH="1">
            <a:off x="1447420" y="4731859"/>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6" name="TextBox 45"/>
          <p:cNvSpPr txBox="1"/>
          <p:nvPr/>
        </p:nvSpPr>
        <p:spPr>
          <a:xfrm>
            <a:off x="2776541" y="5117540"/>
            <a:ext cx="1452283" cy="646331"/>
          </a:xfrm>
          <a:prstGeom prst="rect">
            <a:avLst/>
          </a:prstGeom>
          <a:noFill/>
        </p:spPr>
        <p:txBody>
          <a:bodyPr wrap="square" rtlCol="0">
            <a:spAutoFit/>
          </a:bodyPr>
          <a:lstStyle/>
          <a:p>
            <a:r>
              <a:rPr lang="en-US" dirty="0" smtClean="0"/>
              <a:t>1 attempt to enter</a:t>
            </a:r>
            <a:endParaRPr lang="en-US" dirty="0"/>
          </a:p>
        </p:txBody>
      </p:sp>
      <p:cxnSp>
        <p:nvCxnSpPr>
          <p:cNvPr id="47" name="Straight Arrow Connector 46"/>
          <p:cNvCxnSpPr/>
          <p:nvPr/>
        </p:nvCxnSpPr>
        <p:spPr>
          <a:xfrm flipH="1">
            <a:off x="2747622" y="5659891"/>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8" name="TextBox 47"/>
          <p:cNvSpPr txBox="1"/>
          <p:nvPr/>
        </p:nvSpPr>
        <p:spPr>
          <a:xfrm>
            <a:off x="4554939" y="4527751"/>
            <a:ext cx="2307268" cy="369332"/>
          </a:xfrm>
          <a:prstGeom prst="rect">
            <a:avLst/>
          </a:prstGeom>
          <a:noFill/>
        </p:spPr>
        <p:txBody>
          <a:bodyPr wrap="square" rtlCol="0">
            <a:spAutoFit/>
          </a:bodyPr>
          <a:lstStyle/>
          <a:p>
            <a:r>
              <a:rPr lang="en-US" dirty="0" smtClean="0"/>
              <a:t>0 leaves critical region</a:t>
            </a:r>
            <a:endParaRPr lang="en-US" dirty="0"/>
          </a:p>
        </p:txBody>
      </p:sp>
      <p:cxnSp>
        <p:nvCxnSpPr>
          <p:cNvPr id="49" name="Straight Arrow Connector 48"/>
          <p:cNvCxnSpPr/>
          <p:nvPr/>
        </p:nvCxnSpPr>
        <p:spPr>
          <a:xfrm flipH="1">
            <a:off x="4356574" y="4791808"/>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0" name="Rectangle 49"/>
          <p:cNvSpPr/>
          <p:nvPr/>
        </p:nvSpPr>
        <p:spPr>
          <a:xfrm>
            <a:off x="4352369" y="5767283"/>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547638" y="5062251"/>
            <a:ext cx="1443317" cy="646331"/>
          </a:xfrm>
          <a:prstGeom prst="rect">
            <a:avLst/>
          </a:prstGeom>
          <a:noFill/>
        </p:spPr>
        <p:txBody>
          <a:bodyPr wrap="square" rtlCol="0">
            <a:spAutoFit/>
          </a:bodyPr>
          <a:lstStyle/>
          <a:p>
            <a:r>
              <a:rPr lang="en-US" dirty="0" smtClean="0"/>
              <a:t>1 enters in critical region</a:t>
            </a:r>
            <a:endParaRPr lang="en-US" dirty="0"/>
          </a:p>
        </p:txBody>
      </p:sp>
      <p:cxnSp>
        <p:nvCxnSpPr>
          <p:cNvPr id="52" name="Straight Arrow Connector 51"/>
          <p:cNvCxnSpPr/>
          <p:nvPr/>
        </p:nvCxnSpPr>
        <p:spPr>
          <a:xfrm flipH="1">
            <a:off x="4347605" y="5556604"/>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3" name="TextBox 52"/>
          <p:cNvSpPr txBox="1"/>
          <p:nvPr/>
        </p:nvSpPr>
        <p:spPr>
          <a:xfrm>
            <a:off x="6172200" y="5079094"/>
            <a:ext cx="1469068" cy="646331"/>
          </a:xfrm>
          <a:prstGeom prst="rect">
            <a:avLst/>
          </a:prstGeom>
          <a:noFill/>
        </p:spPr>
        <p:txBody>
          <a:bodyPr wrap="square" rtlCol="0">
            <a:spAutoFit/>
          </a:bodyPr>
          <a:lstStyle/>
          <a:p>
            <a:r>
              <a:rPr lang="en-US" dirty="0" smtClean="0"/>
              <a:t>1 leaves critical region</a:t>
            </a:r>
            <a:endParaRPr lang="en-US" dirty="0"/>
          </a:p>
        </p:txBody>
      </p:sp>
      <p:cxnSp>
        <p:nvCxnSpPr>
          <p:cNvPr id="54" name="Straight Arrow Connector 53"/>
          <p:cNvCxnSpPr/>
          <p:nvPr/>
        </p:nvCxnSpPr>
        <p:spPr>
          <a:xfrm flipH="1">
            <a:off x="6103162" y="5631701"/>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5" name="Right Brace 54"/>
          <p:cNvSpPr/>
          <p:nvPr/>
        </p:nvSpPr>
        <p:spPr>
          <a:xfrm rot="5400000">
            <a:off x="3439318" y="5180646"/>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TextBox 55"/>
          <p:cNvSpPr txBox="1"/>
          <p:nvPr/>
        </p:nvSpPr>
        <p:spPr>
          <a:xfrm>
            <a:off x="1339136" y="4185261"/>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sp>
        <p:nvSpPr>
          <p:cNvPr id="57" name="TextBox 56"/>
          <p:cNvSpPr txBox="1"/>
          <p:nvPr/>
        </p:nvSpPr>
        <p:spPr>
          <a:xfrm>
            <a:off x="4195206" y="420266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1</a:t>
            </a:r>
            <a:endParaRPr lang="en-US" dirty="0"/>
          </a:p>
        </p:txBody>
      </p:sp>
      <p:sp>
        <p:nvSpPr>
          <p:cNvPr id="58" name="TextBox 57"/>
          <p:cNvSpPr txBox="1"/>
          <p:nvPr/>
        </p:nvSpPr>
        <p:spPr>
          <a:xfrm>
            <a:off x="5947806" y="420266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59" name="TextBox 58"/>
          <p:cNvSpPr txBox="1"/>
          <p:nvPr/>
        </p:nvSpPr>
        <p:spPr>
          <a:xfrm>
            <a:off x="762000"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sp>
        <p:nvSpPr>
          <p:cNvPr id="60" name="TextBox 59"/>
          <p:cNvSpPr txBox="1"/>
          <p:nvPr/>
        </p:nvSpPr>
        <p:spPr>
          <a:xfrm>
            <a:off x="2595006"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cxnSp>
        <p:nvCxnSpPr>
          <p:cNvPr id="61" name="Straight Connector 60"/>
          <p:cNvCxnSpPr/>
          <p:nvPr/>
        </p:nvCxnSpPr>
        <p:spPr>
          <a:xfrm>
            <a:off x="7315200" y="480060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62" name="TextBox 61"/>
          <p:cNvSpPr txBox="1"/>
          <p:nvPr/>
        </p:nvSpPr>
        <p:spPr>
          <a:xfrm>
            <a:off x="7162800"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63" name="Rectangle 62"/>
          <p:cNvSpPr/>
          <p:nvPr/>
        </p:nvSpPr>
        <p:spPr>
          <a:xfrm>
            <a:off x="7322204" y="4955942"/>
            <a:ext cx="756015" cy="13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886753" y="420266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a:t>
            </a:r>
          </a:p>
        </p:txBody>
      </p:sp>
      <p:cxnSp>
        <p:nvCxnSpPr>
          <p:cNvPr id="65" name="Straight Connector 64"/>
          <p:cNvCxnSpPr/>
          <p:nvPr/>
        </p:nvCxnSpPr>
        <p:spPr>
          <a:xfrm>
            <a:off x="8078219" y="480060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66" name="Straight Connector 65"/>
          <p:cNvCxnSpPr/>
          <p:nvPr/>
        </p:nvCxnSpPr>
        <p:spPr>
          <a:xfrm>
            <a:off x="8382000" y="4813916"/>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0" name="Oval 69"/>
          <p:cNvSpPr/>
          <p:nvPr/>
        </p:nvSpPr>
        <p:spPr>
          <a:xfrm>
            <a:off x="4055139" y="3728751"/>
            <a:ext cx="605394" cy="26670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71" name="Oval 70"/>
          <p:cNvSpPr/>
          <p:nvPr/>
        </p:nvSpPr>
        <p:spPr>
          <a:xfrm>
            <a:off x="5790428" y="3728751"/>
            <a:ext cx="605394" cy="26670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72" name="Oval 71"/>
          <p:cNvSpPr/>
          <p:nvPr/>
        </p:nvSpPr>
        <p:spPr>
          <a:xfrm>
            <a:off x="7033357" y="3728751"/>
            <a:ext cx="605394" cy="26670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73" name="Oval 72"/>
          <p:cNvSpPr/>
          <p:nvPr/>
        </p:nvSpPr>
        <p:spPr>
          <a:xfrm>
            <a:off x="7749041" y="3657600"/>
            <a:ext cx="605394" cy="2667000"/>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9106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t>
            </a:r>
            <a:r>
              <a:rPr lang="en-US" dirty="0" smtClean="0"/>
              <a:t>Alteration (Disadvantages)</a:t>
            </a:r>
            <a:endParaRPr lang="en-US" dirty="0"/>
          </a:p>
        </p:txBody>
      </p:sp>
      <p:sp>
        <p:nvSpPr>
          <p:cNvPr id="3" name="Content Placeholder 2"/>
          <p:cNvSpPr>
            <a:spLocks noGrp="1"/>
          </p:cNvSpPr>
          <p:nvPr>
            <p:ph idx="1"/>
          </p:nvPr>
        </p:nvSpPr>
        <p:spPr/>
        <p:txBody>
          <a:bodyPr>
            <a:normAutofit/>
          </a:bodyPr>
          <a:lstStyle/>
          <a:p>
            <a:pPr marL="342900" lvl="1">
              <a:buFont typeface="Wingdings" panose="05000000000000000000" pitchFamily="2" charset="2"/>
              <a:buChar char="§"/>
            </a:pPr>
            <a:r>
              <a:rPr lang="en-US" sz="2400" dirty="0" smtClean="0"/>
              <a:t>P0 </a:t>
            </a:r>
            <a:r>
              <a:rPr lang="en-US" sz="2400" dirty="0"/>
              <a:t>finishes non critical region but cannot enter its critical region because turn = 1 and it is turn of P1 to enter the critical section.</a:t>
            </a:r>
          </a:p>
          <a:p>
            <a:pPr marL="342900" lvl="1">
              <a:buFont typeface="Wingdings" panose="05000000000000000000" pitchFamily="2" charset="2"/>
              <a:buChar char="§"/>
            </a:pPr>
            <a:r>
              <a:rPr lang="en-US" sz="2400" dirty="0"/>
              <a:t>Hence, P0 will be blocked by a process P1 which is not in critical region. This violates one of the conditions of mutual exclusion. </a:t>
            </a:r>
          </a:p>
          <a:p>
            <a:pPr marL="342900" lvl="1">
              <a:buFont typeface="Wingdings" panose="05000000000000000000" pitchFamily="2" charset="2"/>
              <a:buChar char="§"/>
            </a:pPr>
            <a:r>
              <a:rPr lang="en-US" sz="2400" dirty="0"/>
              <a:t>It wastes CPU time, so we should avoid busy waiting as much as we can</a:t>
            </a:r>
            <a:r>
              <a:rPr lang="en-US" sz="2400" dirty="0" smtClean="0"/>
              <a:t>.</a:t>
            </a:r>
            <a:endParaRPr lang="en-US" sz="2400" dirty="0"/>
          </a:p>
        </p:txBody>
      </p:sp>
      <p:cxnSp>
        <p:nvCxnSpPr>
          <p:cNvPr id="4" name="Straight Connector 3"/>
          <p:cNvCxnSpPr/>
          <p:nvPr/>
        </p:nvCxnSpPr>
        <p:spPr>
          <a:xfrm flipV="1">
            <a:off x="1106882" y="5008684"/>
            <a:ext cx="7704000" cy="53567"/>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a:off x="1106882" y="5877041"/>
            <a:ext cx="7704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1452285"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1457758" y="4949468"/>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347606" y="4770948"/>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6100206" y="4743652"/>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2742923" y="4782671"/>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37823" y="4835656"/>
            <a:ext cx="1104900" cy="377321"/>
          </a:xfrm>
          <a:prstGeom prst="rect">
            <a:avLst/>
          </a:prstGeom>
          <a:noFill/>
        </p:spPr>
        <p:txBody>
          <a:bodyPr wrap="square" rtlCol="0">
            <a:spAutoFit/>
          </a:bodyPr>
          <a:lstStyle/>
          <a:p>
            <a:r>
              <a:rPr lang="en-US" dirty="0" smtClean="0"/>
              <a:t>Process 0</a:t>
            </a:r>
            <a:endParaRPr lang="en-US" dirty="0"/>
          </a:p>
        </p:txBody>
      </p:sp>
      <p:sp>
        <p:nvSpPr>
          <p:cNvPr id="12" name="TextBox 11"/>
          <p:cNvSpPr txBox="1"/>
          <p:nvPr/>
        </p:nvSpPr>
        <p:spPr>
          <a:xfrm>
            <a:off x="32350" y="5661731"/>
            <a:ext cx="1104900" cy="377321"/>
          </a:xfrm>
          <a:prstGeom prst="rect">
            <a:avLst/>
          </a:prstGeom>
          <a:noFill/>
        </p:spPr>
        <p:txBody>
          <a:bodyPr wrap="square" rtlCol="0">
            <a:spAutoFit/>
          </a:bodyPr>
          <a:lstStyle/>
          <a:p>
            <a:r>
              <a:rPr lang="en-US" dirty="0" smtClean="0"/>
              <a:t>Process 1</a:t>
            </a:r>
            <a:endParaRPr lang="en-US" dirty="0"/>
          </a:p>
        </p:txBody>
      </p:sp>
      <p:sp>
        <p:nvSpPr>
          <p:cNvPr id="13" name="TextBox 12"/>
          <p:cNvSpPr txBox="1"/>
          <p:nvPr/>
        </p:nvSpPr>
        <p:spPr>
          <a:xfrm>
            <a:off x="1557792" y="4527751"/>
            <a:ext cx="2531731" cy="369332"/>
          </a:xfrm>
          <a:prstGeom prst="rect">
            <a:avLst/>
          </a:prstGeom>
          <a:noFill/>
        </p:spPr>
        <p:txBody>
          <a:bodyPr wrap="square" rtlCol="0">
            <a:spAutoFit/>
          </a:bodyPr>
          <a:lstStyle/>
          <a:p>
            <a:r>
              <a:rPr lang="en-US" dirty="0" smtClean="0"/>
              <a:t>0 enters in critical region</a:t>
            </a:r>
            <a:endParaRPr lang="en-US" dirty="0"/>
          </a:p>
        </p:txBody>
      </p:sp>
      <p:cxnSp>
        <p:nvCxnSpPr>
          <p:cNvPr id="14" name="Straight Arrow Connector 13"/>
          <p:cNvCxnSpPr/>
          <p:nvPr/>
        </p:nvCxnSpPr>
        <p:spPr>
          <a:xfrm flipH="1">
            <a:off x="1447420" y="4731859"/>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TextBox 14"/>
          <p:cNvSpPr txBox="1"/>
          <p:nvPr/>
        </p:nvSpPr>
        <p:spPr>
          <a:xfrm>
            <a:off x="2776541" y="5117540"/>
            <a:ext cx="1452283" cy="646331"/>
          </a:xfrm>
          <a:prstGeom prst="rect">
            <a:avLst/>
          </a:prstGeom>
          <a:noFill/>
        </p:spPr>
        <p:txBody>
          <a:bodyPr wrap="square" rtlCol="0">
            <a:spAutoFit/>
          </a:bodyPr>
          <a:lstStyle/>
          <a:p>
            <a:r>
              <a:rPr lang="en-US" dirty="0" smtClean="0"/>
              <a:t>1 attempt to enter</a:t>
            </a:r>
            <a:endParaRPr lang="en-US" dirty="0"/>
          </a:p>
        </p:txBody>
      </p:sp>
      <p:cxnSp>
        <p:nvCxnSpPr>
          <p:cNvPr id="16" name="Straight Arrow Connector 15"/>
          <p:cNvCxnSpPr/>
          <p:nvPr/>
        </p:nvCxnSpPr>
        <p:spPr>
          <a:xfrm flipH="1">
            <a:off x="2747622" y="5659891"/>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7" name="TextBox 16"/>
          <p:cNvSpPr txBox="1"/>
          <p:nvPr/>
        </p:nvSpPr>
        <p:spPr>
          <a:xfrm>
            <a:off x="4554939" y="4527751"/>
            <a:ext cx="2307268" cy="369332"/>
          </a:xfrm>
          <a:prstGeom prst="rect">
            <a:avLst/>
          </a:prstGeom>
          <a:noFill/>
        </p:spPr>
        <p:txBody>
          <a:bodyPr wrap="square" rtlCol="0">
            <a:spAutoFit/>
          </a:bodyPr>
          <a:lstStyle/>
          <a:p>
            <a:r>
              <a:rPr lang="en-US" dirty="0" smtClean="0"/>
              <a:t>0 leaves critical region</a:t>
            </a:r>
            <a:endParaRPr lang="en-US" dirty="0"/>
          </a:p>
        </p:txBody>
      </p:sp>
      <p:cxnSp>
        <p:nvCxnSpPr>
          <p:cNvPr id="18" name="Straight Arrow Connector 17"/>
          <p:cNvCxnSpPr/>
          <p:nvPr/>
        </p:nvCxnSpPr>
        <p:spPr>
          <a:xfrm flipH="1">
            <a:off x="4356574" y="4791808"/>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9" name="Rectangle 18"/>
          <p:cNvSpPr/>
          <p:nvPr/>
        </p:nvSpPr>
        <p:spPr>
          <a:xfrm>
            <a:off x="4352369" y="5767283"/>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47638" y="5062251"/>
            <a:ext cx="1443317" cy="646331"/>
          </a:xfrm>
          <a:prstGeom prst="rect">
            <a:avLst/>
          </a:prstGeom>
          <a:noFill/>
        </p:spPr>
        <p:txBody>
          <a:bodyPr wrap="square" rtlCol="0">
            <a:spAutoFit/>
          </a:bodyPr>
          <a:lstStyle/>
          <a:p>
            <a:r>
              <a:rPr lang="en-US" dirty="0" smtClean="0"/>
              <a:t>1 enters in critical region</a:t>
            </a:r>
            <a:endParaRPr lang="en-US" dirty="0"/>
          </a:p>
        </p:txBody>
      </p:sp>
      <p:cxnSp>
        <p:nvCxnSpPr>
          <p:cNvPr id="21" name="Straight Arrow Connector 20"/>
          <p:cNvCxnSpPr/>
          <p:nvPr/>
        </p:nvCxnSpPr>
        <p:spPr>
          <a:xfrm flipH="1">
            <a:off x="4347605" y="5556604"/>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2" name="TextBox 21"/>
          <p:cNvSpPr txBox="1"/>
          <p:nvPr/>
        </p:nvSpPr>
        <p:spPr>
          <a:xfrm>
            <a:off x="6172200" y="5079094"/>
            <a:ext cx="1469068" cy="646331"/>
          </a:xfrm>
          <a:prstGeom prst="rect">
            <a:avLst/>
          </a:prstGeom>
          <a:noFill/>
        </p:spPr>
        <p:txBody>
          <a:bodyPr wrap="square" rtlCol="0">
            <a:spAutoFit/>
          </a:bodyPr>
          <a:lstStyle/>
          <a:p>
            <a:r>
              <a:rPr lang="en-US" dirty="0" smtClean="0"/>
              <a:t>1 leaves critical region</a:t>
            </a:r>
            <a:endParaRPr lang="en-US" dirty="0"/>
          </a:p>
        </p:txBody>
      </p:sp>
      <p:cxnSp>
        <p:nvCxnSpPr>
          <p:cNvPr id="23" name="Straight Arrow Connector 22"/>
          <p:cNvCxnSpPr/>
          <p:nvPr/>
        </p:nvCxnSpPr>
        <p:spPr>
          <a:xfrm flipH="1">
            <a:off x="6103162" y="5631701"/>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4" name="Right Brace 23"/>
          <p:cNvSpPr/>
          <p:nvPr/>
        </p:nvSpPr>
        <p:spPr>
          <a:xfrm rot="5400000">
            <a:off x="3439318" y="5180646"/>
            <a:ext cx="197045" cy="158983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1339136" y="4185261"/>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sp>
        <p:nvSpPr>
          <p:cNvPr id="26" name="TextBox 25"/>
          <p:cNvSpPr txBox="1"/>
          <p:nvPr/>
        </p:nvSpPr>
        <p:spPr>
          <a:xfrm>
            <a:off x="4195206" y="420266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1</a:t>
            </a:r>
            <a:endParaRPr lang="en-US" dirty="0"/>
          </a:p>
        </p:txBody>
      </p:sp>
      <p:sp>
        <p:nvSpPr>
          <p:cNvPr id="27" name="TextBox 26"/>
          <p:cNvSpPr txBox="1"/>
          <p:nvPr/>
        </p:nvSpPr>
        <p:spPr>
          <a:xfrm>
            <a:off x="5947806" y="420266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28" name="TextBox 27"/>
          <p:cNvSpPr txBox="1"/>
          <p:nvPr/>
        </p:nvSpPr>
        <p:spPr>
          <a:xfrm>
            <a:off x="762000"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sp>
        <p:nvSpPr>
          <p:cNvPr id="29" name="TextBox 28"/>
          <p:cNvSpPr txBox="1"/>
          <p:nvPr/>
        </p:nvSpPr>
        <p:spPr>
          <a:xfrm>
            <a:off x="2595006"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0</a:t>
            </a:r>
            <a:endParaRPr lang="en-US" dirty="0"/>
          </a:p>
        </p:txBody>
      </p:sp>
      <p:cxnSp>
        <p:nvCxnSpPr>
          <p:cNvPr id="30" name="Straight Connector 29"/>
          <p:cNvCxnSpPr/>
          <p:nvPr/>
        </p:nvCxnSpPr>
        <p:spPr>
          <a:xfrm>
            <a:off x="7315200" y="480060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7162800" y="4191000"/>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p>
        </p:txBody>
      </p:sp>
      <p:sp>
        <p:nvSpPr>
          <p:cNvPr id="35" name="Rectangle 34"/>
          <p:cNvSpPr/>
          <p:nvPr/>
        </p:nvSpPr>
        <p:spPr>
          <a:xfrm>
            <a:off x="7322204" y="4955942"/>
            <a:ext cx="756015" cy="13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886753" y="4202668"/>
            <a:ext cx="34284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a:t>
            </a:r>
          </a:p>
        </p:txBody>
      </p:sp>
      <p:cxnSp>
        <p:nvCxnSpPr>
          <p:cNvPr id="37" name="Straight Connector 36"/>
          <p:cNvCxnSpPr/>
          <p:nvPr/>
        </p:nvCxnSpPr>
        <p:spPr>
          <a:xfrm>
            <a:off x="8078219" y="480060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8382000" y="4813916"/>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39" name="TextBox 38"/>
          <p:cNvSpPr txBox="1"/>
          <p:nvPr/>
        </p:nvSpPr>
        <p:spPr>
          <a:xfrm>
            <a:off x="7938572" y="3427950"/>
            <a:ext cx="1186811" cy="646331"/>
          </a:xfrm>
          <a:prstGeom prst="rect">
            <a:avLst/>
          </a:prstGeom>
          <a:noFill/>
        </p:spPr>
        <p:txBody>
          <a:bodyPr wrap="square" rtlCol="0">
            <a:spAutoFit/>
          </a:bodyPr>
          <a:lstStyle/>
          <a:p>
            <a:r>
              <a:rPr lang="en-US" dirty="0" smtClean="0"/>
              <a:t>0 attempt to enter</a:t>
            </a:r>
            <a:endParaRPr lang="en-US" dirty="0"/>
          </a:p>
        </p:txBody>
      </p:sp>
      <p:cxnSp>
        <p:nvCxnSpPr>
          <p:cNvPr id="40" name="Straight Arrow Connector 39"/>
          <p:cNvCxnSpPr/>
          <p:nvPr/>
        </p:nvCxnSpPr>
        <p:spPr>
          <a:xfrm flipH="1">
            <a:off x="8375288" y="4105736"/>
            <a:ext cx="139882" cy="9055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2" name="Multiply 41"/>
          <p:cNvSpPr/>
          <p:nvPr/>
        </p:nvSpPr>
        <p:spPr>
          <a:xfrm>
            <a:off x="8089256" y="4620380"/>
            <a:ext cx="581282" cy="659800"/>
          </a:xfrm>
          <a:prstGeom prst="mathMultiply">
            <a:avLst>
              <a:gd name="adj1" fmla="val 190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095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TSL (Test and Set Lock) Instruction</a:t>
            </a:r>
          </a:p>
        </p:txBody>
      </p:sp>
      <p:sp>
        <p:nvSpPr>
          <p:cNvPr id="3" name="Content Placeholder 2"/>
          <p:cNvSpPr>
            <a:spLocks noGrp="1"/>
          </p:cNvSpPr>
          <p:nvPr>
            <p:ph idx="1"/>
          </p:nvPr>
        </p:nvSpPr>
        <p:spPr/>
        <p:txBody>
          <a:bodyPr/>
          <a:lstStyle/>
          <a:p>
            <a:r>
              <a:rPr lang="en-US" dirty="0" smtClean="0"/>
              <a:t>Algorithm</a:t>
            </a:r>
          </a:p>
          <a:p>
            <a:pPr marL="0" indent="0">
              <a:buNone/>
            </a:pPr>
            <a:r>
              <a:rPr lang="en-US" dirty="0"/>
              <a:t> </a:t>
            </a:r>
            <a:r>
              <a:rPr lang="en-US" dirty="0" smtClean="0"/>
              <a:t>    </a:t>
            </a:r>
            <a:r>
              <a:rPr lang="en-US" dirty="0" err="1" smtClean="0"/>
              <a:t>enter_region</a:t>
            </a:r>
            <a:r>
              <a:rPr lang="en-US" dirty="0" smtClean="0"/>
              <a:t>:      </a:t>
            </a:r>
            <a:r>
              <a:rPr lang="en-US" sz="1800" dirty="0" smtClean="0">
                <a:solidFill>
                  <a:srgbClr val="C00000"/>
                </a:solidFill>
              </a:rPr>
              <a:t>(</a:t>
            </a:r>
            <a:r>
              <a:rPr lang="en-US" sz="1800" dirty="0">
                <a:solidFill>
                  <a:srgbClr val="C00000"/>
                </a:solidFill>
              </a:rPr>
              <a:t>Before entering its critical </a:t>
            </a:r>
            <a:r>
              <a:rPr lang="en-US" sz="1800" dirty="0" smtClean="0">
                <a:solidFill>
                  <a:srgbClr val="C00000"/>
                </a:solidFill>
              </a:rPr>
              <a:t>region, </a:t>
            </a:r>
            <a:r>
              <a:rPr lang="en-US" sz="1800" dirty="0">
                <a:solidFill>
                  <a:srgbClr val="C00000"/>
                </a:solidFill>
              </a:rPr>
              <a:t>process calls </a:t>
            </a:r>
            <a:r>
              <a:rPr lang="en-US" sz="1800" dirty="0" err="1" smtClean="0">
                <a:solidFill>
                  <a:srgbClr val="C00000"/>
                </a:solidFill>
              </a:rPr>
              <a:t>enter_region</a:t>
            </a:r>
            <a:r>
              <a:rPr lang="en-US" sz="1800" dirty="0" smtClean="0">
                <a:solidFill>
                  <a:srgbClr val="C00000"/>
                </a:solidFill>
              </a:rPr>
              <a:t>)</a:t>
            </a:r>
            <a:endParaRPr lang="en-US" sz="1800" dirty="0">
              <a:solidFill>
                <a:srgbClr val="C00000"/>
              </a:solidFill>
            </a:endParaRPr>
          </a:p>
          <a:p>
            <a:pPr marL="0" indent="0">
              <a:buNone/>
            </a:pPr>
            <a:r>
              <a:rPr lang="en-US" dirty="0" smtClean="0"/>
              <a:t>	TSL REGISTER,LOCK	</a:t>
            </a:r>
            <a:r>
              <a:rPr lang="en-US" sz="2200" dirty="0" smtClean="0"/>
              <a:t>|copy lock variable to register set lock to 1</a:t>
            </a:r>
            <a:endParaRPr lang="en-US" sz="2200" dirty="0"/>
          </a:p>
          <a:p>
            <a:pPr marL="0" indent="0">
              <a:buNone/>
            </a:pPr>
            <a:r>
              <a:rPr lang="en-US" dirty="0" smtClean="0"/>
              <a:t>	CMP </a:t>
            </a:r>
            <a:r>
              <a:rPr lang="en-US" dirty="0"/>
              <a:t>REGISTER,#</a:t>
            </a:r>
            <a:r>
              <a:rPr lang="en-US" dirty="0" smtClean="0"/>
              <a:t>0	|</a:t>
            </a:r>
            <a:r>
              <a:rPr lang="en-US" sz="2200" dirty="0" smtClean="0"/>
              <a:t>was lock variable 0?</a:t>
            </a:r>
            <a:endParaRPr lang="en-US" sz="2200" dirty="0"/>
          </a:p>
          <a:p>
            <a:pPr marL="0" indent="0">
              <a:buNone/>
            </a:pPr>
            <a:r>
              <a:rPr lang="en-US" dirty="0" smtClean="0"/>
              <a:t>	JNE </a:t>
            </a:r>
            <a:r>
              <a:rPr lang="en-US" dirty="0" err="1" smtClean="0"/>
              <a:t>enter_region</a:t>
            </a:r>
            <a:r>
              <a:rPr lang="en-US" dirty="0" smtClean="0"/>
              <a:t>	</a:t>
            </a:r>
            <a:r>
              <a:rPr lang="en-US" sz="2200" dirty="0" smtClean="0"/>
              <a:t>|if it was nonzero, lock was set, so loop</a:t>
            </a:r>
            <a:endParaRPr lang="en-US" sz="2200" dirty="0"/>
          </a:p>
          <a:p>
            <a:pPr marL="0" indent="0">
              <a:buNone/>
            </a:pPr>
            <a:r>
              <a:rPr lang="en-US" dirty="0" smtClean="0"/>
              <a:t>	RET			</a:t>
            </a:r>
            <a:r>
              <a:rPr lang="en-US" sz="2200" dirty="0" smtClean="0"/>
              <a:t>|return to caller: critical region entered</a:t>
            </a:r>
            <a:endParaRPr lang="en-US" sz="2200" dirty="0"/>
          </a:p>
          <a:p>
            <a:pPr marL="0" indent="0">
              <a:buNone/>
            </a:pPr>
            <a:r>
              <a:rPr lang="en-US" dirty="0" smtClean="0"/>
              <a:t>     </a:t>
            </a:r>
            <a:r>
              <a:rPr lang="en-US" dirty="0" err="1" smtClean="0"/>
              <a:t>leave_region</a:t>
            </a:r>
            <a:r>
              <a:rPr lang="en-US" dirty="0" smtClean="0"/>
              <a:t>:      </a:t>
            </a:r>
            <a:r>
              <a:rPr lang="en-US" sz="1800" dirty="0" smtClean="0">
                <a:solidFill>
                  <a:srgbClr val="C00000"/>
                </a:solidFill>
              </a:rPr>
              <a:t>(When process wants to leave </a:t>
            </a:r>
            <a:r>
              <a:rPr lang="en-US" sz="1800" dirty="0">
                <a:solidFill>
                  <a:srgbClr val="C00000"/>
                </a:solidFill>
              </a:rPr>
              <a:t>critical region, it calls </a:t>
            </a:r>
            <a:r>
              <a:rPr lang="en-US" sz="1800" dirty="0" err="1" smtClean="0">
                <a:solidFill>
                  <a:srgbClr val="C00000"/>
                </a:solidFill>
              </a:rPr>
              <a:t>leave_region</a:t>
            </a:r>
            <a:r>
              <a:rPr lang="en-US" sz="1800" dirty="0" smtClean="0">
                <a:solidFill>
                  <a:srgbClr val="C00000"/>
                </a:solidFill>
              </a:rPr>
              <a:t>)</a:t>
            </a:r>
            <a:endParaRPr lang="en-US" sz="1800" dirty="0">
              <a:solidFill>
                <a:srgbClr val="C00000"/>
              </a:solidFill>
            </a:endParaRPr>
          </a:p>
          <a:p>
            <a:pPr marL="0" indent="0">
              <a:buNone/>
            </a:pPr>
            <a:r>
              <a:rPr lang="en-US" dirty="0" smtClean="0"/>
              <a:t>	MOVE </a:t>
            </a:r>
            <a:r>
              <a:rPr lang="en-US" dirty="0"/>
              <a:t>LOCK,#</a:t>
            </a:r>
            <a:r>
              <a:rPr lang="en-US" dirty="0" smtClean="0"/>
              <a:t>0	</a:t>
            </a:r>
            <a:r>
              <a:rPr lang="en-US" sz="2200" dirty="0" smtClean="0"/>
              <a:t>|store 0 in lock variable</a:t>
            </a:r>
            <a:endParaRPr lang="en-US" sz="2200" dirty="0"/>
          </a:p>
          <a:p>
            <a:pPr marL="0" indent="0">
              <a:buNone/>
            </a:pPr>
            <a:r>
              <a:rPr lang="en-US" dirty="0" smtClean="0"/>
              <a:t>	RET			</a:t>
            </a:r>
            <a:r>
              <a:rPr lang="en-US" sz="2200" dirty="0" smtClean="0"/>
              <a:t>|return to caller</a:t>
            </a:r>
            <a:endParaRPr lang="en-US" sz="2200" dirty="0"/>
          </a:p>
        </p:txBody>
      </p:sp>
      <p:cxnSp>
        <p:nvCxnSpPr>
          <p:cNvPr id="4" name="Straight Connector 3"/>
          <p:cNvCxnSpPr/>
          <p:nvPr/>
        </p:nvCxnSpPr>
        <p:spPr>
          <a:xfrm>
            <a:off x="1443317" y="5292569"/>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p:nvPr/>
        </p:nvCxnSpPr>
        <p:spPr>
          <a:xfrm>
            <a:off x="1443317" y="6130769"/>
            <a:ext cx="6705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a:off x="2286279" y="5063969"/>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a:xfrm>
            <a:off x="2291752" y="5230766"/>
            <a:ext cx="2889847" cy="135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5181600" y="5052246"/>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6934200" y="5024950"/>
            <a:ext cx="0" cy="1295400"/>
          </a:xfrm>
          <a:prstGeom prst="line">
            <a:avLst/>
          </a:prstGeom>
          <a:ln w="19050">
            <a:prstDash val="sysDash"/>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1924050" y="6091548"/>
            <a:ext cx="457200" cy="369332"/>
          </a:xfrm>
          <a:prstGeom prst="rect">
            <a:avLst/>
          </a:prstGeom>
          <a:noFill/>
        </p:spPr>
        <p:txBody>
          <a:bodyPr wrap="square" rtlCol="0">
            <a:spAutoFit/>
          </a:bodyPr>
          <a:lstStyle/>
          <a:p>
            <a:r>
              <a:rPr lang="en-US" dirty="0" smtClean="0"/>
              <a:t>T1</a:t>
            </a:r>
            <a:endParaRPr lang="en-US" dirty="0"/>
          </a:p>
        </p:txBody>
      </p:sp>
      <p:sp>
        <p:nvSpPr>
          <p:cNvPr id="11" name="TextBox 10"/>
          <p:cNvSpPr txBox="1"/>
          <p:nvPr/>
        </p:nvSpPr>
        <p:spPr>
          <a:xfrm>
            <a:off x="4800600" y="6083488"/>
            <a:ext cx="457200" cy="369332"/>
          </a:xfrm>
          <a:prstGeom prst="rect">
            <a:avLst/>
          </a:prstGeom>
          <a:noFill/>
        </p:spPr>
        <p:txBody>
          <a:bodyPr wrap="square" rtlCol="0">
            <a:spAutoFit/>
          </a:bodyPr>
          <a:lstStyle/>
          <a:p>
            <a:r>
              <a:rPr lang="en-US" dirty="0" smtClean="0"/>
              <a:t>T3</a:t>
            </a:r>
            <a:endParaRPr lang="en-US" dirty="0"/>
          </a:p>
        </p:txBody>
      </p:sp>
      <p:sp>
        <p:nvSpPr>
          <p:cNvPr id="12" name="TextBox 11"/>
          <p:cNvSpPr txBox="1"/>
          <p:nvPr/>
        </p:nvSpPr>
        <p:spPr>
          <a:xfrm>
            <a:off x="6915150" y="6107668"/>
            <a:ext cx="457200" cy="369332"/>
          </a:xfrm>
          <a:prstGeom prst="rect">
            <a:avLst/>
          </a:prstGeom>
          <a:noFill/>
        </p:spPr>
        <p:txBody>
          <a:bodyPr wrap="square" rtlCol="0">
            <a:spAutoFit/>
          </a:bodyPr>
          <a:lstStyle/>
          <a:p>
            <a:r>
              <a:rPr lang="en-US" dirty="0" smtClean="0"/>
              <a:t>T4</a:t>
            </a:r>
            <a:endParaRPr lang="en-US" dirty="0"/>
          </a:p>
        </p:txBody>
      </p:sp>
      <p:sp>
        <p:nvSpPr>
          <p:cNvPr id="13" name="TextBox 12"/>
          <p:cNvSpPr txBox="1"/>
          <p:nvPr/>
        </p:nvSpPr>
        <p:spPr>
          <a:xfrm>
            <a:off x="338417" y="5116954"/>
            <a:ext cx="1104900" cy="377321"/>
          </a:xfrm>
          <a:prstGeom prst="rect">
            <a:avLst/>
          </a:prstGeom>
          <a:noFill/>
        </p:spPr>
        <p:txBody>
          <a:bodyPr wrap="square" rtlCol="0">
            <a:spAutoFit/>
          </a:bodyPr>
          <a:lstStyle/>
          <a:p>
            <a:r>
              <a:rPr lang="en-US" dirty="0"/>
              <a:t>Process A</a:t>
            </a:r>
          </a:p>
        </p:txBody>
      </p:sp>
      <p:sp>
        <p:nvSpPr>
          <p:cNvPr id="14" name="TextBox 13"/>
          <p:cNvSpPr txBox="1"/>
          <p:nvPr/>
        </p:nvSpPr>
        <p:spPr>
          <a:xfrm>
            <a:off x="332944" y="5943029"/>
            <a:ext cx="1104900" cy="377321"/>
          </a:xfrm>
          <a:prstGeom prst="rect">
            <a:avLst/>
          </a:prstGeom>
          <a:noFill/>
        </p:spPr>
        <p:txBody>
          <a:bodyPr wrap="square" rtlCol="0">
            <a:spAutoFit/>
          </a:bodyPr>
          <a:lstStyle/>
          <a:p>
            <a:r>
              <a:rPr lang="en-US" dirty="0" smtClean="0"/>
              <a:t>Process B</a:t>
            </a:r>
            <a:endParaRPr lang="en-US" dirty="0"/>
          </a:p>
        </p:txBody>
      </p:sp>
      <p:sp>
        <p:nvSpPr>
          <p:cNvPr id="15" name="Rectangle 14"/>
          <p:cNvSpPr/>
          <p:nvPr/>
        </p:nvSpPr>
        <p:spPr>
          <a:xfrm>
            <a:off x="5186363" y="6048581"/>
            <a:ext cx="1743632" cy="163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rotWithShape="1">
          <a:blip r:embed="rId2" cstate="print">
            <a:extLst>
              <a:ext uri="{28A0092B-C50C-407E-A947-70E740481C1C}">
                <a14:useLocalDpi xmlns:a14="http://schemas.microsoft.com/office/drawing/2010/main" val="0"/>
              </a:ext>
            </a:extLst>
          </a:blip>
          <a:srcRect l="17369" r="17369"/>
          <a:stretch/>
        </p:blipFill>
        <p:spPr>
          <a:xfrm>
            <a:off x="3416317" y="4386669"/>
            <a:ext cx="469883" cy="720000"/>
          </a:xfrm>
          <a:prstGeom prst="rect">
            <a:avLst/>
          </a:prstGeom>
        </p:spPr>
      </p:pic>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20336" t="5503" r="20336"/>
          <a:stretch/>
        </p:blipFill>
        <p:spPr>
          <a:xfrm>
            <a:off x="3429001" y="4397476"/>
            <a:ext cx="452045" cy="720000"/>
          </a:xfrm>
          <a:prstGeom prst="rect">
            <a:avLst/>
          </a:prstGeom>
        </p:spPr>
      </p:pic>
      <p:grpSp>
        <p:nvGrpSpPr>
          <p:cNvPr id="27" name="Group 26"/>
          <p:cNvGrpSpPr/>
          <p:nvPr/>
        </p:nvGrpSpPr>
        <p:grpSpPr>
          <a:xfrm>
            <a:off x="1303356" y="4742514"/>
            <a:ext cx="1594759" cy="376762"/>
            <a:chOff x="3048000" y="4728638"/>
            <a:chExt cx="1594759" cy="376762"/>
          </a:xfrm>
        </p:grpSpPr>
        <p:sp>
          <p:nvSpPr>
            <p:cNvPr id="25" name="Rectangle 24"/>
            <p:cNvSpPr/>
            <p:nvPr/>
          </p:nvSpPr>
          <p:spPr>
            <a:xfrm>
              <a:off x="3048000" y="4728650"/>
              <a:ext cx="990600" cy="3767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Register</a:t>
              </a:r>
              <a:endParaRPr lang="en-IN" dirty="0"/>
            </a:p>
          </p:txBody>
        </p:sp>
        <p:sp>
          <p:nvSpPr>
            <p:cNvPr id="26" name="Rectangle 25"/>
            <p:cNvSpPr/>
            <p:nvPr/>
          </p:nvSpPr>
          <p:spPr>
            <a:xfrm>
              <a:off x="4033159" y="4728638"/>
              <a:ext cx="609600" cy="3767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sp>
        <p:nvSpPr>
          <p:cNvPr id="28" name="Rectangle 27"/>
          <p:cNvSpPr/>
          <p:nvPr/>
        </p:nvSpPr>
        <p:spPr>
          <a:xfrm>
            <a:off x="2283930" y="4739993"/>
            <a:ext cx="609600" cy="3767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0</a:t>
            </a:r>
            <a:endParaRPr lang="en-IN" dirty="0"/>
          </a:p>
        </p:txBody>
      </p:sp>
      <p:sp>
        <p:nvSpPr>
          <p:cNvPr id="16" name="Oval 15"/>
          <p:cNvSpPr/>
          <p:nvPr/>
        </p:nvSpPr>
        <p:spPr>
          <a:xfrm>
            <a:off x="2205316" y="5069314"/>
            <a:ext cx="150330" cy="46932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Oval 23"/>
          <p:cNvSpPr/>
          <p:nvPr/>
        </p:nvSpPr>
        <p:spPr>
          <a:xfrm>
            <a:off x="5106434" y="5048580"/>
            <a:ext cx="150330" cy="469325"/>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8" name="Straight Arrow Connector 17"/>
          <p:cNvCxnSpPr>
            <a:stCxn id="22" idx="1"/>
            <a:endCxn id="26" idx="3"/>
          </p:cNvCxnSpPr>
          <p:nvPr/>
        </p:nvCxnSpPr>
        <p:spPr>
          <a:xfrm flipH="1">
            <a:off x="2898115" y="4746669"/>
            <a:ext cx="518202" cy="18422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7491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0" presetClass="exit" presetSubtype="0" fill="hold" nodeType="withEffect">
                                  <p:stCondLst>
                                    <p:cond delay="0"/>
                                  </p:stCondLst>
                                  <p:childTnLst>
                                    <p:animEffect transition="out" filter="fad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6"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TSL Instruction</a:t>
            </a:r>
            <a:endParaRPr lang="en-US" dirty="0"/>
          </a:p>
        </p:txBody>
      </p:sp>
      <p:sp>
        <p:nvSpPr>
          <p:cNvPr id="3" name="Content Placeholder 2"/>
          <p:cNvSpPr>
            <a:spLocks noGrp="1"/>
          </p:cNvSpPr>
          <p:nvPr>
            <p:ph idx="1"/>
          </p:nvPr>
        </p:nvSpPr>
        <p:spPr/>
        <p:txBody>
          <a:bodyPr/>
          <a:lstStyle/>
          <a:p>
            <a:pPr>
              <a:lnSpc>
                <a:spcPct val="114000"/>
              </a:lnSpc>
            </a:pPr>
            <a:r>
              <a:rPr lang="en-US" dirty="0"/>
              <a:t>Test and Set Lock Instruction</a:t>
            </a:r>
          </a:p>
          <a:p>
            <a:pPr marL="594360" lvl="2" indent="0">
              <a:lnSpc>
                <a:spcPct val="114000"/>
              </a:lnSpc>
              <a:buNone/>
            </a:pPr>
            <a:r>
              <a:rPr lang="en-US" sz="2400" dirty="0">
                <a:solidFill>
                  <a:srgbClr val="C00000"/>
                </a:solidFill>
              </a:rPr>
              <a:t>TSL REGISTER, LOCK</a:t>
            </a:r>
          </a:p>
          <a:p>
            <a:pPr lvl="1">
              <a:lnSpc>
                <a:spcPct val="114000"/>
              </a:lnSpc>
            </a:pPr>
            <a:r>
              <a:rPr lang="en-US" sz="1800" dirty="0"/>
              <a:t>It reads the contents of the memory word lock into register RX and then stores a nonzero value at the memory address lock.</a:t>
            </a:r>
          </a:p>
          <a:p>
            <a:pPr lvl="1">
              <a:lnSpc>
                <a:spcPct val="114000"/>
              </a:lnSpc>
            </a:pPr>
            <a:r>
              <a:rPr lang="en-US" sz="1800" dirty="0"/>
              <a:t>The operations of reading the word and storing into it are guaranteed to be </a:t>
            </a:r>
            <a:r>
              <a:rPr lang="en-US" sz="1800" dirty="0">
                <a:solidFill>
                  <a:srgbClr val="C00000"/>
                </a:solidFill>
              </a:rPr>
              <a:t>indivisible</a:t>
            </a:r>
            <a:r>
              <a:rPr lang="en-US" sz="1800" dirty="0"/>
              <a:t>—no other processor can access the memory word until the instruction is finished. </a:t>
            </a:r>
          </a:p>
          <a:p>
            <a:pPr lvl="1">
              <a:lnSpc>
                <a:spcPct val="114000"/>
              </a:lnSpc>
            </a:pPr>
            <a:r>
              <a:rPr lang="en-US" sz="1800" dirty="0"/>
              <a:t>The CPU executing the TSL instruction locks the memory bus to prohibit other CPUs from accessing memory until it is done.</a:t>
            </a:r>
          </a:p>
          <a:p>
            <a:pPr marL="0" indent="0">
              <a:lnSpc>
                <a:spcPct val="114000"/>
              </a:lnSpc>
              <a:buNone/>
            </a:pPr>
            <a:endParaRPr lang="en-US" dirty="0"/>
          </a:p>
        </p:txBody>
      </p:sp>
    </p:spTree>
    <p:extLst>
      <p:ext uri="{BB962C8B-B14F-4D97-AF65-F5344CB8AC3E}">
        <p14:creationId xmlns:p14="http://schemas.microsoft.com/office/powerpoint/2010/main" val="234304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 process communication (IPC)</a:t>
            </a:r>
          </a:p>
        </p:txBody>
      </p:sp>
      <p:sp>
        <p:nvSpPr>
          <p:cNvPr id="3" name="Content Placeholder 2"/>
          <p:cNvSpPr>
            <a:spLocks noGrp="1"/>
          </p:cNvSpPr>
          <p:nvPr>
            <p:ph idx="1"/>
          </p:nvPr>
        </p:nvSpPr>
        <p:spPr/>
        <p:txBody>
          <a:bodyPr/>
          <a:lstStyle/>
          <a:p>
            <a:r>
              <a:rPr lang="en-US" dirty="0"/>
              <a:t>Processes in a system can be independent or cooperating.</a:t>
            </a:r>
          </a:p>
          <a:p>
            <a:pPr marL="819150" lvl="1" indent="-457200">
              <a:buClr>
                <a:schemeClr val="tx1"/>
              </a:buClr>
              <a:buFont typeface="+mj-lt"/>
              <a:buAutoNum type="arabicPeriod"/>
            </a:pPr>
            <a:r>
              <a:rPr lang="en-US" b="1" dirty="0" smtClean="0">
                <a:solidFill>
                  <a:srgbClr val="C00000"/>
                </a:solidFill>
              </a:rPr>
              <a:t>Independent </a:t>
            </a:r>
            <a:r>
              <a:rPr lang="en-US" b="1" dirty="0">
                <a:solidFill>
                  <a:srgbClr val="C00000"/>
                </a:solidFill>
              </a:rPr>
              <a:t>process cannot affect </a:t>
            </a:r>
            <a:r>
              <a:rPr lang="en-US" dirty="0"/>
              <a:t>or be </a:t>
            </a:r>
            <a:r>
              <a:rPr lang="en-US" b="1" dirty="0">
                <a:solidFill>
                  <a:srgbClr val="C00000"/>
                </a:solidFill>
              </a:rPr>
              <a:t>affected</a:t>
            </a:r>
            <a:r>
              <a:rPr lang="en-US" dirty="0"/>
              <a:t> by the execution of another process.</a:t>
            </a:r>
          </a:p>
          <a:p>
            <a:pPr marL="819150" lvl="1" indent="-457200">
              <a:buClr>
                <a:schemeClr val="tx1"/>
              </a:buClr>
              <a:buFont typeface="+mj-lt"/>
              <a:buAutoNum type="arabicPeriod"/>
            </a:pPr>
            <a:r>
              <a:rPr lang="en-US" b="1" dirty="0">
                <a:solidFill>
                  <a:srgbClr val="C00000"/>
                </a:solidFill>
              </a:rPr>
              <a:t>Cooperating process can affect </a:t>
            </a:r>
            <a:r>
              <a:rPr lang="en-US" dirty="0"/>
              <a:t>or be </a:t>
            </a:r>
            <a:r>
              <a:rPr lang="en-US" b="1" dirty="0">
                <a:solidFill>
                  <a:srgbClr val="C00000"/>
                </a:solidFill>
              </a:rPr>
              <a:t>affected</a:t>
            </a:r>
            <a:r>
              <a:rPr lang="en-US" dirty="0"/>
              <a:t> by the execution of another process.</a:t>
            </a:r>
          </a:p>
          <a:p>
            <a:endParaRPr lang="en-US" dirty="0"/>
          </a:p>
          <a:p>
            <a:r>
              <a:rPr lang="en-US" dirty="0"/>
              <a:t>Cooperating processes need </a:t>
            </a:r>
            <a:r>
              <a:rPr lang="en-US" b="1" dirty="0">
                <a:solidFill>
                  <a:srgbClr val="C00000"/>
                </a:solidFill>
              </a:rPr>
              <a:t>inter process communication </a:t>
            </a:r>
            <a:r>
              <a:rPr lang="en-US" dirty="0"/>
              <a:t>mechanisms.</a:t>
            </a:r>
          </a:p>
          <a:p>
            <a:endParaRPr lang="en-US" dirty="0"/>
          </a:p>
        </p:txBody>
      </p:sp>
    </p:spTree>
    <p:extLst>
      <p:ext uri="{BB962C8B-B14F-4D97-AF65-F5344CB8AC3E}">
        <p14:creationId xmlns:p14="http://schemas.microsoft.com/office/powerpoint/2010/main" val="279940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Instruction</a:t>
            </a:r>
          </a:p>
        </p:txBody>
      </p:sp>
      <p:sp>
        <p:nvSpPr>
          <p:cNvPr id="3" name="Content Placeholder 2"/>
          <p:cNvSpPr>
            <a:spLocks noGrp="1"/>
          </p:cNvSpPr>
          <p:nvPr>
            <p:ph idx="1"/>
          </p:nvPr>
        </p:nvSpPr>
        <p:spPr/>
        <p:txBody>
          <a:bodyPr/>
          <a:lstStyle/>
          <a:p>
            <a:r>
              <a:rPr lang="en-US" dirty="0" smtClean="0"/>
              <a:t>Algorithm</a:t>
            </a:r>
          </a:p>
          <a:p>
            <a:pPr marL="0" indent="0">
              <a:buNone/>
            </a:pPr>
            <a:r>
              <a:rPr lang="en-US" dirty="0" smtClean="0"/>
              <a:t>     </a:t>
            </a:r>
            <a:r>
              <a:rPr lang="en-US" dirty="0" err="1" smtClean="0"/>
              <a:t>enter_region</a:t>
            </a:r>
            <a:r>
              <a:rPr lang="en-US" dirty="0" smtClean="0"/>
              <a:t>:</a:t>
            </a:r>
            <a:r>
              <a:rPr lang="en-US" dirty="0">
                <a:solidFill>
                  <a:srgbClr val="FF0000"/>
                </a:solidFill>
              </a:rPr>
              <a:t> </a:t>
            </a:r>
            <a:r>
              <a:rPr lang="en-US" dirty="0" smtClean="0">
                <a:solidFill>
                  <a:srgbClr val="FF0000"/>
                </a:solidFill>
              </a:rPr>
              <a:t>     </a:t>
            </a:r>
            <a:r>
              <a:rPr lang="en-US" sz="1800" dirty="0" smtClean="0">
                <a:solidFill>
                  <a:srgbClr val="C00000"/>
                </a:solidFill>
              </a:rPr>
              <a:t>(</a:t>
            </a:r>
            <a:r>
              <a:rPr lang="en-US" sz="1800" dirty="0">
                <a:solidFill>
                  <a:srgbClr val="C00000"/>
                </a:solidFill>
              </a:rPr>
              <a:t>Before entering its critical region, process calls </a:t>
            </a:r>
            <a:r>
              <a:rPr lang="en-US" sz="1800" dirty="0" err="1">
                <a:solidFill>
                  <a:srgbClr val="C00000"/>
                </a:solidFill>
              </a:rPr>
              <a:t>enter_region</a:t>
            </a:r>
            <a:r>
              <a:rPr lang="en-US" sz="1800" dirty="0">
                <a:solidFill>
                  <a:srgbClr val="FF0000"/>
                </a:solidFill>
              </a:rPr>
              <a:t>)</a:t>
            </a:r>
            <a:endParaRPr lang="en-US" sz="1800" dirty="0"/>
          </a:p>
          <a:p>
            <a:pPr marL="0" indent="0">
              <a:buNone/>
            </a:pPr>
            <a:r>
              <a:rPr lang="en-US" dirty="0" smtClean="0"/>
              <a:t>	MOVE </a:t>
            </a:r>
            <a:r>
              <a:rPr lang="en-US" dirty="0"/>
              <a:t>REGISTER,#1	</a:t>
            </a:r>
            <a:r>
              <a:rPr lang="en-US" sz="2200" dirty="0" smtClean="0"/>
              <a:t>|put 1 in the register</a:t>
            </a:r>
            <a:endParaRPr lang="en-US" sz="2200" dirty="0"/>
          </a:p>
          <a:p>
            <a:pPr marL="0" indent="0">
              <a:buNone/>
            </a:pPr>
            <a:r>
              <a:rPr lang="en-US" dirty="0" smtClean="0"/>
              <a:t>	XCHG </a:t>
            </a:r>
            <a:r>
              <a:rPr lang="en-US" dirty="0"/>
              <a:t>REGISTER,LOCK	</a:t>
            </a:r>
            <a:r>
              <a:rPr lang="en-US" sz="2200" dirty="0" smtClean="0"/>
              <a:t>|swap content of register &amp; lock variable</a:t>
            </a:r>
            <a:endParaRPr lang="en-US" sz="2200" dirty="0"/>
          </a:p>
          <a:p>
            <a:pPr marL="0" indent="0">
              <a:buNone/>
            </a:pPr>
            <a:r>
              <a:rPr lang="en-US" dirty="0" smtClean="0"/>
              <a:t>	CMP </a:t>
            </a:r>
            <a:r>
              <a:rPr lang="en-US" dirty="0"/>
              <a:t>REGISTER,#</a:t>
            </a:r>
            <a:r>
              <a:rPr lang="en-US" dirty="0" smtClean="0"/>
              <a:t>0</a:t>
            </a:r>
            <a:r>
              <a:rPr lang="en-US" dirty="0"/>
              <a:t>	</a:t>
            </a:r>
            <a:r>
              <a:rPr lang="en-US" sz="2200" dirty="0"/>
              <a:t>|was lock variable 0</a:t>
            </a:r>
            <a:r>
              <a:rPr lang="en-US" sz="2200" dirty="0" smtClean="0"/>
              <a:t>?</a:t>
            </a:r>
            <a:endParaRPr lang="en-US" sz="2200" dirty="0"/>
          </a:p>
          <a:p>
            <a:pPr marL="0" indent="0">
              <a:buNone/>
            </a:pPr>
            <a:r>
              <a:rPr lang="en-US" dirty="0" smtClean="0"/>
              <a:t>	JNE </a:t>
            </a:r>
            <a:r>
              <a:rPr lang="en-US" dirty="0" err="1" smtClean="0"/>
              <a:t>enter_region</a:t>
            </a:r>
            <a:r>
              <a:rPr lang="en-US" dirty="0"/>
              <a:t>	</a:t>
            </a:r>
            <a:r>
              <a:rPr lang="en-US" sz="2200" dirty="0" smtClean="0"/>
              <a:t>|</a:t>
            </a:r>
            <a:r>
              <a:rPr lang="en-US" sz="2200" dirty="0"/>
              <a:t>if it was nonzero, lock was set, so loop</a:t>
            </a:r>
          </a:p>
          <a:p>
            <a:pPr marL="0" indent="0">
              <a:buNone/>
            </a:pPr>
            <a:r>
              <a:rPr lang="en-US" dirty="0" smtClean="0"/>
              <a:t>	RET		</a:t>
            </a:r>
            <a:r>
              <a:rPr lang="en-US" dirty="0"/>
              <a:t>	</a:t>
            </a:r>
            <a:r>
              <a:rPr lang="en-US" sz="2200" dirty="0" smtClean="0"/>
              <a:t>|return to caller: critical region entered</a:t>
            </a:r>
            <a:endParaRPr lang="en-US" sz="2200" dirty="0"/>
          </a:p>
          <a:p>
            <a:pPr marL="0" indent="0">
              <a:buNone/>
            </a:pPr>
            <a:r>
              <a:rPr lang="en-US" dirty="0" smtClean="0"/>
              <a:t>     </a:t>
            </a:r>
            <a:r>
              <a:rPr lang="en-US" dirty="0" err="1" smtClean="0"/>
              <a:t>leave_region</a:t>
            </a:r>
            <a:r>
              <a:rPr lang="en-US" dirty="0" smtClean="0"/>
              <a:t>:</a:t>
            </a:r>
            <a:r>
              <a:rPr lang="en-US" dirty="0">
                <a:solidFill>
                  <a:srgbClr val="FF0000"/>
                </a:solidFill>
              </a:rPr>
              <a:t> </a:t>
            </a:r>
            <a:r>
              <a:rPr lang="en-US" dirty="0" smtClean="0">
                <a:solidFill>
                  <a:srgbClr val="FF0000"/>
                </a:solidFill>
              </a:rPr>
              <a:t>     </a:t>
            </a:r>
            <a:r>
              <a:rPr lang="en-US" sz="1800" dirty="0" smtClean="0">
                <a:solidFill>
                  <a:srgbClr val="C00000"/>
                </a:solidFill>
              </a:rPr>
              <a:t>(</a:t>
            </a:r>
            <a:r>
              <a:rPr lang="en-US" sz="1800" dirty="0">
                <a:solidFill>
                  <a:srgbClr val="C00000"/>
                </a:solidFill>
              </a:rPr>
              <a:t>When process wants to leave critical region, it calls </a:t>
            </a:r>
            <a:r>
              <a:rPr lang="en-US" sz="1800" dirty="0" err="1">
                <a:solidFill>
                  <a:srgbClr val="C00000"/>
                </a:solidFill>
              </a:rPr>
              <a:t>leave_region</a:t>
            </a:r>
            <a:r>
              <a:rPr lang="en-US" sz="1800" dirty="0">
                <a:solidFill>
                  <a:srgbClr val="C00000"/>
                </a:solidFill>
              </a:rPr>
              <a:t>)</a:t>
            </a:r>
          </a:p>
          <a:p>
            <a:pPr marL="0" indent="0">
              <a:buNone/>
            </a:pPr>
            <a:r>
              <a:rPr lang="en-US" dirty="0" smtClean="0"/>
              <a:t>	MOVE </a:t>
            </a:r>
            <a:r>
              <a:rPr lang="en-US" dirty="0"/>
              <a:t>LOCK,#0	 </a:t>
            </a:r>
            <a:r>
              <a:rPr lang="en-US" sz="2200" dirty="0" smtClean="0"/>
              <a:t>|store </a:t>
            </a:r>
            <a:r>
              <a:rPr lang="en-US" sz="2200" dirty="0"/>
              <a:t>0 in lock variable </a:t>
            </a:r>
            <a:r>
              <a:rPr lang="en-US" sz="2200" dirty="0" smtClean="0"/>
              <a:t>	</a:t>
            </a:r>
            <a:endParaRPr lang="en-US" sz="2200" dirty="0"/>
          </a:p>
          <a:p>
            <a:pPr marL="0" indent="0">
              <a:buNone/>
            </a:pPr>
            <a:r>
              <a:rPr lang="en-US" dirty="0" smtClean="0"/>
              <a:t>	RET		</a:t>
            </a:r>
            <a:r>
              <a:rPr lang="en-US" dirty="0"/>
              <a:t>	 </a:t>
            </a:r>
            <a:r>
              <a:rPr lang="en-US" sz="2200" dirty="0"/>
              <a:t>|return to caller</a:t>
            </a:r>
          </a:p>
        </p:txBody>
      </p:sp>
    </p:spTree>
    <p:extLst>
      <p:ext uri="{BB962C8B-B14F-4D97-AF65-F5344CB8AC3E}">
        <p14:creationId xmlns:p14="http://schemas.microsoft.com/office/powerpoint/2010/main" val="319547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Dekker’s Algorithm</a:t>
            </a:r>
          </a:p>
        </p:txBody>
      </p:sp>
      <p:sp>
        <p:nvSpPr>
          <p:cNvPr id="3" name="Content Placeholder 2"/>
          <p:cNvSpPr>
            <a:spLocks noGrp="1"/>
          </p:cNvSpPr>
          <p:nvPr>
            <p:ph idx="1"/>
          </p:nvPr>
        </p:nvSpPr>
        <p:spPr/>
        <p:txBody>
          <a:bodyPr>
            <a:normAutofit/>
          </a:bodyPr>
          <a:lstStyle/>
          <a:p>
            <a:pPr marL="0" indent="0">
              <a:buNone/>
            </a:pPr>
            <a:endParaRPr lang="en-IN" dirty="0" smtClean="0"/>
          </a:p>
          <a:p>
            <a:pPr marL="0" indent="0">
              <a:buNone/>
            </a:pPr>
            <a:r>
              <a:rPr lang="en-IN" dirty="0" smtClean="0"/>
              <a:t>variables</a:t>
            </a:r>
            <a:endParaRPr lang="en-IN" dirty="0"/>
          </a:p>
          <a:p>
            <a:pPr marL="0" indent="0">
              <a:buNone/>
            </a:pPr>
            <a:r>
              <a:rPr lang="en-IN" dirty="0"/>
              <a:t>        </a:t>
            </a:r>
            <a:r>
              <a:rPr lang="en-IN" dirty="0" err="1"/>
              <a:t>wants_to_enter</a:t>
            </a:r>
            <a:r>
              <a:rPr lang="en-IN" dirty="0"/>
              <a:t> </a:t>
            </a:r>
            <a:r>
              <a:rPr lang="en-IN" dirty="0" smtClean="0"/>
              <a:t>[2]: </a:t>
            </a:r>
            <a:r>
              <a:rPr lang="en-IN" dirty="0"/>
              <a:t>array of 2 </a:t>
            </a:r>
            <a:r>
              <a:rPr lang="en-IN" dirty="0" err="1" smtClean="0"/>
              <a:t>booleans</a:t>
            </a:r>
            <a:r>
              <a:rPr lang="en-IN" dirty="0" smtClean="0"/>
              <a:t>   </a:t>
            </a:r>
            <a:endParaRPr lang="en-IN" dirty="0"/>
          </a:p>
          <a:p>
            <a:pPr marL="0" indent="0">
              <a:buNone/>
            </a:pPr>
            <a:r>
              <a:rPr lang="en-IN" dirty="0"/>
              <a:t>        turn : integer</a:t>
            </a:r>
          </a:p>
          <a:p>
            <a:pPr marL="0" indent="0">
              <a:buNone/>
            </a:pPr>
            <a:endParaRPr lang="en-IN" dirty="0" smtClean="0"/>
          </a:p>
          <a:p>
            <a:pPr marL="625475" lvl="2" indent="0">
              <a:buNone/>
            </a:pPr>
            <a:r>
              <a:rPr lang="en-IN" dirty="0" smtClean="0"/>
              <a:t>    </a:t>
            </a:r>
            <a:r>
              <a:rPr lang="en-IN" dirty="0" err="1"/>
              <a:t>wants_to_enter</a:t>
            </a:r>
            <a:r>
              <a:rPr lang="en-IN" dirty="0"/>
              <a:t>[0] ← false</a:t>
            </a:r>
          </a:p>
          <a:p>
            <a:pPr marL="625475" lvl="2" indent="0">
              <a:buNone/>
            </a:pPr>
            <a:r>
              <a:rPr lang="en-IN" dirty="0"/>
              <a:t>    </a:t>
            </a:r>
            <a:r>
              <a:rPr lang="en-IN" dirty="0" err="1"/>
              <a:t>wants_to_enter</a:t>
            </a:r>
            <a:r>
              <a:rPr lang="en-IN" dirty="0"/>
              <a:t>[1] ← false</a:t>
            </a:r>
          </a:p>
          <a:p>
            <a:pPr marL="625475" lvl="2" indent="0">
              <a:buNone/>
            </a:pPr>
            <a:r>
              <a:rPr lang="en-IN" dirty="0"/>
              <a:t>    turn ← 0   // or 1</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301397206"/>
              </p:ext>
            </p:extLst>
          </p:nvPr>
        </p:nvGraphicFramePr>
        <p:xfrm>
          <a:off x="6019800" y="1828800"/>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xmlns="" val="10000"/>
                  </a:ext>
                </a:extLst>
              </a:tr>
            </a:tbl>
          </a:graphicData>
        </a:graphic>
      </p:graphicFrame>
      <p:sp>
        <p:nvSpPr>
          <p:cNvPr id="6" name="TextBox 5"/>
          <p:cNvSpPr txBox="1"/>
          <p:nvPr/>
        </p:nvSpPr>
        <p:spPr>
          <a:xfrm>
            <a:off x="6019800" y="1510842"/>
            <a:ext cx="457200" cy="369332"/>
          </a:xfrm>
          <a:prstGeom prst="rect">
            <a:avLst/>
          </a:prstGeom>
          <a:noFill/>
        </p:spPr>
        <p:txBody>
          <a:bodyPr wrap="square" rtlCol="0">
            <a:spAutoFit/>
          </a:bodyPr>
          <a:lstStyle/>
          <a:p>
            <a:pPr algn="ctr"/>
            <a:r>
              <a:rPr lang="en-US" dirty="0" smtClean="0"/>
              <a:t>P0</a:t>
            </a:r>
            <a:endParaRPr lang="en-IN" dirty="0"/>
          </a:p>
        </p:txBody>
      </p:sp>
      <p:sp>
        <p:nvSpPr>
          <p:cNvPr id="7" name="TextBox 6"/>
          <p:cNvSpPr txBox="1"/>
          <p:nvPr/>
        </p:nvSpPr>
        <p:spPr>
          <a:xfrm>
            <a:off x="6475097" y="1525009"/>
            <a:ext cx="457200" cy="369332"/>
          </a:xfrm>
          <a:prstGeom prst="rect">
            <a:avLst/>
          </a:prstGeom>
          <a:noFill/>
        </p:spPr>
        <p:txBody>
          <a:bodyPr wrap="square" rtlCol="0">
            <a:spAutoFit/>
          </a:bodyPr>
          <a:lstStyle/>
          <a:p>
            <a:pPr algn="ctr"/>
            <a:r>
              <a:rPr lang="en-US" dirty="0" smtClean="0"/>
              <a:t>P1</a:t>
            </a:r>
            <a:endParaRPr lang="en-IN" dirty="0"/>
          </a:p>
        </p:txBody>
      </p:sp>
      <p:sp>
        <p:nvSpPr>
          <p:cNvPr id="8" name="TextBox 7"/>
          <p:cNvSpPr txBox="1"/>
          <p:nvPr/>
        </p:nvSpPr>
        <p:spPr>
          <a:xfrm>
            <a:off x="6284597" y="2212299"/>
            <a:ext cx="381000" cy="369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3344987159"/>
              </p:ext>
            </p:extLst>
          </p:nvPr>
        </p:nvGraphicFramePr>
        <p:xfrm>
          <a:off x="6019800" y="3530650"/>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xmlns="" val="10000"/>
                  </a:ext>
                </a:extLst>
              </a:tr>
            </a:tbl>
          </a:graphicData>
        </a:graphic>
      </p:graphicFrame>
      <p:sp>
        <p:nvSpPr>
          <p:cNvPr id="10" name="TextBox 9"/>
          <p:cNvSpPr txBox="1"/>
          <p:nvPr/>
        </p:nvSpPr>
        <p:spPr>
          <a:xfrm>
            <a:off x="6019800" y="3212692"/>
            <a:ext cx="457200" cy="369332"/>
          </a:xfrm>
          <a:prstGeom prst="rect">
            <a:avLst/>
          </a:prstGeom>
          <a:noFill/>
        </p:spPr>
        <p:txBody>
          <a:bodyPr wrap="square" rtlCol="0">
            <a:spAutoFit/>
          </a:bodyPr>
          <a:lstStyle/>
          <a:p>
            <a:pPr algn="ctr"/>
            <a:r>
              <a:rPr lang="en-US" dirty="0" smtClean="0"/>
              <a:t>P0</a:t>
            </a:r>
            <a:endParaRPr lang="en-IN" dirty="0"/>
          </a:p>
        </p:txBody>
      </p:sp>
      <p:sp>
        <p:nvSpPr>
          <p:cNvPr id="11" name="TextBox 10"/>
          <p:cNvSpPr txBox="1"/>
          <p:nvPr/>
        </p:nvSpPr>
        <p:spPr>
          <a:xfrm>
            <a:off x="6475097" y="3226859"/>
            <a:ext cx="457200" cy="369332"/>
          </a:xfrm>
          <a:prstGeom prst="rect">
            <a:avLst/>
          </a:prstGeom>
          <a:noFill/>
        </p:spPr>
        <p:txBody>
          <a:bodyPr wrap="square" rtlCol="0">
            <a:spAutoFit/>
          </a:bodyPr>
          <a:lstStyle/>
          <a:p>
            <a:pPr algn="ctr"/>
            <a:r>
              <a:rPr lang="en-US" dirty="0" smtClean="0"/>
              <a:t>P1</a:t>
            </a:r>
            <a:endParaRPr lang="en-IN" dirty="0"/>
          </a:p>
        </p:txBody>
      </p:sp>
      <p:sp>
        <p:nvSpPr>
          <p:cNvPr id="12" name="TextBox 11"/>
          <p:cNvSpPr txBox="1"/>
          <p:nvPr/>
        </p:nvSpPr>
        <p:spPr>
          <a:xfrm>
            <a:off x="6284597" y="3914149"/>
            <a:ext cx="381000" cy="369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0</a:t>
            </a:r>
            <a:endParaRPr lang="en-IN" dirty="0"/>
          </a:p>
        </p:txBody>
      </p:sp>
    </p:spTree>
    <p:extLst>
      <p:ext uri="{BB962C8B-B14F-4D97-AF65-F5344CB8AC3E}">
        <p14:creationId xmlns:p14="http://schemas.microsoft.com/office/powerpoint/2010/main" val="202976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0" grpId="0"/>
      <p:bldP spid="11" grpId="0"/>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04785" y="762000"/>
            <a:ext cx="3744000" cy="5654040"/>
          </a:xfrm>
          <a:ln>
            <a:solidFill>
              <a:schemeClr val="bg1">
                <a:lumMod val="65000"/>
              </a:schemeClr>
            </a:solidFill>
          </a:ln>
        </p:spPr>
        <p:txBody>
          <a:bodyPr>
            <a:normAutofit/>
          </a:bodyPr>
          <a:lstStyle/>
          <a:p>
            <a:pPr marL="0" indent="0">
              <a:buNone/>
            </a:pPr>
            <a:r>
              <a:rPr lang="en-US" dirty="0" smtClean="0"/>
              <a:t>P0:</a:t>
            </a:r>
            <a:endParaRPr lang="en-US" dirty="0"/>
          </a:p>
          <a:p>
            <a:pPr marL="361950" lvl="1" indent="-361950">
              <a:buNone/>
            </a:pPr>
            <a:r>
              <a:rPr lang="en-US" dirty="0" smtClean="0"/>
              <a:t>   </a:t>
            </a:r>
            <a:r>
              <a:rPr lang="en-US" dirty="0" err="1" smtClean="0"/>
              <a:t>wants_to_enter</a:t>
            </a:r>
            <a:r>
              <a:rPr lang="en-US" dirty="0" smtClean="0"/>
              <a:t>[0] ← true</a:t>
            </a:r>
          </a:p>
          <a:p>
            <a:pPr marL="361950" lvl="1" indent="-361950">
              <a:buNone/>
            </a:pPr>
            <a:r>
              <a:rPr lang="en-US" dirty="0" smtClean="0"/>
              <a:t>   while (</a:t>
            </a:r>
            <a:r>
              <a:rPr lang="en-US" dirty="0" err="1" smtClean="0"/>
              <a:t>wants_to_enter</a:t>
            </a:r>
            <a:r>
              <a:rPr lang="en-US" dirty="0" smtClean="0"/>
              <a:t>[1]) </a:t>
            </a:r>
          </a:p>
          <a:p>
            <a:pPr marL="361950" lvl="1" indent="-361950">
              <a:buNone/>
            </a:pPr>
            <a:r>
              <a:rPr lang="en-US" dirty="0" smtClean="0"/>
              <a:t>      {if (turn == 1)</a:t>
            </a:r>
          </a:p>
          <a:p>
            <a:pPr marL="361950" lvl="1" indent="-361950">
              <a:buNone/>
            </a:pPr>
            <a:r>
              <a:rPr lang="en-US" dirty="0" smtClean="0"/>
              <a:t>         {</a:t>
            </a:r>
            <a:r>
              <a:rPr lang="en-US" dirty="0" err="1" smtClean="0"/>
              <a:t>wants_to_enter</a:t>
            </a:r>
            <a:r>
              <a:rPr lang="en-US" dirty="0" smtClean="0"/>
              <a:t>[0] ← false</a:t>
            </a:r>
          </a:p>
          <a:p>
            <a:pPr marL="361950" lvl="1" indent="-361950">
              <a:buNone/>
            </a:pPr>
            <a:r>
              <a:rPr lang="en-US" dirty="0" smtClean="0"/>
              <a:t>         		while (turn == 1)</a:t>
            </a:r>
          </a:p>
          <a:p>
            <a:pPr marL="361950" lvl="1" indent="-361950">
              <a:buNone/>
            </a:pPr>
            <a:r>
              <a:rPr lang="en-US" dirty="0" smtClean="0"/>
              <a:t>          	{// busy wait}</a:t>
            </a:r>
          </a:p>
          <a:p>
            <a:pPr marL="361950" lvl="1" indent="-361950">
              <a:buNone/>
            </a:pPr>
            <a:r>
              <a:rPr lang="en-US" dirty="0" smtClean="0"/>
              <a:t>         </a:t>
            </a:r>
            <a:r>
              <a:rPr lang="en-US" dirty="0" err="1" smtClean="0"/>
              <a:t>wants_to_enter</a:t>
            </a:r>
            <a:r>
              <a:rPr lang="en-US" dirty="0" smtClean="0"/>
              <a:t>[0] ← true</a:t>
            </a:r>
          </a:p>
          <a:p>
            <a:pPr marL="361950" lvl="1" indent="-361950">
              <a:buNone/>
            </a:pPr>
            <a:r>
              <a:rPr lang="en-US" dirty="0" smtClean="0"/>
              <a:t>         } </a:t>
            </a:r>
          </a:p>
          <a:p>
            <a:pPr marL="361950" lvl="1" indent="-361950">
              <a:buNone/>
            </a:pPr>
            <a:r>
              <a:rPr lang="en-US" dirty="0" smtClean="0"/>
              <a:t>      }</a:t>
            </a:r>
          </a:p>
          <a:p>
            <a:pPr marL="361950" lvl="1" indent="-361950">
              <a:buNone/>
            </a:pPr>
            <a:r>
              <a:rPr lang="en-US" dirty="0" smtClean="0"/>
              <a:t>   // critical section</a:t>
            </a:r>
          </a:p>
          <a:p>
            <a:pPr marL="361950" lvl="1" indent="-361950">
              <a:buNone/>
            </a:pPr>
            <a:r>
              <a:rPr lang="en-US" dirty="0" smtClean="0"/>
              <a:t>   ...</a:t>
            </a:r>
          </a:p>
          <a:p>
            <a:pPr marL="361950" lvl="1" indent="-361950">
              <a:buNone/>
            </a:pPr>
            <a:r>
              <a:rPr lang="en-US" dirty="0" smtClean="0"/>
              <a:t>   turn ← 1</a:t>
            </a:r>
          </a:p>
          <a:p>
            <a:pPr marL="361950" lvl="1" indent="-361950">
              <a:buNone/>
            </a:pPr>
            <a:r>
              <a:rPr lang="en-US" dirty="0" smtClean="0"/>
              <a:t>   </a:t>
            </a:r>
            <a:r>
              <a:rPr lang="en-US" dirty="0" err="1" smtClean="0"/>
              <a:t>wants_to_enter</a:t>
            </a:r>
            <a:r>
              <a:rPr lang="en-US" dirty="0" smtClean="0"/>
              <a:t>[0] ← false</a:t>
            </a:r>
          </a:p>
          <a:p>
            <a:pPr marL="361950" lvl="1" indent="-361950">
              <a:buNone/>
            </a:pPr>
            <a:r>
              <a:rPr lang="en-US" dirty="0" smtClean="0"/>
              <a:t>   // remainder section</a:t>
            </a:r>
          </a:p>
          <a:p>
            <a:pPr marL="361950" lvl="1" indent="0">
              <a:buNone/>
            </a:pPr>
            <a:endParaRPr lang="en-US" dirty="0" smtClean="0"/>
          </a:p>
        </p:txBody>
      </p:sp>
      <p:sp>
        <p:nvSpPr>
          <p:cNvPr id="6" name="Content Placeholder 5"/>
          <p:cNvSpPr>
            <a:spLocks noGrp="1"/>
          </p:cNvSpPr>
          <p:nvPr>
            <p:ph sz="quarter" idx="4"/>
          </p:nvPr>
        </p:nvSpPr>
        <p:spPr>
          <a:xfrm>
            <a:off x="5323800" y="762000"/>
            <a:ext cx="3744000" cy="5654040"/>
          </a:xfrm>
          <a:ln>
            <a:solidFill>
              <a:schemeClr val="bg1">
                <a:lumMod val="65000"/>
              </a:schemeClr>
            </a:solidFill>
          </a:ln>
        </p:spPr>
        <p:txBody>
          <a:bodyPr>
            <a:normAutofit/>
          </a:bodyPr>
          <a:lstStyle/>
          <a:p>
            <a:pPr marL="0" indent="0">
              <a:buNone/>
            </a:pPr>
            <a:r>
              <a:rPr lang="en-US" dirty="0"/>
              <a:t>P1:</a:t>
            </a:r>
          </a:p>
          <a:p>
            <a:pPr marL="0" lvl="1" indent="0">
              <a:buNone/>
            </a:pPr>
            <a:r>
              <a:rPr lang="en-US" dirty="0"/>
              <a:t>   </a:t>
            </a:r>
            <a:r>
              <a:rPr lang="en-US" dirty="0" err="1"/>
              <a:t>wants_to_enter</a:t>
            </a:r>
            <a:r>
              <a:rPr lang="en-US" dirty="0"/>
              <a:t>[1] ← true</a:t>
            </a:r>
          </a:p>
          <a:p>
            <a:pPr marL="0" lvl="1" indent="0">
              <a:buNone/>
            </a:pPr>
            <a:r>
              <a:rPr lang="en-US" dirty="0"/>
              <a:t>   while (</a:t>
            </a:r>
            <a:r>
              <a:rPr lang="en-US" dirty="0" err="1"/>
              <a:t>wants_to_enter</a:t>
            </a:r>
            <a:r>
              <a:rPr lang="en-US" dirty="0"/>
              <a:t>[0]) </a:t>
            </a:r>
          </a:p>
          <a:p>
            <a:pPr marL="0" lvl="1" indent="0">
              <a:buNone/>
            </a:pPr>
            <a:r>
              <a:rPr lang="en-US" dirty="0"/>
              <a:t>      {if (turn == </a:t>
            </a:r>
            <a:r>
              <a:rPr lang="en-US" dirty="0" smtClean="0"/>
              <a:t>0)</a:t>
            </a:r>
            <a:endParaRPr lang="en-US" dirty="0"/>
          </a:p>
          <a:p>
            <a:pPr marL="0" lvl="1" indent="0">
              <a:buNone/>
            </a:pPr>
            <a:r>
              <a:rPr lang="en-US" dirty="0"/>
              <a:t>         {</a:t>
            </a:r>
            <a:r>
              <a:rPr lang="en-US" dirty="0" err="1"/>
              <a:t>wants_to_enter</a:t>
            </a:r>
            <a:r>
              <a:rPr lang="en-US" dirty="0"/>
              <a:t>[1] ← false</a:t>
            </a:r>
          </a:p>
          <a:p>
            <a:pPr marL="0" lvl="1" indent="0">
              <a:buNone/>
            </a:pPr>
            <a:r>
              <a:rPr lang="en-US" dirty="0"/>
              <a:t>         		while (turn == 0)</a:t>
            </a:r>
          </a:p>
          <a:p>
            <a:pPr marL="0" lvl="1" indent="0">
              <a:buNone/>
            </a:pPr>
            <a:r>
              <a:rPr lang="en-US" dirty="0"/>
              <a:t>          	{// busy wait}</a:t>
            </a:r>
          </a:p>
          <a:p>
            <a:pPr marL="0" lvl="1" indent="0">
              <a:buNone/>
            </a:pPr>
            <a:r>
              <a:rPr lang="en-US" dirty="0"/>
              <a:t>         </a:t>
            </a:r>
            <a:r>
              <a:rPr lang="en-US" dirty="0" err="1"/>
              <a:t>wants_to_enter</a:t>
            </a:r>
            <a:r>
              <a:rPr lang="en-US" dirty="0"/>
              <a:t>[1] ← true</a:t>
            </a:r>
          </a:p>
          <a:p>
            <a:pPr marL="0" lvl="1" indent="0">
              <a:buNone/>
            </a:pPr>
            <a:r>
              <a:rPr lang="en-US" dirty="0"/>
              <a:t>         } </a:t>
            </a:r>
          </a:p>
          <a:p>
            <a:pPr marL="0" lvl="1" indent="0">
              <a:buNone/>
            </a:pPr>
            <a:r>
              <a:rPr lang="en-US" dirty="0"/>
              <a:t>      }</a:t>
            </a:r>
          </a:p>
          <a:p>
            <a:pPr marL="0" lvl="1" indent="0">
              <a:buNone/>
            </a:pPr>
            <a:r>
              <a:rPr lang="en-US" dirty="0"/>
              <a:t>   // critical section</a:t>
            </a:r>
          </a:p>
          <a:p>
            <a:pPr marL="0" lvl="1" indent="0">
              <a:buNone/>
            </a:pPr>
            <a:r>
              <a:rPr lang="en-US" dirty="0"/>
              <a:t>   ...</a:t>
            </a:r>
          </a:p>
          <a:p>
            <a:pPr marL="0" lvl="1" indent="0">
              <a:buNone/>
            </a:pPr>
            <a:r>
              <a:rPr lang="en-US" dirty="0"/>
              <a:t>   turn ← 0</a:t>
            </a:r>
          </a:p>
          <a:p>
            <a:pPr marL="0" lvl="1" indent="0">
              <a:buNone/>
            </a:pPr>
            <a:r>
              <a:rPr lang="en-US" dirty="0"/>
              <a:t>   </a:t>
            </a:r>
            <a:r>
              <a:rPr lang="en-US" dirty="0" err="1"/>
              <a:t>wants_to_enter</a:t>
            </a:r>
            <a:r>
              <a:rPr lang="en-US" dirty="0"/>
              <a:t>[1] ← false</a:t>
            </a:r>
          </a:p>
          <a:p>
            <a:pPr marL="0" lvl="1" indent="0">
              <a:buNone/>
            </a:pPr>
            <a:r>
              <a:rPr lang="en-US" dirty="0"/>
              <a:t>   // remainder section</a:t>
            </a:r>
          </a:p>
          <a:p>
            <a:endParaRPr lang="en-IN" dirty="0"/>
          </a:p>
        </p:txBody>
      </p:sp>
      <p:sp>
        <p:nvSpPr>
          <p:cNvPr id="2" name="Title 1"/>
          <p:cNvSpPr>
            <a:spLocks noGrp="1"/>
          </p:cNvSpPr>
          <p:nvPr>
            <p:ph type="title"/>
          </p:nvPr>
        </p:nvSpPr>
        <p:spPr/>
        <p:txBody>
          <a:bodyPr>
            <a:normAutofit/>
          </a:bodyPr>
          <a:lstStyle/>
          <a:p>
            <a:r>
              <a:rPr lang="en-US" dirty="0"/>
              <a:t>Dekker’s Algorithm</a:t>
            </a:r>
          </a:p>
        </p:txBody>
      </p:sp>
      <p:sp>
        <p:nvSpPr>
          <p:cNvPr id="20" name="Content Placeholder 2"/>
          <p:cNvSpPr txBox="1">
            <a:spLocks/>
          </p:cNvSpPr>
          <p:nvPr/>
        </p:nvSpPr>
        <p:spPr>
          <a:xfrm>
            <a:off x="3948785" y="762000"/>
            <a:ext cx="1375015" cy="5654040"/>
          </a:xfrm>
          <a:prstGeom prst="rect">
            <a:avLst/>
          </a:prstGeom>
          <a:ln>
            <a:solidFill>
              <a:schemeClr val="bg1">
                <a:lumMod val="65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361950" lvl="1" indent="0">
              <a:buFont typeface="Arial" pitchFamily="34" charset="0"/>
              <a:buNone/>
            </a:pPr>
            <a:endParaRPr lang="en-US" dirty="0" smtClean="0"/>
          </a:p>
        </p:txBody>
      </p:sp>
      <p:graphicFrame>
        <p:nvGraphicFramePr>
          <p:cNvPr id="21" name="Table 20"/>
          <p:cNvGraphicFramePr>
            <a:graphicFrameLocks noGrp="1"/>
          </p:cNvGraphicFramePr>
          <p:nvPr>
            <p:extLst>
              <p:ext uri="{D42A27DB-BD31-4B8C-83A1-F6EECF244321}">
                <p14:modId xmlns:p14="http://schemas.microsoft.com/office/powerpoint/2010/main" val="3288207906"/>
              </p:ext>
            </p:extLst>
          </p:nvPr>
        </p:nvGraphicFramePr>
        <p:xfrm>
          <a:off x="4162899" y="1156158"/>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xmlns="" val="10000"/>
                  </a:ext>
                </a:extLst>
              </a:tr>
            </a:tbl>
          </a:graphicData>
        </a:graphic>
      </p:graphicFrame>
      <p:sp>
        <p:nvSpPr>
          <p:cNvPr id="23" name="TextBox 22"/>
          <p:cNvSpPr txBox="1"/>
          <p:nvPr/>
        </p:nvSpPr>
        <p:spPr>
          <a:xfrm>
            <a:off x="4162899" y="838200"/>
            <a:ext cx="457200" cy="369332"/>
          </a:xfrm>
          <a:prstGeom prst="rect">
            <a:avLst/>
          </a:prstGeom>
          <a:noFill/>
        </p:spPr>
        <p:txBody>
          <a:bodyPr wrap="square" rtlCol="0">
            <a:spAutoFit/>
          </a:bodyPr>
          <a:lstStyle/>
          <a:p>
            <a:pPr algn="ctr"/>
            <a:r>
              <a:rPr lang="en-US" dirty="0" smtClean="0"/>
              <a:t>P0</a:t>
            </a:r>
            <a:endParaRPr lang="en-IN" dirty="0"/>
          </a:p>
        </p:txBody>
      </p:sp>
      <p:sp>
        <p:nvSpPr>
          <p:cNvPr id="24" name="TextBox 23"/>
          <p:cNvSpPr txBox="1"/>
          <p:nvPr/>
        </p:nvSpPr>
        <p:spPr>
          <a:xfrm>
            <a:off x="4618196" y="852367"/>
            <a:ext cx="457200" cy="369332"/>
          </a:xfrm>
          <a:prstGeom prst="rect">
            <a:avLst/>
          </a:prstGeom>
          <a:noFill/>
        </p:spPr>
        <p:txBody>
          <a:bodyPr wrap="square" rtlCol="0">
            <a:spAutoFit/>
          </a:bodyPr>
          <a:lstStyle/>
          <a:p>
            <a:pPr algn="ctr"/>
            <a:r>
              <a:rPr lang="en-US" dirty="0" smtClean="0"/>
              <a:t>P1</a:t>
            </a:r>
            <a:endParaRPr lang="en-IN" dirty="0"/>
          </a:p>
        </p:txBody>
      </p:sp>
      <p:graphicFrame>
        <p:nvGraphicFramePr>
          <p:cNvPr id="26" name="Table 25"/>
          <p:cNvGraphicFramePr>
            <a:graphicFrameLocks noGrp="1"/>
          </p:cNvGraphicFramePr>
          <p:nvPr>
            <p:extLst>
              <p:ext uri="{D42A27DB-BD31-4B8C-83A1-F6EECF244321}">
                <p14:modId xmlns:p14="http://schemas.microsoft.com/office/powerpoint/2010/main" val="3888636601"/>
              </p:ext>
            </p:extLst>
          </p:nvPr>
        </p:nvGraphicFramePr>
        <p:xfrm>
          <a:off x="4162899" y="1164017"/>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1</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xmlns="" val="10000"/>
                  </a:ext>
                </a:extLst>
              </a:tr>
            </a:tbl>
          </a:graphicData>
        </a:graphic>
      </p:graphicFrame>
      <p:cxnSp>
        <p:nvCxnSpPr>
          <p:cNvPr id="27" name="Elbow Connector 26"/>
          <p:cNvCxnSpPr>
            <a:endCxn id="26" idx="3"/>
          </p:cNvCxnSpPr>
          <p:nvPr/>
        </p:nvCxnSpPr>
        <p:spPr>
          <a:xfrm flipV="1">
            <a:off x="3114895" y="1346897"/>
            <a:ext cx="1994790" cy="409636"/>
          </a:xfrm>
          <a:prstGeom prst="bentConnector3">
            <a:avLst>
              <a:gd name="adj1" fmla="val 10732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Curved Connector 37"/>
          <p:cNvCxnSpPr/>
          <p:nvPr/>
        </p:nvCxnSpPr>
        <p:spPr>
          <a:xfrm rot="5400000">
            <a:off x="-1102934" y="3240467"/>
            <a:ext cx="2967870" cy="1"/>
          </a:xfrm>
          <a:prstGeom prst="curvedConnector3">
            <a:avLst>
              <a:gd name="adj1" fmla="val 54402"/>
            </a:avLst>
          </a:prstGeom>
          <a:ln w="28575">
            <a:tailEnd type="triangle"/>
          </a:ln>
        </p:spPr>
        <p:style>
          <a:lnRef idx="1">
            <a:schemeClr val="accent2"/>
          </a:lnRef>
          <a:fillRef idx="0">
            <a:schemeClr val="accent2"/>
          </a:fillRef>
          <a:effectRef idx="0">
            <a:schemeClr val="accent2"/>
          </a:effectRef>
          <a:fontRef idx="minor">
            <a:schemeClr val="tx1"/>
          </a:fontRef>
        </p:style>
      </p:cxnSp>
      <p:graphicFrame>
        <p:nvGraphicFramePr>
          <p:cNvPr id="44" name="Table 43"/>
          <p:cNvGraphicFramePr>
            <a:graphicFrameLocks noGrp="1"/>
          </p:cNvGraphicFramePr>
          <p:nvPr>
            <p:extLst>
              <p:ext uri="{D42A27DB-BD31-4B8C-83A1-F6EECF244321}">
                <p14:modId xmlns:p14="http://schemas.microsoft.com/office/powerpoint/2010/main" val="3718335472"/>
              </p:ext>
            </p:extLst>
          </p:nvPr>
        </p:nvGraphicFramePr>
        <p:xfrm>
          <a:off x="4162899" y="5554741"/>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xmlns="" val="10000"/>
                  </a:ext>
                </a:extLst>
              </a:tr>
            </a:tbl>
          </a:graphicData>
        </a:graphic>
      </p:graphicFrame>
      <p:sp>
        <p:nvSpPr>
          <p:cNvPr id="45" name="TextBox 44"/>
          <p:cNvSpPr txBox="1"/>
          <p:nvPr/>
        </p:nvSpPr>
        <p:spPr>
          <a:xfrm>
            <a:off x="4162899" y="5236783"/>
            <a:ext cx="457200" cy="369332"/>
          </a:xfrm>
          <a:prstGeom prst="rect">
            <a:avLst/>
          </a:prstGeom>
          <a:noFill/>
        </p:spPr>
        <p:txBody>
          <a:bodyPr wrap="square" rtlCol="0">
            <a:spAutoFit/>
          </a:bodyPr>
          <a:lstStyle/>
          <a:p>
            <a:pPr algn="ctr"/>
            <a:r>
              <a:rPr lang="en-US" dirty="0" smtClean="0"/>
              <a:t>P0</a:t>
            </a:r>
            <a:endParaRPr lang="en-IN" dirty="0"/>
          </a:p>
        </p:txBody>
      </p:sp>
      <p:sp>
        <p:nvSpPr>
          <p:cNvPr id="46" name="TextBox 45"/>
          <p:cNvSpPr txBox="1"/>
          <p:nvPr/>
        </p:nvSpPr>
        <p:spPr>
          <a:xfrm>
            <a:off x="4618196" y="5250950"/>
            <a:ext cx="457200" cy="369332"/>
          </a:xfrm>
          <a:prstGeom prst="rect">
            <a:avLst/>
          </a:prstGeom>
          <a:noFill/>
        </p:spPr>
        <p:txBody>
          <a:bodyPr wrap="square" rtlCol="0">
            <a:spAutoFit/>
          </a:bodyPr>
          <a:lstStyle/>
          <a:p>
            <a:pPr algn="ctr"/>
            <a:r>
              <a:rPr lang="en-US" dirty="0" smtClean="0"/>
              <a:t>P1</a:t>
            </a:r>
            <a:endParaRPr lang="en-IN" dirty="0"/>
          </a:p>
        </p:txBody>
      </p:sp>
      <p:sp>
        <p:nvSpPr>
          <p:cNvPr id="48" name="TextBox 47"/>
          <p:cNvSpPr txBox="1"/>
          <p:nvPr/>
        </p:nvSpPr>
        <p:spPr>
          <a:xfrm>
            <a:off x="4445792" y="4865450"/>
            <a:ext cx="381000" cy="369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1</a:t>
            </a:r>
            <a:endParaRPr lang="en-IN" dirty="0"/>
          </a:p>
        </p:txBody>
      </p:sp>
    </p:spTree>
    <p:extLst>
      <p:ext uri="{BB962C8B-B14F-4D97-AF65-F5344CB8AC3E}">
        <p14:creationId xmlns:p14="http://schemas.microsoft.com/office/powerpoint/2010/main" val="336023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45" grpId="0"/>
      <p:bldP spid="46" grpId="0"/>
      <p:bldP spid="4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04785" y="762000"/>
            <a:ext cx="3744000" cy="5654040"/>
          </a:xfrm>
          <a:ln>
            <a:solidFill>
              <a:schemeClr val="bg1">
                <a:lumMod val="65000"/>
              </a:schemeClr>
            </a:solidFill>
          </a:ln>
        </p:spPr>
        <p:txBody>
          <a:bodyPr>
            <a:normAutofit/>
          </a:bodyPr>
          <a:lstStyle/>
          <a:p>
            <a:pPr marL="0" indent="0">
              <a:buNone/>
            </a:pPr>
            <a:r>
              <a:rPr lang="en-US" dirty="0" smtClean="0"/>
              <a:t>P0:</a:t>
            </a:r>
            <a:endParaRPr lang="en-US" dirty="0"/>
          </a:p>
          <a:p>
            <a:pPr marL="361950" lvl="1" indent="-361950">
              <a:buNone/>
            </a:pPr>
            <a:r>
              <a:rPr lang="en-US" dirty="0" smtClean="0"/>
              <a:t>   </a:t>
            </a:r>
            <a:r>
              <a:rPr lang="en-US" dirty="0" err="1" smtClean="0"/>
              <a:t>wants_to_enter</a:t>
            </a:r>
            <a:r>
              <a:rPr lang="en-US" dirty="0" smtClean="0"/>
              <a:t>[0] ← true</a:t>
            </a:r>
          </a:p>
          <a:p>
            <a:pPr marL="361950" lvl="1" indent="-361950">
              <a:buNone/>
            </a:pPr>
            <a:r>
              <a:rPr lang="en-US" dirty="0" smtClean="0"/>
              <a:t>   while (</a:t>
            </a:r>
            <a:r>
              <a:rPr lang="en-US" dirty="0" err="1" smtClean="0"/>
              <a:t>wants_to_enter</a:t>
            </a:r>
            <a:r>
              <a:rPr lang="en-US" dirty="0" smtClean="0"/>
              <a:t>[1]) </a:t>
            </a:r>
          </a:p>
          <a:p>
            <a:pPr marL="361950" lvl="1" indent="-361950">
              <a:buNone/>
            </a:pPr>
            <a:r>
              <a:rPr lang="en-US" dirty="0" smtClean="0"/>
              <a:t>      {if (turn == 1)</a:t>
            </a:r>
          </a:p>
          <a:p>
            <a:pPr marL="361950" lvl="1" indent="-361950">
              <a:buNone/>
            </a:pPr>
            <a:r>
              <a:rPr lang="en-US" dirty="0" smtClean="0"/>
              <a:t>         {</a:t>
            </a:r>
            <a:r>
              <a:rPr lang="en-US" dirty="0" err="1" smtClean="0"/>
              <a:t>wants_to_enter</a:t>
            </a:r>
            <a:r>
              <a:rPr lang="en-US" dirty="0" smtClean="0"/>
              <a:t>[0] ← false</a:t>
            </a:r>
          </a:p>
          <a:p>
            <a:pPr marL="361950" lvl="1" indent="-361950">
              <a:buNone/>
            </a:pPr>
            <a:r>
              <a:rPr lang="en-US" dirty="0" smtClean="0"/>
              <a:t>         	while (turn == 1)</a:t>
            </a:r>
          </a:p>
          <a:p>
            <a:pPr marL="361950" lvl="1" indent="-361950">
              <a:buNone/>
            </a:pPr>
            <a:r>
              <a:rPr lang="en-US" dirty="0" smtClean="0"/>
              <a:t>          	{// busy wait}</a:t>
            </a:r>
          </a:p>
          <a:p>
            <a:pPr marL="361950" lvl="1" indent="-361950">
              <a:buNone/>
            </a:pPr>
            <a:r>
              <a:rPr lang="en-US" dirty="0" smtClean="0"/>
              <a:t>         </a:t>
            </a:r>
            <a:r>
              <a:rPr lang="en-US" dirty="0" err="1" smtClean="0"/>
              <a:t>wants_to_enter</a:t>
            </a:r>
            <a:r>
              <a:rPr lang="en-US" dirty="0" smtClean="0"/>
              <a:t>[0] ← true</a:t>
            </a:r>
          </a:p>
          <a:p>
            <a:pPr marL="361950" lvl="1" indent="-361950">
              <a:buNone/>
            </a:pPr>
            <a:r>
              <a:rPr lang="en-US" dirty="0" smtClean="0"/>
              <a:t>         } </a:t>
            </a:r>
          </a:p>
          <a:p>
            <a:pPr marL="361950" lvl="1" indent="-361950">
              <a:buNone/>
            </a:pPr>
            <a:r>
              <a:rPr lang="en-US" dirty="0" smtClean="0"/>
              <a:t>      }</a:t>
            </a:r>
          </a:p>
          <a:p>
            <a:pPr marL="361950" lvl="1" indent="-361950">
              <a:buNone/>
            </a:pPr>
            <a:r>
              <a:rPr lang="en-US" dirty="0" smtClean="0"/>
              <a:t>   // critical section</a:t>
            </a:r>
          </a:p>
          <a:p>
            <a:pPr marL="361950" lvl="1" indent="-361950">
              <a:buNone/>
            </a:pPr>
            <a:r>
              <a:rPr lang="en-US" dirty="0" smtClean="0"/>
              <a:t>   ...</a:t>
            </a:r>
          </a:p>
          <a:p>
            <a:pPr marL="361950" lvl="1" indent="-361950">
              <a:buNone/>
            </a:pPr>
            <a:r>
              <a:rPr lang="en-US" dirty="0" smtClean="0"/>
              <a:t>   turn ← 1</a:t>
            </a:r>
          </a:p>
          <a:p>
            <a:pPr marL="361950" lvl="1" indent="-361950">
              <a:buNone/>
            </a:pPr>
            <a:r>
              <a:rPr lang="en-US" dirty="0" smtClean="0"/>
              <a:t>   </a:t>
            </a:r>
            <a:r>
              <a:rPr lang="en-US" dirty="0" err="1" smtClean="0"/>
              <a:t>wants_to_enter</a:t>
            </a:r>
            <a:r>
              <a:rPr lang="en-US" dirty="0" smtClean="0"/>
              <a:t>[0] ← false</a:t>
            </a:r>
          </a:p>
          <a:p>
            <a:pPr marL="361950" lvl="1" indent="-361950">
              <a:buNone/>
            </a:pPr>
            <a:r>
              <a:rPr lang="en-US" dirty="0" smtClean="0"/>
              <a:t>   // remainder section</a:t>
            </a:r>
          </a:p>
          <a:p>
            <a:pPr marL="361950" lvl="1" indent="0">
              <a:buNone/>
            </a:pPr>
            <a:endParaRPr lang="en-US" dirty="0" smtClean="0"/>
          </a:p>
        </p:txBody>
      </p:sp>
      <p:sp>
        <p:nvSpPr>
          <p:cNvPr id="6" name="Content Placeholder 5"/>
          <p:cNvSpPr>
            <a:spLocks noGrp="1"/>
          </p:cNvSpPr>
          <p:nvPr>
            <p:ph sz="quarter" idx="4"/>
          </p:nvPr>
        </p:nvSpPr>
        <p:spPr>
          <a:xfrm>
            <a:off x="5323800" y="762000"/>
            <a:ext cx="3744000" cy="5654040"/>
          </a:xfrm>
          <a:ln>
            <a:solidFill>
              <a:schemeClr val="bg1">
                <a:lumMod val="65000"/>
              </a:schemeClr>
            </a:solidFill>
          </a:ln>
        </p:spPr>
        <p:txBody>
          <a:bodyPr>
            <a:normAutofit/>
          </a:bodyPr>
          <a:lstStyle/>
          <a:p>
            <a:pPr marL="0" indent="0">
              <a:buNone/>
            </a:pPr>
            <a:r>
              <a:rPr lang="en-US" dirty="0"/>
              <a:t>P1:</a:t>
            </a:r>
          </a:p>
          <a:p>
            <a:pPr marL="0" lvl="1" indent="0">
              <a:buNone/>
            </a:pPr>
            <a:r>
              <a:rPr lang="en-US" dirty="0"/>
              <a:t>   </a:t>
            </a:r>
            <a:r>
              <a:rPr lang="en-US" dirty="0" err="1"/>
              <a:t>wants_to_enter</a:t>
            </a:r>
            <a:r>
              <a:rPr lang="en-US" dirty="0"/>
              <a:t>[1] ← true</a:t>
            </a:r>
          </a:p>
          <a:p>
            <a:pPr marL="0" lvl="1" indent="0">
              <a:buNone/>
            </a:pPr>
            <a:r>
              <a:rPr lang="en-US" dirty="0"/>
              <a:t>   while (</a:t>
            </a:r>
            <a:r>
              <a:rPr lang="en-US" dirty="0" err="1"/>
              <a:t>wants_to_enter</a:t>
            </a:r>
            <a:r>
              <a:rPr lang="en-US" dirty="0"/>
              <a:t>[0]) </a:t>
            </a:r>
          </a:p>
          <a:p>
            <a:pPr marL="0" lvl="1" indent="0">
              <a:buNone/>
            </a:pPr>
            <a:r>
              <a:rPr lang="en-US" dirty="0"/>
              <a:t>      {if (turn == </a:t>
            </a:r>
            <a:r>
              <a:rPr lang="en-US" dirty="0" smtClean="0"/>
              <a:t>0)</a:t>
            </a:r>
            <a:endParaRPr lang="en-US" dirty="0"/>
          </a:p>
          <a:p>
            <a:pPr marL="0" lvl="1" indent="0">
              <a:buNone/>
            </a:pPr>
            <a:r>
              <a:rPr lang="en-US" dirty="0"/>
              <a:t>         {</a:t>
            </a:r>
            <a:r>
              <a:rPr lang="en-US" dirty="0" err="1"/>
              <a:t>wants_to_enter</a:t>
            </a:r>
            <a:r>
              <a:rPr lang="en-US" dirty="0"/>
              <a:t>[1] ← false</a:t>
            </a:r>
          </a:p>
          <a:p>
            <a:pPr marL="0" lvl="1" indent="0">
              <a:buNone/>
            </a:pPr>
            <a:r>
              <a:rPr lang="en-US" dirty="0"/>
              <a:t>         	</a:t>
            </a:r>
            <a:r>
              <a:rPr lang="en-US" dirty="0" smtClean="0"/>
              <a:t>while </a:t>
            </a:r>
            <a:r>
              <a:rPr lang="en-US" dirty="0"/>
              <a:t>(turn == 0)</a:t>
            </a:r>
          </a:p>
          <a:p>
            <a:pPr marL="0" lvl="1" indent="0">
              <a:buNone/>
            </a:pPr>
            <a:r>
              <a:rPr lang="en-US" dirty="0"/>
              <a:t>          	{// busy wait}</a:t>
            </a:r>
          </a:p>
          <a:p>
            <a:pPr marL="0" lvl="1" indent="0">
              <a:buNone/>
            </a:pPr>
            <a:r>
              <a:rPr lang="en-US" dirty="0"/>
              <a:t>         </a:t>
            </a:r>
            <a:r>
              <a:rPr lang="en-US" dirty="0" err="1"/>
              <a:t>wants_to_enter</a:t>
            </a:r>
            <a:r>
              <a:rPr lang="en-US" dirty="0"/>
              <a:t>[1] ← true</a:t>
            </a:r>
          </a:p>
          <a:p>
            <a:pPr marL="0" lvl="1" indent="0">
              <a:buNone/>
            </a:pPr>
            <a:r>
              <a:rPr lang="en-US" dirty="0"/>
              <a:t>         } </a:t>
            </a:r>
          </a:p>
          <a:p>
            <a:pPr marL="0" lvl="1" indent="0">
              <a:buNone/>
            </a:pPr>
            <a:r>
              <a:rPr lang="en-US" dirty="0"/>
              <a:t>      }</a:t>
            </a:r>
          </a:p>
          <a:p>
            <a:pPr marL="0" lvl="1" indent="0">
              <a:buNone/>
            </a:pPr>
            <a:r>
              <a:rPr lang="en-US" dirty="0"/>
              <a:t>   // critical section</a:t>
            </a:r>
          </a:p>
          <a:p>
            <a:pPr marL="0" lvl="1" indent="0">
              <a:buNone/>
            </a:pPr>
            <a:r>
              <a:rPr lang="en-US" dirty="0"/>
              <a:t>   ...</a:t>
            </a:r>
          </a:p>
          <a:p>
            <a:pPr marL="0" lvl="1" indent="0">
              <a:buNone/>
            </a:pPr>
            <a:r>
              <a:rPr lang="en-US" dirty="0"/>
              <a:t>   turn ← 0</a:t>
            </a:r>
          </a:p>
          <a:p>
            <a:pPr marL="0" lvl="1" indent="0">
              <a:buNone/>
            </a:pPr>
            <a:r>
              <a:rPr lang="en-US" dirty="0"/>
              <a:t>   </a:t>
            </a:r>
            <a:r>
              <a:rPr lang="en-US" dirty="0" err="1"/>
              <a:t>wants_to_enter</a:t>
            </a:r>
            <a:r>
              <a:rPr lang="en-US" dirty="0"/>
              <a:t>[1] ← false</a:t>
            </a:r>
          </a:p>
          <a:p>
            <a:pPr marL="0" lvl="1" indent="0">
              <a:buNone/>
            </a:pPr>
            <a:r>
              <a:rPr lang="en-US" dirty="0"/>
              <a:t>   // remainder section</a:t>
            </a:r>
          </a:p>
          <a:p>
            <a:endParaRPr lang="en-IN" dirty="0"/>
          </a:p>
        </p:txBody>
      </p:sp>
      <p:sp>
        <p:nvSpPr>
          <p:cNvPr id="2" name="Title 1"/>
          <p:cNvSpPr>
            <a:spLocks noGrp="1"/>
          </p:cNvSpPr>
          <p:nvPr>
            <p:ph type="title"/>
          </p:nvPr>
        </p:nvSpPr>
        <p:spPr/>
        <p:txBody>
          <a:bodyPr>
            <a:normAutofit/>
          </a:bodyPr>
          <a:lstStyle/>
          <a:p>
            <a:r>
              <a:rPr lang="en-US" dirty="0"/>
              <a:t>Dekker’s Algorithm</a:t>
            </a:r>
          </a:p>
        </p:txBody>
      </p:sp>
      <p:sp>
        <p:nvSpPr>
          <p:cNvPr id="20" name="Content Placeholder 2"/>
          <p:cNvSpPr txBox="1">
            <a:spLocks/>
          </p:cNvSpPr>
          <p:nvPr/>
        </p:nvSpPr>
        <p:spPr>
          <a:xfrm>
            <a:off x="3948785" y="762000"/>
            <a:ext cx="1375015" cy="5654040"/>
          </a:xfrm>
          <a:prstGeom prst="rect">
            <a:avLst/>
          </a:prstGeom>
          <a:ln>
            <a:solidFill>
              <a:schemeClr val="bg1">
                <a:lumMod val="65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361950" lvl="1" indent="0">
              <a:buFont typeface="Arial" pitchFamily="34" charset="0"/>
              <a:buNone/>
            </a:pPr>
            <a:endParaRPr lang="en-US" dirty="0" smtClean="0"/>
          </a:p>
        </p:txBody>
      </p:sp>
      <p:graphicFrame>
        <p:nvGraphicFramePr>
          <p:cNvPr id="21" name="Table 20"/>
          <p:cNvGraphicFramePr>
            <a:graphicFrameLocks noGrp="1"/>
          </p:cNvGraphicFramePr>
          <p:nvPr>
            <p:extLst>
              <p:ext uri="{D42A27DB-BD31-4B8C-83A1-F6EECF244321}">
                <p14:modId xmlns:p14="http://schemas.microsoft.com/office/powerpoint/2010/main" val="3045277297"/>
              </p:ext>
            </p:extLst>
          </p:nvPr>
        </p:nvGraphicFramePr>
        <p:xfrm>
          <a:off x="4162899" y="1156158"/>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0</a:t>
                      </a:r>
                      <a:endParaRPr lang="en-IN" dirty="0"/>
                    </a:p>
                  </a:txBody>
                  <a:tcPr/>
                </a:tc>
                <a:tc>
                  <a:txBody>
                    <a:bodyPr/>
                    <a:lstStyle/>
                    <a:p>
                      <a:pPr algn="ctr"/>
                      <a:r>
                        <a:rPr lang="en-US" dirty="0" smtClean="0"/>
                        <a:t>1</a:t>
                      </a:r>
                      <a:endParaRPr lang="en-IN" dirty="0"/>
                    </a:p>
                  </a:txBody>
                  <a:tcPr/>
                </a:tc>
                <a:extLst>
                  <a:ext uri="{0D108BD9-81ED-4DB2-BD59-A6C34878D82A}">
                    <a16:rowId xmlns:a16="http://schemas.microsoft.com/office/drawing/2014/main" xmlns="" val="10000"/>
                  </a:ext>
                </a:extLst>
              </a:tr>
            </a:tbl>
          </a:graphicData>
        </a:graphic>
      </p:graphicFrame>
      <p:sp>
        <p:nvSpPr>
          <p:cNvPr id="23" name="TextBox 22"/>
          <p:cNvSpPr txBox="1"/>
          <p:nvPr/>
        </p:nvSpPr>
        <p:spPr>
          <a:xfrm>
            <a:off x="4162899" y="838200"/>
            <a:ext cx="457200" cy="369332"/>
          </a:xfrm>
          <a:prstGeom prst="rect">
            <a:avLst/>
          </a:prstGeom>
          <a:noFill/>
        </p:spPr>
        <p:txBody>
          <a:bodyPr wrap="square" rtlCol="0">
            <a:spAutoFit/>
          </a:bodyPr>
          <a:lstStyle/>
          <a:p>
            <a:pPr algn="ctr"/>
            <a:r>
              <a:rPr lang="en-US" dirty="0" smtClean="0"/>
              <a:t>P0</a:t>
            </a:r>
            <a:endParaRPr lang="en-IN" dirty="0"/>
          </a:p>
        </p:txBody>
      </p:sp>
      <p:sp>
        <p:nvSpPr>
          <p:cNvPr id="24" name="TextBox 23"/>
          <p:cNvSpPr txBox="1"/>
          <p:nvPr/>
        </p:nvSpPr>
        <p:spPr>
          <a:xfrm>
            <a:off x="4618196" y="852367"/>
            <a:ext cx="457200" cy="369332"/>
          </a:xfrm>
          <a:prstGeom prst="rect">
            <a:avLst/>
          </a:prstGeom>
          <a:noFill/>
        </p:spPr>
        <p:txBody>
          <a:bodyPr wrap="square" rtlCol="0">
            <a:spAutoFit/>
          </a:bodyPr>
          <a:lstStyle/>
          <a:p>
            <a:pPr algn="ctr"/>
            <a:r>
              <a:rPr lang="en-US" dirty="0" smtClean="0"/>
              <a:t>P1</a:t>
            </a:r>
            <a:endParaRPr lang="en-IN" dirty="0"/>
          </a:p>
        </p:txBody>
      </p:sp>
      <p:graphicFrame>
        <p:nvGraphicFramePr>
          <p:cNvPr id="26" name="Table 25"/>
          <p:cNvGraphicFramePr>
            <a:graphicFrameLocks noGrp="1"/>
          </p:cNvGraphicFramePr>
          <p:nvPr>
            <p:extLst>
              <p:ext uri="{D42A27DB-BD31-4B8C-83A1-F6EECF244321}">
                <p14:modId xmlns:p14="http://schemas.microsoft.com/office/powerpoint/2010/main" val="2080992315"/>
              </p:ext>
            </p:extLst>
          </p:nvPr>
        </p:nvGraphicFramePr>
        <p:xfrm>
          <a:off x="4160995" y="1159667"/>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1</a:t>
                      </a:r>
                      <a:endParaRPr lang="en-IN" dirty="0"/>
                    </a:p>
                  </a:txBody>
                  <a:tcPr/>
                </a:tc>
                <a:tc>
                  <a:txBody>
                    <a:bodyPr/>
                    <a:lstStyle/>
                    <a:p>
                      <a:pPr algn="ctr"/>
                      <a:r>
                        <a:rPr lang="en-US" dirty="0" smtClean="0"/>
                        <a:t>1</a:t>
                      </a:r>
                      <a:endParaRPr lang="en-IN" dirty="0"/>
                    </a:p>
                  </a:txBody>
                  <a:tcPr/>
                </a:tc>
                <a:extLst>
                  <a:ext uri="{0D108BD9-81ED-4DB2-BD59-A6C34878D82A}">
                    <a16:rowId xmlns:a16="http://schemas.microsoft.com/office/drawing/2014/main" xmlns="" val="10000"/>
                  </a:ext>
                </a:extLst>
              </a:tr>
            </a:tbl>
          </a:graphicData>
        </a:graphic>
      </p:graphicFrame>
      <p:cxnSp>
        <p:nvCxnSpPr>
          <p:cNvPr id="27" name="Elbow Connector 26"/>
          <p:cNvCxnSpPr>
            <a:endCxn id="26" idx="3"/>
          </p:cNvCxnSpPr>
          <p:nvPr/>
        </p:nvCxnSpPr>
        <p:spPr>
          <a:xfrm flipV="1">
            <a:off x="3112991" y="1342547"/>
            <a:ext cx="1994790" cy="409636"/>
          </a:xfrm>
          <a:prstGeom prst="bentConnector3">
            <a:avLst>
              <a:gd name="adj1" fmla="val 107322"/>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4381500" y="1880845"/>
            <a:ext cx="381000" cy="369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1</a:t>
            </a:r>
            <a:endParaRPr lang="en-IN" dirty="0"/>
          </a:p>
        </p:txBody>
      </p:sp>
      <p:graphicFrame>
        <p:nvGraphicFramePr>
          <p:cNvPr id="17" name="Table 16"/>
          <p:cNvGraphicFramePr>
            <a:graphicFrameLocks noGrp="1"/>
          </p:cNvGraphicFramePr>
          <p:nvPr>
            <p:extLst>
              <p:ext uri="{D42A27DB-BD31-4B8C-83A1-F6EECF244321}">
                <p14:modId xmlns:p14="http://schemas.microsoft.com/office/powerpoint/2010/main" val="1365393939"/>
              </p:ext>
            </p:extLst>
          </p:nvPr>
        </p:nvGraphicFramePr>
        <p:xfrm>
          <a:off x="4096364" y="2315066"/>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0</a:t>
                      </a:r>
                      <a:endParaRPr lang="en-IN" dirty="0"/>
                    </a:p>
                  </a:txBody>
                  <a:tcPr/>
                </a:tc>
                <a:tc>
                  <a:txBody>
                    <a:bodyPr/>
                    <a:lstStyle/>
                    <a:p>
                      <a:pPr algn="ctr"/>
                      <a:r>
                        <a:rPr lang="en-US" dirty="0" smtClean="0"/>
                        <a:t>1</a:t>
                      </a:r>
                      <a:endParaRPr lang="en-IN" dirty="0"/>
                    </a:p>
                  </a:txBody>
                  <a:tcPr/>
                </a:tc>
                <a:extLst>
                  <a:ext uri="{0D108BD9-81ED-4DB2-BD59-A6C34878D82A}">
                    <a16:rowId xmlns:a16="http://schemas.microsoft.com/office/drawing/2014/main" xmlns="" val="10000"/>
                  </a:ext>
                </a:extLst>
              </a:tr>
            </a:tbl>
          </a:graphicData>
        </a:graphic>
      </p:graphicFrame>
      <p:sp>
        <p:nvSpPr>
          <p:cNvPr id="18" name="TextBox 17"/>
          <p:cNvSpPr txBox="1"/>
          <p:nvPr/>
        </p:nvSpPr>
        <p:spPr>
          <a:xfrm>
            <a:off x="4378679" y="2713935"/>
            <a:ext cx="381000" cy="369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1</a:t>
            </a:r>
            <a:endParaRPr lang="en-IN" dirty="0"/>
          </a:p>
        </p:txBody>
      </p:sp>
      <p:graphicFrame>
        <p:nvGraphicFramePr>
          <p:cNvPr id="19" name="Table 18"/>
          <p:cNvGraphicFramePr>
            <a:graphicFrameLocks noGrp="1"/>
          </p:cNvGraphicFramePr>
          <p:nvPr>
            <p:extLst>
              <p:ext uri="{D42A27DB-BD31-4B8C-83A1-F6EECF244321}">
                <p14:modId xmlns:p14="http://schemas.microsoft.com/office/powerpoint/2010/main" val="3258689629"/>
              </p:ext>
            </p:extLst>
          </p:nvPr>
        </p:nvGraphicFramePr>
        <p:xfrm>
          <a:off x="4094954" y="3436910"/>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1</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52159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16"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Peterson’s Solution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#define FALSE 0</a:t>
            </a:r>
          </a:p>
          <a:p>
            <a:pPr marL="0" indent="0">
              <a:buNone/>
            </a:pPr>
            <a:r>
              <a:rPr lang="en-US" dirty="0"/>
              <a:t>#define TRUE </a:t>
            </a:r>
            <a:r>
              <a:rPr lang="en-US" dirty="0" smtClean="0"/>
              <a:t>1</a:t>
            </a:r>
            <a:endParaRPr lang="en-US" dirty="0"/>
          </a:p>
          <a:p>
            <a:pPr marL="0" indent="0">
              <a:buNone/>
            </a:pPr>
            <a:r>
              <a:rPr lang="en-US" dirty="0"/>
              <a:t>#define N 2		</a:t>
            </a:r>
            <a:r>
              <a:rPr lang="en-US" dirty="0" smtClean="0"/>
              <a:t>	</a:t>
            </a:r>
            <a:r>
              <a:rPr lang="en-US" dirty="0" smtClean="0">
                <a:solidFill>
                  <a:srgbClr val="C00000"/>
                </a:solidFill>
              </a:rPr>
              <a:t>//number </a:t>
            </a:r>
            <a:r>
              <a:rPr lang="en-US" dirty="0">
                <a:solidFill>
                  <a:srgbClr val="C00000"/>
                </a:solidFill>
              </a:rPr>
              <a:t>of </a:t>
            </a:r>
            <a:r>
              <a:rPr lang="en-US" dirty="0" smtClean="0">
                <a:solidFill>
                  <a:srgbClr val="C00000"/>
                </a:solidFill>
              </a:rPr>
              <a:t>processes</a:t>
            </a:r>
            <a:r>
              <a:rPr lang="en-US" dirty="0" smtClean="0">
                <a:solidFill>
                  <a:srgbClr val="FF0000"/>
                </a:solidFill>
              </a:rPr>
              <a:t>		 </a:t>
            </a:r>
            <a:endParaRPr lang="en-US" dirty="0">
              <a:solidFill>
                <a:srgbClr val="FF0000"/>
              </a:solidFill>
            </a:endParaRPr>
          </a:p>
          <a:p>
            <a:pPr marL="0" indent="0">
              <a:buNone/>
            </a:pPr>
            <a:r>
              <a:rPr lang="en-US" dirty="0" err="1" smtClean="0"/>
              <a:t>int</a:t>
            </a:r>
            <a:r>
              <a:rPr lang="en-US" dirty="0" smtClean="0"/>
              <a:t> </a:t>
            </a:r>
            <a:r>
              <a:rPr lang="en-US" dirty="0"/>
              <a:t>turn;		 </a:t>
            </a:r>
            <a:r>
              <a:rPr lang="en-US" dirty="0" smtClean="0"/>
              <a:t>		</a:t>
            </a:r>
            <a:r>
              <a:rPr lang="en-US" dirty="0" smtClean="0">
                <a:solidFill>
                  <a:srgbClr val="C00000"/>
                </a:solidFill>
              </a:rPr>
              <a:t>//whose </a:t>
            </a:r>
            <a:r>
              <a:rPr lang="en-US" dirty="0">
                <a:solidFill>
                  <a:srgbClr val="C00000"/>
                </a:solidFill>
              </a:rPr>
              <a:t>turn is it</a:t>
            </a:r>
            <a:r>
              <a:rPr lang="en-US" dirty="0" smtClean="0">
                <a:solidFill>
                  <a:srgbClr val="C00000"/>
                </a:solidFill>
              </a:rPr>
              <a:t>?</a:t>
            </a:r>
            <a:endParaRPr lang="en-US" dirty="0">
              <a:solidFill>
                <a:srgbClr val="C00000"/>
              </a:solidFill>
            </a:endParaRPr>
          </a:p>
          <a:p>
            <a:pPr marL="0" indent="0">
              <a:buNone/>
            </a:pPr>
            <a:r>
              <a:rPr lang="en-US" dirty="0" err="1"/>
              <a:t>int</a:t>
            </a:r>
            <a:r>
              <a:rPr lang="en-US" dirty="0"/>
              <a:t> interested[N];	 </a:t>
            </a:r>
            <a:r>
              <a:rPr lang="en-US" dirty="0" smtClean="0"/>
              <a:t>		</a:t>
            </a:r>
            <a:r>
              <a:rPr lang="en-US" dirty="0" smtClean="0">
                <a:solidFill>
                  <a:srgbClr val="C00000"/>
                </a:solidFill>
              </a:rPr>
              <a:t>//all </a:t>
            </a:r>
            <a:r>
              <a:rPr lang="en-US" dirty="0">
                <a:solidFill>
                  <a:srgbClr val="C00000"/>
                </a:solidFill>
              </a:rPr>
              <a:t>values initially 0 (FALSE</a:t>
            </a:r>
            <a:r>
              <a:rPr lang="en-US" dirty="0" smtClean="0">
                <a:solidFill>
                  <a:srgbClr val="C00000"/>
                </a:solidFill>
              </a:rPr>
              <a:t>)</a:t>
            </a:r>
            <a:endParaRPr lang="en-US" dirty="0">
              <a:solidFill>
                <a:srgbClr val="C00000"/>
              </a:solidFill>
            </a:endParaRPr>
          </a:p>
          <a:p>
            <a:pPr marL="0" indent="0">
              <a:buNone/>
            </a:pPr>
            <a:r>
              <a:rPr lang="en-US" dirty="0"/>
              <a:t>void </a:t>
            </a:r>
            <a:r>
              <a:rPr lang="en-US" dirty="0" err="1"/>
              <a:t>enter_region</a:t>
            </a:r>
            <a:r>
              <a:rPr lang="en-US" dirty="0"/>
              <a:t>(</a:t>
            </a:r>
            <a:r>
              <a:rPr lang="en-US" dirty="0" err="1"/>
              <a:t>int</a:t>
            </a:r>
            <a:r>
              <a:rPr lang="en-US" dirty="0"/>
              <a:t> process) </a:t>
            </a:r>
          </a:p>
          <a:p>
            <a:pPr marL="0" indent="0">
              <a:buNone/>
            </a:pPr>
            <a:r>
              <a:rPr lang="en-US" dirty="0"/>
              <a:t>{</a:t>
            </a:r>
          </a:p>
          <a:p>
            <a:pPr marL="0" indent="0">
              <a:buNone/>
            </a:pPr>
            <a:r>
              <a:rPr lang="en-US" dirty="0" err="1"/>
              <a:t>int</a:t>
            </a:r>
            <a:r>
              <a:rPr lang="en-US" dirty="0"/>
              <a:t> other; </a:t>
            </a:r>
            <a:r>
              <a:rPr lang="en-US" dirty="0" smtClean="0"/>
              <a:t>			</a:t>
            </a:r>
            <a:r>
              <a:rPr lang="en-US" dirty="0" smtClean="0">
                <a:solidFill>
                  <a:srgbClr val="C00000"/>
                </a:solidFill>
              </a:rPr>
              <a:t>// </a:t>
            </a:r>
            <a:r>
              <a:rPr lang="en-US" dirty="0">
                <a:solidFill>
                  <a:srgbClr val="C00000"/>
                </a:solidFill>
              </a:rPr>
              <a:t>number of the other process</a:t>
            </a:r>
          </a:p>
          <a:p>
            <a:pPr marL="0" indent="0">
              <a:buNone/>
            </a:pPr>
            <a:r>
              <a:rPr lang="en-US" dirty="0"/>
              <a:t>other = 1 - process; </a:t>
            </a:r>
            <a:r>
              <a:rPr lang="en-US" dirty="0" smtClean="0"/>
              <a:t>		</a:t>
            </a:r>
            <a:r>
              <a:rPr lang="en-US" dirty="0" smtClean="0">
                <a:solidFill>
                  <a:srgbClr val="C00000"/>
                </a:solidFill>
              </a:rPr>
              <a:t>// </a:t>
            </a:r>
            <a:r>
              <a:rPr lang="en-US" dirty="0">
                <a:solidFill>
                  <a:srgbClr val="C00000"/>
                </a:solidFill>
              </a:rPr>
              <a:t>the opposite process</a:t>
            </a:r>
          </a:p>
          <a:p>
            <a:pPr marL="0" indent="0">
              <a:buNone/>
            </a:pPr>
            <a:r>
              <a:rPr lang="en-US" dirty="0"/>
              <a:t>interested[process] = TRUE; </a:t>
            </a:r>
            <a:r>
              <a:rPr lang="en-US" dirty="0" smtClean="0"/>
              <a:t>	</a:t>
            </a:r>
            <a:r>
              <a:rPr lang="en-US" dirty="0" smtClean="0">
                <a:solidFill>
                  <a:srgbClr val="C00000"/>
                </a:solidFill>
              </a:rPr>
              <a:t>// </a:t>
            </a:r>
            <a:r>
              <a:rPr lang="en-US" dirty="0">
                <a:solidFill>
                  <a:srgbClr val="C00000"/>
                </a:solidFill>
              </a:rPr>
              <a:t>this process is interested</a:t>
            </a:r>
          </a:p>
          <a:p>
            <a:pPr marL="0" indent="0">
              <a:buNone/>
            </a:pPr>
            <a:r>
              <a:rPr lang="en-US" dirty="0"/>
              <a:t>turn = process; </a:t>
            </a:r>
            <a:r>
              <a:rPr lang="en-US" dirty="0" smtClean="0"/>
              <a:t>			</a:t>
            </a:r>
            <a:r>
              <a:rPr lang="en-US" dirty="0" smtClean="0">
                <a:solidFill>
                  <a:srgbClr val="C00000"/>
                </a:solidFill>
              </a:rPr>
              <a:t>// </a:t>
            </a:r>
            <a:r>
              <a:rPr lang="en-US" dirty="0">
                <a:solidFill>
                  <a:srgbClr val="C00000"/>
                </a:solidFill>
              </a:rPr>
              <a:t>set flag</a:t>
            </a:r>
          </a:p>
          <a:p>
            <a:pPr marL="0" indent="0">
              <a:buNone/>
            </a:pPr>
            <a:r>
              <a:rPr lang="en-US" dirty="0"/>
              <a:t>while(turn == process &amp;&amp; interested[other] == TRUE)</a:t>
            </a:r>
            <a:r>
              <a:rPr lang="en-US" b="1" dirty="0"/>
              <a:t>; </a:t>
            </a:r>
            <a:r>
              <a:rPr lang="en-US" dirty="0">
                <a:solidFill>
                  <a:srgbClr val="C00000"/>
                </a:solidFill>
              </a:rPr>
              <a:t>// wait</a:t>
            </a:r>
          </a:p>
          <a:p>
            <a:pPr marL="0" indent="0">
              <a:buNone/>
            </a:pPr>
            <a:r>
              <a:rPr lang="en-US" dirty="0"/>
              <a:t>}</a:t>
            </a:r>
          </a:p>
          <a:p>
            <a:pPr marL="0" indent="0">
              <a:buNone/>
            </a:pPr>
            <a:r>
              <a:rPr lang="en-US" dirty="0"/>
              <a:t>void </a:t>
            </a:r>
            <a:r>
              <a:rPr lang="en-US" dirty="0" err="1"/>
              <a:t>leave_region</a:t>
            </a:r>
            <a:r>
              <a:rPr lang="en-US" dirty="0"/>
              <a:t>(</a:t>
            </a:r>
            <a:r>
              <a:rPr lang="en-US" dirty="0" err="1"/>
              <a:t>int</a:t>
            </a:r>
            <a:r>
              <a:rPr lang="en-US" dirty="0"/>
              <a:t> process) </a:t>
            </a:r>
          </a:p>
          <a:p>
            <a:pPr marL="0" indent="0">
              <a:buNone/>
            </a:pPr>
            <a:r>
              <a:rPr lang="en-US" dirty="0"/>
              <a:t>{</a:t>
            </a:r>
          </a:p>
          <a:p>
            <a:pPr marL="0" indent="0">
              <a:buNone/>
            </a:pPr>
            <a:r>
              <a:rPr lang="en-US" dirty="0"/>
              <a:t>interested[process] = FALSE; </a:t>
            </a:r>
            <a:r>
              <a:rPr lang="en-US" dirty="0" smtClean="0"/>
              <a:t>	</a:t>
            </a:r>
            <a:r>
              <a:rPr lang="en-US" dirty="0" smtClean="0">
                <a:solidFill>
                  <a:srgbClr val="C00000"/>
                </a:solidFill>
              </a:rPr>
              <a:t>// </a:t>
            </a:r>
            <a:r>
              <a:rPr lang="en-US" dirty="0">
                <a:solidFill>
                  <a:srgbClr val="C00000"/>
                </a:solidFill>
              </a:rPr>
              <a:t>process leaves critical region</a:t>
            </a:r>
          </a:p>
          <a:p>
            <a:pPr marL="0" indent="0">
              <a:buNone/>
            </a:pP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89419874"/>
              </p:ext>
            </p:extLst>
          </p:nvPr>
        </p:nvGraphicFramePr>
        <p:xfrm>
          <a:off x="6978014" y="2072640"/>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xmlns="" val="10000"/>
                  </a:ext>
                </a:extLst>
              </a:tr>
            </a:tbl>
          </a:graphicData>
        </a:graphic>
      </p:graphicFrame>
      <p:sp>
        <p:nvSpPr>
          <p:cNvPr id="6" name="Rounded Rectangular Callout 5"/>
          <p:cNvSpPr/>
          <p:nvPr/>
        </p:nvSpPr>
        <p:spPr>
          <a:xfrm>
            <a:off x="2209800" y="1828800"/>
            <a:ext cx="685800" cy="457200"/>
          </a:xfrm>
          <a:prstGeom prst="wedgeRoundRectCallout">
            <a:avLst>
              <a:gd name="adj1" fmla="val -20833"/>
              <a:gd name="adj2" fmla="val 968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IN" dirty="0"/>
          </a:p>
        </p:txBody>
      </p:sp>
      <p:sp>
        <p:nvSpPr>
          <p:cNvPr id="8" name="TextBox 7"/>
          <p:cNvSpPr txBox="1"/>
          <p:nvPr/>
        </p:nvSpPr>
        <p:spPr>
          <a:xfrm>
            <a:off x="7266623" y="3165319"/>
            <a:ext cx="381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1</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2193111354"/>
              </p:ext>
            </p:extLst>
          </p:nvPr>
        </p:nvGraphicFramePr>
        <p:xfrm>
          <a:off x="6978014" y="3550920"/>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1</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xmlns="" val="10000"/>
                  </a:ext>
                </a:extLst>
              </a:tr>
            </a:tbl>
          </a:graphicData>
        </a:graphic>
      </p:graphicFrame>
      <p:sp>
        <p:nvSpPr>
          <p:cNvPr id="10" name="TextBox 9"/>
          <p:cNvSpPr txBox="1"/>
          <p:nvPr/>
        </p:nvSpPr>
        <p:spPr>
          <a:xfrm>
            <a:off x="6992302" y="1755099"/>
            <a:ext cx="457200" cy="369332"/>
          </a:xfrm>
          <a:prstGeom prst="rect">
            <a:avLst/>
          </a:prstGeom>
          <a:noFill/>
        </p:spPr>
        <p:txBody>
          <a:bodyPr wrap="square" rtlCol="0">
            <a:spAutoFit/>
          </a:bodyPr>
          <a:lstStyle/>
          <a:p>
            <a:pPr algn="ctr"/>
            <a:r>
              <a:rPr lang="en-US" dirty="0" smtClean="0"/>
              <a:t>P0</a:t>
            </a:r>
            <a:endParaRPr lang="en-IN" dirty="0"/>
          </a:p>
        </p:txBody>
      </p:sp>
      <p:sp>
        <p:nvSpPr>
          <p:cNvPr id="11" name="TextBox 10"/>
          <p:cNvSpPr txBox="1"/>
          <p:nvPr/>
        </p:nvSpPr>
        <p:spPr>
          <a:xfrm>
            <a:off x="7447599" y="1769266"/>
            <a:ext cx="457200" cy="369332"/>
          </a:xfrm>
          <a:prstGeom prst="rect">
            <a:avLst/>
          </a:prstGeom>
          <a:noFill/>
        </p:spPr>
        <p:txBody>
          <a:bodyPr wrap="square" rtlCol="0">
            <a:spAutoFit/>
          </a:bodyPr>
          <a:lstStyle/>
          <a:p>
            <a:pPr algn="ctr"/>
            <a:r>
              <a:rPr lang="en-US" dirty="0" smtClean="0"/>
              <a:t>P1</a:t>
            </a:r>
            <a:endParaRPr lang="en-IN" dirty="0"/>
          </a:p>
        </p:txBody>
      </p:sp>
      <p:sp>
        <p:nvSpPr>
          <p:cNvPr id="12" name="TextBox 11"/>
          <p:cNvSpPr txBox="1"/>
          <p:nvPr/>
        </p:nvSpPr>
        <p:spPr>
          <a:xfrm>
            <a:off x="7255195" y="3916680"/>
            <a:ext cx="381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27688371"/>
              </p:ext>
            </p:extLst>
          </p:nvPr>
        </p:nvGraphicFramePr>
        <p:xfrm>
          <a:off x="8061004" y="2072640"/>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1</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xmlns="" val="10000"/>
                  </a:ext>
                </a:extLst>
              </a:tr>
            </a:tbl>
          </a:graphicData>
        </a:graphic>
      </p:graphicFrame>
      <p:sp>
        <p:nvSpPr>
          <p:cNvPr id="14" name="TextBox 13"/>
          <p:cNvSpPr txBox="1"/>
          <p:nvPr/>
        </p:nvSpPr>
        <p:spPr>
          <a:xfrm>
            <a:off x="8349613" y="3178967"/>
            <a:ext cx="381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0</a:t>
            </a:r>
            <a:endParaRPr lang="en-IN" dirty="0"/>
          </a:p>
        </p:txBody>
      </p:sp>
      <p:graphicFrame>
        <p:nvGraphicFramePr>
          <p:cNvPr id="15" name="Table 14"/>
          <p:cNvGraphicFramePr>
            <a:graphicFrameLocks noGrp="1"/>
          </p:cNvGraphicFramePr>
          <p:nvPr>
            <p:extLst>
              <p:ext uri="{D42A27DB-BD31-4B8C-83A1-F6EECF244321}">
                <p14:modId xmlns:p14="http://schemas.microsoft.com/office/powerpoint/2010/main" val="1234612554"/>
              </p:ext>
            </p:extLst>
          </p:nvPr>
        </p:nvGraphicFramePr>
        <p:xfrm>
          <a:off x="8061004" y="3550920"/>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1</a:t>
                      </a:r>
                      <a:endParaRPr lang="en-IN" dirty="0"/>
                    </a:p>
                  </a:txBody>
                  <a:tcPr/>
                </a:tc>
                <a:tc>
                  <a:txBody>
                    <a:bodyPr/>
                    <a:lstStyle/>
                    <a:p>
                      <a:pPr algn="ctr"/>
                      <a:r>
                        <a:rPr lang="en-US" dirty="0" smtClean="0"/>
                        <a:t>1</a:t>
                      </a:r>
                      <a:endParaRPr lang="en-IN" dirty="0"/>
                    </a:p>
                  </a:txBody>
                  <a:tcPr/>
                </a:tc>
                <a:extLst>
                  <a:ext uri="{0D108BD9-81ED-4DB2-BD59-A6C34878D82A}">
                    <a16:rowId xmlns:a16="http://schemas.microsoft.com/office/drawing/2014/main" xmlns="" val="10000"/>
                  </a:ext>
                </a:extLst>
              </a:tr>
            </a:tbl>
          </a:graphicData>
        </a:graphic>
      </p:graphicFrame>
      <p:sp>
        <p:nvSpPr>
          <p:cNvPr id="16" name="TextBox 15"/>
          <p:cNvSpPr txBox="1"/>
          <p:nvPr/>
        </p:nvSpPr>
        <p:spPr>
          <a:xfrm>
            <a:off x="8338185" y="3916680"/>
            <a:ext cx="3810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1</a:t>
            </a:r>
            <a:endParaRPr lang="en-IN" dirty="0"/>
          </a:p>
        </p:txBody>
      </p:sp>
      <p:sp>
        <p:nvSpPr>
          <p:cNvPr id="17" name="TextBox 16"/>
          <p:cNvSpPr txBox="1"/>
          <p:nvPr/>
        </p:nvSpPr>
        <p:spPr>
          <a:xfrm>
            <a:off x="8061004" y="1754682"/>
            <a:ext cx="457200" cy="369332"/>
          </a:xfrm>
          <a:prstGeom prst="rect">
            <a:avLst/>
          </a:prstGeom>
          <a:noFill/>
        </p:spPr>
        <p:txBody>
          <a:bodyPr wrap="square" rtlCol="0">
            <a:spAutoFit/>
          </a:bodyPr>
          <a:lstStyle/>
          <a:p>
            <a:pPr algn="ctr"/>
            <a:r>
              <a:rPr lang="en-US" dirty="0" smtClean="0"/>
              <a:t>P0</a:t>
            </a:r>
            <a:endParaRPr lang="en-IN" dirty="0"/>
          </a:p>
        </p:txBody>
      </p:sp>
      <p:sp>
        <p:nvSpPr>
          <p:cNvPr id="18" name="TextBox 17"/>
          <p:cNvSpPr txBox="1"/>
          <p:nvPr/>
        </p:nvSpPr>
        <p:spPr>
          <a:xfrm>
            <a:off x="8516301" y="1768849"/>
            <a:ext cx="457200" cy="369332"/>
          </a:xfrm>
          <a:prstGeom prst="rect">
            <a:avLst/>
          </a:prstGeom>
          <a:noFill/>
        </p:spPr>
        <p:txBody>
          <a:bodyPr wrap="square" rtlCol="0">
            <a:spAutoFit/>
          </a:bodyPr>
          <a:lstStyle/>
          <a:p>
            <a:pPr algn="ctr"/>
            <a:r>
              <a:rPr lang="en-US" dirty="0" smtClean="0"/>
              <a:t>P1</a:t>
            </a:r>
            <a:endParaRPr lang="en-IN" dirty="0"/>
          </a:p>
        </p:txBody>
      </p:sp>
      <p:cxnSp>
        <p:nvCxnSpPr>
          <p:cNvPr id="20" name="Straight Arrow Connector 19"/>
          <p:cNvCxnSpPr/>
          <p:nvPr/>
        </p:nvCxnSpPr>
        <p:spPr>
          <a:xfrm flipV="1">
            <a:off x="7904799" y="2428875"/>
            <a:ext cx="196214" cy="11194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12675607"/>
              </p:ext>
            </p:extLst>
          </p:nvPr>
        </p:nvGraphicFramePr>
        <p:xfrm>
          <a:off x="8077200" y="5273040"/>
          <a:ext cx="946786" cy="365760"/>
        </p:xfrm>
        <a:graphic>
          <a:graphicData uri="http://schemas.openxmlformats.org/drawingml/2006/table">
            <a:tbl>
              <a:tblPr firstRow="1" bandRow="1">
                <a:tableStyleId>{5C22544A-7EE6-4342-B048-85BDC9FD1C3A}</a:tableStyleId>
              </a:tblPr>
              <a:tblGrid>
                <a:gridCol w="473393">
                  <a:extLst>
                    <a:ext uri="{9D8B030D-6E8A-4147-A177-3AD203B41FA5}">
                      <a16:colId xmlns:a16="http://schemas.microsoft.com/office/drawing/2014/main" xmlns="" val="20000"/>
                    </a:ext>
                  </a:extLst>
                </a:gridCol>
                <a:gridCol w="473393">
                  <a:extLst>
                    <a:ext uri="{9D8B030D-6E8A-4147-A177-3AD203B41FA5}">
                      <a16:colId xmlns:a16="http://schemas.microsoft.com/office/drawing/2014/main" xmlns="" val="20001"/>
                    </a:ext>
                  </a:extLst>
                </a:gridCol>
              </a:tblGrid>
              <a:tr h="320040">
                <a:tc>
                  <a:txBody>
                    <a:bodyPr/>
                    <a:lstStyle/>
                    <a:p>
                      <a:pPr algn="ctr"/>
                      <a:r>
                        <a:rPr lang="en-US" dirty="0" smtClean="0"/>
                        <a:t>0</a:t>
                      </a:r>
                      <a:endParaRPr lang="en-IN" dirty="0"/>
                    </a:p>
                  </a:txBody>
                  <a:tcPr/>
                </a:tc>
                <a:tc>
                  <a:txBody>
                    <a:bodyPr/>
                    <a:lstStyle/>
                    <a:p>
                      <a:pPr algn="ctr"/>
                      <a:r>
                        <a:rPr lang="en-US" dirty="0" smtClean="0"/>
                        <a:t>1</a:t>
                      </a:r>
                      <a:endParaRPr lang="en-IN" dirty="0"/>
                    </a:p>
                  </a:txBody>
                  <a:tcPr/>
                </a:tc>
                <a:extLst>
                  <a:ext uri="{0D108BD9-81ED-4DB2-BD59-A6C34878D82A}">
                    <a16:rowId xmlns:a16="http://schemas.microsoft.com/office/drawing/2014/main" xmlns="" val="10000"/>
                  </a:ext>
                </a:extLst>
              </a:tr>
            </a:tbl>
          </a:graphicData>
        </a:graphic>
      </p:graphicFrame>
      <p:sp>
        <p:nvSpPr>
          <p:cNvPr id="21" name="Rounded Rectangular Callout 20"/>
          <p:cNvSpPr/>
          <p:nvPr/>
        </p:nvSpPr>
        <p:spPr>
          <a:xfrm>
            <a:off x="2905601" y="1844040"/>
            <a:ext cx="685800" cy="457200"/>
          </a:xfrm>
          <a:prstGeom prst="wedgeRoundRectCallout">
            <a:avLst>
              <a:gd name="adj1" fmla="val -20833"/>
              <a:gd name="adj2" fmla="val 968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Tree>
    <p:extLst>
      <p:ext uri="{BB962C8B-B14F-4D97-AF65-F5344CB8AC3E}">
        <p14:creationId xmlns:p14="http://schemas.microsoft.com/office/powerpoint/2010/main" val="223482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21"/>
                                        </p:tgtEl>
                                      </p:cBhvr>
                                    </p:animEffect>
                                    <p:set>
                                      <p:cBhvr>
                                        <p:cTn id="104" dur="1" fill="hold">
                                          <p:stCondLst>
                                            <p:cond delay="499"/>
                                          </p:stCondLst>
                                        </p:cTn>
                                        <p:tgtEl>
                                          <p:spTgt spid="2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0" grpId="0"/>
      <p:bldP spid="11" grpId="0"/>
      <p:bldP spid="12" grpId="0" animBg="1"/>
      <p:bldP spid="14" grpId="0" animBg="1"/>
      <p:bldP spid="16" grpId="0" animBg="1"/>
      <p:bldP spid="17" grpId="0"/>
      <p:bldP spid="18" grpId="0"/>
      <p:bldP spid="21" grpId="0" animBg="1"/>
      <p:bldP spid="21"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inversion problem</a:t>
            </a:r>
          </a:p>
        </p:txBody>
      </p:sp>
      <p:sp>
        <p:nvSpPr>
          <p:cNvPr id="3" name="Content Placeholder 2"/>
          <p:cNvSpPr>
            <a:spLocks noGrp="1"/>
          </p:cNvSpPr>
          <p:nvPr>
            <p:ph idx="1"/>
          </p:nvPr>
        </p:nvSpPr>
        <p:spPr/>
        <p:txBody>
          <a:bodyPr/>
          <a:lstStyle/>
          <a:p>
            <a:r>
              <a:rPr lang="en-US" dirty="0"/>
              <a:t>Priority inversion means the </a:t>
            </a:r>
            <a:r>
              <a:rPr lang="en-US" b="1" dirty="0">
                <a:solidFill>
                  <a:srgbClr val="C00000"/>
                </a:solidFill>
              </a:rPr>
              <a:t>execution of a high priority process/thread is blocked by a lower priority process/thread</a:t>
            </a:r>
            <a:r>
              <a:rPr lang="en-US" dirty="0"/>
              <a:t>.</a:t>
            </a:r>
          </a:p>
          <a:p>
            <a:r>
              <a:rPr lang="en-US" dirty="0"/>
              <a:t>Consider a computer with two processes, H having high priority and L having low priority.</a:t>
            </a:r>
          </a:p>
          <a:p>
            <a:r>
              <a:rPr lang="en-US" dirty="0"/>
              <a:t>The scheduling rules are such that H runs first then L will run</a:t>
            </a:r>
            <a:r>
              <a:rPr lang="en-US" dirty="0" smtClean="0"/>
              <a:t>.</a:t>
            </a:r>
            <a:endParaRPr lang="en-US" dirty="0"/>
          </a:p>
        </p:txBody>
      </p:sp>
    </p:spTree>
    <p:extLst>
      <p:ext uri="{BB962C8B-B14F-4D97-AF65-F5344CB8AC3E}">
        <p14:creationId xmlns:p14="http://schemas.microsoft.com/office/powerpoint/2010/main" val="7025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inversion problem</a:t>
            </a:r>
          </a:p>
        </p:txBody>
      </p:sp>
      <p:sp>
        <p:nvSpPr>
          <p:cNvPr id="3" name="Content Placeholder 2"/>
          <p:cNvSpPr>
            <a:spLocks noGrp="1"/>
          </p:cNvSpPr>
          <p:nvPr>
            <p:ph idx="1"/>
          </p:nvPr>
        </p:nvSpPr>
        <p:spPr/>
        <p:txBody>
          <a:bodyPr/>
          <a:lstStyle/>
          <a:p>
            <a:r>
              <a:rPr lang="en-US" dirty="0" smtClean="0"/>
              <a:t>At </a:t>
            </a:r>
            <a:r>
              <a:rPr lang="en-US" dirty="0"/>
              <a:t>a certain moment, L is in critical region and H becomes ready to run (e.g. I/O operation complete). </a:t>
            </a:r>
          </a:p>
          <a:p>
            <a:r>
              <a:rPr lang="en-US" dirty="0"/>
              <a:t>H now begins busy waiting and waits until L will exit from critical region.</a:t>
            </a:r>
          </a:p>
          <a:p>
            <a:r>
              <a:rPr lang="en-US" dirty="0"/>
              <a:t>But H has highest priority than L so CPU is switched from L to H.</a:t>
            </a:r>
          </a:p>
          <a:p>
            <a:r>
              <a:rPr lang="en-US" dirty="0"/>
              <a:t>Now L will never be scheduled (get CPU) until H is running so L will never get chance to leave the critical region so H loops forever. This situation is called priority inversion problem</a:t>
            </a:r>
            <a:r>
              <a:rPr lang="en-US" dirty="0" smtClean="0"/>
              <a:t>.</a:t>
            </a:r>
            <a:endParaRPr lang="en-US" dirty="0"/>
          </a:p>
        </p:txBody>
      </p:sp>
      <p:cxnSp>
        <p:nvCxnSpPr>
          <p:cNvPr id="4" name="Straight Connector 3"/>
          <p:cNvCxnSpPr/>
          <p:nvPr/>
        </p:nvCxnSpPr>
        <p:spPr>
          <a:xfrm>
            <a:off x="1447800" y="4943473"/>
            <a:ext cx="64008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447800" y="5400673"/>
            <a:ext cx="64008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971800" y="4943473"/>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result for prin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274" y="4980319"/>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process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3884" y="4985082"/>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1177758" y="3943348"/>
            <a:ext cx="540084" cy="914400"/>
          </a:xfrm>
          <a:prstGeom prst="rect">
            <a:avLst/>
          </a:prstGeom>
        </p:spPr>
      </p:pic>
      <p:pic>
        <p:nvPicPr>
          <p:cNvPr id="10" name="Picture 9"/>
          <p:cNvPicPr>
            <a:picLocks noChangeAspect="1"/>
          </p:cNvPicPr>
          <p:nvPr/>
        </p:nvPicPr>
        <p:blipFill>
          <a:blip r:embed="rId5"/>
          <a:stretch>
            <a:fillRect/>
          </a:stretch>
        </p:blipFill>
        <p:spPr>
          <a:xfrm>
            <a:off x="3419232" y="5495925"/>
            <a:ext cx="556708" cy="914400"/>
          </a:xfrm>
          <a:prstGeom prst="rect">
            <a:avLst/>
          </a:prstGeom>
        </p:spPr>
      </p:pic>
      <p:pic>
        <p:nvPicPr>
          <p:cNvPr id="11" name="Picture 10"/>
          <p:cNvPicPr>
            <a:picLocks noChangeAspect="1"/>
          </p:cNvPicPr>
          <p:nvPr/>
        </p:nvPicPr>
        <p:blipFill>
          <a:blip r:embed="rId4"/>
          <a:stretch>
            <a:fillRect/>
          </a:stretch>
        </p:blipFill>
        <p:spPr>
          <a:xfrm>
            <a:off x="2526364" y="3943348"/>
            <a:ext cx="540084" cy="914400"/>
          </a:xfrm>
          <a:prstGeom prst="rect">
            <a:avLst/>
          </a:prstGeom>
        </p:spPr>
      </p:pic>
      <p:cxnSp>
        <p:nvCxnSpPr>
          <p:cNvPr id="13" name="Straight Arrow Connector 12"/>
          <p:cNvCxnSpPr>
            <a:stCxn id="8" idx="0"/>
            <a:endCxn id="9" idx="3"/>
          </p:cNvCxnSpPr>
          <p:nvPr/>
        </p:nvCxnSpPr>
        <p:spPr>
          <a:xfrm flipH="1" flipV="1">
            <a:off x="1717842" y="4400548"/>
            <a:ext cx="666042" cy="5845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endCxn id="11" idx="1"/>
          </p:cNvCxnSpPr>
          <p:nvPr/>
        </p:nvCxnSpPr>
        <p:spPr>
          <a:xfrm flipV="1">
            <a:off x="2370114" y="4400548"/>
            <a:ext cx="156250" cy="5797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21" name="Picture 20"/>
          <p:cNvPicPr>
            <a:picLocks noChangeAspect="1"/>
          </p:cNvPicPr>
          <p:nvPr/>
        </p:nvPicPr>
        <p:blipFill>
          <a:blip r:embed="rId4"/>
          <a:stretch>
            <a:fillRect/>
          </a:stretch>
        </p:blipFill>
        <p:spPr>
          <a:xfrm>
            <a:off x="3419232" y="3952873"/>
            <a:ext cx="540084" cy="914400"/>
          </a:xfrm>
          <a:prstGeom prst="rect">
            <a:avLst/>
          </a:prstGeom>
        </p:spPr>
      </p:pic>
      <p:cxnSp>
        <p:nvCxnSpPr>
          <p:cNvPr id="22" name="Straight Arrow Connector 21"/>
          <p:cNvCxnSpPr>
            <a:stCxn id="8" idx="2"/>
            <a:endCxn id="10" idx="0"/>
          </p:cNvCxnSpPr>
          <p:nvPr/>
        </p:nvCxnSpPr>
        <p:spPr>
          <a:xfrm>
            <a:off x="2383884" y="5345082"/>
            <a:ext cx="1313702" cy="15084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7" idx="0"/>
          </p:cNvCxnSpPr>
          <p:nvPr/>
        </p:nvCxnSpPr>
        <p:spPr>
          <a:xfrm flipV="1">
            <a:off x="3599274" y="4476747"/>
            <a:ext cx="275696" cy="50357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endCxn id="11" idx="3"/>
          </p:cNvCxnSpPr>
          <p:nvPr/>
        </p:nvCxnSpPr>
        <p:spPr>
          <a:xfrm flipH="1" flipV="1">
            <a:off x="3066448" y="4400548"/>
            <a:ext cx="390304" cy="57514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8258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27"/>
                                        </p:tgtEl>
                                      </p:cBhvr>
                                    </p:animEffect>
                                    <p:set>
                                      <p:cBhvr>
                                        <p:cTn id="55" dur="1" fill="hold">
                                          <p:stCondLst>
                                            <p:cond delay="499"/>
                                          </p:stCondLst>
                                        </p:cTn>
                                        <p:tgtEl>
                                          <p:spTgt spid="2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with Busy Waiting</a:t>
            </a:r>
          </a:p>
        </p:txBody>
      </p:sp>
      <p:sp>
        <p:nvSpPr>
          <p:cNvPr id="3" name="Content Placeholder 2"/>
          <p:cNvSpPr>
            <a:spLocks noGrp="1"/>
          </p:cNvSpPr>
          <p:nvPr>
            <p:ph idx="1"/>
          </p:nvPr>
        </p:nvSpPr>
        <p:spPr/>
        <p:txBody>
          <a:bodyPr>
            <a:normAutofit fontScale="92500"/>
          </a:bodyPr>
          <a:lstStyle/>
          <a:p>
            <a:pPr marL="502920" indent="-457200">
              <a:buFont typeface="+mj-lt"/>
              <a:buAutoNum type="arabicPeriod"/>
            </a:pPr>
            <a:r>
              <a:rPr lang="en-US" dirty="0"/>
              <a:t>Disabling Interrupts</a:t>
            </a:r>
          </a:p>
          <a:p>
            <a:pPr marL="777240" lvl="1" indent="-457200"/>
            <a:r>
              <a:rPr lang="en-US" dirty="0"/>
              <a:t>is </a:t>
            </a:r>
            <a:r>
              <a:rPr lang="en-US" b="1" dirty="0">
                <a:solidFill>
                  <a:srgbClr val="C00000"/>
                </a:solidFill>
              </a:rPr>
              <a:t>not appropriate </a:t>
            </a:r>
            <a:r>
              <a:rPr lang="en-US" dirty="0"/>
              <a:t>as a general mutual exclusion mechanism </a:t>
            </a:r>
            <a:r>
              <a:rPr lang="en-US" b="1" dirty="0">
                <a:solidFill>
                  <a:srgbClr val="C00000"/>
                </a:solidFill>
              </a:rPr>
              <a:t>for user processes</a:t>
            </a:r>
          </a:p>
          <a:p>
            <a:pPr marL="502920" indent="-457200">
              <a:buFont typeface="+mj-lt"/>
              <a:buAutoNum type="arabicPeriod"/>
            </a:pPr>
            <a:r>
              <a:rPr lang="en-US" dirty="0"/>
              <a:t>Lock Variables</a:t>
            </a:r>
          </a:p>
          <a:p>
            <a:pPr marL="777240" lvl="1" indent="-457200"/>
            <a:r>
              <a:rPr lang="en-US" dirty="0"/>
              <a:t>contains exactly the same fatal flaw that we saw in the spooler directory</a:t>
            </a:r>
          </a:p>
          <a:p>
            <a:pPr marL="502920" indent="-457200">
              <a:buFont typeface="+mj-lt"/>
              <a:buAutoNum type="arabicPeriod"/>
            </a:pPr>
            <a:r>
              <a:rPr lang="en-US" dirty="0"/>
              <a:t>Strict Alternation</a:t>
            </a:r>
          </a:p>
          <a:p>
            <a:pPr marL="777240" lvl="1" indent="-457200">
              <a:buClr>
                <a:schemeClr val="tx1"/>
              </a:buClr>
            </a:pPr>
            <a:r>
              <a:rPr lang="en-US" b="1" dirty="0" smtClean="0">
                <a:solidFill>
                  <a:srgbClr val="C00000"/>
                </a:solidFill>
              </a:rPr>
              <a:t>process </a:t>
            </a:r>
            <a:r>
              <a:rPr lang="en-US" b="1" dirty="0">
                <a:solidFill>
                  <a:srgbClr val="C00000"/>
                </a:solidFill>
              </a:rPr>
              <a:t>running outside its critical region blocks other processes</a:t>
            </a:r>
            <a:r>
              <a:rPr lang="en-US" dirty="0"/>
              <a:t>.</a:t>
            </a:r>
          </a:p>
          <a:p>
            <a:pPr marL="502920" indent="-457200">
              <a:buFont typeface="+mj-lt"/>
              <a:buAutoNum type="arabicPeriod" startAt="4"/>
            </a:pPr>
            <a:r>
              <a:rPr lang="en-US" dirty="0"/>
              <a:t>Peterson's Solution</a:t>
            </a:r>
          </a:p>
          <a:p>
            <a:pPr marL="502920" indent="-457200">
              <a:buFont typeface="+mj-lt"/>
              <a:buAutoNum type="arabicPeriod" startAt="4"/>
            </a:pPr>
            <a:r>
              <a:rPr lang="en-US" dirty="0"/>
              <a:t>The TSL/XCHG instruction</a:t>
            </a:r>
          </a:p>
          <a:p>
            <a:pPr marL="777240" lvl="1" indent="-457200"/>
            <a:r>
              <a:rPr lang="en-US" dirty="0"/>
              <a:t>Both Peterson’s solution and the solutions using TSL or XCHG are correct.</a:t>
            </a:r>
          </a:p>
          <a:p>
            <a:pPr marL="777240" lvl="1" indent="-457200"/>
            <a:r>
              <a:rPr lang="en-US" u="sng" dirty="0" smtClean="0"/>
              <a:t>Limitations:</a:t>
            </a:r>
            <a:endParaRPr lang="en-US" u="sng" dirty="0"/>
          </a:p>
          <a:p>
            <a:pPr marL="1051560" lvl="2" indent="-457200">
              <a:buClr>
                <a:schemeClr val="tx1"/>
              </a:buClr>
              <a:buFont typeface="+mj-lt"/>
              <a:buAutoNum type="romanLcPeriod"/>
            </a:pPr>
            <a:r>
              <a:rPr lang="en-US" sz="2300" b="1" dirty="0">
                <a:solidFill>
                  <a:srgbClr val="C00000"/>
                </a:solidFill>
              </a:rPr>
              <a:t>Busy </a:t>
            </a:r>
            <a:r>
              <a:rPr lang="en-US" sz="2300" b="1" dirty="0" smtClean="0">
                <a:solidFill>
                  <a:srgbClr val="C00000"/>
                </a:solidFill>
              </a:rPr>
              <a:t>Waiting</a:t>
            </a:r>
            <a:r>
              <a:rPr lang="en-US" dirty="0" smtClean="0"/>
              <a:t>: </a:t>
            </a:r>
            <a:r>
              <a:rPr lang="en-US" dirty="0"/>
              <a:t>this approach waste CPU time</a:t>
            </a:r>
          </a:p>
          <a:p>
            <a:pPr marL="1051560" lvl="2" indent="-457200">
              <a:buClr>
                <a:schemeClr val="tx1"/>
              </a:buClr>
              <a:buFont typeface="+mj-lt"/>
              <a:buAutoNum type="romanLcPeriod"/>
            </a:pPr>
            <a:r>
              <a:rPr lang="en-US" sz="2300" b="1" dirty="0">
                <a:solidFill>
                  <a:srgbClr val="C00000"/>
                </a:solidFill>
              </a:rPr>
              <a:t>Priority Inversion </a:t>
            </a:r>
            <a:r>
              <a:rPr lang="en-US" sz="2300" b="1" dirty="0" smtClean="0">
                <a:solidFill>
                  <a:srgbClr val="C00000"/>
                </a:solidFill>
              </a:rPr>
              <a:t>Problem</a:t>
            </a:r>
            <a:r>
              <a:rPr lang="en-US" dirty="0" smtClean="0"/>
              <a:t>: </a:t>
            </a:r>
            <a:r>
              <a:rPr lang="en-US" dirty="0"/>
              <a:t>a low-priority process blocks a higher-priority </a:t>
            </a:r>
            <a:r>
              <a:rPr lang="en-US" dirty="0" smtClean="0"/>
              <a:t>one</a:t>
            </a:r>
            <a:endParaRPr lang="en-US" dirty="0"/>
          </a:p>
        </p:txBody>
      </p:sp>
    </p:spTree>
    <p:extLst>
      <p:ext uri="{BB962C8B-B14F-4D97-AF65-F5344CB8AC3E}">
        <p14:creationId xmlns:p14="http://schemas.microsoft.com/office/powerpoint/2010/main" val="52947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 and Wakeup</a:t>
            </a:r>
            <a:endParaRPr lang="en-US" dirty="0"/>
          </a:p>
        </p:txBody>
      </p:sp>
      <p:sp>
        <p:nvSpPr>
          <p:cNvPr id="3" name="Content Placeholder 2"/>
          <p:cNvSpPr>
            <a:spLocks noGrp="1"/>
          </p:cNvSpPr>
          <p:nvPr>
            <p:ph idx="1"/>
          </p:nvPr>
        </p:nvSpPr>
        <p:spPr/>
        <p:txBody>
          <a:bodyPr>
            <a:normAutofit/>
          </a:bodyPr>
          <a:lstStyle/>
          <a:p>
            <a:r>
              <a:rPr lang="en-US" dirty="0" smtClean="0"/>
              <a:t>Peterson’s solution and solution using TSL and XCHG have the limitation of requiring </a:t>
            </a:r>
            <a:r>
              <a:rPr lang="en-US" b="1" dirty="0" smtClean="0">
                <a:solidFill>
                  <a:srgbClr val="C00000"/>
                </a:solidFill>
              </a:rPr>
              <a:t>busy waiting</a:t>
            </a:r>
            <a:r>
              <a:rPr lang="en-US" dirty="0" smtClean="0"/>
              <a:t>.</a:t>
            </a:r>
          </a:p>
          <a:p>
            <a:pPr lvl="1"/>
            <a:r>
              <a:rPr lang="en-US" dirty="0" smtClean="0"/>
              <a:t>when </a:t>
            </a:r>
            <a:r>
              <a:rPr lang="en-US" dirty="0"/>
              <a:t>a processes wants to enter in its critical </a:t>
            </a:r>
            <a:r>
              <a:rPr lang="en-US" dirty="0" smtClean="0"/>
              <a:t>section, </a:t>
            </a:r>
            <a:r>
              <a:rPr lang="en-US" dirty="0"/>
              <a:t>it checks to see if </a:t>
            </a:r>
            <a:r>
              <a:rPr lang="en-US" dirty="0" smtClean="0"/>
              <a:t>the entry </a:t>
            </a:r>
            <a:r>
              <a:rPr lang="en-US" dirty="0"/>
              <a:t>is allowed. </a:t>
            </a:r>
            <a:endParaRPr lang="en-US" dirty="0" smtClean="0"/>
          </a:p>
          <a:p>
            <a:pPr lvl="1"/>
            <a:r>
              <a:rPr lang="en-US" dirty="0" smtClean="0"/>
              <a:t>If </a:t>
            </a:r>
            <a:r>
              <a:rPr lang="en-US" dirty="0"/>
              <a:t>it is </a:t>
            </a:r>
            <a:r>
              <a:rPr lang="en-US" b="1" dirty="0">
                <a:solidFill>
                  <a:srgbClr val="C00000"/>
                </a:solidFill>
              </a:rPr>
              <a:t>not allowed, the process goes into a loop and waits </a:t>
            </a:r>
            <a:r>
              <a:rPr lang="en-US" dirty="0"/>
              <a:t>(i.e., start busy waiting) until it is allowed to enter. </a:t>
            </a:r>
            <a:endParaRPr lang="en-US" dirty="0" smtClean="0"/>
          </a:p>
          <a:p>
            <a:pPr lvl="1"/>
            <a:r>
              <a:rPr lang="en-US" dirty="0" smtClean="0"/>
              <a:t>This </a:t>
            </a:r>
            <a:r>
              <a:rPr lang="en-US" dirty="0"/>
              <a:t>approach </a:t>
            </a:r>
            <a:r>
              <a:rPr lang="en-US" b="1" dirty="0">
                <a:solidFill>
                  <a:srgbClr val="C00000"/>
                </a:solidFill>
              </a:rPr>
              <a:t>waste CPU-time</a:t>
            </a:r>
            <a:r>
              <a:rPr lang="en-US" dirty="0" smtClean="0"/>
              <a:t>.</a:t>
            </a:r>
          </a:p>
        </p:txBody>
      </p:sp>
      <p:cxnSp>
        <p:nvCxnSpPr>
          <p:cNvPr id="20" name="Straight Connector 19"/>
          <p:cNvCxnSpPr/>
          <p:nvPr/>
        </p:nvCxnSpPr>
        <p:spPr>
          <a:xfrm>
            <a:off x="1447800" y="4943473"/>
            <a:ext cx="64008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5400673"/>
            <a:ext cx="64008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971800" y="4943473"/>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Image result for prin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274" y="4980319"/>
            <a:ext cx="360000" cy="3600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3"/>
          <a:stretch>
            <a:fillRect/>
          </a:stretch>
        </p:blipFill>
        <p:spPr>
          <a:xfrm>
            <a:off x="3320920" y="5495925"/>
            <a:ext cx="556708" cy="914400"/>
          </a:xfrm>
          <a:prstGeom prst="rect">
            <a:avLst/>
          </a:prstGeom>
        </p:spPr>
      </p:pic>
      <p:pic>
        <p:nvPicPr>
          <p:cNvPr id="27" name="Picture 26"/>
          <p:cNvPicPr>
            <a:picLocks noChangeAspect="1"/>
          </p:cNvPicPr>
          <p:nvPr/>
        </p:nvPicPr>
        <p:blipFill>
          <a:blip r:embed="rId4"/>
          <a:stretch>
            <a:fillRect/>
          </a:stretch>
        </p:blipFill>
        <p:spPr>
          <a:xfrm>
            <a:off x="2701758" y="3943348"/>
            <a:ext cx="540084" cy="914400"/>
          </a:xfrm>
          <a:prstGeom prst="rect">
            <a:avLst/>
          </a:prstGeom>
        </p:spPr>
      </p:pic>
      <p:sp>
        <p:nvSpPr>
          <p:cNvPr id="34" name="Rounded Rectangle 33"/>
          <p:cNvSpPr/>
          <p:nvPr/>
        </p:nvSpPr>
        <p:spPr>
          <a:xfrm>
            <a:off x="3254384" y="4857748"/>
            <a:ext cx="695526" cy="15825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Related image"/>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464" t="9399" r="17869" b="10098"/>
          <a:stretch/>
        </p:blipFill>
        <p:spPr bwMode="auto">
          <a:xfrm>
            <a:off x="2703511" y="3958338"/>
            <a:ext cx="5715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1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7"/>
                                        </p:tgtEl>
                                      </p:cBhvr>
                                    </p:animEffect>
                                    <p:set>
                                      <p:cBhvr>
                                        <p:cTn id="39" dur="1" fill="hold">
                                          <p:stCondLst>
                                            <p:cond delay="499"/>
                                          </p:stCondLst>
                                        </p:cTn>
                                        <p:tgtEl>
                                          <p:spTgt spid="27"/>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63" presetClass="path" presetSubtype="0" accel="50000" decel="50000" fill="hold" nodeType="clickEffect">
                                  <p:stCondLst>
                                    <p:cond delay="0"/>
                                  </p:stCondLst>
                                  <p:childTnLst>
                                    <p:animMotion origin="layout" path="M 2.77778E-7 1.11022E-16 L 0.15642 -0.00208 " pathEditMode="relative" rAng="0" ptsTypes="AA">
                                      <p:cBhvr>
                                        <p:cTn id="45" dur="2000" fill="hold"/>
                                        <p:tgtEl>
                                          <p:spTgt spid="1026"/>
                                        </p:tgtEl>
                                        <p:attrNameLst>
                                          <p:attrName>ppt_x</p:attrName>
                                          <p:attrName>ppt_y</p:attrName>
                                        </p:attrNameLst>
                                      </p:cBhvr>
                                      <p:rCtr x="7813" y="-116"/>
                                    </p:animMotion>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 and Wakeup</a:t>
            </a:r>
            <a:endParaRPr lang="en-US" dirty="0"/>
          </a:p>
        </p:txBody>
      </p:sp>
      <p:sp>
        <p:nvSpPr>
          <p:cNvPr id="3" name="Content Placeholder 2"/>
          <p:cNvSpPr>
            <a:spLocks noGrp="1"/>
          </p:cNvSpPr>
          <p:nvPr>
            <p:ph idx="1"/>
          </p:nvPr>
        </p:nvSpPr>
        <p:spPr/>
        <p:txBody>
          <a:bodyPr>
            <a:normAutofit/>
          </a:bodyPr>
          <a:lstStyle/>
          <a:p>
            <a:pPr marL="342900" lvl="1">
              <a:buFont typeface="Wingdings" panose="05000000000000000000" pitchFamily="2" charset="2"/>
              <a:buChar char="§"/>
            </a:pPr>
            <a:r>
              <a:rPr lang="en-US" sz="2400" dirty="0" smtClean="0"/>
              <a:t>But we have </a:t>
            </a:r>
            <a:r>
              <a:rPr lang="en-US" sz="2400" dirty="0" err="1" smtClean="0"/>
              <a:t>interprocess</a:t>
            </a:r>
            <a:r>
              <a:rPr lang="en-US" sz="2400" dirty="0" smtClean="0"/>
              <a:t> </a:t>
            </a:r>
            <a:r>
              <a:rPr lang="en-US" sz="2400" dirty="0"/>
              <a:t>communication primitives </a:t>
            </a:r>
            <a:r>
              <a:rPr lang="en-US" sz="2400" dirty="0" smtClean="0"/>
              <a:t>(the </a:t>
            </a:r>
            <a:r>
              <a:rPr lang="en-US" sz="2400" dirty="0"/>
              <a:t>pair of </a:t>
            </a:r>
            <a:r>
              <a:rPr lang="en-US" sz="2400" b="1" dirty="0" smtClean="0">
                <a:solidFill>
                  <a:srgbClr val="C00000"/>
                </a:solidFill>
              </a:rPr>
              <a:t>sleep &amp; wakeup</a:t>
            </a:r>
            <a:r>
              <a:rPr lang="en-US" sz="2400" dirty="0" smtClean="0"/>
              <a:t>).</a:t>
            </a:r>
          </a:p>
          <a:p>
            <a:pPr marL="606425" lvl="2">
              <a:buFont typeface="Wingdings" panose="05000000000000000000" pitchFamily="2" charset="2"/>
              <a:buChar char="§"/>
            </a:pPr>
            <a:r>
              <a:rPr lang="en-US" b="1" dirty="0" smtClean="0"/>
              <a:t>Sleep</a:t>
            </a:r>
            <a:r>
              <a:rPr lang="en-US" dirty="0" smtClean="0"/>
              <a:t>: It </a:t>
            </a:r>
            <a:r>
              <a:rPr lang="en-US" dirty="0"/>
              <a:t>is a </a:t>
            </a:r>
            <a:r>
              <a:rPr lang="en-US" b="1" dirty="0">
                <a:solidFill>
                  <a:srgbClr val="C00000"/>
                </a:solidFill>
              </a:rPr>
              <a:t>system call that causes the caller </a:t>
            </a:r>
            <a:r>
              <a:rPr lang="en-US" b="1" dirty="0" smtClean="0">
                <a:solidFill>
                  <a:srgbClr val="C00000"/>
                </a:solidFill>
              </a:rPr>
              <a:t>to be blocked </a:t>
            </a:r>
            <a:r>
              <a:rPr lang="en-US" dirty="0" smtClean="0"/>
              <a:t>(suspended) </a:t>
            </a:r>
            <a:r>
              <a:rPr lang="en-US" dirty="0"/>
              <a:t>until some other process wakes it up</a:t>
            </a:r>
            <a:r>
              <a:rPr lang="en-US" dirty="0" smtClean="0"/>
              <a:t>.</a:t>
            </a:r>
          </a:p>
          <a:p>
            <a:pPr marL="606425" lvl="2">
              <a:buFont typeface="Wingdings" panose="05000000000000000000" pitchFamily="2" charset="2"/>
              <a:buChar char="§"/>
            </a:pPr>
            <a:r>
              <a:rPr lang="en-US" b="1" dirty="0" smtClean="0"/>
              <a:t>Wakeup</a:t>
            </a:r>
            <a:r>
              <a:rPr lang="en-US" dirty="0" smtClean="0"/>
              <a:t>: It </a:t>
            </a:r>
            <a:r>
              <a:rPr lang="en-US" dirty="0"/>
              <a:t>is a </a:t>
            </a:r>
            <a:r>
              <a:rPr lang="en-US" b="1" dirty="0">
                <a:solidFill>
                  <a:srgbClr val="C00000"/>
                </a:solidFill>
              </a:rPr>
              <a:t>system call that wakes up </a:t>
            </a:r>
            <a:r>
              <a:rPr lang="en-US" dirty="0"/>
              <a:t>the process.</a:t>
            </a:r>
          </a:p>
          <a:p>
            <a:pPr marL="342900" lvl="1">
              <a:buFont typeface="Wingdings" panose="05000000000000000000" pitchFamily="2" charset="2"/>
              <a:buChar char="§"/>
            </a:pPr>
            <a:r>
              <a:rPr lang="en-US" sz="2400" dirty="0"/>
              <a:t>Both 'sleep' and 'wakeup' system calls </a:t>
            </a:r>
            <a:r>
              <a:rPr lang="en-US" sz="2200" b="1" dirty="0">
                <a:solidFill>
                  <a:srgbClr val="C00000"/>
                </a:solidFill>
              </a:rPr>
              <a:t>have one parameter that represents a memory address</a:t>
            </a:r>
            <a:r>
              <a:rPr lang="en-US" sz="2400" dirty="0"/>
              <a:t> used to match up 'sleeps' and 'wakeups</a:t>
            </a:r>
            <a:r>
              <a:rPr lang="en-US" sz="2400" dirty="0" smtClean="0"/>
              <a:t>'.</a:t>
            </a:r>
            <a:endParaRPr lang="en-US" sz="2400" dirty="0"/>
          </a:p>
        </p:txBody>
      </p:sp>
    </p:spTree>
    <p:extLst>
      <p:ext uri="{BB962C8B-B14F-4D97-AF65-F5344CB8AC3E}">
        <p14:creationId xmlns:p14="http://schemas.microsoft.com/office/powerpoint/2010/main" val="32029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 process communication (IPC)</a:t>
            </a:r>
          </a:p>
        </p:txBody>
      </p:sp>
      <p:sp>
        <p:nvSpPr>
          <p:cNvPr id="3" name="Content Placeholder 2"/>
          <p:cNvSpPr>
            <a:spLocks noGrp="1"/>
          </p:cNvSpPr>
          <p:nvPr>
            <p:ph idx="1"/>
          </p:nvPr>
        </p:nvSpPr>
        <p:spPr/>
        <p:txBody>
          <a:bodyPr/>
          <a:lstStyle/>
          <a:p>
            <a:r>
              <a:rPr lang="en-US" dirty="0"/>
              <a:t>Reasons of process cooperation</a:t>
            </a:r>
          </a:p>
          <a:p>
            <a:pPr marL="708660" lvl="1">
              <a:buFont typeface="+mj-lt"/>
              <a:buAutoNum type="arabicPeriod"/>
            </a:pPr>
            <a:r>
              <a:rPr lang="en-US" dirty="0"/>
              <a:t>Information sharing </a:t>
            </a:r>
          </a:p>
          <a:p>
            <a:pPr marL="708660" lvl="1">
              <a:buFont typeface="+mj-lt"/>
              <a:buAutoNum type="arabicPeriod"/>
            </a:pPr>
            <a:r>
              <a:rPr lang="en-US" dirty="0"/>
              <a:t>Computation speed-up</a:t>
            </a:r>
          </a:p>
          <a:p>
            <a:pPr marL="708660" lvl="1">
              <a:buFont typeface="+mj-lt"/>
              <a:buAutoNum type="arabicPeriod"/>
            </a:pPr>
            <a:r>
              <a:rPr lang="en-US" dirty="0"/>
              <a:t>Modularity</a:t>
            </a:r>
          </a:p>
          <a:p>
            <a:pPr marL="708660" lvl="1">
              <a:buFont typeface="+mj-lt"/>
              <a:buAutoNum type="arabicPeriod"/>
            </a:pPr>
            <a:r>
              <a:rPr lang="en-US" dirty="0"/>
              <a:t>Convenience</a:t>
            </a:r>
          </a:p>
          <a:p>
            <a:endParaRPr lang="en-US" dirty="0"/>
          </a:p>
          <a:p>
            <a:r>
              <a:rPr lang="en-US" dirty="0"/>
              <a:t>Issues of process cooperation</a:t>
            </a:r>
          </a:p>
          <a:p>
            <a:pPr lvl="1"/>
            <a:r>
              <a:rPr lang="en-US" dirty="0"/>
              <a:t>Data corruption, deadlocks, increased complexity</a:t>
            </a:r>
          </a:p>
          <a:p>
            <a:pPr lvl="1"/>
            <a:r>
              <a:rPr lang="en-US" dirty="0"/>
              <a:t>Requires processes to synchronize their processing</a:t>
            </a:r>
          </a:p>
          <a:p>
            <a:endParaRPr lang="en-US" dirty="0"/>
          </a:p>
        </p:txBody>
      </p:sp>
    </p:spTree>
    <p:extLst>
      <p:ext uri="{BB962C8B-B14F-4D97-AF65-F5344CB8AC3E}">
        <p14:creationId xmlns:p14="http://schemas.microsoft.com/office/powerpoint/2010/main" val="409417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90500" y="1066800"/>
            <a:ext cx="4610100" cy="5334000"/>
          </a:xfrm>
        </p:spPr>
        <p:txBody>
          <a:bodyPr>
            <a:normAutofit lnSpcReduction="10000"/>
          </a:bodyPr>
          <a:lstStyle/>
          <a:p>
            <a:r>
              <a:rPr lang="en-US" dirty="0"/>
              <a:t>It is multi-process synchronization problem</a:t>
            </a:r>
            <a:r>
              <a:rPr lang="en-US" dirty="0" smtClean="0"/>
              <a:t>.</a:t>
            </a:r>
          </a:p>
          <a:p>
            <a:r>
              <a:rPr lang="en-US" dirty="0"/>
              <a:t>It is also known as bounded </a:t>
            </a:r>
            <a:r>
              <a:rPr lang="en-US" dirty="0" smtClean="0"/>
              <a:t>buffer </a:t>
            </a:r>
            <a:r>
              <a:rPr lang="en-US" dirty="0"/>
              <a:t>problem</a:t>
            </a:r>
            <a:r>
              <a:rPr lang="en-US" dirty="0" smtClean="0"/>
              <a:t>.</a:t>
            </a:r>
          </a:p>
          <a:p>
            <a:r>
              <a:rPr lang="en-US" dirty="0" smtClean="0"/>
              <a:t>This problem describes two processes </a:t>
            </a:r>
            <a:r>
              <a:rPr lang="en-US" b="1" dirty="0" smtClean="0">
                <a:solidFill>
                  <a:srgbClr val="C00000"/>
                </a:solidFill>
              </a:rPr>
              <a:t>producer </a:t>
            </a:r>
            <a:r>
              <a:rPr lang="en-US" dirty="0" smtClean="0"/>
              <a:t>and </a:t>
            </a:r>
            <a:r>
              <a:rPr lang="en-US" b="1" dirty="0" smtClean="0">
                <a:solidFill>
                  <a:srgbClr val="C00000"/>
                </a:solidFill>
              </a:rPr>
              <a:t>consumer</a:t>
            </a:r>
            <a:r>
              <a:rPr lang="en-US" dirty="0" smtClean="0"/>
              <a:t>, who share common, fixed size buffer.</a:t>
            </a:r>
          </a:p>
          <a:p>
            <a:r>
              <a:rPr lang="en-US" dirty="0"/>
              <a:t>Producer process</a:t>
            </a:r>
          </a:p>
          <a:p>
            <a:pPr lvl="1">
              <a:buClr>
                <a:schemeClr val="tx1"/>
              </a:buClr>
            </a:pPr>
            <a:r>
              <a:rPr lang="en-US" b="1" dirty="0">
                <a:solidFill>
                  <a:srgbClr val="C00000"/>
                </a:solidFill>
              </a:rPr>
              <a:t>Produce some </a:t>
            </a:r>
            <a:r>
              <a:rPr lang="en-US" b="1" dirty="0" smtClean="0">
                <a:solidFill>
                  <a:srgbClr val="C00000"/>
                </a:solidFill>
              </a:rPr>
              <a:t>information </a:t>
            </a:r>
            <a:r>
              <a:rPr lang="en-US" dirty="0" smtClean="0"/>
              <a:t>and put it into buffer</a:t>
            </a:r>
            <a:endParaRPr lang="en-US" dirty="0"/>
          </a:p>
          <a:p>
            <a:r>
              <a:rPr lang="en-US" dirty="0" smtClean="0"/>
              <a:t>Consumer </a:t>
            </a:r>
            <a:r>
              <a:rPr lang="en-US" dirty="0"/>
              <a:t>process</a:t>
            </a:r>
          </a:p>
          <a:p>
            <a:pPr lvl="1">
              <a:buClr>
                <a:schemeClr val="tx1"/>
              </a:buClr>
            </a:pPr>
            <a:r>
              <a:rPr lang="en-US" b="1" dirty="0">
                <a:solidFill>
                  <a:srgbClr val="C00000"/>
                </a:solidFill>
              </a:rPr>
              <a:t>Consume this </a:t>
            </a:r>
            <a:r>
              <a:rPr lang="en-US" b="1" dirty="0" smtClean="0">
                <a:solidFill>
                  <a:srgbClr val="C00000"/>
                </a:solidFill>
              </a:rPr>
              <a:t>information </a:t>
            </a:r>
            <a:r>
              <a:rPr lang="en-US" dirty="0" smtClean="0"/>
              <a:t>(remove it from the buffer)</a:t>
            </a:r>
            <a:endParaRPr lang="en-US" dirty="0"/>
          </a:p>
          <a:p>
            <a:endParaRPr lang="en-US" dirty="0" smtClean="0"/>
          </a:p>
          <a:p>
            <a:endParaRPr lang="en-US" dirty="0" smtClean="0"/>
          </a:p>
          <a:p>
            <a:pPr lvl="1"/>
            <a:endParaRPr lang="en-US" dirty="0"/>
          </a:p>
          <a:p>
            <a:pPr lvl="1"/>
            <a:endParaRPr lang="en-US" dirty="0" smtClean="0"/>
          </a:p>
        </p:txBody>
      </p:sp>
      <p:sp>
        <p:nvSpPr>
          <p:cNvPr id="9" name="Content Placeholder 8"/>
          <p:cNvSpPr>
            <a:spLocks noGrp="1"/>
          </p:cNvSpPr>
          <p:nvPr>
            <p:ph sz="half" idx="2"/>
          </p:nvPr>
        </p:nvSpPr>
        <p:spPr>
          <a:xfrm>
            <a:off x="4800600" y="1066800"/>
            <a:ext cx="4152900" cy="5334000"/>
          </a:xfrm>
        </p:spPr>
        <p:txBody>
          <a:bodyPr/>
          <a:lstStyle/>
          <a:p>
            <a:endParaRPr lang="en-US" dirty="0"/>
          </a:p>
        </p:txBody>
      </p:sp>
      <p:sp>
        <p:nvSpPr>
          <p:cNvPr id="2" name="Title 1"/>
          <p:cNvSpPr>
            <a:spLocks noGrp="1"/>
          </p:cNvSpPr>
          <p:nvPr>
            <p:ph type="title"/>
          </p:nvPr>
        </p:nvSpPr>
        <p:spPr/>
        <p:txBody>
          <a:bodyPr/>
          <a:lstStyle/>
          <a:p>
            <a:r>
              <a:rPr lang="en-IN" dirty="0" smtClean="0"/>
              <a:t>Producer Consumer problem</a:t>
            </a:r>
            <a:endParaRPr lang="en-IN" dirty="0"/>
          </a:p>
        </p:txBody>
      </p:sp>
      <p:graphicFrame>
        <p:nvGraphicFramePr>
          <p:cNvPr id="10" name="Content Placeholder 3"/>
          <p:cNvGraphicFramePr>
            <a:graphicFrameLocks/>
          </p:cNvGraphicFramePr>
          <p:nvPr>
            <p:extLst>
              <p:ext uri="{D42A27DB-BD31-4B8C-83A1-F6EECF244321}">
                <p14:modId xmlns:p14="http://schemas.microsoft.com/office/powerpoint/2010/main" val="863217695"/>
              </p:ext>
            </p:extLst>
          </p:nvPr>
        </p:nvGraphicFramePr>
        <p:xfrm>
          <a:off x="6096000" y="22606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11" name="TextBox 10"/>
          <p:cNvSpPr txBox="1"/>
          <p:nvPr/>
        </p:nvSpPr>
        <p:spPr>
          <a:xfrm>
            <a:off x="4800600" y="2260600"/>
            <a:ext cx="1066800" cy="369332"/>
          </a:xfrm>
          <a:prstGeom prst="rect">
            <a:avLst/>
          </a:prstGeom>
          <a:noFill/>
        </p:spPr>
        <p:txBody>
          <a:bodyPr wrap="square" rtlCol="0">
            <a:spAutoFit/>
          </a:bodyPr>
          <a:lstStyle/>
          <a:p>
            <a:r>
              <a:rPr lang="en-US" dirty="0" smtClean="0"/>
              <a:t>Producer</a:t>
            </a:r>
            <a:endParaRPr lang="en-US" dirty="0"/>
          </a:p>
        </p:txBody>
      </p:sp>
      <p:sp>
        <p:nvSpPr>
          <p:cNvPr id="12" name="TextBox 11"/>
          <p:cNvSpPr txBox="1"/>
          <p:nvPr/>
        </p:nvSpPr>
        <p:spPr>
          <a:xfrm>
            <a:off x="7696200" y="2260600"/>
            <a:ext cx="1143000" cy="369332"/>
          </a:xfrm>
          <a:prstGeom prst="rect">
            <a:avLst/>
          </a:prstGeom>
          <a:noFill/>
        </p:spPr>
        <p:txBody>
          <a:bodyPr wrap="square" rtlCol="0">
            <a:spAutoFit/>
          </a:bodyPr>
          <a:lstStyle/>
          <a:p>
            <a:r>
              <a:rPr lang="en-US" dirty="0" smtClean="0"/>
              <a:t>Consumer</a:t>
            </a:r>
            <a:endParaRPr lang="en-US" dirty="0"/>
          </a:p>
        </p:txBody>
      </p:sp>
      <p:sp>
        <p:nvSpPr>
          <p:cNvPr id="13" name="Rectangle 12"/>
          <p:cNvSpPr/>
          <p:nvPr/>
        </p:nvSpPr>
        <p:spPr>
          <a:xfrm>
            <a:off x="4695825" y="2236787"/>
            <a:ext cx="13716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4" name="Rectangle 13"/>
          <p:cNvSpPr/>
          <p:nvPr/>
        </p:nvSpPr>
        <p:spPr>
          <a:xfrm>
            <a:off x="6096003" y="3744301"/>
            <a:ext cx="13716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47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49" presetClass="path" presetSubtype="0" accel="50000" decel="50000" fill="hold" grpId="0" nodeType="withEffect">
                                  <p:stCondLst>
                                    <p:cond delay="0"/>
                                  </p:stCondLst>
                                  <p:childTnLst>
                                    <p:animMotion origin="layout" path="M -1.66667E-6 0.00625 L 0.15313 0.21898 " pathEditMode="relative" rAng="0" ptsTypes="AA">
                                      <p:cBhvr>
                                        <p:cTn id="40" dur="2000" fill="hold"/>
                                        <p:tgtEl>
                                          <p:spTgt spid="13"/>
                                        </p:tgtEl>
                                        <p:attrNameLst>
                                          <p:attrName>ppt_x</p:attrName>
                                          <p:attrName>ppt_y</p:attrName>
                                        </p:attrNameLst>
                                      </p:cBhvr>
                                      <p:rCtr x="7656" y="10625"/>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xit" presetSubtype="10" fill="hold" grpId="2" nodeType="clickEffect">
                                  <p:stCondLst>
                                    <p:cond delay="0"/>
                                  </p:stCondLst>
                                  <p:childTnLst>
                                    <p:animEffect transition="out" filter="blinds(horizontal)">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8">
                                            <p:txEl>
                                              <p:pRg st="6" end="6"/>
                                            </p:txEl>
                                          </p:spTgt>
                                        </p:tgtEl>
                                        <p:attrNameLst>
                                          <p:attrName>style.visibility</p:attrName>
                                        </p:attrNameLst>
                                      </p:cBhvr>
                                      <p:to>
                                        <p:strVal val="visible"/>
                                      </p:to>
                                    </p:set>
                                  </p:childTnLst>
                                </p:cTn>
                              </p:par>
                              <p:par>
                                <p:cTn id="58" presetID="56" presetClass="path" presetSubtype="0" accel="50000" decel="50000" fill="hold" grpId="1" nodeType="withEffect">
                                  <p:stCondLst>
                                    <p:cond delay="0"/>
                                  </p:stCondLst>
                                  <p:childTnLst>
                                    <p:animMotion origin="layout" path="M 3.33333E-6 -2.59259E-6 L 0.15833 -0.21666 " pathEditMode="relative" rAng="0" ptsTypes="AA">
                                      <p:cBhvr>
                                        <p:cTn id="59" dur="2000" fill="hold"/>
                                        <p:tgtEl>
                                          <p:spTgt spid="14"/>
                                        </p:tgtEl>
                                        <p:attrNameLst>
                                          <p:attrName>ppt_x</p:attrName>
                                          <p:attrName>ppt_y</p:attrName>
                                        </p:attrNameLst>
                                      </p:cBhvr>
                                      <p:rCtr x="7917" y="-10833"/>
                                    </p:animMotion>
                                  </p:childTnLst>
                                </p:cTn>
                              </p:par>
                            </p:childTnLst>
                          </p:cTn>
                        </p:par>
                      </p:childTnLst>
                    </p:cTn>
                  </p:par>
                  <p:par>
                    <p:cTn id="60" fill="hold">
                      <p:stCondLst>
                        <p:cond delay="indefinite"/>
                      </p:stCondLst>
                      <p:childTnLst>
                        <p:par>
                          <p:cTn id="61" fill="hold">
                            <p:stCondLst>
                              <p:cond delay="0"/>
                            </p:stCondLst>
                            <p:childTnLst>
                              <p:par>
                                <p:cTn id="62" presetID="3" presetClass="exit" presetSubtype="10" fill="hold" grpId="2" nodeType="clickEffect">
                                  <p:stCondLst>
                                    <p:cond delay="0"/>
                                  </p:stCondLst>
                                  <p:childTnLst>
                                    <p:animEffect transition="out" filter="blinds(horizontal)">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3" grpId="1" animBg="1"/>
      <p:bldP spid="13" grpId="2" animBg="1"/>
      <p:bldP spid="14" grpId="0" animBg="1"/>
      <p:bldP spid="14" grpId="1" animBg="1"/>
      <p:bldP spid="14"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Producer Consumer problem is?</a:t>
            </a:r>
            <a:endParaRPr lang="en-US" dirty="0"/>
          </a:p>
        </p:txBody>
      </p:sp>
      <p:sp>
        <p:nvSpPr>
          <p:cNvPr id="5" name="Content Placeholder 4"/>
          <p:cNvSpPr>
            <a:spLocks noGrp="1"/>
          </p:cNvSpPr>
          <p:nvPr>
            <p:ph idx="1"/>
          </p:nvPr>
        </p:nvSpPr>
        <p:spPr/>
        <p:txBody>
          <a:bodyPr/>
          <a:lstStyle/>
          <a:p>
            <a:r>
              <a:rPr lang="en-US" dirty="0" smtClean="0"/>
              <a:t>The problem is to make sure that the </a:t>
            </a:r>
            <a:r>
              <a:rPr lang="en-US" b="1" dirty="0" smtClean="0">
                <a:solidFill>
                  <a:srgbClr val="C00000"/>
                </a:solidFill>
              </a:rPr>
              <a:t>producer won’t try to add data</a:t>
            </a:r>
            <a:r>
              <a:rPr lang="en-US" dirty="0" smtClean="0"/>
              <a:t> (information) into the buffer </a:t>
            </a:r>
            <a:r>
              <a:rPr lang="en-US" b="1" dirty="0" smtClean="0">
                <a:solidFill>
                  <a:srgbClr val="C00000"/>
                </a:solidFill>
              </a:rPr>
              <a:t>if it is full </a:t>
            </a:r>
            <a:r>
              <a:rPr lang="en-US" dirty="0" smtClean="0"/>
              <a:t>and </a:t>
            </a:r>
            <a:r>
              <a:rPr lang="en-US" b="1" dirty="0">
                <a:solidFill>
                  <a:srgbClr val="C00000"/>
                </a:solidFill>
              </a:rPr>
              <a:t>consumer won’t try to remove data</a:t>
            </a:r>
            <a:r>
              <a:rPr lang="en-US" dirty="0" smtClean="0"/>
              <a:t> (information) from the an </a:t>
            </a:r>
            <a:r>
              <a:rPr lang="en-US" b="1" dirty="0">
                <a:solidFill>
                  <a:srgbClr val="C00000"/>
                </a:solidFill>
              </a:rPr>
              <a:t>empty buffer</a:t>
            </a:r>
            <a:r>
              <a:rPr lang="en-US" dirty="0" smtClean="0"/>
              <a:t>.</a:t>
            </a:r>
          </a:p>
          <a:p>
            <a:r>
              <a:rPr lang="en-US" dirty="0" smtClean="0"/>
              <a:t>Solution for producer:</a:t>
            </a:r>
          </a:p>
          <a:p>
            <a:pPr lvl="1">
              <a:buClr>
                <a:schemeClr val="tx1"/>
              </a:buClr>
            </a:pPr>
            <a:r>
              <a:rPr lang="en-US" sz="2400" b="1" dirty="0">
                <a:solidFill>
                  <a:srgbClr val="C00000"/>
                </a:solidFill>
              </a:rPr>
              <a:t>Producer either go to sleep </a:t>
            </a:r>
            <a:r>
              <a:rPr lang="en-US" dirty="0" smtClean="0"/>
              <a:t>or discard data if the </a:t>
            </a:r>
            <a:r>
              <a:rPr lang="en-US" sz="2400" b="1" dirty="0">
                <a:solidFill>
                  <a:srgbClr val="C00000"/>
                </a:solidFill>
              </a:rPr>
              <a:t>buffer is full</a:t>
            </a:r>
            <a:r>
              <a:rPr lang="en-US" dirty="0" smtClean="0"/>
              <a:t>.</a:t>
            </a:r>
          </a:p>
          <a:p>
            <a:pPr lvl="1">
              <a:buClr>
                <a:schemeClr val="tx1"/>
              </a:buClr>
            </a:pPr>
            <a:r>
              <a:rPr lang="en-US" sz="2400" b="1" dirty="0">
                <a:solidFill>
                  <a:srgbClr val="C00000"/>
                </a:solidFill>
              </a:rPr>
              <a:t>Once the consumer removes an item </a:t>
            </a:r>
            <a:r>
              <a:rPr lang="en-US" dirty="0" smtClean="0"/>
              <a:t>from the buffer, it </a:t>
            </a:r>
            <a:r>
              <a:rPr lang="en-US" sz="2400" b="1" dirty="0">
                <a:solidFill>
                  <a:srgbClr val="C00000"/>
                </a:solidFill>
              </a:rPr>
              <a:t>notifies (wakeups) the producer </a:t>
            </a:r>
            <a:r>
              <a:rPr lang="en-US" dirty="0" smtClean="0"/>
              <a:t>to put the data into buffer. </a:t>
            </a:r>
          </a:p>
          <a:p>
            <a:r>
              <a:rPr lang="en-US" dirty="0"/>
              <a:t>Solution for </a:t>
            </a:r>
            <a:r>
              <a:rPr lang="en-US" dirty="0" smtClean="0"/>
              <a:t>consumer:	</a:t>
            </a:r>
          </a:p>
          <a:p>
            <a:pPr lvl="1">
              <a:buClr>
                <a:schemeClr val="tx1"/>
              </a:buClr>
            </a:pPr>
            <a:r>
              <a:rPr lang="en-US" sz="2400" b="1" dirty="0">
                <a:solidFill>
                  <a:srgbClr val="C00000"/>
                </a:solidFill>
              </a:rPr>
              <a:t>Consumer can go to sleep </a:t>
            </a:r>
            <a:r>
              <a:rPr lang="en-US" dirty="0" smtClean="0"/>
              <a:t>if </a:t>
            </a:r>
            <a:r>
              <a:rPr lang="en-US" dirty="0"/>
              <a:t>the </a:t>
            </a:r>
            <a:r>
              <a:rPr lang="en-US" sz="2400" b="1" dirty="0">
                <a:solidFill>
                  <a:srgbClr val="C00000"/>
                </a:solidFill>
              </a:rPr>
              <a:t>buffer is empty</a:t>
            </a:r>
            <a:r>
              <a:rPr lang="en-US" dirty="0" smtClean="0"/>
              <a:t>.</a:t>
            </a:r>
          </a:p>
          <a:p>
            <a:pPr lvl="1">
              <a:buClr>
                <a:schemeClr val="tx1"/>
              </a:buClr>
            </a:pPr>
            <a:r>
              <a:rPr lang="en-US" sz="2400" b="1" dirty="0">
                <a:solidFill>
                  <a:srgbClr val="C00000"/>
                </a:solidFill>
              </a:rPr>
              <a:t>Once the producer puts data into buffer</a:t>
            </a:r>
            <a:r>
              <a:rPr lang="en-US" dirty="0" smtClean="0"/>
              <a:t>, </a:t>
            </a:r>
            <a:r>
              <a:rPr lang="en-US" dirty="0"/>
              <a:t>it </a:t>
            </a:r>
            <a:r>
              <a:rPr lang="en-US" sz="2400" b="1" dirty="0">
                <a:solidFill>
                  <a:srgbClr val="C00000"/>
                </a:solidFill>
              </a:rPr>
              <a:t>notifies (wakeups) the consumer</a:t>
            </a:r>
            <a:r>
              <a:rPr lang="en-US" dirty="0" smtClean="0"/>
              <a:t> </a:t>
            </a:r>
            <a:r>
              <a:rPr lang="en-US" dirty="0"/>
              <a:t>to </a:t>
            </a:r>
            <a:r>
              <a:rPr lang="en-US" dirty="0" smtClean="0"/>
              <a:t>remove (use) </a:t>
            </a:r>
            <a:r>
              <a:rPr lang="en-US" dirty="0"/>
              <a:t>data </a:t>
            </a:r>
            <a:r>
              <a:rPr lang="en-US" dirty="0" smtClean="0"/>
              <a:t>from </a:t>
            </a:r>
            <a:r>
              <a:rPr lang="en-US" dirty="0"/>
              <a:t>buffer.</a:t>
            </a:r>
            <a:endParaRPr lang="en-US" dirty="0" smtClean="0"/>
          </a:p>
          <a:p>
            <a:pPr lvl="1"/>
            <a:endParaRPr lang="en-US" dirty="0"/>
          </a:p>
        </p:txBody>
      </p:sp>
    </p:spTree>
    <p:extLst>
      <p:ext uri="{BB962C8B-B14F-4D97-AF65-F5344CB8AC3E}">
        <p14:creationId xmlns:p14="http://schemas.microsoft.com/office/powerpoint/2010/main" val="369059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0500" y="1066800"/>
            <a:ext cx="4591050" cy="5334000"/>
          </a:xfrm>
        </p:spPr>
        <p:txBody>
          <a:bodyPr/>
          <a:lstStyle/>
          <a:p>
            <a:r>
              <a:rPr lang="en-US" dirty="0" smtClean="0"/>
              <a:t>Buffer is empty</a:t>
            </a:r>
          </a:p>
          <a:p>
            <a:pPr lvl="1"/>
            <a:r>
              <a:rPr lang="en-US" dirty="0" smtClean="0"/>
              <a:t>Producer want to produce</a:t>
            </a:r>
          </a:p>
          <a:p>
            <a:pPr lvl="1"/>
            <a:r>
              <a:rPr lang="en-US" dirty="0" smtClean="0"/>
              <a:t>Consumer want to consume</a:t>
            </a:r>
          </a:p>
          <a:p>
            <a:r>
              <a:rPr lang="en-US" dirty="0"/>
              <a:t>Buffer is </a:t>
            </a:r>
            <a:r>
              <a:rPr lang="en-US" dirty="0" smtClean="0"/>
              <a:t>full</a:t>
            </a:r>
            <a:endParaRPr lang="en-US" dirty="0"/>
          </a:p>
          <a:p>
            <a:pPr lvl="1"/>
            <a:r>
              <a:rPr lang="en-US" dirty="0" smtClean="0"/>
              <a:t>Producer </a:t>
            </a:r>
            <a:r>
              <a:rPr lang="en-US" dirty="0"/>
              <a:t>want to produce</a:t>
            </a:r>
          </a:p>
          <a:p>
            <a:pPr lvl="1"/>
            <a:r>
              <a:rPr lang="en-US" dirty="0"/>
              <a:t>Consumer want to consume</a:t>
            </a:r>
          </a:p>
          <a:p>
            <a:r>
              <a:rPr lang="en-US" dirty="0" smtClean="0"/>
              <a:t>Buffer </a:t>
            </a:r>
            <a:r>
              <a:rPr lang="en-US" dirty="0"/>
              <a:t>is </a:t>
            </a:r>
            <a:r>
              <a:rPr lang="en-US" dirty="0" smtClean="0"/>
              <a:t>partial filled</a:t>
            </a:r>
            <a:endParaRPr lang="en-US" dirty="0"/>
          </a:p>
          <a:p>
            <a:pPr lvl="1"/>
            <a:r>
              <a:rPr lang="en-US" dirty="0" smtClean="0"/>
              <a:t>Producer </a:t>
            </a:r>
            <a:r>
              <a:rPr lang="en-US" dirty="0"/>
              <a:t>want to produce</a:t>
            </a:r>
          </a:p>
          <a:p>
            <a:pPr lvl="1"/>
            <a:r>
              <a:rPr lang="en-US" dirty="0"/>
              <a:t>Consumer want to consume</a:t>
            </a:r>
          </a:p>
          <a:p>
            <a:pPr lvl="1"/>
            <a:endParaRPr lang="en-US" dirty="0"/>
          </a:p>
        </p:txBody>
      </p:sp>
      <p:sp>
        <p:nvSpPr>
          <p:cNvPr id="8" name="Content Placeholder 7"/>
          <p:cNvSpPr>
            <a:spLocks noGrp="1"/>
          </p:cNvSpPr>
          <p:nvPr>
            <p:ph sz="half" idx="2"/>
          </p:nvPr>
        </p:nvSpPr>
        <p:spPr>
          <a:xfrm>
            <a:off x="4800600" y="1066800"/>
            <a:ext cx="4152900" cy="5334000"/>
          </a:xfrm>
        </p:spPr>
        <p:txBody>
          <a:bodyPr/>
          <a:lstStyle/>
          <a:p>
            <a:endParaRPr lang="en-US" dirty="0"/>
          </a:p>
        </p:txBody>
      </p:sp>
      <p:sp>
        <p:nvSpPr>
          <p:cNvPr id="2" name="Title 1"/>
          <p:cNvSpPr>
            <a:spLocks noGrp="1"/>
          </p:cNvSpPr>
          <p:nvPr>
            <p:ph type="title"/>
          </p:nvPr>
        </p:nvSpPr>
        <p:spPr/>
        <p:txBody>
          <a:bodyPr>
            <a:normAutofit fontScale="90000"/>
          </a:bodyPr>
          <a:lstStyle/>
          <a:p>
            <a:r>
              <a:rPr lang="en-US" dirty="0"/>
              <a:t>What Producer Consumer problem is?</a:t>
            </a:r>
          </a:p>
        </p:txBody>
      </p:sp>
      <p:graphicFrame>
        <p:nvGraphicFramePr>
          <p:cNvPr id="9" name="Content Placeholder 3"/>
          <p:cNvGraphicFramePr>
            <a:graphicFrameLocks/>
          </p:cNvGraphicFramePr>
          <p:nvPr>
            <p:extLst>
              <p:ext uri="{D42A27DB-BD31-4B8C-83A1-F6EECF244321}">
                <p14:modId xmlns:p14="http://schemas.microsoft.com/office/powerpoint/2010/main" val="1099313830"/>
              </p:ext>
            </p:extLst>
          </p:nvPr>
        </p:nvGraphicFramePr>
        <p:xfrm>
          <a:off x="6096000" y="22606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10" name="TextBox 9"/>
          <p:cNvSpPr txBox="1"/>
          <p:nvPr/>
        </p:nvSpPr>
        <p:spPr>
          <a:xfrm>
            <a:off x="4800600" y="2260600"/>
            <a:ext cx="1066800" cy="369332"/>
          </a:xfrm>
          <a:prstGeom prst="rect">
            <a:avLst/>
          </a:prstGeom>
          <a:noFill/>
        </p:spPr>
        <p:txBody>
          <a:bodyPr wrap="square" rtlCol="0">
            <a:spAutoFit/>
          </a:bodyPr>
          <a:lstStyle/>
          <a:p>
            <a:r>
              <a:rPr lang="en-US" dirty="0" smtClean="0"/>
              <a:t>Producer</a:t>
            </a:r>
            <a:endParaRPr lang="en-US" dirty="0"/>
          </a:p>
        </p:txBody>
      </p:sp>
      <p:sp>
        <p:nvSpPr>
          <p:cNvPr id="11" name="TextBox 10"/>
          <p:cNvSpPr txBox="1"/>
          <p:nvPr/>
        </p:nvSpPr>
        <p:spPr>
          <a:xfrm>
            <a:off x="7696200" y="2260600"/>
            <a:ext cx="1143000" cy="369332"/>
          </a:xfrm>
          <a:prstGeom prst="rect">
            <a:avLst/>
          </a:prstGeom>
          <a:noFill/>
        </p:spPr>
        <p:txBody>
          <a:bodyPr wrap="square" rtlCol="0">
            <a:spAutoFit/>
          </a:bodyPr>
          <a:lstStyle/>
          <a:p>
            <a:r>
              <a:rPr lang="en-US" dirty="0" smtClean="0"/>
              <a:t>Consumer</a:t>
            </a:r>
            <a:endParaRPr lang="en-US" dirty="0"/>
          </a:p>
        </p:txBody>
      </p:sp>
      <p:sp>
        <p:nvSpPr>
          <p:cNvPr id="15" name="TextBox 14"/>
          <p:cNvSpPr txBox="1"/>
          <p:nvPr/>
        </p:nvSpPr>
        <p:spPr>
          <a:xfrm>
            <a:off x="4060208" y="1510352"/>
            <a:ext cx="417821" cy="446276"/>
          </a:xfrm>
          <a:prstGeom prst="rect">
            <a:avLst/>
          </a:prstGeom>
          <a:noFill/>
        </p:spPr>
        <p:txBody>
          <a:bodyPr wrap="square" rtlCol="0">
            <a:spAutoFit/>
          </a:bodyPr>
          <a:lstStyle/>
          <a:p>
            <a:r>
              <a:rPr lang="en-US" sz="2300" dirty="0">
                <a:solidFill>
                  <a:srgbClr val="00B050"/>
                </a:solidFill>
              </a:rPr>
              <a:t>√</a:t>
            </a:r>
          </a:p>
        </p:txBody>
      </p:sp>
      <p:sp>
        <p:nvSpPr>
          <p:cNvPr id="16" name="TextBox 15"/>
          <p:cNvSpPr txBox="1"/>
          <p:nvPr/>
        </p:nvSpPr>
        <p:spPr>
          <a:xfrm>
            <a:off x="4276212" y="1973239"/>
            <a:ext cx="361951" cy="446276"/>
          </a:xfrm>
          <a:prstGeom prst="rect">
            <a:avLst/>
          </a:prstGeom>
          <a:noFill/>
        </p:spPr>
        <p:txBody>
          <a:bodyPr wrap="square" rtlCol="0">
            <a:spAutoFit/>
          </a:bodyPr>
          <a:lstStyle/>
          <a:p>
            <a:r>
              <a:rPr lang="en-US" sz="2300" dirty="0">
                <a:solidFill>
                  <a:srgbClr val="E40524"/>
                </a:solidFill>
              </a:rPr>
              <a:t>X</a:t>
            </a:r>
          </a:p>
        </p:txBody>
      </p:sp>
      <p:sp>
        <p:nvSpPr>
          <p:cNvPr id="17" name="TextBox 16"/>
          <p:cNvSpPr txBox="1"/>
          <p:nvPr/>
        </p:nvSpPr>
        <p:spPr>
          <a:xfrm>
            <a:off x="4300663" y="3205701"/>
            <a:ext cx="417821" cy="446276"/>
          </a:xfrm>
          <a:prstGeom prst="rect">
            <a:avLst/>
          </a:prstGeom>
          <a:noFill/>
        </p:spPr>
        <p:txBody>
          <a:bodyPr wrap="square" rtlCol="0">
            <a:spAutoFit/>
          </a:bodyPr>
          <a:lstStyle/>
          <a:p>
            <a:r>
              <a:rPr lang="en-US" sz="2300" dirty="0">
                <a:solidFill>
                  <a:srgbClr val="00B050"/>
                </a:solidFill>
              </a:rPr>
              <a:t>√</a:t>
            </a:r>
          </a:p>
        </p:txBody>
      </p:sp>
      <p:sp>
        <p:nvSpPr>
          <p:cNvPr id="18" name="TextBox 17"/>
          <p:cNvSpPr txBox="1"/>
          <p:nvPr/>
        </p:nvSpPr>
        <p:spPr>
          <a:xfrm>
            <a:off x="4088142" y="2784401"/>
            <a:ext cx="361951" cy="446276"/>
          </a:xfrm>
          <a:prstGeom prst="rect">
            <a:avLst/>
          </a:prstGeom>
          <a:noFill/>
        </p:spPr>
        <p:txBody>
          <a:bodyPr wrap="square" rtlCol="0">
            <a:spAutoFit/>
          </a:bodyPr>
          <a:lstStyle/>
          <a:p>
            <a:r>
              <a:rPr lang="en-US" sz="2300" dirty="0">
                <a:solidFill>
                  <a:srgbClr val="E40524"/>
                </a:solidFill>
              </a:rPr>
              <a:t>X</a:t>
            </a:r>
          </a:p>
        </p:txBody>
      </p:sp>
      <p:sp>
        <p:nvSpPr>
          <p:cNvPr id="19" name="TextBox 18"/>
          <p:cNvSpPr txBox="1"/>
          <p:nvPr/>
        </p:nvSpPr>
        <p:spPr>
          <a:xfrm>
            <a:off x="4101152" y="4058451"/>
            <a:ext cx="417821" cy="446276"/>
          </a:xfrm>
          <a:prstGeom prst="rect">
            <a:avLst/>
          </a:prstGeom>
          <a:noFill/>
        </p:spPr>
        <p:txBody>
          <a:bodyPr wrap="square" rtlCol="0">
            <a:spAutoFit/>
          </a:bodyPr>
          <a:lstStyle/>
          <a:p>
            <a:r>
              <a:rPr lang="en-US" sz="2300" dirty="0">
                <a:solidFill>
                  <a:srgbClr val="00B050"/>
                </a:solidFill>
              </a:rPr>
              <a:t>√</a:t>
            </a:r>
          </a:p>
        </p:txBody>
      </p:sp>
      <p:sp>
        <p:nvSpPr>
          <p:cNvPr id="21" name="Rectangle 20"/>
          <p:cNvSpPr/>
          <p:nvPr/>
        </p:nvSpPr>
        <p:spPr>
          <a:xfrm>
            <a:off x="6096000" y="3002280"/>
            <a:ext cx="1371600" cy="369567"/>
          </a:xfrm>
          <a:prstGeom prst="rect">
            <a:avLst/>
          </a:prstGeom>
          <a:ln>
            <a:solidFill>
              <a:schemeClr val="accent2">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Rectangle 21"/>
          <p:cNvSpPr/>
          <p:nvPr/>
        </p:nvSpPr>
        <p:spPr>
          <a:xfrm>
            <a:off x="6096000" y="2643317"/>
            <a:ext cx="1371600" cy="366579"/>
          </a:xfrm>
          <a:prstGeom prst="rect">
            <a:avLst/>
          </a:prstGeom>
          <a:ln>
            <a:solidFill>
              <a:schemeClr val="accent2">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ectangle 22"/>
          <p:cNvSpPr/>
          <p:nvPr/>
        </p:nvSpPr>
        <p:spPr>
          <a:xfrm>
            <a:off x="6096000" y="3371848"/>
            <a:ext cx="1371600" cy="381000"/>
          </a:xfrm>
          <a:prstGeom prst="rect">
            <a:avLst/>
          </a:prstGeom>
          <a:ln>
            <a:solidFill>
              <a:schemeClr val="accent2">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Rectangle 23"/>
          <p:cNvSpPr/>
          <p:nvPr/>
        </p:nvSpPr>
        <p:spPr>
          <a:xfrm>
            <a:off x="6092825" y="3741760"/>
            <a:ext cx="1371600" cy="381000"/>
          </a:xfrm>
          <a:prstGeom prst="rect">
            <a:avLst/>
          </a:prstGeom>
          <a:ln>
            <a:solidFill>
              <a:schemeClr val="accent2">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TextBox 24"/>
          <p:cNvSpPr txBox="1"/>
          <p:nvPr/>
        </p:nvSpPr>
        <p:spPr>
          <a:xfrm>
            <a:off x="4300664" y="4501036"/>
            <a:ext cx="417821" cy="446276"/>
          </a:xfrm>
          <a:prstGeom prst="rect">
            <a:avLst/>
          </a:prstGeom>
          <a:noFill/>
        </p:spPr>
        <p:txBody>
          <a:bodyPr wrap="square" rtlCol="0">
            <a:spAutoFit/>
          </a:bodyPr>
          <a:lstStyle/>
          <a:p>
            <a:r>
              <a:rPr lang="en-US" sz="2300" dirty="0">
                <a:solidFill>
                  <a:srgbClr val="00B050"/>
                </a:solidFill>
              </a:rPr>
              <a:t>√</a:t>
            </a:r>
          </a:p>
        </p:txBody>
      </p:sp>
    </p:spTree>
    <p:extLst>
      <p:ext uri="{BB962C8B-B14F-4D97-AF65-F5344CB8AC3E}">
        <p14:creationId xmlns:p14="http://schemas.microsoft.com/office/powerpoint/2010/main" val="28811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17" grpId="0"/>
      <p:bldP spid="18" grpId="0"/>
      <p:bldP spid="19" grpId="0"/>
      <p:bldP spid="21" grpId="0" animBg="1"/>
      <p:bldP spid="21" grpId="1" animBg="1"/>
      <p:bldP spid="22" grpId="0" animBg="1"/>
      <p:bldP spid="22" grpId="1" animBg="1"/>
      <p:bldP spid="23" grpId="0" animBg="1"/>
      <p:bldP spid="24" grpId="0" animBg="1"/>
      <p:bldP spid="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066800"/>
            <a:ext cx="4876800" cy="5334000"/>
          </a:xfrm>
        </p:spPr>
        <p:txBody>
          <a:bodyPr>
            <a:normAutofit/>
          </a:bodyPr>
          <a:lstStyle/>
          <a:p>
            <a:pPr marL="0" indent="0">
              <a:buNone/>
            </a:pPr>
            <a:r>
              <a:rPr lang="en-US" dirty="0" smtClean="0"/>
              <a:t>#define N 4</a:t>
            </a:r>
          </a:p>
          <a:p>
            <a:pPr marL="0" indent="0">
              <a:buNone/>
            </a:pPr>
            <a:r>
              <a:rPr lang="en-US" dirty="0" err="1" smtClean="0"/>
              <a:t>int</a:t>
            </a:r>
            <a:r>
              <a:rPr lang="en-US" dirty="0" smtClean="0"/>
              <a:t> count=0;</a:t>
            </a:r>
            <a:endParaRPr lang="en-US" dirty="0"/>
          </a:p>
          <a:p>
            <a:pPr marL="0" indent="0">
              <a:buNone/>
            </a:pPr>
            <a:r>
              <a:rPr lang="en-US" dirty="0"/>
              <a:t>v</a:t>
            </a:r>
            <a:r>
              <a:rPr lang="en-US" dirty="0" smtClean="0"/>
              <a:t>oid producer (void)</a:t>
            </a:r>
          </a:p>
          <a:p>
            <a:pPr marL="0" indent="0" defTabSz="542925">
              <a:buNone/>
            </a:pPr>
            <a:r>
              <a:rPr lang="en-US" dirty="0" smtClean="0"/>
              <a:t>{	</a:t>
            </a:r>
            <a:r>
              <a:rPr lang="en-US" dirty="0" err="1" smtClean="0"/>
              <a:t>int</a:t>
            </a:r>
            <a:r>
              <a:rPr lang="en-US" dirty="0" smtClean="0"/>
              <a:t> item;</a:t>
            </a:r>
          </a:p>
          <a:p>
            <a:pPr marL="0" indent="0" defTabSz="542925">
              <a:buNone/>
            </a:pPr>
            <a:r>
              <a:rPr lang="en-US" dirty="0" smtClean="0"/>
              <a:t>	while (true) {</a:t>
            </a:r>
          </a:p>
          <a:p>
            <a:pPr marL="0" indent="0" defTabSz="542925">
              <a:buNone/>
            </a:pPr>
            <a:r>
              <a:rPr lang="en-US" dirty="0" smtClean="0"/>
              <a:t>	item=</a:t>
            </a:r>
            <a:r>
              <a:rPr lang="en-US" dirty="0" err="1" smtClean="0"/>
              <a:t>produce_item</a:t>
            </a:r>
            <a:r>
              <a:rPr lang="en-US" dirty="0" smtClean="0"/>
              <a:t>();</a:t>
            </a:r>
          </a:p>
          <a:p>
            <a:pPr marL="0" indent="0" defTabSz="542925">
              <a:buNone/>
            </a:pPr>
            <a:r>
              <a:rPr lang="en-US" dirty="0" smtClean="0"/>
              <a:t>	if (count==N) sleep();</a:t>
            </a:r>
          </a:p>
          <a:p>
            <a:pPr marL="0" indent="0" defTabSz="542925">
              <a:buNone/>
            </a:pPr>
            <a:r>
              <a:rPr lang="en-US" dirty="0" smtClean="0"/>
              <a:t>	</a:t>
            </a:r>
            <a:r>
              <a:rPr lang="en-US" dirty="0" err="1"/>
              <a:t>i</a:t>
            </a:r>
            <a:r>
              <a:rPr lang="en-US" dirty="0" err="1" smtClean="0"/>
              <a:t>nsert_item</a:t>
            </a:r>
            <a:r>
              <a:rPr lang="en-US" dirty="0" smtClean="0"/>
              <a:t>(item);</a:t>
            </a:r>
          </a:p>
          <a:p>
            <a:pPr marL="0" indent="0" defTabSz="542925">
              <a:buNone/>
            </a:pPr>
            <a:r>
              <a:rPr lang="en-US" dirty="0" smtClean="0"/>
              <a:t>	count=count+1;</a:t>
            </a:r>
          </a:p>
          <a:p>
            <a:pPr marL="0" indent="0" defTabSz="542925">
              <a:buNone/>
            </a:pPr>
            <a:r>
              <a:rPr lang="en-US" dirty="0" smtClean="0"/>
              <a:t>	if(count==1) wakeup(consumer);</a:t>
            </a:r>
          </a:p>
          <a:p>
            <a:pPr marL="0" indent="0" defTabSz="542925">
              <a:buNone/>
            </a:pPr>
            <a:r>
              <a:rPr lang="en-US" dirty="0"/>
              <a:t>	</a:t>
            </a:r>
            <a:r>
              <a:rPr lang="en-US" dirty="0" smtClean="0"/>
              <a:t>}</a:t>
            </a:r>
          </a:p>
          <a:p>
            <a:pPr marL="0" indent="0">
              <a:buNone/>
            </a:pPr>
            <a:r>
              <a:rPr lang="en-US" dirty="0" smtClean="0"/>
              <a:t>}</a:t>
            </a:r>
          </a:p>
          <a:p>
            <a:pPr marL="0" indent="0">
              <a:buNone/>
            </a:pPr>
            <a:endParaRPr lang="en-US" dirty="0" smtClean="0"/>
          </a:p>
          <a:p>
            <a:pPr marL="0" indent="0">
              <a:buNone/>
            </a:pPr>
            <a:endParaRPr lang="en-IN" dirty="0" smtClean="0"/>
          </a:p>
        </p:txBody>
      </p:sp>
      <p:sp>
        <p:nvSpPr>
          <p:cNvPr id="3" name="Content Placeholder 2"/>
          <p:cNvSpPr>
            <a:spLocks noGrp="1"/>
          </p:cNvSpPr>
          <p:nvPr>
            <p:ph sz="half" idx="2"/>
          </p:nvPr>
        </p:nvSpPr>
        <p:spPr>
          <a:xfrm>
            <a:off x="5181600" y="1066800"/>
            <a:ext cx="3771900" cy="5334000"/>
          </a:xfrm>
        </p:spPr>
        <p:txBody>
          <a:bodyPr/>
          <a:lstStyle/>
          <a:p>
            <a:endParaRPr lang="en-IN" dirty="0"/>
          </a:p>
        </p:txBody>
      </p:sp>
      <p:sp>
        <p:nvSpPr>
          <p:cNvPr id="4" name="Title 3"/>
          <p:cNvSpPr>
            <a:spLocks noGrp="1"/>
          </p:cNvSpPr>
          <p:nvPr>
            <p:ph type="title"/>
          </p:nvPr>
        </p:nvSpPr>
        <p:spPr/>
        <p:txBody>
          <a:bodyPr>
            <a:noAutofit/>
          </a:bodyPr>
          <a:lstStyle/>
          <a:p>
            <a:r>
              <a:rPr lang="en-US" sz="3200" dirty="0"/>
              <a:t>Producer Consumer problem using Sleep </a:t>
            </a:r>
            <a:r>
              <a:rPr lang="en-US" sz="3200" dirty="0" smtClean="0"/>
              <a:t>&amp; Wakeup</a:t>
            </a:r>
            <a:endParaRPr lang="en-IN" sz="3200" dirty="0"/>
          </a:p>
        </p:txBody>
      </p:sp>
      <p:graphicFrame>
        <p:nvGraphicFramePr>
          <p:cNvPr id="7" name="Content Placeholder 3"/>
          <p:cNvGraphicFramePr>
            <a:graphicFrameLocks/>
          </p:cNvGraphicFramePr>
          <p:nvPr>
            <p:extLst>
              <p:ext uri="{D42A27DB-BD31-4B8C-83A1-F6EECF244321}">
                <p14:modId xmlns:p14="http://schemas.microsoft.com/office/powerpoint/2010/main" val="1316342388"/>
              </p:ext>
            </p:extLst>
          </p:nvPr>
        </p:nvGraphicFramePr>
        <p:xfrm>
          <a:off x="6400800" y="32512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8" name="TextBox 7"/>
          <p:cNvSpPr txBox="1"/>
          <p:nvPr/>
        </p:nvSpPr>
        <p:spPr>
          <a:xfrm>
            <a:off x="5257800" y="3251200"/>
            <a:ext cx="1066800" cy="369332"/>
          </a:xfrm>
          <a:prstGeom prst="rect">
            <a:avLst/>
          </a:prstGeom>
          <a:noFill/>
        </p:spPr>
        <p:txBody>
          <a:bodyPr wrap="square" rtlCol="0">
            <a:spAutoFit/>
          </a:bodyPr>
          <a:lstStyle/>
          <a:p>
            <a:r>
              <a:rPr lang="en-US" dirty="0" smtClean="0"/>
              <a:t>Producer</a:t>
            </a:r>
            <a:endParaRPr lang="en-US" dirty="0"/>
          </a:p>
        </p:txBody>
      </p:sp>
      <p:sp>
        <p:nvSpPr>
          <p:cNvPr id="9" name="TextBox 8"/>
          <p:cNvSpPr txBox="1"/>
          <p:nvPr/>
        </p:nvSpPr>
        <p:spPr>
          <a:xfrm>
            <a:off x="7772400" y="3251200"/>
            <a:ext cx="1143000" cy="369332"/>
          </a:xfrm>
          <a:prstGeom prst="rect">
            <a:avLst/>
          </a:prstGeom>
          <a:noFill/>
        </p:spPr>
        <p:txBody>
          <a:bodyPr wrap="square" rtlCol="0">
            <a:spAutoFit/>
          </a:bodyPr>
          <a:lstStyle/>
          <a:p>
            <a:r>
              <a:rPr lang="en-US" dirty="0" smtClean="0"/>
              <a:t>Consumer</a:t>
            </a:r>
            <a:endParaRPr lang="en-US" dirty="0"/>
          </a:p>
        </p:txBody>
      </p:sp>
      <p:sp>
        <p:nvSpPr>
          <p:cNvPr id="10" name="TextBox 9"/>
          <p:cNvSpPr txBox="1"/>
          <p:nvPr/>
        </p:nvSpPr>
        <p:spPr>
          <a:xfrm>
            <a:off x="6096000" y="3620532"/>
            <a:ext cx="304800" cy="338554"/>
          </a:xfrm>
          <a:prstGeom prst="rect">
            <a:avLst/>
          </a:prstGeom>
          <a:noFill/>
        </p:spPr>
        <p:txBody>
          <a:bodyPr wrap="square" rtlCol="0">
            <a:spAutoFit/>
          </a:bodyPr>
          <a:lstStyle/>
          <a:p>
            <a:r>
              <a:rPr lang="en-US" sz="1600" dirty="0" smtClean="0"/>
              <a:t>1</a:t>
            </a:r>
            <a:endParaRPr lang="en-IN" sz="1600" dirty="0"/>
          </a:p>
        </p:txBody>
      </p:sp>
      <p:sp>
        <p:nvSpPr>
          <p:cNvPr id="12" name="TextBox 11"/>
          <p:cNvSpPr txBox="1"/>
          <p:nvPr/>
        </p:nvSpPr>
        <p:spPr>
          <a:xfrm>
            <a:off x="6096000" y="4009023"/>
            <a:ext cx="304800" cy="338554"/>
          </a:xfrm>
          <a:prstGeom prst="rect">
            <a:avLst/>
          </a:prstGeom>
          <a:noFill/>
        </p:spPr>
        <p:txBody>
          <a:bodyPr wrap="square" rtlCol="0">
            <a:spAutoFit/>
          </a:bodyPr>
          <a:lstStyle/>
          <a:p>
            <a:r>
              <a:rPr lang="en-US" sz="1600" dirty="0" smtClean="0"/>
              <a:t>2</a:t>
            </a:r>
            <a:endParaRPr lang="en-IN" sz="1600" dirty="0"/>
          </a:p>
        </p:txBody>
      </p:sp>
      <p:sp>
        <p:nvSpPr>
          <p:cNvPr id="13" name="TextBox 12"/>
          <p:cNvSpPr txBox="1"/>
          <p:nvPr/>
        </p:nvSpPr>
        <p:spPr>
          <a:xfrm>
            <a:off x="6096000" y="4397514"/>
            <a:ext cx="304800" cy="338554"/>
          </a:xfrm>
          <a:prstGeom prst="rect">
            <a:avLst/>
          </a:prstGeom>
          <a:noFill/>
        </p:spPr>
        <p:txBody>
          <a:bodyPr wrap="square" rtlCol="0">
            <a:spAutoFit/>
          </a:bodyPr>
          <a:lstStyle/>
          <a:p>
            <a:r>
              <a:rPr lang="en-US" sz="1600" dirty="0" smtClean="0"/>
              <a:t>3</a:t>
            </a:r>
            <a:endParaRPr lang="en-IN" sz="1600" dirty="0"/>
          </a:p>
        </p:txBody>
      </p:sp>
      <p:sp>
        <p:nvSpPr>
          <p:cNvPr id="14" name="TextBox 13"/>
          <p:cNvSpPr txBox="1"/>
          <p:nvPr/>
        </p:nvSpPr>
        <p:spPr>
          <a:xfrm>
            <a:off x="6096000" y="4751457"/>
            <a:ext cx="304800" cy="338554"/>
          </a:xfrm>
          <a:prstGeom prst="rect">
            <a:avLst/>
          </a:prstGeom>
          <a:noFill/>
        </p:spPr>
        <p:txBody>
          <a:bodyPr wrap="square" rtlCol="0">
            <a:spAutoFit/>
          </a:bodyPr>
          <a:lstStyle/>
          <a:p>
            <a:r>
              <a:rPr lang="en-US" sz="1600" dirty="0" smtClean="0"/>
              <a:t>4</a:t>
            </a:r>
            <a:endParaRPr lang="en-IN" sz="1600" dirty="0"/>
          </a:p>
        </p:txBody>
      </p:sp>
      <p:sp>
        <p:nvSpPr>
          <p:cNvPr id="5" name="Rectangle 4"/>
          <p:cNvSpPr/>
          <p:nvPr/>
        </p:nvSpPr>
        <p:spPr>
          <a:xfrm>
            <a:off x="6610350" y="1676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1704644"/>
            <a:ext cx="762000" cy="369332"/>
          </a:xfrm>
          <a:prstGeom prst="rect">
            <a:avLst/>
          </a:prstGeom>
          <a:noFill/>
        </p:spPr>
        <p:txBody>
          <a:bodyPr wrap="square" rtlCol="0">
            <a:spAutoFit/>
          </a:bodyPr>
          <a:lstStyle/>
          <a:p>
            <a:r>
              <a:rPr lang="en-US" dirty="0" smtClean="0"/>
              <a:t>count</a:t>
            </a:r>
            <a:endParaRPr lang="en-US" dirty="0"/>
          </a:p>
        </p:txBody>
      </p:sp>
      <p:sp>
        <p:nvSpPr>
          <p:cNvPr id="16" name="Rectangle 15"/>
          <p:cNvSpPr/>
          <p:nvPr/>
        </p:nvSpPr>
        <p:spPr>
          <a:xfrm>
            <a:off x="6610350" y="2286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791200" y="2314244"/>
            <a:ext cx="762000" cy="369332"/>
          </a:xfrm>
          <a:prstGeom prst="rect">
            <a:avLst/>
          </a:prstGeom>
          <a:noFill/>
        </p:spPr>
        <p:txBody>
          <a:bodyPr wrap="square" rtlCol="0">
            <a:spAutoFit/>
          </a:bodyPr>
          <a:lstStyle/>
          <a:p>
            <a:r>
              <a:rPr lang="en-US" dirty="0" smtClean="0"/>
              <a:t>item</a:t>
            </a:r>
            <a:endParaRPr lang="en-US" dirty="0"/>
          </a:p>
        </p:txBody>
      </p:sp>
      <p:sp>
        <p:nvSpPr>
          <p:cNvPr id="6" name="TextBox 5"/>
          <p:cNvSpPr txBox="1"/>
          <p:nvPr/>
        </p:nvSpPr>
        <p:spPr>
          <a:xfrm>
            <a:off x="6629400" y="2329934"/>
            <a:ext cx="914400" cy="369332"/>
          </a:xfrm>
          <a:prstGeom prst="rect">
            <a:avLst/>
          </a:prstGeom>
          <a:noFill/>
        </p:spPr>
        <p:txBody>
          <a:bodyPr wrap="square" rtlCol="0">
            <a:spAutoFit/>
          </a:bodyPr>
          <a:lstStyle/>
          <a:p>
            <a:pPr algn="ctr"/>
            <a:r>
              <a:rPr lang="en-US" dirty="0"/>
              <a:t>Item </a:t>
            </a:r>
            <a:r>
              <a:rPr lang="en-US" dirty="0" smtClean="0"/>
              <a:t>1</a:t>
            </a:r>
            <a:endParaRPr lang="en-US" dirty="0"/>
          </a:p>
        </p:txBody>
      </p:sp>
      <p:sp>
        <p:nvSpPr>
          <p:cNvPr id="11" name="TextBox 10"/>
          <p:cNvSpPr txBox="1"/>
          <p:nvPr/>
        </p:nvSpPr>
        <p:spPr>
          <a:xfrm>
            <a:off x="6905766" y="1723324"/>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0</a:t>
            </a:r>
            <a:endParaRPr lang="en-US" dirty="0"/>
          </a:p>
        </p:txBody>
      </p:sp>
      <p:sp>
        <p:nvSpPr>
          <p:cNvPr id="20" name="TextBox 19"/>
          <p:cNvSpPr txBox="1"/>
          <p:nvPr/>
        </p:nvSpPr>
        <p:spPr>
          <a:xfrm>
            <a:off x="6903776" y="1734066"/>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Tree>
    <p:extLst>
      <p:ext uri="{BB962C8B-B14F-4D97-AF65-F5344CB8AC3E}">
        <p14:creationId xmlns:p14="http://schemas.microsoft.com/office/powerpoint/2010/main" val="243404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0 3.33333E-6 L 0.00208 0.1912 " pathEditMode="relative" rAng="0" ptsTypes="AA">
                                      <p:cBhvr>
                                        <p:cTn id="74" dur="2000" fill="hold"/>
                                        <p:tgtEl>
                                          <p:spTgt spid="6"/>
                                        </p:tgtEl>
                                        <p:attrNameLst>
                                          <p:attrName>ppt_x</p:attrName>
                                          <p:attrName>ppt_y</p:attrName>
                                        </p:attrNameLst>
                                      </p:cBhvr>
                                      <p:rCtr x="104" y="9560"/>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grpId="1" nodeType="clickEffect">
                                  <p:stCondLst>
                                    <p:cond delay="0"/>
                                  </p:stCondLst>
                                  <p:childTnLst>
                                    <p:animEffect transition="out" filter="blinds(horizontal)">
                                      <p:cBhvr>
                                        <p:cTn id="82" dur="500"/>
                                        <p:tgtEl>
                                          <p:spTgt spid="11"/>
                                        </p:tgtEl>
                                      </p:cBhvr>
                                    </p:animEffect>
                                    <p:set>
                                      <p:cBhvr>
                                        <p:cTn id="83" dur="1" fill="hold">
                                          <p:stCondLst>
                                            <p:cond delay="499"/>
                                          </p:stCondLst>
                                        </p:cTn>
                                        <p:tgtEl>
                                          <p:spTgt spid="11"/>
                                        </p:tgtEl>
                                        <p:attrNameLst>
                                          <p:attrName>style.visibility</p:attrName>
                                        </p:attrNameLst>
                                      </p:cBhvr>
                                      <p:to>
                                        <p:strVal val="hidden"/>
                                      </p:to>
                                    </p:set>
                                  </p:childTnLst>
                                </p:cTn>
                              </p:par>
                              <p:par>
                                <p:cTn id="84" presetID="22" presetClass="entr" presetSubtype="4" fill="hold" grpId="0" nodeType="with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wipe(down)">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P spid="14" grpId="0"/>
      <p:bldP spid="5" grpId="0" animBg="1"/>
      <p:bldP spid="15" grpId="0"/>
      <p:bldP spid="16" grpId="0" animBg="1"/>
      <p:bldP spid="17" grpId="0"/>
      <p:bldP spid="6" grpId="0"/>
      <p:bldP spid="6" grpId="1"/>
      <p:bldP spid="11" grpId="0" animBg="1"/>
      <p:bldP spid="11" grpId="1" animBg="1"/>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066800"/>
            <a:ext cx="4876800" cy="5334000"/>
          </a:xfrm>
        </p:spPr>
        <p:txBody>
          <a:bodyPr>
            <a:normAutofit/>
          </a:bodyPr>
          <a:lstStyle/>
          <a:p>
            <a:pPr marL="0" indent="0">
              <a:buNone/>
            </a:pPr>
            <a:r>
              <a:rPr lang="en-US" dirty="0"/>
              <a:t>void consumer (void)</a:t>
            </a:r>
          </a:p>
          <a:p>
            <a:pPr marL="0" indent="0" defTabSz="542925">
              <a:buNone/>
            </a:pPr>
            <a:r>
              <a:rPr lang="en-US" dirty="0"/>
              <a:t>{	</a:t>
            </a:r>
            <a:r>
              <a:rPr lang="en-US" dirty="0" err="1"/>
              <a:t>int</a:t>
            </a:r>
            <a:r>
              <a:rPr lang="en-US" dirty="0"/>
              <a:t> item;</a:t>
            </a:r>
          </a:p>
          <a:p>
            <a:pPr marL="0" indent="0" defTabSz="542925">
              <a:buNone/>
            </a:pPr>
            <a:r>
              <a:rPr lang="en-US" dirty="0"/>
              <a:t>	while (true) </a:t>
            </a:r>
          </a:p>
          <a:p>
            <a:pPr marL="0" indent="0" defTabSz="542925">
              <a:buNone/>
            </a:pPr>
            <a:r>
              <a:rPr lang="en-US" dirty="0"/>
              <a:t>	{</a:t>
            </a:r>
          </a:p>
          <a:p>
            <a:pPr marL="0" indent="0" defTabSz="542925">
              <a:buNone/>
            </a:pPr>
            <a:r>
              <a:rPr lang="en-US" dirty="0"/>
              <a:t>	if (count==0) sleep();</a:t>
            </a:r>
          </a:p>
          <a:p>
            <a:pPr marL="0" indent="0" defTabSz="542925">
              <a:buNone/>
            </a:pPr>
            <a:r>
              <a:rPr lang="en-US" dirty="0"/>
              <a:t>	item=</a:t>
            </a:r>
            <a:r>
              <a:rPr lang="en-US" dirty="0" err="1"/>
              <a:t>remove_item</a:t>
            </a:r>
            <a:r>
              <a:rPr lang="en-US" dirty="0"/>
              <a:t>();</a:t>
            </a:r>
          </a:p>
          <a:p>
            <a:pPr marL="0" indent="0" defTabSz="542925">
              <a:buNone/>
            </a:pPr>
            <a:r>
              <a:rPr lang="en-US" dirty="0"/>
              <a:t>	count=count-1;</a:t>
            </a:r>
          </a:p>
          <a:p>
            <a:pPr marL="0" indent="0" defTabSz="542925">
              <a:buNone/>
            </a:pPr>
            <a:r>
              <a:rPr lang="en-US" dirty="0"/>
              <a:t>	if(count==N-1) 	</a:t>
            </a:r>
            <a:endParaRPr lang="en-US" dirty="0" smtClean="0"/>
          </a:p>
          <a:p>
            <a:pPr marL="0" indent="0" defTabSz="542925">
              <a:buNone/>
            </a:pPr>
            <a:r>
              <a:rPr lang="en-US" dirty="0"/>
              <a:t>	</a:t>
            </a:r>
            <a:r>
              <a:rPr lang="en-US" dirty="0" smtClean="0"/>
              <a:t>	wakeup(producer</a:t>
            </a:r>
            <a:r>
              <a:rPr lang="en-US" dirty="0"/>
              <a:t>);</a:t>
            </a:r>
          </a:p>
          <a:p>
            <a:pPr marL="0" indent="0" defTabSz="542925">
              <a:buNone/>
            </a:pPr>
            <a:r>
              <a:rPr lang="en-US" dirty="0"/>
              <a:t>	</a:t>
            </a:r>
            <a:r>
              <a:rPr lang="en-US" dirty="0" err="1"/>
              <a:t>consume_item</a:t>
            </a:r>
            <a:r>
              <a:rPr lang="en-US" dirty="0"/>
              <a:t>(item);</a:t>
            </a:r>
          </a:p>
          <a:p>
            <a:pPr marL="0" indent="0" defTabSz="542925">
              <a:buNone/>
            </a:pPr>
            <a:r>
              <a:rPr lang="en-US" dirty="0"/>
              <a:t>	}</a:t>
            </a:r>
          </a:p>
          <a:p>
            <a:pPr marL="0" indent="0">
              <a:buNone/>
            </a:pPr>
            <a:r>
              <a:rPr lang="en-US" dirty="0"/>
              <a:t>}</a:t>
            </a:r>
          </a:p>
        </p:txBody>
      </p:sp>
      <p:sp>
        <p:nvSpPr>
          <p:cNvPr id="3" name="Content Placeholder 2"/>
          <p:cNvSpPr>
            <a:spLocks noGrp="1"/>
          </p:cNvSpPr>
          <p:nvPr>
            <p:ph sz="half" idx="2"/>
          </p:nvPr>
        </p:nvSpPr>
        <p:spPr>
          <a:xfrm>
            <a:off x="5181600" y="1066800"/>
            <a:ext cx="3771900" cy="5334000"/>
          </a:xfrm>
        </p:spPr>
        <p:txBody>
          <a:bodyPr/>
          <a:lstStyle/>
          <a:p>
            <a:endParaRPr lang="en-IN" dirty="0"/>
          </a:p>
        </p:txBody>
      </p:sp>
      <p:sp>
        <p:nvSpPr>
          <p:cNvPr id="4" name="Title 3"/>
          <p:cNvSpPr>
            <a:spLocks noGrp="1"/>
          </p:cNvSpPr>
          <p:nvPr>
            <p:ph type="title"/>
          </p:nvPr>
        </p:nvSpPr>
        <p:spPr/>
        <p:txBody>
          <a:bodyPr>
            <a:normAutofit fontScale="90000"/>
          </a:bodyPr>
          <a:lstStyle/>
          <a:p>
            <a:r>
              <a:rPr lang="en-US" sz="3500" dirty="0"/>
              <a:t>Producer Consumer problem using Sleep &amp; Wakeup</a:t>
            </a:r>
            <a:endParaRPr lang="en-IN" sz="3500" dirty="0"/>
          </a:p>
        </p:txBody>
      </p:sp>
      <p:graphicFrame>
        <p:nvGraphicFramePr>
          <p:cNvPr id="7" name="Content Placeholder 3"/>
          <p:cNvGraphicFramePr>
            <a:graphicFrameLocks/>
          </p:cNvGraphicFramePr>
          <p:nvPr>
            <p:extLst>
              <p:ext uri="{D42A27DB-BD31-4B8C-83A1-F6EECF244321}">
                <p14:modId xmlns:p14="http://schemas.microsoft.com/office/powerpoint/2010/main" val="1316342388"/>
              </p:ext>
            </p:extLst>
          </p:nvPr>
        </p:nvGraphicFramePr>
        <p:xfrm>
          <a:off x="6400800" y="32512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8" name="TextBox 7"/>
          <p:cNvSpPr txBox="1"/>
          <p:nvPr/>
        </p:nvSpPr>
        <p:spPr>
          <a:xfrm>
            <a:off x="5257800" y="3251200"/>
            <a:ext cx="1066800" cy="369332"/>
          </a:xfrm>
          <a:prstGeom prst="rect">
            <a:avLst/>
          </a:prstGeom>
          <a:noFill/>
        </p:spPr>
        <p:txBody>
          <a:bodyPr wrap="square" rtlCol="0">
            <a:spAutoFit/>
          </a:bodyPr>
          <a:lstStyle/>
          <a:p>
            <a:r>
              <a:rPr lang="en-US" dirty="0" smtClean="0"/>
              <a:t>Producer</a:t>
            </a:r>
            <a:endParaRPr lang="en-US" dirty="0"/>
          </a:p>
        </p:txBody>
      </p:sp>
      <p:sp>
        <p:nvSpPr>
          <p:cNvPr id="9" name="TextBox 8"/>
          <p:cNvSpPr txBox="1"/>
          <p:nvPr/>
        </p:nvSpPr>
        <p:spPr>
          <a:xfrm>
            <a:off x="7772400" y="3251200"/>
            <a:ext cx="1143000" cy="369332"/>
          </a:xfrm>
          <a:prstGeom prst="rect">
            <a:avLst/>
          </a:prstGeom>
          <a:noFill/>
        </p:spPr>
        <p:txBody>
          <a:bodyPr wrap="square" rtlCol="0">
            <a:spAutoFit/>
          </a:bodyPr>
          <a:lstStyle/>
          <a:p>
            <a:r>
              <a:rPr lang="en-US" dirty="0" smtClean="0"/>
              <a:t>Consumer</a:t>
            </a:r>
            <a:endParaRPr lang="en-US" dirty="0"/>
          </a:p>
        </p:txBody>
      </p:sp>
      <p:sp>
        <p:nvSpPr>
          <p:cNvPr id="10" name="TextBox 9"/>
          <p:cNvSpPr txBox="1"/>
          <p:nvPr/>
        </p:nvSpPr>
        <p:spPr>
          <a:xfrm>
            <a:off x="6096000" y="3620532"/>
            <a:ext cx="304800" cy="338554"/>
          </a:xfrm>
          <a:prstGeom prst="rect">
            <a:avLst/>
          </a:prstGeom>
          <a:noFill/>
        </p:spPr>
        <p:txBody>
          <a:bodyPr wrap="square" rtlCol="0">
            <a:spAutoFit/>
          </a:bodyPr>
          <a:lstStyle/>
          <a:p>
            <a:r>
              <a:rPr lang="en-US" sz="1600" dirty="0" smtClean="0"/>
              <a:t>1</a:t>
            </a:r>
            <a:endParaRPr lang="en-IN" sz="1600" dirty="0"/>
          </a:p>
        </p:txBody>
      </p:sp>
      <p:sp>
        <p:nvSpPr>
          <p:cNvPr id="12" name="TextBox 11"/>
          <p:cNvSpPr txBox="1"/>
          <p:nvPr/>
        </p:nvSpPr>
        <p:spPr>
          <a:xfrm>
            <a:off x="6096000" y="4009023"/>
            <a:ext cx="304800" cy="338554"/>
          </a:xfrm>
          <a:prstGeom prst="rect">
            <a:avLst/>
          </a:prstGeom>
          <a:noFill/>
        </p:spPr>
        <p:txBody>
          <a:bodyPr wrap="square" rtlCol="0">
            <a:spAutoFit/>
          </a:bodyPr>
          <a:lstStyle/>
          <a:p>
            <a:r>
              <a:rPr lang="en-US" sz="1600" dirty="0" smtClean="0"/>
              <a:t>2</a:t>
            </a:r>
            <a:endParaRPr lang="en-IN" sz="1600" dirty="0"/>
          </a:p>
        </p:txBody>
      </p:sp>
      <p:sp>
        <p:nvSpPr>
          <p:cNvPr id="13" name="TextBox 12"/>
          <p:cNvSpPr txBox="1"/>
          <p:nvPr/>
        </p:nvSpPr>
        <p:spPr>
          <a:xfrm>
            <a:off x="6096000" y="4397514"/>
            <a:ext cx="304800" cy="338554"/>
          </a:xfrm>
          <a:prstGeom prst="rect">
            <a:avLst/>
          </a:prstGeom>
          <a:noFill/>
        </p:spPr>
        <p:txBody>
          <a:bodyPr wrap="square" rtlCol="0">
            <a:spAutoFit/>
          </a:bodyPr>
          <a:lstStyle/>
          <a:p>
            <a:r>
              <a:rPr lang="en-US" sz="1600" dirty="0" smtClean="0"/>
              <a:t>3</a:t>
            </a:r>
            <a:endParaRPr lang="en-IN" sz="1600" dirty="0"/>
          </a:p>
        </p:txBody>
      </p:sp>
      <p:sp>
        <p:nvSpPr>
          <p:cNvPr id="14" name="TextBox 13"/>
          <p:cNvSpPr txBox="1"/>
          <p:nvPr/>
        </p:nvSpPr>
        <p:spPr>
          <a:xfrm>
            <a:off x="6096000" y="4751457"/>
            <a:ext cx="304800" cy="338554"/>
          </a:xfrm>
          <a:prstGeom prst="rect">
            <a:avLst/>
          </a:prstGeom>
          <a:noFill/>
        </p:spPr>
        <p:txBody>
          <a:bodyPr wrap="square" rtlCol="0">
            <a:spAutoFit/>
          </a:bodyPr>
          <a:lstStyle/>
          <a:p>
            <a:r>
              <a:rPr lang="en-US" sz="1600" dirty="0" smtClean="0"/>
              <a:t>4</a:t>
            </a:r>
            <a:endParaRPr lang="en-IN" sz="1600" dirty="0"/>
          </a:p>
        </p:txBody>
      </p:sp>
      <p:sp>
        <p:nvSpPr>
          <p:cNvPr id="5" name="Rectangle 4"/>
          <p:cNvSpPr/>
          <p:nvPr/>
        </p:nvSpPr>
        <p:spPr>
          <a:xfrm>
            <a:off x="6610350" y="16764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1704644"/>
            <a:ext cx="762000" cy="369332"/>
          </a:xfrm>
          <a:prstGeom prst="rect">
            <a:avLst/>
          </a:prstGeom>
          <a:noFill/>
        </p:spPr>
        <p:txBody>
          <a:bodyPr wrap="square" rtlCol="0">
            <a:spAutoFit/>
          </a:bodyPr>
          <a:lstStyle/>
          <a:p>
            <a:r>
              <a:rPr lang="en-US" dirty="0" smtClean="0"/>
              <a:t>count</a:t>
            </a:r>
            <a:endParaRPr lang="en-US" dirty="0"/>
          </a:p>
        </p:txBody>
      </p:sp>
      <p:sp>
        <p:nvSpPr>
          <p:cNvPr id="16" name="Rectangle 15"/>
          <p:cNvSpPr/>
          <p:nvPr/>
        </p:nvSpPr>
        <p:spPr>
          <a:xfrm>
            <a:off x="6596702" y="22860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791200" y="2314244"/>
            <a:ext cx="762000" cy="369332"/>
          </a:xfrm>
          <a:prstGeom prst="rect">
            <a:avLst/>
          </a:prstGeom>
          <a:noFill/>
        </p:spPr>
        <p:txBody>
          <a:bodyPr wrap="square" rtlCol="0">
            <a:spAutoFit/>
          </a:bodyPr>
          <a:lstStyle/>
          <a:p>
            <a:r>
              <a:rPr lang="en-US" dirty="0" smtClean="0"/>
              <a:t>item</a:t>
            </a:r>
            <a:endParaRPr lang="en-US" dirty="0"/>
          </a:p>
        </p:txBody>
      </p:sp>
      <p:sp>
        <p:nvSpPr>
          <p:cNvPr id="11" name="TextBox 10"/>
          <p:cNvSpPr txBox="1"/>
          <p:nvPr/>
        </p:nvSpPr>
        <p:spPr>
          <a:xfrm>
            <a:off x="6917425" y="172617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1</a:t>
            </a:r>
            <a:endParaRPr lang="en-US" dirty="0"/>
          </a:p>
        </p:txBody>
      </p:sp>
      <p:sp>
        <p:nvSpPr>
          <p:cNvPr id="20" name="TextBox 19"/>
          <p:cNvSpPr txBox="1"/>
          <p:nvPr/>
        </p:nvSpPr>
        <p:spPr>
          <a:xfrm>
            <a:off x="6922827" y="1718292"/>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0</a:t>
            </a:r>
            <a:endParaRPr lang="en-US" dirty="0"/>
          </a:p>
        </p:txBody>
      </p:sp>
      <p:sp>
        <p:nvSpPr>
          <p:cNvPr id="22" name="TextBox 21"/>
          <p:cNvSpPr txBox="1"/>
          <p:nvPr/>
        </p:nvSpPr>
        <p:spPr>
          <a:xfrm>
            <a:off x="6629400" y="3614657"/>
            <a:ext cx="914400" cy="369332"/>
          </a:xfrm>
          <a:prstGeom prst="rect">
            <a:avLst/>
          </a:prstGeom>
          <a:noFill/>
        </p:spPr>
        <p:txBody>
          <a:bodyPr wrap="square" rtlCol="0">
            <a:spAutoFit/>
          </a:bodyPr>
          <a:lstStyle/>
          <a:p>
            <a:pPr algn="ctr"/>
            <a:r>
              <a:rPr lang="en-US" dirty="0"/>
              <a:t>Item </a:t>
            </a:r>
            <a:r>
              <a:rPr lang="en-US" dirty="0" smtClean="0"/>
              <a:t>1</a:t>
            </a:r>
            <a:endParaRPr lang="en-US" dirty="0"/>
          </a:p>
        </p:txBody>
      </p:sp>
    </p:spTree>
    <p:extLst>
      <p:ext uri="{BB962C8B-B14F-4D97-AF65-F5344CB8AC3E}">
        <p14:creationId xmlns:p14="http://schemas.microsoft.com/office/powerpoint/2010/main" val="274103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4" presetClass="path" presetSubtype="0" accel="50000" decel="50000" fill="hold" grpId="0" nodeType="clickEffect">
                                  <p:stCondLst>
                                    <p:cond delay="0"/>
                                  </p:stCondLst>
                                  <p:childTnLst>
                                    <p:animMotion origin="layout" path="M 0 4.81481E-6 L 0 -0.18727 " pathEditMode="relative" rAng="0" ptsTypes="AA">
                                      <p:cBhvr>
                                        <p:cTn id="34" dur="2000" fill="hold"/>
                                        <p:tgtEl>
                                          <p:spTgt spid="22"/>
                                        </p:tgtEl>
                                        <p:attrNameLst>
                                          <p:attrName>ppt_x</p:attrName>
                                          <p:attrName>ppt_y</p:attrName>
                                        </p:attrNameLst>
                                      </p:cBhvr>
                                      <p:rCtr x="0" y="-9375"/>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1+#ppt_w/2"/>
                                          </p:val>
                                        </p:tav>
                                        <p:tav tm="100000">
                                          <p:val>
                                            <p:strVal val="#ppt_x"/>
                                          </p:val>
                                        </p:tav>
                                      </p:tavLst>
                                    </p:anim>
                                    <p:anim calcmode="lin" valueType="num">
                                      <p:cBhvr additive="base">
                                        <p:cTn id="4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animBg="1"/>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smtClean="0"/>
              <a:t>Problem in </a:t>
            </a:r>
            <a:r>
              <a:rPr lang="en-US" dirty="0"/>
              <a:t>Sleep &amp; Wakeup</a:t>
            </a:r>
            <a:endParaRPr lang="en-IN" dirty="0"/>
          </a:p>
        </p:txBody>
      </p:sp>
      <p:sp>
        <p:nvSpPr>
          <p:cNvPr id="6" name="Content Placeholder 5"/>
          <p:cNvSpPr>
            <a:spLocks noGrp="1"/>
          </p:cNvSpPr>
          <p:nvPr>
            <p:ph idx="1"/>
          </p:nvPr>
        </p:nvSpPr>
        <p:spPr/>
        <p:txBody>
          <a:bodyPr>
            <a:normAutofit/>
          </a:bodyPr>
          <a:lstStyle/>
          <a:p>
            <a:r>
              <a:rPr lang="en-IN" dirty="0" smtClean="0"/>
              <a:t>Problem </a:t>
            </a:r>
            <a:r>
              <a:rPr lang="en-IN" dirty="0"/>
              <a:t>with this solution is that it contains a race condition that can </a:t>
            </a:r>
            <a:r>
              <a:rPr lang="en-IN" b="1" dirty="0">
                <a:solidFill>
                  <a:srgbClr val="C00000"/>
                </a:solidFill>
              </a:rPr>
              <a:t>lead to a </a:t>
            </a:r>
            <a:r>
              <a:rPr lang="en-IN" b="1" dirty="0" smtClean="0">
                <a:solidFill>
                  <a:srgbClr val="C00000"/>
                </a:solidFill>
              </a:rPr>
              <a:t>deadlock</a:t>
            </a:r>
            <a:r>
              <a:rPr lang="en-IN" dirty="0" smtClean="0"/>
              <a:t>. </a:t>
            </a:r>
            <a:r>
              <a:rPr lang="en-IN" b="1" dirty="0" smtClean="0"/>
              <a:t>(How???)</a:t>
            </a:r>
          </a:p>
        </p:txBody>
      </p:sp>
    </p:spTree>
    <p:extLst>
      <p:ext uri="{BB962C8B-B14F-4D97-AF65-F5344CB8AC3E}">
        <p14:creationId xmlns:p14="http://schemas.microsoft.com/office/powerpoint/2010/main" val="227275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smtClean="0"/>
              <a:t>Problem in </a:t>
            </a:r>
            <a:r>
              <a:rPr lang="en-US" dirty="0"/>
              <a:t>Sleep &amp; Wakeup</a:t>
            </a:r>
            <a:endParaRPr lang="en-IN" dirty="0"/>
          </a:p>
        </p:txBody>
      </p:sp>
      <p:sp>
        <p:nvSpPr>
          <p:cNvPr id="6" name="Content Placeholder 5"/>
          <p:cNvSpPr>
            <a:spLocks noGrp="1"/>
          </p:cNvSpPr>
          <p:nvPr>
            <p:ph idx="1"/>
          </p:nvPr>
        </p:nvSpPr>
        <p:spPr>
          <a:xfrm>
            <a:off x="190500" y="990600"/>
            <a:ext cx="4229100" cy="5334000"/>
          </a:xfrm>
        </p:spPr>
        <p:txBody>
          <a:bodyPr>
            <a:normAutofit/>
          </a:bodyPr>
          <a:lstStyle/>
          <a:p>
            <a:pPr marL="342900" lvl="1">
              <a:buFont typeface="Wingdings" panose="05000000000000000000" pitchFamily="2" charset="2"/>
              <a:buChar char="§"/>
            </a:pPr>
            <a:r>
              <a:rPr lang="en-IN" sz="2200" dirty="0"/>
              <a:t>The </a:t>
            </a:r>
            <a:r>
              <a:rPr lang="en-IN" sz="2200" b="1" dirty="0">
                <a:solidFill>
                  <a:srgbClr val="C00000"/>
                </a:solidFill>
              </a:rPr>
              <a:t>consumer</a:t>
            </a:r>
            <a:r>
              <a:rPr lang="en-IN" sz="2200" dirty="0"/>
              <a:t> has just </a:t>
            </a:r>
            <a:r>
              <a:rPr lang="en-IN" sz="2200" b="1" dirty="0">
                <a:solidFill>
                  <a:srgbClr val="C00000"/>
                </a:solidFill>
              </a:rPr>
              <a:t>read</a:t>
            </a:r>
            <a:r>
              <a:rPr lang="en-IN" sz="2200" dirty="0"/>
              <a:t> the variable </a:t>
            </a:r>
            <a:r>
              <a:rPr lang="en-IN" sz="2200" b="1" dirty="0" smtClean="0">
                <a:solidFill>
                  <a:srgbClr val="C00000"/>
                </a:solidFill>
              </a:rPr>
              <a:t>count</a:t>
            </a:r>
            <a:r>
              <a:rPr lang="en-IN" sz="2200" dirty="0"/>
              <a:t>, noticed it's </a:t>
            </a:r>
            <a:r>
              <a:rPr lang="en-IN" sz="2200" b="1" dirty="0">
                <a:solidFill>
                  <a:srgbClr val="C00000"/>
                </a:solidFill>
              </a:rPr>
              <a:t>zero</a:t>
            </a:r>
            <a:r>
              <a:rPr lang="en-IN" sz="2200" dirty="0"/>
              <a:t> and is just about to move inside the if block.</a:t>
            </a:r>
          </a:p>
          <a:p>
            <a:pPr marL="342900" lvl="1">
              <a:buFont typeface="Wingdings" panose="05000000000000000000" pitchFamily="2" charset="2"/>
              <a:buChar char="§"/>
            </a:pPr>
            <a:r>
              <a:rPr lang="en-IN" sz="2200" dirty="0"/>
              <a:t>Just </a:t>
            </a:r>
            <a:r>
              <a:rPr lang="en-IN" sz="2200" b="1" dirty="0">
                <a:solidFill>
                  <a:srgbClr val="C00000"/>
                </a:solidFill>
              </a:rPr>
              <a:t>before calling sleep</a:t>
            </a:r>
            <a:r>
              <a:rPr lang="en-IN" sz="2200" dirty="0"/>
              <a:t>, the </a:t>
            </a:r>
            <a:r>
              <a:rPr lang="en-IN" sz="2200" b="1" dirty="0">
                <a:solidFill>
                  <a:srgbClr val="C00000"/>
                </a:solidFill>
              </a:rPr>
              <a:t>consumer</a:t>
            </a:r>
            <a:r>
              <a:rPr lang="en-IN" sz="2200" dirty="0"/>
              <a:t> is </a:t>
            </a:r>
            <a:r>
              <a:rPr lang="en-IN" sz="2200" b="1" dirty="0">
                <a:solidFill>
                  <a:srgbClr val="C00000"/>
                </a:solidFill>
              </a:rPr>
              <a:t>suspended</a:t>
            </a:r>
            <a:r>
              <a:rPr lang="en-IN" sz="2200" dirty="0" smtClean="0"/>
              <a:t> </a:t>
            </a:r>
            <a:r>
              <a:rPr lang="en-IN" sz="2200" dirty="0"/>
              <a:t>and the </a:t>
            </a:r>
            <a:r>
              <a:rPr lang="en-IN" sz="2200" b="1" dirty="0">
                <a:solidFill>
                  <a:srgbClr val="C00000"/>
                </a:solidFill>
              </a:rPr>
              <a:t>producer</a:t>
            </a:r>
            <a:r>
              <a:rPr lang="en-IN" sz="2200" dirty="0"/>
              <a:t> is </a:t>
            </a:r>
            <a:r>
              <a:rPr lang="en-IN" sz="2200" b="1" dirty="0">
                <a:solidFill>
                  <a:srgbClr val="C00000"/>
                </a:solidFill>
              </a:rPr>
              <a:t>resumed</a:t>
            </a:r>
            <a:r>
              <a:rPr lang="en-IN" sz="2200" dirty="0"/>
              <a:t>.</a:t>
            </a:r>
          </a:p>
          <a:p>
            <a:pPr marL="342900" lvl="1">
              <a:buFont typeface="Wingdings" panose="05000000000000000000" pitchFamily="2" charset="2"/>
              <a:buChar char="§"/>
            </a:pPr>
            <a:r>
              <a:rPr lang="en-IN" sz="2200" dirty="0"/>
              <a:t>The </a:t>
            </a:r>
            <a:r>
              <a:rPr lang="en-IN" sz="2200" b="1" dirty="0">
                <a:solidFill>
                  <a:srgbClr val="C00000"/>
                </a:solidFill>
              </a:rPr>
              <a:t>producer creates an item</a:t>
            </a:r>
            <a:r>
              <a:rPr lang="en-IN" sz="2200" dirty="0"/>
              <a:t>, puts it into the buffer, and increases </a:t>
            </a:r>
            <a:r>
              <a:rPr lang="en-IN" sz="2200" b="1" dirty="0">
                <a:solidFill>
                  <a:srgbClr val="C00000"/>
                </a:solidFill>
              </a:rPr>
              <a:t>count</a:t>
            </a:r>
            <a:r>
              <a:rPr lang="en-IN" sz="2200" dirty="0"/>
              <a:t>.</a:t>
            </a:r>
          </a:p>
          <a:p>
            <a:pPr marL="342900" lvl="1">
              <a:buFont typeface="Wingdings" panose="05000000000000000000" pitchFamily="2" charset="2"/>
              <a:buChar char="§"/>
            </a:pPr>
            <a:r>
              <a:rPr lang="en-IN" sz="2200" dirty="0"/>
              <a:t>Because the </a:t>
            </a:r>
            <a:r>
              <a:rPr lang="en-IN" sz="2200" b="1" dirty="0">
                <a:solidFill>
                  <a:srgbClr val="C00000"/>
                </a:solidFill>
              </a:rPr>
              <a:t>buffer was empty </a:t>
            </a:r>
            <a:r>
              <a:rPr lang="en-IN" sz="2200" dirty="0"/>
              <a:t>prior to the last addition, the </a:t>
            </a:r>
            <a:r>
              <a:rPr lang="en-IN" sz="2200" b="1" dirty="0">
                <a:solidFill>
                  <a:srgbClr val="C00000"/>
                </a:solidFill>
              </a:rPr>
              <a:t>producer tries to wake up the consumer</a:t>
            </a:r>
            <a:r>
              <a:rPr lang="en-IN" sz="2200" dirty="0" smtClean="0"/>
              <a:t>.</a:t>
            </a:r>
            <a:endParaRPr lang="en-IN" sz="2200" dirty="0"/>
          </a:p>
        </p:txBody>
      </p:sp>
      <p:sp>
        <p:nvSpPr>
          <p:cNvPr id="4" name="Content Placeholder 1"/>
          <p:cNvSpPr txBox="1">
            <a:spLocks/>
          </p:cNvSpPr>
          <p:nvPr/>
        </p:nvSpPr>
        <p:spPr>
          <a:xfrm>
            <a:off x="4953000" y="1066800"/>
            <a:ext cx="3810000" cy="53340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smtClean="0"/>
              <a:t>void consumer (void)</a:t>
            </a:r>
          </a:p>
          <a:p>
            <a:pPr marL="0" indent="0" defTabSz="542925">
              <a:buFont typeface="Wingdings" panose="05000000000000000000" pitchFamily="2" charset="2"/>
              <a:buNone/>
            </a:pPr>
            <a:r>
              <a:rPr lang="en-US" dirty="0" smtClean="0"/>
              <a:t>{	</a:t>
            </a:r>
            <a:r>
              <a:rPr lang="en-US" dirty="0" err="1" smtClean="0"/>
              <a:t>int</a:t>
            </a:r>
            <a:r>
              <a:rPr lang="en-US" dirty="0" smtClean="0"/>
              <a:t> item;</a:t>
            </a:r>
          </a:p>
          <a:p>
            <a:pPr marL="0" indent="0" defTabSz="542925">
              <a:buFont typeface="Wingdings" panose="05000000000000000000" pitchFamily="2" charset="2"/>
              <a:buNone/>
            </a:pPr>
            <a:r>
              <a:rPr lang="en-US" dirty="0" smtClean="0"/>
              <a:t>	while (true) </a:t>
            </a:r>
          </a:p>
          <a:p>
            <a:pPr marL="0" indent="0" defTabSz="542925">
              <a:buFont typeface="Wingdings" panose="05000000000000000000" pitchFamily="2" charset="2"/>
              <a:buNone/>
            </a:pPr>
            <a:r>
              <a:rPr lang="en-US" dirty="0" smtClean="0"/>
              <a:t>	{</a:t>
            </a:r>
          </a:p>
          <a:p>
            <a:pPr marL="0" indent="0" defTabSz="542925">
              <a:buFont typeface="Wingdings" panose="05000000000000000000" pitchFamily="2" charset="2"/>
              <a:buNone/>
            </a:pPr>
            <a:r>
              <a:rPr lang="en-US" dirty="0" smtClean="0"/>
              <a:t>	if (count==0)   sleep();</a:t>
            </a:r>
          </a:p>
          <a:p>
            <a:pPr marL="0" indent="0" defTabSz="542925">
              <a:buFont typeface="Wingdings" panose="05000000000000000000" pitchFamily="2" charset="2"/>
              <a:buNone/>
            </a:pPr>
            <a:r>
              <a:rPr lang="en-US" dirty="0" smtClean="0"/>
              <a:t>	item=</a:t>
            </a:r>
            <a:r>
              <a:rPr lang="en-US" dirty="0" err="1" smtClean="0"/>
              <a:t>remove_item</a:t>
            </a:r>
            <a:r>
              <a:rPr lang="en-US" dirty="0" smtClean="0"/>
              <a:t>();</a:t>
            </a:r>
          </a:p>
          <a:p>
            <a:pPr marL="0" indent="0" defTabSz="542925">
              <a:buFont typeface="Wingdings" panose="05000000000000000000" pitchFamily="2" charset="2"/>
              <a:buNone/>
            </a:pPr>
            <a:r>
              <a:rPr lang="en-US" dirty="0" smtClean="0"/>
              <a:t>	count=count-1;</a:t>
            </a:r>
          </a:p>
          <a:p>
            <a:pPr marL="0" indent="0" defTabSz="542925">
              <a:buFont typeface="Wingdings" panose="05000000000000000000" pitchFamily="2" charset="2"/>
              <a:buNone/>
            </a:pPr>
            <a:r>
              <a:rPr lang="en-US" dirty="0" smtClean="0"/>
              <a:t>	if(count==N-1) 	</a:t>
            </a:r>
          </a:p>
          <a:p>
            <a:pPr marL="0" indent="0" defTabSz="542925">
              <a:buFont typeface="Wingdings" panose="05000000000000000000" pitchFamily="2" charset="2"/>
              <a:buNone/>
            </a:pPr>
            <a:r>
              <a:rPr lang="en-US" dirty="0" smtClean="0"/>
              <a:t>		wakeup(producer);</a:t>
            </a:r>
          </a:p>
          <a:p>
            <a:pPr marL="0" indent="0" defTabSz="542925">
              <a:buFont typeface="Wingdings" panose="05000000000000000000" pitchFamily="2" charset="2"/>
              <a:buNone/>
            </a:pPr>
            <a:r>
              <a:rPr lang="en-US" dirty="0" smtClean="0"/>
              <a:t>	</a:t>
            </a:r>
            <a:r>
              <a:rPr lang="en-US" dirty="0" err="1" smtClean="0"/>
              <a:t>consume_item</a:t>
            </a:r>
            <a:r>
              <a:rPr lang="en-US" dirty="0" smtClean="0"/>
              <a:t>(item);</a:t>
            </a:r>
          </a:p>
          <a:p>
            <a:pPr marL="0" indent="0" defTabSz="542925">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a:t>
            </a:r>
            <a:endParaRPr lang="en-US" dirty="0"/>
          </a:p>
        </p:txBody>
      </p:sp>
      <p:sp>
        <p:nvSpPr>
          <p:cNvPr id="2" name="Down Arrow 1"/>
          <p:cNvSpPr/>
          <p:nvPr/>
        </p:nvSpPr>
        <p:spPr>
          <a:xfrm>
            <a:off x="7162800" y="2438400"/>
            <a:ext cx="152400" cy="358902"/>
          </a:xfrm>
          <a:prstGeom prst="downArrow">
            <a:avLst>
              <a:gd name="adj1" fmla="val 10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24600" y="2145268"/>
            <a:ext cx="1924565" cy="369332"/>
          </a:xfrm>
          <a:prstGeom prst="rect">
            <a:avLst/>
          </a:prstGeom>
          <a:noFill/>
        </p:spPr>
        <p:txBody>
          <a:bodyPr wrap="square" rtlCol="0">
            <a:spAutoFit/>
          </a:bodyPr>
          <a:lstStyle/>
          <a:p>
            <a:pPr algn="ctr"/>
            <a:r>
              <a:rPr lang="en-US" dirty="0" smtClean="0">
                <a:solidFill>
                  <a:srgbClr val="C00000"/>
                </a:solidFill>
              </a:rPr>
              <a:t>Context Switching</a:t>
            </a:r>
            <a:endParaRPr lang="en-US" dirty="0">
              <a:solidFill>
                <a:srgbClr val="C00000"/>
              </a:solidFill>
            </a:endParaRPr>
          </a:p>
        </p:txBody>
      </p:sp>
    </p:spTree>
    <p:extLst>
      <p:ext uri="{BB962C8B-B14F-4D97-AF65-F5344CB8AC3E}">
        <p14:creationId xmlns:p14="http://schemas.microsoft.com/office/powerpoint/2010/main" val="273479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smtClean="0"/>
              <a:t>Problem in </a:t>
            </a:r>
            <a:r>
              <a:rPr lang="en-US" dirty="0"/>
              <a:t>Sleep &amp; Wakeup</a:t>
            </a:r>
            <a:endParaRPr lang="en-IN" dirty="0"/>
          </a:p>
        </p:txBody>
      </p:sp>
      <p:sp>
        <p:nvSpPr>
          <p:cNvPr id="6" name="Content Placeholder 5"/>
          <p:cNvSpPr>
            <a:spLocks noGrp="1"/>
          </p:cNvSpPr>
          <p:nvPr>
            <p:ph idx="1"/>
          </p:nvPr>
        </p:nvSpPr>
        <p:spPr>
          <a:xfrm>
            <a:off x="190500" y="990600"/>
            <a:ext cx="4457700" cy="5334000"/>
          </a:xfrm>
        </p:spPr>
        <p:txBody>
          <a:bodyPr>
            <a:normAutofit/>
          </a:bodyPr>
          <a:lstStyle/>
          <a:p>
            <a:pPr marL="342900" lvl="1">
              <a:buFont typeface="Wingdings" panose="05000000000000000000" pitchFamily="2" charset="2"/>
              <a:buChar char="§"/>
            </a:pPr>
            <a:r>
              <a:rPr lang="en-IN" sz="2200" dirty="0" smtClean="0"/>
              <a:t>Unfortunately </a:t>
            </a:r>
            <a:r>
              <a:rPr lang="en-IN" sz="2200" dirty="0"/>
              <a:t>the </a:t>
            </a:r>
            <a:r>
              <a:rPr lang="en-IN" sz="2200" b="1" dirty="0">
                <a:solidFill>
                  <a:srgbClr val="C00000"/>
                </a:solidFill>
              </a:rPr>
              <a:t>consumer wasn't yet sleeping</a:t>
            </a:r>
            <a:r>
              <a:rPr lang="en-IN" sz="2200" dirty="0"/>
              <a:t>, and the </a:t>
            </a:r>
            <a:r>
              <a:rPr lang="en-IN" sz="2200" b="1" dirty="0">
                <a:solidFill>
                  <a:srgbClr val="C00000"/>
                </a:solidFill>
              </a:rPr>
              <a:t>wakeup call is lost</a:t>
            </a:r>
            <a:r>
              <a:rPr lang="en-IN" sz="2200" dirty="0"/>
              <a:t>. </a:t>
            </a:r>
          </a:p>
          <a:p>
            <a:pPr marL="342900" lvl="1">
              <a:buFont typeface="Wingdings" panose="05000000000000000000" pitchFamily="2" charset="2"/>
              <a:buChar char="§"/>
            </a:pPr>
            <a:r>
              <a:rPr lang="en-IN" sz="2200" dirty="0"/>
              <a:t>When the </a:t>
            </a:r>
            <a:r>
              <a:rPr lang="en-IN" sz="2200" b="1" dirty="0">
                <a:solidFill>
                  <a:srgbClr val="C00000"/>
                </a:solidFill>
              </a:rPr>
              <a:t>consumer resumes</a:t>
            </a:r>
            <a:r>
              <a:rPr lang="en-IN" sz="2200" dirty="0"/>
              <a:t>, it </a:t>
            </a:r>
            <a:r>
              <a:rPr lang="en-IN" sz="2200" b="1" dirty="0">
                <a:solidFill>
                  <a:srgbClr val="C00000"/>
                </a:solidFill>
              </a:rPr>
              <a:t>goes to sleep </a:t>
            </a:r>
            <a:r>
              <a:rPr lang="en-IN" sz="2200" dirty="0"/>
              <a:t>and will </a:t>
            </a:r>
            <a:r>
              <a:rPr lang="en-IN" sz="2200" b="1" dirty="0">
                <a:solidFill>
                  <a:srgbClr val="C00000"/>
                </a:solidFill>
              </a:rPr>
              <a:t>never be awakened again</a:t>
            </a:r>
            <a:r>
              <a:rPr lang="en-IN" sz="2200" dirty="0"/>
              <a:t>. This is because the consumer is only awakened by the producer when </a:t>
            </a:r>
            <a:r>
              <a:rPr lang="en-IN" sz="2200" b="1" dirty="0">
                <a:solidFill>
                  <a:srgbClr val="C00000"/>
                </a:solidFill>
              </a:rPr>
              <a:t>count</a:t>
            </a:r>
            <a:r>
              <a:rPr lang="en-IN" sz="2200" dirty="0" smtClean="0"/>
              <a:t> </a:t>
            </a:r>
            <a:r>
              <a:rPr lang="en-IN" sz="2200" dirty="0"/>
              <a:t>is equal to 1.</a:t>
            </a:r>
          </a:p>
          <a:p>
            <a:pPr marL="342900" lvl="1">
              <a:buFont typeface="Wingdings" panose="05000000000000000000" pitchFamily="2" charset="2"/>
              <a:buChar char="§"/>
            </a:pPr>
            <a:r>
              <a:rPr lang="en-IN" sz="2200" dirty="0"/>
              <a:t>The </a:t>
            </a:r>
            <a:r>
              <a:rPr lang="en-IN" sz="2200" b="1" dirty="0">
                <a:solidFill>
                  <a:srgbClr val="C00000"/>
                </a:solidFill>
              </a:rPr>
              <a:t>producer will loop until the buffer is full</a:t>
            </a:r>
            <a:r>
              <a:rPr lang="en-IN" sz="2200" dirty="0"/>
              <a:t>, after which it will also go to sleep.</a:t>
            </a:r>
          </a:p>
          <a:p>
            <a:r>
              <a:rPr lang="en-IN" sz="2200" b="1" dirty="0">
                <a:solidFill>
                  <a:srgbClr val="C00000"/>
                </a:solidFill>
              </a:rPr>
              <a:t>Finally, both the processes will sleep forever. </a:t>
            </a:r>
            <a:r>
              <a:rPr lang="en-IN" sz="2200" dirty="0"/>
              <a:t>This solution therefore is unsatisfactory</a:t>
            </a:r>
            <a:r>
              <a:rPr lang="en-IN" sz="2200" dirty="0" smtClean="0"/>
              <a:t>.</a:t>
            </a:r>
          </a:p>
        </p:txBody>
      </p:sp>
      <p:sp>
        <p:nvSpPr>
          <p:cNvPr id="4" name="Content Placeholder 1"/>
          <p:cNvSpPr txBox="1">
            <a:spLocks/>
          </p:cNvSpPr>
          <p:nvPr/>
        </p:nvSpPr>
        <p:spPr>
          <a:xfrm>
            <a:off x="4953000" y="1066800"/>
            <a:ext cx="3810000" cy="53340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smtClean="0"/>
              <a:t>void consumer (void)</a:t>
            </a:r>
          </a:p>
          <a:p>
            <a:pPr marL="0" indent="0" defTabSz="542925">
              <a:buFont typeface="Wingdings" panose="05000000000000000000" pitchFamily="2" charset="2"/>
              <a:buNone/>
            </a:pPr>
            <a:r>
              <a:rPr lang="en-US" dirty="0" smtClean="0"/>
              <a:t>{	</a:t>
            </a:r>
            <a:r>
              <a:rPr lang="en-US" dirty="0" err="1" smtClean="0"/>
              <a:t>int</a:t>
            </a:r>
            <a:r>
              <a:rPr lang="en-US" dirty="0" smtClean="0"/>
              <a:t> item;</a:t>
            </a:r>
          </a:p>
          <a:p>
            <a:pPr marL="0" indent="0" defTabSz="542925">
              <a:buFont typeface="Wingdings" panose="05000000000000000000" pitchFamily="2" charset="2"/>
              <a:buNone/>
            </a:pPr>
            <a:r>
              <a:rPr lang="en-US" dirty="0" smtClean="0"/>
              <a:t>	while (true) </a:t>
            </a:r>
          </a:p>
          <a:p>
            <a:pPr marL="0" indent="0" defTabSz="542925">
              <a:buFont typeface="Wingdings" panose="05000000000000000000" pitchFamily="2" charset="2"/>
              <a:buNone/>
            </a:pPr>
            <a:r>
              <a:rPr lang="en-US" dirty="0" smtClean="0"/>
              <a:t>	{</a:t>
            </a:r>
          </a:p>
          <a:p>
            <a:pPr marL="0" indent="0" defTabSz="542925">
              <a:buFont typeface="Wingdings" panose="05000000000000000000" pitchFamily="2" charset="2"/>
              <a:buNone/>
            </a:pPr>
            <a:r>
              <a:rPr lang="en-US" dirty="0" smtClean="0"/>
              <a:t>	if (count==0) sleep();</a:t>
            </a:r>
          </a:p>
          <a:p>
            <a:pPr marL="0" indent="0" defTabSz="542925">
              <a:buFont typeface="Wingdings" panose="05000000000000000000" pitchFamily="2" charset="2"/>
              <a:buNone/>
            </a:pPr>
            <a:r>
              <a:rPr lang="en-US" dirty="0" smtClean="0"/>
              <a:t>	item=</a:t>
            </a:r>
            <a:r>
              <a:rPr lang="en-US" dirty="0" err="1" smtClean="0"/>
              <a:t>remove_item</a:t>
            </a:r>
            <a:r>
              <a:rPr lang="en-US" dirty="0" smtClean="0"/>
              <a:t>();</a:t>
            </a:r>
          </a:p>
          <a:p>
            <a:pPr marL="0" indent="0" defTabSz="542925">
              <a:buFont typeface="Wingdings" panose="05000000000000000000" pitchFamily="2" charset="2"/>
              <a:buNone/>
            </a:pPr>
            <a:r>
              <a:rPr lang="en-US" dirty="0" smtClean="0"/>
              <a:t>	count=count-1;</a:t>
            </a:r>
          </a:p>
          <a:p>
            <a:pPr marL="0" indent="0" defTabSz="542925">
              <a:buFont typeface="Wingdings" panose="05000000000000000000" pitchFamily="2" charset="2"/>
              <a:buNone/>
            </a:pPr>
            <a:r>
              <a:rPr lang="en-US" dirty="0" smtClean="0"/>
              <a:t>	if(count==N-1) 	</a:t>
            </a:r>
          </a:p>
          <a:p>
            <a:pPr marL="0" indent="0" defTabSz="542925">
              <a:buFont typeface="Wingdings" panose="05000000000000000000" pitchFamily="2" charset="2"/>
              <a:buNone/>
            </a:pPr>
            <a:r>
              <a:rPr lang="en-US" dirty="0" smtClean="0"/>
              <a:t>		wakeup(producer);</a:t>
            </a:r>
          </a:p>
          <a:p>
            <a:pPr marL="0" indent="0" defTabSz="542925">
              <a:buFont typeface="Wingdings" panose="05000000000000000000" pitchFamily="2" charset="2"/>
              <a:buNone/>
            </a:pPr>
            <a:r>
              <a:rPr lang="en-US" dirty="0" smtClean="0"/>
              <a:t>	</a:t>
            </a:r>
            <a:r>
              <a:rPr lang="en-US" dirty="0" err="1" smtClean="0"/>
              <a:t>consume_item</a:t>
            </a:r>
            <a:r>
              <a:rPr lang="en-US" dirty="0" smtClean="0"/>
              <a:t>(item);</a:t>
            </a:r>
          </a:p>
          <a:p>
            <a:pPr marL="0" indent="0" defTabSz="542925">
              <a:buFont typeface="Wingdings" panose="05000000000000000000" pitchFamily="2" charset="2"/>
              <a:buNone/>
            </a:pPr>
            <a:r>
              <a:rPr lang="en-US" dirty="0" smtClean="0"/>
              <a:t>	}</a:t>
            </a:r>
          </a:p>
          <a:p>
            <a:pPr marL="0" indent="0">
              <a:buFont typeface="Wingdings" panose="05000000000000000000" pitchFamily="2" charset="2"/>
              <a:buNone/>
            </a:pPr>
            <a:r>
              <a:rPr lang="en-US" dirty="0" smtClean="0"/>
              <a:t>}</a:t>
            </a:r>
            <a:endParaRPr lang="en-US" dirty="0"/>
          </a:p>
        </p:txBody>
      </p:sp>
    </p:spTree>
    <p:extLst>
      <p:ext uri="{BB962C8B-B14F-4D97-AF65-F5344CB8AC3E}">
        <p14:creationId xmlns:p14="http://schemas.microsoft.com/office/powerpoint/2010/main" val="127381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Semaphore</a:t>
            </a:r>
          </a:p>
        </p:txBody>
      </p:sp>
      <p:sp>
        <p:nvSpPr>
          <p:cNvPr id="6" name="Content Placeholder 5"/>
          <p:cNvSpPr>
            <a:spLocks noGrp="1"/>
          </p:cNvSpPr>
          <p:nvPr>
            <p:ph idx="1"/>
          </p:nvPr>
        </p:nvSpPr>
        <p:spPr/>
        <p:txBody>
          <a:bodyPr/>
          <a:lstStyle/>
          <a:p>
            <a:pPr>
              <a:lnSpc>
                <a:spcPct val="114000"/>
              </a:lnSpc>
            </a:pPr>
            <a:r>
              <a:rPr lang="en-US" dirty="0"/>
              <a:t>A semaphore is a </a:t>
            </a:r>
            <a:r>
              <a:rPr lang="en-US" b="1" dirty="0">
                <a:solidFill>
                  <a:srgbClr val="C00000"/>
                </a:solidFill>
              </a:rPr>
              <a:t>variable that provides an abstraction </a:t>
            </a:r>
            <a:r>
              <a:rPr lang="en-US" dirty="0"/>
              <a:t>for </a:t>
            </a:r>
            <a:r>
              <a:rPr lang="en-US" dirty="0" smtClean="0"/>
              <a:t>controlling the </a:t>
            </a:r>
            <a:r>
              <a:rPr lang="en-US" dirty="0"/>
              <a:t>access of a shared resource by multiple processes in a parallel programming environment</a:t>
            </a:r>
            <a:r>
              <a:rPr lang="en-US" dirty="0" smtClean="0"/>
              <a:t>.</a:t>
            </a:r>
          </a:p>
          <a:p>
            <a:pPr>
              <a:lnSpc>
                <a:spcPct val="114000"/>
              </a:lnSpc>
            </a:pPr>
            <a:r>
              <a:rPr lang="en-US" dirty="0"/>
              <a:t>There are 2 types of semaphores:</a:t>
            </a:r>
          </a:p>
          <a:p>
            <a:pPr marL="819150" lvl="1" indent="-457200">
              <a:lnSpc>
                <a:spcPct val="114000"/>
              </a:lnSpc>
              <a:buFont typeface="+mj-lt"/>
              <a:buAutoNum type="arabicPeriod"/>
            </a:pPr>
            <a:r>
              <a:rPr lang="en-US" b="1" dirty="0"/>
              <a:t>Binary </a:t>
            </a:r>
            <a:r>
              <a:rPr lang="en-US" b="1" dirty="0" smtClean="0"/>
              <a:t>semaphores </a:t>
            </a:r>
            <a:r>
              <a:rPr lang="en-US" dirty="0" smtClean="0"/>
              <a:t>:- </a:t>
            </a:r>
          </a:p>
          <a:p>
            <a:pPr lvl="2">
              <a:lnSpc>
                <a:spcPct val="114000"/>
              </a:lnSpc>
            </a:pPr>
            <a:r>
              <a:rPr lang="en-US" dirty="0"/>
              <a:t>Binary semaphores can take only </a:t>
            </a:r>
            <a:r>
              <a:rPr lang="en-US" sz="2400" b="1" dirty="0">
                <a:solidFill>
                  <a:srgbClr val="C00000"/>
                </a:solidFill>
              </a:rPr>
              <a:t>2 values (0/1). </a:t>
            </a:r>
          </a:p>
          <a:p>
            <a:pPr lvl="2">
              <a:lnSpc>
                <a:spcPct val="114000"/>
              </a:lnSpc>
            </a:pPr>
            <a:r>
              <a:rPr lang="en-US" dirty="0" smtClean="0"/>
              <a:t>Binary </a:t>
            </a:r>
            <a:r>
              <a:rPr lang="en-US" dirty="0"/>
              <a:t>semaphores have 2 methods associated with it (up, down / lock, unlock). </a:t>
            </a:r>
            <a:endParaRPr lang="en-US" dirty="0" smtClean="0"/>
          </a:p>
          <a:p>
            <a:pPr lvl="2">
              <a:lnSpc>
                <a:spcPct val="114000"/>
              </a:lnSpc>
            </a:pPr>
            <a:r>
              <a:rPr lang="en-US" dirty="0" smtClean="0"/>
              <a:t>They </a:t>
            </a:r>
            <a:r>
              <a:rPr lang="en-US" dirty="0"/>
              <a:t>are used to acquire locks. </a:t>
            </a:r>
          </a:p>
          <a:p>
            <a:pPr marL="819150" lvl="1" indent="-457200">
              <a:lnSpc>
                <a:spcPct val="114000"/>
              </a:lnSpc>
              <a:buFont typeface="+mj-lt"/>
              <a:buAutoNum type="arabicPeriod"/>
            </a:pPr>
            <a:r>
              <a:rPr lang="en-US" b="1" dirty="0"/>
              <a:t>Counting </a:t>
            </a:r>
            <a:r>
              <a:rPr lang="en-US" b="1" dirty="0" smtClean="0"/>
              <a:t>semaphores </a:t>
            </a:r>
            <a:r>
              <a:rPr lang="en-US" dirty="0" smtClean="0"/>
              <a:t>:- </a:t>
            </a:r>
          </a:p>
          <a:p>
            <a:pPr lvl="2">
              <a:lnSpc>
                <a:spcPct val="114000"/>
              </a:lnSpc>
            </a:pPr>
            <a:r>
              <a:rPr lang="en-US" dirty="0" smtClean="0"/>
              <a:t>Counting </a:t>
            </a:r>
            <a:r>
              <a:rPr lang="en-US" dirty="0"/>
              <a:t>semaphore can have possible </a:t>
            </a:r>
            <a:r>
              <a:rPr lang="en-US" sz="2400" b="1" dirty="0">
                <a:solidFill>
                  <a:srgbClr val="C00000"/>
                </a:solidFill>
              </a:rPr>
              <a:t>values more than two</a:t>
            </a:r>
            <a:r>
              <a:rPr lang="en-US" dirty="0" smtClean="0"/>
              <a:t>.</a:t>
            </a:r>
            <a:endParaRPr lang="en-US" dirty="0"/>
          </a:p>
        </p:txBody>
      </p:sp>
    </p:spTree>
    <p:extLst>
      <p:ext uri="{BB962C8B-B14F-4D97-AF65-F5344CB8AC3E}">
        <p14:creationId xmlns:p14="http://schemas.microsoft.com/office/powerpoint/2010/main" val="23721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a:lnSpc>
                <a:spcPct val="114000"/>
              </a:lnSpc>
            </a:pPr>
            <a:r>
              <a:rPr lang="en-US" dirty="0"/>
              <a:t>We want functions </a:t>
            </a:r>
            <a:r>
              <a:rPr lang="en-US" b="1" dirty="0">
                <a:solidFill>
                  <a:srgbClr val="C00000"/>
                </a:solidFill>
              </a:rPr>
              <a:t>insert _item </a:t>
            </a:r>
            <a:r>
              <a:rPr lang="en-US" dirty="0"/>
              <a:t>and </a:t>
            </a:r>
            <a:r>
              <a:rPr lang="en-US" b="1" dirty="0" err="1">
                <a:solidFill>
                  <a:srgbClr val="C00000"/>
                </a:solidFill>
              </a:rPr>
              <a:t>remove_item</a:t>
            </a:r>
            <a:r>
              <a:rPr lang="en-US" dirty="0"/>
              <a:t> such that the following hold</a:t>
            </a:r>
            <a:r>
              <a:rPr lang="en-US" dirty="0" smtClean="0"/>
              <a:t>:</a:t>
            </a:r>
            <a:endParaRPr lang="en-IN" dirty="0" smtClean="0"/>
          </a:p>
          <a:p>
            <a:pPr marL="819150" lvl="1" indent="-457200">
              <a:lnSpc>
                <a:spcPct val="114000"/>
              </a:lnSpc>
              <a:buFont typeface="+mj-lt"/>
              <a:buAutoNum type="arabicPeriod"/>
            </a:pPr>
            <a:r>
              <a:rPr lang="en-US" dirty="0" smtClean="0"/>
              <a:t>Mutually exclusive access to buffer: </a:t>
            </a:r>
            <a:r>
              <a:rPr lang="en-US" sz="2400" b="1" dirty="0">
                <a:solidFill>
                  <a:srgbClr val="C00000"/>
                </a:solidFill>
              </a:rPr>
              <a:t>At any time only one process should be executing </a:t>
            </a:r>
            <a:r>
              <a:rPr lang="en-US" dirty="0" smtClean="0"/>
              <a:t>(either </a:t>
            </a:r>
            <a:r>
              <a:rPr lang="en-US" dirty="0" err="1" smtClean="0"/>
              <a:t>insert_item</a:t>
            </a:r>
            <a:r>
              <a:rPr lang="en-US" dirty="0" smtClean="0"/>
              <a:t> or </a:t>
            </a:r>
            <a:r>
              <a:rPr lang="en-US" dirty="0" err="1" smtClean="0"/>
              <a:t>remove_item</a:t>
            </a:r>
            <a:r>
              <a:rPr lang="en-US" dirty="0" smtClean="0"/>
              <a:t>). </a:t>
            </a:r>
          </a:p>
          <a:p>
            <a:pPr marL="819150" lvl="1" indent="-457200">
              <a:lnSpc>
                <a:spcPct val="114000"/>
              </a:lnSpc>
              <a:buFont typeface="+mj-lt"/>
              <a:buAutoNum type="arabicPeriod"/>
            </a:pPr>
            <a:r>
              <a:rPr lang="en-US" dirty="0" smtClean="0"/>
              <a:t>No buffer overflow: </a:t>
            </a:r>
            <a:r>
              <a:rPr lang="en-US" sz="2400" b="1" dirty="0">
                <a:solidFill>
                  <a:srgbClr val="C00000"/>
                </a:solidFill>
              </a:rPr>
              <a:t>A process executes </a:t>
            </a:r>
            <a:r>
              <a:rPr lang="en-US" sz="2400" b="1" dirty="0" err="1">
                <a:solidFill>
                  <a:srgbClr val="C00000"/>
                </a:solidFill>
              </a:rPr>
              <a:t>insert_item</a:t>
            </a:r>
            <a:r>
              <a:rPr lang="en-US" sz="2400" b="1" dirty="0">
                <a:solidFill>
                  <a:srgbClr val="C00000"/>
                </a:solidFill>
              </a:rPr>
              <a:t> only when the buffer is not full</a:t>
            </a:r>
            <a:r>
              <a:rPr lang="en-US" dirty="0" smtClean="0"/>
              <a:t> (i.e., the process is blocked if the buffer is full). </a:t>
            </a:r>
          </a:p>
          <a:p>
            <a:pPr marL="819150" lvl="1" indent="-457200">
              <a:lnSpc>
                <a:spcPct val="114000"/>
              </a:lnSpc>
              <a:buFont typeface="+mj-lt"/>
              <a:buAutoNum type="arabicPeriod"/>
            </a:pPr>
            <a:r>
              <a:rPr lang="en-US" dirty="0" smtClean="0"/>
              <a:t>No buffer underflow: </a:t>
            </a:r>
            <a:r>
              <a:rPr lang="en-US" sz="2400" b="1" dirty="0">
                <a:solidFill>
                  <a:srgbClr val="C00000"/>
                </a:solidFill>
              </a:rPr>
              <a:t>A process executes </a:t>
            </a:r>
            <a:r>
              <a:rPr lang="en-US" sz="2400" b="1" dirty="0" err="1">
                <a:solidFill>
                  <a:srgbClr val="C00000"/>
                </a:solidFill>
              </a:rPr>
              <a:t>remove_item</a:t>
            </a:r>
            <a:r>
              <a:rPr lang="en-US" sz="2400" b="1" dirty="0">
                <a:solidFill>
                  <a:srgbClr val="C00000"/>
                </a:solidFill>
              </a:rPr>
              <a:t> only when the buffer is not empty </a:t>
            </a:r>
            <a:r>
              <a:rPr lang="en-US" dirty="0" smtClean="0"/>
              <a:t>(i.e., the process is blocked if the buffer is empty).</a:t>
            </a:r>
          </a:p>
        </p:txBody>
      </p:sp>
    </p:spTree>
    <p:extLst>
      <p:ext uri="{BB962C8B-B14F-4D97-AF65-F5344CB8AC3E}">
        <p14:creationId xmlns:p14="http://schemas.microsoft.com/office/powerpoint/2010/main" val="195378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Models for Inter Process Communication </a:t>
            </a:r>
            <a:r>
              <a:rPr lang="en-US" sz="3600" dirty="0"/>
              <a:t>(IPC)</a:t>
            </a:r>
          </a:p>
        </p:txBody>
      </p:sp>
      <p:sp>
        <p:nvSpPr>
          <p:cNvPr id="3" name="Content Placeholder 2"/>
          <p:cNvSpPr>
            <a:spLocks noGrp="1"/>
          </p:cNvSpPr>
          <p:nvPr>
            <p:ph idx="1"/>
          </p:nvPr>
        </p:nvSpPr>
        <p:spPr>
          <a:xfrm>
            <a:off x="190500" y="990600"/>
            <a:ext cx="8763000" cy="1752600"/>
          </a:xfrm>
        </p:spPr>
        <p:txBody>
          <a:bodyPr>
            <a:normAutofit lnSpcReduction="10000"/>
          </a:bodyPr>
          <a:lstStyle/>
          <a:p>
            <a:r>
              <a:rPr lang="en-US" dirty="0"/>
              <a:t>There are two models for IPC</a:t>
            </a:r>
          </a:p>
          <a:p>
            <a:pPr marL="708660" lvl="1">
              <a:buClr>
                <a:schemeClr val="tx1"/>
              </a:buClr>
              <a:buFont typeface="+mj-lt"/>
              <a:buAutoNum type="alphaLcPeriod"/>
            </a:pPr>
            <a:r>
              <a:rPr lang="en-US" b="1" dirty="0">
                <a:solidFill>
                  <a:srgbClr val="C00000"/>
                </a:solidFill>
              </a:rPr>
              <a:t>Message </a:t>
            </a:r>
            <a:r>
              <a:rPr lang="en-US" b="1" dirty="0" smtClean="0">
                <a:solidFill>
                  <a:srgbClr val="C00000"/>
                </a:solidFill>
              </a:rPr>
              <a:t>Passing</a:t>
            </a:r>
            <a:r>
              <a:rPr lang="en-US" dirty="0" smtClean="0"/>
              <a:t> (Process A send the message to Kernel and then Kernel send that message to Process B)</a:t>
            </a:r>
            <a:endParaRPr lang="en-US" dirty="0"/>
          </a:p>
          <a:p>
            <a:pPr marL="708660" lvl="1">
              <a:buClr>
                <a:schemeClr val="tx1"/>
              </a:buClr>
              <a:buFont typeface="+mj-lt"/>
              <a:buAutoNum type="alphaLcPeriod"/>
            </a:pPr>
            <a:r>
              <a:rPr lang="en-US" b="1" dirty="0">
                <a:solidFill>
                  <a:srgbClr val="C00000"/>
                </a:solidFill>
              </a:rPr>
              <a:t>Shared </a:t>
            </a:r>
            <a:r>
              <a:rPr lang="en-US" b="1" dirty="0" smtClean="0">
                <a:solidFill>
                  <a:srgbClr val="C00000"/>
                </a:solidFill>
              </a:rPr>
              <a:t>Memory </a:t>
            </a:r>
            <a:r>
              <a:rPr lang="en-US" dirty="0" smtClean="0"/>
              <a:t>(Process A put the message into Shared Memory and then Process B read that message from Shared Memory)</a:t>
            </a:r>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462" y="2743200"/>
            <a:ext cx="5502644"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93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a:lnSpc>
                <a:spcPct val="114000"/>
              </a:lnSpc>
            </a:pPr>
            <a:r>
              <a:rPr lang="en-US" dirty="0"/>
              <a:t>We want functions </a:t>
            </a:r>
            <a:r>
              <a:rPr lang="en-US" b="1" dirty="0">
                <a:solidFill>
                  <a:srgbClr val="C00000"/>
                </a:solidFill>
              </a:rPr>
              <a:t>insert _item </a:t>
            </a:r>
            <a:r>
              <a:rPr lang="en-US" dirty="0"/>
              <a:t>and </a:t>
            </a:r>
            <a:r>
              <a:rPr lang="en-US" b="1" dirty="0" err="1">
                <a:solidFill>
                  <a:srgbClr val="C00000"/>
                </a:solidFill>
              </a:rPr>
              <a:t>remove_item</a:t>
            </a:r>
            <a:r>
              <a:rPr lang="en-US" dirty="0"/>
              <a:t> such that the following hold</a:t>
            </a:r>
            <a:r>
              <a:rPr lang="en-US" dirty="0" smtClean="0"/>
              <a:t>:</a:t>
            </a:r>
            <a:endParaRPr lang="en-IN" dirty="0" smtClean="0"/>
          </a:p>
          <a:p>
            <a:pPr marL="819150" lvl="1" indent="-457200">
              <a:lnSpc>
                <a:spcPct val="114000"/>
              </a:lnSpc>
              <a:buClr>
                <a:schemeClr val="tx1"/>
              </a:buClr>
              <a:buFont typeface="+mj-lt"/>
              <a:buAutoNum type="arabicPeriod" startAt="4"/>
            </a:pPr>
            <a:r>
              <a:rPr lang="en-US" sz="2400" b="1" dirty="0">
                <a:solidFill>
                  <a:srgbClr val="C00000"/>
                </a:solidFill>
              </a:rPr>
              <a:t>No busy waiting</a:t>
            </a:r>
            <a:r>
              <a:rPr lang="en-US" dirty="0" smtClean="0">
                <a:solidFill>
                  <a:schemeClr val="accent1">
                    <a:lumMod val="75000"/>
                  </a:schemeClr>
                </a:solidFill>
              </a:rPr>
              <a:t>.</a:t>
            </a:r>
            <a:r>
              <a:rPr lang="en-US" dirty="0" smtClean="0"/>
              <a:t> </a:t>
            </a:r>
          </a:p>
          <a:p>
            <a:pPr marL="819150" lvl="1" indent="-457200">
              <a:lnSpc>
                <a:spcPct val="114000"/>
              </a:lnSpc>
              <a:buFont typeface="+mj-lt"/>
              <a:buAutoNum type="arabicPeriod" startAt="4"/>
            </a:pPr>
            <a:r>
              <a:rPr lang="en-US" dirty="0" smtClean="0"/>
              <a:t>No producer starvation: A </a:t>
            </a:r>
            <a:r>
              <a:rPr lang="en-US" sz="2400" b="1" dirty="0">
                <a:solidFill>
                  <a:srgbClr val="C00000"/>
                </a:solidFill>
              </a:rPr>
              <a:t>process does not wait forever </a:t>
            </a:r>
            <a:r>
              <a:rPr lang="en-US" dirty="0" smtClean="0"/>
              <a:t>at </a:t>
            </a:r>
            <a:r>
              <a:rPr lang="en-US" sz="2400" b="1" dirty="0" err="1">
                <a:solidFill>
                  <a:srgbClr val="C00000"/>
                </a:solidFill>
              </a:rPr>
              <a:t>insert_item</a:t>
            </a:r>
            <a:r>
              <a:rPr lang="en-US" sz="2400" b="1" dirty="0">
                <a:solidFill>
                  <a:srgbClr val="C00000"/>
                </a:solidFill>
              </a:rPr>
              <a:t>() </a:t>
            </a:r>
            <a:r>
              <a:rPr lang="en-US" dirty="0" smtClean="0"/>
              <a:t>provided the buffer repeatedly becomes full. </a:t>
            </a:r>
          </a:p>
          <a:p>
            <a:pPr marL="819150" lvl="1" indent="-457200">
              <a:lnSpc>
                <a:spcPct val="114000"/>
              </a:lnSpc>
              <a:buFont typeface="+mj-lt"/>
              <a:buAutoNum type="arabicPeriod" startAt="4"/>
            </a:pPr>
            <a:r>
              <a:rPr lang="en-US" dirty="0" smtClean="0"/>
              <a:t>No consumer starvation: A </a:t>
            </a:r>
            <a:r>
              <a:rPr lang="en-US" sz="2400" b="1" dirty="0">
                <a:solidFill>
                  <a:srgbClr val="C00000"/>
                </a:solidFill>
              </a:rPr>
              <a:t>process does not wait forever at </a:t>
            </a:r>
            <a:r>
              <a:rPr lang="en-US" sz="2400" b="1" dirty="0" err="1">
                <a:solidFill>
                  <a:srgbClr val="C00000"/>
                </a:solidFill>
              </a:rPr>
              <a:t>remove_item</a:t>
            </a:r>
            <a:r>
              <a:rPr lang="en-US" sz="2400" b="1" dirty="0">
                <a:solidFill>
                  <a:srgbClr val="C00000"/>
                </a:solidFill>
              </a:rPr>
              <a:t>() </a:t>
            </a:r>
            <a:r>
              <a:rPr lang="en-US" dirty="0" smtClean="0"/>
              <a:t>provided the buffer repeatedly becomes empty</a:t>
            </a:r>
            <a:r>
              <a:rPr lang="en-US" dirty="0"/>
              <a:t>.</a:t>
            </a:r>
            <a:endParaRPr lang="en-US" dirty="0" smtClean="0"/>
          </a:p>
        </p:txBody>
      </p:sp>
    </p:spTree>
    <p:extLst>
      <p:ext uri="{BB962C8B-B14F-4D97-AF65-F5344CB8AC3E}">
        <p14:creationId xmlns:p14="http://schemas.microsoft.com/office/powerpoint/2010/main" val="41005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normAutofit lnSpcReduction="10000"/>
          </a:bodyPr>
          <a:lstStyle/>
          <a:p>
            <a:pPr marL="0" indent="0">
              <a:lnSpc>
                <a:spcPct val="114000"/>
              </a:lnSpc>
              <a:buNone/>
            </a:pPr>
            <a:r>
              <a:rPr lang="en-US" b="1" dirty="0">
                <a:solidFill>
                  <a:srgbClr val="C00000"/>
                </a:solidFill>
              </a:rPr>
              <a:t>Two operations </a:t>
            </a:r>
            <a:r>
              <a:rPr lang="en-US" dirty="0"/>
              <a:t>on semaphores are defined.</a:t>
            </a:r>
          </a:p>
          <a:p>
            <a:pPr marL="457200" indent="-457200">
              <a:lnSpc>
                <a:spcPct val="114000"/>
              </a:lnSpc>
              <a:buFont typeface="+mj-lt"/>
              <a:buAutoNum type="arabicPeriod"/>
            </a:pPr>
            <a:r>
              <a:rPr lang="en-US" dirty="0"/>
              <a:t> </a:t>
            </a:r>
            <a:r>
              <a:rPr lang="en-US" b="1" dirty="0">
                <a:solidFill>
                  <a:srgbClr val="C00000"/>
                </a:solidFill>
              </a:rPr>
              <a:t>Down</a:t>
            </a:r>
            <a:r>
              <a:rPr lang="en-US" dirty="0">
                <a:solidFill>
                  <a:schemeClr val="tx2"/>
                </a:solidFill>
              </a:rPr>
              <a:t> </a:t>
            </a:r>
            <a:r>
              <a:rPr lang="en-US" dirty="0"/>
              <a:t>Operation</a:t>
            </a:r>
          </a:p>
          <a:p>
            <a:pPr lvl="1">
              <a:lnSpc>
                <a:spcPct val="114000"/>
              </a:lnSpc>
            </a:pPr>
            <a:r>
              <a:rPr lang="en-US" dirty="0"/>
              <a:t>The down operation on a semaphore </a:t>
            </a:r>
            <a:r>
              <a:rPr lang="en-US" b="1" dirty="0">
                <a:solidFill>
                  <a:srgbClr val="C00000"/>
                </a:solidFill>
              </a:rPr>
              <a:t>checks</a:t>
            </a:r>
            <a:r>
              <a:rPr lang="en-US" dirty="0"/>
              <a:t> to see if the </a:t>
            </a:r>
            <a:r>
              <a:rPr lang="en-US" b="1" dirty="0">
                <a:solidFill>
                  <a:srgbClr val="C00000"/>
                </a:solidFill>
              </a:rPr>
              <a:t>value is greater than 0</a:t>
            </a:r>
            <a:r>
              <a:rPr lang="en-US" dirty="0"/>
              <a:t>. </a:t>
            </a:r>
          </a:p>
          <a:p>
            <a:pPr lvl="1">
              <a:lnSpc>
                <a:spcPct val="114000"/>
              </a:lnSpc>
            </a:pPr>
            <a:r>
              <a:rPr lang="en-US" dirty="0"/>
              <a:t>If so, it </a:t>
            </a:r>
            <a:r>
              <a:rPr lang="en-US" b="1" dirty="0">
                <a:solidFill>
                  <a:srgbClr val="C00000"/>
                </a:solidFill>
              </a:rPr>
              <a:t>decrements the value </a:t>
            </a:r>
            <a:r>
              <a:rPr lang="en-US" dirty="0"/>
              <a:t>and just continues. </a:t>
            </a:r>
          </a:p>
          <a:p>
            <a:pPr lvl="1">
              <a:lnSpc>
                <a:spcPct val="114000"/>
              </a:lnSpc>
            </a:pPr>
            <a:r>
              <a:rPr lang="en-US" dirty="0"/>
              <a:t>If the </a:t>
            </a:r>
            <a:r>
              <a:rPr lang="en-US" b="1" dirty="0">
                <a:solidFill>
                  <a:srgbClr val="C00000"/>
                </a:solidFill>
              </a:rPr>
              <a:t>value is 0</a:t>
            </a:r>
            <a:r>
              <a:rPr lang="en-US" dirty="0"/>
              <a:t>, the process is </a:t>
            </a:r>
            <a:r>
              <a:rPr lang="en-US" b="1" dirty="0">
                <a:solidFill>
                  <a:srgbClr val="C00000"/>
                </a:solidFill>
              </a:rPr>
              <a:t>put to sleep </a:t>
            </a:r>
            <a:r>
              <a:rPr lang="en-US" dirty="0"/>
              <a:t>without completing the down for the moment. </a:t>
            </a:r>
          </a:p>
          <a:p>
            <a:pPr lvl="1">
              <a:lnSpc>
                <a:spcPct val="114000"/>
              </a:lnSpc>
              <a:buClr>
                <a:schemeClr val="tx1"/>
              </a:buClr>
            </a:pPr>
            <a:r>
              <a:rPr lang="en-US" b="1" dirty="0">
                <a:solidFill>
                  <a:srgbClr val="C00000"/>
                </a:solidFill>
              </a:rPr>
              <a:t>Checking the value, changing it, and possibly going to sleep, are all done as a single, indivisible atomic action</a:t>
            </a:r>
            <a:r>
              <a:rPr lang="en-US" i="1" dirty="0"/>
              <a:t>. </a:t>
            </a:r>
          </a:p>
          <a:p>
            <a:pPr lvl="1">
              <a:lnSpc>
                <a:spcPct val="114000"/>
              </a:lnSpc>
            </a:pPr>
            <a:r>
              <a:rPr lang="en-US" dirty="0"/>
              <a:t>It is </a:t>
            </a:r>
            <a:r>
              <a:rPr lang="en-US" b="1" dirty="0">
                <a:solidFill>
                  <a:srgbClr val="C00000"/>
                </a:solidFill>
              </a:rPr>
              <a:t>guaranteed that once a semaphore operation has started, no other process can access the semaphore until the operation has completed or blocked</a:t>
            </a:r>
            <a:r>
              <a:rPr lang="en-US" dirty="0"/>
              <a:t>. </a:t>
            </a:r>
          </a:p>
          <a:p>
            <a:pPr>
              <a:lnSpc>
                <a:spcPct val="114000"/>
              </a:lnSpc>
            </a:pPr>
            <a:endParaRPr lang="en-US" dirty="0"/>
          </a:p>
        </p:txBody>
      </p:sp>
    </p:spTree>
    <p:extLst>
      <p:ext uri="{BB962C8B-B14F-4D97-AF65-F5344CB8AC3E}">
        <p14:creationId xmlns:p14="http://schemas.microsoft.com/office/powerpoint/2010/main" val="141497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 </a:t>
            </a:r>
            <a:endParaRPr lang="en-US" dirty="0"/>
          </a:p>
        </p:txBody>
      </p:sp>
      <p:sp>
        <p:nvSpPr>
          <p:cNvPr id="3" name="Content Placeholder 2"/>
          <p:cNvSpPr>
            <a:spLocks noGrp="1"/>
          </p:cNvSpPr>
          <p:nvPr>
            <p:ph idx="1"/>
          </p:nvPr>
        </p:nvSpPr>
        <p:spPr/>
        <p:txBody>
          <a:bodyPr/>
          <a:lstStyle/>
          <a:p>
            <a:pPr marL="0" indent="0">
              <a:lnSpc>
                <a:spcPct val="114000"/>
              </a:lnSpc>
              <a:buNone/>
            </a:pPr>
            <a:r>
              <a:rPr lang="en-US" b="1" dirty="0">
                <a:solidFill>
                  <a:srgbClr val="C00000"/>
                </a:solidFill>
              </a:rPr>
              <a:t>Two operations </a:t>
            </a:r>
            <a:r>
              <a:rPr lang="en-US" dirty="0"/>
              <a:t>on semaphores are defined.</a:t>
            </a:r>
            <a:endParaRPr lang="en-US" dirty="0" smtClean="0"/>
          </a:p>
          <a:p>
            <a:pPr marL="457200" indent="-457200">
              <a:lnSpc>
                <a:spcPct val="114000"/>
              </a:lnSpc>
              <a:buClr>
                <a:schemeClr val="tx1"/>
              </a:buClr>
              <a:buFont typeface="+mj-lt"/>
              <a:buAutoNum type="arabicPeriod" startAt="2"/>
            </a:pPr>
            <a:r>
              <a:rPr lang="en-US" b="1" dirty="0">
                <a:solidFill>
                  <a:srgbClr val="C00000"/>
                </a:solidFill>
              </a:rPr>
              <a:t>Up</a:t>
            </a:r>
            <a:r>
              <a:rPr lang="en-US" dirty="0" smtClean="0">
                <a:solidFill>
                  <a:schemeClr val="tx2"/>
                </a:solidFill>
              </a:rPr>
              <a:t> </a:t>
            </a:r>
            <a:r>
              <a:rPr lang="en-US" dirty="0"/>
              <a:t>Operation</a:t>
            </a:r>
          </a:p>
          <a:p>
            <a:pPr lvl="1">
              <a:lnSpc>
                <a:spcPct val="114000"/>
              </a:lnSpc>
            </a:pPr>
            <a:r>
              <a:rPr lang="en-US" dirty="0"/>
              <a:t>The up operation </a:t>
            </a:r>
            <a:r>
              <a:rPr lang="en-US" b="1" dirty="0">
                <a:solidFill>
                  <a:srgbClr val="C00000"/>
                </a:solidFill>
              </a:rPr>
              <a:t>increments the value </a:t>
            </a:r>
            <a:r>
              <a:rPr lang="en-US" dirty="0"/>
              <a:t>of the semaphore addressed. </a:t>
            </a:r>
          </a:p>
          <a:p>
            <a:pPr lvl="1">
              <a:lnSpc>
                <a:spcPct val="114000"/>
              </a:lnSpc>
            </a:pPr>
            <a:r>
              <a:rPr lang="en-US" dirty="0"/>
              <a:t>If </a:t>
            </a:r>
            <a:r>
              <a:rPr lang="en-US" b="1" dirty="0">
                <a:solidFill>
                  <a:srgbClr val="C00000"/>
                </a:solidFill>
              </a:rPr>
              <a:t>one or more processes were sleeping </a:t>
            </a:r>
            <a:r>
              <a:rPr lang="en-US" dirty="0"/>
              <a:t>on that semaphore, unable to complete an earlier down operation, </a:t>
            </a:r>
            <a:r>
              <a:rPr lang="en-US" b="1" dirty="0">
                <a:solidFill>
                  <a:srgbClr val="C00000"/>
                </a:solidFill>
              </a:rPr>
              <a:t>one of them is chosen by the system (e.g., at random) and is allowed to complete its down</a:t>
            </a:r>
            <a:r>
              <a:rPr lang="en-US" dirty="0"/>
              <a:t>. </a:t>
            </a:r>
          </a:p>
          <a:p>
            <a:pPr lvl="1">
              <a:lnSpc>
                <a:spcPct val="114000"/>
              </a:lnSpc>
            </a:pPr>
            <a:r>
              <a:rPr lang="en-US" dirty="0"/>
              <a:t>The operation of </a:t>
            </a:r>
            <a:r>
              <a:rPr lang="en-US" b="1" dirty="0">
                <a:solidFill>
                  <a:srgbClr val="C00000"/>
                </a:solidFill>
              </a:rPr>
              <a:t>incrementing the semaphore and waking up one process is also indivisible</a:t>
            </a:r>
            <a:r>
              <a:rPr lang="en-US" dirty="0"/>
              <a:t>. </a:t>
            </a:r>
          </a:p>
          <a:p>
            <a:pPr lvl="1">
              <a:lnSpc>
                <a:spcPct val="114000"/>
              </a:lnSpc>
              <a:buClr>
                <a:schemeClr val="tx1"/>
              </a:buClr>
            </a:pPr>
            <a:r>
              <a:rPr lang="en-US" b="1" dirty="0">
                <a:solidFill>
                  <a:srgbClr val="C00000"/>
                </a:solidFill>
              </a:rPr>
              <a:t>No process ever blocks doing an up, just as no process ever blocks doing a wakeup in the earlier model.</a:t>
            </a:r>
          </a:p>
          <a:p>
            <a:pPr lvl="1">
              <a:lnSpc>
                <a:spcPct val="114000"/>
              </a:lnSpc>
            </a:pPr>
            <a:endParaRPr lang="en-US" dirty="0"/>
          </a:p>
        </p:txBody>
      </p:sp>
    </p:spTree>
    <p:extLst>
      <p:ext uri="{BB962C8B-B14F-4D97-AF65-F5344CB8AC3E}">
        <p14:creationId xmlns:p14="http://schemas.microsoft.com/office/powerpoint/2010/main" val="265478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066800"/>
            <a:ext cx="4876800" cy="5334000"/>
          </a:xfrm>
        </p:spPr>
        <p:txBody>
          <a:bodyPr>
            <a:normAutofit fontScale="85000" lnSpcReduction="20000"/>
          </a:bodyPr>
          <a:lstStyle/>
          <a:p>
            <a:pPr marL="0" indent="0">
              <a:buNone/>
            </a:pPr>
            <a:r>
              <a:rPr lang="en-US" dirty="0"/>
              <a:t>#define N 4</a:t>
            </a:r>
          </a:p>
          <a:p>
            <a:pPr marL="0" indent="0">
              <a:buNone/>
            </a:pPr>
            <a:r>
              <a:rPr lang="en-US" dirty="0" err="1"/>
              <a:t>typedef</a:t>
            </a:r>
            <a:r>
              <a:rPr lang="en-US" dirty="0"/>
              <a:t> </a:t>
            </a:r>
            <a:r>
              <a:rPr lang="en-US" dirty="0" err="1"/>
              <a:t>int</a:t>
            </a:r>
            <a:r>
              <a:rPr lang="en-US" dirty="0"/>
              <a:t> semaphore;</a:t>
            </a:r>
          </a:p>
          <a:p>
            <a:pPr marL="0" indent="0">
              <a:buNone/>
            </a:pPr>
            <a:r>
              <a:rPr lang="en-US" dirty="0"/>
              <a:t>semaphore </a:t>
            </a:r>
            <a:r>
              <a:rPr lang="en-US" dirty="0" err="1"/>
              <a:t>mutex</a:t>
            </a:r>
            <a:r>
              <a:rPr lang="en-US" dirty="0"/>
              <a:t>=1; </a:t>
            </a:r>
          </a:p>
          <a:p>
            <a:pPr marL="0" indent="0">
              <a:buNone/>
            </a:pPr>
            <a:r>
              <a:rPr lang="en-US" dirty="0"/>
              <a:t>semaphore empty=N;</a:t>
            </a:r>
          </a:p>
          <a:p>
            <a:pPr marL="0" indent="0">
              <a:buNone/>
            </a:pPr>
            <a:r>
              <a:rPr lang="en-US" dirty="0"/>
              <a:t>semaphore full=0;</a:t>
            </a:r>
          </a:p>
          <a:p>
            <a:pPr marL="0" indent="0">
              <a:buNone/>
            </a:pPr>
            <a:r>
              <a:rPr lang="en-US" dirty="0"/>
              <a:t>void producer (void)</a:t>
            </a:r>
          </a:p>
          <a:p>
            <a:pPr marL="0" indent="0" defTabSz="542925">
              <a:buNone/>
            </a:pPr>
            <a:r>
              <a:rPr lang="en-US" dirty="0"/>
              <a:t>{	</a:t>
            </a:r>
            <a:r>
              <a:rPr lang="en-US" dirty="0" err="1"/>
              <a:t>int</a:t>
            </a:r>
            <a:r>
              <a:rPr lang="en-US" dirty="0"/>
              <a:t> item;</a:t>
            </a:r>
          </a:p>
          <a:p>
            <a:pPr marL="0" indent="0" defTabSz="542925">
              <a:buNone/>
            </a:pPr>
            <a:r>
              <a:rPr lang="en-US" dirty="0"/>
              <a:t>	while (true) </a:t>
            </a:r>
          </a:p>
          <a:p>
            <a:pPr marL="0" indent="0" defTabSz="542925">
              <a:buNone/>
            </a:pPr>
            <a:r>
              <a:rPr lang="en-US" dirty="0"/>
              <a:t>	{</a:t>
            </a:r>
          </a:p>
          <a:p>
            <a:pPr marL="0" indent="0" defTabSz="542925">
              <a:buNone/>
            </a:pPr>
            <a:r>
              <a:rPr lang="en-US" dirty="0"/>
              <a:t>	 item=</a:t>
            </a:r>
            <a:r>
              <a:rPr lang="en-US" dirty="0" err="1"/>
              <a:t>produce_item</a:t>
            </a:r>
            <a:r>
              <a:rPr lang="en-US" dirty="0"/>
              <a:t>();</a:t>
            </a:r>
          </a:p>
          <a:p>
            <a:pPr marL="0" indent="0" defTabSz="542925">
              <a:buNone/>
            </a:pPr>
            <a:r>
              <a:rPr lang="en-US" dirty="0"/>
              <a:t>	 down(&amp;empty);</a:t>
            </a:r>
          </a:p>
          <a:p>
            <a:pPr marL="0" indent="0" defTabSz="542925">
              <a:buNone/>
            </a:pPr>
            <a:r>
              <a:rPr lang="en-US" dirty="0"/>
              <a:t>	 down(&amp;</a:t>
            </a:r>
            <a:r>
              <a:rPr lang="en-US" dirty="0" err="1"/>
              <a:t>mutex</a:t>
            </a:r>
            <a:r>
              <a:rPr lang="en-US" dirty="0"/>
              <a:t>);</a:t>
            </a:r>
          </a:p>
          <a:p>
            <a:pPr marL="0" indent="0" defTabSz="542925">
              <a:buNone/>
            </a:pPr>
            <a:r>
              <a:rPr lang="en-US" dirty="0"/>
              <a:t>	 </a:t>
            </a:r>
            <a:r>
              <a:rPr lang="en-US" dirty="0" err="1"/>
              <a:t>insert_item</a:t>
            </a:r>
            <a:r>
              <a:rPr lang="en-US" dirty="0"/>
              <a:t>(item);</a:t>
            </a:r>
          </a:p>
          <a:p>
            <a:pPr marL="0" indent="0" defTabSz="542925">
              <a:buNone/>
            </a:pPr>
            <a:r>
              <a:rPr lang="en-US" dirty="0"/>
              <a:t>	 up</a:t>
            </a:r>
            <a:r>
              <a:rPr lang="en-US" dirty="0" smtClean="0"/>
              <a:t>(&amp;</a:t>
            </a:r>
            <a:r>
              <a:rPr lang="en-US" dirty="0" err="1" smtClean="0"/>
              <a:t>mutex</a:t>
            </a:r>
            <a:r>
              <a:rPr lang="en-US" dirty="0" smtClean="0"/>
              <a:t>);</a:t>
            </a:r>
            <a:endParaRPr lang="en-US" dirty="0"/>
          </a:p>
          <a:p>
            <a:pPr marL="0" indent="0" defTabSz="542925">
              <a:buNone/>
            </a:pPr>
            <a:r>
              <a:rPr lang="en-US" dirty="0"/>
              <a:t>	 up(&amp;full);</a:t>
            </a:r>
          </a:p>
          <a:p>
            <a:pPr marL="0" indent="0" defTabSz="542925">
              <a:buNone/>
            </a:pPr>
            <a:r>
              <a:rPr lang="en-US" dirty="0"/>
              <a:t>	}</a:t>
            </a:r>
          </a:p>
          <a:p>
            <a:pPr marL="0" indent="0">
              <a:buNone/>
            </a:pPr>
            <a:r>
              <a:rPr lang="en-US" dirty="0"/>
              <a:t>}</a:t>
            </a:r>
            <a:endParaRPr lang="en-US" dirty="0" smtClean="0"/>
          </a:p>
          <a:p>
            <a:pPr marL="0" indent="0">
              <a:buNone/>
            </a:pPr>
            <a:endParaRPr lang="en-US" dirty="0" smtClean="0"/>
          </a:p>
          <a:p>
            <a:pPr marL="0" indent="0">
              <a:buNone/>
            </a:pPr>
            <a:endParaRPr lang="en-IN" dirty="0" smtClean="0"/>
          </a:p>
        </p:txBody>
      </p:sp>
      <p:sp>
        <p:nvSpPr>
          <p:cNvPr id="3" name="Content Placeholder 2"/>
          <p:cNvSpPr>
            <a:spLocks noGrp="1"/>
          </p:cNvSpPr>
          <p:nvPr>
            <p:ph sz="half" idx="2"/>
          </p:nvPr>
        </p:nvSpPr>
        <p:spPr>
          <a:xfrm>
            <a:off x="5181600" y="1066800"/>
            <a:ext cx="3771900" cy="5334000"/>
          </a:xfrm>
        </p:spPr>
        <p:txBody>
          <a:bodyPr/>
          <a:lstStyle/>
          <a:p>
            <a:endParaRPr lang="en-IN" dirty="0"/>
          </a:p>
        </p:txBody>
      </p:sp>
      <p:sp>
        <p:nvSpPr>
          <p:cNvPr id="4" name="Title 3"/>
          <p:cNvSpPr>
            <a:spLocks noGrp="1"/>
          </p:cNvSpPr>
          <p:nvPr>
            <p:ph type="title"/>
          </p:nvPr>
        </p:nvSpPr>
        <p:spPr/>
        <p:txBody>
          <a:bodyPr>
            <a:noAutofit/>
          </a:bodyPr>
          <a:lstStyle/>
          <a:p>
            <a:r>
              <a:rPr lang="en-US" sz="3500" dirty="0" smtClean="0"/>
              <a:t>Producer Consumer problem using Semaphore</a:t>
            </a:r>
            <a:endParaRPr lang="en-IN" sz="3500" dirty="0"/>
          </a:p>
        </p:txBody>
      </p:sp>
      <p:graphicFrame>
        <p:nvGraphicFramePr>
          <p:cNvPr id="7" name="Content Placeholder 3"/>
          <p:cNvGraphicFramePr>
            <a:graphicFrameLocks/>
          </p:cNvGraphicFramePr>
          <p:nvPr>
            <p:extLst>
              <p:ext uri="{D42A27DB-BD31-4B8C-83A1-F6EECF244321}">
                <p14:modId xmlns:p14="http://schemas.microsoft.com/office/powerpoint/2010/main" val="2583811383"/>
              </p:ext>
            </p:extLst>
          </p:nvPr>
        </p:nvGraphicFramePr>
        <p:xfrm>
          <a:off x="6400800" y="40894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8" name="TextBox 7"/>
          <p:cNvSpPr txBox="1"/>
          <p:nvPr/>
        </p:nvSpPr>
        <p:spPr>
          <a:xfrm>
            <a:off x="5257800" y="4089400"/>
            <a:ext cx="1066800" cy="369332"/>
          </a:xfrm>
          <a:prstGeom prst="rect">
            <a:avLst/>
          </a:prstGeom>
          <a:noFill/>
        </p:spPr>
        <p:txBody>
          <a:bodyPr wrap="square" rtlCol="0">
            <a:spAutoFit/>
          </a:bodyPr>
          <a:lstStyle/>
          <a:p>
            <a:r>
              <a:rPr lang="en-US" dirty="0" smtClean="0"/>
              <a:t>Producer</a:t>
            </a:r>
            <a:endParaRPr lang="en-US" dirty="0"/>
          </a:p>
        </p:txBody>
      </p:sp>
      <p:sp>
        <p:nvSpPr>
          <p:cNvPr id="9" name="TextBox 8"/>
          <p:cNvSpPr txBox="1"/>
          <p:nvPr/>
        </p:nvSpPr>
        <p:spPr>
          <a:xfrm>
            <a:off x="7772400" y="4089400"/>
            <a:ext cx="1143000" cy="369332"/>
          </a:xfrm>
          <a:prstGeom prst="rect">
            <a:avLst/>
          </a:prstGeom>
          <a:noFill/>
        </p:spPr>
        <p:txBody>
          <a:bodyPr wrap="square" rtlCol="0">
            <a:spAutoFit/>
          </a:bodyPr>
          <a:lstStyle/>
          <a:p>
            <a:r>
              <a:rPr lang="en-US" dirty="0" smtClean="0"/>
              <a:t>Consumer</a:t>
            </a:r>
            <a:endParaRPr lang="en-US" dirty="0"/>
          </a:p>
        </p:txBody>
      </p:sp>
      <p:sp>
        <p:nvSpPr>
          <p:cNvPr id="10" name="TextBox 9"/>
          <p:cNvSpPr txBox="1"/>
          <p:nvPr/>
        </p:nvSpPr>
        <p:spPr>
          <a:xfrm>
            <a:off x="6096000" y="4458732"/>
            <a:ext cx="304800" cy="338554"/>
          </a:xfrm>
          <a:prstGeom prst="rect">
            <a:avLst/>
          </a:prstGeom>
          <a:noFill/>
        </p:spPr>
        <p:txBody>
          <a:bodyPr wrap="square" rtlCol="0">
            <a:spAutoFit/>
          </a:bodyPr>
          <a:lstStyle/>
          <a:p>
            <a:r>
              <a:rPr lang="en-US" sz="1600" dirty="0" smtClean="0"/>
              <a:t>1</a:t>
            </a:r>
            <a:endParaRPr lang="en-IN" sz="1600" dirty="0"/>
          </a:p>
        </p:txBody>
      </p:sp>
      <p:sp>
        <p:nvSpPr>
          <p:cNvPr id="12" name="TextBox 11"/>
          <p:cNvSpPr txBox="1"/>
          <p:nvPr/>
        </p:nvSpPr>
        <p:spPr>
          <a:xfrm>
            <a:off x="6096000" y="4847223"/>
            <a:ext cx="304800" cy="338554"/>
          </a:xfrm>
          <a:prstGeom prst="rect">
            <a:avLst/>
          </a:prstGeom>
          <a:noFill/>
        </p:spPr>
        <p:txBody>
          <a:bodyPr wrap="square" rtlCol="0">
            <a:spAutoFit/>
          </a:bodyPr>
          <a:lstStyle/>
          <a:p>
            <a:r>
              <a:rPr lang="en-US" sz="1600" dirty="0" smtClean="0"/>
              <a:t>2</a:t>
            </a:r>
            <a:endParaRPr lang="en-IN" sz="1600" dirty="0"/>
          </a:p>
        </p:txBody>
      </p:sp>
      <p:sp>
        <p:nvSpPr>
          <p:cNvPr id="13" name="TextBox 12"/>
          <p:cNvSpPr txBox="1"/>
          <p:nvPr/>
        </p:nvSpPr>
        <p:spPr>
          <a:xfrm>
            <a:off x="6096000" y="5235714"/>
            <a:ext cx="304800" cy="338554"/>
          </a:xfrm>
          <a:prstGeom prst="rect">
            <a:avLst/>
          </a:prstGeom>
          <a:noFill/>
        </p:spPr>
        <p:txBody>
          <a:bodyPr wrap="square" rtlCol="0">
            <a:spAutoFit/>
          </a:bodyPr>
          <a:lstStyle/>
          <a:p>
            <a:r>
              <a:rPr lang="en-US" sz="1600" dirty="0" smtClean="0"/>
              <a:t>3</a:t>
            </a:r>
            <a:endParaRPr lang="en-IN" sz="1600" dirty="0"/>
          </a:p>
        </p:txBody>
      </p:sp>
      <p:sp>
        <p:nvSpPr>
          <p:cNvPr id="14" name="TextBox 13"/>
          <p:cNvSpPr txBox="1"/>
          <p:nvPr/>
        </p:nvSpPr>
        <p:spPr>
          <a:xfrm>
            <a:off x="6096000" y="5589657"/>
            <a:ext cx="304800" cy="338554"/>
          </a:xfrm>
          <a:prstGeom prst="rect">
            <a:avLst/>
          </a:prstGeom>
          <a:noFill/>
        </p:spPr>
        <p:txBody>
          <a:bodyPr wrap="square" rtlCol="0">
            <a:spAutoFit/>
          </a:bodyPr>
          <a:lstStyle/>
          <a:p>
            <a:r>
              <a:rPr lang="en-US" sz="1600" dirty="0" smtClean="0"/>
              <a:t>4</a:t>
            </a:r>
            <a:endParaRPr lang="en-IN" sz="1600" dirty="0"/>
          </a:p>
        </p:txBody>
      </p:sp>
      <p:sp>
        <p:nvSpPr>
          <p:cNvPr id="5" name="Rectangle 4"/>
          <p:cNvSpPr/>
          <p:nvPr/>
        </p:nvSpPr>
        <p:spPr>
          <a:xfrm>
            <a:off x="6610350" y="25146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2542844"/>
            <a:ext cx="762000" cy="369332"/>
          </a:xfrm>
          <a:prstGeom prst="rect">
            <a:avLst/>
          </a:prstGeom>
          <a:noFill/>
        </p:spPr>
        <p:txBody>
          <a:bodyPr wrap="square" rtlCol="0">
            <a:spAutoFit/>
          </a:bodyPr>
          <a:lstStyle/>
          <a:p>
            <a:r>
              <a:rPr lang="en-US" dirty="0" smtClean="0"/>
              <a:t>full</a:t>
            </a:r>
            <a:endParaRPr lang="en-US" dirty="0"/>
          </a:p>
        </p:txBody>
      </p:sp>
      <p:sp>
        <p:nvSpPr>
          <p:cNvPr id="16" name="Rectangle 15"/>
          <p:cNvSpPr/>
          <p:nvPr/>
        </p:nvSpPr>
        <p:spPr>
          <a:xfrm>
            <a:off x="6610350" y="3124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791200" y="3152444"/>
            <a:ext cx="762000" cy="369332"/>
          </a:xfrm>
          <a:prstGeom prst="rect">
            <a:avLst/>
          </a:prstGeom>
          <a:noFill/>
        </p:spPr>
        <p:txBody>
          <a:bodyPr wrap="square" rtlCol="0">
            <a:spAutoFit/>
          </a:bodyPr>
          <a:lstStyle/>
          <a:p>
            <a:r>
              <a:rPr lang="en-US" dirty="0" smtClean="0"/>
              <a:t>item</a:t>
            </a:r>
            <a:endParaRPr lang="en-US" dirty="0"/>
          </a:p>
        </p:txBody>
      </p:sp>
      <p:sp>
        <p:nvSpPr>
          <p:cNvPr id="6" name="TextBox 5"/>
          <p:cNvSpPr txBox="1"/>
          <p:nvPr/>
        </p:nvSpPr>
        <p:spPr>
          <a:xfrm>
            <a:off x="6629400" y="3168134"/>
            <a:ext cx="914400" cy="369332"/>
          </a:xfrm>
          <a:prstGeom prst="rect">
            <a:avLst/>
          </a:prstGeom>
          <a:noFill/>
        </p:spPr>
        <p:txBody>
          <a:bodyPr wrap="square" rtlCol="0">
            <a:spAutoFit/>
          </a:bodyPr>
          <a:lstStyle/>
          <a:p>
            <a:pPr algn="ctr"/>
            <a:r>
              <a:rPr lang="en-US" dirty="0"/>
              <a:t>Item </a:t>
            </a:r>
            <a:r>
              <a:rPr lang="en-US" dirty="0" smtClean="0"/>
              <a:t>1</a:t>
            </a:r>
            <a:endParaRPr lang="en-US" dirty="0"/>
          </a:p>
        </p:txBody>
      </p:sp>
      <p:sp>
        <p:nvSpPr>
          <p:cNvPr id="11" name="TextBox 10"/>
          <p:cNvSpPr txBox="1"/>
          <p:nvPr/>
        </p:nvSpPr>
        <p:spPr>
          <a:xfrm>
            <a:off x="6905766" y="2561524"/>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0</a:t>
            </a:r>
            <a:endParaRPr lang="en-US" dirty="0"/>
          </a:p>
        </p:txBody>
      </p:sp>
      <p:sp>
        <p:nvSpPr>
          <p:cNvPr id="20" name="TextBox 19"/>
          <p:cNvSpPr txBox="1"/>
          <p:nvPr/>
        </p:nvSpPr>
        <p:spPr>
          <a:xfrm>
            <a:off x="6903776" y="2559566"/>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0</a:t>
            </a:r>
            <a:endParaRPr lang="en-US" dirty="0"/>
          </a:p>
        </p:txBody>
      </p:sp>
      <p:sp>
        <p:nvSpPr>
          <p:cNvPr id="19" name="Rectangle 18"/>
          <p:cNvSpPr/>
          <p:nvPr/>
        </p:nvSpPr>
        <p:spPr>
          <a:xfrm>
            <a:off x="6619874" y="1981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5715000" y="2009444"/>
            <a:ext cx="847724" cy="369332"/>
          </a:xfrm>
          <a:prstGeom prst="rect">
            <a:avLst/>
          </a:prstGeom>
          <a:noFill/>
        </p:spPr>
        <p:txBody>
          <a:bodyPr wrap="square" rtlCol="0">
            <a:spAutoFit/>
          </a:bodyPr>
          <a:lstStyle/>
          <a:p>
            <a:r>
              <a:rPr lang="en-US" dirty="0" smtClean="0"/>
              <a:t>empty</a:t>
            </a:r>
            <a:endParaRPr lang="en-US" dirty="0"/>
          </a:p>
        </p:txBody>
      </p:sp>
      <p:sp>
        <p:nvSpPr>
          <p:cNvPr id="22" name="TextBox 21"/>
          <p:cNvSpPr txBox="1"/>
          <p:nvPr/>
        </p:nvSpPr>
        <p:spPr>
          <a:xfrm>
            <a:off x="6913300" y="202299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4</a:t>
            </a:r>
          </a:p>
        </p:txBody>
      </p:sp>
      <p:sp>
        <p:nvSpPr>
          <p:cNvPr id="23" name="Rectangle 22"/>
          <p:cNvSpPr/>
          <p:nvPr/>
        </p:nvSpPr>
        <p:spPr>
          <a:xfrm>
            <a:off x="6619874"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5715000" y="1247444"/>
            <a:ext cx="847724" cy="369332"/>
          </a:xfrm>
          <a:prstGeom prst="rect">
            <a:avLst/>
          </a:prstGeom>
          <a:noFill/>
        </p:spPr>
        <p:txBody>
          <a:bodyPr wrap="square" rtlCol="0">
            <a:spAutoFit/>
          </a:bodyPr>
          <a:lstStyle/>
          <a:p>
            <a:r>
              <a:rPr lang="en-US" dirty="0" err="1" smtClean="0"/>
              <a:t>mutex</a:t>
            </a:r>
            <a:endParaRPr lang="en-US" dirty="0"/>
          </a:p>
        </p:txBody>
      </p:sp>
      <p:sp>
        <p:nvSpPr>
          <p:cNvPr id="25" name="TextBox 24"/>
          <p:cNvSpPr txBox="1"/>
          <p:nvPr/>
        </p:nvSpPr>
        <p:spPr>
          <a:xfrm>
            <a:off x="6913300" y="126099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26" name="TextBox 25"/>
          <p:cNvSpPr txBox="1"/>
          <p:nvPr/>
        </p:nvSpPr>
        <p:spPr>
          <a:xfrm>
            <a:off x="6913300" y="127587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29" name="TextBox 28"/>
          <p:cNvSpPr txBox="1"/>
          <p:nvPr/>
        </p:nvSpPr>
        <p:spPr>
          <a:xfrm>
            <a:off x="6915431" y="2027754"/>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3</a:t>
            </a:r>
          </a:p>
        </p:txBody>
      </p:sp>
      <p:sp>
        <p:nvSpPr>
          <p:cNvPr id="30" name="TextBox 29"/>
          <p:cNvSpPr txBox="1"/>
          <p:nvPr/>
        </p:nvSpPr>
        <p:spPr>
          <a:xfrm>
            <a:off x="6913301" y="1265255"/>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1</a:t>
            </a:r>
            <a:endParaRPr lang="en-US" dirty="0"/>
          </a:p>
        </p:txBody>
      </p:sp>
      <p:sp>
        <p:nvSpPr>
          <p:cNvPr id="31" name="TextBox 30"/>
          <p:cNvSpPr txBox="1"/>
          <p:nvPr/>
        </p:nvSpPr>
        <p:spPr>
          <a:xfrm>
            <a:off x="6903776" y="2570460"/>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Tree>
    <p:extLst>
      <p:ext uri="{BB962C8B-B14F-4D97-AF65-F5344CB8AC3E}">
        <p14:creationId xmlns:p14="http://schemas.microsoft.com/office/powerpoint/2010/main" val="290597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1" nodeType="click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additive="base">
                                        <p:cTn id="93" dur="500" fill="hold"/>
                                        <p:tgtEl>
                                          <p:spTgt spid="6"/>
                                        </p:tgtEl>
                                        <p:attrNameLst>
                                          <p:attrName>ppt_x</p:attrName>
                                        </p:attrNameLst>
                                      </p:cBhvr>
                                      <p:tavLst>
                                        <p:tav tm="0">
                                          <p:val>
                                            <p:strVal val="#ppt_x"/>
                                          </p:val>
                                        </p:tav>
                                        <p:tav tm="100000">
                                          <p:val>
                                            <p:strVal val="#ppt_x"/>
                                          </p:val>
                                        </p:tav>
                                      </p:tavLst>
                                    </p:anim>
                                    <p:anim calcmode="lin" valueType="num">
                                      <p:cBhvr additive="base">
                                        <p:cTn id="9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0" nodeType="clickEffect">
                                  <p:stCondLst>
                                    <p:cond delay="0"/>
                                  </p:stCondLst>
                                  <p:childTnLst>
                                    <p:animMotion origin="layout" path="M 0 1.11111E-6 L 0.00208 0.1912 " pathEditMode="relative" rAng="0" ptsTypes="AA">
                                      <p:cBhvr>
                                        <p:cTn id="118" dur="2000" fill="hold"/>
                                        <p:tgtEl>
                                          <p:spTgt spid="6"/>
                                        </p:tgtEl>
                                        <p:attrNameLst>
                                          <p:attrName>ppt_x</p:attrName>
                                          <p:attrName>ppt_y</p:attrName>
                                        </p:attrNameLst>
                                      </p:cBhvr>
                                      <p:rCtr x="104" y="956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P spid="14" grpId="0"/>
      <p:bldP spid="5" grpId="0" animBg="1"/>
      <p:bldP spid="15" grpId="0"/>
      <p:bldP spid="16" grpId="0" animBg="1"/>
      <p:bldP spid="17" grpId="0"/>
      <p:bldP spid="6" grpId="0"/>
      <p:bldP spid="6" grpId="1"/>
      <p:bldP spid="11" grpId="0" animBg="1"/>
      <p:bldP spid="20" grpId="0" animBg="1"/>
      <p:bldP spid="19" grpId="0" animBg="1"/>
      <p:bldP spid="21" grpId="0"/>
      <p:bldP spid="22" grpId="0" animBg="1"/>
      <p:bldP spid="23" grpId="0" animBg="1"/>
      <p:bldP spid="24" grpId="0"/>
      <p:bldP spid="25" grpId="0" animBg="1"/>
      <p:bldP spid="26" grpId="0" animBg="1"/>
      <p:bldP spid="29" grpId="0" animBg="1"/>
      <p:bldP spid="30" grpId="0" animBg="1"/>
      <p:bldP spid="3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90500" y="1066800"/>
            <a:ext cx="4876800" cy="5334000"/>
          </a:xfrm>
        </p:spPr>
        <p:txBody>
          <a:bodyPr>
            <a:normAutofit/>
          </a:bodyPr>
          <a:lstStyle/>
          <a:p>
            <a:pPr marL="0" indent="0">
              <a:buNone/>
            </a:pPr>
            <a:r>
              <a:rPr lang="en-US" dirty="0"/>
              <a:t>void consumer (void)</a:t>
            </a:r>
          </a:p>
          <a:p>
            <a:pPr marL="0" indent="0" defTabSz="542925">
              <a:buNone/>
            </a:pPr>
            <a:r>
              <a:rPr lang="en-US" dirty="0"/>
              <a:t>{	</a:t>
            </a:r>
            <a:r>
              <a:rPr lang="en-US" dirty="0" err="1"/>
              <a:t>int</a:t>
            </a:r>
            <a:r>
              <a:rPr lang="en-US" dirty="0"/>
              <a:t> item;</a:t>
            </a:r>
          </a:p>
          <a:p>
            <a:pPr marL="0" indent="0" defTabSz="542925">
              <a:buNone/>
            </a:pPr>
            <a:r>
              <a:rPr lang="en-US" dirty="0"/>
              <a:t>	while (true) </a:t>
            </a:r>
          </a:p>
          <a:p>
            <a:pPr marL="0" indent="0" defTabSz="542925">
              <a:buNone/>
            </a:pPr>
            <a:r>
              <a:rPr lang="en-US" dirty="0"/>
              <a:t>	{</a:t>
            </a:r>
          </a:p>
          <a:p>
            <a:pPr marL="0" indent="0" defTabSz="542925">
              <a:buNone/>
            </a:pPr>
            <a:r>
              <a:rPr lang="en-US" dirty="0"/>
              <a:t>	 down(&amp;full);</a:t>
            </a:r>
          </a:p>
          <a:p>
            <a:pPr marL="0" indent="0" defTabSz="542925">
              <a:buNone/>
            </a:pPr>
            <a:r>
              <a:rPr lang="en-US" dirty="0"/>
              <a:t>	 down(&amp;</a:t>
            </a:r>
            <a:r>
              <a:rPr lang="en-US" dirty="0" err="1"/>
              <a:t>mutex</a:t>
            </a:r>
            <a:r>
              <a:rPr lang="en-US" dirty="0"/>
              <a:t>);</a:t>
            </a:r>
          </a:p>
          <a:p>
            <a:pPr marL="0" indent="0" defTabSz="542925">
              <a:buNone/>
            </a:pPr>
            <a:r>
              <a:rPr lang="en-US" dirty="0"/>
              <a:t>	 item=</a:t>
            </a:r>
            <a:r>
              <a:rPr lang="en-US" dirty="0" err="1"/>
              <a:t>remove_item</a:t>
            </a:r>
            <a:r>
              <a:rPr lang="en-US" dirty="0"/>
              <a:t>(item);</a:t>
            </a:r>
          </a:p>
          <a:p>
            <a:pPr marL="0" indent="0" defTabSz="542925">
              <a:buNone/>
            </a:pPr>
            <a:r>
              <a:rPr lang="en-US" dirty="0"/>
              <a:t>	 up(&amp;</a:t>
            </a:r>
            <a:r>
              <a:rPr lang="en-US" dirty="0" err="1"/>
              <a:t>mutex</a:t>
            </a:r>
            <a:r>
              <a:rPr lang="en-US" dirty="0"/>
              <a:t>);</a:t>
            </a:r>
          </a:p>
          <a:p>
            <a:pPr marL="0" indent="0" defTabSz="542925">
              <a:buNone/>
            </a:pPr>
            <a:r>
              <a:rPr lang="en-US" dirty="0"/>
              <a:t>	 up(&amp;empty);</a:t>
            </a:r>
          </a:p>
          <a:p>
            <a:pPr marL="0" indent="0" defTabSz="542925">
              <a:buNone/>
            </a:pPr>
            <a:r>
              <a:rPr lang="en-US" dirty="0"/>
              <a:t>	 </a:t>
            </a:r>
            <a:r>
              <a:rPr lang="en-US" dirty="0" err="1"/>
              <a:t>consume_item</a:t>
            </a:r>
            <a:r>
              <a:rPr lang="en-US" dirty="0"/>
              <a:t>(item);</a:t>
            </a:r>
          </a:p>
          <a:p>
            <a:pPr marL="0" indent="0" defTabSz="542925">
              <a:buNone/>
            </a:pPr>
            <a:r>
              <a:rPr lang="en-US" dirty="0"/>
              <a:t>	}</a:t>
            </a:r>
          </a:p>
          <a:p>
            <a:pPr marL="0" indent="0">
              <a:buNone/>
            </a:pPr>
            <a:r>
              <a:rPr lang="en-US" dirty="0"/>
              <a:t>}</a:t>
            </a:r>
            <a:endParaRPr lang="en-US" dirty="0" smtClean="0"/>
          </a:p>
          <a:p>
            <a:pPr marL="0" indent="0">
              <a:buNone/>
            </a:pPr>
            <a:endParaRPr lang="en-US" dirty="0" smtClean="0"/>
          </a:p>
          <a:p>
            <a:pPr marL="0" indent="0">
              <a:buNone/>
            </a:pPr>
            <a:endParaRPr lang="en-IN" dirty="0" smtClean="0"/>
          </a:p>
        </p:txBody>
      </p:sp>
      <p:sp>
        <p:nvSpPr>
          <p:cNvPr id="3" name="Content Placeholder 2"/>
          <p:cNvSpPr>
            <a:spLocks noGrp="1"/>
          </p:cNvSpPr>
          <p:nvPr>
            <p:ph sz="half" idx="2"/>
          </p:nvPr>
        </p:nvSpPr>
        <p:spPr>
          <a:xfrm>
            <a:off x="5181600" y="1066800"/>
            <a:ext cx="3771900" cy="5334000"/>
          </a:xfrm>
        </p:spPr>
        <p:txBody>
          <a:bodyPr/>
          <a:lstStyle/>
          <a:p>
            <a:endParaRPr lang="en-IN" dirty="0"/>
          </a:p>
        </p:txBody>
      </p:sp>
      <p:sp>
        <p:nvSpPr>
          <p:cNvPr id="4" name="Title 3"/>
          <p:cNvSpPr>
            <a:spLocks noGrp="1"/>
          </p:cNvSpPr>
          <p:nvPr>
            <p:ph type="title"/>
          </p:nvPr>
        </p:nvSpPr>
        <p:spPr/>
        <p:txBody>
          <a:bodyPr>
            <a:noAutofit/>
          </a:bodyPr>
          <a:lstStyle/>
          <a:p>
            <a:r>
              <a:rPr lang="en-US" sz="3500" dirty="0" smtClean="0"/>
              <a:t>Producer Consumer problem using Semaphore</a:t>
            </a:r>
            <a:endParaRPr lang="en-IN" sz="3500" dirty="0"/>
          </a:p>
        </p:txBody>
      </p:sp>
      <p:graphicFrame>
        <p:nvGraphicFramePr>
          <p:cNvPr id="7" name="Content Placeholder 3"/>
          <p:cNvGraphicFramePr>
            <a:graphicFrameLocks/>
          </p:cNvGraphicFramePr>
          <p:nvPr>
            <p:extLst>
              <p:ext uri="{D42A27DB-BD31-4B8C-83A1-F6EECF244321}">
                <p14:modId xmlns:p14="http://schemas.microsoft.com/office/powerpoint/2010/main" val="2583811383"/>
              </p:ext>
            </p:extLst>
          </p:nvPr>
        </p:nvGraphicFramePr>
        <p:xfrm>
          <a:off x="6400800" y="4089400"/>
          <a:ext cx="1371600" cy="1854200"/>
        </p:xfrm>
        <a:graphic>
          <a:graphicData uri="http://schemas.openxmlformats.org/drawingml/2006/table">
            <a:tbl>
              <a:tblPr firstRow="1" bandRow="1">
                <a:tableStyleId>{69012ECD-51FC-41F1-AA8D-1B2483CD663E}</a:tableStyleId>
              </a:tblPr>
              <a:tblGrid>
                <a:gridCol w="1371600">
                  <a:extLst>
                    <a:ext uri="{9D8B030D-6E8A-4147-A177-3AD203B41FA5}">
                      <a16:colId xmlns:a16="http://schemas.microsoft.com/office/drawing/2014/main" xmlns="" val="20000"/>
                    </a:ext>
                  </a:extLst>
                </a:gridCol>
              </a:tblGrid>
              <a:tr h="370840">
                <a:tc>
                  <a:txBody>
                    <a:bodyPr/>
                    <a:lstStyle/>
                    <a:p>
                      <a:pPr algn="ctr"/>
                      <a:r>
                        <a:rPr lang="en-US" dirty="0" smtClean="0"/>
                        <a:t>Buffer</a:t>
                      </a:r>
                      <a:endParaRPr lang="en-US" dirty="0"/>
                    </a:p>
                  </a:txBody>
                  <a:tcPr/>
                </a:tc>
                <a:extLst>
                  <a:ext uri="{0D108BD9-81ED-4DB2-BD59-A6C34878D82A}">
                    <a16:rowId xmlns:a16="http://schemas.microsoft.com/office/drawing/2014/main" xmlns="" val="10000"/>
                  </a:ext>
                </a:extLst>
              </a:tr>
              <a:tr h="370840">
                <a:tc>
                  <a:txBody>
                    <a:bodyPr/>
                    <a:lstStyle/>
                    <a:p>
                      <a:pPr algn="ctr"/>
                      <a:endParaRPr lang="en-US" dirty="0"/>
                    </a:p>
                  </a:txBody>
                  <a:tcPr/>
                </a:tc>
                <a:extLst>
                  <a:ext uri="{0D108BD9-81ED-4DB2-BD59-A6C34878D82A}">
                    <a16:rowId xmlns:a16="http://schemas.microsoft.com/office/drawing/2014/main" xmlns="" val="10001"/>
                  </a:ext>
                </a:extLst>
              </a:tr>
              <a:tr h="370840">
                <a:tc>
                  <a:txBody>
                    <a:bodyPr/>
                    <a:lstStyle/>
                    <a:p>
                      <a:pPr algn="ctr"/>
                      <a:endParaRPr lang="en-US"/>
                    </a:p>
                  </a:txBody>
                  <a:tcPr/>
                </a:tc>
                <a:extLst>
                  <a:ext uri="{0D108BD9-81ED-4DB2-BD59-A6C34878D82A}">
                    <a16:rowId xmlns:a16="http://schemas.microsoft.com/office/drawing/2014/main" xmlns="" val="10002"/>
                  </a:ext>
                </a:extLst>
              </a:tr>
              <a:tr h="370840">
                <a:tc>
                  <a:txBody>
                    <a:bodyPr/>
                    <a:lstStyle/>
                    <a:p>
                      <a:pPr algn="ctr"/>
                      <a:endParaRPr lang="en-US"/>
                    </a:p>
                  </a:txBody>
                  <a:tcPr/>
                </a:tc>
                <a:extLst>
                  <a:ext uri="{0D108BD9-81ED-4DB2-BD59-A6C34878D82A}">
                    <a16:rowId xmlns:a16="http://schemas.microsoft.com/office/drawing/2014/main" xmlns="" val="10003"/>
                  </a:ext>
                </a:extLst>
              </a:tr>
              <a:tr h="370840">
                <a:tc>
                  <a:txBody>
                    <a:bodyPr/>
                    <a:lstStyle/>
                    <a:p>
                      <a:pPr algn="ctr"/>
                      <a:endParaRPr lang="en-US" dirty="0"/>
                    </a:p>
                  </a:txBody>
                  <a:tcPr/>
                </a:tc>
                <a:extLst>
                  <a:ext uri="{0D108BD9-81ED-4DB2-BD59-A6C34878D82A}">
                    <a16:rowId xmlns:a16="http://schemas.microsoft.com/office/drawing/2014/main" xmlns="" val="10004"/>
                  </a:ext>
                </a:extLst>
              </a:tr>
            </a:tbl>
          </a:graphicData>
        </a:graphic>
      </p:graphicFrame>
      <p:sp>
        <p:nvSpPr>
          <p:cNvPr id="8" name="TextBox 7"/>
          <p:cNvSpPr txBox="1"/>
          <p:nvPr/>
        </p:nvSpPr>
        <p:spPr>
          <a:xfrm>
            <a:off x="5257800" y="4089400"/>
            <a:ext cx="1066800" cy="369332"/>
          </a:xfrm>
          <a:prstGeom prst="rect">
            <a:avLst/>
          </a:prstGeom>
          <a:noFill/>
        </p:spPr>
        <p:txBody>
          <a:bodyPr wrap="square" rtlCol="0">
            <a:spAutoFit/>
          </a:bodyPr>
          <a:lstStyle/>
          <a:p>
            <a:r>
              <a:rPr lang="en-US" dirty="0" smtClean="0"/>
              <a:t>Producer</a:t>
            </a:r>
            <a:endParaRPr lang="en-US" dirty="0"/>
          </a:p>
        </p:txBody>
      </p:sp>
      <p:sp>
        <p:nvSpPr>
          <p:cNvPr id="9" name="TextBox 8"/>
          <p:cNvSpPr txBox="1"/>
          <p:nvPr/>
        </p:nvSpPr>
        <p:spPr>
          <a:xfrm>
            <a:off x="7772400" y="4089400"/>
            <a:ext cx="1143000" cy="369332"/>
          </a:xfrm>
          <a:prstGeom prst="rect">
            <a:avLst/>
          </a:prstGeom>
          <a:noFill/>
        </p:spPr>
        <p:txBody>
          <a:bodyPr wrap="square" rtlCol="0">
            <a:spAutoFit/>
          </a:bodyPr>
          <a:lstStyle/>
          <a:p>
            <a:r>
              <a:rPr lang="en-US" dirty="0" smtClean="0"/>
              <a:t>Consumer</a:t>
            </a:r>
            <a:endParaRPr lang="en-US" dirty="0"/>
          </a:p>
        </p:txBody>
      </p:sp>
      <p:sp>
        <p:nvSpPr>
          <p:cNvPr id="10" name="TextBox 9"/>
          <p:cNvSpPr txBox="1"/>
          <p:nvPr/>
        </p:nvSpPr>
        <p:spPr>
          <a:xfrm>
            <a:off x="6096000" y="4458732"/>
            <a:ext cx="304800" cy="338554"/>
          </a:xfrm>
          <a:prstGeom prst="rect">
            <a:avLst/>
          </a:prstGeom>
          <a:noFill/>
        </p:spPr>
        <p:txBody>
          <a:bodyPr wrap="square" rtlCol="0">
            <a:spAutoFit/>
          </a:bodyPr>
          <a:lstStyle/>
          <a:p>
            <a:r>
              <a:rPr lang="en-US" sz="1600" dirty="0" smtClean="0"/>
              <a:t>1</a:t>
            </a:r>
            <a:endParaRPr lang="en-IN" sz="1600" dirty="0"/>
          </a:p>
        </p:txBody>
      </p:sp>
      <p:sp>
        <p:nvSpPr>
          <p:cNvPr id="12" name="TextBox 11"/>
          <p:cNvSpPr txBox="1"/>
          <p:nvPr/>
        </p:nvSpPr>
        <p:spPr>
          <a:xfrm>
            <a:off x="6096000" y="4847223"/>
            <a:ext cx="304800" cy="338554"/>
          </a:xfrm>
          <a:prstGeom prst="rect">
            <a:avLst/>
          </a:prstGeom>
          <a:noFill/>
        </p:spPr>
        <p:txBody>
          <a:bodyPr wrap="square" rtlCol="0">
            <a:spAutoFit/>
          </a:bodyPr>
          <a:lstStyle/>
          <a:p>
            <a:r>
              <a:rPr lang="en-US" sz="1600" dirty="0" smtClean="0"/>
              <a:t>2</a:t>
            </a:r>
            <a:endParaRPr lang="en-IN" sz="1600" dirty="0"/>
          </a:p>
        </p:txBody>
      </p:sp>
      <p:sp>
        <p:nvSpPr>
          <p:cNvPr id="13" name="TextBox 12"/>
          <p:cNvSpPr txBox="1"/>
          <p:nvPr/>
        </p:nvSpPr>
        <p:spPr>
          <a:xfrm>
            <a:off x="6096000" y="5235714"/>
            <a:ext cx="304800" cy="338554"/>
          </a:xfrm>
          <a:prstGeom prst="rect">
            <a:avLst/>
          </a:prstGeom>
          <a:noFill/>
        </p:spPr>
        <p:txBody>
          <a:bodyPr wrap="square" rtlCol="0">
            <a:spAutoFit/>
          </a:bodyPr>
          <a:lstStyle/>
          <a:p>
            <a:r>
              <a:rPr lang="en-US" sz="1600" dirty="0" smtClean="0"/>
              <a:t>3</a:t>
            </a:r>
            <a:endParaRPr lang="en-IN" sz="1600" dirty="0"/>
          </a:p>
        </p:txBody>
      </p:sp>
      <p:sp>
        <p:nvSpPr>
          <p:cNvPr id="14" name="TextBox 13"/>
          <p:cNvSpPr txBox="1"/>
          <p:nvPr/>
        </p:nvSpPr>
        <p:spPr>
          <a:xfrm>
            <a:off x="6096000" y="5589657"/>
            <a:ext cx="304800" cy="338554"/>
          </a:xfrm>
          <a:prstGeom prst="rect">
            <a:avLst/>
          </a:prstGeom>
          <a:noFill/>
        </p:spPr>
        <p:txBody>
          <a:bodyPr wrap="square" rtlCol="0">
            <a:spAutoFit/>
          </a:bodyPr>
          <a:lstStyle/>
          <a:p>
            <a:r>
              <a:rPr lang="en-US" sz="1600" dirty="0" smtClean="0"/>
              <a:t>4</a:t>
            </a:r>
            <a:endParaRPr lang="en-IN" sz="1600" dirty="0"/>
          </a:p>
        </p:txBody>
      </p:sp>
      <p:sp>
        <p:nvSpPr>
          <p:cNvPr id="5" name="Rectangle 4"/>
          <p:cNvSpPr/>
          <p:nvPr/>
        </p:nvSpPr>
        <p:spPr>
          <a:xfrm>
            <a:off x="6610350" y="25146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791200" y="2542844"/>
            <a:ext cx="762000" cy="369332"/>
          </a:xfrm>
          <a:prstGeom prst="rect">
            <a:avLst/>
          </a:prstGeom>
          <a:noFill/>
        </p:spPr>
        <p:txBody>
          <a:bodyPr wrap="square" rtlCol="0">
            <a:spAutoFit/>
          </a:bodyPr>
          <a:lstStyle/>
          <a:p>
            <a:r>
              <a:rPr lang="en-US" dirty="0" smtClean="0"/>
              <a:t>full</a:t>
            </a:r>
            <a:endParaRPr lang="en-US" dirty="0"/>
          </a:p>
        </p:txBody>
      </p:sp>
      <p:sp>
        <p:nvSpPr>
          <p:cNvPr id="16" name="Rectangle 15"/>
          <p:cNvSpPr/>
          <p:nvPr/>
        </p:nvSpPr>
        <p:spPr>
          <a:xfrm>
            <a:off x="6610350" y="3124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5791200" y="3152444"/>
            <a:ext cx="762000" cy="369332"/>
          </a:xfrm>
          <a:prstGeom prst="rect">
            <a:avLst/>
          </a:prstGeom>
          <a:noFill/>
        </p:spPr>
        <p:txBody>
          <a:bodyPr wrap="square" rtlCol="0">
            <a:spAutoFit/>
          </a:bodyPr>
          <a:lstStyle/>
          <a:p>
            <a:r>
              <a:rPr lang="en-US" dirty="0" smtClean="0"/>
              <a:t>item</a:t>
            </a:r>
            <a:endParaRPr lang="en-US" dirty="0"/>
          </a:p>
        </p:txBody>
      </p:sp>
      <p:sp>
        <p:nvSpPr>
          <p:cNvPr id="6" name="TextBox 5"/>
          <p:cNvSpPr txBox="1"/>
          <p:nvPr/>
        </p:nvSpPr>
        <p:spPr>
          <a:xfrm>
            <a:off x="6623050" y="4458040"/>
            <a:ext cx="914400" cy="369332"/>
          </a:xfrm>
          <a:prstGeom prst="rect">
            <a:avLst/>
          </a:prstGeom>
          <a:noFill/>
        </p:spPr>
        <p:txBody>
          <a:bodyPr wrap="square" rtlCol="0">
            <a:spAutoFit/>
          </a:bodyPr>
          <a:lstStyle/>
          <a:p>
            <a:pPr algn="ctr"/>
            <a:r>
              <a:rPr lang="en-US" dirty="0"/>
              <a:t>Item </a:t>
            </a:r>
            <a:r>
              <a:rPr lang="en-US" dirty="0" smtClean="0"/>
              <a:t>1</a:t>
            </a:r>
            <a:endParaRPr lang="en-US" dirty="0"/>
          </a:p>
        </p:txBody>
      </p:sp>
      <p:sp>
        <p:nvSpPr>
          <p:cNvPr id="19" name="Rectangle 18"/>
          <p:cNvSpPr/>
          <p:nvPr/>
        </p:nvSpPr>
        <p:spPr>
          <a:xfrm>
            <a:off x="6619874" y="1981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5715000" y="2009444"/>
            <a:ext cx="847724" cy="369332"/>
          </a:xfrm>
          <a:prstGeom prst="rect">
            <a:avLst/>
          </a:prstGeom>
          <a:noFill/>
        </p:spPr>
        <p:txBody>
          <a:bodyPr wrap="square" rtlCol="0">
            <a:spAutoFit/>
          </a:bodyPr>
          <a:lstStyle/>
          <a:p>
            <a:r>
              <a:rPr lang="en-US" dirty="0" smtClean="0"/>
              <a:t>empty</a:t>
            </a:r>
            <a:endParaRPr lang="en-US" dirty="0"/>
          </a:p>
        </p:txBody>
      </p:sp>
      <p:sp>
        <p:nvSpPr>
          <p:cNvPr id="22" name="TextBox 21"/>
          <p:cNvSpPr txBox="1"/>
          <p:nvPr/>
        </p:nvSpPr>
        <p:spPr>
          <a:xfrm>
            <a:off x="6913300" y="202299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4</a:t>
            </a:r>
          </a:p>
        </p:txBody>
      </p:sp>
      <p:sp>
        <p:nvSpPr>
          <p:cNvPr id="23" name="Rectangle 22"/>
          <p:cNvSpPr/>
          <p:nvPr/>
        </p:nvSpPr>
        <p:spPr>
          <a:xfrm>
            <a:off x="6619874"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5715000" y="1247444"/>
            <a:ext cx="847724" cy="369332"/>
          </a:xfrm>
          <a:prstGeom prst="rect">
            <a:avLst/>
          </a:prstGeom>
          <a:noFill/>
        </p:spPr>
        <p:txBody>
          <a:bodyPr wrap="square" rtlCol="0">
            <a:spAutoFit/>
          </a:bodyPr>
          <a:lstStyle/>
          <a:p>
            <a:r>
              <a:rPr lang="en-US" dirty="0" err="1" smtClean="0"/>
              <a:t>mutex</a:t>
            </a:r>
            <a:endParaRPr lang="en-US" dirty="0"/>
          </a:p>
        </p:txBody>
      </p:sp>
      <p:sp>
        <p:nvSpPr>
          <p:cNvPr id="25" name="TextBox 24"/>
          <p:cNvSpPr txBox="1"/>
          <p:nvPr/>
        </p:nvSpPr>
        <p:spPr>
          <a:xfrm>
            <a:off x="6913300" y="126099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26" name="TextBox 25"/>
          <p:cNvSpPr txBox="1"/>
          <p:nvPr/>
        </p:nvSpPr>
        <p:spPr>
          <a:xfrm>
            <a:off x="6913300" y="127587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29" name="TextBox 28"/>
          <p:cNvSpPr txBox="1"/>
          <p:nvPr/>
        </p:nvSpPr>
        <p:spPr>
          <a:xfrm>
            <a:off x="6915431" y="2027754"/>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3</a:t>
            </a:r>
          </a:p>
        </p:txBody>
      </p:sp>
      <p:sp>
        <p:nvSpPr>
          <p:cNvPr id="30" name="TextBox 29"/>
          <p:cNvSpPr txBox="1"/>
          <p:nvPr/>
        </p:nvSpPr>
        <p:spPr>
          <a:xfrm>
            <a:off x="6913301" y="1265255"/>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1</a:t>
            </a:r>
            <a:endParaRPr lang="en-US" dirty="0"/>
          </a:p>
        </p:txBody>
      </p:sp>
      <p:sp>
        <p:nvSpPr>
          <p:cNvPr id="31" name="TextBox 30"/>
          <p:cNvSpPr txBox="1"/>
          <p:nvPr/>
        </p:nvSpPr>
        <p:spPr>
          <a:xfrm>
            <a:off x="6917768" y="2555201"/>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1</a:t>
            </a:r>
          </a:p>
        </p:txBody>
      </p:sp>
      <p:sp>
        <p:nvSpPr>
          <p:cNvPr id="32" name="TextBox 31"/>
          <p:cNvSpPr txBox="1"/>
          <p:nvPr/>
        </p:nvSpPr>
        <p:spPr>
          <a:xfrm>
            <a:off x="6923335" y="126763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1</a:t>
            </a:r>
            <a:endParaRPr lang="en-US" dirty="0"/>
          </a:p>
        </p:txBody>
      </p:sp>
      <p:sp>
        <p:nvSpPr>
          <p:cNvPr id="36" name="TextBox 35"/>
          <p:cNvSpPr txBox="1"/>
          <p:nvPr/>
        </p:nvSpPr>
        <p:spPr>
          <a:xfrm>
            <a:off x="6913098" y="1265255"/>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37" name="TextBox 36"/>
          <p:cNvSpPr txBox="1"/>
          <p:nvPr/>
        </p:nvSpPr>
        <p:spPr>
          <a:xfrm>
            <a:off x="6913300" y="2548588"/>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0</a:t>
            </a:r>
          </a:p>
        </p:txBody>
      </p:sp>
      <p:sp>
        <p:nvSpPr>
          <p:cNvPr id="38" name="TextBox 37"/>
          <p:cNvSpPr txBox="1"/>
          <p:nvPr/>
        </p:nvSpPr>
        <p:spPr>
          <a:xfrm>
            <a:off x="6917768" y="2018228"/>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4</a:t>
            </a:r>
          </a:p>
        </p:txBody>
      </p:sp>
      <p:sp>
        <p:nvSpPr>
          <p:cNvPr id="39" name="TextBox 38"/>
          <p:cNvSpPr txBox="1"/>
          <p:nvPr/>
        </p:nvSpPr>
        <p:spPr>
          <a:xfrm>
            <a:off x="6913098" y="1271607"/>
            <a:ext cx="3002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63806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4.44444E-6 -2.14203E-6 L 0.00069 -0.18783 " pathEditMode="relative" rAng="0" ptsTypes="AA">
                                      <p:cBhvr>
                                        <p:cTn id="46" dur="2000" fill="hold"/>
                                        <p:tgtEl>
                                          <p:spTgt spid="6"/>
                                        </p:tgtEl>
                                        <p:attrNameLst>
                                          <p:attrName>ppt_x</p:attrName>
                                          <p:attrName>ppt_y</p:attrName>
                                        </p:attrNameLst>
                                      </p:cBhvr>
                                      <p:rCtr x="35" y="-9392"/>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6" grpId="0"/>
      <p:bldP spid="32" grpId="0" animBg="1"/>
      <p:bldP spid="36" grpId="0" animBg="1"/>
      <p:bldP spid="37" grpId="0" animBg="1"/>
      <p:bldP spid="38" grpId="0" animBg="1"/>
      <p:bldP spid="3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Readers Writer problem</a:t>
            </a:r>
          </a:p>
        </p:txBody>
      </p:sp>
      <p:sp>
        <p:nvSpPr>
          <p:cNvPr id="6" name="Content Placeholder 5"/>
          <p:cNvSpPr>
            <a:spLocks noGrp="1"/>
          </p:cNvSpPr>
          <p:nvPr>
            <p:ph idx="1"/>
          </p:nvPr>
        </p:nvSpPr>
        <p:spPr/>
        <p:txBody>
          <a:bodyPr/>
          <a:lstStyle/>
          <a:p>
            <a:r>
              <a:rPr lang="en-US" dirty="0"/>
              <a:t>In the readers and writers problem, many competing processes are wishing to perform reading and writing operations in a database.</a:t>
            </a:r>
          </a:p>
          <a:p>
            <a:r>
              <a:rPr lang="en-US" dirty="0"/>
              <a:t>It is acceptable to have multiple processes reading the database at the same time, but if one process is updating (writing) the database, no other processes may have access to the database, not even readers. </a:t>
            </a:r>
          </a:p>
          <a:p>
            <a:endParaRPr lang="en-US" dirty="0"/>
          </a:p>
        </p:txBody>
      </p:sp>
      <p:sp>
        <p:nvSpPr>
          <p:cNvPr id="7" name="Oval 6"/>
          <p:cNvSpPr/>
          <p:nvPr/>
        </p:nvSpPr>
        <p:spPr>
          <a:xfrm>
            <a:off x="3048000"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8" name="Oval 7"/>
          <p:cNvSpPr/>
          <p:nvPr/>
        </p:nvSpPr>
        <p:spPr>
          <a:xfrm>
            <a:off x="3918857"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9" name="Oval 8"/>
          <p:cNvSpPr/>
          <p:nvPr/>
        </p:nvSpPr>
        <p:spPr>
          <a:xfrm>
            <a:off x="4789714"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sp>
        <p:nvSpPr>
          <p:cNvPr id="10" name="TextBox 9"/>
          <p:cNvSpPr txBox="1"/>
          <p:nvPr/>
        </p:nvSpPr>
        <p:spPr>
          <a:xfrm>
            <a:off x="3635828" y="5791200"/>
            <a:ext cx="117565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t>DATABASE</a:t>
            </a:r>
            <a:endParaRPr lang="en-US" dirty="0"/>
          </a:p>
        </p:txBody>
      </p:sp>
      <p:cxnSp>
        <p:nvCxnSpPr>
          <p:cNvPr id="12" name="Straight Arrow Connector 11"/>
          <p:cNvCxnSpPr>
            <a:stCxn id="7" idx="4"/>
          </p:cNvCxnSpPr>
          <p:nvPr/>
        </p:nvCxnSpPr>
        <p:spPr>
          <a:xfrm>
            <a:off x="3352800" y="4191000"/>
            <a:ext cx="292101"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4"/>
            <a:endCxn id="10" idx="0"/>
          </p:cNvCxnSpPr>
          <p:nvPr/>
        </p:nvCxnSpPr>
        <p:spPr>
          <a:xfrm>
            <a:off x="4223657" y="4191000"/>
            <a:ext cx="0"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4201885" y="4507468"/>
            <a:ext cx="653143" cy="369332"/>
          </a:xfrm>
          <a:prstGeom prst="rect">
            <a:avLst/>
          </a:prstGeom>
          <a:noFill/>
        </p:spPr>
        <p:txBody>
          <a:bodyPr wrap="square" rtlCol="0">
            <a:spAutoFit/>
          </a:bodyPr>
          <a:lstStyle/>
          <a:p>
            <a:r>
              <a:rPr lang="en-US" dirty="0" smtClean="0"/>
              <a:t>Read</a:t>
            </a:r>
            <a:endParaRPr lang="en-US" dirty="0"/>
          </a:p>
        </p:txBody>
      </p:sp>
      <p:cxnSp>
        <p:nvCxnSpPr>
          <p:cNvPr id="17" name="Straight Arrow Connector 16"/>
          <p:cNvCxnSpPr>
            <a:stCxn id="9" idx="4"/>
          </p:cNvCxnSpPr>
          <p:nvPr/>
        </p:nvCxnSpPr>
        <p:spPr>
          <a:xfrm flipH="1">
            <a:off x="4807857" y="4191000"/>
            <a:ext cx="286657"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5005517" y="4507468"/>
            <a:ext cx="653143" cy="369332"/>
          </a:xfrm>
          <a:prstGeom prst="rect">
            <a:avLst/>
          </a:prstGeom>
          <a:noFill/>
        </p:spPr>
        <p:txBody>
          <a:bodyPr wrap="square" rtlCol="0">
            <a:spAutoFit/>
          </a:bodyPr>
          <a:lstStyle/>
          <a:p>
            <a:r>
              <a:rPr lang="en-US" dirty="0" smtClean="0"/>
              <a:t>Read</a:t>
            </a:r>
            <a:endParaRPr lang="en-US" dirty="0"/>
          </a:p>
        </p:txBody>
      </p:sp>
      <p:sp>
        <p:nvSpPr>
          <p:cNvPr id="27" name="TextBox 26"/>
          <p:cNvSpPr txBox="1"/>
          <p:nvPr/>
        </p:nvSpPr>
        <p:spPr>
          <a:xfrm>
            <a:off x="2768602" y="4964668"/>
            <a:ext cx="702128" cy="369332"/>
          </a:xfrm>
          <a:prstGeom prst="rect">
            <a:avLst/>
          </a:prstGeom>
          <a:noFill/>
        </p:spPr>
        <p:txBody>
          <a:bodyPr wrap="square" rtlCol="0">
            <a:spAutoFit/>
          </a:bodyPr>
          <a:lstStyle/>
          <a:p>
            <a:r>
              <a:rPr lang="en-US" dirty="0" smtClean="0"/>
              <a:t>Write</a:t>
            </a:r>
            <a:endParaRPr lang="en-US" dirty="0"/>
          </a:p>
        </p:txBody>
      </p:sp>
      <p:sp>
        <p:nvSpPr>
          <p:cNvPr id="28" name="TextBox 27"/>
          <p:cNvSpPr txBox="1"/>
          <p:nvPr/>
        </p:nvSpPr>
        <p:spPr>
          <a:xfrm>
            <a:off x="4201885" y="4964668"/>
            <a:ext cx="803632" cy="369332"/>
          </a:xfrm>
          <a:prstGeom prst="rect">
            <a:avLst/>
          </a:prstGeom>
          <a:noFill/>
        </p:spPr>
        <p:txBody>
          <a:bodyPr wrap="square" rtlCol="0">
            <a:spAutoFit/>
          </a:bodyPr>
          <a:lstStyle/>
          <a:p>
            <a:r>
              <a:rPr lang="en-US" dirty="0" smtClean="0"/>
              <a:t>Write</a:t>
            </a:r>
            <a:endParaRPr lang="en-US" dirty="0"/>
          </a:p>
        </p:txBody>
      </p:sp>
      <p:sp>
        <p:nvSpPr>
          <p:cNvPr id="29" name="TextBox 28"/>
          <p:cNvSpPr txBox="1"/>
          <p:nvPr/>
        </p:nvSpPr>
        <p:spPr>
          <a:xfrm>
            <a:off x="5005517" y="4964668"/>
            <a:ext cx="785683" cy="369332"/>
          </a:xfrm>
          <a:prstGeom prst="rect">
            <a:avLst/>
          </a:prstGeom>
          <a:noFill/>
        </p:spPr>
        <p:txBody>
          <a:bodyPr wrap="square" rtlCol="0">
            <a:spAutoFit/>
          </a:bodyPr>
          <a:lstStyle/>
          <a:p>
            <a:r>
              <a:rPr lang="en-US" dirty="0" smtClean="0"/>
              <a:t>Write</a:t>
            </a:r>
            <a:endParaRPr lang="en-US" dirty="0"/>
          </a:p>
        </p:txBody>
      </p:sp>
      <p:sp>
        <p:nvSpPr>
          <p:cNvPr id="32" name="TextBox 31"/>
          <p:cNvSpPr txBox="1"/>
          <p:nvPr/>
        </p:nvSpPr>
        <p:spPr>
          <a:xfrm>
            <a:off x="4373290" y="5149334"/>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33" name="TextBox 32"/>
          <p:cNvSpPr txBox="1"/>
          <p:nvPr/>
        </p:nvSpPr>
        <p:spPr>
          <a:xfrm>
            <a:off x="5179688" y="5149334"/>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21" name="TextBox 20"/>
          <p:cNvSpPr txBox="1"/>
          <p:nvPr/>
        </p:nvSpPr>
        <p:spPr>
          <a:xfrm>
            <a:off x="5504349" y="4507468"/>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22" name="TextBox 21"/>
          <p:cNvSpPr txBox="1"/>
          <p:nvPr/>
        </p:nvSpPr>
        <p:spPr>
          <a:xfrm>
            <a:off x="4689927" y="4501634"/>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Tree>
    <p:extLst>
      <p:ext uri="{BB962C8B-B14F-4D97-AF65-F5344CB8AC3E}">
        <p14:creationId xmlns:p14="http://schemas.microsoft.com/office/powerpoint/2010/main" val="20349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p:bldP spid="18" grpId="0"/>
      <p:bldP spid="27" grpId="0"/>
      <p:bldP spid="28" grpId="0"/>
      <p:bldP spid="29" grpId="0"/>
      <p:bldP spid="32" grpId="0"/>
      <p:bldP spid="33" grpId="0"/>
      <p:bldP spid="21" grpId="0"/>
      <p:bldP spid="2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Readers Writer problem</a:t>
            </a:r>
          </a:p>
        </p:txBody>
      </p:sp>
      <p:sp>
        <p:nvSpPr>
          <p:cNvPr id="6" name="Content Placeholder 5"/>
          <p:cNvSpPr>
            <a:spLocks noGrp="1"/>
          </p:cNvSpPr>
          <p:nvPr>
            <p:ph idx="1"/>
          </p:nvPr>
        </p:nvSpPr>
        <p:spPr/>
        <p:txBody>
          <a:bodyPr/>
          <a:lstStyle/>
          <a:p>
            <a:r>
              <a:rPr lang="en-US" dirty="0"/>
              <a:t>In the readers and writers problem, many competing processes are wishing to perform reading and writing operations in a database.</a:t>
            </a:r>
          </a:p>
          <a:p>
            <a:r>
              <a:rPr lang="en-US" dirty="0"/>
              <a:t>It is acceptable to have multiple processes reading the database at the same time, but if one process is updating (writing) the database, no other processes may have access to the database, not even readers. </a:t>
            </a:r>
          </a:p>
          <a:p>
            <a:endParaRPr lang="en-US" dirty="0"/>
          </a:p>
        </p:txBody>
      </p:sp>
      <p:sp>
        <p:nvSpPr>
          <p:cNvPr id="7" name="Oval 6"/>
          <p:cNvSpPr/>
          <p:nvPr/>
        </p:nvSpPr>
        <p:spPr>
          <a:xfrm>
            <a:off x="3048000"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8" name="Oval 7"/>
          <p:cNvSpPr/>
          <p:nvPr/>
        </p:nvSpPr>
        <p:spPr>
          <a:xfrm>
            <a:off x="3918857"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9" name="Oval 8"/>
          <p:cNvSpPr/>
          <p:nvPr/>
        </p:nvSpPr>
        <p:spPr>
          <a:xfrm>
            <a:off x="4789714"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sp>
        <p:nvSpPr>
          <p:cNvPr id="10" name="TextBox 9"/>
          <p:cNvSpPr txBox="1"/>
          <p:nvPr/>
        </p:nvSpPr>
        <p:spPr>
          <a:xfrm>
            <a:off x="3635828" y="5791200"/>
            <a:ext cx="117565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t>DATABASE</a:t>
            </a:r>
            <a:endParaRPr lang="en-US" dirty="0"/>
          </a:p>
        </p:txBody>
      </p:sp>
      <p:cxnSp>
        <p:nvCxnSpPr>
          <p:cNvPr id="12" name="Straight Arrow Connector 11"/>
          <p:cNvCxnSpPr>
            <a:stCxn id="7" idx="4"/>
          </p:cNvCxnSpPr>
          <p:nvPr/>
        </p:nvCxnSpPr>
        <p:spPr>
          <a:xfrm>
            <a:off x="3352800" y="4191000"/>
            <a:ext cx="292101"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817586" y="4507468"/>
            <a:ext cx="653143" cy="369332"/>
          </a:xfrm>
          <a:prstGeom prst="rect">
            <a:avLst/>
          </a:prstGeom>
          <a:noFill/>
        </p:spPr>
        <p:txBody>
          <a:bodyPr wrap="square" rtlCol="0">
            <a:spAutoFit/>
          </a:bodyPr>
          <a:lstStyle/>
          <a:p>
            <a:r>
              <a:rPr lang="en-US" dirty="0" smtClean="0"/>
              <a:t>Read</a:t>
            </a:r>
            <a:endParaRPr lang="en-US" dirty="0"/>
          </a:p>
        </p:txBody>
      </p:sp>
      <p:cxnSp>
        <p:nvCxnSpPr>
          <p:cNvPr id="14" name="Straight Arrow Connector 13"/>
          <p:cNvCxnSpPr>
            <a:stCxn id="8" idx="4"/>
            <a:endCxn id="10" idx="0"/>
          </p:cNvCxnSpPr>
          <p:nvPr/>
        </p:nvCxnSpPr>
        <p:spPr>
          <a:xfrm>
            <a:off x="4223657" y="4191000"/>
            <a:ext cx="0"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4201885" y="4507468"/>
            <a:ext cx="653143" cy="369332"/>
          </a:xfrm>
          <a:prstGeom prst="rect">
            <a:avLst/>
          </a:prstGeom>
          <a:noFill/>
        </p:spPr>
        <p:txBody>
          <a:bodyPr wrap="square" rtlCol="0">
            <a:spAutoFit/>
          </a:bodyPr>
          <a:lstStyle/>
          <a:p>
            <a:r>
              <a:rPr lang="en-US" dirty="0" smtClean="0"/>
              <a:t>Read</a:t>
            </a:r>
            <a:endParaRPr lang="en-US" dirty="0"/>
          </a:p>
        </p:txBody>
      </p:sp>
      <p:cxnSp>
        <p:nvCxnSpPr>
          <p:cNvPr id="17" name="Straight Arrow Connector 16"/>
          <p:cNvCxnSpPr>
            <a:stCxn id="9" idx="4"/>
          </p:cNvCxnSpPr>
          <p:nvPr/>
        </p:nvCxnSpPr>
        <p:spPr>
          <a:xfrm flipH="1">
            <a:off x="4807857" y="4191000"/>
            <a:ext cx="286657"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5005517" y="4507468"/>
            <a:ext cx="653143" cy="369332"/>
          </a:xfrm>
          <a:prstGeom prst="rect">
            <a:avLst/>
          </a:prstGeom>
          <a:noFill/>
        </p:spPr>
        <p:txBody>
          <a:bodyPr wrap="square" rtlCol="0">
            <a:spAutoFit/>
          </a:bodyPr>
          <a:lstStyle/>
          <a:p>
            <a:r>
              <a:rPr lang="en-US" dirty="0" smtClean="0"/>
              <a:t>Read</a:t>
            </a:r>
            <a:endParaRPr lang="en-US" dirty="0"/>
          </a:p>
        </p:txBody>
      </p:sp>
      <p:sp>
        <p:nvSpPr>
          <p:cNvPr id="28" name="TextBox 27"/>
          <p:cNvSpPr txBox="1"/>
          <p:nvPr/>
        </p:nvSpPr>
        <p:spPr>
          <a:xfrm>
            <a:off x="4201885" y="4964668"/>
            <a:ext cx="803632" cy="369332"/>
          </a:xfrm>
          <a:prstGeom prst="rect">
            <a:avLst/>
          </a:prstGeom>
          <a:noFill/>
        </p:spPr>
        <p:txBody>
          <a:bodyPr wrap="square" rtlCol="0">
            <a:spAutoFit/>
          </a:bodyPr>
          <a:lstStyle/>
          <a:p>
            <a:r>
              <a:rPr lang="en-US" dirty="0" smtClean="0"/>
              <a:t>Write</a:t>
            </a:r>
            <a:endParaRPr lang="en-US" dirty="0"/>
          </a:p>
        </p:txBody>
      </p:sp>
      <p:sp>
        <p:nvSpPr>
          <p:cNvPr id="29" name="TextBox 28"/>
          <p:cNvSpPr txBox="1"/>
          <p:nvPr/>
        </p:nvSpPr>
        <p:spPr>
          <a:xfrm>
            <a:off x="5005517" y="4964668"/>
            <a:ext cx="785683" cy="369332"/>
          </a:xfrm>
          <a:prstGeom prst="rect">
            <a:avLst/>
          </a:prstGeom>
          <a:noFill/>
        </p:spPr>
        <p:txBody>
          <a:bodyPr wrap="square" rtlCol="0">
            <a:spAutoFit/>
          </a:bodyPr>
          <a:lstStyle/>
          <a:p>
            <a:r>
              <a:rPr lang="en-US" dirty="0" smtClean="0"/>
              <a:t>Write</a:t>
            </a:r>
            <a:endParaRPr lang="en-US" dirty="0"/>
          </a:p>
        </p:txBody>
      </p:sp>
      <p:sp>
        <p:nvSpPr>
          <p:cNvPr id="30" name="TextBox 29"/>
          <p:cNvSpPr txBox="1"/>
          <p:nvPr/>
        </p:nvSpPr>
        <p:spPr>
          <a:xfrm>
            <a:off x="4702628" y="4501634"/>
            <a:ext cx="304800" cy="369332"/>
          </a:xfrm>
          <a:prstGeom prst="rect">
            <a:avLst/>
          </a:prstGeom>
          <a:noFill/>
        </p:spPr>
        <p:txBody>
          <a:bodyPr wrap="square" rtlCol="0">
            <a:spAutoFit/>
          </a:bodyPr>
          <a:lstStyle/>
          <a:p>
            <a:r>
              <a:rPr lang="en-US" dirty="0" smtClean="0">
                <a:solidFill>
                  <a:srgbClr val="00B050"/>
                </a:solidFill>
              </a:rPr>
              <a:t>√</a:t>
            </a:r>
            <a:endParaRPr lang="en-US" dirty="0">
              <a:solidFill>
                <a:srgbClr val="00B050"/>
              </a:solidFill>
            </a:endParaRPr>
          </a:p>
        </p:txBody>
      </p:sp>
      <p:sp>
        <p:nvSpPr>
          <p:cNvPr id="31" name="TextBox 30"/>
          <p:cNvSpPr txBox="1"/>
          <p:nvPr/>
        </p:nvSpPr>
        <p:spPr>
          <a:xfrm>
            <a:off x="5506260" y="4501634"/>
            <a:ext cx="304800" cy="369332"/>
          </a:xfrm>
          <a:prstGeom prst="rect">
            <a:avLst/>
          </a:prstGeom>
          <a:noFill/>
        </p:spPr>
        <p:txBody>
          <a:bodyPr wrap="square" rtlCol="0">
            <a:spAutoFit/>
          </a:bodyPr>
          <a:lstStyle/>
          <a:p>
            <a:r>
              <a:rPr lang="en-US" dirty="0" smtClean="0">
                <a:solidFill>
                  <a:srgbClr val="00B050"/>
                </a:solidFill>
              </a:rPr>
              <a:t>√</a:t>
            </a:r>
            <a:endParaRPr lang="en-US" dirty="0">
              <a:solidFill>
                <a:srgbClr val="00B050"/>
              </a:solidFill>
            </a:endParaRPr>
          </a:p>
        </p:txBody>
      </p:sp>
      <p:sp>
        <p:nvSpPr>
          <p:cNvPr id="32" name="TextBox 31"/>
          <p:cNvSpPr txBox="1"/>
          <p:nvPr/>
        </p:nvSpPr>
        <p:spPr>
          <a:xfrm>
            <a:off x="4373290" y="5149334"/>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
        <p:nvSpPr>
          <p:cNvPr id="33" name="TextBox 32"/>
          <p:cNvSpPr txBox="1"/>
          <p:nvPr/>
        </p:nvSpPr>
        <p:spPr>
          <a:xfrm>
            <a:off x="5179688" y="5149334"/>
            <a:ext cx="304800" cy="369332"/>
          </a:xfrm>
          <a:prstGeom prst="rect">
            <a:avLst/>
          </a:prstGeom>
          <a:noFill/>
        </p:spPr>
        <p:txBody>
          <a:bodyPr wrap="square" rtlCol="0">
            <a:spAutoFit/>
          </a:bodyPr>
          <a:lstStyle/>
          <a:p>
            <a:r>
              <a:rPr lang="en-US" dirty="0" smtClean="0">
                <a:solidFill>
                  <a:srgbClr val="FF0000"/>
                </a:solidFill>
              </a:rPr>
              <a:t>X</a:t>
            </a:r>
            <a:endParaRPr lang="en-US" dirty="0">
              <a:solidFill>
                <a:srgbClr val="FF0000"/>
              </a:solidFill>
            </a:endParaRPr>
          </a:p>
        </p:txBody>
      </p:sp>
    </p:spTree>
    <p:extLst>
      <p:ext uri="{BB962C8B-B14F-4D97-AF65-F5344CB8AC3E}">
        <p14:creationId xmlns:p14="http://schemas.microsoft.com/office/powerpoint/2010/main" val="9034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P spid="28" grpId="0"/>
      <p:bldP spid="29" grpId="0"/>
      <p:bldP spid="30" grpId="0"/>
      <p:bldP spid="31" grpId="0"/>
      <p:bldP spid="32" grpId="0"/>
      <p:bldP spid="3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Readers Writer problem</a:t>
            </a:r>
          </a:p>
        </p:txBody>
      </p:sp>
      <p:sp>
        <p:nvSpPr>
          <p:cNvPr id="6" name="Content Placeholder 5"/>
          <p:cNvSpPr>
            <a:spLocks noGrp="1"/>
          </p:cNvSpPr>
          <p:nvPr>
            <p:ph idx="1"/>
          </p:nvPr>
        </p:nvSpPr>
        <p:spPr/>
        <p:txBody>
          <a:bodyPr/>
          <a:lstStyle/>
          <a:p>
            <a:r>
              <a:rPr lang="en-US" dirty="0"/>
              <a:t>In the readers and writers problem, many competing processes are wishing to perform reading and writing operations in a database.</a:t>
            </a:r>
          </a:p>
          <a:p>
            <a:r>
              <a:rPr lang="en-US" dirty="0"/>
              <a:t>It is acceptable to have multiple processes reading the database at the same time, but if one process is updating (writing) the database, no other processes may have access to the database, not even readers. </a:t>
            </a:r>
          </a:p>
          <a:p>
            <a:endParaRPr lang="en-US" dirty="0"/>
          </a:p>
        </p:txBody>
      </p:sp>
      <p:sp>
        <p:nvSpPr>
          <p:cNvPr id="7" name="Oval 6"/>
          <p:cNvSpPr/>
          <p:nvPr/>
        </p:nvSpPr>
        <p:spPr>
          <a:xfrm>
            <a:off x="3048000"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8" name="Oval 7"/>
          <p:cNvSpPr/>
          <p:nvPr/>
        </p:nvSpPr>
        <p:spPr>
          <a:xfrm>
            <a:off x="3918857"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9" name="Oval 8"/>
          <p:cNvSpPr/>
          <p:nvPr/>
        </p:nvSpPr>
        <p:spPr>
          <a:xfrm>
            <a:off x="4789714" y="35814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sp>
        <p:nvSpPr>
          <p:cNvPr id="10" name="TextBox 9"/>
          <p:cNvSpPr txBox="1"/>
          <p:nvPr/>
        </p:nvSpPr>
        <p:spPr>
          <a:xfrm>
            <a:off x="3635828" y="5791200"/>
            <a:ext cx="117565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smtClean="0"/>
              <a:t>DATABASE</a:t>
            </a:r>
            <a:endParaRPr lang="en-US" dirty="0"/>
          </a:p>
        </p:txBody>
      </p:sp>
      <p:cxnSp>
        <p:nvCxnSpPr>
          <p:cNvPr id="12" name="Straight Arrow Connector 11"/>
          <p:cNvCxnSpPr>
            <a:stCxn id="7" idx="4"/>
          </p:cNvCxnSpPr>
          <p:nvPr/>
        </p:nvCxnSpPr>
        <p:spPr>
          <a:xfrm>
            <a:off x="3352800" y="4191000"/>
            <a:ext cx="292101"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2817586" y="4507468"/>
            <a:ext cx="653143" cy="369332"/>
          </a:xfrm>
          <a:prstGeom prst="rect">
            <a:avLst/>
          </a:prstGeom>
          <a:noFill/>
        </p:spPr>
        <p:txBody>
          <a:bodyPr wrap="square" rtlCol="0">
            <a:spAutoFit/>
          </a:bodyPr>
          <a:lstStyle/>
          <a:p>
            <a:r>
              <a:rPr lang="en-US" dirty="0" smtClean="0"/>
              <a:t>Read</a:t>
            </a:r>
            <a:endParaRPr lang="en-US" dirty="0"/>
          </a:p>
        </p:txBody>
      </p:sp>
      <p:cxnSp>
        <p:nvCxnSpPr>
          <p:cNvPr id="14" name="Straight Arrow Connector 13"/>
          <p:cNvCxnSpPr>
            <a:stCxn id="8" idx="4"/>
            <a:endCxn id="10" idx="0"/>
          </p:cNvCxnSpPr>
          <p:nvPr/>
        </p:nvCxnSpPr>
        <p:spPr>
          <a:xfrm>
            <a:off x="4223657" y="4191000"/>
            <a:ext cx="0"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4201885" y="4507468"/>
            <a:ext cx="653143" cy="369332"/>
          </a:xfrm>
          <a:prstGeom prst="rect">
            <a:avLst/>
          </a:prstGeom>
          <a:noFill/>
        </p:spPr>
        <p:txBody>
          <a:bodyPr wrap="square" rtlCol="0">
            <a:spAutoFit/>
          </a:bodyPr>
          <a:lstStyle/>
          <a:p>
            <a:r>
              <a:rPr lang="en-US" dirty="0" smtClean="0"/>
              <a:t>Read</a:t>
            </a:r>
            <a:endParaRPr lang="en-US" dirty="0"/>
          </a:p>
        </p:txBody>
      </p:sp>
      <p:cxnSp>
        <p:nvCxnSpPr>
          <p:cNvPr id="17" name="Straight Arrow Connector 16"/>
          <p:cNvCxnSpPr>
            <a:stCxn id="9" idx="4"/>
          </p:cNvCxnSpPr>
          <p:nvPr/>
        </p:nvCxnSpPr>
        <p:spPr>
          <a:xfrm flipH="1">
            <a:off x="4807857" y="4191000"/>
            <a:ext cx="286657" cy="1600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5005517" y="4507468"/>
            <a:ext cx="653143" cy="369332"/>
          </a:xfrm>
          <a:prstGeom prst="rect">
            <a:avLst/>
          </a:prstGeom>
          <a:noFill/>
        </p:spPr>
        <p:txBody>
          <a:bodyPr wrap="square" rtlCol="0">
            <a:spAutoFit/>
          </a:bodyPr>
          <a:lstStyle/>
          <a:p>
            <a:r>
              <a:rPr lang="en-US" dirty="0" smtClean="0"/>
              <a:t>Read</a:t>
            </a:r>
            <a:endParaRPr lang="en-US" dirty="0"/>
          </a:p>
        </p:txBody>
      </p:sp>
      <p:sp>
        <p:nvSpPr>
          <p:cNvPr id="30" name="TextBox 29"/>
          <p:cNvSpPr txBox="1"/>
          <p:nvPr/>
        </p:nvSpPr>
        <p:spPr>
          <a:xfrm>
            <a:off x="4702628" y="4501634"/>
            <a:ext cx="304800" cy="369332"/>
          </a:xfrm>
          <a:prstGeom prst="rect">
            <a:avLst/>
          </a:prstGeom>
          <a:noFill/>
        </p:spPr>
        <p:txBody>
          <a:bodyPr wrap="square" rtlCol="0">
            <a:spAutoFit/>
          </a:bodyPr>
          <a:lstStyle/>
          <a:p>
            <a:r>
              <a:rPr lang="en-US" dirty="0" smtClean="0">
                <a:solidFill>
                  <a:srgbClr val="00B050"/>
                </a:solidFill>
              </a:rPr>
              <a:t>√</a:t>
            </a:r>
            <a:endParaRPr lang="en-US" dirty="0">
              <a:solidFill>
                <a:srgbClr val="00B050"/>
              </a:solidFill>
            </a:endParaRPr>
          </a:p>
        </p:txBody>
      </p:sp>
      <p:sp>
        <p:nvSpPr>
          <p:cNvPr id="31" name="TextBox 30"/>
          <p:cNvSpPr txBox="1"/>
          <p:nvPr/>
        </p:nvSpPr>
        <p:spPr>
          <a:xfrm>
            <a:off x="5506260" y="4501634"/>
            <a:ext cx="304800" cy="369332"/>
          </a:xfrm>
          <a:prstGeom prst="rect">
            <a:avLst/>
          </a:prstGeom>
          <a:noFill/>
        </p:spPr>
        <p:txBody>
          <a:bodyPr wrap="square" rtlCol="0">
            <a:spAutoFit/>
          </a:bodyPr>
          <a:lstStyle/>
          <a:p>
            <a:r>
              <a:rPr lang="en-US" dirty="0" smtClean="0">
                <a:solidFill>
                  <a:srgbClr val="00B050"/>
                </a:solidFill>
              </a:rPr>
              <a:t>√</a:t>
            </a:r>
            <a:endParaRPr lang="en-US" dirty="0">
              <a:solidFill>
                <a:srgbClr val="00B050"/>
              </a:solidFill>
            </a:endParaRPr>
          </a:p>
        </p:txBody>
      </p:sp>
      <p:sp>
        <p:nvSpPr>
          <p:cNvPr id="2" name="TextBox 1"/>
          <p:cNvSpPr txBox="1"/>
          <p:nvPr/>
        </p:nvSpPr>
        <p:spPr>
          <a:xfrm>
            <a:off x="5658660" y="5181600"/>
            <a:ext cx="28494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3</a:t>
            </a:r>
          </a:p>
        </p:txBody>
      </p:sp>
      <p:sp>
        <p:nvSpPr>
          <p:cNvPr id="21" name="TextBox 20"/>
          <p:cNvSpPr txBox="1"/>
          <p:nvPr/>
        </p:nvSpPr>
        <p:spPr>
          <a:xfrm>
            <a:off x="6010681" y="5181600"/>
            <a:ext cx="1533120" cy="369332"/>
          </a:xfrm>
          <a:prstGeom prst="rect">
            <a:avLst/>
          </a:prstGeom>
          <a:noFill/>
        </p:spPr>
        <p:txBody>
          <a:bodyPr wrap="square" rtlCol="0">
            <a:spAutoFit/>
          </a:bodyPr>
          <a:lstStyle/>
          <a:p>
            <a:r>
              <a:rPr lang="en-US" dirty="0" err="1" smtClean="0"/>
              <a:t>Reader_count</a:t>
            </a:r>
            <a:endParaRPr lang="en-US" dirty="0"/>
          </a:p>
        </p:txBody>
      </p:sp>
      <p:sp>
        <p:nvSpPr>
          <p:cNvPr id="3" name="Oval 2"/>
          <p:cNvSpPr/>
          <p:nvPr/>
        </p:nvSpPr>
        <p:spPr>
          <a:xfrm>
            <a:off x="2438400" y="4419600"/>
            <a:ext cx="3572281" cy="533400"/>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ular Callout 3"/>
          <p:cNvSpPr/>
          <p:nvPr/>
        </p:nvSpPr>
        <p:spPr>
          <a:xfrm>
            <a:off x="5718482" y="3385066"/>
            <a:ext cx="2342340" cy="920234"/>
          </a:xfrm>
          <a:prstGeom prst="wedgeRoundRectCallout">
            <a:avLst>
              <a:gd name="adj1" fmla="val -41379"/>
              <a:gd name="adj2" fmla="val 79496"/>
              <a:gd name="adj3" fmla="val 16667"/>
            </a:avLst>
          </a:prstGeom>
          <a:solidFill>
            <a:schemeClr val="bg1">
              <a:lumMod val="85000"/>
            </a:schemeClr>
          </a:solidFill>
          <a:ln>
            <a:solidFill>
              <a:schemeClr val="bg1">
                <a:lumMod val="65000"/>
              </a:schemeClr>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Need to keep track of read of more than one process at a time</a:t>
            </a:r>
            <a:endParaRPr lang="en-US" dirty="0"/>
          </a:p>
        </p:txBody>
      </p:sp>
    </p:spTree>
    <p:extLst>
      <p:ext uri="{BB962C8B-B14F-4D97-AF65-F5344CB8AC3E}">
        <p14:creationId xmlns:p14="http://schemas.microsoft.com/office/powerpoint/2010/main" val="14107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3"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Readers Writer problem using Semaphore</a:t>
            </a:r>
          </a:p>
        </p:txBody>
      </p:sp>
      <p:sp>
        <p:nvSpPr>
          <p:cNvPr id="4" name="Content Placeholder 3"/>
          <p:cNvSpPr>
            <a:spLocks noGrp="1"/>
          </p:cNvSpPr>
          <p:nvPr>
            <p:ph idx="1"/>
          </p:nvPr>
        </p:nvSpPr>
        <p:spPr/>
        <p:txBody>
          <a:bodyPr/>
          <a:lstStyle/>
          <a:p>
            <a:pPr marL="0" indent="0">
              <a:buNone/>
            </a:pPr>
            <a:r>
              <a:rPr lang="en-US" dirty="0" err="1"/>
              <a:t>typedef</a:t>
            </a:r>
            <a:r>
              <a:rPr lang="en-US" dirty="0"/>
              <a:t> </a:t>
            </a:r>
            <a:r>
              <a:rPr lang="en-US" dirty="0" err="1"/>
              <a:t>int</a:t>
            </a:r>
            <a:r>
              <a:rPr lang="en-US" dirty="0"/>
              <a:t> </a:t>
            </a:r>
            <a:r>
              <a:rPr lang="en-US" dirty="0" smtClean="0"/>
              <a:t>semaphore;	</a:t>
            </a:r>
          </a:p>
          <a:p>
            <a:pPr marL="0" indent="0">
              <a:buNone/>
            </a:pPr>
            <a:r>
              <a:rPr lang="en-US" dirty="0" smtClean="0"/>
              <a:t>semaphore </a:t>
            </a:r>
            <a:r>
              <a:rPr lang="en-US" dirty="0" err="1" smtClean="0"/>
              <a:t>mutex</a:t>
            </a:r>
            <a:r>
              <a:rPr lang="en-US" dirty="0" smtClean="0"/>
              <a:t>=1;	</a:t>
            </a:r>
            <a:r>
              <a:rPr lang="en-US" dirty="0" smtClean="0">
                <a:solidFill>
                  <a:srgbClr val="FF0000"/>
                </a:solidFill>
              </a:rPr>
              <a:t>          </a:t>
            </a:r>
            <a:r>
              <a:rPr lang="en-US" sz="2000" dirty="0" smtClean="0">
                <a:solidFill>
                  <a:srgbClr val="C00000"/>
                </a:solidFill>
              </a:rPr>
              <a:t>//control access to reader count</a:t>
            </a:r>
          </a:p>
          <a:p>
            <a:pPr marL="0" indent="0">
              <a:buNone/>
            </a:pPr>
            <a:r>
              <a:rPr lang="en-US" dirty="0" smtClean="0"/>
              <a:t>semaphore </a:t>
            </a:r>
            <a:r>
              <a:rPr lang="en-US" dirty="0" err="1" smtClean="0"/>
              <a:t>db</a:t>
            </a:r>
            <a:r>
              <a:rPr lang="en-US" dirty="0" smtClean="0"/>
              <a:t>=1;	</a:t>
            </a:r>
            <a:r>
              <a:rPr lang="en-US" dirty="0" smtClean="0">
                <a:solidFill>
                  <a:srgbClr val="FF0000"/>
                </a:solidFill>
              </a:rPr>
              <a:t>          </a:t>
            </a:r>
            <a:r>
              <a:rPr lang="en-US" sz="2000" dirty="0" smtClean="0">
                <a:solidFill>
                  <a:srgbClr val="C00000"/>
                </a:solidFill>
              </a:rPr>
              <a:t>//control </a:t>
            </a:r>
            <a:r>
              <a:rPr lang="en-US" sz="2000" dirty="0">
                <a:solidFill>
                  <a:srgbClr val="C00000"/>
                </a:solidFill>
              </a:rPr>
              <a:t>access </a:t>
            </a:r>
            <a:r>
              <a:rPr lang="en-US" sz="2000" dirty="0" smtClean="0">
                <a:solidFill>
                  <a:srgbClr val="C00000"/>
                </a:solidFill>
              </a:rPr>
              <a:t>to database</a:t>
            </a:r>
          </a:p>
          <a:p>
            <a:pPr marL="0" indent="0">
              <a:buNone/>
            </a:pPr>
            <a:r>
              <a:rPr lang="en-US" dirty="0" err="1" smtClean="0"/>
              <a:t>int</a:t>
            </a:r>
            <a:r>
              <a:rPr lang="en-US" dirty="0" smtClean="0"/>
              <a:t> </a:t>
            </a:r>
            <a:r>
              <a:rPr lang="en-US" dirty="0" err="1" smtClean="0"/>
              <a:t>reader_count</a:t>
            </a:r>
            <a:r>
              <a:rPr lang="en-US" dirty="0" smtClean="0"/>
              <a:t>=0;	          </a:t>
            </a:r>
            <a:r>
              <a:rPr lang="en-US" sz="2000" dirty="0" smtClean="0">
                <a:solidFill>
                  <a:srgbClr val="C00000"/>
                </a:solidFill>
              </a:rPr>
              <a:t>//number of processes reading database</a:t>
            </a:r>
            <a:endParaRPr lang="en-US" sz="2000" dirty="0">
              <a:solidFill>
                <a:srgbClr val="C00000"/>
              </a:solidFill>
            </a:endParaRPr>
          </a:p>
        </p:txBody>
      </p:sp>
    </p:spTree>
    <p:extLst>
      <p:ext uri="{BB962C8B-B14F-4D97-AF65-F5344CB8AC3E}">
        <p14:creationId xmlns:p14="http://schemas.microsoft.com/office/powerpoint/2010/main" val="340728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Readers Writer problem using Semaphore</a:t>
            </a:r>
          </a:p>
        </p:txBody>
      </p:sp>
      <p:sp>
        <p:nvSpPr>
          <p:cNvPr id="3" name="Content Placeholder 2"/>
          <p:cNvSpPr>
            <a:spLocks noGrp="1"/>
          </p:cNvSpPr>
          <p:nvPr>
            <p:ph idx="1"/>
          </p:nvPr>
        </p:nvSpPr>
        <p:spPr>
          <a:xfrm>
            <a:off x="190500" y="990600"/>
            <a:ext cx="8763000" cy="5334000"/>
          </a:xfrm>
        </p:spPr>
        <p:txBody>
          <a:bodyPr>
            <a:normAutofit fontScale="92500" lnSpcReduction="10000"/>
          </a:bodyPr>
          <a:lstStyle/>
          <a:p>
            <a:pPr marL="0" indent="0">
              <a:buNone/>
            </a:pPr>
            <a:r>
              <a:rPr lang="en-US" dirty="0" smtClean="0"/>
              <a:t>void Reader (void)</a:t>
            </a:r>
          </a:p>
          <a:p>
            <a:pPr marL="0" indent="0" defTabSz="465138">
              <a:buNone/>
            </a:pPr>
            <a:r>
              <a:rPr lang="en-US" dirty="0" smtClean="0"/>
              <a:t>{	while (true){</a:t>
            </a:r>
          </a:p>
          <a:p>
            <a:pPr marL="0" indent="0" defTabSz="465138">
              <a:buNone/>
            </a:pPr>
            <a:r>
              <a:rPr lang="en-US" dirty="0"/>
              <a:t>	</a:t>
            </a:r>
            <a:r>
              <a:rPr lang="en-US" dirty="0" smtClean="0"/>
              <a:t>down(&amp;</a:t>
            </a:r>
            <a:r>
              <a:rPr lang="en-US" dirty="0" err="1" smtClean="0"/>
              <a:t>mutex</a:t>
            </a:r>
            <a:r>
              <a:rPr lang="en-US" dirty="0" smtClean="0"/>
              <a:t>);				</a:t>
            </a:r>
            <a:r>
              <a:rPr lang="en-US" sz="2200" dirty="0" smtClean="0">
                <a:solidFill>
                  <a:srgbClr val="C00000"/>
                </a:solidFill>
              </a:rPr>
              <a:t>//gain access to reader count</a:t>
            </a:r>
            <a:endParaRPr lang="en-US" dirty="0" smtClean="0">
              <a:solidFill>
                <a:srgbClr val="C00000"/>
              </a:solidFill>
            </a:endParaRPr>
          </a:p>
          <a:p>
            <a:pPr marL="0" indent="0" defTabSz="465138">
              <a:buNone/>
            </a:pPr>
            <a:r>
              <a:rPr lang="en-US" dirty="0"/>
              <a:t>	</a:t>
            </a:r>
            <a:r>
              <a:rPr lang="en-US" dirty="0" err="1" smtClean="0"/>
              <a:t>reader_count</a:t>
            </a:r>
            <a:r>
              <a:rPr lang="en-US" dirty="0" smtClean="0"/>
              <a:t>=reader_count+1;	</a:t>
            </a:r>
            <a:r>
              <a:rPr lang="en-US" sz="2200" dirty="0" smtClean="0">
                <a:solidFill>
                  <a:srgbClr val="C00000"/>
                </a:solidFill>
              </a:rPr>
              <a:t>//increment reader counter</a:t>
            </a:r>
            <a:r>
              <a:rPr lang="en-US" dirty="0" smtClean="0"/>
              <a:t>	</a:t>
            </a:r>
          </a:p>
          <a:p>
            <a:pPr marL="0" indent="0" defTabSz="465138">
              <a:buNone/>
            </a:pPr>
            <a:r>
              <a:rPr lang="en-US" dirty="0"/>
              <a:t>	</a:t>
            </a:r>
            <a:r>
              <a:rPr lang="en-US" dirty="0" smtClean="0"/>
              <a:t>if(</a:t>
            </a:r>
            <a:r>
              <a:rPr lang="en-US" dirty="0" err="1" smtClean="0"/>
              <a:t>reader_count</a:t>
            </a:r>
            <a:r>
              <a:rPr lang="en-US" dirty="0" smtClean="0"/>
              <a:t>==1)			</a:t>
            </a:r>
            <a:r>
              <a:rPr lang="en-US" sz="2200" dirty="0" smtClean="0">
                <a:solidFill>
                  <a:srgbClr val="C00000"/>
                </a:solidFill>
              </a:rPr>
              <a:t>//if this is first process to read DB</a:t>
            </a:r>
            <a:endParaRPr lang="en-US" dirty="0" smtClean="0">
              <a:solidFill>
                <a:srgbClr val="C00000"/>
              </a:solidFill>
            </a:endParaRPr>
          </a:p>
          <a:p>
            <a:pPr marL="0" indent="0" defTabSz="465138">
              <a:buNone/>
            </a:pPr>
            <a:r>
              <a:rPr lang="en-US" dirty="0"/>
              <a:t>	</a:t>
            </a:r>
            <a:r>
              <a:rPr lang="en-US" dirty="0" smtClean="0"/>
              <a:t>	down(&amp;</a:t>
            </a:r>
            <a:r>
              <a:rPr lang="en-US" dirty="0" err="1" smtClean="0"/>
              <a:t>db</a:t>
            </a:r>
            <a:r>
              <a:rPr lang="en-US" dirty="0" smtClean="0"/>
              <a:t>)				</a:t>
            </a:r>
            <a:r>
              <a:rPr lang="en-US" sz="2200" dirty="0" smtClean="0">
                <a:solidFill>
                  <a:srgbClr val="C00000"/>
                </a:solidFill>
              </a:rPr>
              <a:t>//prevent writer process to access DB</a:t>
            </a:r>
            <a:r>
              <a:rPr lang="en-US" dirty="0" smtClean="0">
                <a:solidFill>
                  <a:srgbClr val="C00000"/>
                </a:solidFill>
              </a:rPr>
              <a:t>  </a:t>
            </a:r>
          </a:p>
          <a:p>
            <a:pPr marL="0" indent="0" defTabSz="465138">
              <a:buNone/>
            </a:pPr>
            <a:r>
              <a:rPr lang="en-US" dirty="0"/>
              <a:t>	</a:t>
            </a:r>
            <a:r>
              <a:rPr lang="en-US" dirty="0" smtClean="0"/>
              <a:t>up(&amp;</a:t>
            </a:r>
            <a:r>
              <a:rPr lang="en-US" dirty="0" err="1" smtClean="0"/>
              <a:t>mutex</a:t>
            </a:r>
            <a:r>
              <a:rPr lang="en-US" dirty="0" smtClean="0"/>
              <a:t>)					</a:t>
            </a:r>
            <a:r>
              <a:rPr lang="en-US" sz="2200" dirty="0" smtClean="0">
                <a:solidFill>
                  <a:srgbClr val="C00000"/>
                </a:solidFill>
              </a:rPr>
              <a:t>//allow other process to access </a:t>
            </a:r>
            <a:r>
              <a:rPr lang="en-US" sz="2200" dirty="0" err="1" smtClean="0">
                <a:solidFill>
                  <a:srgbClr val="C00000"/>
                </a:solidFill>
              </a:rPr>
              <a:t>reader_count</a:t>
            </a:r>
            <a:endParaRPr lang="en-US" dirty="0" smtClean="0">
              <a:solidFill>
                <a:srgbClr val="C00000"/>
              </a:solidFill>
            </a:endParaRPr>
          </a:p>
          <a:p>
            <a:pPr marL="0" indent="0" defTabSz="465138">
              <a:buNone/>
            </a:pPr>
            <a:r>
              <a:rPr lang="en-US" dirty="0"/>
              <a:t>	</a:t>
            </a:r>
            <a:r>
              <a:rPr lang="en-US" dirty="0" err="1" smtClean="0"/>
              <a:t>read_database</a:t>
            </a:r>
            <a:r>
              <a:rPr lang="en-US" dirty="0" smtClean="0"/>
              <a:t>();				</a:t>
            </a:r>
          </a:p>
          <a:p>
            <a:pPr marL="0" indent="0" defTabSz="465138">
              <a:buNone/>
            </a:pPr>
            <a:r>
              <a:rPr lang="en-US" dirty="0"/>
              <a:t>	</a:t>
            </a:r>
            <a:r>
              <a:rPr lang="en-US" dirty="0" smtClean="0"/>
              <a:t>down(&amp;</a:t>
            </a:r>
            <a:r>
              <a:rPr lang="en-US" dirty="0" err="1" smtClean="0"/>
              <a:t>mutex</a:t>
            </a:r>
            <a:r>
              <a:rPr lang="en-US" dirty="0" smtClean="0"/>
              <a:t>);				</a:t>
            </a:r>
            <a:r>
              <a:rPr lang="en-US" dirty="0">
                <a:solidFill>
                  <a:srgbClr val="FF0000"/>
                </a:solidFill>
              </a:rPr>
              <a:t> </a:t>
            </a:r>
            <a:r>
              <a:rPr lang="en-US" sz="2200" dirty="0">
                <a:solidFill>
                  <a:srgbClr val="C00000"/>
                </a:solidFill>
              </a:rPr>
              <a:t>//gain access to reader count</a:t>
            </a:r>
          </a:p>
          <a:p>
            <a:pPr marL="0" indent="0" defTabSz="465138">
              <a:buNone/>
            </a:pPr>
            <a:r>
              <a:rPr lang="en-US" dirty="0"/>
              <a:t>	 </a:t>
            </a:r>
            <a:r>
              <a:rPr lang="en-US" dirty="0" err="1" smtClean="0"/>
              <a:t>reader_count</a:t>
            </a:r>
            <a:r>
              <a:rPr lang="en-US" dirty="0" smtClean="0"/>
              <a:t>=reader_count-1;	</a:t>
            </a:r>
            <a:r>
              <a:rPr lang="en-US" dirty="0">
                <a:solidFill>
                  <a:srgbClr val="FF0000"/>
                </a:solidFill>
              </a:rPr>
              <a:t> </a:t>
            </a:r>
            <a:r>
              <a:rPr lang="en-US" sz="2200" dirty="0">
                <a:solidFill>
                  <a:srgbClr val="C00000"/>
                </a:solidFill>
              </a:rPr>
              <a:t>//decrement reader counter</a:t>
            </a:r>
          </a:p>
          <a:p>
            <a:pPr marL="0" indent="0" defTabSz="465138">
              <a:buNone/>
            </a:pPr>
            <a:r>
              <a:rPr lang="en-US" dirty="0"/>
              <a:t>	if(</a:t>
            </a:r>
            <a:r>
              <a:rPr lang="en-US" dirty="0" err="1"/>
              <a:t>reader_count</a:t>
            </a:r>
            <a:r>
              <a:rPr lang="en-US" dirty="0" smtClean="0"/>
              <a:t>==0)			</a:t>
            </a:r>
            <a:r>
              <a:rPr lang="en-US" dirty="0">
                <a:solidFill>
                  <a:srgbClr val="FF0000"/>
                </a:solidFill>
              </a:rPr>
              <a:t> </a:t>
            </a:r>
            <a:r>
              <a:rPr lang="en-US" sz="2200" dirty="0">
                <a:solidFill>
                  <a:srgbClr val="C00000"/>
                </a:solidFill>
              </a:rPr>
              <a:t>//if this is last process to read DB</a:t>
            </a:r>
          </a:p>
          <a:p>
            <a:pPr marL="0" indent="0" defTabSz="465138">
              <a:buNone/>
            </a:pPr>
            <a:r>
              <a:rPr lang="en-US" dirty="0"/>
              <a:t>		</a:t>
            </a:r>
            <a:r>
              <a:rPr lang="en-US" dirty="0" smtClean="0"/>
              <a:t>up(&amp;</a:t>
            </a:r>
            <a:r>
              <a:rPr lang="en-US" dirty="0" err="1"/>
              <a:t>db</a:t>
            </a:r>
            <a:r>
              <a:rPr lang="en-US" dirty="0" smtClean="0"/>
              <a:t>)				</a:t>
            </a:r>
            <a:r>
              <a:rPr lang="en-US" sz="2200" dirty="0">
                <a:solidFill>
                  <a:srgbClr val="C00000"/>
                </a:solidFill>
              </a:rPr>
              <a:t>//leave the control of </a:t>
            </a:r>
            <a:r>
              <a:rPr lang="en-US" sz="2200" dirty="0" smtClean="0">
                <a:solidFill>
                  <a:srgbClr val="C00000"/>
                </a:solidFill>
              </a:rPr>
              <a:t>DB, allow writer process</a:t>
            </a:r>
            <a:endParaRPr lang="en-US" sz="2200" dirty="0">
              <a:solidFill>
                <a:srgbClr val="C00000"/>
              </a:solidFill>
            </a:endParaRPr>
          </a:p>
          <a:p>
            <a:pPr marL="0" indent="0" defTabSz="465138">
              <a:buNone/>
            </a:pPr>
            <a:r>
              <a:rPr lang="en-US" dirty="0" smtClean="0"/>
              <a:t>	</a:t>
            </a:r>
            <a:r>
              <a:rPr lang="en-US" dirty="0"/>
              <a:t>up(&amp;</a:t>
            </a:r>
            <a:r>
              <a:rPr lang="en-US" dirty="0" err="1"/>
              <a:t>mutex</a:t>
            </a:r>
            <a:r>
              <a:rPr lang="en-US" dirty="0" smtClean="0"/>
              <a:t>)					</a:t>
            </a:r>
            <a:r>
              <a:rPr lang="en-US" sz="2200" dirty="0" smtClean="0">
                <a:solidFill>
                  <a:srgbClr val="C00000"/>
                </a:solidFill>
              </a:rPr>
              <a:t>//allow other process to access </a:t>
            </a:r>
            <a:r>
              <a:rPr lang="en-US" sz="2200" dirty="0" err="1" smtClean="0">
                <a:solidFill>
                  <a:srgbClr val="C00000"/>
                </a:solidFill>
              </a:rPr>
              <a:t>reader_count</a:t>
            </a:r>
            <a:endParaRPr lang="en-US" dirty="0">
              <a:solidFill>
                <a:srgbClr val="C00000"/>
              </a:solidFill>
            </a:endParaRPr>
          </a:p>
          <a:p>
            <a:pPr marL="0" indent="0" defTabSz="465138">
              <a:buNone/>
            </a:pPr>
            <a:r>
              <a:rPr lang="en-US" dirty="0" smtClean="0"/>
              <a:t>	</a:t>
            </a:r>
            <a:r>
              <a:rPr lang="en-US" dirty="0" err="1" smtClean="0"/>
              <a:t>use_read_data</a:t>
            </a:r>
            <a:r>
              <a:rPr lang="en-US" dirty="0" smtClean="0"/>
              <a:t>();}			</a:t>
            </a:r>
            <a:r>
              <a:rPr lang="en-US" sz="2200" dirty="0">
                <a:solidFill>
                  <a:srgbClr val="C00000"/>
                </a:solidFill>
              </a:rPr>
              <a:t>//use data read from DB (non-critical)</a:t>
            </a:r>
          </a:p>
          <a:p>
            <a:pPr marL="0" indent="0">
              <a:buNone/>
            </a:pPr>
            <a:r>
              <a:rPr lang="en-US" dirty="0" smtClean="0"/>
              <a:t>}</a:t>
            </a:r>
          </a:p>
        </p:txBody>
      </p:sp>
    </p:spTree>
    <p:extLst>
      <p:ext uri="{BB962C8B-B14F-4D97-AF65-F5344CB8AC3E}">
        <p14:creationId xmlns:p14="http://schemas.microsoft.com/office/powerpoint/2010/main" val="257846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a:t>
            </a:r>
            <a:endParaRPr lang="en-US" dirty="0"/>
          </a:p>
        </p:txBody>
      </p:sp>
      <p:sp>
        <p:nvSpPr>
          <p:cNvPr id="3" name="Content Placeholder 2"/>
          <p:cNvSpPr>
            <a:spLocks noGrp="1"/>
          </p:cNvSpPr>
          <p:nvPr>
            <p:ph idx="1"/>
          </p:nvPr>
        </p:nvSpPr>
        <p:spPr/>
        <p:txBody>
          <a:bodyPr/>
          <a:lstStyle/>
          <a:p>
            <a:r>
              <a:rPr lang="en-IN" b="1" dirty="0" smtClean="0"/>
              <a:t>Race Condition</a:t>
            </a:r>
            <a:r>
              <a:rPr lang="en-IN" dirty="0" smtClean="0"/>
              <a:t>: </a:t>
            </a:r>
          </a:p>
          <a:p>
            <a:pPr lvl="1"/>
            <a:r>
              <a:rPr lang="en-IN" dirty="0" smtClean="0"/>
              <a:t>A</a:t>
            </a:r>
            <a:r>
              <a:rPr lang="en-IN" dirty="0"/>
              <a:t> race condition is an undesirable </a:t>
            </a:r>
            <a:r>
              <a:rPr lang="en-IN" b="1" dirty="0">
                <a:solidFill>
                  <a:srgbClr val="C00000"/>
                </a:solidFill>
              </a:rPr>
              <a:t>situation</a:t>
            </a:r>
            <a:r>
              <a:rPr lang="en-IN" dirty="0"/>
              <a:t> that </a:t>
            </a:r>
            <a:r>
              <a:rPr lang="en-IN" b="1" dirty="0">
                <a:solidFill>
                  <a:srgbClr val="C00000"/>
                </a:solidFill>
              </a:rPr>
              <a:t>occurs when a device</a:t>
            </a:r>
            <a:r>
              <a:rPr lang="en-IN" dirty="0"/>
              <a:t> or </a:t>
            </a:r>
            <a:r>
              <a:rPr lang="en-IN" b="1" dirty="0">
                <a:solidFill>
                  <a:srgbClr val="C00000"/>
                </a:solidFill>
              </a:rPr>
              <a:t>system attempts to perform two or more operations </a:t>
            </a:r>
            <a:r>
              <a:rPr lang="en-IN" dirty="0"/>
              <a:t>at the </a:t>
            </a:r>
            <a:r>
              <a:rPr lang="en-IN" b="1" dirty="0">
                <a:solidFill>
                  <a:srgbClr val="C00000"/>
                </a:solidFill>
              </a:rPr>
              <a:t>same time</a:t>
            </a:r>
            <a:r>
              <a:rPr lang="en-IN" dirty="0" smtClean="0"/>
              <a:t>.</a:t>
            </a:r>
          </a:p>
          <a:p>
            <a:pPr lvl="1"/>
            <a:r>
              <a:rPr lang="en-IN" dirty="0" smtClean="0"/>
              <a:t>But, </a:t>
            </a:r>
            <a:r>
              <a:rPr lang="en-IN" dirty="0"/>
              <a:t>because of the nature of the device or system, the </a:t>
            </a:r>
            <a:r>
              <a:rPr lang="en-IN" b="1" dirty="0">
                <a:solidFill>
                  <a:srgbClr val="C00000"/>
                </a:solidFill>
              </a:rPr>
              <a:t>operations must be done in the proper sequence</a:t>
            </a:r>
            <a:r>
              <a:rPr lang="en-IN" dirty="0"/>
              <a:t> to be done </a:t>
            </a:r>
            <a:r>
              <a:rPr lang="en-IN" dirty="0" smtClean="0"/>
              <a:t>correctly.</a:t>
            </a:r>
            <a:endParaRPr lang="en-US" dirty="0"/>
          </a:p>
        </p:txBody>
      </p:sp>
    </p:spTree>
    <p:extLst>
      <p:ext uri="{BB962C8B-B14F-4D97-AF65-F5344CB8AC3E}">
        <p14:creationId xmlns:p14="http://schemas.microsoft.com/office/powerpoint/2010/main" val="6035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Readers Writer problem using Semaphore</a:t>
            </a:r>
          </a:p>
        </p:txBody>
      </p:sp>
      <p:sp>
        <p:nvSpPr>
          <p:cNvPr id="3" name="Content Placeholder 2"/>
          <p:cNvSpPr>
            <a:spLocks noGrp="1"/>
          </p:cNvSpPr>
          <p:nvPr>
            <p:ph idx="1"/>
          </p:nvPr>
        </p:nvSpPr>
        <p:spPr/>
        <p:txBody>
          <a:bodyPr/>
          <a:lstStyle/>
          <a:p>
            <a:pPr marL="0" indent="0">
              <a:buNone/>
            </a:pPr>
            <a:r>
              <a:rPr lang="en-US" dirty="0" smtClean="0"/>
              <a:t>void Writer (void)</a:t>
            </a:r>
          </a:p>
          <a:p>
            <a:pPr marL="0" indent="0">
              <a:buNone/>
            </a:pPr>
            <a:r>
              <a:rPr lang="en-US" dirty="0"/>
              <a:t>{	while (true</a:t>
            </a:r>
            <a:r>
              <a:rPr lang="en-US" dirty="0" smtClean="0"/>
              <a:t>){</a:t>
            </a:r>
          </a:p>
          <a:p>
            <a:pPr marL="0" indent="0">
              <a:buNone/>
            </a:pPr>
            <a:r>
              <a:rPr lang="en-US" dirty="0"/>
              <a:t>	</a:t>
            </a:r>
            <a:r>
              <a:rPr lang="en-US" dirty="0" err="1" smtClean="0"/>
              <a:t>create_data</a:t>
            </a:r>
            <a:r>
              <a:rPr lang="en-US" dirty="0" smtClean="0"/>
              <a:t>();		</a:t>
            </a:r>
            <a:r>
              <a:rPr lang="en-US" sz="2000" dirty="0">
                <a:solidFill>
                  <a:srgbClr val="C00000"/>
                </a:solidFill>
              </a:rPr>
              <a:t>//create data to enter into DB (non-critical)</a:t>
            </a:r>
          </a:p>
          <a:p>
            <a:pPr marL="0" indent="0">
              <a:buNone/>
            </a:pPr>
            <a:r>
              <a:rPr lang="en-US" dirty="0"/>
              <a:t>	</a:t>
            </a:r>
            <a:r>
              <a:rPr lang="en-US" dirty="0" smtClean="0"/>
              <a:t>down(&amp;</a:t>
            </a:r>
            <a:r>
              <a:rPr lang="en-US" dirty="0" err="1" smtClean="0"/>
              <a:t>db</a:t>
            </a:r>
            <a:r>
              <a:rPr lang="en-US" dirty="0" smtClean="0"/>
              <a:t>);		</a:t>
            </a:r>
            <a:r>
              <a:rPr lang="en-US" sz="2000" dirty="0">
                <a:solidFill>
                  <a:srgbClr val="C00000"/>
                </a:solidFill>
              </a:rPr>
              <a:t>//gain access to DB</a:t>
            </a:r>
          </a:p>
          <a:p>
            <a:pPr marL="0" indent="0">
              <a:buNone/>
            </a:pPr>
            <a:r>
              <a:rPr lang="en-US" dirty="0"/>
              <a:t>	</a:t>
            </a:r>
            <a:r>
              <a:rPr lang="en-US" dirty="0" err="1" smtClean="0"/>
              <a:t>write_db</a:t>
            </a:r>
            <a:r>
              <a:rPr lang="en-US" dirty="0" smtClean="0"/>
              <a:t>();		</a:t>
            </a:r>
            <a:r>
              <a:rPr lang="en-US" sz="2000" dirty="0">
                <a:solidFill>
                  <a:srgbClr val="C00000"/>
                </a:solidFill>
              </a:rPr>
              <a:t>//write information to DB</a:t>
            </a:r>
          </a:p>
          <a:p>
            <a:pPr marL="0" indent="0">
              <a:buNone/>
            </a:pPr>
            <a:r>
              <a:rPr lang="en-US" dirty="0"/>
              <a:t>	</a:t>
            </a:r>
            <a:r>
              <a:rPr lang="en-US" dirty="0" smtClean="0"/>
              <a:t>up(&amp;</a:t>
            </a:r>
            <a:r>
              <a:rPr lang="en-US" dirty="0" err="1" smtClean="0"/>
              <a:t>db</a:t>
            </a:r>
            <a:r>
              <a:rPr lang="en-US" dirty="0" smtClean="0"/>
              <a:t>);}		</a:t>
            </a:r>
            <a:r>
              <a:rPr lang="en-US" sz="2000" dirty="0">
                <a:solidFill>
                  <a:srgbClr val="C00000"/>
                </a:solidFill>
              </a:rPr>
              <a:t>//release exclusive access to DB</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168995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a:t>
            </a:r>
          </a:p>
        </p:txBody>
      </p:sp>
      <p:sp>
        <p:nvSpPr>
          <p:cNvPr id="3" name="Content Placeholder 2"/>
          <p:cNvSpPr>
            <a:spLocks noGrp="1"/>
          </p:cNvSpPr>
          <p:nvPr>
            <p:ph idx="1"/>
          </p:nvPr>
        </p:nvSpPr>
        <p:spPr/>
        <p:txBody>
          <a:bodyPr/>
          <a:lstStyle/>
          <a:p>
            <a:r>
              <a:rPr lang="en-US" dirty="0"/>
              <a:t>A </a:t>
            </a:r>
            <a:r>
              <a:rPr lang="en-US" b="1" dirty="0">
                <a:solidFill>
                  <a:srgbClr val="C00000"/>
                </a:solidFill>
              </a:rPr>
              <a:t>higher-level synchronization primitive</a:t>
            </a:r>
            <a:r>
              <a:rPr lang="en-US" dirty="0"/>
              <a:t>.</a:t>
            </a:r>
          </a:p>
          <a:p>
            <a:r>
              <a:rPr lang="en-US" dirty="0" smtClean="0"/>
              <a:t>A </a:t>
            </a:r>
            <a:r>
              <a:rPr lang="en-US" dirty="0"/>
              <a:t>monitor is a </a:t>
            </a:r>
            <a:r>
              <a:rPr lang="en-US" b="1" dirty="0">
                <a:solidFill>
                  <a:srgbClr val="C00000"/>
                </a:solidFill>
              </a:rPr>
              <a:t>collection of procedures, variables, and data structures</a:t>
            </a:r>
            <a:r>
              <a:rPr lang="en-US" dirty="0"/>
              <a:t> that are all </a:t>
            </a:r>
            <a:r>
              <a:rPr lang="en-US" b="1" dirty="0">
                <a:solidFill>
                  <a:srgbClr val="C00000"/>
                </a:solidFill>
              </a:rPr>
              <a:t>grouped together in a special kind of module or package</a:t>
            </a:r>
            <a:r>
              <a:rPr lang="en-US" dirty="0"/>
              <a:t>. </a:t>
            </a:r>
          </a:p>
          <a:p>
            <a:r>
              <a:rPr lang="en-US" dirty="0" smtClean="0"/>
              <a:t>Processes </a:t>
            </a:r>
            <a:r>
              <a:rPr lang="en-US" dirty="0"/>
              <a:t>may call the procedures in a monitor whenever they want to, but they cannot directly access the monitor’s internal data structures from procedures declared outside the monitor</a:t>
            </a:r>
            <a:r>
              <a:rPr lang="en-US" b="1" i="1" dirty="0"/>
              <a:t>. </a:t>
            </a:r>
          </a:p>
        </p:txBody>
      </p:sp>
    </p:spTree>
    <p:extLst>
      <p:ext uri="{BB962C8B-B14F-4D97-AF65-F5344CB8AC3E}">
        <p14:creationId xmlns:p14="http://schemas.microsoft.com/office/powerpoint/2010/main" val="241071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a:t>
            </a:r>
            <a:endParaRPr lang="en-US" dirty="0"/>
          </a:p>
        </p:txBody>
      </p:sp>
      <p:sp>
        <p:nvSpPr>
          <p:cNvPr id="3" name="Content Placeholder 2"/>
          <p:cNvSpPr>
            <a:spLocks noGrp="1"/>
          </p:cNvSpPr>
          <p:nvPr>
            <p:ph idx="1"/>
          </p:nvPr>
        </p:nvSpPr>
        <p:spPr/>
        <p:txBody>
          <a:bodyPr/>
          <a:lstStyle/>
          <a:p>
            <a:r>
              <a:rPr lang="en-US" dirty="0"/>
              <a:t>Monitors have an </a:t>
            </a:r>
            <a:r>
              <a:rPr lang="en-US" b="1" dirty="0">
                <a:solidFill>
                  <a:srgbClr val="C00000"/>
                </a:solidFill>
              </a:rPr>
              <a:t>important property for achieving mutual exclusion: only one process can be active in a monitor at any instant</a:t>
            </a:r>
            <a:r>
              <a:rPr lang="en-US" dirty="0"/>
              <a:t>.</a:t>
            </a:r>
          </a:p>
          <a:p>
            <a:r>
              <a:rPr lang="en-US" dirty="0" smtClean="0"/>
              <a:t>When </a:t>
            </a:r>
            <a:r>
              <a:rPr lang="en-US" dirty="0"/>
              <a:t>a </a:t>
            </a:r>
            <a:r>
              <a:rPr lang="en-US" b="1" dirty="0">
                <a:solidFill>
                  <a:srgbClr val="C00000"/>
                </a:solidFill>
              </a:rPr>
              <a:t>process calls a monitor procedure</a:t>
            </a:r>
            <a:r>
              <a:rPr lang="en-US" dirty="0"/>
              <a:t>, the </a:t>
            </a:r>
            <a:r>
              <a:rPr lang="en-US" b="1" dirty="0">
                <a:solidFill>
                  <a:srgbClr val="C00000"/>
                </a:solidFill>
              </a:rPr>
              <a:t>first few instructions of the procedure will check to see if any other process is currently active within the monitor</a:t>
            </a:r>
            <a:r>
              <a:rPr lang="en-US" dirty="0"/>
              <a:t>. </a:t>
            </a:r>
          </a:p>
          <a:p>
            <a:r>
              <a:rPr lang="en-US" dirty="0" smtClean="0"/>
              <a:t>If </a:t>
            </a:r>
            <a:r>
              <a:rPr lang="en-US" dirty="0"/>
              <a:t>so, the calling process will be suspended until the other process has left the monitor. If no other process is using the monitor, the calling process may enter.</a:t>
            </a:r>
          </a:p>
          <a:p>
            <a:endParaRPr lang="en-US" dirty="0"/>
          </a:p>
        </p:txBody>
      </p:sp>
    </p:spTree>
    <p:extLst>
      <p:ext uri="{BB962C8B-B14F-4D97-AF65-F5344CB8AC3E}">
        <p14:creationId xmlns:p14="http://schemas.microsoft.com/office/powerpoint/2010/main" val="287870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Producer </a:t>
            </a:r>
            <a:r>
              <a:rPr lang="en-US" sz="3600" dirty="0"/>
              <a:t>C</a:t>
            </a:r>
            <a:r>
              <a:rPr lang="en-US" sz="3600" dirty="0" smtClean="0"/>
              <a:t>onsumer </a:t>
            </a:r>
            <a:r>
              <a:rPr lang="en-US" sz="3600" dirty="0"/>
              <a:t>problem using </a:t>
            </a:r>
            <a:r>
              <a:rPr lang="en-US" sz="3600" dirty="0" smtClean="0"/>
              <a:t>Monitor</a:t>
            </a:r>
            <a:endParaRPr lang="en-US" sz="3600" dirty="0"/>
          </a:p>
        </p:txBody>
      </p:sp>
      <p:sp>
        <p:nvSpPr>
          <p:cNvPr id="3" name="Content Placeholder 2"/>
          <p:cNvSpPr>
            <a:spLocks noGrp="1"/>
          </p:cNvSpPr>
          <p:nvPr>
            <p:ph idx="1"/>
          </p:nvPr>
        </p:nvSpPr>
        <p:spPr/>
        <p:txBody>
          <a:bodyPr/>
          <a:lstStyle/>
          <a:p>
            <a:r>
              <a:rPr lang="en-US" dirty="0"/>
              <a:t>The solution proposes condition variables, along with two operations on them, </a:t>
            </a:r>
            <a:r>
              <a:rPr lang="en-US" b="1" dirty="0">
                <a:solidFill>
                  <a:srgbClr val="C00000"/>
                </a:solidFill>
              </a:rPr>
              <a:t>wait and signal</a:t>
            </a:r>
            <a:r>
              <a:rPr lang="en-US" dirty="0"/>
              <a:t>. </a:t>
            </a:r>
          </a:p>
          <a:p>
            <a:r>
              <a:rPr lang="en-US" dirty="0" smtClean="0"/>
              <a:t>When </a:t>
            </a:r>
            <a:r>
              <a:rPr lang="en-US" dirty="0"/>
              <a:t>a monitor procedure discovers that it cannot continue (e.g., the producer finds the buffer full), it does a wait on some condition variable, </a:t>
            </a:r>
            <a:r>
              <a:rPr lang="en-US" b="1" dirty="0">
                <a:solidFill>
                  <a:srgbClr val="C00000"/>
                </a:solidFill>
              </a:rPr>
              <a:t>full</a:t>
            </a:r>
            <a:r>
              <a:rPr lang="en-US" dirty="0"/>
              <a:t>. </a:t>
            </a:r>
          </a:p>
          <a:p>
            <a:r>
              <a:rPr lang="en-US" dirty="0" smtClean="0"/>
              <a:t>This </a:t>
            </a:r>
            <a:r>
              <a:rPr lang="en-US" dirty="0"/>
              <a:t>action causes the calling process to block. It also allows another process that had been previously prohibited from entering the monitor to enter now. </a:t>
            </a:r>
          </a:p>
          <a:p>
            <a:endParaRPr lang="en-US" dirty="0"/>
          </a:p>
        </p:txBody>
      </p:sp>
    </p:spTree>
    <p:extLst>
      <p:ext uri="{BB962C8B-B14F-4D97-AF65-F5344CB8AC3E}">
        <p14:creationId xmlns:p14="http://schemas.microsoft.com/office/powerpoint/2010/main" val="33737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Producer </a:t>
            </a:r>
            <a:r>
              <a:rPr lang="en-US" sz="3600" dirty="0" smtClean="0"/>
              <a:t>Consumer </a:t>
            </a:r>
            <a:r>
              <a:rPr lang="en-US" sz="3600" dirty="0"/>
              <a:t>problem using </a:t>
            </a:r>
            <a:r>
              <a:rPr lang="en-US" sz="3600" dirty="0" smtClean="0"/>
              <a:t>Monitor</a:t>
            </a:r>
            <a:endParaRPr lang="en-US" sz="3600" dirty="0"/>
          </a:p>
        </p:txBody>
      </p:sp>
      <p:sp>
        <p:nvSpPr>
          <p:cNvPr id="3" name="Content Placeholder 2"/>
          <p:cNvSpPr>
            <a:spLocks noGrp="1"/>
          </p:cNvSpPr>
          <p:nvPr>
            <p:ph idx="1"/>
          </p:nvPr>
        </p:nvSpPr>
        <p:spPr/>
        <p:txBody>
          <a:bodyPr/>
          <a:lstStyle/>
          <a:p>
            <a:r>
              <a:rPr lang="en-US" dirty="0"/>
              <a:t>This other process the consumer, can wake up its sleeping partner by doing a signal on the condition variable that its partner is waiting on. </a:t>
            </a:r>
          </a:p>
          <a:p>
            <a:r>
              <a:rPr lang="en-US" dirty="0" smtClean="0"/>
              <a:t>To </a:t>
            </a:r>
            <a:r>
              <a:rPr lang="en-US" dirty="0"/>
              <a:t>avoid having two active processes in the monitor at the same time a signal statement may appear only as the final statement in a monitor procedure. </a:t>
            </a:r>
          </a:p>
          <a:p>
            <a:r>
              <a:rPr lang="en-US" dirty="0" smtClean="0"/>
              <a:t>If </a:t>
            </a:r>
            <a:r>
              <a:rPr lang="en-US" dirty="0"/>
              <a:t>a signal is done on a condition variable on which several processes are waiting, only one of them, determined by the system scheduler, is revived.</a:t>
            </a:r>
          </a:p>
          <a:p>
            <a:endParaRPr lang="en-US" dirty="0"/>
          </a:p>
        </p:txBody>
      </p:sp>
    </p:spTree>
    <p:extLst>
      <p:ext uri="{BB962C8B-B14F-4D97-AF65-F5344CB8AC3E}">
        <p14:creationId xmlns:p14="http://schemas.microsoft.com/office/powerpoint/2010/main" val="343244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Producer Consumer problem using Monitor</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b="1" dirty="0" smtClean="0"/>
              <a:t>monitor</a:t>
            </a:r>
            <a:r>
              <a:rPr lang="en-US" dirty="0" smtClean="0"/>
              <a:t> </a:t>
            </a:r>
            <a:r>
              <a:rPr lang="en-US" dirty="0" err="1" smtClean="0"/>
              <a:t>ProducerConsumer</a:t>
            </a:r>
            <a:endParaRPr lang="en-US" dirty="0" smtClean="0"/>
          </a:p>
          <a:p>
            <a:pPr marL="0" indent="0">
              <a:buNone/>
            </a:pPr>
            <a:r>
              <a:rPr lang="en-US" dirty="0" smtClean="0"/>
              <a:t>	</a:t>
            </a:r>
            <a:r>
              <a:rPr lang="en-US" b="1" dirty="0" smtClean="0"/>
              <a:t>condition</a:t>
            </a:r>
            <a:r>
              <a:rPr lang="en-US" dirty="0" smtClean="0"/>
              <a:t> full, empty;</a:t>
            </a:r>
          </a:p>
          <a:p>
            <a:pPr marL="0" indent="0">
              <a:buNone/>
            </a:pPr>
            <a:r>
              <a:rPr lang="en-US" dirty="0"/>
              <a:t>	</a:t>
            </a:r>
            <a:r>
              <a:rPr lang="en-US" b="1" dirty="0" smtClean="0"/>
              <a:t>integer</a:t>
            </a:r>
            <a:r>
              <a:rPr lang="en-US" dirty="0" smtClean="0"/>
              <a:t> count;</a:t>
            </a:r>
          </a:p>
          <a:p>
            <a:pPr marL="0" indent="0">
              <a:buNone/>
            </a:pPr>
            <a:endParaRPr lang="en-US" dirty="0"/>
          </a:p>
          <a:p>
            <a:pPr marL="0" indent="0">
              <a:buNone/>
            </a:pPr>
            <a:r>
              <a:rPr lang="en-US" dirty="0" smtClean="0"/>
              <a:t>	</a:t>
            </a:r>
            <a:r>
              <a:rPr lang="en-US" b="1" dirty="0" smtClean="0"/>
              <a:t>procedure</a:t>
            </a:r>
            <a:r>
              <a:rPr lang="en-US" dirty="0" smtClean="0"/>
              <a:t> insert (</a:t>
            </a:r>
            <a:r>
              <a:rPr lang="en-US" dirty="0" err="1" smtClean="0"/>
              <a:t>item:integer</a:t>
            </a:r>
            <a:r>
              <a:rPr lang="en-US" dirty="0" smtClean="0"/>
              <a:t>);</a:t>
            </a:r>
          </a:p>
          <a:p>
            <a:pPr marL="0" indent="0">
              <a:buNone/>
            </a:pPr>
            <a:r>
              <a:rPr lang="en-US" dirty="0"/>
              <a:t>	</a:t>
            </a:r>
            <a:r>
              <a:rPr lang="en-US" b="1" dirty="0" smtClean="0"/>
              <a:t>begin</a:t>
            </a:r>
          </a:p>
          <a:p>
            <a:pPr marL="0" indent="0">
              <a:buNone/>
            </a:pPr>
            <a:r>
              <a:rPr lang="en-US" dirty="0"/>
              <a:t>	</a:t>
            </a:r>
            <a:r>
              <a:rPr lang="en-US" dirty="0" smtClean="0"/>
              <a:t>	</a:t>
            </a:r>
            <a:r>
              <a:rPr lang="en-US" b="1" dirty="0" smtClean="0"/>
              <a:t>if</a:t>
            </a:r>
            <a:r>
              <a:rPr lang="en-US" dirty="0" smtClean="0"/>
              <a:t> count=N </a:t>
            </a:r>
            <a:r>
              <a:rPr lang="en-US" b="1" dirty="0" smtClean="0"/>
              <a:t>then wait </a:t>
            </a:r>
            <a:r>
              <a:rPr lang="en-US" dirty="0" smtClean="0"/>
              <a:t>(full);</a:t>
            </a:r>
          </a:p>
          <a:p>
            <a:pPr marL="0" indent="0">
              <a:buNone/>
            </a:pPr>
            <a:r>
              <a:rPr lang="en-US" dirty="0"/>
              <a:t>	</a:t>
            </a:r>
            <a:r>
              <a:rPr lang="en-US" dirty="0" smtClean="0"/>
              <a:t>	</a:t>
            </a:r>
            <a:r>
              <a:rPr lang="en-US" dirty="0" err="1" smtClean="0"/>
              <a:t>insert_item</a:t>
            </a:r>
            <a:r>
              <a:rPr lang="en-US" dirty="0" smtClean="0"/>
              <a:t>(item);</a:t>
            </a:r>
          </a:p>
          <a:p>
            <a:pPr marL="0" indent="0">
              <a:buNone/>
            </a:pPr>
            <a:r>
              <a:rPr lang="en-US" dirty="0"/>
              <a:t>	</a:t>
            </a:r>
            <a:r>
              <a:rPr lang="en-US" dirty="0" smtClean="0"/>
              <a:t>	count=count+1;</a:t>
            </a:r>
          </a:p>
          <a:p>
            <a:pPr marL="0" indent="0">
              <a:buNone/>
            </a:pPr>
            <a:r>
              <a:rPr lang="en-US" dirty="0"/>
              <a:t>	</a:t>
            </a:r>
            <a:r>
              <a:rPr lang="en-US" dirty="0" smtClean="0"/>
              <a:t>	</a:t>
            </a:r>
            <a:r>
              <a:rPr lang="en-US" b="1" dirty="0" smtClean="0"/>
              <a:t>if</a:t>
            </a:r>
            <a:r>
              <a:rPr lang="en-US" dirty="0" smtClean="0"/>
              <a:t> count=1 </a:t>
            </a:r>
            <a:r>
              <a:rPr lang="en-US" b="1" dirty="0" smtClean="0"/>
              <a:t>then signal </a:t>
            </a:r>
            <a:r>
              <a:rPr lang="en-US" dirty="0" smtClean="0"/>
              <a:t>(empty);</a:t>
            </a:r>
          </a:p>
          <a:p>
            <a:pPr marL="0" indent="0">
              <a:buNone/>
            </a:pPr>
            <a:r>
              <a:rPr lang="en-US" dirty="0"/>
              <a:t>	</a:t>
            </a:r>
            <a:r>
              <a:rPr lang="en-US" b="1" dirty="0" smtClean="0"/>
              <a:t>end</a:t>
            </a:r>
            <a:r>
              <a:rPr lang="en-US" dirty="0" smtClean="0"/>
              <a:t>;</a:t>
            </a:r>
          </a:p>
          <a:p>
            <a:pPr marL="0" indent="0">
              <a:buNone/>
            </a:pP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371546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Producer Consumer problem using Monitor</a:t>
            </a:r>
          </a:p>
        </p:txBody>
      </p:sp>
      <p:sp>
        <p:nvSpPr>
          <p:cNvPr id="3" name="Content Placeholder 2"/>
          <p:cNvSpPr>
            <a:spLocks noGrp="1"/>
          </p:cNvSpPr>
          <p:nvPr>
            <p:ph idx="1"/>
          </p:nvPr>
        </p:nvSpPr>
        <p:spPr/>
        <p:txBody>
          <a:bodyPr/>
          <a:lstStyle/>
          <a:p>
            <a:pPr marL="0" indent="0">
              <a:buNone/>
            </a:pPr>
            <a:r>
              <a:rPr lang="en-US" dirty="0" smtClean="0"/>
              <a:t>	</a:t>
            </a:r>
            <a:r>
              <a:rPr lang="en-US" b="1" dirty="0" smtClean="0"/>
              <a:t>function</a:t>
            </a:r>
            <a:r>
              <a:rPr lang="en-US" dirty="0" smtClean="0"/>
              <a:t> </a:t>
            </a:r>
            <a:r>
              <a:rPr lang="en-US" dirty="0" err="1" smtClean="0"/>
              <a:t>remove:integer</a:t>
            </a:r>
            <a:r>
              <a:rPr lang="en-US" dirty="0" smtClean="0"/>
              <a:t>;</a:t>
            </a:r>
          </a:p>
          <a:p>
            <a:pPr marL="0" indent="0">
              <a:buNone/>
            </a:pPr>
            <a:r>
              <a:rPr lang="en-US" dirty="0"/>
              <a:t>	</a:t>
            </a:r>
            <a:r>
              <a:rPr lang="en-US" b="1" dirty="0" smtClean="0"/>
              <a:t>begin</a:t>
            </a:r>
          </a:p>
          <a:p>
            <a:pPr marL="0" indent="0">
              <a:buNone/>
            </a:pPr>
            <a:r>
              <a:rPr lang="en-US" dirty="0"/>
              <a:t>	</a:t>
            </a:r>
            <a:r>
              <a:rPr lang="en-US" dirty="0" smtClean="0"/>
              <a:t>	</a:t>
            </a:r>
            <a:r>
              <a:rPr lang="en-US" dirty="0"/>
              <a:t> </a:t>
            </a:r>
            <a:r>
              <a:rPr lang="en-US" b="1" dirty="0"/>
              <a:t>if</a:t>
            </a:r>
            <a:r>
              <a:rPr lang="en-US" dirty="0"/>
              <a:t> </a:t>
            </a:r>
            <a:r>
              <a:rPr lang="en-US" dirty="0" smtClean="0"/>
              <a:t>count=0 </a:t>
            </a:r>
            <a:r>
              <a:rPr lang="en-US" b="1" dirty="0"/>
              <a:t>then wait </a:t>
            </a:r>
            <a:r>
              <a:rPr lang="en-US" dirty="0" smtClean="0"/>
              <a:t>(empty);</a:t>
            </a:r>
            <a:endParaRPr lang="en-US" dirty="0"/>
          </a:p>
          <a:p>
            <a:pPr marL="0" indent="0">
              <a:buNone/>
            </a:pPr>
            <a:r>
              <a:rPr lang="en-US" dirty="0"/>
              <a:t>		</a:t>
            </a:r>
            <a:r>
              <a:rPr lang="en-US" dirty="0" smtClean="0"/>
              <a:t>remove=</a:t>
            </a:r>
            <a:r>
              <a:rPr lang="en-US" dirty="0" err="1" smtClean="0"/>
              <a:t>remove_item</a:t>
            </a:r>
            <a:r>
              <a:rPr lang="en-US" dirty="0" smtClean="0"/>
              <a:t>;</a:t>
            </a:r>
            <a:endParaRPr lang="en-US" dirty="0"/>
          </a:p>
          <a:p>
            <a:pPr marL="0" indent="0">
              <a:buNone/>
            </a:pPr>
            <a:r>
              <a:rPr lang="en-US" dirty="0"/>
              <a:t>		</a:t>
            </a:r>
            <a:r>
              <a:rPr lang="en-US" dirty="0" smtClean="0"/>
              <a:t>count=count-1</a:t>
            </a:r>
            <a:r>
              <a:rPr lang="en-US" dirty="0"/>
              <a:t>;</a:t>
            </a:r>
          </a:p>
          <a:p>
            <a:pPr marL="0" indent="0">
              <a:buNone/>
            </a:pPr>
            <a:r>
              <a:rPr lang="en-US" dirty="0"/>
              <a:t>		</a:t>
            </a:r>
            <a:r>
              <a:rPr lang="en-US" b="1" dirty="0"/>
              <a:t>if</a:t>
            </a:r>
            <a:r>
              <a:rPr lang="en-US" dirty="0"/>
              <a:t> </a:t>
            </a:r>
            <a:r>
              <a:rPr lang="en-US" dirty="0" smtClean="0"/>
              <a:t>count=N-1 </a:t>
            </a:r>
            <a:r>
              <a:rPr lang="en-US" b="1" dirty="0"/>
              <a:t>then signal </a:t>
            </a:r>
            <a:r>
              <a:rPr lang="en-US" dirty="0" smtClean="0"/>
              <a:t>(full);</a:t>
            </a:r>
            <a:endParaRPr lang="en-US" dirty="0"/>
          </a:p>
          <a:p>
            <a:pPr marL="0" indent="0">
              <a:buNone/>
            </a:pPr>
            <a:r>
              <a:rPr lang="en-US" dirty="0"/>
              <a:t>	</a:t>
            </a:r>
            <a:r>
              <a:rPr lang="en-US" b="1" dirty="0"/>
              <a:t>end</a:t>
            </a:r>
            <a:r>
              <a:rPr lang="en-US" dirty="0" smtClean="0"/>
              <a:t>;</a:t>
            </a:r>
          </a:p>
          <a:p>
            <a:pPr marL="0" indent="0">
              <a:buNone/>
            </a:pPr>
            <a:r>
              <a:rPr lang="en-US" dirty="0" smtClean="0"/>
              <a:t>	count=0;</a:t>
            </a:r>
          </a:p>
          <a:p>
            <a:pPr marL="0" indent="0">
              <a:buNone/>
            </a:pPr>
            <a:r>
              <a:rPr lang="en-US" b="1" dirty="0"/>
              <a:t>e</a:t>
            </a:r>
            <a:r>
              <a:rPr lang="en-US" b="1" dirty="0" smtClean="0"/>
              <a:t>nd monitor</a:t>
            </a:r>
            <a:r>
              <a:rPr lang="en-US" dirty="0" smtClean="0"/>
              <a:t>;</a:t>
            </a:r>
            <a:endParaRPr lang="en-US" dirty="0"/>
          </a:p>
        </p:txBody>
      </p:sp>
    </p:spTree>
    <p:extLst>
      <p:ext uri="{BB962C8B-B14F-4D97-AF65-F5344CB8AC3E}">
        <p14:creationId xmlns:p14="http://schemas.microsoft.com/office/powerpoint/2010/main" val="34870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Producer Consumer problem using Monitor</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procedure</a:t>
            </a:r>
            <a:r>
              <a:rPr lang="en-US" dirty="0" smtClean="0"/>
              <a:t> producer;</a:t>
            </a:r>
          </a:p>
          <a:p>
            <a:pPr marL="0" indent="0">
              <a:buNone/>
            </a:pPr>
            <a:r>
              <a:rPr lang="en-US" b="1" dirty="0" smtClean="0"/>
              <a:t>begin</a:t>
            </a:r>
          </a:p>
          <a:p>
            <a:pPr marL="0" indent="0">
              <a:buNone/>
            </a:pPr>
            <a:r>
              <a:rPr lang="en-US" dirty="0" smtClean="0"/>
              <a:t>	</a:t>
            </a:r>
            <a:r>
              <a:rPr lang="en-US" b="1" dirty="0" smtClean="0"/>
              <a:t>while</a:t>
            </a:r>
            <a:r>
              <a:rPr lang="en-US" dirty="0" smtClean="0"/>
              <a:t> true </a:t>
            </a:r>
            <a:r>
              <a:rPr lang="en-US" b="1" dirty="0" smtClean="0"/>
              <a:t>do</a:t>
            </a:r>
          </a:p>
          <a:p>
            <a:pPr marL="0" indent="0">
              <a:buNone/>
            </a:pPr>
            <a:r>
              <a:rPr lang="en-US" dirty="0"/>
              <a:t>	</a:t>
            </a:r>
            <a:r>
              <a:rPr lang="en-US" b="1" dirty="0" smtClean="0"/>
              <a:t>begin</a:t>
            </a:r>
          </a:p>
          <a:p>
            <a:pPr marL="0" indent="0">
              <a:buNone/>
            </a:pPr>
            <a:r>
              <a:rPr lang="en-US" dirty="0"/>
              <a:t>	</a:t>
            </a:r>
            <a:r>
              <a:rPr lang="en-US" dirty="0" smtClean="0"/>
              <a:t>	item=</a:t>
            </a:r>
            <a:r>
              <a:rPr lang="en-US" dirty="0" err="1" smtClean="0"/>
              <a:t>produce_item</a:t>
            </a:r>
            <a:r>
              <a:rPr lang="en-US" dirty="0" smtClean="0"/>
              <a:t>;</a:t>
            </a:r>
          </a:p>
          <a:p>
            <a:pPr marL="0" indent="0">
              <a:buNone/>
            </a:pPr>
            <a:r>
              <a:rPr lang="en-US" dirty="0" smtClean="0"/>
              <a:t>		</a:t>
            </a:r>
            <a:r>
              <a:rPr lang="en-US" dirty="0" err="1" smtClean="0"/>
              <a:t>ProducerConsumer.insert</a:t>
            </a:r>
            <a:r>
              <a:rPr lang="en-US" dirty="0" smtClean="0"/>
              <a:t>(item);</a:t>
            </a:r>
          </a:p>
          <a:p>
            <a:pPr marL="0" indent="0">
              <a:buNone/>
            </a:pPr>
            <a:r>
              <a:rPr lang="en-US" dirty="0"/>
              <a:t>	</a:t>
            </a:r>
            <a:r>
              <a:rPr lang="en-US" b="1" dirty="0" smtClean="0"/>
              <a:t>end</a:t>
            </a:r>
            <a:r>
              <a:rPr lang="en-US" dirty="0" smtClean="0"/>
              <a:t>;</a:t>
            </a:r>
          </a:p>
          <a:p>
            <a:pPr marL="0" indent="0">
              <a:buNone/>
            </a:pPr>
            <a:r>
              <a:rPr lang="en-US" b="1" dirty="0" smtClean="0"/>
              <a:t>end</a:t>
            </a:r>
            <a:r>
              <a:rPr lang="en-US" dirty="0" smtClean="0"/>
              <a:t>;</a:t>
            </a:r>
          </a:p>
          <a:p>
            <a:pPr marL="0" indent="0">
              <a:buNone/>
            </a:pPr>
            <a:endParaRPr lang="en-US" dirty="0" smtClean="0"/>
          </a:p>
          <a:p>
            <a:pPr marL="0" indent="0">
              <a:buNone/>
            </a:pPr>
            <a:r>
              <a:rPr lang="en-US" b="1" dirty="0"/>
              <a:t>procedure</a:t>
            </a:r>
            <a:r>
              <a:rPr lang="en-US" dirty="0"/>
              <a:t> </a:t>
            </a:r>
            <a:r>
              <a:rPr lang="en-US" dirty="0" smtClean="0"/>
              <a:t>consumer;</a:t>
            </a:r>
            <a:endParaRPr lang="en-US" dirty="0"/>
          </a:p>
          <a:p>
            <a:pPr marL="0" indent="0">
              <a:buNone/>
            </a:pPr>
            <a:r>
              <a:rPr lang="en-US" b="1" dirty="0"/>
              <a:t>begin</a:t>
            </a:r>
          </a:p>
          <a:p>
            <a:pPr marL="0" indent="0">
              <a:buNone/>
            </a:pPr>
            <a:r>
              <a:rPr lang="en-US" dirty="0"/>
              <a:t>	</a:t>
            </a:r>
            <a:r>
              <a:rPr lang="en-US" b="1" dirty="0"/>
              <a:t>while</a:t>
            </a:r>
            <a:r>
              <a:rPr lang="en-US" dirty="0"/>
              <a:t> true </a:t>
            </a:r>
            <a:r>
              <a:rPr lang="en-US" b="1" dirty="0"/>
              <a:t>do</a:t>
            </a:r>
          </a:p>
          <a:p>
            <a:pPr marL="0" indent="0">
              <a:buNone/>
            </a:pPr>
            <a:r>
              <a:rPr lang="en-US" dirty="0"/>
              <a:t>	</a:t>
            </a:r>
            <a:r>
              <a:rPr lang="en-US" b="1" dirty="0"/>
              <a:t>begin</a:t>
            </a:r>
          </a:p>
          <a:p>
            <a:pPr marL="0" indent="0">
              <a:buNone/>
            </a:pPr>
            <a:r>
              <a:rPr lang="en-US" dirty="0"/>
              <a:t>		</a:t>
            </a:r>
            <a:r>
              <a:rPr lang="en-US" dirty="0" smtClean="0"/>
              <a:t>item=</a:t>
            </a:r>
            <a:r>
              <a:rPr lang="en-US" dirty="0" err="1" smtClean="0"/>
              <a:t>ProducerConsumer.remove</a:t>
            </a:r>
            <a:r>
              <a:rPr lang="en-US" dirty="0" smtClean="0"/>
              <a:t>;</a:t>
            </a:r>
            <a:endParaRPr lang="en-US" dirty="0"/>
          </a:p>
          <a:p>
            <a:pPr marL="0" indent="0">
              <a:buNone/>
            </a:pPr>
            <a:r>
              <a:rPr lang="en-US" dirty="0"/>
              <a:t>		</a:t>
            </a:r>
            <a:r>
              <a:rPr lang="en-US" dirty="0" err="1" smtClean="0"/>
              <a:t>Consume_insert</a:t>
            </a:r>
            <a:r>
              <a:rPr lang="en-US" dirty="0" smtClean="0"/>
              <a:t>(item</a:t>
            </a:r>
            <a:r>
              <a:rPr lang="en-US" dirty="0"/>
              <a:t>);</a:t>
            </a:r>
          </a:p>
          <a:p>
            <a:pPr marL="0" indent="0">
              <a:buNone/>
            </a:pPr>
            <a:r>
              <a:rPr lang="en-US" dirty="0"/>
              <a:t>	</a:t>
            </a:r>
            <a:r>
              <a:rPr lang="en-US" b="1" dirty="0"/>
              <a:t>end</a:t>
            </a:r>
            <a:r>
              <a:rPr lang="en-US" dirty="0"/>
              <a:t>;</a:t>
            </a:r>
          </a:p>
          <a:p>
            <a:pPr marL="0" indent="0">
              <a:buNone/>
            </a:pPr>
            <a:r>
              <a:rPr lang="en-US" b="1" dirty="0"/>
              <a:t>end</a:t>
            </a:r>
            <a:r>
              <a:rPr lang="en-US" dirty="0"/>
              <a:t>; 	</a:t>
            </a:r>
          </a:p>
        </p:txBody>
      </p:sp>
    </p:spTree>
    <p:extLst>
      <p:ext uri="{BB962C8B-B14F-4D97-AF65-F5344CB8AC3E}">
        <p14:creationId xmlns:p14="http://schemas.microsoft.com/office/powerpoint/2010/main" val="86116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Producer Consumer problem using Monitor</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procedure</a:t>
            </a:r>
            <a:r>
              <a:rPr lang="en-US" dirty="0" smtClean="0"/>
              <a:t> producer;</a:t>
            </a:r>
          </a:p>
          <a:p>
            <a:pPr marL="0" indent="0">
              <a:buNone/>
            </a:pPr>
            <a:r>
              <a:rPr lang="en-US" b="1" dirty="0" smtClean="0"/>
              <a:t>begin</a:t>
            </a:r>
          </a:p>
          <a:p>
            <a:pPr marL="0" indent="0">
              <a:buNone/>
            </a:pPr>
            <a:r>
              <a:rPr lang="en-US" dirty="0" smtClean="0"/>
              <a:t>	</a:t>
            </a:r>
            <a:r>
              <a:rPr lang="en-US" b="1" dirty="0" smtClean="0"/>
              <a:t>while</a:t>
            </a:r>
            <a:r>
              <a:rPr lang="en-US" dirty="0" smtClean="0"/>
              <a:t> true </a:t>
            </a:r>
            <a:r>
              <a:rPr lang="en-US" b="1" dirty="0" smtClean="0"/>
              <a:t>do</a:t>
            </a:r>
          </a:p>
          <a:p>
            <a:pPr marL="0" indent="0">
              <a:buNone/>
            </a:pPr>
            <a:r>
              <a:rPr lang="en-US" dirty="0"/>
              <a:t>	</a:t>
            </a:r>
            <a:r>
              <a:rPr lang="en-US" b="1" dirty="0" smtClean="0"/>
              <a:t>begin</a:t>
            </a:r>
          </a:p>
          <a:p>
            <a:pPr marL="0" indent="0">
              <a:buNone/>
            </a:pPr>
            <a:r>
              <a:rPr lang="en-US" dirty="0"/>
              <a:t>	</a:t>
            </a:r>
            <a:r>
              <a:rPr lang="en-US" dirty="0" smtClean="0"/>
              <a:t>	item=</a:t>
            </a:r>
            <a:r>
              <a:rPr lang="en-US" dirty="0" err="1" smtClean="0"/>
              <a:t>produce_item</a:t>
            </a:r>
            <a:r>
              <a:rPr lang="en-US" dirty="0" smtClean="0"/>
              <a:t>;</a:t>
            </a:r>
          </a:p>
          <a:p>
            <a:pPr marL="0" indent="0">
              <a:buNone/>
            </a:pPr>
            <a:r>
              <a:rPr lang="en-US" dirty="0" smtClean="0"/>
              <a:t>		</a:t>
            </a:r>
            <a:r>
              <a:rPr lang="en-US" dirty="0" err="1" smtClean="0"/>
              <a:t>ProducerConsumer.insert</a:t>
            </a:r>
            <a:r>
              <a:rPr lang="en-US" dirty="0" smtClean="0"/>
              <a:t>(item);</a:t>
            </a:r>
          </a:p>
          <a:p>
            <a:pPr marL="0" indent="0">
              <a:buNone/>
            </a:pPr>
            <a:r>
              <a:rPr lang="en-US" dirty="0"/>
              <a:t>	</a:t>
            </a:r>
            <a:r>
              <a:rPr lang="en-US" b="1" dirty="0" smtClean="0"/>
              <a:t>end</a:t>
            </a:r>
            <a:r>
              <a:rPr lang="en-US" dirty="0" smtClean="0"/>
              <a:t>;</a:t>
            </a:r>
          </a:p>
          <a:p>
            <a:pPr marL="0" indent="0">
              <a:buNone/>
            </a:pPr>
            <a:r>
              <a:rPr lang="en-US" b="1" dirty="0" smtClean="0"/>
              <a:t>end</a:t>
            </a:r>
            <a:r>
              <a:rPr lang="en-US" dirty="0" smtClean="0"/>
              <a:t>;</a:t>
            </a:r>
          </a:p>
          <a:p>
            <a:pPr marL="0" indent="0">
              <a:buNone/>
            </a:pPr>
            <a:endParaRPr lang="en-US" dirty="0" smtClean="0"/>
          </a:p>
          <a:p>
            <a:pPr marL="0" indent="0">
              <a:buNone/>
            </a:pPr>
            <a:r>
              <a:rPr lang="en-US" b="1" dirty="0"/>
              <a:t>procedure</a:t>
            </a:r>
            <a:r>
              <a:rPr lang="en-US" dirty="0"/>
              <a:t> </a:t>
            </a:r>
            <a:r>
              <a:rPr lang="en-US" dirty="0" smtClean="0"/>
              <a:t>consumer;</a:t>
            </a:r>
            <a:endParaRPr lang="en-US" dirty="0"/>
          </a:p>
          <a:p>
            <a:pPr marL="0" indent="0">
              <a:buNone/>
            </a:pPr>
            <a:r>
              <a:rPr lang="en-US" b="1" dirty="0"/>
              <a:t>begin</a:t>
            </a:r>
          </a:p>
          <a:p>
            <a:pPr marL="0" indent="0">
              <a:buNone/>
            </a:pPr>
            <a:r>
              <a:rPr lang="en-US" dirty="0"/>
              <a:t>	</a:t>
            </a:r>
            <a:r>
              <a:rPr lang="en-US" b="1" dirty="0"/>
              <a:t>while</a:t>
            </a:r>
            <a:r>
              <a:rPr lang="en-US" dirty="0"/>
              <a:t> true </a:t>
            </a:r>
            <a:r>
              <a:rPr lang="en-US" b="1" dirty="0"/>
              <a:t>do</a:t>
            </a:r>
          </a:p>
          <a:p>
            <a:pPr marL="0" indent="0">
              <a:buNone/>
            </a:pPr>
            <a:r>
              <a:rPr lang="en-US" dirty="0"/>
              <a:t>	</a:t>
            </a:r>
            <a:r>
              <a:rPr lang="en-US" b="1" dirty="0"/>
              <a:t>begin</a:t>
            </a:r>
          </a:p>
          <a:p>
            <a:pPr marL="0" indent="0">
              <a:buNone/>
            </a:pPr>
            <a:r>
              <a:rPr lang="en-US" dirty="0"/>
              <a:t>		</a:t>
            </a:r>
            <a:r>
              <a:rPr lang="en-US" dirty="0" smtClean="0"/>
              <a:t>item=</a:t>
            </a:r>
            <a:r>
              <a:rPr lang="en-US" dirty="0" err="1" smtClean="0"/>
              <a:t>ProducerConsumer.remove</a:t>
            </a:r>
            <a:r>
              <a:rPr lang="en-US" dirty="0" smtClean="0"/>
              <a:t>;</a:t>
            </a:r>
            <a:endParaRPr lang="en-US" dirty="0"/>
          </a:p>
          <a:p>
            <a:pPr marL="0" indent="0">
              <a:buNone/>
            </a:pPr>
            <a:r>
              <a:rPr lang="en-US" dirty="0"/>
              <a:t>		</a:t>
            </a:r>
            <a:r>
              <a:rPr lang="en-US" dirty="0" err="1" smtClean="0"/>
              <a:t>Consume_insert</a:t>
            </a:r>
            <a:r>
              <a:rPr lang="en-US" dirty="0" smtClean="0"/>
              <a:t>(item</a:t>
            </a:r>
            <a:r>
              <a:rPr lang="en-US" dirty="0"/>
              <a:t>);</a:t>
            </a:r>
          </a:p>
          <a:p>
            <a:pPr marL="0" indent="0">
              <a:buNone/>
            </a:pPr>
            <a:r>
              <a:rPr lang="en-US" dirty="0"/>
              <a:t>	</a:t>
            </a:r>
            <a:r>
              <a:rPr lang="en-US" b="1" dirty="0"/>
              <a:t>end</a:t>
            </a:r>
            <a:r>
              <a:rPr lang="en-US" dirty="0"/>
              <a:t>;</a:t>
            </a:r>
          </a:p>
          <a:p>
            <a:pPr marL="0" indent="0">
              <a:buNone/>
            </a:pPr>
            <a:r>
              <a:rPr lang="en-US" b="1" dirty="0"/>
              <a:t>end</a:t>
            </a:r>
            <a:r>
              <a:rPr lang="en-US" dirty="0"/>
              <a:t>; 	</a:t>
            </a:r>
          </a:p>
        </p:txBody>
      </p:sp>
      <p:sp>
        <p:nvSpPr>
          <p:cNvPr id="6" name="TextBox 5"/>
          <p:cNvSpPr txBox="1"/>
          <p:nvPr/>
        </p:nvSpPr>
        <p:spPr>
          <a:xfrm>
            <a:off x="271462" y="2876552"/>
            <a:ext cx="8643938" cy="3416320"/>
          </a:xfrm>
          <a:prstGeom prst="rect">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2400" b="1"/>
            </a:lvl1pPr>
          </a:lstStyle>
          <a:p>
            <a:r>
              <a:rPr lang="en-US" dirty="0"/>
              <a:t>procedure insert (</a:t>
            </a:r>
            <a:r>
              <a:rPr lang="en-US" dirty="0" err="1"/>
              <a:t>item:integer</a:t>
            </a:r>
            <a:r>
              <a:rPr lang="en-US" dirty="0"/>
              <a:t>);</a:t>
            </a:r>
          </a:p>
          <a:p>
            <a:r>
              <a:rPr lang="en-US" dirty="0"/>
              <a:t>	begin</a:t>
            </a:r>
          </a:p>
          <a:p>
            <a:r>
              <a:rPr lang="en-US" dirty="0"/>
              <a:t>		if count=N then wait (full);</a:t>
            </a:r>
          </a:p>
          <a:p>
            <a:r>
              <a:rPr lang="en-US" dirty="0"/>
              <a:t>		</a:t>
            </a:r>
            <a:r>
              <a:rPr lang="en-US" dirty="0" err="1"/>
              <a:t>insert_item</a:t>
            </a:r>
            <a:r>
              <a:rPr lang="en-US" dirty="0"/>
              <a:t>(item);</a:t>
            </a:r>
          </a:p>
          <a:p>
            <a:r>
              <a:rPr lang="en-US" dirty="0"/>
              <a:t>		count=count+1;</a:t>
            </a:r>
          </a:p>
          <a:p>
            <a:r>
              <a:rPr lang="en-US" dirty="0"/>
              <a:t>		if count=1 then signal (empty);</a:t>
            </a:r>
          </a:p>
          <a:p>
            <a:r>
              <a:rPr lang="en-US" dirty="0"/>
              <a:t>	end;</a:t>
            </a:r>
          </a:p>
          <a:p>
            <a:endParaRPr lang="en-US" dirty="0"/>
          </a:p>
          <a:p>
            <a:endParaRPr lang="en-IN" dirty="0"/>
          </a:p>
        </p:txBody>
      </p:sp>
      <p:sp>
        <p:nvSpPr>
          <p:cNvPr id="7" name="TextBox 6"/>
          <p:cNvSpPr txBox="1"/>
          <p:nvPr/>
        </p:nvSpPr>
        <p:spPr>
          <a:xfrm>
            <a:off x="276226" y="928688"/>
            <a:ext cx="8643938" cy="4069080"/>
          </a:xfrm>
          <a:prstGeom prst="rect">
            <a:avLst/>
          </a:prstGeom>
          <a:solidFill>
            <a:schemeClr val="bg1">
              <a:lumMod val="7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p>
            <a:endParaRPr lang="en-US" sz="2400" b="1" dirty="0" smtClean="0"/>
          </a:p>
          <a:p>
            <a:endParaRPr lang="en-US" sz="2400" b="1" dirty="0"/>
          </a:p>
          <a:p>
            <a:endParaRPr lang="en-US" sz="2400" b="1" dirty="0" smtClean="0"/>
          </a:p>
          <a:p>
            <a:endParaRPr lang="en-US" sz="2400" b="1" dirty="0"/>
          </a:p>
          <a:p>
            <a:r>
              <a:rPr lang="en-US" sz="2400" b="1" dirty="0" smtClean="0"/>
              <a:t>function</a:t>
            </a:r>
            <a:r>
              <a:rPr lang="en-US" sz="2400" dirty="0" smtClean="0"/>
              <a:t> </a:t>
            </a:r>
            <a:r>
              <a:rPr lang="en-US" sz="2400" dirty="0" err="1"/>
              <a:t>remove:integer</a:t>
            </a:r>
            <a:r>
              <a:rPr lang="en-US" sz="2400" dirty="0"/>
              <a:t>;</a:t>
            </a:r>
          </a:p>
          <a:p>
            <a:r>
              <a:rPr lang="en-US" sz="2400" dirty="0"/>
              <a:t>	</a:t>
            </a:r>
            <a:r>
              <a:rPr lang="en-US" sz="2400" b="1" dirty="0"/>
              <a:t>begin</a:t>
            </a:r>
          </a:p>
          <a:p>
            <a:r>
              <a:rPr lang="en-US" sz="2400" dirty="0"/>
              <a:t>		 </a:t>
            </a:r>
            <a:r>
              <a:rPr lang="en-US" sz="2400" b="1" dirty="0"/>
              <a:t>if</a:t>
            </a:r>
            <a:r>
              <a:rPr lang="en-US" sz="2400" dirty="0"/>
              <a:t> count=0 </a:t>
            </a:r>
            <a:r>
              <a:rPr lang="en-US" sz="2400" b="1" dirty="0"/>
              <a:t>then wait </a:t>
            </a:r>
            <a:r>
              <a:rPr lang="en-US" sz="2400" dirty="0"/>
              <a:t>(empty);</a:t>
            </a:r>
          </a:p>
          <a:p>
            <a:r>
              <a:rPr lang="en-US" sz="2400" dirty="0"/>
              <a:t>		remove=</a:t>
            </a:r>
            <a:r>
              <a:rPr lang="en-US" sz="2400" dirty="0" err="1"/>
              <a:t>remove_item</a:t>
            </a:r>
            <a:r>
              <a:rPr lang="en-US" sz="2400" dirty="0"/>
              <a:t>;</a:t>
            </a:r>
          </a:p>
          <a:p>
            <a:r>
              <a:rPr lang="en-US" sz="2400" dirty="0"/>
              <a:t>		count=count-1;</a:t>
            </a:r>
          </a:p>
          <a:p>
            <a:r>
              <a:rPr lang="en-US" sz="2400" dirty="0"/>
              <a:t>		</a:t>
            </a:r>
            <a:r>
              <a:rPr lang="en-US" sz="2400" b="1" dirty="0"/>
              <a:t>if</a:t>
            </a:r>
            <a:r>
              <a:rPr lang="en-US" sz="2400" dirty="0"/>
              <a:t> count=N-1 </a:t>
            </a:r>
            <a:r>
              <a:rPr lang="en-US" sz="2400" b="1" dirty="0"/>
              <a:t>then signal </a:t>
            </a:r>
            <a:r>
              <a:rPr lang="en-US" sz="2400" dirty="0"/>
              <a:t>(full);</a:t>
            </a:r>
          </a:p>
          <a:p>
            <a:r>
              <a:rPr lang="en-US" sz="2400" dirty="0"/>
              <a:t>	</a:t>
            </a:r>
            <a:r>
              <a:rPr lang="en-US" sz="2400" b="1" dirty="0"/>
              <a:t>end</a:t>
            </a:r>
            <a:r>
              <a:rPr lang="en-US" sz="2400" dirty="0" smtClean="0"/>
              <a:t>;</a:t>
            </a:r>
          </a:p>
        </p:txBody>
      </p:sp>
    </p:spTree>
    <p:extLst>
      <p:ext uri="{BB962C8B-B14F-4D97-AF65-F5344CB8AC3E}">
        <p14:creationId xmlns:p14="http://schemas.microsoft.com/office/powerpoint/2010/main" val="48443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7"/>
                                        </p:tgtEl>
                                      </p:cBhvr>
                                    </p:animEffect>
                                    <p:set>
                                      <p:cBhvr>
                                        <p:cTn id="72" dur="1" fill="hold">
                                          <p:stCondLst>
                                            <p:cond delay="499"/>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Mutex</a:t>
            </a:r>
          </a:p>
        </p:txBody>
      </p:sp>
      <p:sp>
        <p:nvSpPr>
          <p:cNvPr id="3" name="Content Placeholder 2"/>
          <p:cNvSpPr>
            <a:spLocks noGrp="1"/>
          </p:cNvSpPr>
          <p:nvPr>
            <p:ph idx="1"/>
          </p:nvPr>
        </p:nvSpPr>
        <p:spPr/>
        <p:txBody>
          <a:bodyPr>
            <a:normAutofit fontScale="92500"/>
          </a:bodyPr>
          <a:lstStyle/>
          <a:p>
            <a:r>
              <a:rPr lang="en-IN" dirty="0"/>
              <a:t>Mutex is the short form for </a:t>
            </a:r>
            <a:r>
              <a:rPr lang="en-IN" dirty="0">
                <a:solidFill>
                  <a:srgbClr val="E40524"/>
                </a:solidFill>
              </a:rPr>
              <a:t>‘</a:t>
            </a:r>
            <a:r>
              <a:rPr lang="en-IN" b="1" dirty="0">
                <a:solidFill>
                  <a:srgbClr val="C00000"/>
                </a:solidFill>
              </a:rPr>
              <a:t>Mutual Exclusion Object</a:t>
            </a:r>
            <a:r>
              <a:rPr lang="en-IN" dirty="0">
                <a:solidFill>
                  <a:srgbClr val="E40524"/>
                </a:solidFill>
              </a:rPr>
              <a:t>’</a:t>
            </a:r>
            <a:r>
              <a:rPr lang="en-IN" dirty="0"/>
              <a:t>. </a:t>
            </a:r>
            <a:endParaRPr lang="en-IN" dirty="0" smtClean="0"/>
          </a:p>
          <a:p>
            <a:r>
              <a:rPr lang="en-IN" dirty="0" smtClean="0"/>
              <a:t>A </a:t>
            </a:r>
            <a:r>
              <a:rPr lang="en-IN" dirty="0"/>
              <a:t>Mutex and the binary semaphore are essentially the same. </a:t>
            </a:r>
            <a:endParaRPr lang="en-IN" dirty="0" smtClean="0"/>
          </a:p>
          <a:p>
            <a:r>
              <a:rPr lang="en-IN" dirty="0" smtClean="0"/>
              <a:t>Both </a:t>
            </a:r>
            <a:r>
              <a:rPr lang="en-IN" dirty="0"/>
              <a:t>Mutex and the binary semaphore</a:t>
            </a:r>
            <a:r>
              <a:rPr lang="en-IN" dirty="0" smtClean="0"/>
              <a:t> </a:t>
            </a:r>
            <a:r>
              <a:rPr lang="en-IN" dirty="0"/>
              <a:t>can take values: 0 or 1</a:t>
            </a:r>
            <a:r>
              <a:rPr lang="en-IN" dirty="0" smtClean="0"/>
              <a:t>.</a:t>
            </a:r>
          </a:p>
          <a:p>
            <a:pPr marL="0" indent="0">
              <a:buNone/>
            </a:pPr>
            <a:r>
              <a:rPr lang="en-IN" dirty="0" err="1"/>
              <a:t>mutex_lock</a:t>
            </a:r>
            <a:r>
              <a:rPr lang="en-IN" dirty="0"/>
              <a:t>:</a:t>
            </a:r>
          </a:p>
          <a:p>
            <a:pPr marL="0" indent="0">
              <a:buNone/>
            </a:pPr>
            <a:r>
              <a:rPr lang="en-IN" dirty="0" smtClean="0"/>
              <a:t>	TSL </a:t>
            </a:r>
            <a:r>
              <a:rPr lang="en-IN" dirty="0"/>
              <a:t>REGISTER,MUTEX       </a:t>
            </a:r>
            <a:r>
              <a:rPr lang="en-IN" dirty="0" smtClean="0"/>
              <a:t> </a:t>
            </a:r>
            <a:r>
              <a:rPr lang="en-IN" sz="2200" dirty="0" smtClean="0">
                <a:solidFill>
                  <a:srgbClr val="C00000"/>
                </a:solidFill>
              </a:rPr>
              <a:t>|copy </a:t>
            </a:r>
            <a:r>
              <a:rPr lang="en-IN" sz="2200" dirty="0">
                <a:solidFill>
                  <a:srgbClr val="C00000"/>
                </a:solidFill>
              </a:rPr>
              <a:t>Mutex to register and set Mutex to 1</a:t>
            </a:r>
          </a:p>
          <a:p>
            <a:pPr marL="0" indent="0">
              <a:buNone/>
            </a:pPr>
            <a:r>
              <a:rPr lang="en-IN" dirty="0" smtClean="0"/>
              <a:t>	CMP </a:t>
            </a:r>
            <a:r>
              <a:rPr lang="en-IN" dirty="0"/>
              <a:t>REGISTERS, #0           </a:t>
            </a:r>
            <a:r>
              <a:rPr lang="en-IN" sz="2200" dirty="0" smtClean="0">
                <a:solidFill>
                  <a:srgbClr val="C00000"/>
                </a:solidFill>
              </a:rPr>
              <a:t>|</a:t>
            </a:r>
            <a:r>
              <a:rPr lang="en-IN" sz="2200" dirty="0">
                <a:solidFill>
                  <a:srgbClr val="C00000"/>
                </a:solidFill>
              </a:rPr>
              <a:t>was Mutex zero?</a:t>
            </a:r>
          </a:p>
          <a:p>
            <a:pPr marL="0" indent="0">
              <a:buNone/>
            </a:pPr>
            <a:r>
              <a:rPr lang="en-IN" dirty="0" smtClean="0"/>
              <a:t>	JZE </a:t>
            </a:r>
            <a:r>
              <a:rPr lang="en-IN" dirty="0"/>
              <a:t>ok                           </a:t>
            </a:r>
            <a:r>
              <a:rPr lang="en-IN" dirty="0" smtClean="0"/>
              <a:t>	   </a:t>
            </a:r>
            <a:r>
              <a:rPr lang="en-IN" sz="2200" dirty="0" smtClean="0">
                <a:solidFill>
                  <a:srgbClr val="C00000"/>
                </a:solidFill>
              </a:rPr>
              <a:t>|</a:t>
            </a:r>
            <a:r>
              <a:rPr lang="en-IN" sz="2200" dirty="0">
                <a:solidFill>
                  <a:srgbClr val="C00000"/>
                </a:solidFill>
              </a:rPr>
              <a:t>if it was zero, Mutex was unlocked, so return</a:t>
            </a:r>
          </a:p>
          <a:p>
            <a:pPr marL="0" indent="0">
              <a:buNone/>
            </a:pPr>
            <a:r>
              <a:rPr lang="en-IN" dirty="0" smtClean="0"/>
              <a:t>	CALL </a:t>
            </a:r>
            <a:r>
              <a:rPr lang="en-IN" dirty="0" err="1"/>
              <a:t>thread_yield</a:t>
            </a:r>
            <a:r>
              <a:rPr lang="en-IN" dirty="0"/>
              <a:t>          </a:t>
            </a:r>
            <a:r>
              <a:rPr lang="en-IN" dirty="0" smtClean="0"/>
              <a:t>    </a:t>
            </a:r>
            <a:r>
              <a:rPr lang="en-IN" sz="2200" dirty="0" smtClean="0">
                <a:solidFill>
                  <a:srgbClr val="C00000"/>
                </a:solidFill>
              </a:rPr>
              <a:t>|</a:t>
            </a:r>
            <a:r>
              <a:rPr lang="en-IN" sz="2200" dirty="0" err="1" smtClean="0">
                <a:solidFill>
                  <a:srgbClr val="C00000"/>
                </a:solidFill>
              </a:rPr>
              <a:t>Mutex</a:t>
            </a:r>
            <a:r>
              <a:rPr lang="en-IN" sz="2200" dirty="0" smtClean="0">
                <a:solidFill>
                  <a:srgbClr val="C00000"/>
                </a:solidFill>
              </a:rPr>
              <a:t> </a:t>
            </a:r>
            <a:r>
              <a:rPr lang="en-IN" sz="2200" dirty="0">
                <a:solidFill>
                  <a:srgbClr val="C00000"/>
                </a:solidFill>
              </a:rPr>
              <a:t>is busy; schedule another thread</a:t>
            </a:r>
          </a:p>
          <a:p>
            <a:pPr marL="0" indent="0">
              <a:buNone/>
            </a:pPr>
            <a:r>
              <a:rPr lang="en-IN" dirty="0" smtClean="0"/>
              <a:t>	JMP </a:t>
            </a:r>
            <a:r>
              <a:rPr lang="en-IN" dirty="0" err="1"/>
              <a:t>mutex_lock</a:t>
            </a:r>
            <a:r>
              <a:rPr lang="en-IN" dirty="0"/>
              <a:t>             </a:t>
            </a:r>
            <a:r>
              <a:rPr lang="en-IN" dirty="0" smtClean="0"/>
              <a:t>    </a:t>
            </a:r>
            <a:r>
              <a:rPr lang="en-IN" sz="2200" dirty="0" smtClean="0">
                <a:solidFill>
                  <a:srgbClr val="C00000"/>
                </a:solidFill>
              </a:rPr>
              <a:t>|try </a:t>
            </a:r>
            <a:r>
              <a:rPr lang="en-IN" sz="2200" dirty="0">
                <a:solidFill>
                  <a:srgbClr val="C00000"/>
                </a:solidFill>
              </a:rPr>
              <a:t>again later</a:t>
            </a:r>
          </a:p>
          <a:p>
            <a:pPr marL="0" indent="0">
              <a:buNone/>
            </a:pPr>
            <a:r>
              <a:rPr lang="en-IN" dirty="0"/>
              <a:t>ok:       </a:t>
            </a:r>
            <a:r>
              <a:rPr lang="en-IN" dirty="0" smtClean="0"/>
              <a:t>	RET                                       </a:t>
            </a:r>
            <a:r>
              <a:rPr lang="en-IN" sz="2200" dirty="0" smtClean="0">
                <a:solidFill>
                  <a:srgbClr val="C00000"/>
                </a:solidFill>
              </a:rPr>
              <a:t>|return </a:t>
            </a:r>
            <a:r>
              <a:rPr lang="en-IN" sz="2200" dirty="0">
                <a:solidFill>
                  <a:srgbClr val="C00000"/>
                </a:solidFill>
              </a:rPr>
              <a:t>to caller; critical region entered</a:t>
            </a:r>
          </a:p>
          <a:p>
            <a:pPr marL="0" indent="0">
              <a:buNone/>
            </a:pPr>
            <a:endParaRPr lang="en-IN" sz="2200" dirty="0">
              <a:solidFill>
                <a:srgbClr val="FF0000"/>
              </a:solidFill>
            </a:endParaRPr>
          </a:p>
          <a:p>
            <a:pPr marL="0" indent="0">
              <a:buNone/>
            </a:pPr>
            <a:r>
              <a:rPr lang="en-IN" dirty="0" err="1"/>
              <a:t>mutex_unlock</a:t>
            </a:r>
            <a:r>
              <a:rPr lang="en-IN" dirty="0"/>
              <a:t>:</a:t>
            </a:r>
          </a:p>
          <a:p>
            <a:pPr marL="0" indent="0">
              <a:buNone/>
            </a:pPr>
            <a:r>
              <a:rPr lang="en-IN" dirty="0" smtClean="0"/>
              <a:t>	MOVE </a:t>
            </a:r>
            <a:r>
              <a:rPr lang="en-IN" dirty="0"/>
              <a:t>MUTEX,#0               </a:t>
            </a:r>
            <a:r>
              <a:rPr lang="en-IN" sz="2200" dirty="0" smtClean="0">
                <a:solidFill>
                  <a:srgbClr val="C00000"/>
                </a:solidFill>
              </a:rPr>
              <a:t>|store </a:t>
            </a:r>
            <a:r>
              <a:rPr lang="en-IN" sz="2200" dirty="0">
                <a:solidFill>
                  <a:srgbClr val="C00000"/>
                </a:solidFill>
              </a:rPr>
              <a:t>a 0 in Mutex</a:t>
            </a:r>
          </a:p>
          <a:p>
            <a:pPr marL="0" indent="0">
              <a:buNone/>
            </a:pPr>
            <a:r>
              <a:rPr lang="en-IN" dirty="0" smtClean="0"/>
              <a:t>	RET                                       </a:t>
            </a:r>
            <a:r>
              <a:rPr lang="en-IN" sz="2200" dirty="0" smtClean="0">
                <a:solidFill>
                  <a:srgbClr val="C00000"/>
                </a:solidFill>
              </a:rPr>
              <a:t>|return </a:t>
            </a:r>
            <a:r>
              <a:rPr lang="en-IN" sz="2200" dirty="0">
                <a:solidFill>
                  <a:srgbClr val="C00000"/>
                </a:solidFill>
              </a:rPr>
              <a:t>to caller</a:t>
            </a:r>
          </a:p>
        </p:txBody>
      </p:sp>
    </p:spTree>
    <p:extLst>
      <p:ext uri="{BB962C8B-B14F-4D97-AF65-F5344CB8AC3E}">
        <p14:creationId xmlns:p14="http://schemas.microsoft.com/office/powerpoint/2010/main" val="159958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Race Condition</a:t>
            </a:r>
            <a:endParaRPr lang="en-US" dirty="0"/>
          </a:p>
        </p:txBody>
      </p:sp>
      <p:sp>
        <p:nvSpPr>
          <p:cNvPr id="14" name="Content Placeholder 13"/>
          <p:cNvSpPr>
            <a:spLocks noGrp="1"/>
          </p:cNvSpPr>
          <p:nvPr>
            <p:ph idx="1"/>
          </p:nvPr>
        </p:nvSpPr>
        <p:spPr/>
        <p:txBody>
          <a:bodyPr/>
          <a:lstStyle/>
          <a:p>
            <a:r>
              <a:rPr lang="en-US" dirty="0"/>
              <a:t>Print spooler directory example : Two processes want to access </a:t>
            </a:r>
            <a:br>
              <a:rPr lang="en-US" dirty="0"/>
            </a:br>
            <a:r>
              <a:rPr lang="en-US" dirty="0"/>
              <a:t>shared memory at the same time.</a:t>
            </a:r>
          </a:p>
          <a:p>
            <a:endParaRPr lang="en-US" dirty="0"/>
          </a:p>
        </p:txBody>
      </p:sp>
      <p:pic>
        <p:nvPicPr>
          <p:cNvPr id="25" name="Picture 6" descr="D:\b\b4\IBM\02-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529107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369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a:t>
            </a:r>
          </a:p>
        </p:txBody>
      </p:sp>
      <p:sp>
        <p:nvSpPr>
          <p:cNvPr id="3" name="Content Placeholder 2"/>
          <p:cNvSpPr>
            <a:spLocks noGrp="1"/>
          </p:cNvSpPr>
          <p:nvPr>
            <p:ph idx="1"/>
          </p:nvPr>
        </p:nvSpPr>
        <p:spPr/>
        <p:txBody>
          <a:bodyPr/>
          <a:lstStyle/>
          <a:p>
            <a:r>
              <a:rPr lang="en-US" dirty="0"/>
              <a:t>Pipe is a </a:t>
            </a:r>
            <a:r>
              <a:rPr lang="en-US" b="1" dirty="0">
                <a:solidFill>
                  <a:srgbClr val="C00000"/>
                </a:solidFill>
              </a:rPr>
              <a:t>communication medium between two or more related or interrelated </a:t>
            </a:r>
            <a:r>
              <a:rPr lang="en-US" b="1" dirty="0" smtClean="0">
                <a:solidFill>
                  <a:srgbClr val="C00000"/>
                </a:solidFill>
              </a:rPr>
              <a:t>processes </a:t>
            </a:r>
            <a:r>
              <a:rPr lang="en-US" dirty="0"/>
              <a:t>usually between parent and child process</a:t>
            </a:r>
            <a:r>
              <a:rPr lang="en-US" dirty="0" smtClean="0"/>
              <a:t>. </a:t>
            </a:r>
          </a:p>
          <a:p>
            <a:r>
              <a:rPr lang="en-US" dirty="0" smtClean="0"/>
              <a:t>Communication </a:t>
            </a:r>
            <a:r>
              <a:rPr lang="en-US" dirty="0"/>
              <a:t>is achieved by </a:t>
            </a:r>
            <a:r>
              <a:rPr lang="en-US" b="1" dirty="0">
                <a:solidFill>
                  <a:srgbClr val="C00000"/>
                </a:solidFill>
              </a:rPr>
              <a:t>one process </a:t>
            </a:r>
            <a:r>
              <a:rPr lang="en-US" b="1" dirty="0" smtClean="0">
                <a:solidFill>
                  <a:srgbClr val="C00000"/>
                </a:solidFill>
              </a:rPr>
              <a:t>write </a:t>
            </a:r>
            <a:r>
              <a:rPr lang="en-US" dirty="0"/>
              <a:t>into the pipe and </a:t>
            </a:r>
            <a:r>
              <a:rPr lang="en-US" b="1" dirty="0">
                <a:solidFill>
                  <a:srgbClr val="C00000"/>
                </a:solidFill>
              </a:rPr>
              <a:t>other </a:t>
            </a:r>
            <a:r>
              <a:rPr lang="en-US" b="1" dirty="0" smtClean="0">
                <a:solidFill>
                  <a:srgbClr val="C00000"/>
                </a:solidFill>
              </a:rPr>
              <a:t>process reads </a:t>
            </a:r>
            <a:r>
              <a:rPr lang="en-US" dirty="0"/>
              <a:t>from the pipe. </a:t>
            </a:r>
            <a:endParaRPr lang="en-US" dirty="0" smtClean="0"/>
          </a:p>
          <a:p>
            <a:r>
              <a:rPr lang="en-US" dirty="0"/>
              <a:t>It </a:t>
            </a:r>
            <a:r>
              <a:rPr lang="en-US" dirty="0" smtClean="0"/>
              <a:t>performs </a:t>
            </a:r>
            <a:r>
              <a:rPr lang="en-US" b="1" dirty="0" smtClean="0">
                <a:solidFill>
                  <a:srgbClr val="C00000"/>
                </a:solidFill>
              </a:rPr>
              <a:t>one-way </a:t>
            </a:r>
            <a:r>
              <a:rPr lang="en-US" b="1" dirty="0">
                <a:solidFill>
                  <a:srgbClr val="C00000"/>
                </a:solidFill>
              </a:rPr>
              <a:t>communication </a:t>
            </a:r>
            <a:r>
              <a:rPr lang="en-US" dirty="0"/>
              <a:t>only </a:t>
            </a:r>
            <a:r>
              <a:rPr lang="en-US" dirty="0" smtClean="0"/>
              <a:t>means </a:t>
            </a:r>
            <a:r>
              <a:rPr lang="en-US" dirty="0"/>
              <a:t>we can use a pipe such that </a:t>
            </a:r>
            <a:r>
              <a:rPr lang="en-US" dirty="0" smtClean="0"/>
              <a:t>one </a:t>
            </a:r>
            <a:r>
              <a:rPr lang="en-US" dirty="0"/>
              <a:t>process write </a:t>
            </a:r>
            <a:r>
              <a:rPr lang="en-US" dirty="0" smtClean="0"/>
              <a:t>into </a:t>
            </a:r>
            <a:r>
              <a:rPr lang="en-US" dirty="0"/>
              <a:t>the pipe, and </a:t>
            </a:r>
            <a:r>
              <a:rPr lang="en-US" dirty="0" smtClean="0"/>
              <a:t>other </a:t>
            </a:r>
            <a:r>
              <a:rPr lang="en-US" dirty="0"/>
              <a:t>process reads from the pipe. </a:t>
            </a:r>
            <a:endParaRPr lang="en-US" dirty="0" smtClean="0"/>
          </a:p>
          <a:p>
            <a:r>
              <a:rPr lang="en-US" dirty="0" smtClean="0"/>
              <a:t>It </a:t>
            </a:r>
            <a:r>
              <a:rPr lang="en-US" dirty="0"/>
              <a:t>opens a pipe, which is an </a:t>
            </a:r>
            <a:r>
              <a:rPr lang="en-US" b="1" dirty="0">
                <a:solidFill>
                  <a:srgbClr val="C00000"/>
                </a:solidFill>
              </a:rPr>
              <a:t>area of main memory </a:t>
            </a:r>
            <a:r>
              <a:rPr lang="en-US" dirty="0"/>
              <a:t>that is treated as a “virtual file”.</a:t>
            </a:r>
          </a:p>
          <a:p>
            <a:r>
              <a:rPr lang="en-US" dirty="0" smtClean="0"/>
              <a:t>It is bounded buffer means we can </a:t>
            </a:r>
            <a:r>
              <a:rPr lang="en-US" b="1" dirty="0" smtClean="0">
                <a:solidFill>
                  <a:srgbClr val="C00000"/>
                </a:solidFill>
              </a:rPr>
              <a:t>send only limited data </a:t>
            </a:r>
            <a:r>
              <a:rPr lang="en-US" dirty="0" smtClean="0"/>
              <a:t>through pipe.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181" y="5410200"/>
            <a:ext cx="4753638" cy="933580"/>
          </a:xfrm>
          <a:prstGeom prst="rect">
            <a:avLst/>
          </a:prstGeom>
        </p:spPr>
      </p:pic>
    </p:spTree>
    <p:extLst>
      <p:ext uri="{BB962C8B-B14F-4D97-AF65-F5344CB8AC3E}">
        <p14:creationId xmlns:p14="http://schemas.microsoft.com/office/powerpoint/2010/main" val="84128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a:t>
            </a:r>
          </a:p>
        </p:txBody>
      </p:sp>
      <p:sp>
        <p:nvSpPr>
          <p:cNvPr id="3" name="Content Placeholder 2"/>
          <p:cNvSpPr>
            <a:spLocks noGrp="1"/>
          </p:cNvSpPr>
          <p:nvPr>
            <p:ph idx="1"/>
          </p:nvPr>
        </p:nvSpPr>
        <p:spPr/>
        <p:txBody>
          <a:bodyPr/>
          <a:lstStyle/>
          <a:p>
            <a:pPr fontAlgn="base"/>
            <a:r>
              <a:rPr lang="en-US" dirty="0" smtClean="0"/>
              <a:t>Accessed by two associated file descriptors:</a:t>
            </a:r>
          </a:p>
          <a:p>
            <a:pPr lvl="1" fontAlgn="base"/>
            <a:r>
              <a:rPr lang="en-US" dirty="0" err="1" smtClean="0"/>
              <a:t>fd</a:t>
            </a:r>
            <a:r>
              <a:rPr lang="en-US" dirty="0" smtClean="0"/>
              <a:t>[0] for reading from pipe</a:t>
            </a:r>
          </a:p>
          <a:p>
            <a:pPr lvl="1" fontAlgn="base"/>
            <a:r>
              <a:rPr lang="en-US" dirty="0" err="1" smtClean="0"/>
              <a:t>fd</a:t>
            </a:r>
            <a:r>
              <a:rPr lang="en-US" dirty="0" smtClean="0"/>
              <a:t>[1] </a:t>
            </a:r>
            <a:r>
              <a:rPr lang="en-US" dirty="0"/>
              <a:t>for </a:t>
            </a:r>
            <a:r>
              <a:rPr lang="en-US" dirty="0" smtClean="0"/>
              <a:t>writing into the </a:t>
            </a:r>
            <a:r>
              <a:rPr lang="en-US" dirty="0"/>
              <a:t>pipe</a:t>
            </a:r>
          </a:p>
          <a:p>
            <a:pPr marL="361950" lvl="1" indent="0" fontAlgn="base">
              <a:buNone/>
            </a:pP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009650"/>
            <a:ext cx="2429214" cy="1571844"/>
          </a:xfrm>
          <a:prstGeom prst="rect">
            <a:avLst/>
          </a:prstGeom>
        </p:spPr>
      </p:pic>
    </p:spTree>
    <p:extLst>
      <p:ext uri="{BB962C8B-B14F-4D97-AF65-F5344CB8AC3E}">
        <p14:creationId xmlns:p14="http://schemas.microsoft.com/office/powerpoint/2010/main" val="124434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r>
              <a:rPr lang="en-US" dirty="0"/>
              <a:t>This system call would </a:t>
            </a:r>
            <a:r>
              <a:rPr lang="en-US" b="1" dirty="0">
                <a:solidFill>
                  <a:srgbClr val="C00000"/>
                </a:solidFill>
              </a:rPr>
              <a:t>create a pipe for one-way communication </a:t>
            </a:r>
            <a:r>
              <a:rPr lang="en-US" dirty="0"/>
              <a:t>i.e., it </a:t>
            </a:r>
            <a:r>
              <a:rPr lang="en-US" b="1" dirty="0">
                <a:solidFill>
                  <a:srgbClr val="C00000"/>
                </a:solidFill>
              </a:rPr>
              <a:t>creates two descriptors</a:t>
            </a:r>
            <a:r>
              <a:rPr lang="en-US" dirty="0"/>
              <a:t>, </a:t>
            </a:r>
            <a:r>
              <a:rPr lang="en-US" b="1" dirty="0">
                <a:solidFill>
                  <a:srgbClr val="C00000"/>
                </a:solidFill>
              </a:rPr>
              <a:t>first one is connected to read </a:t>
            </a:r>
            <a:r>
              <a:rPr lang="en-US" dirty="0"/>
              <a:t>from the pipe and </a:t>
            </a:r>
            <a:r>
              <a:rPr lang="en-US" b="1" dirty="0">
                <a:solidFill>
                  <a:srgbClr val="C00000"/>
                </a:solidFill>
              </a:rPr>
              <a:t>other one is connected to write </a:t>
            </a:r>
            <a:r>
              <a:rPr lang="en-US" dirty="0"/>
              <a:t>into the pipe.</a:t>
            </a:r>
          </a:p>
          <a:p>
            <a:r>
              <a:rPr lang="en-US" dirty="0" smtClean="0"/>
              <a:t>Descriptor </a:t>
            </a:r>
            <a:r>
              <a:rPr lang="en-US" b="1" dirty="0" err="1">
                <a:solidFill>
                  <a:srgbClr val="C00000"/>
                </a:solidFill>
              </a:rPr>
              <a:t>pipedes</a:t>
            </a:r>
            <a:r>
              <a:rPr lang="en-US" b="1" dirty="0">
                <a:solidFill>
                  <a:srgbClr val="C00000"/>
                </a:solidFill>
              </a:rPr>
              <a:t>[0] is for reading and </a:t>
            </a:r>
            <a:r>
              <a:rPr lang="en-US" b="1" dirty="0" err="1">
                <a:solidFill>
                  <a:srgbClr val="C00000"/>
                </a:solidFill>
              </a:rPr>
              <a:t>pipedes</a:t>
            </a:r>
            <a:r>
              <a:rPr lang="en-US" b="1" dirty="0">
                <a:solidFill>
                  <a:srgbClr val="C00000"/>
                </a:solidFill>
              </a:rPr>
              <a:t>[1] is for writing</a:t>
            </a:r>
            <a:r>
              <a:rPr lang="en-US" dirty="0"/>
              <a:t>. Whatever is written into </a:t>
            </a:r>
            <a:r>
              <a:rPr lang="en-US" dirty="0" err="1"/>
              <a:t>pipedes</a:t>
            </a:r>
            <a:r>
              <a:rPr lang="en-US" dirty="0"/>
              <a:t>[1] can be read from </a:t>
            </a:r>
            <a:r>
              <a:rPr lang="en-US" dirty="0" err="1"/>
              <a:t>pipedes</a:t>
            </a:r>
            <a:r>
              <a:rPr lang="en-US" dirty="0"/>
              <a:t>[0].</a:t>
            </a:r>
          </a:p>
          <a:p>
            <a:r>
              <a:rPr lang="en-US" dirty="0" smtClean="0"/>
              <a:t>This </a:t>
            </a:r>
            <a:r>
              <a:rPr lang="en-US" dirty="0"/>
              <a:t>call would </a:t>
            </a:r>
            <a:r>
              <a:rPr lang="en-US" b="1" dirty="0">
                <a:solidFill>
                  <a:srgbClr val="C00000"/>
                </a:solidFill>
              </a:rPr>
              <a:t>return zero on success and -1 in case of failure</a:t>
            </a:r>
            <a:r>
              <a:rPr lang="en-US" dirty="0"/>
              <a:t>. </a:t>
            </a:r>
            <a:endParaRPr lang="en-IN" dirty="0"/>
          </a:p>
        </p:txBody>
      </p:sp>
      <p:sp>
        <p:nvSpPr>
          <p:cNvPr id="6" name="TextBox 5"/>
          <p:cNvSpPr txBox="1"/>
          <p:nvPr/>
        </p:nvSpPr>
        <p:spPr>
          <a:xfrm>
            <a:off x="838200" y="1143000"/>
            <a:ext cx="3429000" cy="851297"/>
          </a:xfrm>
          <a:prstGeom prst="roundRect">
            <a:avLst/>
          </a:prstGeom>
          <a:solidFill>
            <a:schemeClr val="bg1">
              <a:lumMod val="75000"/>
            </a:schemeClr>
          </a:solidFill>
          <a:ln>
            <a:solidFill>
              <a:schemeClr val="bg1">
                <a:lumMod val="50000"/>
              </a:schemeClr>
            </a:solidFill>
          </a:ln>
        </p:spPr>
        <p:txBody>
          <a:bodyPr wrap="square" rtlCol="0">
            <a:spAutoFit/>
          </a:bodyPr>
          <a:lstStyle/>
          <a:p>
            <a:r>
              <a:rPr lang="en-IN" sz="2200" dirty="0"/>
              <a:t>#include&lt;</a:t>
            </a:r>
            <a:r>
              <a:rPr lang="en-IN" sz="2200" dirty="0" err="1"/>
              <a:t>unistd.h</a:t>
            </a:r>
            <a:r>
              <a:rPr lang="en-IN" sz="2200" dirty="0"/>
              <a:t>&gt;</a:t>
            </a:r>
          </a:p>
          <a:p>
            <a:r>
              <a:rPr lang="en-IN" sz="2200" dirty="0" err="1"/>
              <a:t>int</a:t>
            </a:r>
            <a:r>
              <a:rPr lang="en-IN" sz="2200" dirty="0"/>
              <a:t> pipe(</a:t>
            </a:r>
            <a:r>
              <a:rPr lang="en-IN" sz="2200" dirty="0" err="1"/>
              <a:t>int</a:t>
            </a:r>
            <a:r>
              <a:rPr lang="en-IN" sz="2200" dirty="0"/>
              <a:t> </a:t>
            </a:r>
            <a:r>
              <a:rPr lang="en-IN" sz="2200" dirty="0" err="1"/>
              <a:t>pipedes</a:t>
            </a:r>
            <a:r>
              <a:rPr lang="en-IN" sz="2200" dirty="0"/>
              <a:t>[2</a:t>
            </a:r>
            <a:r>
              <a:rPr lang="en-IN" sz="2200" dirty="0" smtClean="0"/>
              <a:t>]);</a:t>
            </a:r>
            <a:endParaRPr lang="en-IN" sz="2200" dirty="0"/>
          </a:p>
        </p:txBody>
      </p:sp>
    </p:spTree>
    <p:extLst>
      <p:ext uri="{BB962C8B-B14F-4D97-AF65-F5344CB8AC3E}">
        <p14:creationId xmlns:p14="http://schemas.microsoft.com/office/powerpoint/2010/main" val="395298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p:txBody>
      </p:sp>
      <p:sp>
        <p:nvSpPr>
          <p:cNvPr id="6" name="TextBox 5"/>
          <p:cNvSpPr txBox="1"/>
          <p:nvPr/>
        </p:nvSpPr>
        <p:spPr>
          <a:xfrm>
            <a:off x="190500" y="1103947"/>
            <a:ext cx="8763000" cy="5344954"/>
          </a:xfrm>
          <a:prstGeom prst="roundRect">
            <a:avLst>
              <a:gd name="adj" fmla="val 2835"/>
            </a:avLst>
          </a:prstGeom>
          <a:solidFill>
            <a:schemeClr val="bg1">
              <a:lumMod val="75000"/>
            </a:schemeClr>
          </a:solidFill>
          <a:ln>
            <a:solidFill>
              <a:schemeClr val="bg1">
                <a:lumMod val="50000"/>
              </a:schemeClr>
            </a:solidFill>
          </a:ln>
        </p:spPr>
        <p:txBody>
          <a:bodyPr wrap="square" rtlCol="0">
            <a:spAutoFit/>
          </a:bodyPr>
          <a:lstStyle/>
          <a:p>
            <a:r>
              <a:rPr lang="en-IN" sz="2200" dirty="0"/>
              <a:t>#include&lt;</a:t>
            </a:r>
            <a:r>
              <a:rPr lang="en-IN" sz="2200" dirty="0" err="1"/>
              <a:t>unistd.h</a:t>
            </a:r>
            <a:r>
              <a:rPr lang="en-IN" sz="2200" dirty="0" smtClean="0"/>
              <a:t>&gt;</a:t>
            </a:r>
          </a:p>
          <a:p>
            <a:r>
              <a:rPr lang="en-IN" sz="2200" dirty="0"/>
              <a:t>#</a:t>
            </a:r>
            <a:r>
              <a:rPr lang="en-IN" sz="2200" dirty="0" smtClean="0"/>
              <a:t>include&lt;</a:t>
            </a:r>
            <a:r>
              <a:rPr lang="en-IN" sz="2200" dirty="0" err="1" smtClean="0"/>
              <a:t>fcntl.h</a:t>
            </a:r>
            <a:r>
              <a:rPr lang="en-IN" sz="2200" dirty="0"/>
              <a:t>&gt;</a:t>
            </a:r>
          </a:p>
          <a:p>
            <a:r>
              <a:rPr lang="en-IN" sz="2200" dirty="0"/>
              <a:t>#</a:t>
            </a:r>
            <a:r>
              <a:rPr lang="en-IN" sz="2200" dirty="0" smtClean="0"/>
              <a:t>include&lt;</a:t>
            </a:r>
            <a:r>
              <a:rPr lang="en-IN" sz="2200" dirty="0" err="1" smtClean="0"/>
              <a:t>stdion.h</a:t>
            </a:r>
            <a:r>
              <a:rPr lang="en-IN" sz="2200" dirty="0"/>
              <a:t>&gt;</a:t>
            </a:r>
          </a:p>
          <a:p>
            <a:r>
              <a:rPr lang="en-IN" sz="2200" dirty="0"/>
              <a:t>c</a:t>
            </a:r>
            <a:r>
              <a:rPr lang="en-IN" sz="2200" dirty="0" smtClean="0"/>
              <a:t>har *message = “Hey how are you”	</a:t>
            </a:r>
            <a:r>
              <a:rPr lang="en-IN" sz="2000" dirty="0" smtClean="0">
                <a:solidFill>
                  <a:srgbClr val="C00000"/>
                </a:solidFill>
              </a:rPr>
              <a:t>/*</a:t>
            </a:r>
            <a:r>
              <a:rPr lang="en-IN" sz="2000" dirty="0" smtClean="0"/>
              <a:t> </a:t>
            </a:r>
            <a:r>
              <a:rPr lang="en-US" sz="2000" dirty="0">
                <a:solidFill>
                  <a:srgbClr val="C00000"/>
                </a:solidFill>
              </a:rPr>
              <a:t>Message </a:t>
            </a:r>
            <a:r>
              <a:rPr lang="en-US" sz="2000" dirty="0" smtClean="0">
                <a:solidFill>
                  <a:srgbClr val="C00000"/>
                </a:solidFill>
              </a:rPr>
              <a:t>created </a:t>
            </a:r>
            <a:r>
              <a:rPr lang="en-US" sz="2000" dirty="0">
                <a:solidFill>
                  <a:srgbClr val="C00000"/>
                </a:solidFill>
              </a:rPr>
              <a:t>*/</a:t>
            </a:r>
            <a:r>
              <a:rPr lang="en-IN" sz="2000" dirty="0" smtClean="0"/>
              <a:t> </a:t>
            </a:r>
          </a:p>
          <a:p>
            <a:r>
              <a:rPr lang="en-IN" sz="2200" dirty="0" smtClean="0"/>
              <a:t>main ()</a:t>
            </a:r>
          </a:p>
          <a:p>
            <a:r>
              <a:rPr lang="en-IN" sz="2200" dirty="0" smtClean="0"/>
              <a:t>{</a:t>
            </a:r>
          </a:p>
          <a:p>
            <a:r>
              <a:rPr lang="en-IN" sz="2200" dirty="0"/>
              <a:t>	</a:t>
            </a:r>
            <a:r>
              <a:rPr lang="en-IN" sz="2200" dirty="0" smtClean="0"/>
              <a:t>char buffer[1024];	</a:t>
            </a:r>
            <a:r>
              <a:rPr lang="en-IN" sz="2400" dirty="0">
                <a:solidFill>
                  <a:srgbClr val="C00000"/>
                </a:solidFill>
              </a:rPr>
              <a:t> </a:t>
            </a:r>
            <a:r>
              <a:rPr lang="en-IN" sz="2000" dirty="0">
                <a:solidFill>
                  <a:srgbClr val="C00000"/>
                </a:solidFill>
              </a:rPr>
              <a:t>/* </a:t>
            </a:r>
            <a:r>
              <a:rPr lang="en-US" sz="2000" dirty="0" smtClean="0">
                <a:solidFill>
                  <a:srgbClr val="C00000"/>
                </a:solidFill>
              </a:rPr>
              <a:t>Size </a:t>
            </a:r>
            <a:r>
              <a:rPr lang="en-US" sz="2000" dirty="0">
                <a:solidFill>
                  <a:srgbClr val="C00000"/>
                </a:solidFill>
              </a:rPr>
              <a:t>of buffer is </a:t>
            </a:r>
            <a:r>
              <a:rPr lang="en-US" sz="2000" dirty="0" smtClean="0">
                <a:solidFill>
                  <a:srgbClr val="C00000"/>
                </a:solidFill>
              </a:rPr>
              <a:t>1024 </a:t>
            </a:r>
            <a:r>
              <a:rPr lang="en-US" sz="2000" dirty="0">
                <a:solidFill>
                  <a:srgbClr val="C00000"/>
                </a:solidFill>
              </a:rPr>
              <a:t>*/</a:t>
            </a:r>
            <a:endParaRPr lang="en-IN" sz="2000" dirty="0" smtClean="0"/>
          </a:p>
          <a:p>
            <a:r>
              <a:rPr lang="en-IN" sz="2200" dirty="0"/>
              <a:t>	</a:t>
            </a:r>
            <a:r>
              <a:rPr lang="en-IN" sz="2200" dirty="0" err="1" smtClean="0"/>
              <a:t>int</a:t>
            </a:r>
            <a:r>
              <a:rPr lang="en-IN" sz="2200" dirty="0" smtClean="0"/>
              <a:t> </a:t>
            </a:r>
            <a:r>
              <a:rPr lang="en-IN" sz="2200" dirty="0" err="1" smtClean="0"/>
              <a:t>fd</a:t>
            </a:r>
            <a:r>
              <a:rPr lang="en-IN" sz="2200" dirty="0" smtClean="0"/>
              <a:t>[2];</a:t>
            </a:r>
            <a:r>
              <a:rPr lang="en-IN" sz="2200" dirty="0"/>
              <a:t> </a:t>
            </a:r>
            <a:r>
              <a:rPr lang="en-IN" sz="2200" dirty="0" smtClean="0"/>
              <a:t>          </a:t>
            </a:r>
            <a:r>
              <a:rPr lang="en-IN" sz="2000" dirty="0" smtClean="0">
                <a:solidFill>
                  <a:srgbClr val="C00000"/>
                </a:solidFill>
              </a:rPr>
              <a:t>/* </a:t>
            </a:r>
            <a:r>
              <a:rPr lang="en-US" sz="2000" dirty="0" smtClean="0">
                <a:solidFill>
                  <a:srgbClr val="C00000"/>
                </a:solidFill>
              </a:rPr>
              <a:t>Created </a:t>
            </a:r>
            <a:r>
              <a:rPr lang="en-US" sz="2000" dirty="0">
                <a:solidFill>
                  <a:srgbClr val="C00000"/>
                </a:solidFill>
              </a:rPr>
              <a:t>array of size 2 for 2 </a:t>
            </a:r>
            <a:r>
              <a:rPr lang="en-US" sz="2000" dirty="0" smtClean="0">
                <a:solidFill>
                  <a:srgbClr val="C00000"/>
                </a:solidFill>
              </a:rPr>
              <a:t>process (file descriptor) </a:t>
            </a:r>
            <a:r>
              <a:rPr lang="en-US" sz="2000" dirty="0">
                <a:solidFill>
                  <a:srgbClr val="C00000"/>
                </a:solidFill>
              </a:rPr>
              <a:t>*/</a:t>
            </a:r>
          </a:p>
          <a:p>
            <a:r>
              <a:rPr lang="en-IN" sz="2200" dirty="0"/>
              <a:t>	</a:t>
            </a:r>
            <a:r>
              <a:rPr lang="en-IN" sz="2200" dirty="0" smtClean="0"/>
              <a:t>pipe(</a:t>
            </a:r>
            <a:r>
              <a:rPr lang="en-IN" sz="2200" dirty="0" err="1" smtClean="0"/>
              <a:t>fd</a:t>
            </a:r>
            <a:r>
              <a:rPr lang="en-IN" sz="2200" dirty="0" smtClean="0"/>
              <a:t>); 	</a:t>
            </a:r>
            <a:r>
              <a:rPr lang="en-IN" sz="2200" dirty="0">
                <a:solidFill>
                  <a:srgbClr val="C00000"/>
                </a:solidFill>
              </a:rPr>
              <a:t> </a:t>
            </a:r>
            <a:r>
              <a:rPr lang="en-IN" sz="2000" dirty="0">
                <a:solidFill>
                  <a:srgbClr val="C00000"/>
                </a:solidFill>
              </a:rPr>
              <a:t>/* </a:t>
            </a:r>
            <a:r>
              <a:rPr lang="en-US" sz="2000" dirty="0">
                <a:solidFill>
                  <a:srgbClr val="C00000"/>
                </a:solidFill>
              </a:rPr>
              <a:t>Created </a:t>
            </a:r>
            <a:r>
              <a:rPr lang="en-US" sz="2000" dirty="0" smtClean="0">
                <a:solidFill>
                  <a:srgbClr val="C00000"/>
                </a:solidFill>
              </a:rPr>
              <a:t>pipe; passed array (</a:t>
            </a:r>
            <a:r>
              <a:rPr lang="en-US" sz="2000" dirty="0" err="1" smtClean="0">
                <a:solidFill>
                  <a:srgbClr val="C00000"/>
                </a:solidFill>
              </a:rPr>
              <a:t>fd</a:t>
            </a:r>
            <a:r>
              <a:rPr lang="en-US" sz="2000" dirty="0" smtClean="0">
                <a:solidFill>
                  <a:srgbClr val="C00000"/>
                </a:solidFill>
              </a:rPr>
              <a:t>) in pipe system call */</a:t>
            </a:r>
            <a:endParaRPr lang="en-IN" sz="2000" dirty="0" smtClean="0"/>
          </a:p>
          <a:p>
            <a:r>
              <a:rPr lang="en-IN" sz="2200" dirty="0"/>
              <a:t>	</a:t>
            </a:r>
            <a:r>
              <a:rPr lang="en-IN" sz="2200" dirty="0" smtClean="0"/>
              <a:t>if (fork() != 0)	</a:t>
            </a:r>
            <a:r>
              <a:rPr lang="en-IN" sz="2400" dirty="0">
                <a:solidFill>
                  <a:srgbClr val="C00000"/>
                </a:solidFill>
              </a:rPr>
              <a:t> </a:t>
            </a:r>
            <a:r>
              <a:rPr lang="en-IN" sz="2000" dirty="0">
                <a:solidFill>
                  <a:srgbClr val="C00000"/>
                </a:solidFill>
              </a:rPr>
              <a:t>/* </a:t>
            </a:r>
            <a:r>
              <a:rPr lang="en-US" sz="2000" dirty="0" smtClean="0">
                <a:solidFill>
                  <a:srgbClr val="C00000"/>
                </a:solidFill>
              </a:rPr>
              <a:t>Parent code */</a:t>
            </a:r>
            <a:endParaRPr lang="en-IN" sz="2000" dirty="0">
              <a:solidFill>
                <a:srgbClr val="C00000"/>
              </a:solidFill>
            </a:endParaRPr>
          </a:p>
          <a:p>
            <a:r>
              <a:rPr lang="en-IN" sz="2200" dirty="0"/>
              <a:t>	</a:t>
            </a:r>
            <a:r>
              <a:rPr lang="en-IN" sz="2200" dirty="0" smtClean="0"/>
              <a:t>	{ write (</a:t>
            </a:r>
            <a:r>
              <a:rPr lang="en-IN" sz="2200" dirty="0" err="1" smtClean="0"/>
              <a:t>fd</a:t>
            </a:r>
            <a:r>
              <a:rPr lang="en-IN" sz="2200" dirty="0" smtClean="0"/>
              <a:t>[1], message, </a:t>
            </a:r>
            <a:r>
              <a:rPr lang="en-IN" sz="2200" dirty="0" err="1" smtClean="0"/>
              <a:t>strlen</a:t>
            </a:r>
            <a:r>
              <a:rPr lang="en-IN" sz="2200" dirty="0" smtClean="0"/>
              <a:t> (message) + 1); }</a:t>
            </a:r>
          </a:p>
          <a:p>
            <a:r>
              <a:rPr lang="en-IN" sz="2200" dirty="0"/>
              <a:t>	</a:t>
            </a:r>
            <a:r>
              <a:rPr lang="en-IN" sz="2200" dirty="0" smtClean="0"/>
              <a:t>else		</a:t>
            </a:r>
            <a:r>
              <a:rPr lang="en-IN" sz="2400" dirty="0">
                <a:solidFill>
                  <a:srgbClr val="C00000"/>
                </a:solidFill>
              </a:rPr>
              <a:t> </a:t>
            </a:r>
            <a:r>
              <a:rPr lang="en-IN" sz="2000" dirty="0">
                <a:solidFill>
                  <a:srgbClr val="C00000"/>
                </a:solidFill>
              </a:rPr>
              <a:t>/* </a:t>
            </a:r>
            <a:r>
              <a:rPr lang="en-US" sz="2000" dirty="0" smtClean="0">
                <a:solidFill>
                  <a:srgbClr val="C00000"/>
                </a:solidFill>
              </a:rPr>
              <a:t>Child code */</a:t>
            </a:r>
            <a:endParaRPr lang="en-IN" sz="2000" dirty="0" smtClean="0"/>
          </a:p>
          <a:p>
            <a:r>
              <a:rPr lang="en-IN" sz="2200" dirty="0"/>
              <a:t>	</a:t>
            </a:r>
            <a:r>
              <a:rPr lang="en-IN" sz="2200" dirty="0" smtClean="0"/>
              <a:t>	{ read </a:t>
            </a:r>
            <a:r>
              <a:rPr lang="en-IN" sz="2200" dirty="0"/>
              <a:t>(</a:t>
            </a:r>
            <a:r>
              <a:rPr lang="en-IN" sz="2200" dirty="0" err="1" smtClean="0"/>
              <a:t>fd</a:t>
            </a:r>
            <a:r>
              <a:rPr lang="en-IN" sz="2200" dirty="0" smtClean="0"/>
              <a:t>[0], buffer, 1024); </a:t>
            </a:r>
          </a:p>
          <a:p>
            <a:r>
              <a:rPr lang="en-IN" sz="2200" dirty="0"/>
              <a:t>	</a:t>
            </a:r>
            <a:r>
              <a:rPr lang="en-IN" sz="2200" dirty="0" smtClean="0"/>
              <a:t>	  </a:t>
            </a:r>
            <a:r>
              <a:rPr lang="en-IN" sz="2200" dirty="0" err="1" smtClean="0"/>
              <a:t>printf</a:t>
            </a:r>
            <a:r>
              <a:rPr lang="en-IN" sz="2200" dirty="0" smtClean="0"/>
              <a:t> (“</a:t>
            </a:r>
            <a:r>
              <a:rPr lang="en-IN" sz="2200" dirty="0"/>
              <a:t>Received</a:t>
            </a:r>
            <a:r>
              <a:rPr lang="en-IN" sz="2400" dirty="0"/>
              <a:t> </a:t>
            </a:r>
            <a:r>
              <a:rPr lang="en-IN" sz="2200" dirty="0" smtClean="0"/>
              <a:t>from Parent %s\n”, buffer); }</a:t>
            </a:r>
          </a:p>
          <a:p>
            <a:r>
              <a:rPr lang="en-IN" sz="2200" dirty="0" smtClean="0"/>
              <a:t>}</a:t>
            </a:r>
            <a:endParaRPr lang="en-IN" sz="2200" dirty="0"/>
          </a:p>
        </p:txBody>
      </p:sp>
      <p:sp>
        <p:nvSpPr>
          <p:cNvPr id="4" name="Right Brace 3"/>
          <p:cNvSpPr/>
          <p:nvPr/>
        </p:nvSpPr>
        <p:spPr>
          <a:xfrm>
            <a:off x="2514600" y="1219200"/>
            <a:ext cx="1524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743200" y="1491734"/>
            <a:ext cx="1295400" cy="364843"/>
          </a:xfrm>
          <a:prstGeom prst="rect">
            <a:avLst/>
          </a:prstGeom>
          <a:noFill/>
          <a:ln>
            <a:solidFill>
              <a:schemeClr val="bg1">
                <a:lumMod val="50000"/>
              </a:schemeClr>
            </a:solidFill>
          </a:ln>
        </p:spPr>
        <p:txBody>
          <a:bodyPr wrap="square" rtlCol="0">
            <a:spAutoFit/>
          </a:bodyPr>
          <a:lstStyle/>
          <a:p>
            <a:pPr>
              <a:lnSpc>
                <a:spcPts val="2160"/>
              </a:lnSpc>
            </a:pPr>
            <a:r>
              <a:rPr lang="en-US" dirty="0" smtClean="0">
                <a:solidFill>
                  <a:srgbClr val="C00000"/>
                </a:solidFill>
              </a:rPr>
              <a:t>Header files</a:t>
            </a:r>
            <a:endParaRPr lang="en-US" dirty="0">
              <a:solidFill>
                <a:srgbClr val="C00000"/>
              </a:solidFill>
            </a:endParaRPr>
          </a:p>
        </p:txBody>
      </p:sp>
    </p:spTree>
    <p:extLst>
      <p:ext uri="{BB962C8B-B14F-4D97-AF65-F5344CB8AC3E}">
        <p14:creationId xmlns:p14="http://schemas.microsoft.com/office/powerpoint/2010/main" val="29726250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Pipes</a:t>
            </a:r>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p:txBody>
      </p:sp>
      <p:sp>
        <p:nvSpPr>
          <p:cNvPr id="10" name="TextBox 9"/>
          <p:cNvSpPr txBox="1"/>
          <p:nvPr/>
        </p:nvSpPr>
        <p:spPr>
          <a:xfrm>
            <a:off x="4894281" y="1015807"/>
            <a:ext cx="4023360" cy="5376029"/>
          </a:xfrm>
          <a:prstGeom prst="roundRect">
            <a:avLst>
              <a:gd name="adj" fmla="val 2835"/>
            </a:avLst>
          </a:prstGeom>
          <a:solidFill>
            <a:schemeClr val="bg1">
              <a:lumMod val="75000"/>
            </a:schemeClr>
          </a:solidFill>
          <a:ln>
            <a:solidFill>
              <a:schemeClr val="bg1">
                <a:lumMod val="50000"/>
              </a:schemeClr>
            </a:solidFill>
          </a:ln>
        </p:spPr>
        <p:txBody>
          <a:bodyPr wrap="square" rtlCol="0">
            <a:spAutoFit/>
          </a:bodyPr>
          <a:lstStyle/>
          <a:p>
            <a:r>
              <a:rPr lang="en-IN" sz="2000" dirty="0"/>
              <a:t>#include&lt;</a:t>
            </a:r>
            <a:r>
              <a:rPr lang="en-IN" sz="2000" dirty="0" err="1"/>
              <a:t>unistd.h</a:t>
            </a:r>
            <a:r>
              <a:rPr lang="en-IN" sz="2000" dirty="0" smtClean="0"/>
              <a:t>&gt;</a:t>
            </a:r>
          </a:p>
          <a:p>
            <a:r>
              <a:rPr lang="en-IN" sz="2000" dirty="0"/>
              <a:t>#</a:t>
            </a:r>
            <a:r>
              <a:rPr lang="en-IN" sz="2000" dirty="0" smtClean="0"/>
              <a:t>include&lt;</a:t>
            </a:r>
            <a:r>
              <a:rPr lang="en-IN" sz="2000" dirty="0" err="1" smtClean="0"/>
              <a:t>fcntl.h</a:t>
            </a:r>
            <a:r>
              <a:rPr lang="en-IN" sz="2000" dirty="0"/>
              <a:t>&gt;</a:t>
            </a:r>
          </a:p>
          <a:p>
            <a:r>
              <a:rPr lang="en-IN" sz="2000" dirty="0"/>
              <a:t>#</a:t>
            </a:r>
            <a:r>
              <a:rPr lang="en-IN" sz="2000" dirty="0" smtClean="0"/>
              <a:t>include&lt;</a:t>
            </a:r>
            <a:r>
              <a:rPr lang="en-IN" sz="2000" dirty="0" err="1" smtClean="0"/>
              <a:t>stdion.h</a:t>
            </a:r>
            <a:r>
              <a:rPr lang="en-IN" sz="2000" dirty="0"/>
              <a:t>&gt;</a:t>
            </a:r>
          </a:p>
          <a:p>
            <a:r>
              <a:rPr lang="en-IN" sz="2000" dirty="0"/>
              <a:t>c</a:t>
            </a:r>
            <a:r>
              <a:rPr lang="en-IN" sz="2000" dirty="0" smtClean="0"/>
              <a:t>har *message = “Hey how are you” main ()</a:t>
            </a:r>
          </a:p>
          <a:p>
            <a:r>
              <a:rPr lang="en-IN" sz="2000" dirty="0" smtClean="0"/>
              <a:t>{</a:t>
            </a:r>
          </a:p>
          <a:p>
            <a:r>
              <a:rPr lang="en-IN" sz="2000" dirty="0" smtClean="0"/>
              <a:t>char buffer[1024];	</a:t>
            </a:r>
          </a:p>
          <a:p>
            <a:r>
              <a:rPr lang="en-IN" sz="2000" dirty="0" err="1" smtClean="0"/>
              <a:t>int</a:t>
            </a:r>
            <a:r>
              <a:rPr lang="en-IN" sz="2000" dirty="0" smtClean="0"/>
              <a:t> </a:t>
            </a:r>
            <a:r>
              <a:rPr lang="en-IN" sz="2000" dirty="0" err="1" smtClean="0"/>
              <a:t>fd</a:t>
            </a:r>
            <a:r>
              <a:rPr lang="en-IN" sz="2000" dirty="0" smtClean="0"/>
              <a:t>[2];           </a:t>
            </a:r>
            <a:endParaRPr lang="en-US" sz="2000" dirty="0" smtClean="0">
              <a:solidFill>
                <a:srgbClr val="C00000"/>
              </a:solidFill>
            </a:endParaRPr>
          </a:p>
          <a:p>
            <a:r>
              <a:rPr lang="en-IN" sz="2000" dirty="0" smtClean="0"/>
              <a:t>pipe(</a:t>
            </a:r>
            <a:r>
              <a:rPr lang="en-IN" sz="2000" dirty="0" err="1" smtClean="0"/>
              <a:t>fd</a:t>
            </a:r>
            <a:r>
              <a:rPr lang="en-IN" sz="2000" dirty="0" smtClean="0"/>
              <a:t>); 	</a:t>
            </a:r>
          </a:p>
          <a:p>
            <a:r>
              <a:rPr lang="en-IN" sz="2000" dirty="0" smtClean="0"/>
              <a:t>if (</a:t>
            </a:r>
            <a:r>
              <a:rPr lang="en-IN" sz="2000" dirty="0"/>
              <a:t>fork</a:t>
            </a:r>
            <a:r>
              <a:rPr lang="en-IN" sz="2000" dirty="0" smtClean="0"/>
              <a:t> != 0)	</a:t>
            </a:r>
            <a:r>
              <a:rPr lang="en-IN" sz="2000" dirty="0" smtClean="0">
                <a:solidFill>
                  <a:srgbClr val="C00000"/>
                </a:solidFill>
              </a:rPr>
              <a:t> /* </a:t>
            </a:r>
            <a:r>
              <a:rPr lang="en-US" sz="2000" dirty="0" smtClean="0">
                <a:solidFill>
                  <a:srgbClr val="C00000"/>
                </a:solidFill>
              </a:rPr>
              <a:t>Parent code */</a:t>
            </a:r>
            <a:endParaRPr lang="en-IN" sz="2000" dirty="0">
              <a:solidFill>
                <a:srgbClr val="C00000"/>
              </a:solidFill>
            </a:endParaRPr>
          </a:p>
          <a:p>
            <a:r>
              <a:rPr lang="en-IN" sz="2000" dirty="0" smtClean="0"/>
              <a:t>{ write (</a:t>
            </a:r>
            <a:r>
              <a:rPr lang="en-IN" sz="2000" dirty="0" err="1" smtClean="0"/>
              <a:t>fd</a:t>
            </a:r>
            <a:r>
              <a:rPr lang="en-IN" sz="2000" dirty="0" smtClean="0"/>
              <a:t>[1], message, </a:t>
            </a:r>
          </a:p>
          <a:p>
            <a:r>
              <a:rPr lang="en-IN" sz="2000" dirty="0"/>
              <a:t>	</a:t>
            </a:r>
            <a:r>
              <a:rPr lang="en-IN" sz="2000" dirty="0" err="1" smtClean="0"/>
              <a:t>strlen</a:t>
            </a:r>
            <a:r>
              <a:rPr lang="en-IN" sz="2000" dirty="0" smtClean="0"/>
              <a:t> (message) + 1); }</a:t>
            </a:r>
          </a:p>
          <a:p>
            <a:r>
              <a:rPr lang="en-IN" sz="2000" dirty="0" smtClean="0"/>
              <a:t>else		</a:t>
            </a:r>
            <a:r>
              <a:rPr lang="en-IN" sz="2000" dirty="0">
                <a:solidFill>
                  <a:srgbClr val="C00000"/>
                </a:solidFill>
              </a:rPr>
              <a:t> /* </a:t>
            </a:r>
            <a:r>
              <a:rPr lang="en-US" sz="2000" dirty="0" smtClean="0">
                <a:solidFill>
                  <a:srgbClr val="C00000"/>
                </a:solidFill>
              </a:rPr>
              <a:t>Child code */</a:t>
            </a:r>
            <a:endParaRPr lang="en-IN" sz="2000" dirty="0" smtClean="0"/>
          </a:p>
          <a:p>
            <a:r>
              <a:rPr lang="en-IN" sz="2000" dirty="0" smtClean="0"/>
              <a:t>{ read </a:t>
            </a:r>
            <a:r>
              <a:rPr lang="en-IN" sz="2000" dirty="0"/>
              <a:t>(</a:t>
            </a:r>
            <a:r>
              <a:rPr lang="en-IN" sz="2000" dirty="0" err="1" smtClean="0"/>
              <a:t>fd</a:t>
            </a:r>
            <a:r>
              <a:rPr lang="en-IN" sz="2000" dirty="0" smtClean="0"/>
              <a:t>[0], buffer, 1024); </a:t>
            </a:r>
          </a:p>
          <a:p>
            <a:r>
              <a:rPr lang="en-IN" sz="2000" dirty="0" err="1" smtClean="0"/>
              <a:t>printf</a:t>
            </a:r>
            <a:r>
              <a:rPr lang="en-IN" sz="2000" dirty="0" smtClean="0"/>
              <a:t> (“</a:t>
            </a:r>
            <a:r>
              <a:rPr lang="en-IN" sz="2000" dirty="0"/>
              <a:t>Received</a:t>
            </a:r>
            <a:r>
              <a:rPr lang="en-IN" sz="2000" dirty="0" smtClean="0"/>
              <a:t> from Parent %s\n”, </a:t>
            </a:r>
          </a:p>
          <a:p>
            <a:r>
              <a:rPr lang="en-IN" sz="2000" dirty="0"/>
              <a:t>	</a:t>
            </a:r>
            <a:r>
              <a:rPr lang="en-IN" sz="2000" dirty="0" smtClean="0"/>
              <a:t>buffer); }</a:t>
            </a:r>
          </a:p>
          <a:p>
            <a:r>
              <a:rPr lang="en-IN" sz="2000" dirty="0" smtClean="0"/>
              <a:t>}</a:t>
            </a:r>
            <a:endParaRPr lang="en-IN" sz="2000" dirty="0"/>
          </a:p>
        </p:txBody>
      </p:sp>
      <p:sp>
        <p:nvSpPr>
          <p:cNvPr id="8" name="TextBox 7"/>
          <p:cNvSpPr txBox="1"/>
          <p:nvPr/>
        </p:nvSpPr>
        <p:spPr>
          <a:xfrm>
            <a:off x="304800" y="1015807"/>
            <a:ext cx="4023360" cy="5376029"/>
          </a:xfrm>
          <a:prstGeom prst="roundRect">
            <a:avLst>
              <a:gd name="adj" fmla="val 2835"/>
            </a:avLst>
          </a:prstGeom>
          <a:solidFill>
            <a:schemeClr val="bg1">
              <a:lumMod val="75000"/>
            </a:schemeClr>
          </a:solidFill>
          <a:ln>
            <a:solidFill>
              <a:schemeClr val="bg1">
                <a:lumMod val="50000"/>
              </a:schemeClr>
            </a:solidFill>
          </a:ln>
        </p:spPr>
        <p:txBody>
          <a:bodyPr wrap="square" rtlCol="0">
            <a:spAutoFit/>
          </a:bodyPr>
          <a:lstStyle/>
          <a:p>
            <a:r>
              <a:rPr lang="en-IN" sz="2000" dirty="0"/>
              <a:t>#include&lt;</a:t>
            </a:r>
            <a:r>
              <a:rPr lang="en-IN" sz="2000" dirty="0" err="1"/>
              <a:t>unistd.h</a:t>
            </a:r>
            <a:r>
              <a:rPr lang="en-IN" sz="2000" dirty="0" smtClean="0"/>
              <a:t>&gt;</a:t>
            </a:r>
          </a:p>
          <a:p>
            <a:r>
              <a:rPr lang="en-IN" sz="2000" dirty="0"/>
              <a:t>#</a:t>
            </a:r>
            <a:r>
              <a:rPr lang="en-IN" sz="2000" dirty="0" smtClean="0"/>
              <a:t>include&lt;</a:t>
            </a:r>
            <a:r>
              <a:rPr lang="en-IN" sz="2000" dirty="0" err="1" smtClean="0"/>
              <a:t>fcntl.h</a:t>
            </a:r>
            <a:r>
              <a:rPr lang="en-IN" sz="2000" dirty="0"/>
              <a:t>&gt;</a:t>
            </a:r>
          </a:p>
          <a:p>
            <a:r>
              <a:rPr lang="en-IN" sz="2000" dirty="0"/>
              <a:t>#</a:t>
            </a:r>
            <a:r>
              <a:rPr lang="en-IN" sz="2000" dirty="0" smtClean="0"/>
              <a:t>include&lt;</a:t>
            </a:r>
            <a:r>
              <a:rPr lang="en-IN" sz="2000" dirty="0" err="1" smtClean="0"/>
              <a:t>stdion.h</a:t>
            </a:r>
            <a:r>
              <a:rPr lang="en-IN" sz="2000" dirty="0"/>
              <a:t>&gt;</a:t>
            </a:r>
          </a:p>
          <a:p>
            <a:r>
              <a:rPr lang="en-IN" sz="2000" dirty="0"/>
              <a:t>c</a:t>
            </a:r>
            <a:r>
              <a:rPr lang="en-IN" sz="2000" dirty="0" smtClean="0"/>
              <a:t>har *message = “Hey how are you”</a:t>
            </a:r>
            <a:endParaRPr lang="en-IN" sz="2000" dirty="0"/>
          </a:p>
          <a:p>
            <a:r>
              <a:rPr lang="en-IN" sz="2000" dirty="0" smtClean="0"/>
              <a:t>main ()</a:t>
            </a:r>
          </a:p>
          <a:p>
            <a:r>
              <a:rPr lang="en-IN" sz="2000" dirty="0" smtClean="0"/>
              <a:t>{</a:t>
            </a:r>
          </a:p>
          <a:p>
            <a:r>
              <a:rPr lang="en-IN" sz="2000" dirty="0" smtClean="0"/>
              <a:t>char buffer[1024];	</a:t>
            </a:r>
          </a:p>
          <a:p>
            <a:r>
              <a:rPr lang="en-IN" sz="2000" dirty="0" err="1" smtClean="0"/>
              <a:t>int</a:t>
            </a:r>
            <a:r>
              <a:rPr lang="en-IN" sz="2000" dirty="0" smtClean="0"/>
              <a:t> </a:t>
            </a:r>
            <a:r>
              <a:rPr lang="en-IN" sz="2000" dirty="0" err="1" smtClean="0"/>
              <a:t>fd</a:t>
            </a:r>
            <a:r>
              <a:rPr lang="en-IN" sz="2000" dirty="0" smtClean="0"/>
              <a:t>[2];           </a:t>
            </a:r>
            <a:endParaRPr lang="en-US" sz="2000" dirty="0" smtClean="0">
              <a:solidFill>
                <a:srgbClr val="C00000"/>
              </a:solidFill>
            </a:endParaRPr>
          </a:p>
          <a:p>
            <a:r>
              <a:rPr lang="en-IN" sz="2000" dirty="0" smtClean="0"/>
              <a:t>pipe(</a:t>
            </a:r>
            <a:r>
              <a:rPr lang="en-IN" sz="2000" dirty="0" err="1" smtClean="0"/>
              <a:t>fd</a:t>
            </a:r>
            <a:r>
              <a:rPr lang="en-IN" sz="2000" dirty="0" smtClean="0"/>
              <a:t>); 	</a:t>
            </a:r>
          </a:p>
          <a:p>
            <a:r>
              <a:rPr lang="en-IN" sz="2000" dirty="0" smtClean="0"/>
              <a:t>if (fork() != 0)	</a:t>
            </a:r>
            <a:r>
              <a:rPr lang="en-IN" sz="2000" dirty="0" smtClean="0">
                <a:solidFill>
                  <a:srgbClr val="C00000"/>
                </a:solidFill>
              </a:rPr>
              <a:t> /* </a:t>
            </a:r>
            <a:r>
              <a:rPr lang="en-US" sz="2000" dirty="0" smtClean="0">
                <a:solidFill>
                  <a:srgbClr val="C00000"/>
                </a:solidFill>
              </a:rPr>
              <a:t>Parent code */</a:t>
            </a:r>
            <a:endParaRPr lang="en-IN" sz="2000" dirty="0">
              <a:solidFill>
                <a:srgbClr val="C00000"/>
              </a:solidFill>
            </a:endParaRPr>
          </a:p>
          <a:p>
            <a:r>
              <a:rPr lang="en-IN" sz="2000" dirty="0" smtClean="0"/>
              <a:t>{ write (</a:t>
            </a:r>
            <a:r>
              <a:rPr lang="en-IN" sz="2000" dirty="0" err="1" smtClean="0"/>
              <a:t>fd</a:t>
            </a:r>
            <a:r>
              <a:rPr lang="en-IN" sz="2000" dirty="0" smtClean="0"/>
              <a:t>[1], message, </a:t>
            </a:r>
          </a:p>
          <a:p>
            <a:r>
              <a:rPr lang="en-IN" sz="2000" dirty="0"/>
              <a:t>	</a:t>
            </a:r>
            <a:r>
              <a:rPr lang="en-IN" sz="2000" dirty="0" err="1" smtClean="0"/>
              <a:t>strlen</a:t>
            </a:r>
            <a:r>
              <a:rPr lang="en-IN" sz="2000" dirty="0" smtClean="0"/>
              <a:t> (message) + 1); }</a:t>
            </a:r>
          </a:p>
          <a:p>
            <a:r>
              <a:rPr lang="en-IN" sz="2000" dirty="0" smtClean="0"/>
              <a:t>else		</a:t>
            </a:r>
            <a:r>
              <a:rPr lang="en-IN" sz="2000" dirty="0">
                <a:solidFill>
                  <a:srgbClr val="C00000"/>
                </a:solidFill>
              </a:rPr>
              <a:t> /* </a:t>
            </a:r>
            <a:r>
              <a:rPr lang="en-US" sz="2000" dirty="0" smtClean="0">
                <a:solidFill>
                  <a:srgbClr val="C00000"/>
                </a:solidFill>
              </a:rPr>
              <a:t>Child code */</a:t>
            </a:r>
            <a:endParaRPr lang="en-IN" sz="2000" dirty="0" smtClean="0"/>
          </a:p>
          <a:p>
            <a:r>
              <a:rPr lang="en-IN" sz="2000" dirty="0" smtClean="0"/>
              <a:t>{ read </a:t>
            </a:r>
            <a:r>
              <a:rPr lang="en-IN" sz="2000" dirty="0"/>
              <a:t>(</a:t>
            </a:r>
            <a:r>
              <a:rPr lang="en-IN" sz="2000" dirty="0" err="1" smtClean="0"/>
              <a:t>fd</a:t>
            </a:r>
            <a:r>
              <a:rPr lang="en-IN" sz="2000" dirty="0" smtClean="0"/>
              <a:t>[0], buffer, 1024); </a:t>
            </a:r>
          </a:p>
          <a:p>
            <a:r>
              <a:rPr lang="en-IN" sz="2000" dirty="0" err="1" smtClean="0"/>
              <a:t>printf</a:t>
            </a:r>
            <a:r>
              <a:rPr lang="en-IN" sz="2000" dirty="0" smtClean="0"/>
              <a:t> (“Received from Parent %s\n”, </a:t>
            </a:r>
          </a:p>
          <a:p>
            <a:r>
              <a:rPr lang="en-IN" sz="2000" dirty="0"/>
              <a:t>	</a:t>
            </a:r>
            <a:r>
              <a:rPr lang="en-IN" sz="2000" dirty="0" smtClean="0"/>
              <a:t>buffer); }</a:t>
            </a:r>
          </a:p>
          <a:p>
            <a:r>
              <a:rPr lang="en-IN" sz="2000" dirty="0" smtClean="0"/>
              <a:t>}</a:t>
            </a:r>
            <a:endParaRPr lang="en-IN" sz="2000" dirty="0"/>
          </a:p>
        </p:txBody>
      </p:sp>
      <p:sp>
        <p:nvSpPr>
          <p:cNvPr id="9" name="TextBox 8"/>
          <p:cNvSpPr txBox="1"/>
          <p:nvPr/>
        </p:nvSpPr>
        <p:spPr>
          <a:xfrm>
            <a:off x="2668121" y="1143000"/>
            <a:ext cx="1554480" cy="365760"/>
          </a:xfrm>
          <a:prstGeom prst="rect">
            <a:avLst/>
          </a:prstGeom>
          <a:noFill/>
          <a:ln>
            <a:solidFill>
              <a:schemeClr val="bg1">
                <a:lumMod val="50000"/>
              </a:schemeClr>
            </a:solidFill>
          </a:ln>
        </p:spPr>
        <p:txBody>
          <a:bodyPr wrap="square" rtlCol="0">
            <a:spAutoFit/>
          </a:bodyPr>
          <a:lstStyle/>
          <a:p>
            <a:pPr algn="ctr">
              <a:lnSpc>
                <a:spcPts val="2160"/>
              </a:lnSpc>
            </a:pPr>
            <a:r>
              <a:rPr lang="en-US" dirty="0" smtClean="0">
                <a:solidFill>
                  <a:srgbClr val="C00000"/>
                </a:solidFill>
              </a:rPr>
              <a:t>Parent process</a:t>
            </a:r>
            <a:endParaRPr lang="en-US" dirty="0">
              <a:solidFill>
                <a:srgbClr val="C00000"/>
              </a:solidFill>
            </a:endParaRPr>
          </a:p>
        </p:txBody>
      </p:sp>
      <p:sp>
        <p:nvSpPr>
          <p:cNvPr id="11" name="TextBox 10"/>
          <p:cNvSpPr txBox="1"/>
          <p:nvPr/>
        </p:nvSpPr>
        <p:spPr>
          <a:xfrm>
            <a:off x="7239000" y="1143000"/>
            <a:ext cx="1554480" cy="374461"/>
          </a:xfrm>
          <a:prstGeom prst="rect">
            <a:avLst/>
          </a:prstGeom>
          <a:noFill/>
          <a:ln>
            <a:solidFill>
              <a:schemeClr val="bg1">
                <a:lumMod val="50000"/>
              </a:schemeClr>
            </a:solidFill>
          </a:ln>
        </p:spPr>
        <p:txBody>
          <a:bodyPr wrap="square" rtlCol="0">
            <a:spAutoFit/>
          </a:bodyPr>
          <a:lstStyle/>
          <a:p>
            <a:pPr algn="ctr">
              <a:lnSpc>
                <a:spcPts val="2160"/>
              </a:lnSpc>
            </a:pPr>
            <a:r>
              <a:rPr lang="en-US" dirty="0" smtClean="0">
                <a:solidFill>
                  <a:srgbClr val="C00000"/>
                </a:solidFill>
              </a:rPr>
              <a:t>Child process</a:t>
            </a:r>
            <a:endParaRPr lang="en-US" dirty="0">
              <a:solidFill>
                <a:srgbClr val="C00000"/>
              </a:solidFill>
            </a:endParaRPr>
          </a:p>
        </p:txBody>
      </p:sp>
      <p:sp>
        <p:nvSpPr>
          <p:cNvPr id="12" name="TextBox 11"/>
          <p:cNvSpPr txBox="1"/>
          <p:nvPr/>
        </p:nvSpPr>
        <p:spPr>
          <a:xfrm>
            <a:off x="7239000" y="1608426"/>
            <a:ext cx="1554480" cy="374461"/>
          </a:xfrm>
          <a:prstGeom prst="rect">
            <a:avLst/>
          </a:prstGeom>
          <a:noFill/>
          <a:ln>
            <a:solidFill>
              <a:schemeClr val="bg1">
                <a:lumMod val="50000"/>
              </a:schemeClr>
            </a:solidFill>
          </a:ln>
        </p:spPr>
        <p:txBody>
          <a:bodyPr wrap="square" rtlCol="0">
            <a:spAutoFit/>
          </a:bodyPr>
          <a:lstStyle/>
          <a:p>
            <a:pPr algn="ctr">
              <a:lnSpc>
                <a:spcPts val="2160"/>
              </a:lnSpc>
            </a:pPr>
            <a:r>
              <a:rPr lang="en-US" dirty="0" err="1" smtClean="0">
                <a:solidFill>
                  <a:srgbClr val="C00000"/>
                </a:solidFill>
              </a:rPr>
              <a:t>pid</a:t>
            </a:r>
            <a:r>
              <a:rPr lang="en-US" dirty="0" smtClean="0">
                <a:solidFill>
                  <a:srgbClr val="C00000"/>
                </a:solidFill>
              </a:rPr>
              <a:t> = 3000</a:t>
            </a:r>
            <a:endParaRPr lang="en-US" dirty="0">
              <a:solidFill>
                <a:srgbClr val="C00000"/>
              </a:solidFill>
            </a:endParaRPr>
          </a:p>
        </p:txBody>
      </p:sp>
      <p:sp>
        <p:nvSpPr>
          <p:cNvPr id="13" name="TextBox 12"/>
          <p:cNvSpPr txBox="1"/>
          <p:nvPr/>
        </p:nvSpPr>
        <p:spPr>
          <a:xfrm>
            <a:off x="685800" y="3810000"/>
            <a:ext cx="640080" cy="365760"/>
          </a:xfrm>
          <a:prstGeom prst="rect">
            <a:avLst/>
          </a:prstGeom>
          <a:solidFill>
            <a:schemeClr val="bg1">
              <a:lumMod val="50000"/>
            </a:schemeClr>
          </a:solidFill>
          <a:ln>
            <a:solidFill>
              <a:schemeClr val="bg1">
                <a:lumMod val="50000"/>
              </a:schemeClr>
            </a:solidFill>
          </a:ln>
        </p:spPr>
        <p:txBody>
          <a:bodyPr wrap="square" rtlCol="0">
            <a:spAutoFit/>
          </a:bodyPr>
          <a:lstStyle/>
          <a:p>
            <a:pPr algn="ctr">
              <a:lnSpc>
                <a:spcPts val="2160"/>
              </a:lnSpc>
            </a:pPr>
            <a:r>
              <a:rPr lang="en-US" sz="1600" dirty="0" smtClean="0">
                <a:solidFill>
                  <a:srgbClr val="C00000"/>
                </a:solidFill>
              </a:rPr>
              <a:t>3000</a:t>
            </a:r>
            <a:endParaRPr lang="en-US" sz="1600" dirty="0">
              <a:solidFill>
                <a:srgbClr val="C00000"/>
              </a:solidFill>
            </a:endParaRPr>
          </a:p>
        </p:txBody>
      </p:sp>
      <p:sp>
        <p:nvSpPr>
          <p:cNvPr id="14" name="TextBox 13"/>
          <p:cNvSpPr txBox="1"/>
          <p:nvPr/>
        </p:nvSpPr>
        <p:spPr>
          <a:xfrm>
            <a:off x="5291792" y="3826626"/>
            <a:ext cx="457200" cy="332509"/>
          </a:xfrm>
          <a:prstGeom prst="rect">
            <a:avLst/>
          </a:prstGeom>
          <a:solidFill>
            <a:schemeClr val="bg1">
              <a:lumMod val="50000"/>
            </a:schemeClr>
          </a:solidFill>
          <a:ln>
            <a:solidFill>
              <a:schemeClr val="bg1">
                <a:lumMod val="50000"/>
              </a:schemeClr>
            </a:solidFill>
          </a:ln>
        </p:spPr>
        <p:txBody>
          <a:bodyPr wrap="square" rtlCol="0">
            <a:spAutoFit/>
          </a:bodyPr>
          <a:lstStyle/>
          <a:p>
            <a:pPr algn="ctr">
              <a:lnSpc>
                <a:spcPts val="2160"/>
              </a:lnSpc>
            </a:pPr>
            <a:r>
              <a:rPr lang="en-US" sz="1600" dirty="0" smtClean="0">
                <a:solidFill>
                  <a:srgbClr val="C00000"/>
                </a:solidFill>
              </a:rPr>
              <a:t>0</a:t>
            </a:r>
            <a:endParaRPr lang="en-US" sz="1600" dirty="0">
              <a:solidFill>
                <a:srgbClr val="C00000"/>
              </a:solidFill>
            </a:endParaRPr>
          </a:p>
        </p:txBody>
      </p:sp>
      <p:sp>
        <p:nvSpPr>
          <p:cNvPr id="7" name="Rectangle 6"/>
          <p:cNvSpPr/>
          <p:nvPr/>
        </p:nvSpPr>
        <p:spPr>
          <a:xfrm>
            <a:off x="304800" y="4149610"/>
            <a:ext cx="4023360" cy="594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14325" y="5057775"/>
            <a:ext cx="402336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98091" y="4149610"/>
            <a:ext cx="4023360" cy="594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907616" y="5057775"/>
            <a:ext cx="402336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3445361" y="5111915"/>
            <a:ext cx="873909" cy="790575"/>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p:nvPr/>
        </p:nvSpPr>
        <p:spPr>
          <a:xfrm>
            <a:off x="8095615" y="4075054"/>
            <a:ext cx="873909" cy="790575"/>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3124200" y="4081028"/>
            <a:ext cx="1279703" cy="778626"/>
            <a:chOff x="3200857" y="4087003"/>
            <a:chExt cx="1279703" cy="778626"/>
          </a:xfrm>
        </p:grpSpPr>
        <p:sp>
          <p:nvSpPr>
            <p:cNvPr id="21" name="Minus 20"/>
            <p:cNvSpPr/>
            <p:nvPr/>
          </p:nvSpPr>
          <p:spPr>
            <a:xfrm rot="20283732">
              <a:off x="3353921" y="4087003"/>
              <a:ext cx="1126639" cy="778626"/>
            </a:xfrm>
            <a:prstGeom prst="mathMinu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p:cNvSpPr/>
            <p:nvPr/>
          </p:nvSpPr>
          <p:spPr>
            <a:xfrm rot="15005147">
              <a:off x="3354630" y="4123882"/>
              <a:ext cx="471079" cy="778626"/>
            </a:xfrm>
            <a:prstGeom prst="mathMinu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7691726" y="5132329"/>
            <a:ext cx="1279703" cy="778626"/>
            <a:chOff x="3200857" y="4087003"/>
            <a:chExt cx="1279703" cy="778626"/>
          </a:xfrm>
        </p:grpSpPr>
        <p:sp>
          <p:nvSpPr>
            <p:cNvPr id="27" name="Minus 26"/>
            <p:cNvSpPr/>
            <p:nvPr/>
          </p:nvSpPr>
          <p:spPr>
            <a:xfrm rot="20283732">
              <a:off x="3353921" y="4087003"/>
              <a:ext cx="1126639" cy="778626"/>
            </a:xfrm>
            <a:prstGeom prst="mathMinu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inus 27"/>
            <p:cNvSpPr/>
            <p:nvPr/>
          </p:nvSpPr>
          <p:spPr>
            <a:xfrm rot="15005147">
              <a:off x="3354630" y="4123882"/>
              <a:ext cx="471079" cy="778626"/>
            </a:xfrm>
            <a:prstGeom prst="mathMinu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ounded Rectangle 28"/>
          <p:cNvSpPr/>
          <p:nvPr/>
        </p:nvSpPr>
        <p:spPr>
          <a:xfrm>
            <a:off x="381000" y="3801226"/>
            <a:ext cx="1447800" cy="34913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2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12" grpId="0" animBg="1"/>
      <p:bldP spid="13" grpId="0" animBg="1"/>
      <p:bldP spid="14" grpId="0" animBg="1"/>
      <p:bldP spid="7" grpId="0" animBg="1"/>
      <p:bldP spid="15" grpId="0" animBg="1"/>
      <p:bldP spid="16" grpId="0" animBg="1"/>
      <p:bldP spid="17" grpId="0" animBg="1"/>
      <p:bldP spid="18" grpId="0" animBg="1"/>
      <p:bldP spid="19" grpId="0" animBg="1"/>
      <p:bldP spid="2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Passing</a:t>
            </a:r>
          </a:p>
        </p:txBody>
      </p:sp>
      <p:sp>
        <p:nvSpPr>
          <p:cNvPr id="3" name="Content Placeholder 2"/>
          <p:cNvSpPr>
            <a:spLocks noGrp="1"/>
          </p:cNvSpPr>
          <p:nvPr>
            <p:ph idx="1"/>
          </p:nvPr>
        </p:nvSpPr>
        <p:spPr/>
        <p:txBody>
          <a:bodyPr/>
          <a:lstStyle/>
          <a:p>
            <a:r>
              <a:rPr lang="en-IN" dirty="0"/>
              <a:t>This method will </a:t>
            </a:r>
            <a:r>
              <a:rPr lang="en-IN" b="1" dirty="0">
                <a:solidFill>
                  <a:srgbClr val="C00000"/>
                </a:solidFill>
              </a:rPr>
              <a:t>use two primitives</a:t>
            </a:r>
          </a:p>
          <a:p>
            <a:pPr marL="819150" lvl="1" indent="-457200">
              <a:buFont typeface="+mj-lt"/>
              <a:buAutoNum type="arabicPeriod"/>
            </a:pPr>
            <a:r>
              <a:rPr lang="en-IN" dirty="0"/>
              <a:t>Send:  It is </a:t>
            </a:r>
            <a:r>
              <a:rPr lang="en-IN" sz="2400" b="1" dirty="0">
                <a:solidFill>
                  <a:srgbClr val="C00000"/>
                </a:solidFill>
              </a:rPr>
              <a:t>used to send message</a:t>
            </a:r>
            <a:r>
              <a:rPr lang="en-IN" dirty="0"/>
              <a:t>.</a:t>
            </a:r>
          </a:p>
          <a:p>
            <a:pPr lvl="2"/>
            <a:r>
              <a:rPr lang="en-IN" dirty="0"/>
              <a:t>Send (destination, &amp;message)</a:t>
            </a:r>
          </a:p>
          <a:p>
            <a:pPr lvl="2"/>
            <a:r>
              <a:rPr lang="en-IN" dirty="0"/>
              <a:t>In above syntax destination is the process to which sender want to send message and message is what the sender wants to send.</a:t>
            </a:r>
          </a:p>
          <a:p>
            <a:pPr marL="819150" lvl="1" indent="-457200">
              <a:buFont typeface="+mj-lt"/>
              <a:buAutoNum type="arabicPeriod"/>
            </a:pPr>
            <a:r>
              <a:rPr lang="en-IN" dirty="0"/>
              <a:t>Receive: It is </a:t>
            </a:r>
            <a:r>
              <a:rPr lang="en-IN" sz="2400" b="1" dirty="0">
                <a:solidFill>
                  <a:srgbClr val="C00000"/>
                </a:solidFill>
              </a:rPr>
              <a:t>used to receive message</a:t>
            </a:r>
            <a:r>
              <a:rPr lang="en-IN" dirty="0"/>
              <a:t>.</a:t>
            </a:r>
          </a:p>
          <a:p>
            <a:pPr lvl="2"/>
            <a:r>
              <a:rPr lang="en-IN" dirty="0"/>
              <a:t>Receive (source, &amp;message)</a:t>
            </a:r>
          </a:p>
          <a:p>
            <a:pPr lvl="2"/>
            <a:r>
              <a:rPr lang="en-IN" dirty="0"/>
              <a:t>In above syntax source is the process that has send message and message is what the sender has sent</a:t>
            </a:r>
            <a:r>
              <a:rPr lang="en-IN" dirty="0" smtClean="0"/>
              <a:t>.</a:t>
            </a:r>
            <a:endParaRPr lang="en-IN" dirty="0"/>
          </a:p>
        </p:txBody>
      </p:sp>
    </p:spTree>
    <p:extLst>
      <p:ext uri="{BB962C8B-B14F-4D97-AF65-F5344CB8AC3E}">
        <p14:creationId xmlns:p14="http://schemas.microsoft.com/office/powerpoint/2010/main" val="40923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Producer </a:t>
            </a:r>
            <a:r>
              <a:rPr lang="en-IN" sz="3600" dirty="0"/>
              <a:t>Consumer problem using message passing</a:t>
            </a:r>
          </a:p>
        </p:txBody>
      </p:sp>
      <p:sp>
        <p:nvSpPr>
          <p:cNvPr id="3" name="Content Placeholder 2"/>
          <p:cNvSpPr>
            <a:spLocks noGrp="1"/>
          </p:cNvSpPr>
          <p:nvPr>
            <p:ph idx="1"/>
          </p:nvPr>
        </p:nvSpPr>
        <p:spPr/>
        <p:txBody>
          <a:bodyPr/>
          <a:lstStyle/>
          <a:p>
            <a:pPr marL="0" indent="0">
              <a:buNone/>
            </a:pPr>
            <a:r>
              <a:rPr lang="en-US" dirty="0" smtClean="0"/>
              <a:t>#define N 100				</a:t>
            </a:r>
            <a:r>
              <a:rPr lang="en-US" sz="2000" dirty="0" smtClean="0">
                <a:solidFill>
                  <a:srgbClr val="C00000"/>
                </a:solidFill>
              </a:rPr>
              <a:t>//</a:t>
            </a:r>
            <a:r>
              <a:rPr lang="en-US" sz="2000" dirty="0">
                <a:solidFill>
                  <a:srgbClr val="C00000"/>
                </a:solidFill>
              </a:rPr>
              <a:t>number of slots in buffer</a:t>
            </a:r>
          </a:p>
          <a:p>
            <a:pPr marL="0" indent="0">
              <a:buNone/>
            </a:pPr>
            <a:r>
              <a:rPr lang="en-US" dirty="0" smtClean="0"/>
              <a:t>void producer (void)</a:t>
            </a:r>
          </a:p>
          <a:p>
            <a:pPr marL="0" indent="0">
              <a:buNone/>
            </a:pPr>
            <a:r>
              <a:rPr lang="en-US" dirty="0" smtClean="0"/>
              <a:t>{</a:t>
            </a:r>
          </a:p>
          <a:p>
            <a:pPr marL="0" indent="0">
              <a:buNone/>
            </a:pPr>
            <a:r>
              <a:rPr lang="en-US" dirty="0"/>
              <a:t>	</a:t>
            </a:r>
            <a:r>
              <a:rPr lang="en-US" dirty="0" err="1" smtClean="0"/>
              <a:t>int</a:t>
            </a:r>
            <a:r>
              <a:rPr lang="en-US" dirty="0" smtClean="0"/>
              <a:t> item;		</a:t>
            </a:r>
          </a:p>
          <a:p>
            <a:pPr marL="0" indent="0">
              <a:buNone/>
            </a:pPr>
            <a:r>
              <a:rPr lang="en-US" dirty="0"/>
              <a:t>	</a:t>
            </a:r>
            <a:r>
              <a:rPr lang="en-US" dirty="0" smtClean="0"/>
              <a:t>message m;			</a:t>
            </a:r>
            <a:r>
              <a:rPr lang="en-US" sz="2000" dirty="0" smtClean="0">
                <a:solidFill>
                  <a:srgbClr val="C00000"/>
                </a:solidFill>
              </a:rPr>
              <a:t>//</a:t>
            </a:r>
            <a:r>
              <a:rPr lang="en-US" sz="2000" dirty="0">
                <a:solidFill>
                  <a:srgbClr val="C00000"/>
                </a:solidFill>
              </a:rPr>
              <a:t>message buffer</a:t>
            </a:r>
          </a:p>
          <a:p>
            <a:pPr marL="0" indent="0">
              <a:buNone/>
            </a:pPr>
            <a:r>
              <a:rPr lang="en-US" dirty="0"/>
              <a:t>	</a:t>
            </a:r>
            <a:r>
              <a:rPr lang="en-US" dirty="0" smtClean="0"/>
              <a:t>while (true)</a:t>
            </a:r>
          </a:p>
          <a:p>
            <a:pPr marL="0" indent="0">
              <a:buNone/>
            </a:pPr>
            <a:r>
              <a:rPr lang="en-US" dirty="0"/>
              <a:t>	</a:t>
            </a:r>
            <a:r>
              <a:rPr lang="en-US" dirty="0" smtClean="0"/>
              <a:t>{</a:t>
            </a:r>
          </a:p>
          <a:p>
            <a:pPr marL="0" indent="0">
              <a:buNone/>
            </a:pPr>
            <a:r>
              <a:rPr lang="en-US" dirty="0"/>
              <a:t>	</a:t>
            </a:r>
            <a:r>
              <a:rPr lang="en-US" dirty="0" smtClean="0"/>
              <a:t>item=</a:t>
            </a:r>
            <a:r>
              <a:rPr lang="en-US" dirty="0" err="1" smtClean="0"/>
              <a:t>produce_item</a:t>
            </a:r>
            <a:r>
              <a:rPr lang="en-US" dirty="0" smtClean="0"/>
              <a:t>();		</a:t>
            </a:r>
            <a:r>
              <a:rPr lang="en-US" sz="2000" dirty="0">
                <a:solidFill>
                  <a:srgbClr val="C00000"/>
                </a:solidFill>
              </a:rPr>
              <a:t>//generate something to put in buffer</a:t>
            </a:r>
          </a:p>
          <a:p>
            <a:pPr marL="0" indent="0">
              <a:buNone/>
            </a:pPr>
            <a:r>
              <a:rPr lang="en-US" dirty="0"/>
              <a:t>	</a:t>
            </a:r>
            <a:r>
              <a:rPr lang="en-US" dirty="0" smtClean="0"/>
              <a:t>receive(consumer, &amp;m);	</a:t>
            </a:r>
            <a:r>
              <a:rPr lang="en-US" sz="2000" dirty="0">
                <a:solidFill>
                  <a:srgbClr val="C00000"/>
                </a:solidFill>
              </a:rPr>
              <a:t>//wait for an empty to arrive</a:t>
            </a:r>
          </a:p>
          <a:p>
            <a:pPr marL="0" indent="0">
              <a:buNone/>
            </a:pPr>
            <a:r>
              <a:rPr lang="en-US" dirty="0"/>
              <a:t>	</a:t>
            </a:r>
            <a:r>
              <a:rPr lang="en-US" dirty="0" err="1" smtClean="0"/>
              <a:t>build_message</a:t>
            </a:r>
            <a:r>
              <a:rPr lang="en-US" dirty="0" smtClean="0"/>
              <a:t>(&amp;m, item);	</a:t>
            </a:r>
            <a:r>
              <a:rPr lang="en-US" sz="2000" dirty="0">
                <a:solidFill>
                  <a:srgbClr val="C00000"/>
                </a:solidFill>
              </a:rPr>
              <a:t>//construct a message to send</a:t>
            </a:r>
          </a:p>
          <a:p>
            <a:pPr marL="0" indent="0">
              <a:buNone/>
            </a:pPr>
            <a:r>
              <a:rPr lang="en-US" dirty="0"/>
              <a:t>	</a:t>
            </a:r>
            <a:r>
              <a:rPr lang="en-US" dirty="0" smtClean="0"/>
              <a:t>send(consumer, &amp;m);		</a:t>
            </a:r>
            <a:r>
              <a:rPr lang="en-US" sz="2000" dirty="0">
                <a:solidFill>
                  <a:srgbClr val="C00000"/>
                </a:solidFill>
              </a:rPr>
              <a:t>//send item to consumer</a:t>
            </a:r>
          </a:p>
          <a:p>
            <a:pPr marL="0" indent="0">
              <a:buNone/>
            </a:pPr>
            <a:r>
              <a:rPr lang="en-US" dirty="0"/>
              <a:t>	</a:t>
            </a:r>
            <a:r>
              <a:rPr lang="en-US" dirty="0" smtClean="0"/>
              <a:t>}</a:t>
            </a:r>
          </a:p>
          <a:p>
            <a:pPr marL="0" indent="0">
              <a:buNone/>
            </a:pPr>
            <a:r>
              <a:rPr lang="en-US" dirty="0"/>
              <a:t>}</a:t>
            </a:r>
            <a:endParaRPr lang="en-IN" dirty="0"/>
          </a:p>
        </p:txBody>
      </p:sp>
    </p:spTree>
    <p:extLst>
      <p:ext uri="{BB962C8B-B14F-4D97-AF65-F5344CB8AC3E}">
        <p14:creationId xmlns:p14="http://schemas.microsoft.com/office/powerpoint/2010/main" val="315602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Producer Consumer problem using message passing</a:t>
            </a:r>
          </a:p>
        </p:txBody>
      </p:sp>
      <p:sp>
        <p:nvSpPr>
          <p:cNvPr id="3" name="Content Placeholder 2"/>
          <p:cNvSpPr>
            <a:spLocks noGrp="1"/>
          </p:cNvSpPr>
          <p:nvPr>
            <p:ph idx="1"/>
          </p:nvPr>
        </p:nvSpPr>
        <p:spPr/>
        <p:txBody>
          <a:bodyPr/>
          <a:lstStyle/>
          <a:p>
            <a:pPr marL="0" indent="0">
              <a:buNone/>
            </a:pPr>
            <a:r>
              <a:rPr lang="en-US" dirty="0" smtClean="0"/>
              <a:t>void consumer (void)</a:t>
            </a:r>
          </a:p>
          <a:p>
            <a:pPr marL="0" indent="0">
              <a:buNone/>
            </a:pPr>
            <a:r>
              <a:rPr lang="en-US" dirty="0" smtClean="0"/>
              <a:t>{</a:t>
            </a:r>
          </a:p>
          <a:p>
            <a:pPr marL="0" indent="0">
              <a:buNone/>
            </a:pPr>
            <a:r>
              <a:rPr lang="en-US" dirty="0"/>
              <a:t>	</a:t>
            </a:r>
            <a:r>
              <a:rPr lang="en-US" dirty="0" err="1" smtClean="0"/>
              <a:t>int</a:t>
            </a:r>
            <a:r>
              <a:rPr lang="en-US" dirty="0" smtClean="0"/>
              <a:t> item, </a:t>
            </a:r>
            <a:r>
              <a:rPr lang="en-US" dirty="0" err="1" smtClean="0"/>
              <a:t>i</a:t>
            </a:r>
            <a:r>
              <a:rPr lang="en-US" dirty="0" smtClean="0"/>
              <a:t>;		</a:t>
            </a:r>
          </a:p>
          <a:p>
            <a:pPr marL="0" indent="0">
              <a:buNone/>
            </a:pPr>
            <a:r>
              <a:rPr lang="en-US" dirty="0"/>
              <a:t>	</a:t>
            </a:r>
            <a:r>
              <a:rPr lang="en-US" dirty="0" smtClean="0"/>
              <a:t>message m;</a:t>
            </a:r>
          </a:p>
          <a:p>
            <a:pPr marL="0" indent="0">
              <a:buNone/>
            </a:pPr>
            <a:r>
              <a:rPr lang="en-US" dirty="0"/>
              <a:t>	</a:t>
            </a:r>
            <a:r>
              <a:rPr lang="en-US" dirty="0" smtClean="0"/>
              <a:t>for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send (producer, &amp;m);</a:t>
            </a:r>
            <a:r>
              <a:rPr lang="en-US" sz="2000" dirty="0" smtClean="0">
                <a:solidFill>
                  <a:srgbClr val="C00000"/>
                </a:solidFill>
              </a:rPr>
              <a:t>//</a:t>
            </a:r>
            <a:r>
              <a:rPr lang="en-US" sz="2000" dirty="0">
                <a:solidFill>
                  <a:srgbClr val="C00000"/>
                </a:solidFill>
              </a:rPr>
              <a:t>send N empties</a:t>
            </a:r>
          </a:p>
          <a:p>
            <a:pPr marL="0" indent="0">
              <a:buNone/>
            </a:pPr>
            <a:r>
              <a:rPr lang="en-US" dirty="0"/>
              <a:t>	</a:t>
            </a:r>
            <a:r>
              <a:rPr lang="en-US" dirty="0" smtClean="0"/>
              <a:t>while (true)			</a:t>
            </a:r>
          </a:p>
          <a:p>
            <a:pPr marL="0" indent="0">
              <a:buNone/>
            </a:pPr>
            <a:r>
              <a:rPr lang="en-US" dirty="0"/>
              <a:t>	</a:t>
            </a:r>
            <a:r>
              <a:rPr lang="en-US" dirty="0" smtClean="0"/>
              <a:t>{</a:t>
            </a:r>
          </a:p>
          <a:p>
            <a:pPr marL="0" indent="0">
              <a:buNone/>
            </a:pPr>
            <a:r>
              <a:rPr lang="en-US" dirty="0"/>
              <a:t>	</a:t>
            </a:r>
            <a:r>
              <a:rPr lang="en-US" dirty="0" smtClean="0"/>
              <a:t>receive (producer, &amp;m);	</a:t>
            </a:r>
            <a:r>
              <a:rPr lang="en-US" sz="2000" dirty="0">
                <a:solidFill>
                  <a:srgbClr val="C00000"/>
                </a:solidFill>
              </a:rPr>
              <a:t>//get message containing item</a:t>
            </a:r>
          </a:p>
          <a:p>
            <a:pPr marL="0" indent="0">
              <a:buNone/>
            </a:pPr>
            <a:r>
              <a:rPr lang="en-US" dirty="0"/>
              <a:t>	</a:t>
            </a:r>
            <a:r>
              <a:rPr lang="en-US" dirty="0" smtClean="0"/>
              <a:t>item=</a:t>
            </a:r>
            <a:r>
              <a:rPr lang="en-US" dirty="0" err="1" smtClean="0"/>
              <a:t>extract_item</a:t>
            </a:r>
            <a:r>
              <a:rPr lang="en-US" dirty="0" smtClean="0"/>
              <a:t>(&amp;m);	</a:t>
            </a:r>
            <a:r>
              <a:rPr lang="en-US" sz="2000" dirty="0">
                <a:solidFill>
                  <a:srgbClr val="C00000"/>
                </a:solidFill>
              </a:rPr>
              <a:t>//extract item from message</a:t>
            </a:r>
          </a:p>
          <a:p>
            <a:pPr marL="0" indent="0">
              <a:buNone/>
            </a:pPr>
            <a:r>
              <a:rPr lang="en-US" dirty="0"/>
              <a:t>	</a:t>
            </a:r>
            <a:r>
              <a:rPr lang="en-US" dirty="0" smtClean="0"/>
              <a:t>send (producer, &amp;m);		</a:t>
            </a:r>
            <a:r>
              <a:rPr lang="en-US" sz="2000" dirty="0">
                <a:solidFill>
                  <a:srgbClr val="C00000"/>
                </a:solidFill>
              </a:rPr>
              <a:t>//send back empty reply</a:t>
            </a:r>
          </a:p>
          <a:p>
            <a:pPr marL="0" indent="0">
              <a:buNone/>
            </a:pPr>
            <a:r>
              <a:rPr lang="en-US" dirty="0"/>
              <a:t>	</a:t>
            </a:r>
            <a:r>
              <a:rPr lang="en-US" dirty="0" err="1" smtClean="0"/>
              <a:t>consume_item</a:t>
            </a:r>
            <a:r>
              <a:rPr lang="en-US" dirty="0" smtClean="0"/>
              <a:t> (item);		</a:t>
            </a:r>
            <a:r>
              <a:rPr lang="en-US" sz="2000" dirty="0">
                <a:solidFill>
                  <a:srgbClr val="C00000"/>
                </a:solidFill>
              </a:rPr>
              <a:t>//do something with the item</a:t>
            </a:r>
          </a:p>
          <a:p>
            <a:pPr marL="0" indent="0">
              <a:buNone/>
            </a:pPr>
            <a:r>
              <a:rPr lang="en-US" dirty="0"/>
              <a:t>	</a:t>
            </a:r>
            <a:r>
              <a:rPr lang="en-US" dirty="0" smtClean="0"/>
              <a:t>}</a:t>
            </a:r>
          </a:p>
          <a:p>
            <a:pPr marL="0" indent="0">
              <a:buNone/>
            </a:pPr>
            <a:r>
              <a:rPr lang="en-US" dirty="0"/>
              <a:t>}	</a:t>
            </a:r>
            <a:endParaRPr lang="en-US" dirty="0" smtClean="0"/>
          </a:p>
          <a:p>
            <a:pPr marL="0" indent="0">
              <a:buNone/>
            </a:pPr>
            <a:endParaRPr lang="en-IN" dirty="0"/>
          </a:p>
        </p:txBody>
      </p:sp>
    </p:spTree>
    <p:extLst>
      <p:ext uri="{BB962C8B-B14F-4D97-AF65-F5344CB8AC3E}">
        <p14:creationId xmlns:p14="http://schemas.microsoft.com/office/powerpoint/2010/main" val="90343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ining philosophers problem"/>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90500" y="1363821"/>
            <a:ext cx="4305300" cy="446532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4495800" y="1066800"/>
            <a:ext cx="4457700" cy="5410200"/>
          </a:xfrm>
        </p:spPr>
        <p:txBody>
          <a:bodyPr>
            <a:noAutofit/>
          </a:bodyPr>
          <a:lstStyle/>
          <a:p>
            <a:r>
              <a:rPr lang="en-IN" sz="2200" dirty="0" smtClean="0"/>
              <a:t>In this problem </a:t>
            </a:r>
            <a:r>
              <a:rPr lang="en-IN" sz="2200" dirty="0" smtClean="0">
                <a:solidFill>
                  <a:srgbClr val="C00000"/>
                </a:solidFill>
              </a:rPr>
              <a:t>5 </a:t>
            </a:r>
            <a:r>
              <a:rPr lang="en-IN" sz="2200" dirty="0">
                <a:solidFill>
                  <a:srgbClr val="C00000"/>
                </a:solidFill>
              </a:rPr>
              <a:t>philosophers </a:t>
            </a:r>
            <a:r>
              <a:rPr lang="en-IN" sz="2200" dirty="0"/>
              <a:t>sitting at a round table doing 2 </a:t>
            </a:r>
            <a:r>
              <a:rPr lang="en-IN" sz="2200" dirty="0" smtClean="0"/>
              <a:t>things </a:t>
            </a:r>
            <a:r>
              <a:rPr lang="en-IN" sz="2200" dirty="0">
                <a:solidFill>
                  <a:srgbClr val="C00000"/>
                </a:solidFill>
              </a:rPr>
              <a:t>eating and thinking</a:t>
            </a:r>
            <a:r>
              <a:rPr lang="en-IN" sz="2200" dirty="0"/>
              <a:t>. </a:t>
            </a:r>
          </a:p>
          <a:p>
            <a:r>
              <a:rPr lang="en-IN" sz="2200" dirty="0"/>
              <a:t>While </a:t>
            </a:r>
            <a:r>
              <a:rPr lang="en-IN" sz="2200" dirty="0">
                <a:solidFill>
                  <a:srgbClr val="C00000"/>
                </a:solidFill>
              </a:rPr>
              <a:t>eating</a:t>
            </a:r>
            <a:r>
              <a:rPr lang="en-IN" sz="2200" dirty="0"/>
              <a:t> they are </a:t>
            </a:r>
            <a:r>
              <a:rPr lang="en-IN" sz="2200" dirty="0">
                <a:solidFill>
                  <a:srgbClr val="C00000"/>
                </a:solidFill>
              </a:rPr>
              <a:t>not </a:t>
            </a:r>
            <a:r>
              <a:rPr lang="en-IN" sz="2200" dirty="0" smtClean="0">
                <a:solidFill>
                  <a:srgbClr val="C00000"/>
                </a:solidFill>
              </a:rPr>
              <a:t>thinking </a:t>
            </a:r>
            <a:r>
              <a:rPr lang="en-IN" sz="2200" dirty="0" smtClean="0"/>
              <a:t>and </a:t>
            </a:r>
            <a:r>
              <a:rPr lang="en-IN" sz="2200" dirty="0" smtClean="0">
                <a:solidFill>
                  <a:srgbClr val="C00000"/>
                </a:solidFill>
              </a:rPr>
              <a:t>while </a:t>
            </a:r>
            <a:r>
              <a:rPr lang="en-IN" sz="2200" dirty="0">
                <a:solidFill>
                  <a:srgbClr val="C00000"/>
                </a:solidFill>
              </a:rPr>
              <a:t>thinking </a:t>
            </a:r>
            <a:r>
              <a:rPr lang="en-IN" sz="2200" dirty="0"/>
              <a:t>they are not </a:t>
            </a:r>
            <a:r>
              <a:rPr lang="en-IN" sz="2200" dirty="0">
                <a:solidFill>
                  <a:srgbClr val="C00000"/>
                </a:solidFill>
              </a:rPr>
              <a:t>eating</a:t>
            </a:r>
            <a:r>
              <a:rPr lang="en-IN" sz="2200" dirty="0"/>
              <a:t>. </a:t>
            </a:r>
          </a:p>
          <a:p>
            <a:r>
              <a:rPr lang="en-IN" sz="2200" dirty="0"/>
              <a:t>Each philosopher has plates </a:t>
            </a:r>
            <a:r>
              <a:rPr lang="en-IN" sz="2200" dirty="0" smtClean="0"/>
              <a:t>that is </a:t>
            </a:r>
            <a:r>
              <a:rPr lang="en-IN" sz="2200" dirty="0" smtClean="0">
                <a:solidFill>
                  <a:srgbClr val="C00000"/>
                </a:solidFill>
              </a:rPr>
              <a:t>total of 5 plates</a:t>
            </a:r>
            <a:r>
              <a:rPr lang="en-IN" sz="2200" dirty="0" smtClean="0"/>
              <a:t>. </a:t>
            </a:r>
          </a:p>
          <a:p>
            <a:r>
              <a:rPr lang="en-IN" sz="2200" dirty="0" smtClean="0"/>
              <a:t>And </a:t>
            </a:r>
            <a:r>
              <a:rPr lang="en-IN" sz="2200" dirty="0"/>
              <a:t>there is a </a:t>
            </a:r>
            <a:r>
              <a:rPr lang="en-IN" sz="2200" dirty="0">
                <a:solidFill>
                  <a:srgbClr val="C00000"/>
                </a:solidFill>
              </a:rPr>
              <a:t>fork place between each pair of adjacent philosophers that is total of 5 forks</a:t>
            </a:r>
            <a:r>
              <a:rPr lang="en-IN" sz="2200" dirty="0"/>
              <a:t>. </a:t>
            </a:r>
          </a:p>
          <a:p>
            <a:r>
              <a:rPr lang="en-IN" sz="2200" dirty="0"/>
              <a:t>Each </a:t>
            </a:r>
            <a:r>
              <a:rPr lang="en-IN" sz="2200" dirty="0">
                <a:solidFill>
                  <a:srgbClr val="C00000"/>
                </a:solidFill>
              </a:rPr>
              <a:t>philosopher needs 2 forks </a:t>
            </a:r>
            <a:r>
              <a:rPr lang="en-IN" sz="2200" dirty="0"/>
              <a:t>to </a:t>
            </a:r>
            <a:r>
              <a:rPr lang="en-IN" sz="2200" dirty="0" smtClean="0"/>
              <a:t>eat</a:t>
            </a:r>
            <a:r>
              <a:rPr lang="en-IN" sz="2200" dirty="0"/>
              <a:t> </a:t>
            </a:r>
            <a:r>
              <a:rPr lang="en-IN" sz="2200" dirty="0" smtClean="0"/>
              <a:t>and each </a:t>
            </a:r>
            <a:r>
              <a:rPr lang="en-IN" sz="2200" dirty="0"/>
              <a:t>philosopher </a:t>
            </a:r>
            <a:r>
              <a:rPr lang="en-IN" sz="2200" dirty="0">
                <a:solidFill>
                  <a:srgbClr val="C00000"/>
                </a:solidFill>
              </a:rPr>
              <a:t>can only use the forks on his immediate left and immediate right</a:t>
            </a:r>
            <a:r>
              <a:rPr lang="en-IN" sz="2200" dirty="0" smtClean="0"/>
              <a:t>.</a:t>
            </a:r>
            <a:endParaRPr lang="en-IN" sz="2200" dirty="0"/>
          </a:p>
        </p:txBody>
      </p:sp>
      <p:sp>
        <p:nvSpPr>
          <p:cNvPr id="2" name="Title 1"/>
          <p:cNvSpPr>
            <a:spLocks noGrp="1"/>
          </p:cNvSpPr>
          <p:nvPr>
            <p:ph type="title"/>
          </p:nvPr>
        </p:nvSpPr>
        <p:spPr/>
        <p:txBody>
          <a:bodyPr/>
          <a:lstStyle/>
          <a:p>
            <a:r>
              <a:rPr lang="en-IN" dirty="0"/>
              <a:t>Dinning Philosopher Problem</a:t>
            </a:r>
          </a:p>
        </p:txBody>
      </p:sp>
    </p:spTree>
    <p:extLst>
      <p:ext uri="{BB962C8B-B14F-4D97-AF65-F5344CB8AC3E}">
        <p14:creationId xmlns:p14="http://schemas.microsoft.com/office/powerpoint/2010/main" val="405630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Solution to Dinning </a:t>
            </a:r>
            <a:r>
              <a:rPr lang="en-IN" dirty="0"/>
              <a:t>Philosopher Problem</a:t>
            </a:r>
          </a:p>
        </p:txBody>
      </p:sp>
      <p:sp>
        <p:nvSpPr>
          <p:cNvPr id="6" name="Content Placeholder 5"/>
          <p:cNvSpPr>
            <a:spLocks noGrp="1"/>
          </p:cNvSpPr>
          <p:nvPr>
            <p:ph idx="1"/>
          </p:nvPr>
        </p:nvSpPr>
        <p:spPr/>
        <p:txBody>
          <a:bodyPr/>
          <a:lstStyle/>
          <a:p>
            <a:pPr marL="0" indent="0">
              <a:buNone/>
            </a:pPr>
            <a:r>
              <a:rPr lang="en-US" dirty="0" smtClean="0"/>
              <a:t>#define N 5			</a:t>
            </a:r>
            <a:r>
              <a:rPr lang="en-US" sz="2000" dirty="0">
                <a:solidFill>
                  <a:srgbClr val="C00000"/>
                </a:solidFill>
              </a:rPr>
              <a:t>//no. of philosophers</a:t>
            </a:r>
          </a:p>
          <a:p>
            <a:pPr marL="0" indent="0">
              <a:buNone/>
            </a:pPr>
            <a:r>
              <a:rPr lang="en-US" dirty="0" smtClean="0"/>
              <a:t>#define LEFT (i+N-1)%5	</a:t>
            </a:r>
            <a:r>
              <a:rPr lang="en-US" sz="2000" dirty="0">
                <a:solidFill>
                  <a:srgbClr val="C00000"/>
                </a:solidFill>
              </a:rPr>
              <a:t>//no. of i’s left neighbor</a:t>
            </a:r>
          </a:p>
          <a:p>
            <a:pPr marL="0" indent="0">
              <a:buNone/>
            </a:pPr>
            <a:r>
              <a:rPr lang="en-US" dirty="0"/>
              <a:t>#define </a:t>
            </a:r>
            <a:r>
              <a:rPr lang="en-US" dirty="0" smtClean="0"/>
              <a:t>RIGHT (i+1</a:t>
            </a:r>
            <a:r>
              <a:rPr lang="en-US" dirty="0"/>
              <a:t>)%5	</a:t>
            </a:r>
            <a:r>
              <a:rPr lang="en-US" sz="2000" dirty="0">
                <a:solidFill>
                  <a:srgbClr val="C00000"/>
                </a:solidFill>
              </a:rPr>
              <a:t>//no. of i’s </a:t>
            </a:r>
            <a:r>
              <a:rPr lang="en-US" sz="2000" dirty="0" smtClean="0">
                <a:solidFill>
                  <a:srgbClr val="C00000"/>
                </a:solidFill>
              </a:rPr>
              <a:t>right </a:t>
            </a:r>
            <a:r>
              <a:rPr lang="en-US" sz="2000" dirty="0">
                <a:solidFill>
                  <a:srgbClr val="C00000"/>
                </a:solidFill>
              </a:rPr>
              <a:t>neighbor</a:t>
            </a:r>
          </a:p>
          <a:p>
            <a:pPr marL="0" indent="0">
              <a:buNone/>
            </a:pPr>
            <a:r>
              <a:rPr lang="en-US" dirty="0" smtClean="0"/>
              <a:t>#define THINKING 0		</a:t>
            </a:r>
            <a:r>
              <a:rPr lang="en-US" sz="2000" dirty="0">
                <a:solidFill>
                  <a:srgbClr val="C00000"/>
                </a:solidFill>
              </a:rPr>
              <a:t>//Philosopher is thinking</a:t>
            </a:r>
          </a:p>
          <a:p>
            <a:pPr marL="0" indent="0">
              <a:buNone/>
            </a:pPr>
            <a:r>
              <a:rPr lang="en-US" dirty="0"/>
              <a:t>#define </a:t>
            </a:r>
            <a:r>
              <a:rPr lang="en-US" dirty="0" smtClean="0"/>
              <a:t>HUNGRY 1</a:t>
            </a:r>
            <a:r>
              <a:rPr lang="en-US" dirty="0"/>
              <a:t>		</a:t>
            </a:r>
            <a:r>
              <a:rPr lang="en-US" sz="2000" dirty="0">
                <a:solidFill>
                  <a:srgbClr val="C00000"/>
                </a:solidFill>
              </a:rPr>
              <a:t>//Philosopher is trying to get forks</a:t>
            </a:r>
          </a:p>
          <a:p>
            <a:pPr marL="0" indent="0">
              <a:buNone/>
            </a:pPr>
            <a:r>
              <a:rPr lang="en-US" dirty="0"/>
              <a:t>#define </a:t>
            </a:r>
            <a:r>
              <a:rPr lang="en-US" dirty="0" smtClean="0"/>
              <a:t>EATING 2</a:t>
            </a:r>
            <a:r>
              <a:rPr lang="en-US" dirty="0"/>
              <a:t>		</a:t>
            </a:r>
            <a:r>
              <a:rPr lang="en-US" sz="2000" dirty="0">
                <a:solidFill>
                  <a:srgbClr val="C00000"/>
                </a:solidFill>
              </a:rPr>
              <a:t>//Philosopher is eating</a:t>
            </a:r>
          </a:p>
          <a:p>
            <a:pPr marL="0" indent="0">
              <a:buNone/>
            </a:pPr>
            <a:r>
              <a:rPr lang="en-US" dirty="0" err="1" smtClean="0"/>
              <a:t>typedef</a:t>
            </a:r>
            <a:r>
              <a:rPr lang="en-US" dirty="0" smtClean="0"/>
              <a:t> </a:t>
            </a:r>
            <a:r>
              <a:rPr lang="en-US" dirty="0" err="1" smtClean="0"/>
              <a:t>int</a:t>
            </a:r>
            <a:r>
              <a:rPr lang="en-US" dirty="0" smtClean="0"/>
              <a:t> semaphore;	</a:t>
            </a:r>
            <a:r>
              <a:rPr lang="en-US" sz="2000" dirty="0">
                <a:solidFill>
                  <a:srgbClr val="C00000"/>
                </a:solidFill>
              </a:rPr>
              <a:t>//semaphore is special kind of </a:t>
            </a:r>
            <a:r>
              <a:rPr lang="en-US" sz="2000" dirty="0" err="1">
                <a:solidFill>
                  <a:srgbClr val="C00000"/>
                </a:solidFill>
              </a:rPr>
              <a:t>int</a:t>
            </a:r>
            <a:endParaRPr lang="en-US" sz="2000" dirty="0">
              <a:solidFill>
                <a:srgbClr val="C00000"/>
              </a:solidFill>
            </a:endParaRPr>
          </a:p>
          <a:p>
            <a:pPr marL="0" indent="0">
              <a:buNone/>
            </a:pPr>
            <a:r>
              <a:rPr lang="en-US" dirty="0" err="1" smtClean="0"/>
              <a:t>int</a:t>
            </a:r>
            <a:r>
              <a:rPr lang="en-US" dirty="0" smtClean="0"/>
              <a:t> state[N];			</a:t>
            </a:r>
            <a:r>
              <a:rPr lang="en-US" sz="2000" dirty="0">
                <a:solidFill>
                  <a:srgbClr val="C00000"/>
                </a:solidFill>
              </a:rPr>
              <a:t>//array to keep track of everyone’s state</a:t>
            </a:r>
          </a:p>
          <a:p>
            <a:pPr marL="0" indent="0">
              <a:buNone/>
            </a:pPr>
            <a:r>
              <a:rPr lang="en-US" dirty="0" smtClean="0"/>
              <a:t>semaphore </a:t>
            </a:r>
            <a:r>
              <a:rPr lang="en-US" dirty="0" err="1" smtClean="0"/>
              <a:t>mutex</a:t>
            </a:r>
            <a:r>
              <a:rPr lang="en-US" dirty="0" smtClean="0"/>
              <a:t>=1;		</a:t>
            </a:r>
            <a:r>
              <a:rPr lang="en-US" sz="2000" dirty="0">
                <a:solidFill>
                  <a:srgbClr val="C00000"/>
                </a:solidFill>
              </a:rPr>
              <a:t>//mutual exclusion for critical region</a:t>
            </a:r>
          </a:p>
          <a:p>
            <a:pPr marL="0" indent="0">
              <a:buNone/>
            </a:pPr>
            <a:r>
              <a:rPr lang="en-US" dirty="0" smtClean="0"/>
              <a:t>semaphore s[N];		</a:t>
            </a:r>
            <a:r>
              <a:rPr lang="en-US" sz="2000" dirty="0">
                <a:solidFill>
                  <a:srgbClr val="C00000"/>
                </a:solidFill>
              </a:rPr>
              <a:t>//one semaphore per philosopher</a:t>
            </a:r>
          </a:p>
          <a:p>
            <a:pPr marL="0" indent="0">
              <a:buNone/>
            </a:pPr>
            <a:endParaRPr lang="en-US"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99346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Race Condition</a:t>
            </a:r>
          </a:p>
        </p:txBody>
      </p:sp>
      <p:sp>
        <p:nvSpPr>
          <p:cNvPr id="9" name="Content Placeholder 8"/>
          <p:cNvSpPr>
            <a:spLocks noGrp="1"/>
          </p:cNvSpPr>
          <p:nvPr>
            <p:ph idx="1"/>
          </p:nvPr>
        </p:nvSpPr>
        <p:spPr/>
        <p:txBody>
          <a:bodyPr/>
          <a:lstStyle/>
          <a:p>
            <a:endParaRPr lang="en-US"/>
          </a:p>
        </p:txBody>
      </p:sp>
      <p:sp>
        <p:nvSpPr>
          <p:cNvPr id="4" name="Content Placeholder 1"/>
          <p:cNvSpPr txBox="1">
            <a:spLocks/>
          </p:cNvSpPr>
          <p:nvPr/>
        </p:nvSpPr>
        <p:spPr>
          <a:xfrm>
            <a:off x="457200" y="1143000"/>
            <a:ext cx="4038600" cy="4983162"/>
          </a:xfrm>
          <a:prstGeom prst="rect">
            <a:avLst/>
          </a:prstGeom>
          <a:solidFill>
            <a:schemeClr val="bg1">
              <a:lumMod val="95000"/>
            </a:schemeClr>
          </a:soli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r>
              <a:rPr lang="en-US" dirty="0" smtClean="0">
                <a:solidFill>
                  <a:schemeClr val="accent1">
                    <a:lumMod val="75000"/>
                  </a:schemeClr>
                </a:solidFill>
              </a:rPr>
              <a:t>Process A</a:t>
            </a:r>
          </a:p>
          <a:p>
            <a:pPr marL="594360" lvl="2" indent="0">
              <a:buFont typeface="Arial" pitchFamily="34" charset="0"/>
              <a:buNone/>
            </a:pPr>
            <a:r>
              <a:rPr lang="en-US" dirty="0" err="1" smtClean="0"/>
              <a:t>next_free_slot</a:t>
            </a:r>
            <a:r>
              <a:rPr lang="en-US" dirty="0" smtClean="0"/>
              <a:t> = in</a:t>
            </a:r>
          </a:p>
          <a:p>
            <a:pPr marL="594360" lvl="2" indent="0">
              <a:buFont typeface="Arial" pitchFamily="34" charset="0"/>
              <a:buNone/>
            </a:pPr>
            <a:r>
              <a:rPr lang="en-US" dirty="0" smtClean="0"/>
              <a:t>Write file name at slot</a:t>
            </a:r>
            <a:r>
              <a:rPr lang="en-US" dirty="0" smtClean="0">
                <a:solidFill>
                  <a:srgbClr val="C00000"/>
                </a:solidFill>
              </a:rPr>
              <a:t> (7)</a:t>
            </a:r>
          </a:p>
          <a:p>
            <a:pPr marL="594360" lvl="2" indent="0">
              <a:buFont typeface="Arial" pitchFamily="34" charset="0"/>
              <a:buNone/>
            </a:pPr>
            <a:r>
              <a:rPr lang="en-US" dirty="0" err="1" smtClean="0"/>
              <a:t>next_free_slot</a:t>
            </a:r>
            <a:r>
              <a:rPr lang="en-US" dirty="0" smtClean="0"/>
              <a:t> += 1</a:t>
            </a:r>
          </a:p>
          <a:p>
            <a:pPr marL="594360" lvl="2" indent="0">
              <a:buFont typeface="Arial" pitchFamily="34" charset="0"/>
              <a:buNone/>
            </a:pPr>
            <a:r>
              <a:rPr lang="en-US" dirty="0" smtClean="0"/>
              <a:t>in = </a:t>
            </a:r>
            <a:r>
              <a:rPr lang="en-US" dirty="0" err="1" smtClean="0"/>
              <a:t>next_free_slot</a:t>
            </a:r>
            <a:r>
              <a:rPr lang="en-US" dirty="0" smtClean="0"/>
              <a:t> </a:t>
            </a:r>
            <a:r>
              <a:rPr lang="en-US" dirty="0" smtClean="0">
                <a:solidFill>
                  <a:srgbClr val="C00000"/>
                </a:solidFill>
              </a:rPr>
              <a:t>(8)</a:t>
            </a:r>
          </a:p>
          <a:p>
            <a:pPr marL="45720" indent="0" algn="ctr">
              <a:buFont typeface="Arial" pitchFamily="34" charset="0"/>
              <a:buNone/>
            </a:pPr>
            <a:endParaRPr lang="en-US" b="1" dirty="0" smtClean="0">
              <a:solidFill>
                <a:srgbClr val="0070C0"/>
              </a:solidFill>
            </a:endParaRPr>
          </a:p>
          <a:p>
            <a:pPr marL="45720" indent="0" algn="ctr">
              <a:buFont typeface="Arial" pitchFamily="34" charset="0"/>
              <a:buNone/>
            </a:pPr>
            <a:r>
              <a:rPr lang="en-US" b="1" dirty="0" smtClean="0">
                <a:solidFill>
                  <a:srgbClr val="0070C0"/>
                </a:solidFill>
              </a:rPr>
              <a:t>Context Switch</a:t>
            </a:r>
          </a:p>
          <a:p>
            <a:pPr marL="331470" indent="-285750"/>
            <a:endParaRPr lang="en-US" dirty="0" smtClean="0">
              <a:solidFill>
                <a:schemeClr val="tx1"/>
              </a:solidFill>
            </a:endParaRPr>
          </a:p>
          <a:p>
            <a:pPr marL="331470" indent="-285750"/>
            <a:r>
              <a:rPr lang="en-US" dirty="0" smtClean="0">
                <a:solidFill>
                  <a:schemeClr val="accent1">
                    <a:lumMod val="75000"/>
                  </a:schemeClr>
                </a:solidFill>
              </a:rPr>
              <a:t>Process B</a:t>
            </a:r>
          </a:p>
          <a:p>
            <a:pPr marL="594360" lvl="2" indent="0">
              <a:buFont typeface="Arial" pitchFamily="34" charset="0"/>
              <a:buNone/>
            </a:pPr>
            <a:r>
              <a:rPr lang="en-US" dirty="0" err="1" smtClean="0"/>
              <a:t>next_free_slot</a:t>
            </a:r>
            <a:r>
              <a:rPr lang="en-US" dirty="0" smtClean="0"/>
              <a:t> = in</a:t>
            </a:r>
          </a:p>
          <a:p>
            <a:pPr marL="594360" lvl="2" indent="0">
              <a:buFont typeface="Arial" pitchFamily="34" charset="0"/>
              <a:buNone/>
            </a:pPr>
            <a:r>
              <a:rPr lang="en-US" dirty="0" smtClean="0"/>
              <a:t>Write file name at slot </a:t>
            </a:r>
            <a:r>
              <a:rPr lang="en-US" dirty="0" smtClean="0">
                <a:solidFill>
                  <a:srgbClr val="C00000"/>
                </a:solidFill>
              </a:rPr>
              <a:t>(8)</a:t>
            </a:r>
          </a:p>
          <a:p>
            <a:pPr marL="594360" lvl="2" indent="0">
              <a:buFont typeface="Arial" pitchFamily="34" charset="0"/>
              <a:buNone/>
            </a:pPr>
            <a:r>
              <a:rPr lang="en-US" dirty="0" err="1" smtClean="0"/>
              <a:t>next_free_slot</a:t>
            </a:r>
            <a:r>
              <a:rPr lang="en-US" dirty="0" smtClean="0"/>
              <a:t> += 1</a:t>
            </a:r>
          </a:p>
          <a:p>
            <a:pPr marL="594360" lvl="2" indent="0">
              <a:buFont typeface="Arial" pitchFamily="34" charset="0"/>
              <a:buNone/>
            </a:pPr>
            <a:r>
              <a:rPr lang="en-US" dirty="0" smtClean="0"/>
              <a:t>in = </a:t>
            </a:r>
            <a:r>
              <a:rPr lang="en-US" dirty="0" err="1" smtClean="0"/>
              <a:t>next_free_slot</a:t>
            </a:r>
            <a:r>
              <a:rPr lang="en-US" dirty="0" smtClean="0"/>
              <a:t> </a:t>
            </a:r>
            <a:r>
              <a:rPr lang="en-US" dirty="0" smtClean="0">
                <a:solidFill>
                  <a:srgbClr val="C00000"/>
                </a:solidFill>
              </a:rPr>
              <a:t>(9)</a:t>
            </a:r>
            <a:endParaRPr lang="en-US" dirty="0">
              <a:solidFill>
                <a:srgbClr val="C00000"/>
              </a:solidFill>
            </a:endParaRPr>
          </a:p>
        </p:txBody>
      </p:sp>
      <p:sp>
        <p:nvSpPr>
          <p:cNvPr id="5" name="Content Placeholder 2"/>
          <p:cNvSpPr txBox="1">
            <a:spLocks/>
          </p:cNvSpPr>
          <p:nvPr/>
        </p:nvSpPr>
        <p:spPr>
          <a:xfrm>
            <a:off x="4648200" y="1143000"/>
            <a:ext cx="4038600" cy="4983162"/>
          </a:xfrm>
          <a:prstGeom prst="rect">
            <a:avLst/>
          </a:prstGeom>
          <a:solidFill>
            <a:schemeClr val="bg1">
              <a:lumMod val="95000"/>
            </a:schemeClr>
          </a:soli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r>
              <a:rPr lang="en-US" dirty="0" smtClean="0">
                <a:solidFill>
                  <a:schemeClr val="accent1">
                    <a:lumMod val="75000"/>
                  </a:schemeClr>
                </a:solidFill>
              </a:rPr>
              <a:t>Process A</a:t>
            </a:r>
          </a:p>
          <a:p>
            <a:pPr marL="594360" lvl="2" indent="0">
              <a:buFont typeface="Arial" pitchFamily="34" charset="0"/>
              <a:buNone/>
            </a:pPr>
            <a:r>
              <a:rPr lang="en-US" dirty="0" err="1" smtClean="0"/>
              <a:t>next_free_slot</a:t>
            </a:r>
            <a:r>
              <a:rPr lang="en-US" dirty="0" smtClean="0"/>
              <a:t> = in </a:t>
            </a:r>
            <a:r>
              <a:rPr lang="en-US" dirty="0" smtClean="0">
                <a:solidFill>
                  <a:srgbClr val="C00000"/>
                </a:solidFill>
              </a:rPr>
              <a:t>(7)</a:t>
            </a:r>
          </a:p>
          <a:p>
            <a:pPr marL="594360" lvl="2" indent="0">
              <a:buFont typeface="Arial" pitchFamily="34" charset="0"/>
              <a:buNone/>
            </a:pPr>
            <a:r>
              <a:rPr lang="en-US" b="1" dirty="0" smtClean="0">
                <a:solidFill>
                  <a:srgbClr val="0070C0"/>
                </a:solidFill>
              </a:rPr>
              <a:t> Context Switch</a:t>
            </a:r>
          </a:p>
          <a:p>
            <a:pPr marL="331470" indent="-285750"/>
            <a:r>
              <a:rPr lang="en-US" dirty="0" smtClean="0">
                <a:solidFill>
                  <a:schemeClr val="accent1">
                    <a:lumMod val="75000"/>
                  </a:schemeClr>
                </a:solidFill>
              </a:rPr>
              <a:t>Process B</a:t>
            </a:r>
          </a:p>
          <a:p>
            <a:pPr marL="594360" lvl="2" indent="0">
              <a:buFont typeface="Arial" pitchFamily="34" charset="0"/>
              <a:buNone/>
            </a:pPr>
            <a:r>
              <a:rPr lang="en-US" dirty="0" err="1" smtClean="0"/>
              <a:t>next_free_slot</a:t>
            </a:r>
            <a:r>
              <a:rPr lang="en-US" dirty="0" smtClean="0"/>
              <a:t> = in</a:t>
            </a:r>
            <a:r>
              <a:rPr lang="en-US" dirty="0" smtClean="0">
                <a:solidFill>
                  <a:srgbClr val="C00000"/>
                </a:solidFill>
              </a:rPr>
              <a:t> (7)</a:t>
            </a:r>
          </a:p>
          <a:p>
            <a:pPr marL="594360" lvl="2" indent="0">
              <a:buFont typeface="Arial" pitchFamily="34" charset="0"/>
              <a:buNone/>
            </a:pPr>
            <a:r>
              <a:rPr lang="en-US" dirty="0" smtClean="0"/>
              <a:t>Write file name at slot</a:t>
            </a:r>
            <a:r>
              <a:rPr lang="en-US" dirty="0" smtClean="0">
                <a:solidFill>
                  <a:srgbClr val="C00000"/>
                </a:solidFill>
              </a:rPr>
              <a:t> (7)</a:t>
            </a:r>
          </a:p>
          <a:p>
            <a:pPr marL="594360" lvl="2" indent="0">
              <a:buFont typeface="Arial" pitchFamily="34" charset="0"/>
              <a:buNone/>
            </a:pPr>
            <a:r>
              <a:rPr lang="en-US" dirty="0" err="1" smtClean="0"/>
              <a:t>next_free_slot</a:t>
            </a:r>
            <a:r>
              <a:rPr lang="en-US" dirty="0" smtClean="0"/>
              <a:t> += 1</a:t>
            </a:r>
          </a:p>
          <a:p>
            <a:pPr marL="594360" lvl="2" indent="0">
              <a:buFont typeface="Arial" pitchFamily="34" charset="0"/>
              <a:buNone/>
            </a:pPr>
            <a:r>
              <a:rPr lang="en-US" dirty="0" smtClean="0"/>
              <a:t>in = </a:t>
            </a:r>
            <a:r>
              <a:rPr lang="en-US" dirty="0" err="1" smtClean="0"/>
              <a:t>next_free_slot</a:t>
            </a:r>
            <a:r>
              <a:rPr lang="en-US" dirty="0" smtClean="0"/>
              <a:t> </a:t>
            </a:r>
            <a:r>
              <a:rPr lang="en-US" dirty="0" smtClean="0">
                <a:solidFill>
                  <a:srgbClr val="C00000"/>
                </a:solidFill>
              </a:rPr>
              <a:t>(8)</a:t>
            </a:r>
          </a:p>
          <a:p>
            <a:pPr marL="594360" lvl="2" indent="0">
              <a:buFont typeface="Arial" pitchFamily="34" charset="0"/>
              <a:buNone/>
            </a:pPr>
            <a:r>
              <a:rPr lang="en-US" b="1" dirty="0" smtClean="0">
                <a:solidFill>
                  <a:srgbClr val="0070C0"/>
                </a:solidFill>
              </a:rPr>
              <a:t> Context Switch</a:t>
            </a:r>
          </a:p>
          <a:p>
            <a:pPr marL="331470" indent="-285750"/>
            <a:r>
              <a:rPr lang="en-US" dirty="0" smtClean="0">
                <a:solidFill>
                  <a:schemeClr val="accent1">
                    <a:lumMod val="75000"/>
                  </a:schemeClr>
                </a:solidFill>
              </a:rPr>
              <a:t>Process A</a:t>
            </a:r>
          </a:p>
          <a:p>
            <a:pPr marL="594360" lvl="2" indent="0">
              <a:buFont typeface="Arial" pitchFamily="34" charset="0"/>
              <a:buNone/>
            </a:pPr>
            <a:r>
              <a:rPr lang="en-US" dirty="0" smtClean="0"/>
              <a:t>Write file name at slot </a:t>
            </a:r>
            <a:r>
              <a:rPr lang="en-US" dirty="0" smtClean="0">
                <a:solidFill>
                  <a:srgbClr val="C00000"/>
                </a:solidFill>
              </a:rPr>
              <a:t>(7)</a:t>
            </a:r>
          </a:p>
          <a:p>
            <a:pPr marL="594360" lvl="2" indent="0">
              <a:buFont typeface="Arial" pitchFamily="34" charset="0"/>
              <a:buNone/>
            </a:pPr>
            <a:r>
              <a:rPr lang="en-US" dirty="0" err="1" smtClean="0"/>
              <a:t>next_free_slot</a:t>
            </a:r>
            <a:r>
              <a:rPr lang="en-US" dirty="0" smtClean="0"/>
              <a:t> += 1</a:t>
            </a:r>
          </a:p>
          <a:p>
            <a:pPr marL="594360" lvl="2" indent="0">
              <a:buFont typeface="Arial" pitchFamily="34" charset="0"/>
              <a:buNone/>
            </a:pPr>
            <a:r>
              <a:rPr lang="en-US" dirty="0" smtClean="0"/>
              <a:t>in = </a:t>
            </a:r>
            <a:r>
              <a:rPr lang="en-US" dirty="0" err="1" smtClean="0"/>
              <a:t>next_free_slot</a:t>
            </a:r>
            <a:r>
              <a:rPr lang="en-US" dirty="0" smtClean="0"/>
              <a:t> </a:t>
            </a:r>
            <a:r>
              <a:rPr lang="en-US" dirty="0" smtClean="0">
                <a:solidFill>
                  <a:srgbClr val="C00000"/>
                </a:solidFill>
              </a:rPr>
              <a:t>(8)</a:t>
            </a:r>
          </a:p>
          <a:p>
            <a:pPr marL="45720" indent="0" algn="ctr">
              <a:buFont typeface="Arial" pitchFamily="34" charset="0"/>
              <a:buNone/>
            </a:pPr>
            <a:endParaRPr lang="en-US" b="1" dirty="0">
              <a:solidFill>
                <a:srgbClr val="0070C0"/>
              </a:solidFill>
            </a:endParaRPr>
          </a:p>
        </p:txBody>
      </p:sp>
      <p:sp>
        <p:nvSpPr>
          <p:cNvPr id="7" name="Rectangle 6"/>
          <p:cNvSpPr/>
          <p:nvPr/>
        </p:nvSpPr>
        <p:spPr>
          <a:xfrm>
            <a:off x="5334000" y="1889124"/>
            <a:ext cx="1828800" cy="3508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34000" y="4028421"/>
            <a:ext cx="1828800" cy="3474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20000897">
            <a:off x="4962607" y="2667147"/>
            <a:ext cx="3061515" cy="1447506"/>
          </a:xfrm>
          <a:prstGeom prst="ellips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C00000"/>
                </a:solidFill>
              </a:rPr>
              <a:t>Race Condition</a:t>
            </a:r>
            <a:endParaRPr lang="en-US" sz="2800" dirty="0">
              <a:solidFill>
                <a:srgbClr val="C00000"/>
              </a:solidFill>
            </a:endParaRPr>
          </a:p>
        </p:txBody>
      </p:sp>
    </p:spTree>
    <p:extLst>
      <p:ext uri="{BB962C8B-B14F-4D97-AF65-F5344CB8AC3E}">
        <p14:creationId xmlns:p14="http://schemas.microsoft.com/office/powerpoint/2010/main" val="267015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Solution to Dinning </a:t>
            </a:r>
            <a:r>
              <a:rPr lang="en-IN" dirty="0"/>
              <a:t>Philosopher Problem</a:t>
            </a:r>
          </a:p>
        </p:txBody>
      </p:sp>
      <p:sp>
        <p:nvSpPr>
          <p:cNvPr id="6" name="Content Placeholder 5"/>
          <p:cNvSpPr>
            <a:spLocks noGrp="1"/>
          </p:cNvSpPr>
          <p:nvPr>
            <p:ph idx="1"/>
          </p:nvPr>
        </p:nvSpPr>
        <p:spPr/>
        <p:txBody>
          <a:bodyPr/>
          <a:lstStyle/>
          <a:p>
            <a:pPr marL="0" indent="0">
              <a:buNone/>
            </a:pPr>
            <a:r>
              <a:rPr lang="en-US" dirty="0" smtClean="0"/>
              <a:t>void philosopher (</a:t>
            </a:r>
            <a:r>
              <a:rPr lang="en-US" dirty="0" err="1" smtClean="0"/>
              <a:t>int</a:t>
            </a:r>
            <a:r>
              <a:rPr lang="en-US" dirty="0" smtClean="0"/>
              <a:t> </a:t>
            </a:r>
            <a:r>
              <a:rPr lang="en-US" dirty="0" err="1" smtClean="0"/>
              <a:t>i</a:t>
            </a:r>
            <a:r>
              <a:rPr lang="en-US" dirty="0" smtClean="0"/>
              <a:t>)	</a:t>
            </a:r>
            <a:r>
              <a:rPr lang="en-US" sz="2000" dirty="0">
                <a:solidFill>
                  <a:srgbClr val="C00000"/>
                </a:solidFill>
              </a:rPr>
              <a:t>//</a:t>
            </a:r>
            <a:r>
              <a:rPr lang="en-US" sz="2000" dirty="0" err="1">
                <a:solidFill>
                  <a:srgbClr val="C00000"/>
                </a:solidFill>
              </a:rPr>
              <a:t>i</a:t>
            </a:r>
            <a:r>
              <a:rPr lang="en-US" sz="2000" dirty="0">
                <a:solidFill>
                  <a:srgbClr val="C00000"/>
                </a:solidFill>
              </a:rPr>
              <a:t>: philosopher no, from 0 to N-1</a:t>
            </a:r>
          </a:p>
          <a:p>
            <a:pPr marL="0" indent="0">
              <a:buNone/>
            </a:pPr>
            <a:r>
              <a:rPr lang="en-US" dirty="0" smtClean="0"/>
              <a:t>{	</a:t>
            </a:r>
          </a:p>
          <a:p>
            <a:pPr marL="0" indent="0">
              <a:buNone/>
            </a:pPr>
            <a:r>
              <a:rPr lang="en-US" dirty="0"/>
              <a:t>	</a:t>
            </a:r>
            <a:r>
              <a:rPr lang="en-US" dirty="0" smtClean="0"/>
              <a:t>while (true)</a:t>
            </a:r>
          </a:p>
          <a:p>
            <a:pPr marL="0" indent="0">
              <a:buNone/>
            </a:pPr>
            <a:r>
              <a:rPr lang="en-US" dirty="0"/>
              <a:t>	</a:t>
            </a:r>
            <a:r>
              <a:rPr lang="en-US" dirty="0" smtClean="0"/>
              <a:t>{</a:t>
            </a:r>
          </a:p>
          <a:p>
            <a:pPr marL="0" indent="0">
              <a:buNone/>
            </a:pPr>
            <a:r>
              <a:rPr lang="en-US" dirty="0"/>
              <a:t>	</a:t>
            </a:r>
            <a:r>
              <a:rPr lang="en-US" dirty="0" smtClean="0"/>
              <a:t>	think();		</a:t>
            </a:r>
            <a:r>
              <a:rPr lang="en-US" sz="2000" dirty="0">
                <a:solidFill>
                  <a:srgbClr val="C00000"/>
                </a:solidFill>
              </a:rPr>
              <a:t>//philosopher is thinking</a:t>
            </a:r>
          </a:p>
          <a:p>
            <a:pPr marL="0" indent="0">
              <a:buNone/>
            </a:pPr>
            <a:r>
              <a:rPr lang="en-US" dirty="0"/>
              <a:t>	</a:t>
            </a:r>
            <a:r>
              <a:rPr lang="en-US" dirty="0" smtClean="0"/>
              <a:t>	</a:t>
            </a:r>
            <a:r>
              <a:rPr lang="en-US" dirty="0" err="1" smtClean="0"/>
              <a:t>take_forks</a:t>
            </a:r>
            <a:r>
              <a:rPr lang="en-US" dirty="0" smtClean="0"/>
              <a:t>(</a:t>
            </a:r>
            <a:r>
              <a:rPr lang="en-US" dirty="0" err="1" smtClean="0"/>
              <a:t>i</a:t>
            </a:r>
            <a:r>
              <a:rPr lang="en-US" dirty="0" smtClean="0"/>
              <a:t>);	</a:t>
            </a:r>
            <a:r>
              <a:rPr lang="en-US" sz="2000" dirty="0">
                <a:solidFill>
                  <a:srgbClr val="C00000"/>
                </a:solidFill>
              </a:rPr>
              <a:t>//acquire two forks or block</a:t>
            </a:r>
          </a:p>
          <a:p>
            <a:pPr marL="0" indent="0">
              <a:buNone/>
            </a:pPr>
            <a:r>
              <a:rPr lang="en-US" dirty="0"/>
              <a:t>	</a:t>
            </a:r>
            <a:r>
              <a:rPr lang="en-US" dirty="0" smtClean="0"/>
              <a:t>	eat();		</a:t>
            </a:r>
            <a:r>
              <a:rPr lang="en-US" sz="2000" dirty="0">
                <a:solidFill>
                  <a:srgbClr val="C00000"/>
                </a:solidFill>
              </a:rPr>
              <a:t>//eating spaghetti</a:t>
            </a:r>
          </a:p>
          <a:p>
            <a:pPr marL="0" indent="0">
              <a:buNone/>
            </a:pPr>
            <a:r>
              <a:rPr lang="en-US" dirty="0"/>
              <a:t>	</a:t>
            </a:r>
            <a:r>
              <a:rPr lang="en-US" dirty="0" smtClean="0"/>
              <a:t>	</a:t>
            </a:r>
            <a:r>
              <a:rPr lang="en-US" dirty="0" err="1" smtClean="0"/>
              <a:t>put_forks</a:t>
            </a:r>
            <a:r>
              <a:rPr lang="en-US" dirty="0" smtClean="0"/>
              <a:t>(</a:t>
            </a:r>
            <a:r>
              <a:rPr lang="en-US" dirty="0" err="1" smtClean="0"/>
              <a:t>i</a:t>
            </a:r>
            <a:r>
              <a:rPr lang="en-US" dirty="0" smtClean="0"/>
              <a:t>);	</a:t>
            </a:r>
            <a:r>
              <a:rPr lang="en-US" sz="2000" dirty="0">
                <a:solidFill>
                  <a:srgbClr val="C00000"/>
                </a:solidFill>
              </a:rPr>
              <a:t>//put both forks back on table</a:t>
            </a:r>
          </a:p>
          <a:p>
            <a:pPr marL="0" indent="0">
              <a:buNone/>
            </a:pPr>
            <a:r>
              <a:rPr lang="en-US" dirty="0"/>
              <a:t>	</a:t>
            </a:r>
            <a:r>
              <a:rPr lang="en-US" dirty="0" smtClean="0"/>
              <a:t>}</a:t>
            </a:r>
          </a:p>
          <a:p>
            <a:pPr marL="0" indent="0">
              <a:buNone/>
            </a:pPr>
            <a:r>
              <a:rPr lang="en-US" dirty="0"/>
              <a:t>}</a:t>
            </a:r>
            <a:endParaRPr lang="en-US" dirty="0" smtClean="0"/>
          </a:p>
          <a:p>
            <a:pPr marL="0" indent="0">
              <a:buNone/>
            </a:pPr>
            <a:endParaRPr lang="en-IN" dirty="0"/>
          </a:p>
        </p:txBody>
      </p:sp>
      <p:sp>
        <p:nvSpPr>
          <p:cNvPr id="9" name="TextBox 8"/>
          <p:cNvSpPr txBox="1"/>
          <p:nvPr/>
        </p:nvSpPr>
        <p:spPr>
          <a:xfrm>
            <a:off x="190500" y="4267200"/>
            <a:ext cx="8763000" cy="2031325"/>
          </a:xfrm>
          <a:prstGeom prst="rect">
            <a:avLst/>
          </a:prstGeom>
          <a:solidFill>
            <a:schemeClr val="bg1">
              <a:lumMod val="85000"/>
            </a:schemeClr>
          </a:solidFill>
          <a:ln>
            <a:solidFill>
              <a:schemeClr val="bg1">
                <a:lumMod val="65000"/>
              </a:schemeClr>
            </a:solid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t>void </a:t>
            </a:r>
            <a:r>
              <a:rPr lang="en-US" dirty="0" err="1"/>
              <a:t>put_forks</a:t>
            </a:r>
            <a:r>
              <a:rPr lang="en-US" dirty="0"/>
              <a:t> (</a:t>
            </a:r>
            <a:r>
              <a:rPr lang="en-US" dirty="0" err="1"/>
              <a:t>int</a:t>
            </a:r>
            <a:r>
              <a:rPr lang="en-US" dirty="0"/>
              <a:t> </a:t>
            </a:r>
            <a:r>
              <a:rPr lang="en-US" dirty="0" err="1"/>
              <a:t>i</a:t>
            </a:r>
            <a:r>
              <a:rPr lang="en-US" dirty="0"/>
              <a:t>)		</a:t>
            </a:r>
            <a:r>
              <a:rPr lang="en-US" dirty="0">
                <a:solidFill>
                  <a:srgbClr val="C00000"/>
                </a:solidFill>
              </a:rPr>
              <a:t> //</a:t>
            </a:r>
            <a:r>
              <a:rPr lang="en-US" dirty="0" err="1">
                <a:solidFill>
                  <a:srgbClr val="C00000"/>
                </a:solidFill>
              </a:rPr>
              <a:t>i</a:t>
            </a:r>
            <a:r>
              <a:rPr lang="en-US" dirty="0">
                <a:solidFill>
                  <a:srgbClr val="C00000"/>
                </a:solidFill>
              </a:rPr>
              <a:t>: philosopher no, from 0 to N-1</a:t>
            </a:r>
          </a:p>
          <a:p>
            <a:r>
              <a:rPr lang="en-US" dirty="0"/>
              <a:t>{	</a:t>
            </a:r>
            <a:r>
              <a:rPr lang="en-US" dirty="0" smtClean="0"/>
              <a:t>down</a:t>
            </a:r>
            <a:r>
              <a:rPr lang="en-US" dirty="0"/>
              <a:t>(&amp;</a:t>
            </a:r>
            <a:r>
              <a:rPr lang="en-US" dirty="0" err="1"/>
              <a:t>mutex</a:t>
            </a:r>
            <a:r>
              <a:rPr lang="en-US" dirty="0"/>
              <a:t>);		</a:t>
            </a:r>
            <a:r>
              <a:rPr lang="en-US" dirty="0">
                <a:solidFill>
                  <a:srgbClr val="C00000"/>
                </a:solidFill>
              </a:rPr>
              <a:t> //enter critical region </a:t>
            </a:r>
            <a:r>
              <a:rPr lang="en-US" dirty="0"/>
              <a:t>		</a:t>
            </a:r>
            <a:endParaRPr lang="en-US" sz="1600" dirty="0">
              <a:solidFill>
                <a:srgbClr val="FF0000"/>
              </a:solidFill>
            </a:endParaRPr>
          </a:p>
          <a:p>
            <a:r>
              <a:rPr lang="en-US" dirty="0"/>
              <a:t>	state[</a:t>
            </a:r>
            <a:r>
              <a:rPr lang="en-US" dirty="0" err="1"/>
              <a:t>i</a:t>
            </a:r>
            <a:r>
              <a:rPr lang="en-US" dirty="0"/>
              <a:t>]=THINKING;	</a:t>
            </a:r>
            <a:r>
              <a:rPr lang="en-US" dirty="0" smtClean="0"/>
              <a:t>	</a:t>
            </a:r>
            <a:r>
              <a:rPr lang="en-US" dirty="0" smtClean="0">
                <a:solidFill>
                  <a:srgbClr val="C00000"/>
                </a:solidFill>
              </a:rPr>
              <a:t>//</a:t>
            </a:r>
            <a:r>
              <a:rPr lang="en-US" dirty="0">
                <a:solidFill>
                  <a:srgbClr val="C00000"/>
                </a:solidFill>
              </a:rPr>
              <a:t>philosopher has finished eating</a:t>
            </a:r>
          </a:p>
          <a:p>
            <a:r>
              <a:rPr lang="en-US" dirty="0"/>
              <a:t>	test(LEFT);		</a:t>
            </a:r>
            <a:r>
              <a:rPr lang="en-US" dirty="0">
                <a:solidFill>
                  <a:srgbClr val="C00000"/>
                </a:solidFill>
              </a:rPr>
              <a:t>//see if left neighbor can now eat</a:t>
            </a:r>
          </a:p>
          <a:p>
            <a:r>
              <a:rPr lang="en-US" dirty="0"/>
              <a:t>	 test(RIGHT); 		</a:t>
            </a:r>
            <a:r>
              <a:rPr lang="en-US" dirty="0">
                <a:solidFill>
                  <a:srgbClr val="C00000"/>
                </a:solidFill>
              </a:rPr>
              <a:t>// see if right neighbor can now eat</a:t>
            </a:r>
          </a:p>
          <a:p>
            <a:r>
              <a:rPr lang="en-US" dirty="0"/>
              <a:t>	up(&amp;</a:t>
            </a:r>
            <a:r>
              <a:rPr lang="en-US" dirty="0" err="1"/>
              <a:t>mutex</a:t>
            </a:r>
            <a:r>
              <a:rPr lang="en-US" dirty="0"/>
              <a:t>); 		</a:t>
            </a:r>
            <a:r>
              <a:rPr lang="en-US" dirty="0">
                <a:solidFill>
                  <a:srgbClr val="C00000"/>
                </a:solidFill>
              </a:rPr>
              <a:t>// exit critical region</a:t>
            </a:r>
          </a:p>
          <a:p>
            <a:r>
              <a:rPr lang="en-US" dirty="0" smtClean="0"/>
              <a:t>}</a:t>
            </a:r>
          </a:p>
        </p:txBody>
      </p:sp>
      <p:sp>
        <p:nvSpPr>
          <p:cNvPr id="11" name="TextBox 10"/>
          <p:cNvSpPr txBox="1"/>
          <p:nvPr/>
        </p:nvSpPr>
        <p:spPr>
          <a:xfrm>
            <a:off x="228600" y="3429000"/>
            <a:ext cx="8763000" cy="2862322"/>
          </a:xfrm>
          <a:prstGeom prst="rect">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stStyle>
          <a:p>
            <a:r>
              <a:rPr lang="en-US" dirty="0"/>
              <a:t>void </a:t>
            </a:r>
            <a:r>
              <a:rPr lang="en-US" dirty="0" err="1"/>
              <a:t>take_forks</a:t>
            </a:r>
            <a:r>
              <a:rPr lang="en-US" dirty="0"/>
              <a:t> (</a:t>
            </a:r>
            <a:r>
              <a:rPr lang="en-US" dirty="0" err="1"/>
              <a:t>int</a:t>
            </a:r>
            <a:r>
              <a:rPr lang="en-US" dirty="0"/>
              <a:t> </a:t>
            </a:r>
            <a:r>
              <a:rPr lang="en-US" dirty="0" err="1"/>
              <a:t>i</a:t>
            </a:r>
            <a:r>
              <a:rPr lang="en-US" dirty="0"/>
              <a:t>)		 //</a:t>
            </a:r>
            <a:r>
              <a:rPr lang="en-US" dirty="0" err="1"/>
              <a:t>i</a:t>
            </a:r>
            <a:r>
              <a:rPr lang="en-US" dirty="0"/>
              <a:t>: philosopher no, from 0 to N-1 		</a:t>
            </a:r>
          </a:p>
          <a:p>
            <a:r>
              <a:rPr lang="en-US" dirty="0"/>
              <a:t>{	</a:t>
            </a:r>
          </a:p>
          <a:p>
            <a:r>
              <a:rPr lang="en-US" dirty="0"/>
              <a:t>	down(&amp;</a:t>
            </a:r>
            <a:r>
              <a:rPr lang="en-US" dirty="0" err="1"/>
              <a:t>mutex</a:t>
            </a:r>
            <a:r>
              <a:rPr lang="en-US" dirty="0"/>
              <a:t>);		//enter critical region	</a:t>
            </a:r>
          </a:p>
          <a:p>
            <a:r>
              <a:rPr lang="en-US" dirty="0"/>
              <a:t>	state[</a:t>
            </a:r>
            <a:r>
              <a:rPr lang="en-US" dirty="0" err="1"/>
              <a:t>i</a:t>
            </a:r>
            <a:r>
              <a:rPr lang="en-US" dirty="0"/>
              <a:t>]=HUNGRY;		//record fact that philosopher </a:t>
            </a:r>
            <a:r>
              <a:rPr lang="en-US" dirty="0" err="1"/>
              <a:t>i</a:t>
            </a:r>
            <a:r>
              <a:rPr lang="en-US" dirty="0"/>
              <a:t> is hungry</a:t>
            </a:r>
          </a:p>
          <a:p>
            <a:r>
              <a:rPr lang="en-US" dirty="0"/>
              <a:t>	test(</a:t>
            </a:r>
            <a:r>
              <a:rPr lang="en-US" dirty="0" err="1"/>
              <a:t>i</a:t>
            </a:r>
            <a:r>
              <a:rPr lang="en-US" dirty="0"/>
              <a:t>);			//try to acquire 2 forks</a:t>
            </a:r>
          </a:p>
          <a:p>
            <a:r>
              <a:rPr lang="en-US" dirty="0"/>
              <a:t>	up(&amp;</a:t>
            </a:r>
            <a:r>
              <a:rPr lang="en-US" dirty="0" err="1"/>
              <a:t>mutex</a:t>
            </a:r>
            <a:r>
              <a:rPr lang="en-US" dirty="0"/>
              <a:t>); 		//exit critical region	</a:t>
            </a:r>
          </a:p>
          <a:p>
            <a:r>
              <a:rPr lang="en-US" dirty="0"/>
              <a:t>	down(&amp;s[</a:t>
            </a:r>
            <a:r>
              <a:rPr lang="en-US" dirty="0" err="1"/>
              <a:t>i</a:t>
            </a:r>
            <a:r>
              <a:rPr lang="en-US" dirty="0"/>
              <a:t>]);		//block if forks were not acquired</a:t>
            </a:r>
          </a:p>
          <a:p>
            <a:r>
              <a:rPr lang="en-US" dirty="0"/>
              <a:t>}</a:t>
            </a:r>
          </a:p>
          <a:p>
            <a:endParaRPr lang="en-US" dirty="0"/>
          </a:p>
          <a:p>
            <a:endParaRPr lang="en-US" dirty="0"/>
          </a:p>
        </p:txBody>
      </p:sp>
      <p:sp>
        <p:nvSpPr>
          <p:cNvPr id="13" name="TextBox 12"/>
          <p:cNvSpPr txBox="1"/>
          <p:nvPr/>
        </p:nvSpPr>
        <p:spPr>
          <a:xfrm>
            <a:off x="228600" y="1695390"/>
            <a:ext cx="8763000" cy="2862322"/>
          </a:xfrm>
          <a:prstGeom prst="rect">
            <a:avLst/>
          </a:prstGeom>
          <a:solidFill>
            <a:schemeClr val="bg1">
              <a:lumMod val="7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void test (</a:t>
            </a:r>
            <a:r>
              <a:rPr lang="en-US" dirty="0" err="1"/>
              <a:t>i</a:t>
            </a:r>
            <a:r>
              <a:rPr lang="en-US" dirty="0"/>
              <a:t>)			</a:t>
            </a:r>
            <a:r>
              <a:rPr lang="en-US" dirty="0">
                <a:solidFill>
                  <a:srgbClr val="FF0000"/>
                </a:solidFill>
              </a:rPr>
              <a:t> </a:t>
            </a:r>
            <a:r>
              <a:rPr lang="en-US" dirty="0">
                <a:solidFill>
                  <a:srgbClr val="C00000"/>
                </a:solidFill>
              </a:rPr>
              <a:t>//</a:t>
            </a:r>
            <a:r>
              <a:rPr lang="en-US" dirty="0" err="1">
                <a:solidFill>
                  <a:srgbClr val="C00000"/>
                </a:solidFill>
              </a:rPr>
              <a:t>i</a:t>
            </a:r>
            <a:r>
              <a:rPr lang="en-US" dirty="0">
                <a:solidFill>
                  <a:srgbClr val="C00000"/>
                </a:solidFill>
              </a:rPr>
              <a:t>: philosopher no, from 0 to N-1 </a:t>
            </a:r>
          </a:p>
          <a:p>
            <a:r>
              <a:rPr lang="en-US" dirty="0"/>
              <a:t>{	</a:t>
            </a:r>
          </a:p>
          <a:p>
            <a:r>
              <a:rPr lang="en-US" dirty="0"/>
              <a:t>	if (state[</a:t>
            </a:r>
            <a:r>
              <a:rPr lang="en-US" dirty="0" err="1"/>
              <a:t>i</a:t>
            </a:r>
            <a:r>
              <a:rPr lang="en-US" dirty="0"/>
              <a:t>]==HUNGRY </a:t>
            </a:r>
            <a:r>
              <a:rPr lang="en-US" dirty="0">
                <a:solidFill>
                  <a:srgbClr val="C00000"/>
                </a:solidFill>
              </a:rPr>
              <a:t>&amp;&amp;</a:t>
            </a:r>
          </a:p>
          <a:p>
            <a:r>
              <a:rPr lang="en-US" dirty="0"/>
              <a:t>	 state[LEFT]!=EATING </a:t>
            </a:r>
            <a:r>
              <a:rPr lang="en-US" dirty="0">
                <a:solidFill>
                  <a:srgbClr val="C00000"/>
                </a:solidFill>
              </a:rPr>
              <a:t>&amp;&amp;</a:t>
            </a:r>
          </a:p>
          <a:p>
            <a:r>
              <a:rPr lang="en-US" dirty="0"/>
              <a:t>	 state[RIGHT]!=EATING)</a:t>
            </a:r>
          </a:p>
          <a:p>
            <a:r>
              <a:rPr lang="en-US" dirty="0"/>
              <a:t>	{</a:t>
            </a:r>
          </a:p>
          <a:p>
            <a:r>
              <a:rPr lang="en-US" dirty="0"/>
              <a:t>		state[</a:t>
            </a:r>
            <a:r>
              <a:rPr lang="en-US" dirty="0" err="1"/>
              <a:t>i</a:t>
            </a:r>
            <a:r>
              <a:rPr lang="en-US" dirty="0"/>
              <a:t>]=EATING;</a:t>
            </a:r>
          </a:p>
          <a:p>
            <a:r>
              <a:rPr lang="en-US" dirty="0"/>
              <a:t>		up (&amp;s[</a:t>
            </a:r>
            <a:r>
              <a:rPr lang="en-US" dirty="0" err="1"/>
              <a:t>i</a:t>
            </a:r>
            <a:r>
              <a:rPr lang="en-US" dirty="0"/>
              <a:t>]);</a:t>
            </a:r>
          </a:p>
          <a:p>
            <a:r>
              <a:rPr lang="en-US" dirty="0"/>
              <a:t>	}	</a:t>
            </a:r>
          </a:p>
          <a:p>
            <a:r>
              <a:rPr lang="en-US" dirty="0" smtClean="0"/>
              <a:t>}</a:t>
            </a:r>
          </a:p>
        </p:txBody>
      </p:sp>
    </p:spTree>
    <p:extLst>
      <p:ext uri="{BB962C8B-B14F-4D97-AF65-F5344CB8AC3E}">
        <p14:creationId xmlns:p14="http://schemas.microsoft.com/office/powerpoint/2010/main" val="2531341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9"/>
                                        </p:tgtEl>
                                      </p:cBhvr>
                                    </p:animEffect>
                                    <p:set>
                                      <p:cBhvr>
                                        <p:cTn id="61" dur="1" fill="hold">
                                          <p:stCondLst>
                                            <p:cond delay="499"/>
                                          </p:stCondLst>
                                        </p:cTn>
                                        <p:tgtEl>
                                          <p:spTgt spid="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3" grpId="0" animBg="1"/>
      <p:bldP spid="13"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Solution to Dinning </a:t>
            </a:r>
            <a:r>
              <a:rPr lang="en-IN" dirty="0"/>
              <a:t>Philosopher Problem</a:t>
            </a:r>
          </a:p>
        </p:txBody>
      </p:sp>
      <p:sp>
        <p:nvSpPr>
          <p:cNvPr id="6" name="Content Placeholder 5"/>
          <p:cNvSpPr>
            <a:spLocks noGrp="1"/>
          </p:cNvSpPr>
          <p:nvPr>
            <p:ph idx="1"/>
          </p:nvPr>
        </p:nvSpPr>
        <p:spPr/>
        <p:txBody>
          <a:bodyPr>
            <a:normAutofit fontScale="85000" lnSpcReduction="20000"/>
          </a:bodyPr>
          <a:lstStyle/>
          <a:p>
            <a:pPr marL="0" indent="0">
              <a:buNone/>
            </a:pPr>
            <a:r>
              <a:rPr lang="en-US" dirty="0" smtClean="0"/>
              <a:t>void </a:t>
            </a:r>
            <a:r>
              <a:rPr lang="en-US" dirty="0" err="1" smtClean="0"/>
              <a:t>take_forks</a:t>
            </a:r>
            <a:r>
              <a:rPr lang="en-US" dirty="0" smtClean="0"/>
              <a:t> (</a:t>
            </a:r>
            <a:r>
              <a:rPr lang="en-US" dirty="0" err="1" smtClean="0"/>
              <a:t>int</a:t>
            </a:r>
            <a:r>
              <a:rPr lang="en-US" dirty="0" smtClean="0"/>
              <a:t> </a:t>
            </a:r>
            <a:r>
              <a:rPr lang="en-US" dirty="0" err="1" smtClean="0"/>
              <a:t>i</a:t>
            </a:r>
            <a:r>
              <a:rPr lang="en-US" dirty="0" smtClean="0"/>
              <a:t>)		</a:t>
            </a:r>
            <a:r>
              <a:rPr lang="en-US" dirty="0">
                <a:solidFill>
                  <a:srgbClr val="FF0000"/>
                </a:solidFill>
              </a:rPr>
              <a:t> </a:t>
            </a:r>
            <a:r>
              <a:rPr lang="en-US" dirty="0">
                <a:solidFill>
                  <a:srgbClr val="C00000"/>
                </a:solidFill>
              </a:rPr>
              <a:t>//</a:t>
            </a:r>
            <a:r>
              <a:rPr lang="en-US" dirty="0" err="1">
                <a:solidFill>
                  <a:srgbClr val="C00000"/>
                </a:solidFill>
              </a:rPr>
              <a:t>i</a:t>
            </a:r>
            <a:r>
              <a:rPr lang="en-US" dirty="0">
                <a:solidFill>
                  <a:srgbClr val="C00000"/>
                </a:solidFill>
              </a:rPr>
              <a:t>: philosopher no, from 0 to N-1 </a:t>
            </a:r>
            <a:r>
              <a:rPr lang="en-US" dirty="0" smtClean="0"/>
              <a:t>		</a:t>
            </a:r>
          </a:p>
          <a:p>
            <a:pPr marL="0" indent="0">
              <a:buNone/>
            </a:pPr>
            <a:r>
              <a:rPr lang="en-US" dirty="0" smtClean="0"/>
              <a:t>{	</a:t>
            </a:r>
          </a:p>
          <a:p>
            <a:pPr marL="0" indent="0">
              <a:buNone/>
            </a:pPr>
            <a:r>
              <a:rPr lang="en-US" dirty="0"/>
              <a:t>	</a:t>
            </a:r>
            <a:r>
              <a:rPr lang="en-US" dirty="0" smtClean="0"/>
              <a:t>down(&amp;</a:t>
            </a:r>
            <a:r>
              <a:rPr lang="en-US" dirty="0" err="1" smtClean="0"/>
              <a:t>mutex</a:t>
            </a:r>
            <a:r>
              <a:rPr lang="en-US" dirty="0" smtClean="0"/>
              <a:t>);		</a:t>
            </a:r>
            <a:r>
              <a:rPr lang="en-US" dirty="0">
                <a:solidFill>
                  <a:srgbClr val="C00000"/>
                </a:solidFill>
              </a:rPr>
              <a:t>//enter critical region</a:t>
            </a:r>
            <a:r>
              <a:rPr lang="en-US" dirty="0" smtClean="0"/>
              <a:t>	</a:t>
            </a:r>
            <a:endParaRPr lang="en-US" sz="2000" dirty="0">
              <a:solidFill>
                <a:srgbClr val="FF0000"/>
              </a:solidFill>
            </a:endParaRPr>
          </a:p>
          <a:p>
            <a:pPr marL="0" indent="0">
              <a:buNone/>
            </a:pPr>
            <a:r>
              <a:rPr lang="en-US" dirty="0"/>
              <a:t>	</a:t>
            </a:r>
            <a:r>
              <a:rPr lang="en-US" dirty="0" smtClean="0"/>
              <a:t>state[</a:t>
            </a:r>
            <a:r>
              <a:rPr lang="en-US" dirty="0" err="1" smtClean="0"/>
              <a:t>i</a:t>
            </a:r>
            <a:r>
              <a:rPr lang="en-US" dirty="0" smtClean="0"/>
              <a:t>]=HUNGRY;		</a:t>
            </a:r>
            <a:r>
              <a:rPr lang="en-US" dirty="0">
                <a:solidFill>
                  <a:srgbClr val="C00000"/>
                </a:solidFill>
              </a:rPr>
              <a:t>//record fact that philosopher </a:t>
            </a:r>
            <a:r>
              <a:rPr lang="en-US" dirty="0" err="1">
                <a:solidFill>
                  <a:srgbClr val="C00000"/>
                </a:solidFill>
              </a:rPr>
              <a:t>i</a:t>
            </a:r>
            <a:r>
              <a:rPr lang="en-US" dirty="0">
                <a:solidFill>
                  <a:srgbClr val="C00000"/>
                </a:solidFill>
              </a:rPr>
              <a:t> is hungry</a:t>
            </a:r>
          </a:p>
          <a:p>
            <a:pPr marL="0" indent="0">
              <a:buNone/>
            </a:pPr>
            <a:r>
              <a:rPr lang="en-US" dirty="0"/>
              <a:t>	</a:t>
            </a:r>
            <a:r>
              <a:rPr lang="en-US" dirty="0" smtClean="0"/>
              <a:t>test(</a:t>
            </a:r>
            <a:r>
              <a:rPr lang="en-US" dirty="0" err="1" smtClean="0"/>
              <a:t>i</a:t>
            </a:r>
            <a:r>
              <a:rPr lang="en-US" dirty="0" smtClean="0"/>
              <a:t>);			</a:t>
            </a:r>
            <a:r>
              <a:rPr lang="en-US" dirty="0">
                <a:solidFill>
                  <a:srgbClr val="C00000"/>
                </a:solidFill>
              </a:rPr>
              <a:t>//try to acquire 2 forks</a:t>
            </a:r>
          </a:p>
          <a:p>
            <a:pPr marL="0" indent="0">
              <a:buNone/>
            </a:pPr>
            <a:r>
              <a:rPr lang="en-US" dirty="0"/>
              <a:t>	</a:t>
            </a:r>
            <a:r>
              <a:rPr lang="en-US" dirty="0" smtClean="0"/>
              <a:t>up(&amp;</a:t>
            </a:r>
            <a:r>
              <a:rPr lang="en-US" dirty="0" err="1"/>
              <a:t>mutex</a:t>
            </a:r>
            <a:r>
              <a:rPr lang="en-US" dirty="0"/>
              <a:t>); </a:t>
            </a:r>
            <a:r>
              <a:rPr lang="en-US" dirty="0" smtClean="0"/>
              <a:t>		</a:t>
            </a:r>
            <a:r>
              <a:rPr lang="en-US" dirty="0">
                <a:solidFill>
                  <a:srgbClr val="C00000"/>
                </a:solidFill>
              </a:rPr>
              <a:t>//exit critical region</a:t>
            </a:r>
            <a:r>
              <a:rPr lang="en-US" dirty="0" smtClean="0"/>
              <a:t>	</a:t>
            </a:r>
            <a:endParaRPr lang="en-US" sz="2000" dirty="0">
              <a:solidFill>
                <a:srgbClr val="FF0000"/>
              </a:solidFill>
            </a:endParaRPr>
          </a:p>
          <a:p>
            <a:pPr marL="0" indent="0">
              <a:buNone/>
            </a:pPr>
            <a:r>
              <a:rPr lang="en-US" dirty="0"/>
              <a:t>	</a:t>
            </a:r>
            <a:r>
              <a:rPr lang="en-US" dirty="0" smtClean="0"/>
              <a:t>down(&amp;s[</a:t>
            </a:r>
            <a:r>
              <a:rPr lang="en-US" dirty="0" err="1" smtClean="0"/>
              <a:t>i</a:t>
            </a:r>
            <a:r>
              <a:rPr lang="en-US" dirty="0" smtClean="0"/>
              <a:t>]);		</a:t>
            </a:r>
            <a:r>
              <a:rPr lang="en-US" dirty="0">
                <a:solidFill>
                  <a:srgbClr val="C00000"/>
                </a:solidFill>
              </a:rPr>
              <a:t>//block if forks were not acquired</a:t>
            </a:r>
          </a:p>
          <a:p>
            <a:pPr marL="0" indent="0">
              <a:buNone/>
            </a:pPr>
            <a:r>
              <a:rPr lang="en-US" dirty="0" smtClean="0"/>
              <a:t>}</a:t>
            </a:r>
          </a:p>
          <a:p>
            <a:pPr marL="0" indent="0">
              <a:buNone/>
            </a:pPr>
            <a:endParaRPr lang="en-US" dirty="0" smtClean="0"/>
          </a:p>
          <a:p>
            <a:pPr marL="0" indent="0">
              <a:buNone/>
            </a:pPr>
            <a:r>
              <a:rPr lang="en-US" dirty="0"/>
              <a:t>void </a:t>
            </a:r>
            <a:r>
              <a:rPr lang="en-US" dirty="0" err="1" smtClean="0"/>
              <a:t>put_forks</a:t>
            </a:r>
            <a:r>
              <a:rPr lang="en-US" dirty="0" smtClean="0"/>
              <a:t> </a:t>
            </a:r>
            <a:r>
              <a:rPr lang="en-US" dirty="0"/>
              <a:t>(</a:t>
            </a:r>
            <a:r>
              <a:rPr lang="en-US" dirty="0" err="1"/>
              <a:t>int</a:t>
            </a:r>
            <a:r>
              <a:rPr lang="en-US" dirty="0"/>
              <a:t> </a:t>
            </a:r>
            <a:r>
              <a:rPr lang="en-US" dirty="0" err="1"/>
              <a:t>i</a:t>
            </a:r>
            <a:r>
              <a:rPr lang="en-US" dirty="0"/>
              <a:t>)	</a:t>
            </a:r>
            <a:r>
              <a:rPr lang="en-US" dirty="0" smtClean="0"/>
              <a:t>	</a:t>
            </a:r>
            <a:r>
              <a:rPr lang="en-US" dirty="0">
                <a:solidFill>
                  <a:srgbClr val="FF0000"/>
                </a:solidFill>
              </a:rPr>
              <a:t> </a:t>
            </a:r>
            <a:r>
              <a:rPr lang="en-US" dirty="0">
                <a:solidFill>
                  <a:srgbClr val="C00000"/>
                </a:solidFill>
              </a:rPr>
              <a:t>//</a:t>
            </a:r>
            <a:r>
              <a:rPr lang="en-US" dirty="0" err="1">
                <a:solidFill>
                  <a:srgbClr val="C00000"/>
                </a:solidFill>
              </a:rPr>
              <a:t>i</a:t>
            </a:r>
            <a:r>
              <a:rPr lang="en-US" dirty="0">
                <a:solidFill>
                  <a:srgbClr val="C00000"/>
                </a:solidFill>
              </a:rPr>
              <a:t>: philosopher no, from 0 to N-1</a:t>
            </a:r>
          </a:p>
          <a:p>
            <a:pPr marL="0" indent="0">
              <a:buNone/>
            </a:pPr>
            <a:r>
              <a:rPr lang="en-US" dirty="0"/>
              <a:t>{	</a:t>
            </a:r>
          </a:p>
          <a:p>
            <a:pPr marL="0" indent="0">
              <a:buNone/>
            </a:pPr>
            <a:r>
              <a:rPr lang="en-US" dirty="0"/>
              <a:t>	down(&amp;</a:t>
            </a:r>
            <a:r>
              <a:rPr lang="en-US" dirty="0" err="1"/>
              <a:t>mutex</a:t>
            </a:r>
            <a:r>
              <a:rPr lang="en-US" dirty="0" smtClean="0"/>
              <a:t>);		</a:t>
            </a:r>
            <a:r>
              <a:rPr lang="en-US" dirty="0">
                <a:solidFill>
                  <a:srgbClr val="C00000"/>
                </a:solidFill>
              </a:rPr>
              <a:t> //enter critical region </a:t>
            </a:r>
            <a:r>
              <a:rPr lang="en-US" dirty="0"/>
              <a:t>		</a:t>
            </a:r>
            <a:endParaRPr lang="en-US" sz="2000" dirty="0">
              <a:solidFill>
                <a:srgbClr val="FF0000"/>
              </a:solidFill>
            </a:endParaRPr>
          </a:p>
          <a:p>
            <a:pPr marL="0" indent="0">
              <a:buNone/>
            </a:pPr>
            <a:r>
              <a:rPr lang="en-US" dirty="0"/>
              <a:t>	state[</a:t>
            </a:r>
            <a:r>
              <a:rPr lang="en-US" dirty="0" err="1"/>
              <a:t>i</a:t>
            </a:r>
            <a:r>
              <a:rPr lang="en-US" dirty="0" smtClean="0"/>
              <a:t>]=THINKING;</a:t>
            </a:r>
            <a:r>
              <a:rPr lang="en-US" dirty="0"/>
              <a:t>	</a:t>
            </a:r>
            <a:r>
              <a:rPr lang="en-US" dirty="0">
                <a:solidFill>
                  <a:srgbClr val="C00000"/>
                </a:solidFill>
              </a:rPr>
              <a:t>//philosopher has finished eating</a:t>
            </a:r>
          </a:p>
          <a:p>
            <a:pPr marL="0" indent="0">
              <a:buNone/>
            </a:pPr>
            <a:r>
              <a:rPr lang="en-US" dirty="0"/>
              <a:t>	</a:t>
            </a:r>
            <a:r>
              <a:rPr lang="en-US" dirty="0" smtClean="0"/>
              <a:t>test(LEFT);		</a:t>
            </a:r>
            <a:r>
              <a:rPr lang="en-US" dirty="0">
                <a:solidFill>
                  <a:srgbClr val="C00000"/>
                </a:solidFill>
              </a:rPr>
              <a:t>//see if left neighbor can now eat</a:t>
            </a:r>
          </a:p>
          <a:p>
            <a:pPr marL="0" indent="0">
              <a:buNone/>
            </a:pPr>
            <a:r>
              <a:rPr lang="en-US" dirty="0"/>
              <a:t>	</a:t>
            </a:r>
            <a:r>
              <a:rPr lang="en-US" dirty="0" smtClean="0"/>
              <a:t>test(RIGHT); 	</a:t>
            </a:r>
            <a:r>
              <a:rPr lang="en-US" dirty="0"/>
              <a:t>	</a:t>
            </a:r>
            <a:r>
              <a:rPr lang="en-US" dirty="0" smtClean="0">
                <a:solidFill>
                  <a:srgbClr val="C00000"/>
                </a:solidFill>
              </a:rPr>
              <a:t>//see </a:t>
            </a:r>
            <a:r>
              <a:rPr lang="en-US" dirty="0">
                <a:solidFill>
                  <a:srgbClr val="C00000"/>
                </a:solidFill>
              </a:rPr>
              <a:t>if right neighbor can now eat</a:t>
            </a:r>
          </a:p>
          <a:p>
            <a:pPr marL="0" indent="0">
              <a:buNone/>
            </a:pPr>
            <a:r>
              <a:rPr lang="en-US" dirty="0"/>
              <a:t>	up(&amp;</a:t>
            </a:r>
            <a:r>
              <a:rPr lang="en-US" dirty="0" err="1"/>
              <a:t>mutex</a:t>
            </a:r>
            <a:r>
              <a:rPr lang="en-US" dirty="0"/>
              <a:t>); 		</a:t>
            </a:r>
            <a:r>
              <a:rPr lang="en-US" dirty="0" smtClean="0">
                <a:solidFill>
                  <a:srgbClr val="C00000"/>
                </a:solidFill>
              </a:rPr>
              <a:t>//exit </a:t>
            </a:r>
            <a:r>
              <a:rPr lang="en-US" dirty="0">
                <a:solidFill>
                  <a:srgbClr val="C00000"/>
                </a:solidFill>
              </a:rPr>
              <a:t>critical region</a:t>
            </a:r>
          </a:p>
          <a:p>
            <a:pPr marL="0" indent="0">
              <a:buNone/>
            </a:pPr>
            <a:r>
              <a:rPr lang="en-US" dirty="0" smtClean="0"/>
              <a:t>}</a:t>
            </a:r>
          </a:p>
          <a:p>
            <a:pPr marL="0" indent="0">
              <a:buNone/>
            </a:pPr>
            <a:endParaRPr lang="en-IN" dirty="0"/>
          </a:p>
        </p:txBody>
      </p:sp>
    </p:spTree>
    <p:extLst>
      <p:ext uri="{BB962C8B-B14F-4D97-AF65-F5344CB8AC3E}">
        <p14:creationId xmlns:p14="http://schemas.microsoft.com/office/powerpoint/2010/main" val="350628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smtClean="0"/>
              <a:t>Solution to Dinning </a:t>
            </a:r>
            <a:r>
              <a:rPr lang="en-IN" dirty="0"/>
              <a:t>Philosopher Problem</a:t>
            </a:r>
          </a:p>
        </p:txBody>
      </p:sp>
      <p:sp>
        <p:nvSpPr>
          <p:cNvPr id="6" name="Content Placeholder 5"/>
          <p:cNvSpPr>
            <a:spLocks noGrp="1"/>
          </p:cNvSpPr>
          <p:nvPr>
            <p:ph idx="1"/>
          </p:nvPr>
        </p:nvSpPr>
        <p:spPr/>
        <p:txBody>
          <a:bodyPr>
            <a:normAutofit/>
          </a:bodyPr>
          <a:lstStyle/>
          <a:p>
            <a:pPr marL="0" indent="0">
              <a:buNone/>
            </a:pPr>
            <a:r>
              <a:rPr lang="en-US" dirty="0" smtClean="0"/>
              <a:t>void test (</a:t>
            </a:r>
            <a:r>
              <a:rPr lang="en-US" dirty="0" err="1" smtClean="0"/>
              <a:t>i</a:t>
            </a:r>
            <a:r>
              <a:rPr lang="en-US" dirty="0" smtClean="0"/>
              <a:t>)			</a:t>
            </a:r>
            <a:r>
              <a:rPr lang="en-US" dirty="0">
                <a:solidFill>
                  <a:srgbClr val="FF0000"/>
                </a:solidFill>
              </a:rPr>
              <a:t> </a:t>
            </a:r>
            <a:r>
              <a:rPr lang="en-US" dirty="0">
                <a:solidFill>
                  <a:srgbClr val="C00000"/>
                </a:solidFill>
              </a:rPr>
              <a:t>//</a:t>
            </a:r>
            <a:r>
              <a:rPr lang="en-US" dirty="0" err="1">
                <a:solidFill>
                  <a:srgbClr val="C00000"/>
                </a:solidFill>
              </a:rPr>
              <a:t>i</a:t>
            </a:r>
            <a:r>
              <a:rPr lang="en-US" dirty="0">
                <a:solidFill>
                  <a:srgbClr val="C00000"/>
                </a:solidFill>
              </a:rPr>
              <a:t>: philosopher no, from 0 to N-1 </a:t>
            </a:r>
            <a:endParaRPr lang="en-US" dirty="0" smtClean="0">
              <a:solidFill>
                <a:srgbClr val="C00000"/>
              </a:solidFill>
            </a:endParaRPr>
          </a:p>
          <a:p>
            <a:pPr marL="0" indent="0">
              <a:buNone/>
            </a:pPr>
            <a:r>
              <a:rPr lang="en-US" dirty="0" smtClean="0"/>
              <a:t>{	</a:t>
            </a:r>
          </a:p>
          <a:p>
            <a:pPr marL="0" indent="0">
              <a:buNone/>
            </a:pPr>
            <a:r>
              <a:rPr lang="en-US" dirty="0"/>
              <a:t>	</a:t>
            </a:r>
            <a:r>
              <a:rPr lang="en-US" dirty="0" smtClean="0"/>
              <a:t>if (state[</a:t>
            </a:r>
            <a:r>
              <a:rPr lang="en-US" dirty="0" err="1" smtClean="0"/>
              <a:t>i</a:t>
            </a:r>
            <a:r>
              <a:rPr lang="en-US" dirty="0" smtClean="0"/>
              <a:t>]==HUNGRY </a:t>
            </a:r>
            <a:r>
              <a:rPr lang="en-US" dirty="0" smtClean="0">
                <a:solidFill>
                  <a:srgbClr val="C00000"/>
                </a:solidFill>
              </a:rPr>
              <a:t>&amp;&amp;</a:t>
            </a:r>
          </a:p>
          <a:p>
            <a:pPr marL="0" indent="0">
              <a:buNone/>
            </a:pPr>
            <a:r>
              <a:rPr lang="en-US" dirty="0"/>
              <a:t>	</a:t>
            </a:r>
            <a:r>
              <a:rPr lang="en-US" dirty="0" smtClean="0"/>
              <a:t> state[LEFT]!=EATING </a:t>
            </a:r>
            <a:r>
              <a:rPr lang="en-US" dirty="0">
                <a:solidFill>
                  <a:srgbClr val="C00000"/>
                </a:solidFill>
              </a:rPr>
              <a:t>&amp;&amp;</a:t>
            </a:r>
            <a:endParaRPr lang="en-US" dirty="0" smtClean="0">
              <a:solidFill>
                <a:srgbClr val="C00000"/>
              </a:solidFill>
            </a:endParaRPr>
          </a:p>
          <a:p>
            <a:pPr marL="0" indent="0">
              <a:buNone/>
            </a:pPr>
            <a:r>
              <a:rPr lang="en-US" dirty="0" smtClean="0"/>
              <a:t>	</a:t>
            </a:r>
            <a:r>
              <a:rPr lang="en-US" dirty="0"/>
              <a:t> </a:t>
            </a:r>
            <a:r>
              <a:rPr lang="en-US" dirty="0" smtClean="0"/>
              <a:t>state[RIGHT</a:t>
            </a:r>
            <a:r>
              <a:rPr lang="en-US" dirty="0"/>
              <a:t>]!=</a:t>
            </a:r>
            <a:r>
              <a:rPr lang="en-US" dirty="0" smtClean="0"/>
              <a:t>EATING)</a:t>
            </a:r>
          </a:p>
          <a:p>
            <a:pPr marL="0" indent="0">
              <a:buNone/>
            </a:pPr>
            <a:r>
              <a:rPr lang="en-US" dirty="0"/>
              <a:t>	</a:t>
            </a:r>
            <a:r>
              <a:rPr lang="en-US" dirty="0" smtClean="0"/>
              <a:t>{</a:t>
            </a:r>
          </a:p>
          <a:p>
            <a:pPr marL="0" indent="0">
              <a:buNone/>
            </a:pPr>
            <a:r>
              <a:rPr lang="en-US" dirty="0"/>
              <a:t>	</a:t>
            </a:r>
            <a:r>
              <a:rPr lang="en-US" dirty="0" smtClean="0"/>
              <a:t>	state[</a:t>
            </a:r>
            <a:r>
              <a:rPr lang="en-US" dirty="0" err="1" smtClean="0"/>
              <a:t>i</a:t>
            </a:r>
            <a:r>
              <a:rPr lang="en-US" dirty="0" smtClean="0"/>
              <a:t>]=EATING;</a:t>
            </a:r>
          </a:p>
          <a:p>
            <a:pPr marL="0" indent="0">
              <a:buNone/>
            </a:pPr>
            <a:r>
              <a:rPr lang="en-US" dirty="0"/>
              <a:t>	</a:t>
            </a:r>
            <a:r>
              <a:rPr lang="en-US" dirty="0" smtClean="0"/>
              <a:t>	up (&amp;s[</a:t>
            </a:r>
            <a:r>
              <a:rPr lang="en-US" dirty="0" err="1" smtClean="0"/>
              <a:t>i</a:t>
            </a:r>
            <a:r>
              <a:rPr lang="en-US" dirty="0" smtClean="0"/>
              <a:t>]);</a:t>
            </a:r>
          </a:p>
          <a:p>
            <a:pPr marL="0" indent="0">
              <a:buNone/>
            </a:pPr>
            <a:r>
              <a:rPr lang="en-US" dirty="0"/>
              <a:t>	</a:t>
            </a:r>
            <a:r>
              <a:rPr lang="en-US" dirty="0" smtClean="0"/>
              <a:t>}	</a:t>
            </a:r>
          </a:p>
          <a:p>
            <a:pPr marL="0" indent="0">
              <a:buNone/>
            </a:pPr>
            <a:r>
              <a:rPr lang="en-US" dirty="0" smtClean="0"/>
              <a:t>}</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80588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90500" y="1066800"/>
            <a:ext cx="5181600" cy="5059363"/>
          </a:xfrm>
        </p:spPr>
        <p:txBody>
          <a:bodyPr>
            <a:normAutofit lnSpcReduction="10000"/>
          </a:bodyPr>
          <a:lstStyle/>
          <a:p>
            <a:r>
              <a:rPr lang="en-IN" dirty="0"/>
              <a:t>In this mechanism some </a:t>
            </a:r>
            <a:r>
              <a:rPr lang="en-IN" dirty="0">
                <a:solidFill>
                  <a:srgbClr val="C00000"/>
                </a:solidFill>
              </a:rPr>
              <a:t>application are divided  into phases</a:t>
            </a:r>
            <a:r>
              <a:rPr lang="en-IN" dirty="0"/>
              <a:t> and have that rule that </a:t>
            </a:r>
            <a:r>
              <a:rPr lang="en-IN" dirty="0">
                <a:solidFill>
                  <a:srgbClr val="C00000"/>
                </a:solidFill>
              </a:rPr>
              <a:t>no process </a:t>
            </a:r>
            <a:r>
              <a:rPr lang="en-IN" dirty="0" smtClean="0">
                <a:solidFill>
                  <a:srgbClr val="C00000"/>
                </a:solidFill>
              </a:rPr>
              <a:t>may proceed </a:t>
            </a:r>
            <a:r>
              <a:rPr lang="en-IN" dirty="0">
                <a:solidFill>
                  <a:srgbClr val="C00000"/>
                </a:solidFill>
              </a:rPr>
              <a:t>into the next phase until all process completed </a:t>
            </a:r>
            <a:r>
              <a:rPr lang="en-IN" dirty="0"/>
              <a:t>in this phase and are ready to proceed to the next phase.</a:t>
            </a:r>
          </a:p>
          <a:p>
            <a:r>
              <a:rPr lang="en-IN" dirty="0"/>
              <a:t>This </a:t>
            </a:r>
            <a:r>
              <a:rPr lang="en-IN" dirty="0" smtClean="0">
                <a:solidFill>
                  <a:srgbClr val="C00000"/>
                </a:solidFill>
              </a:rPr>
              <a:t>behaviour </a:t>
            </a:r>
            <a:r>
              <a:rPr lang="en-IN" dirty="0">
                <a:solidFill>
                  <a:srgbClr val="C00000"/>
                </a:solidFill>
              </a:rPr>
              <a:t>is achieved by placing barrier </a:t>
            </a:r>
            <a:r>
              <a:rPr lang="en-IN" dirty="0"/>
              <a:t>at the end of each phase.</a:t>
            </a:r>
          </a:p>
          <a:p>
            <a:r>
              <a:rPr lang="en-IN" dirty="0"/>
              <a:t>When a </a:t>
            </a:r>
            <a:r>
              <a:rPr lang="en-IN" dirty="0">
                <a:solidFill>
                  <a:srgbClr val="C00000"/>
                </a:solidFill>
              </a:rPr>
              <a:t>process reaches the barrier, it is blocked until all processes have reach at the barrier</a:t>
            </a:r>
            <a:r>
              <a:rPr lang="en-IN" dirty="0" smtClean="0"/>
              <a:t>.</a:t>
            </a:r>
          </a:p>
          <a:p>
            <a:r>
              <a:rPr lang="en-IN" dirty="0" smtClean="0"/>
              <a:t>There </a:t>
            </a:r>
            <a:r>
              <a:rPr lang="en-IN" dirty="0"/>
              <a:t>are four processes with a barrier.</a:t>
            </a:r>
          </a:p>
        </p:txBody>
      </p:sp>
      <p:sp>
        <p:nvSpPr>
          <p:cNvPr id="9" name="Content Placeholder 8"/>
          <p:cNvSpPr>
            <a:spLocks noGrp="1"/>
          </p:cNvSpPr>
          <p:nvPr>
            <p:ph sz="half" idx="2"/>
          </p:nvPr>
        </p:nvSpPr>
        <p:spPr>
          <a:xfrm>
            <a:off x="5410200" y="1066800"/>
            <a:ext cx="3543300" cy="5059363"/>
          </a:xfrm>
        </p:spPr>
        <p:txBody>
          <a:bodyPr/>
          <a:lstStyle/>
          <a:p>
            <a:endParaRPr lang="en-IN" dirty="0"/>
          </a:p>
        </p:txBody>
      </p:sp>
      <p:sp>
        <p:nvSpPr>
          <p:cNvPr id="2" name="Title 1"/>
          <p:cNvSpPr>
            <a:spLocks noGrp="1"/>
          </p:cNvSpPr>
          <p:nvPr>
            <p:ph type="title"/>
          </p:nvPr>
        </p:nvSpPr>
        <p:spPr/>
        <p:txBody>
          <a:bodyPr/>
          <a:lstStyle/>
          <a:p>
            <a:r>
              <a:rPr lang="en-IN" dirty="0"/>
              <a:t>Barrier</a:t>
            </a:r>
          </a:p>
        </p:txBody>
      </p:sp>
      <p:sp>
        <p:nvSpPr>
          <p:cNvPr id="10" name="Rectangle 9"/>
          <p:cNvSpPr/>
          <p:nvPr/>
        </p:nvSpPr>
        <p:spPr>
          <a:xfrm rot="16200000">
            <a:off x="6057900" y="3224212"/>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Barrier</a:t>
            </a:r>
            <a:endParaRPr lang="en-IN" dirty="0"/>
          </a:p>
        </p:txBody>
      </p:sp>
      <p:sp>
        <p:nvSpPr>
          <p:cNvPr id="11" name="Oval 10"/>
          <p:cNvSpPr/>
          <p:nvPr/>
        </p:nvSpPr>
        <p:spPr>
          <a:xfrm>
            <a:off x="5638800" y="2057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IN" dirty="0"/>
          </a:p>
        </p:txBody>
      </p:sp>
      <p:sp>
        <p:nvSpPr>
          <p:cNvPr id="12" name="Oval 11"/>
          <p:cNvSpPr/>
          <p:nvPr/>
        </p:nvSpPr>
        <p:spPr>
          <a:xfrm>
            <a:off x="6629400" y="2971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13" name="Oval 12"/>
          <p:cNvSpPr/>
          <p:nvPr/>
        </p:nvSpPr>
        <p:spPr>
          <a:xfrm>
            <a:off x="60198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IN" dirty="0"/>
          </a:p>
        </p:txBody>
      </p:sp>
      <p:sp>
        <p:nvSpPr>
          <p:cNvPr id="14" name="Oval 13"/>
          <p:cNvSpPr/>
          <p:nvPr/>
        </p:nvSpPr>
        <p:spPr>
          <a:xfrm>
            <a:off x="7010400" y="4800599"/>
            <a:ext cx="533400" cy="4722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IN" dirty="0"/>
          </a:p>
        </p:txBody>
      </p:sp>
      <p:cxnSp>
        <p:nvCxnSpPr>
          <p:cNvPr id="16" name="Straight Connector 15"/>
          <p:cNvCxnSpPr/>
          <p:nvPr/>
        </p:nvCxnSpPr>
        <p:spPr>
          <a:xfrm>
            <a:off x="6172200" y="2343148"/>
            <a:ext cx="1752600" cy="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162800" y="3238500"/>
            <a:ext cx="762000" cy="11908"/>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a:xfrm flipV="1">
            <a:off x="6568440" y="4138369"/>
            <a:ext cx="1341120" cy="1619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a:xfrm>
            <a:off x="7543800" y="5036739"/>
            <a:ext cx="381000" cy="0"/>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p:nvPr/>
        </p:nvCxnSpPr>
        <p:spPr>
          <a:xfrm>
            <a:off x="7708900" y="5981700"/>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7086600" y="5772348"/>
            <a:ext cx="685800" cy="369332"/>
          </a:xfrm>
          <a:prstGeom prst="rect">
            <a:avLst/>
          </a:prstGeom>
          <a:noFill/>
        </p:spPr>
        <p:txBody>
          <a:bodyPr wrap="square" rtlCol="0">
            <a:spAutoFit/>
          </a:bodyPr>
          <a:lstStyle/>
          <a:p>
            <a:r>
              <a:rPr lang="en-US" dirty="0" smtClean="0"/>
              <a:t>Time</a:t>
            </a:r>
            <a:endParaRPr lang="en-IN" dirty="0"/>
          </a:p>
        </p:txBody>
      </p:sp>
    </p:spTree>
    <p:extLst>
      <p:ext uri="{BB962C8B-B14F-4D97-AF65-F5344CB8AC3E}">
        <p14:creationId xmlns:p14="http://schemas.microsoft.com/office/powerpoint/2010/main" val="7168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animBg="1"/>
      <p:bldP spid="12" grpId="0" animBg="1"/>
      <p:bldP spid="13" grpId="0" animBg="1"/>
      <p:bldP spid="14" grpId="0" animBg="1"/>
      <p:bldP spid="4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90500" y="1066800"/>
            <a:ext cx="5181600" cy="5059363"/>
          </a:xfrm>
        </p:spPr>
        <p:txBody>
          <a:bodyPr>
            <a:normAutofit/>
          </a:bodyPr>
          <a:lstStyle/>
          <a:p>
            <a:r>
              <a:rPr lang="en-IN" dirty="0" smtClean="0"/>
              <a:t>Processes </a:t>
            </a:r>
            <a:r>
              <a:rPr lang="en-IN" dirty="0">
                <a:solidFill>
                  <a:srgbClr val="C00000"/>
                </a:solidFill>
              </a:rPr>
              <a:t>A, B and D are completed </a:t>
            </a:r>
            <a:r>
              <a:rPr lang="en-IN" dirty="0"/>
              <a:t>and process </a:t>
            </a:r>
            <a:r>
              <a:rPr lang="en-IN" dirty="0">
                <a:solidFill>
                  <a:srgbClr val="C00000"/>
                </a:solidFill>
              </a:rPr>
              <a:t>C is still not completed so until process C will complete, process A</a:t>
            </a:r>
            <a:r>
              <a:rPr lang="en-IN" dirty="0" smtClean="0">
                <a:solidFill>
                  <a:srgbClr val="C00000"/>
                </a:solidFill>
              </a:rPr>
              <a:t>, B </a:t>
            </a:r>
            <a:r>
              <a:rPr lang="en-IN" dirty="0">
                <a:solidFill>
                  <a:srgbClr val="C00000"/>
                </a:solidFill>
              </a:rPr>
              <a:t>and D will not start in next phase</a:t>
            </a:r>
            <a:r>
              <a:rPr lang="en-IN" dirty="0"/>
              <a:t>.</a:t>
            </a:r>
          </a:p>
        </p:txBody>
      </p:sp>
      <p:sp>
        <p:nvSpPr>
          <p:cNvPr id="9" name="Content Placeholder 8"/>
          <p:cNvSpPr>
            <a:spLocks noGrp="1"/>
          </p:cNvSpPr>
          <p:nvPr>
            <p:ph sz="half" idx="2"/>
          </p:nvPr>
        </p:nvSpPr>
        <p:spPr>
          <a:xfrm>
            <a:off x="5410200" y="1066800"/>
            <a:ext cx="3543300" cy="5059363"/>
          </a:xfrm>
        </p:spPr>
        <p:txBody>
          <a:bodyPr/>
          <a:lstStyle/>
          <a:p>
            <a:endParaRPr lang="en-IN" dirty="0"/>
          </a:p>
        </p:txBody>
      </p:sp>
      <p:sp>
        <p:nvSpPr>
          <p:cNvPr id="2" name="Title 1"/>
          <p:cNvSpPr>
            <a:spLocks noGrp="1"/>
          </p:cNvSpPr>
          <p:nvPr>
            <p:ph type="title"/>
          </p:nvPr>
        </p:nvSpPr>
        <p:spPr/>
        <p:txBody>
          <a:bodyPr/>
          <a:lstStyle/>
          <a:p>
            <a:r>
              <a:rPr lang="en-IN" dirty="0"/>
              <a:t>Barrier</a:t>
            </a:r>
          </a:p>
        </p:txBody>
      </p:sp>
      <p:sp>
        <p:nvSpPr>
          <p:cNvPr id="10" name="Rectangle 9"/>
          <p:cNvSpPr/>
          <p:nvPr/>
        </p:nvSpPr>
        <p:spPr>
          <a:xfrm rot="16200000">
            <a:off x="6057900" y="3224212"/>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Barrier</a:t>
            </a:r>
            <a:endParaRPr lang="en-IN" dirty="0"/>
          </a:p>
        </p:txBody>
      </p:sp>
      <p:sp>
        <p:nvSpPr>
          <p:cNvPr id="11" name="Oval 10"/>
          <p:cNvSpPr/>
          <p:nvPr/>
        </p:nvSpPr>
        <p:spPr>
          <a:xfrm>
            <a:off x="7391400" y="2057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IN" dirty="0"/>
          </a:p>
        </p:txBody>
      </p:sp>
      <p:sp>
        <p:nvSpPr>
          <p:cNvPr id="12" name="Oval 11"/>
          <p:cNvSpPr/>
          <p:nvPr/>
        </p:nvSpPr>
        <p:spPr>
          <a:xfrm>
            <a:off x="7391400" y="2971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13" name="Oval 12"/>
          <p:cNvSpPr/>
          <p:nvPr/>
        </p:nvSpPr>
        <p:spPr>
          <a:xfrm>
            <a:off x="60198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IN" dirty="0"/>
          </a:p>
        </p:txBody>
      </p:sp>
      <p:sp>
        <p:nvSpPr>
          <p:cNvPr id="14" name="Oval 13"/>
          <p:cNvSpPr/>
          <p:nvPr/>
        </p:nvSpPr>
        <p:spPr>
          <a:xfrm>
            <a:off x="7391400" y="4800599"/>
            <a:ext cx="533400" cy="4722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IN" dirty="0"/>
          </a:p>
        </p:txBody>
      </p:sp>
      <p:cxnSp>
        <p:nvCxnSpPr>
          <p:cNvPr id="22" name="Straight Connector 21"/>
          <p:cNvCxnSpPr/>
          <p:nvPr/>
        </p:nvCxnSpPr>
        <p:spPr>
          <a:xfrm flipV="1">
            <a:off x="6568440" y="4138369"/>
            <a:ext cx="1341120" cy="16196"/>
          </a:xfrm>
          <a:prstGeom prst="line">
            <a:avLst/>
          </a:prstGeom>
          <a:ln>
            <a:prstDash val="sysDot"/>
          </a:ln>
        </p:spPr>
        <p:style>
          <a:lnRef idx="3">
            <a:schemeClr val="accent1"/>
          </a:lnRef>
          <a:fillRef idx="0">
            <a:schemeClr val="accent1"/>
          </a:fillRef>
          <a:effectRef idx="2">
            <a:schemeClr val="accent1"/>
          </a:effectRef>
          <a:fontRef idx="minor">
            <a:schemeClr val="tx1"/>
          </a:fontRef>
        </p:style>
      </p:cxnSp>
      <p:cxnSp>
        <p:nvCxnSpPr>
          <p:cNvPr id="43" name="Straight Arrow Connector 42"/>
          <p:cNvCxnSpPr/>
          <p:nvPr/>
        </p:nvCxnSpPr>
        <p:spPr>
          <a:xfrm>
            <a:off x="7708900" y="5981700"/>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7086600" y="5772348"/>
            <a:ext cx="685800" cy="369332"/>
          </a:xfrm>
          <a:prstGeom prst="rect">
            <a:avLst/>
          </a:prstGeom>
          <a:noFill/>
        </p:spPr>
        <p:txBody>
          <a:bodyPr wrap="square" rtlCol="0">
            <a:spAutoFit/>
          </a:bodyPr>
          <a:lstStyle/>
          <a:p>
            <a:r>
              <a:rPr lang="en-US" dirty="0" smtClean="0"/>
              <a:t>Time</a:t>
            </a:r>
            <a:endParaRPr lang="en-IN" dirty="0"/>
          </a:p>
        </p:txBody>
      </p:sp>
    </p:spTree>
    <p:extLst>
      <p:ext uri="{BB962C8B-B14F-4D97-AF65-F5344CB8AC3E}">
        <p14:creationId xmlns:p14="http://schemas.microsoft.com/office/powerpoint/2010/main" val="196109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90500" y="1066800"/>
            <a:ext cx="5181600" cy="5059363"/>
          </a:xfrm>
        </p:spPr>
        <p:txBody>
          <a:bodyPr>
            <a:normAutofit/>
          </a:bodyPr>
          <a:lstStyle/>
          <a:p>
            <a:r>
              <a:rPr lang="en-IN" dirty="0" smtClean="0"/>
              <a:t>Once process </a:t>
            </a:r>
            <a:r>
              <a:rPr lang="en-IN" dirty="0">
                <a:solidFill>
                  <a:srgbClr val="C00000"/>
                </a:solidFill>
              </a:rPr>
              <a:t>C completes all the process start in next phase</a:t>
            </a:r>
            <a:r>
              <a:rPr lang="en-IN" dirty="0"/>
              <a:t>.</a:t>
            </a:r>
          </a:p>
        </p:txBody>
      </p:sp>
      <p:sp>
        <p:nvSpPr>
          <p:cNvPr id="9" name="Content Placeholder 8"/>
          <p:cNvSpPr>
            <a:spLocks noGrp="1"/>
          </p:cNvSpPr>
          <p:nvPr>
            <p:ph sz="half" idx="2"/>
          </p:nvPr>
        </p:nvSpPr>
        <p:spPr>
          <a:xfrm>
            <a:off x="5410200" y="1066800"/>
            <a:ext cx="3543300" cy="5059363"/>
          </a:xfrm>
        </p:spPr>
        <p:txBody>
          <a:bodyPr/>
          <a:lstStyle/>
          <a:p>
            <a:endParaRPr lang="en-IN" dirty="0"/>
          </a:p>
        </p:txBody>
      </p:sp>
      <p:sp>
        <p:nvSpPr>
          <p:cNvPr id="2" name="Title 1"/>
          <p:cNvSpPr>
            <a:spLocks noGrp="1"/>
          </p:cNvSpPr>
          <p:nvPr>
            <p:ph type="title"/>
          </p:nvPr>
        </p:nvSpPr>
        <p:spPr/>
        <p:txBody>
          <a:bodyPr/>
          <a:lstStyle/>
          <a:p>
            <a:r>
              <a:rPr lang="en-IN" dirty="0"/>
              <a:t>Barrier</a:t>
            </a:r>
          </a:p>
        </p:txBody>
      </p:sp>
      <p:sp>
        <p:nvSpPr>
          <p:cNvPr id="10" name="Rectangle 9"/>
          <p:cNvSpPr/>
          <p:nvPr/>
        </p:nvSpPr>
        <p:spPr>
          <a:xfrm rot="16200000">
            <a:off x="5600700" y="3224212"/>
            <a:ext cx="4495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Barrier</a:t>
            </a:r>
            <a:endParaRPr lang="en-IN" dirty="0"/>
          </a:p>
        </p:txBody>
      </p:sp>
      <p:sp>
        <p:nvSpPr>
          <p:cNvPr id="11" name="Oval 10"/>
          <p:cNvSpPr/>
          <p:nvPr/>
        </p:nvSpPr>
        <p:spPr>
          <a:xfrm>
            <a:off x="8229600" y="20574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IN" dirty="0"/>
          </a:p>
        </p:txBody>
      </p:sp>
      <p:sp>
        <p:nvSpPr>
          <p:cNvPr id="12" name="Oval 11"/>
          <p:cNvSpPr/>
          <p:nvPr/>
        </p:nvSpPr>
        <p:spPr>
          <a:xfrm>
            <a:off x="8229600" y="2971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13" name="Oval 12"/>
          <p:cNvSpPr/>
          <p:nvPr/>
        </p:nvSpPr>
        <p:spPr>
          <a:xfrm>
            <a:off x="8229600" y="3886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IN" dirty="0"/>
          </a:p>
        </p:txBody>
      </p:sp>
      <p:sp>
        <p:nvSpPr>
          <p:cNvPr id="14" name="Oval 13"/>
          <p:cNvSpPr/>
          <p:nvPr/>
        </p:nvSpPr>
        <p:spPr>
          <a:xfrm>
            <a:off x="8229600" y="4800599"/>
            <a:ext cx="533400" cy="4722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IN" dirty="0"/>
          </a:p>
        </p:txBody>
      </p:sp>
      <p:cxnSp>
        <p:nvCxnSpPr>
          <p:cNvPr id="43" name="Straight Arrow Connector 42"/>
          <p:cNvCxnSpPr/>
          <p:nvPr/>
        </p:nvCxnSpPr>
        <p:spPr>
          <a:xfrm>
            <a:off x="7708900" y="5981700"/>
            <a:ext cx="762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TextBox 44"/>
          <p:cNvSpPr txBox="1"/>
          <p:nvPr/>
        </p:nvSpPr>
        <p:spPr>
          <a:xfrm>
            <a:off x="7086600" y="5772348"/>
            <a:ext cx="685800" cy="369332"/>
          </a:xfrm>
          <a:prstGeom prst="rect">
            <a:avLst/>
          </a:prstGeom>
          <a:noFill/>
        </p:spPr>
        <p:txBody>
          <a:bodyPr wrap="square" rtlCol="0">
            <a:spAutoFit/>
          </a:bodyPr>
          <a:lstStyle/>
          <a:p>
            <a:r>
              <a:rPr lang="en-US" dirty="0" smtClean="0"/>
              <a:t>Time</a:t>
            </a:r>
            <a:endParaRPr lang="en-IN" dirty="0"/>
          </a:p>
        </p:txBody>
      </p:sp>
    </p:spTree>
    <p:extLst>
      <p:ext uri="{BB962C8B-B14F-4D97-AF65-F5344CB8AC3E}">
        <p14:creationId xmlns:p14="http://schemas.microsoft.com/office/powerpoint/2010/main" val="608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Signal</a:t>
            </a:r>
            <a:endParaRPr lang="en-IN" dirty="0"/>
          </a:p>
        </p:txBody>
      </p:sp>
      <p:sp>
        <p:nvSpPr>
          <p:cNvPr id="8" name="Content Placeholder 7"/>
          <p:cNvSpPr>
            <a:spLocks noGrp="1"/>
          </p:cNvSpPr>
          <p:nvPr>
            <p:ph idx="1"/>
          </p:nvPr>
        </p:nvSpPr>
        <p:spPr/>
        <p:txBody>
          <a:bodyPr>
            <a:normAutofit/>
          </a:bodyPr>
          <a:lstStyle/>
          <a:p>
            <a:r>
              <a:rPr lang="en-US" dirty="0"/>
              <a:t>Signals are </a:t>
            </a:r>
            <a:r>
              <a:rPr lang="en-US" b="1" dirty="0">
                <a:solidFill>
                  <a:srgbClr val="C00000"/>
                </a:solidFill>
              </a:rPr>
              <a:t>software interrupts sent to a program to indicate that an important event has occurred</a:t>
            </a:r>
            <a:r>
              <a:rPr lang="en-US" dirty="0"/>
              <a:t>.</a:t>
            </a:r>
          </a:p>
          <a:p>
            <a:r>
              <a:rPr lang="en-US" dirty="0"/>
              <a:t>When a </a:t>
            </a:r>
            <a:r>
              <a:rPr lang="en-US" b="1" dirty="0">
                <a:solidFill>
                  <a:srgbClr val="C00000"/>
                </a:solidFill>
              </a:rPr>
              <a:t>signal is delivered to a process, the process will stop what its doing</a:t>
            </a:r>
            <a:r>
              <a:rPr lang="en-US" dirty="0"/>
              <a:t>, either handle or ignore the signal.</a:t>
            </a:r>
          </a:p>
          <a:p>
            <a:r>
              <a:rPr lang="en-US" dirty="0"/>
              <a:t>Signals are similar to interrupts, the difference being that </a:t>
            </a:r>
            <a:r>
              <a:rPr lang="en-US" b="1" dirty="0">
                <a:solidFill>
                  <a:srgbClr val="C00000"/>
                </a:solidFill>
              </a:rPr>
              <a:t>interrupts are mediated by the processor and handled by the kernel</a:t>
            </a:r>
            <a:r>
              <a:rPr lang="en-US" dirty="0"/>
              <a:t> while </a:t>
            </a:r>
            <a:r>
              <a:rPr lang="en-US" b="1" dirty="0">
                <a:solidFill>
                  <a:srgbClr val="C00000"/>
                </a:solidFill>
              </a:rPr>
              <a:t>signals are mediated by the kernel (possibly via system calls) and handled by processes</a:t>
            </a:r>
            <a:r>
              <a:rPr lang="en-US" dirty="0"/>
              <a:t>. </a:t>
            </a:r>
            <a:endParaRPr lang="en-US" dirty="0" smtClean="0"/>
          </a:p>
          <a:p>
            <a:r>
              <a:rPr lang="en-US" dirty="0"/>
              <a:t>The kernel may pass an interrupt as a signal to the process that </a:t>
            </a:r>
            <a:r>
              <a:rPr lang="en-US" dirty="0" smtClean="0"/>
              <a:t>caused it (examples </a:t>
            </a:r>
            <a:r>
              <a:rPr lang="en-US" dirty="0"/>
              <a:t>are SIGSEGV, SIGBUS, SIGILL and SIGFPE).</a:t>
            </a:r>
            <a:endParaRPr lang="en-US" dirty="0" smtClean="0"/>
          </a:p>
        </p:txBody>
      </p:sp>
    </p:spTree>
    <p:extLst>
      <p:ext uri="{BB962C8B-B14F-4D97-AF65-F5344CB8AC3E}">
        <p14:creationId xmlns:p14="http://schemas.microsoft.com/office/powerpoint/2010/main" val="159257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asked in GTU</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Define following Terms: Mutual Exclusion, Critical Section, </a:t>
            </a:r>
            <a:r>
              <a:rPr lang="en-US" dirty="0"/>
              <a:t>Race Condition</a:t>
            </a:r>
            <a:endParaRPr lang="en-US" dirty="0" smtClean="0"/>
          </a:p>
          <a:p>
            <a:pPr marL="457200" indent="-457200">
              <a:buFont typeface="+mj-lt"/>
              <a:buAutoNum type="arabicPeriod"/>
            </a:pPr>
            <a:r>
              <a:rPr lang="en-US" dirty="0" smtClean="0"/>
              <a:t>What </a:t>
            </a:r>
            <a:r>
              <a:rPr lang="en-US" dirty="0"/>
              <a:t>is Semaphore? Give the implementation of Readers-Writers Problem using Semaphore</a:t>
            </a:r>
          </a:p>
          <a:p>
            <a:pPr marL="457200" indent="-457200">
              <a:buFont typeface="+mj-lt"/>
              <a:buAutoNum type="arabicPeriod"/>
            </a:pPr>
            <a:r>
              <a:rPr lang="en-US" dirty="0" smtClean="0"/>
              <a:t>What </a:t>
            </a:r>
            <a:r>
              <a:rPr lang="en-US" dirty="0"/>
              <a:t>is Semaphore? Give the implementation of Bounded Buffer Producer Consumer Problem using Semaphore</a:t>
            </a:r>
            <a:r>
              <a:rPr lang="en-US" dirty="0" smtClean="0"/>
              <a:t>.</a:t>
            </a:r>
          </a:p>
          <a:p>
            <a:pPr marL="457200" indent="-457200">
              <a:buFont typeface="+mj-lt"/>
              <a:buAutoNum type="arabicPeriod"/>
            </a:pPr>
            <a:r>
              <a:rPr lang="en-US" dirty="0"/>
              <a:t>Explain Dining philosopher solution using Semaphore</a:t>
            </a:r>
            <a:r>
              <a:rPr lang="en-US" dirty="0" smtClean="0"/>
              <a:t>.</a:t>
            </a:r>
          </a:p>
          <a:p>
            <a:pPr marL="457200" indent="-457200">
              <a:buFont typeface="+mj-lt"/>
              <a:buAutoNum type="arabicPeriod"/>
            </a:pPr>
            <a:r>
              <a:rPr lang="en-US" dirty="0"/>
              <a:t>What Critical section Problem and list the requirements to solve it. Write Peterson’s Solution for the same</a:t>
            </a:r>
            <a:r>
              <a:rPr lang="en-US" dirty="0" smtClean="0"/>
              <a:t>.</a:t>
            </a:r>
          </a:p>
          <a:p>
            <a:pPr marL="457200" indent="-457200">
              <a:buFont typeface="+mj-lt"/>
              <a:buAutoNum type="arabicPeriod"/>
            </a:pPr>
            <a:r>
              <a:rPr lang="en-US" dirty="0"/>
              <a:t>Explain Dining philosopher solution using Monitors.</a:t>
            </a:r>
          </a:p>
          <a:p>
            <a:pPr marL="457200" indent="-457200" algn="just">
              <a:buFont typeface="+mj-lt"/>
              <a:buAutoNum type="arabicPeriod"/>
            </a:pPr>
            <a:endParaRPr lang="en-IN" dirty="0"/>
          </a:p>
        </p:txBody>
      </p:sp>
    </p:spTree>
    <p:extLst>
      <p:ext uri="{BB962C8B-B14F-4D97-AF65-F5344CB8AC3E}">
        <p14:creationId xmlns:p14="http://schemas.microsoft.com/office/powerpoint/2010/main" val="38329816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 you"/>
          <p:cNvPicPr>
            <a:picLocks noChangeAspect="1" noChangeArrowheads="1"/>
          </p:cNvPicPr>
          <p:nvPr/>
        </p:nvPicPr>
        <p:blipFill rotWithShape="1">
          <a:blip r:embed="rId2">
            <a:extLst>
              <a:ext uri="{28A0092B-C50C-407E-A947-70E740481C1C}">
                <a14:useLocalDpi xmlns:a14="http://schemas.microsoft.com/office/drawing/2010/main" val="0"/>
              </a:ext>
            </a:extLst>
          </a:blip>
          <a:srcRect l="3996" t="6154" b="10691"/>
          <a:stretch/>
        </p:blipFill>
        <p:spPr bwMode="auto">
          <a:xfrm>
            <a:off x="278483" y="1333500"/>
            <a:ext cx="858703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831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Definitions</a:t>
            </a:r>
            <a:endParaRPr lang="en-US" dirty="0"/>
          </a:p>
        </p:txBody>
      </p:sp>
      <p:sp>
        <p:nvSpPr>
          <p:cNvPr id="3" name="Content Placeholder 2"/>
          <p:cNvSpPr>
            <a:spLocks noGrp="1"/>
          </p:cNvSpPr>
          <p:nvPr>
            <p:ph idx="1"/>
          </p:nvPr>
        </p:nvSpPr>
        <p:spPr/>
        <p:txBody>
          <a:bodyPr/>
          <a:lstStyle/>
          <a:p>
            <a:r>
              <a:rPr lang="en-IN" b="1" dirty="0" smtClean="0"/>
              <a:t>Race Condition</a:t>
            </a:r>
            <a:r>
              <a:rPr lang="en-IN" dirty="0" smtClean="0"/>
              <a:t>: </a:t>
            </a:r>
            <a:r>
              <a:rPr lang="en-US" altLang="en-US" b="1" dirty="0">
                <a:solidFill>
                  <a:srgbClr val="C00000"/>
                </a:solidFill>
              </a:rPr>
              <a:t>Situations</a:t>
            </a:r>
            <a:r>
              <a:rPr lang="en-US" altLang="en-US" dirty="0"/>
              <a:t> like this </a:t>
            </a:r>
            <a:r>
              <a:rPr lang="en-US" altLang="en-US" b="1" dirty="0">
                <a:solidFill>
                  <a:srgbClr val="C00000"/>
                </a:solidFill>
              </a:rPr>
              <a:t>where processes access the same data concurrently</a:t>
            </a:r>
            <a:r>
              <a:rPr lang="en-US" altLang="en-US" dirty="0"/>
              <a:t> and the </a:t>
            </a:r>
            <a:r>
              <a:rPr lang="en-US" altLang="en-US" b="1" dirty="0">
                <a:solidFill>
                  <a:srgbClr val="C00000"/>
                </a:solidFill>
              </a:rPr>
              <a:t>outcome of execution depends on the particular order</a:t>
            </a:r>
            <a:r>
              <a:rPr lang="en-US" altLang="en-US" dirty="0"/>
              <a:t> in which the access takes place is called a race </a:t>
            </a:r>
            <a:r>
              <a:rPr lang="en-US" altLang="en-US" dirty="0" smtClean="0"/>
              <a:t>condition. 	</a:t>
            </a:r>
            <a:r>
              <a:rPr lang="en-US" b="1" dirty="0" smtClean="0"/>
              <a:t>OR</a:t>
            </a:r>
            <a:r>
              <a:rPr lang="en-US" i="1" dirty="0" smtClean="0"/>
              <a:t> </a:t>
            </a:r>
          </a:p>
          <a:p>
            <a:endParaRPr lang="en-US" i="1" dirty="0" smtClean="0"/>
          </a:p>
          <a:p>
            <a:pPr>
              <a:buClr>
                <a:schemeClr val="tx1"/>
              </a:buClr>
            </a:pPr>
            <a:r>
              <a:rPr lang="en-IN" b="1" dirty="0" smtClean="0">
                <a:solidFill>
                  <a:srgbClr val="C00000"/>
                </a:solidFill>
              </a:rPr>
              <a:t>S</a:t>
            </a:r>
            <a:r>
              <a:rPr lang="en-IN" b="1" dirty="0">
                <a:solidFill>
                  <a:srgbClr val="C00000"/>
                </a:solidFill>
              </a:rPr>
              <a:t>ituation</a:t>
            </a:r>
            <a:r>
              <a:rPr lang="en-IN" b="1" dirty="0" smtClean="0">
                <a:solidFill>
                  <a:srgbClr val="C00000"/>
                </a:solidFill>
              </a:rPr>
              <a:t> </a:t>
            </a:r>
            <a:r>
              <a:rPr lang="en-IN" b="1" dirty="0">
                <a:solidFill>
                  <a:srgbClr val="C00000"/>
                </a:solidFill>
              </a:rPr>
              <a:t>where two or more processes are reading or writing some shared data</a:t>
            </a:r>
            <a:r>
              <a:rPr lang="en-IN" dirty="0"/>
              <a:t> </a:t>
            </a:r>
            <a:r>
              <a:rPr lang="en-IN" b="1" dirty="0">
                <a:solidFill>
                  <a:srgbClr val="C00000"/>
                </a:solidFill>
              </a:rPr>
              <a:t>and the final result depends on who runs precisely when</a:t>
            </a:r>
            <a:r>
              <a:rPr lang="en-IN" dirty="0" smtClean="0"/>
              <a:t>.</a:t>
            </a:r>
          </a:p>
          <a:p>
            <a:endParaRPr lang="en-IN" i="1" dirty="0" smtClean="0"/>
          </a:p>
          <a:p>
            <a:r>
              <a:rPr lang="en-US" dirty="0"/>
              <a:t>Reasons for Race Condition</a:t>
            </a:r>
          </a:p>
          <a:p>
            <a:pPr marL="819150" lvl="1" indent="-457200">
              <a:buFont typeface="+mj-lt"/>
              <a:buAutoNum type="arabicPeriod"/>
            </a:pPr>
            <a:r>
              <a:rPr lang="en-US" dirty="0"/>
              <a:t>Exact instruction execution order cannot be predicted </a:t>
            </a:r>
          </a:p>
          <a:p>
            <a:pPr marL="819150" lvl="1" indent="-457200">
              <a:buFont typeface="+mj-lt"/>
              <a:buAutoNum type="arabicPeriod"/>
            </a:pPr>
            <a:r>
              <a:rPr lang="en-US" dirty="0"/>
              <a:t>Resource (file, memory, data etc…) sharing</a:t>
            </a:r>
          </a:p>
          <a:p>
            <a:endParaRPr lang="en-IN" dirty="0"/>
          </a:p>
          <a:p>
            <a:pPr lvl="1"/>
            <a:endParaRPr lang="en-US" dirty="0"/>
          </a:p>
        </p:txBody>
      </p:sp>
    </p:spTree>
    <p:extLst>
      <p:ext uri="{BB962C8B-B14F-4D97-AF65-F5344CB8AC3E}">
        <p14:creationId xmlns:p14="http://schemas.microsoft.com/office/powerpoint/2010/main" val="24246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25352</TotalTime>
  <Words>4697</Words>
  <Application>Microsoft Office PowerPoint</Application>
  <PresentationFormat>On-screen Show (4:3)</PresentationFormat>
  <Paragraphs>1136</Paragraphs>
  <Slides>88</Slides>
  <Notes>1</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88</vt:i4>
      </vt:variant>
    </vt:vector>
  </HeadingPairs>
  <TitlesOfParts>
    <vt:vector size="99" baseType="lpstr">
      <vt:lpstr>Arial</vt:lpstr>
      <vt:lpstr>Calibri</vt:lpstr>
      <vt:lpstr>Open Sans</vt:lpstr>
      <vt:lpstr>Open Sans Bold</vt:lpstr>
      <vt:lpstr>Open Sans Extrabold</vt:lpstr>
      <vt:lpstr>Open Sans Light</vt:lpstr>
      <vt:lpstr>Open Sans Semibold</vt:lpstr>
      <vt:lpstr>Times New Roman</vt:lpstr>
      <vt:lpstr>Wingdings</vt:lpstr>
      <vt:lpstr>Office Theme</vt:lpstr>
      <vt:lpstr>1_Office Theme</vt:lpstr>
      <vt:lpstr>PowerPoint Presentation</vt:lpstr>
      <vt:lpstr>Topics to be covered</vt:lpstr>
      <vt:lpstr>Inter process communication (IPC)</vt:lpstr>
      <vt:lpstr>Inter process communication (IPC)</vt:lpstr>
      <vt:lpstr>Models for Inter Process Communication (IPC)</vt:lpstr>
      <vt:lpstr>Race Condition</vt:lpstr>
      <vt:lpstr>Example of Race Condition</vt:lpstr>
      <vt:lpstr>Example of Race Condition</vt:lpstr>
      <vt:lpstr>Basic Definitions</vt:lpstr>
      <vt:lpstr>Basic Definitions</vt:lpstr>
      <vt:lpstr>Basic Definitions</vt:lpstr>
      <vt:lpstr>Basic Definitions</vt:lpstr>
      <vt:lpstr>Basic Definitions</vt:lpstr>
      <vt:lpstr>Basic Definitions</vt:lpstr>
      <vt:lpstr>Basic Definitions</vt:lpstr>
      <vt:lpstr>Solving Critical-Section Problem </vt:lpstr>
      <vt:lpstr>Mutual exclusion with busy waiting</vt:lpstr>
      <vt:lpstr>Disabling interrupts</vt:lpstr>
      <vt:lpstr>Disabling interrupts</vt:lpstr>
      <vt:lpstr>Shared lock variable</vt:lpstr>
      <vt:lpstr>Shared lock variable</vt:lpstr>
      <vt:lpstr>Shared lock variable</vt:lpstr>
      <vt:lpstr>Strict Alteration</vt:lpstr>
      <vt:lpstr>Strict Alteration (Algorithm)</vt:lpstr>
      <vt:lpstr>Strict Alteration (Disadvantages)</vt:lpstr>
      <vt:lpstr>Strict Alteration (Disadvantages)</vt:lpstr>
      <vt:lpstr>Strict Alteration (Disadvantages)</vt:lpstr>
      <vt:lpstr>TSL (Test and Set Lock) Instruction</vt:lpstr>
      <vt:lpstr>The TSL Instruction</vt:lpstr>
      <vt:lpstr>Exchange Instruction</vt:lpstr>
      <vt:lpstr>Dekker’s Algorithm</vt:lpstr>
      <vt:lpstr>Dekker’s Algorithm</vt:lpstr>
      <vt:lpstr>Dekker’s Algorithm</vt:lpstr>
      <vt:lpstr>Peterson’s Solution</vt:lpstr>
      <vt:lpstr>Priority inversion problem</vt:lpstr>
      <vt:lpstr>Priority inversion problem</vt:lpstr>
      <vt:lpstr>Mutual Exclusion with Busy Waiting</vt:lpstr>
      <vt:lpstr>Sleep and Wakeup</vt:lpstr>
      <vt:lpstr>Sleep and Wakeup</vt:lpstr>
      <vt:lpstr>Producer Consumer problem</vt:lpstr>
      <vt:lpstr>What Producer Consumer problem is?</vt:lpstr>
      <vt:lpstr>What Producer Consumer problem is?</vt:lpstr>
      <vt:lpstr>Producer Consumer problem using Sleep &amp; Wakeup</vt:lpstr>
      <vt:lpstr>Producer Consumer problem using Sleep &amp; Wakeup</vt:lpstr>
      <vt:lpstr>Problem in Sleep &amp; Wakeup</vt:lpstr>
      <vt:lpstr>Problem in Sleep &amp; Wakeup</vt:lpstr>
      <vt:lpstr>Problem in Sleep &amp; Wakeup</vt:lpstr>
      <vt:lpstr>Semaphore</vt:lpstr>
      <vt:lpstr>Semaphore (cont…)</vt:lpstr>
      <vt:lpstr>Semaphore (cont…)</vt:lpstr>
      <vt:lpstr>Semaphores</vt:lpstr>
      <vt:lpstr>Semaphores </vt:lpstr>
      <vt:lpstr>Producer Consumer problem using Semaphore</vt:lpstr>
      <vt:lpstr>Producer Consumer problem using Semaphore</vt:lpstr>
      <vt:lpstr>Readers Writer problem</vt:lpstr>
      <vt:lpstr>Readers Writer problem</vt:lpstr>
      <vt:lpstr>Readers Writer problem</vt:lpstr>
      <vt:lpstr>Readers Writer problem using Semaphore</vt:lpstr>
      <vt:lpstr>Readers Writer problem using Semaphore</vt:lpstr>
      <vt:lpstr>Readers Writer problem using Semaphore</vt:lpstr>
      <vt:lpstr>Monitor</vt:lpstr>
      <vt:lpstr>Monitor </vt:lpstr>
      <vt:lpstr>Producer Consumer problem using Monitor</vt:lpstr>
      <vt:lpstr>Producer Consumer problem using Monitor</vt:lpstr>
      <vt:lpstr>Producer Consumer problem using Monitor </vt:lpstr>
      <vt:lpstr>Producer Consumer problem using Monitor</vt:lpstr>
      <vt:lpstr>Producer Consumer problem using Monitor</vt:lpstr>
      <vt:lpstr>Producer Consumer problem using Monitor</vt:lpstr>
      <vt:lpstr>Mutex</vt:lpstr>
      <vt:lpstr>Pipes</vt:lpstr>
      <vt:lpstr>Pipes</vt:lpstr>
      <vt:lpstr>Pipes</vt:lpstr>
      <vt:lpstr>Pipes</vt:lpstr>
      <vt:lpstr>Pipes</vt:lpstr>
      <vt:lpstr>Message Passing</vt:lpstr>
      <vt:lpstr>Producer Consumer problem using message passing</vt:lpstr>
      <vt:lpstr>Producer Consumer problem using message passing</vt:lpstr>
      <vt:lpstr>Dinning Philosopher Problem</vt:lpstr>
      <vt:lpstr>Solution to Dinning Philosopher Problem</vt:lpstr>
      <vt:lpstr>Solution to Dinning Philosopher Problem</vt:lpstr>
      <vt:lpstr>Solution to Dinning Philosopher Problem</vt:lpstr>
      <vt:lpstr>Solution to Dinning Philosopher Problem</vt:lpstr>
      <vt:lpstr>Barrier</vt:lpstr>
      <vt:lpstr>Barrier</vt:lpstr>
      <vt:lpstr>Barrier</vt:lpstr>
      <vt:lpstr>Signal</vt:lpstr>
      <vt:lpstr>Questions asked in GTU</vt:lpstr>
      <vt:lpstr>PowerPoint Presentation</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2194</cp:revision>
  <cp:lastPrinted>2017-12-14T04:37:49Z</cp:lastPrinted>
  <dcterms:created xsi:type="dcterms:W3CDTF">2013-05-17T03:00:03Z</dcterms:created>
  <dcterms:modified xsi:type="dcterms:W3CDTF">2020-01-29T02:59:04Z</dcterms:modified>
</cp:coreProperties>
</file>