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</p:sldMasterIdLst>
  <p:notesMasterIdLst>
    <p:notesMasterId r:id="rId51"/>
  </p:notesMasterIdLst>
  <p:sldIdLst>
    <p:sldId id="453" r:id="rId4"/>
    <p:sldId id="409" r:id="rId5"/>
    <p:sldId id="410" r:id="rId6"/>
    <p:sldId id="452" r:id="rId7"/>
    <p:sldId id="411" r:id="rId8"/>
    <p:sldId id="413" r:id="rId9"/>
    <p:sldId id="442" r:id="rId10"/>
    <p:sldId id="414" r:id="rId11"/>
    <p:sldId id="415" r:id="rId12"/>
    <p:sldId id="416" r:id="rId13"/>
    <p:sldId id="417" r:id="rId14"/>
    <p:sldId id="443" r:id="rId15"/>
    <p:sldId id="418" r:id="rId16"/>
    <p:sldId id="447" r:id="rId17"/>
    <p:sldId id="419" r:id="rId18"/>
    <p:sldId id="448" r:id="rId19"/>
    <p:sldId id="444" r:id="rId20"/>
    <p:sldId id="449" r:id="rId21"/>
    <p:sldId id="420" r:id="rId22"/>
    <p:sldId id="421" r:id="rId23"/>
    <p:sldId id="423" r:id="rId24"/>
    <p:sldId id="424" r:id="rId25"/>
    <p:sldId id="450" r:id="rId26"/>
    <p:sldId id="425" r:id="rId27"/>
    <p:sldId id="426" r:id="rId28"/>
    <p:sldId id="427" r:id="rId29"/>
    <p:sldId id="459" r:id="rId30"/>
    <p:sldId id="445" r:id="rId31"/>
    <p:sldId id="429" r:id="rId32"/>
    <p:sldId id="430" r:id="rId33"/>
    <p:sldId id="431" r:id="rId34"/>
    <p:sldId id="432" r:id="rId35"/>
    <p:sldId id="433" r:id="rId36"/>
    <p:sldId id="451" r:id="rId37"/>
    <p:sldId id="434" r:id="rId38"/>
    <p:sldId id="435" r:id="rId39"/>
    <p:sldId id="436" r:id="rId40"/>
    <p:sldId id="437" r:id="rId41"/>
    <p:sldId id="438" r:id="rId42"/>
    <p:sldId id="439" r:id="rId43"/>
    <p:sldId id="440" r:id="rId44"/>
    <p:sldId id="458" r:id="rId45"/>
    <p:sldId id="441" r:id="rId46"/>
    <p:sldId id="460" r:id="rId47"/>
    <p:sldId id="461" r:id="rId48"/>
    <p:sldId id="454" r:id="rId49"/>
    <p:sldId id="455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wJCUjS0CMK8KCf93QQgc4A==" hashData="uz8jEEdgcHUZCHwQLguPZKWwg/9o0Lq22Cka1HHmqfDvHuAzGQ/WN8JeEQ9KPuqT3tuYvCZE2yeDyLtbXlLdF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8F"/>
    <a:srgbClr val="34495E"/>
    <a:srgbClr val="E40524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4660"/>
  </p:normalViewPr>
  <p:slideViewPr>
    <p:cSldViewPr>
      <p:cViewPr varScale="1">
        <p:scale>
          <a:sx n="67" d="100"/>
          <a:sy n="67" d="100"/>
        </p:scale>
        <p:origin x="139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image" Target="../media/image3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image" Target="../media/image3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58EE45-BE6A-4E2A-9B0C-DEEEAB8A8EE5}" type="doc">
      <dgm:prSet loTypeId="urn:microsoft.com/office/officeart/2005/8/layout/pList2" loCatId="picture" qsTypeId="urn:microsoft.com/office/officeart/2005/8/quickstyle/simple1" qsCatId="simple" csTypeId="urn:microsoft.com/office/officeart/2005/8/colors/accent1_2" csCatId="accent1" phldr="1"/>
      <dgm:spPr/>
    </dgm:pt>
    <dgm:pt modelId="{9CFA9FAD-F107-4C4E-AAE1-77CB820B7DA2}">
      <dgm:prSet phldrT="[Text]" custT="1"/>
      <dgm:spPr/>
      <dgm:t>
        <a:bodyPr/>
        <a:lstStyle/>
        <a:p>
          <a:pPr algn="ctr"/>
          <a:r>
            <a:rPr lang="en-US" sz="1800" b="1" u="sng" dirty="0" smtClean="0"/>
            <a:t>One to One Model</a:t>
          </a:r>
        </a:p>
        <a:p>
          <a:pPr algn="l"/>
          <a:r>
            <a:rPr lang="en-US" sz="1800" dirty="0" smtClean="0"/>
            <a:t>Each user threads mapped to one kernel thread. </a:t>
          </a:r>
        </a:p>
        <a:p>
          <a:pPr algn="l"/>
          <a:r>
            <a:rPr lang="en-US" sz="1800" dirty="0" smtClean="0"/>
            <a:t>Problem with this model is that creating a user thread requires the corresponding kernel thread.</a:t>
          </a:r>
          <a:endParaRPr lang="en-US" sz="1800" dirty="0"/>
        </a:p>
      </dgm:t>
    </dgm:pt>
    <dgm:pt modelId="{7B2F5A8B-FE62-4587-95CE-6914FFEFE0ED}" type="parTrans" cxnId="{F31604AC-E813-4AC8-9DB7-7BC05D14A858}">
      <dgm:prSet/>
      <dgm:spPr/>
      <dgm:t>
        <a:bodyPr/>
        <a:lstStyle/>
        <a:p>
          <a:endParaRPr lang="en-US"/>
        </a:p>
      </dgm:t>
    </dgm:pt>
    <dgm:pt modelId="{2739E523-0408-40FC-89BC-DC3593C44A9D}" type="sibTrans" cxnId="{F31604AC-E813-4AC8-9DB7-7BC05D14A858}">
      <dgm:prSet/>
      <dgm:spPr/>
      <dgm:t>
        <a:bodyPr/>
        <a:lstStyle/>
        <a:p>
          <a:endParaRPr lang="en-US"/>
        </a:p>
      </dgm:t>
    </dgm:pt>
    <dgm:pt modelId="{15AD4928-3150-470A-BCAF-6F4FC4CBF7AF}">
      <dgm:prSet phldrT="[Text]" custT="1"/>
      <dgm:spPr/>
      <dgm:t>
        <a:bodyPr/>
        <a:lstStyle/>
        <a:p>
          <a:pPr algn="ctr"/>
          <a:r>
            <a:rPr lang="en-US" sz="1800" b="1" u="sng" dirty="0" smtClean="0"/>
            <a:t>Many to One Model</a:t>
          </a:r>
        </a:p>
        <a:p>
          <a:pPr algn="l"/>
          <a:r>
            <a:rPr lang="en-US" sz="1800" dirty="0" smtClean="0"/>
            <a:t>Multiple user threads mapped to one kernel thread. </a:t>
          </a:r>
        </a:p>
        <a:p>
          <a:pPr algn="l"/>
          <a:r>
            <a:rPr lang="en-US" sz="1800" dirty="0" smtClean="0"/>
            <a:t>Problem with this model is that a user thread can block entire process because we have only one kernel thread.</a:t>
          </a:r>
        </a:p>
        <a:p>
          <a:pPr algn="l"/>
          <a:endParaRPr lang="en-US" sz="1800" dirty="0"/>
        </a:p>
      </dgm:t>
    </dgm:pt>
    <dgm:pt modelId="{36AAA815-F6AF-46E0-83C7-AAA7DEAAF57D}" type="parTrans" cxnId="{74686C83-5ED8-48CD-9B8B-10FA9CBD837E}">
      <dgm:prSet/>
      <dgm:spPr/>
      <dgm:t>
        <a:bodyPr/>
        <a:lstStyle/>
        <a:p>
          <a:endParaRPr lang="en-US"/>
        </a:p>
      </dgm:t>
    </dgm:pt>
    <dgm:pt modelId="{9B4446DB-7C63-4B53-9DB5-C33951A379C3}" type="sibTrans" cxnId="{74686C83-5ED8-48CD-9B8B-10FA9CBD837E}">
      <dgm:prSet/>
      <dgm:spPr/>
      <dgm:t>
        <a:bodyPr/>
        <a:lstStyle/>
        <a:p>
          <a:endParaRPr lang="en-US"/>
        </a:p>
      </dgm:t>
    </dgm:pt>
    <dgm:pt modelId="{8AD09BD4-1AFC-4392-80B0-137B4520B15A}">
      <dgm:prSet phldrT="[Text]" custT="1"/>
      <dgm:spPr/>
      <dgm:t>
        <a:bodyPr/>
        <a:lstStyle/>
        <a:p>
          <a:pPr algn="ctr"/>
          <a:r>
            <a:rPr lang="en-US" sz="1800" b="1" u="sng" dirty="0" smtClean="0"/>
            <a:t>Many to Many Model</a:t>
          </a:r>
        </a:p>
        <a:p>
          <a:pPr algn="l"/>
          <a:r>
            <a:rPr lang="en-US" sz="1800" dirty="0" smtClean="0"/>
            <a:t>Multiple user threads multiplex to more than one kernel threads. </a:t>
          </a:r>
        </a:p>
        <a:p>
          <a:pPr algn="l"/>
          <a:r>
            <a:rPr lang="en-US" sz="1800" dirty="0" smtClean="0"/>
            <a:t>Advantage with this model is that a user thread can not block entire process because we have multiple kernel thread.</a:t>
          </a:r>
          <a:endParaRPr lang="en-US" sz="1800" dirty="0"/>
        </a:p>
      </dgm:t>
    </dgm:pt>
    <dgm:pt modelId="{E248FF1F-F25F-4092-9D01-554CE604C95C}" type="parTrans" cxnId="{2D957706-424E-4465-8274-647D0D5B6772}">
      <dgm:prSet/>
      <dgm:spPr/>
      <dgm:t>
        <a:bodyPr/>
        <a:lstStyle/>
        <a:p>
          <a:endParaRPr lang="en-US"/>
        </a:p>
      </dgm:t>
    </dgm:pt>
    <dgm:pt modelId="{1879CE3A-786B-4D70-9B3B-D3B2687C68B3}" type="sibTrans" cxnId="{2D957706-424E-4465-8274-647D0D5B6772}">
      <dgm:prSet/>
      <dgm:spPr/>
      <dgm:t>
        <a:bodyPr/>
        <a:lstStyle/>
        <a:p>
          <a:endParaRPr lang="en-US"/>
        </a:p>
      </dgm:t>
    </dgm:pt>
    <dgm:pt modelId="{D0FAC08F-D384-4275-B85F-3799F09239EE}" type="pres">
      <dgm:prSet presAssocID="{A858EE45-BE6A-4E2A-9B0C-DEEEAB8A8EE5}" presName="Name0" presStyleCnt="0">
        <dgm:presLayoutVars>
          <dgm:dir/>
          <dgm:resizeHandles val="exact"/>
        </dgm:presLayoutVars>
      </dgm:prSet>
      <dgm:spPr/>
    </dgm:pt>
    <dgm:pt modelId="{F594F6DE-B85D-400F-9C78-9E7039E7DAA2}" type="pres">
      <dgm:prSet presAssocID="{A858EE45-BE6A-4E2A-9B0C-DEEEAB8A8EE5}" presName="bkgdShp" presStyleLbl="alignAccFollowNode1" presStyleIdx="0" presStyleCnt="1" custScaleY="80000" custLinFactNeighborY="-1111"/>
      <dgm:spPr/>
    </dgm:pt>
    <dgm:pt modelId="{8D22393C-8C2F-4D4E-8E05-68FB22011394}" type="pres">
      <dgm:prSet presAssocID="{A858EE45-BE6A-4E2A-9B0C-DEEEAB8A8EE5}" presName="linComp" presStyleCnt="0"/>
      <dgm:spPr/>
    </dgm:pt>
    <dgm:pt modelId="{F2BC339B-4E76-4860-97F9-3D0BF1B9FF26}" type="pres">
      <dgm:prSet presAssocID="{9CFA9FAD-F107-4C4E-AAE1-77CB820B7DA2}" presName="compNode" presStyleCnt="0"/>
      <dgm:spPr/>
    </dgm:pt>
    <dgm:pt modelId="{E8F6ED8E-006C-4C48-9D91-1319B9077760}" type="pres">
      <dgm:prSet presAssocID="{9CFA9FAD-F107-4C4E-AAE1-77CB820B7DA2}" presName="node" presStyleLbl="node1" presStyleIdx="0" presStyleCnt="3" custScaleY="109091" custLinFactNeighborY="-14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865C6-E9F4-4F98-980A-A6FB6EEE68E8}" type="pres">
      <dgm:prSet presAssocID="{9CFA9FAD-F107-4C4E-AAE1-77CB820B7DA2}" presName="invisiNode" presStyleLbl="node1" presStyleIdx="0" presStyleCnt="3"/>
      <dgm:spPr/>
    </dgm:pt>
    <dgm:pt modelId="{F4E84CE6-65AF-4CD4-93B9-3A916AED176E}" type="pres">
      <dgm:prSet presAssocID="{9CFA9FAD-F107-4C4E-AAE1-77CB820B7DA2}" presName="imagNode" presStyleLbl="fgImgPlace1" presStyleIdx="0" presStyleCnt="3" custLinFactNeighborY="239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E8F2C94F-AF0D-45B6-80DD-E14894FEA432}" type="pres">
      <dgm:prSet presAssocID="{2739E523-0408-40FC-89BC-DC3593C44A9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9FEF3D6-AB80-47F9-92C8-F77234F62851}" type="pres">
      <dgm:prSet presAssocID="{15AD4928-3150-470A-BCAF-6F4FC4CBF7AF}" presName="compNode" presStyleCnt="0"/>
      <dgm:spPr/>
    </dgm:pt>
    <dgm:pt modelId="{01EB45A5-4D97-4A96-9CBB-A816716B941D}" type="pres">
      <dgm:prSet presAssocID="{15AD4928-3150-470A-BCAF-6F4FC4CBF7AF}" presName="node" presStyleLbl="node1" presStyleIdx="1" presStyleCnt="3" custScaleY="109091" custLinFactNeighborY="-14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DCB61A-7462-4D4D-A5D8-45DEB8E8AFE8}" type="pres">
      <dgm:prSet presAssocID="{15AD4928-3150-470A-BCAF-6F4FC4CBF7AF}" presName="invisiNode" presStyleLbl="node1" presStyleIdx="1" presStyleCnt="3"/>
      <dgm:spPr/>
    </dgm:pt>
    <dgm:pt modelId="{73A601D5-2D83-4B8A-94C7-2BA2F97DD72F}" type="pres">
      <dgm:prSet presAssocID="{15AD4928-3150-470A-BCAF-6F4FC4CBF7AF}" presName="imagNode" presStyleLbl="fgImgPlace1" presStyleIdx="1" presStyleCnt="3" custLinFactNeighborY="239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18C08668-347E-4970-A14A-7B822ED0C416}" type="pres">
      <dgm:prSet presAssocID="{9B4446DB-7C63-4B53-9DB5-C33951A379C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B54464F-58FA-4E90-873B-F64096CC6217}" type="pres">
      <dgm:prSet presAssocID="{8AD09BD4-1AFC-4392-80B0-137B4520B15A}" presName="compNode" presStyleCnt="0"/>
      <dgm:spPr/>
    </dgm:pt>
    <dgm:pt modelId="{D21AE845-F0FA-49BF-9B5F-81AA34453294}" type="pres">
      <dgm:prSet presAssocID="{8AD09BD4-1AFC-4392-80B0-137B4520B15A}" presName="node" presStyleLbl="node1" presStyleIdx="2" presStyleCnt="3" custScaleY="109091" custLinFactNeighborY="-14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0BD7F-41CC-4F0A-89F8-C7DE3CA838F3}" type="pres">
      <dgm:prSet presAssocID="{8AD09BD4-1AFC-4392-80B0-137B4520B15A}" presName="invisiNode" presStyleLbl="node1" presStyleIdx="2" presStyleCnt="3"/>
      <dgm:spPr/>
    </dgm:pt>
    <dgm:pt modelId="{27369196-1A34-448C-8A99-1A314EFB2D18}" type="pres">
      <dgm:prSet presAssocID="{8AD09BD4-1AFC-4392-80B0-137B4520B15A}" presName="imagNode" presStyleLbl="fgImgPlace1" presStyleIdx="2" presStyleCnt="3" custLinFactNeighborY="239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</dgm:ptLst>
  <dgm:cxnLst>
    <dgm:cxn modelId="{2D957706-424E-4465-8274-647D0D5B6772}" srcId="{A858EE45-BE6A-4E2A-9B0C-DEEEAB8A8EE5}" destId="{8AD09BD4-1AFC-4392-80B0-137B4520B15A}" srcOrd="2" destOrd="0" parTransId="{E248FF1F-F25F-4092-9D01-554CE604C95C}" sibTransId="{1879CE3A-786B-4D70-9B3B-D3B2687C68B3}"/>
    <dgm:cxn modelId="{A99381A6-9A35-4C5A-B5D6-91993D3CBB11}" type="presOf" srcId="{9B4446DB-7C63-4B53-9DB5-C33951A379C3}" destId="{18C08668-347E-4970-A14A-7B822ED0C416}" srcOrd="0" destOrd="0" presId="urn:microsoft.com/office/officeart/2005/8/layout/pList2"/>
    <dgm:cxn modelId="{74686C83-5ED8-48CD-9B8B-10FA9CBD837E}" srcId="{A858EE45-BE6A-4E2A-9B0C-DEEEAB8A8EE5}" destId="{15AD4928-3150-470A-BCAF-6F4FC4CBF7AF}" srcOrd="1" destOrd="0" parTransId="{36AAA815-F6AF-46E0-83C7-AAA7DEAAF57D}" sibTransId="{9B4446DB-7C63-4B53-9DB5-C33951A379C3}"/>
    <dgm:cxn modelId="{46B811AE-E122-4F9C-939B-089FE79D2773}" type="presOf" srcId="{A858EE45-BE6A-4E2A-9B0C-DEEEAB8A8EE5}" destId="{D0FAC08F-D384-4275-B85F-3799F09239EE}" srcOrd="0" destOrd="0" presId="urn:microsoft.com/office/officeart/2005/8/layout/pList2"/>
    <dgm:cxn modelId="{F31604AC-E813-4AC8-9DB7-7BC05D14A858}" srcId="{A858EE45-BE6A-4E2A-9B0C-DEEEAB8A8EE5}" destId="{9CFA9FAD-F107-4C4E-AAE1-77CB820B7DA2}" srcOrd="0" destOrd="0" parTransId="{7B2F5A8B-FE62-4587-95CE-6914FFEFE0ED}" sibTransId="{2739E523-0408-40FC-89BC-DC3593C44A9D}"/>
    <dgm:cxn modelId="{7C6FDC72-BF5C-475C-A1B7-D6D10E12B859}" type="presOf" srcId="{8AD09BD4-1AFC-4392-80B0-137B4520B15A}" destId="{D21AE845-F0FA-49BF-9B5F-81AA34453294}" srcOrd="0" destOrd="0" presId="urn:microsoft.com/office/officeart/2005/8/layout/pList2"/>
    <dgm:cxn modelId="{10541D34-68D6-43C2-A9DC-D66A6C3FF012}" type="presOf" srcId="{15AD4928-3150-470A-BCAF-6F4FC4CBF7AF}" destId="{01EB45A5-4D97-4A96-9CBB-A816716B941D}" srcOrd="0" destOrd="0" presId="urn:microsoft.com/office/officeart/2005/8/layout/pList2"/>
    <dgm:cxn modelId="{12BB0B36-04BF-45AD-889E-27CAF05A1352}" type="presOf" srcId="{2739E523-0408-40FC-89BC-DC3593C44A9D}" destId="{E8F2C94F-AF0D-45B6-80DD-E14894FEA432}" srcOrd="0" destOrd="0" presId="urn:microsoft.com/office/officeart/2005/8/layout/pList2"/>
    <dgm:cxn modelId="{8D7B5167-D9A9-48A9-8A3E-BD1162173AF2}" type="presOf" srcId="{9CFA9FAD-F107-4C4E-AAE1-77CB820B7DA2}" destId="{E8F6ED8E-006C-4C48-9D91-1319B9077760}" srcOrd="0" destOrd="0" presId="urn:microsoft.com/office/officeart/2005/8/layout/pList2"/>
    <dgm:cxn modelId="{4E90B2F9-F7EF-46D6-A80D-FE88FC9595E8}" type="presParOf" srcId="{D0FAC08F-D384-4275-B85F-3799F09239EE}" destId="{F594F6DE-B85D-400F-9C78-9E7039E7DAA2}" srcOrd="0" destOrd="0" presId="urn:microsoft.com/office/officeart/2005/8/layout/pList2"/>
    <dgm:cxn modelId="{A848199D-46CF-4D54-82B0-FC4AF3426CF6}" type="presParOf" srcId="{D0FAC08F-D384-4275-B85F-3799F09239EE}" destId="{8D22393C-8C2F-4D4E-8E05-68FB22011394}" srcOrd="1" destOrd="0" presId="urn:microsoft.com/office/officeart/2005/8/layout/pList2"/>
    <dgm:cxn modelId="{B2D71548-148F-4C07-B6EC-A5CE25257459}" type="presParOf" srcId="{8D22393C-8C2F-4D4E-8E05-68FB22011394}" destId="{F2BC339B-4E76-4860-97F9-3D0BF1B9FF26}" srcOrd="0" destOrd="0" presId="urn:microsoft.com/office/officeart/2005/8/layout/pList2"/>
    <dgm:cxn modelId="{C8952998-EF05-494E-80C5-20BC6026BCF1}" type="presParOf" srcId="{F2BC339B-4E76-4860-97F9-3D0BF1B9FF26}" destId="{E8F6ED8E-006C-4C48-9D91-1319B9077760}" srcOrd="0" destOrd="0" presId="urn:microsoft.com/office/officeart/2005/8/layout/pList2"/>
    <dgm:cxn modelId="{112C901D-F768-4F3F-ABB7-E3275316D614}" type="presParOf" srcId="{F2BC339B-4E76-4860-97F9-3D0BF1B9FF26}" destId="{005865C6-E9F4-4F98-980A-A6FB6EEE68E8}" srcOrd="1" destOrd="0" presId="urn:microsoft.com/office/officeart/2005/8/layout/pList2"/>
    <dgm:cxn modelId="{BEC52F14-0A7B-44A7-99F0-FC3607635FF9}" type="presParOf" srcId="{F2BC339B-4E76-4860-97F9-3D0BF1B9FF26}" destId="{F4E84CE6-65AF-4CD4-93B9-3A916AED176E}" srcOrd="2" destOrd="0" presId="urn:microsoft.com/office/officeart/2005/8/layout/pList2"/>
    <dgm:cxn modelId="{1ABCE528-1AB9-49D2-BF39-4E892B670CFA}" type="presParOf" srcId="{8D22393C-8C2F-4D4E-8E05-68FB22011394}" destId="{E8F2C94F-AF0D-45B6-80DD-E14894FEA432}" srcOrd="1" destOrd="0" presId="urn:microsoft.com/office/officeart/2005/8/layout/pList2"/>
    <dgm:cxn modelId="{A7FC2D49-F561-43EE-9596-875D62416741}" type="presParOf" srcId="{8D22393C-8C2F-4D4E-8E05-68FB22011394}" destId="{69FEF3D6-AB80-47F9-92C8-F77234F62851}" srcOrd="2" destOrd="0" presId="urn:microsoft.com/office/officeart/2005/8/layout/pList2"/>
    <dgm:cxn modelId="{3400265A-F9D1-47F8-948F-FB3E405C504C}" type="presParOf" srcId="{69FEF3D6-AB80-47F9-92C8-F77234F62851}" destId="{01EB45A5-4D97-4A96-9CBB-A816716B941D}" srcOrd="0" destOrd="0" presId="urn:microsoft.com/office/officeart/2005/8/layout/pList2"/>
    <dgm:cxn modelId="{9D52CE45-8B48-4CC4-AE66-EE18300F9C00}" type="presParOf" srcId="{69FEF3D6-AB80-47F9-92C8-F77234F62851}" destId="{EFDCB61A-7462-4D4D-A5D8-45DEB8E8AFE8}" srcOrd="1" destOrd="0" presId="urn:microsoft.com/office/officeart/2005/8/layout/pList2"/>
    <dgm:cxn modelId="{5DE605E4-5B84-4E64-81FE-10999B732B60}" type="presParOf" srcId="{69FEF3D6-AB80-47F9-92C8-F77234F62851}" destId="{73A601D5-2D83-4B8A-94C7-2BA2F97DD72F}" srcOrd="2" destOrd="0" presId="urn:microsoft.com/office/officeart/2005/8/layout/pList2"/>
    <dgm:cxn modelId="{9447169E-8E10-4663-9A27-BEBEC485DBE2}" type="presParOf" srcId="{8D22393C-8C2F-4D4E-8E05-68FB22011394}" destId="{18C08668-347E-4970-A14A-7B822ED0C416}" srcOrd="3" destOrd="0" presId="urn:microsoft.com/office/officeart/2005/8/layout/pList2"/>
    <dgm:cxn modelId="{FC497F8D-345F-4209-B775-FC4960CFC0C4}" type="presParOf" srcId="{8D22393C-8C2F-4D4E-8E05-68FB22011394}" destId="{2B54464F-58FA-4E90-873B-F64096CC6217}" srcOrd="4" destOrd="0" presId="urn:microsoft.com/office/officeart/2005/8/layout/pList2"/>
    <dgm:cxn modelId="{FF0312C5-46AE-4C06-B9A5-C476534C3E00}" type="presParOf" srcId="{2B54464F-58FA-4E90-873B-F64096CC6217}" destId="{D21AE845-F0FA-49BF-9B5F-81AA34453294}" srcOrd="0" destOrd="0" presId="urn:microsoft.com/office/officeart/2005/8/layout/pList2"/>
    <dgm:cxn modelId="{2A25E863-74C6-4C73-9824-28FA47345CB9}" type="presParOf" srcId="{2B54464F-58FA-4E90-873B-F64096CC6217}" destId="{5DD0BD7F-41CC-4F0A-89F8-C7DE3CA838F3}" srcOrd="1" destOrd="0" presId="urn:microsoft.com/office/officeart/2005/8/layout/pList2"/>
    <dgm:cxn modelId="{E90D9C0C-46BA-47C9-B624-4FFD914DF086}" type="presParOf" srcId="{2B54464F-58FA-4E90-873B-F64096CC6217}" destId="{27369196-1A34-448C-8A99-1A314EFB2D18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4F6DE-B85D-400F-9C78-9E7039E7DAA2}">
      <dsp:nvSpPr>
        <dsp:cNvPr id="0" name=""/>
        <dsp:cNvSpPr/>
      </dsp:nvSpPr>
      <dsp:spPr>
        <a:xfrm>
          <a:off x="0" y="213362"/>
          <a:ext cx="8763000" cy="192024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84CE6-65AF-4CD4-93B9-3A916AED176E}">
      <dsp:nvSpPr>
        <dsp:cNvPr id="0" name=""/>
        <dsp:cNvSpPr/>
      </dsp:nvSpPr>
      <dsp:spPr>
        <a:xfrm>
          <a:off x="266912" y="295556"/>
          <a:ext cx="2571617" cy="176022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6ED8E-006C-4C48-9D91-1319B9077760}">
      <dsp:nvSpPr>
        <dsp:cNvPr id="0" name=""/>
        <dsp:cNvSpPr/>
      </dsp:nvSpPr>
      <dsp:spPr>
        <a:xfrm rot="10800000">
          <a:off x="266912" y="2156472"/>
          <a:ext cx="2571617" cy="3200402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u="sng" kern="1200" dirty="0" smtClean="0"/>
            <a:t>One to One Model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Each user threads mapped to one kernel thread.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Problem with this model is that creating a user thread requires the corresponding kernel thread.</a:t>
          </a:r>
          <a:endParaRPr lang="en-US" sz="1800" kern="1200" dirty="0"/>
        </a:p>
      </dsp:txBody>
      <dsp:txXfrm rot="10800000">
        <a:off x="345998" y="2156472"/>
        <a:ext cx="2413445" cy="3121316"/>
      </dsp:txXfrm>
    </dsp:sp>
    <dsp:sp modelId="{73A601D5-2D83-4B8A-94C7-2BA2F97DD72F}">
      <dsp:nvSpPr>
        <dsp:cNvPr id="0" name=""/>
        <dsp:cNvSpPr/>
      </dsp:nvSpPr>
      <dsp:spPr>
        <a:xfrm>
          <a:off x="3095691" y="295556"/>
          <a:ext cx="2571617" cy="176022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B45A5-4D97-4A96-9CBB-A816716B941D}">
      <dsp:nvSpPr>
        <dsp:cNvPr id="0" name=""/>
        <dsp:cNvSpPr/>
      </dsp:nvSpPr>
      <dsp:spPr>
        <a:xfrm rot="10800000">
          <a:off x="3095691" y="2156472"/>
          <a:ext cx="2571617" cy="3200402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u="sng" kern="1200" dirty="0" smtClean="0"/>
            <a:t>Many to One Model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Multiple user threads mapped to one kernel thread.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Problem with this model is that a user thread can block entire process because we have only one kernel thread.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 rot="10800000">
        <a:off x="3174777" y="2156472"/>
        <a:ext cx="2413445" cy="3121316"/>
      </dsp:txXfrm>
    </dsp:sp>
    <dsp:sp modelId="{27369196-1A34-448C-8A99-1A314EFB2D18}">
      <dsp:nvSpPr>
        <dsp:cNvPr id="0" name=""/>
        <dsp:cNvSpPr/>
      </dsp:nvSpPr>
      <dsp:spPr>
        <a:xfrm>
          <a:off x="5924470" y="295556"/>
          <a:ext cx="2571617" cy="176022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AE845-F0FA-49BF-9B5F-81AA34453294}">
      <dsp:nvSpPr>
        <dsp:cNvPr id="0" name=""/>
        <dsp:cNvSpPr/>
      </dsp:nvSpPr>
      <dsp:spPr>
        <a:xfrm rot="10800000">
          <a:off x="5924470" y="2156472"/>
          <a:ext cx="2571617" cy="3200402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u="sng" kern="1200" dirty="0" smtClean="0"/>
            <a:t>Many to Many Model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Multiple user threads multiplex to more than one kernel threads.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Advantage with this model is that a user thread can not block entire process because we have multiple kernel thread.</a:t>
          </a:r>
          <a:endParaRPr lang="en-US" sz="1800" kern="1200" dirty="0"/>
        </a:p>
      </dsp:txBody>
      <dsp:txXfrm rot="10800000">
        <a:off x="6003556" y="2156472"/>
        <a:ext cx="2413445" cy="3121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02-Jan-20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755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285750" algn="just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q"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600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Basics of Algorithms and Mathematics</a:t>
            </a:r>
            <a:r>
              <a:rPr lang="da-DK" sz="1600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                  </a:t>
            </a:r>
            <a:fld id="{0DFAFC65-7612-4714-8C31-D331BBD2B88A}" type="slidenum">
              <a:rPr lang="da-DK" sz="1600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r>
              <a:rPr lang="da-DK" sz="1600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            Darshan </a:t>
            </a:r>
            <a:r>
              <a:rPr lang="da-DK" sz="1600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600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600" noProof="1">
              <a:solidFill>
                <a:srgbClr val="FFFFF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891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822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343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831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552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5420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68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dirty="0" smtClean="0"/>
              <a:t>Process &amp; Thread Management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6138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364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9172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51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 b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 lIns="108000">
            <a:normAutofit/>
          </a:bodyPr>
          <a:lstStyle>
            <a:lvl1pPr marL="342900" indent="-342900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25475" indent="-263525" algn="just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23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896938" indent="-271463" algn="just">
              <a:lnSpc>
                <a:spcPct val="90000"/>
              </a:lnSpc>
              <a:spcBef>
                <a:spcPts val="600"/>
              </a:spcBef>
              <a:buClrTx/>
              <a:defRPr sz="22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168400" indent="-271463" algn="just">
              <a:lnSpc>
                <a:spcPct val="90000"/>
              </a:lnSpc>
              <a:spcBef>
                <a:spcPts val="600"/>
              </a:spcBef>
              <a:buClrTx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39863" indent="-271463" algn="just">
              <a:lnSpc>
                <a:spcPct val="90000"/>
              </a:lnSpc>
              <a:spcBef>
                <a:spcPts val="600"/>
              </a:spcBef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kern="1200" baseline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smtClean="0"/>
              <a:t>Process &amp; Thread Management</a:t>
            </a:r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  <a:endParaRPr lang="da-DK" noProof="1">
              <a:solidFill>
                <a:srgbClr val="FFFFF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noProof="1">
              <a:solidFill>
                <a:srgbClr val="FFFFF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44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434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066800"/>
            <a:ext cx="4305300" cy="5059363"/>
          </a:xfrm>
        </p:spPr>
        <p:txBody>
          <a:bodyPr/>
          <a:lstStyle>
            <a:lvl1pPr>
              <a:defRPr sz="2400"/>
            </a:lvl1pPr>
            <a:lvl2pPr>
              <a:defRPr sz="23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05300" cy="5059363"/>
          </a:xfrm>
        </p:spPr>
        <p:txBody>
          <a:bodyPr/>
          <a:lstStyle>
            <a:lvl1pPr>
              <a:defRPr sz="2400"/>
            </a:lvl1pPr>
            <a:lvl2pPr>
              <a:defRPr sz="23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kern="1200" baseline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dirty="0" smtClean="0"/>
              <a:t>Process &amp; Thread Management</a:t>
            </a:r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  <a:endParaRPr lang="da-DK" noProof="1">
              <a:solidFill>
                <a:srgbClr val="FFFFF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noProof="1">
              <a:solidFill>
                <a:srgbClr val="FFFFF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498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43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979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364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354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48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36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4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066800"/>
            <a:ext cx="4305300" cy="5059363"/>
          </a:xfrm>
        </p:spPr>
        <p:txBody>
          <a:bodyPr/>
          <a:lstStyle>
            <a:lvl1pP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defRPr lang="en-US" sz="2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 smtClean="0"/>
              <a:t>Second level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053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dirty="0" smtClean="0"/>
              <a:t>Process &amp; Thread Management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5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18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-14748" y="986564"/>
            <a:ext cx="9158748" cy="4884873"/>
            <a:chOff x="-14748" y="986564"/>
            <a:chExt cx="9158748" cy="4884873"/>
          </a:xfrm>
        </p:grpSpPr>
        <p:sp>
          <p:nvSpPr>
            <p:cNvPr id="22" name="TextBox 21"/>
            <p:cNvSpPr txBox="1"/>
            <p:nvPr/>
          </p:nvSpPr>
          <p:spPr>
            <a:xfrm>
              <a:off x="177782" y="4812105"/>
              <a:ext cx="3280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Prof. </a:t>
              </a:r>
              <a:r>
                <a:rPr lang="en-US" sz="2000" b="1" dirty="0" err="1" smtClean="0">
                  <a:solidFill>
                    <a:prstClr val="black"/>
                  </a:solidFill>
                </a:rPr>
                <a:t>Firoz</a:t>
              </a:r>
              <a:r>
                <a:rPr lang="en-US" sz="2000" b="1" dirty="0" smtClean="0">
                  <a:solidFill>
                    <a:prstClr val="black"/>
                  </a:solidFill>
                </a:rPr>
                <a:t> A. </a:t>
              </a:r>
              <a:r>
                <a:rPr lang="en-US" sz="2000" b="1" dirty="0" err="1" smtClean="0">
                  <a:solidFill>
                    <a:prstClr val="black"/>
                  </a:solidFill>
                </a:rPr>
                <a:t>Sherasiya</a:t>
              </a:r>
              <a:endParaRPr lang="en-US" sz="2000" b="1" dirty="0" smtClean="0">
                <a:solidFill>
                  <a:prstClr val="black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7915" y="5225106"/>
              <a:ext cx="3406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     9879879861</a:t>
              </a:r>
              <a:endParaRPr lang="en-US" dirty="0">
                <a:solidFill>
                  <a:prstClr val="black"/>
                </a:solidFill>
              </a:endParaRPr>
            </a:p>
            <a:p>
              <a:r>
                <a:rPr lang="en-US" dirty="0">
                  <a:solidFill>
                    <a:prstClr val="black"/>
                  </a:solidFill>
                </a:rPr>
                <a:t>    </a:t>
              </a:r>
              <a:r>
                <a:rPr lang="en-US" dirty="0" smtClean="0">
                  <a:solidFill>
                    <a:prstClr val="black"/>
                  </a:solidFill>
                </a:rPr>
                <a:t> firoz.sherasiya@darshan.ac.in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780" y="4680812"/>
              <a:ext cx="3662363" cy="1190625"/>
            </a:xfrm>
            <a:prstGeom prst="rect">
              <a:avLst/>
            </a:prstGeom>
          </p:spPr>
        </p:pic>
        <p:grpSp>
          <p:nvGrpSpPr>
            <p:cNvPr id="25" name="Shape 411"/>
            <p:cNvGrpSpPr/>
            <p:nvPr/>
          </p:nvGrpSpPr>
          <p:grpSpPr>
            <a:xfrm>
              <a:off x="272251" y="5632170"/>
              <a:ext cx="216000" cy="144000"/>
              <a:chOff x="564675" y="1700625"/>
              <a:chExt cx="465200" cy="314200"/>
            </a:xfrm>
            <a:solidFill>
              <a:schemeClr val="accent2"/>
            </a:solidFill>
          </p:grpSpPr>
          <p:sp>
            <p:nvSpPr>
              <p:cNvPr id="53" name="Shape 41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4" name="Shape 413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5" name="Shape 41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ED7D31"/>
                  </a:solidFill>
                </a:endParaRPr>
              </a:p>
            </p:txBody>
          </p:sp>
        </p:grpSp>
        <p:sp>
          <p:nvSpPr>
            <p:cNvPr id="26" name="Shape 509"/>
            <p:cNvSpPr/>
            <p:nvPr/>
          </p:nvSpPr>
          <p:spPr>
            <a:xfrm>
              <a:off x="308251" y="5275944"/>
              <a:ext cx="144000" cy="252000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solidFill>
              <a:schemeClr val="accent2"/>
            </a:solidFill>
            <a:ln w="12175" cap="rnd" cmpd="sng">
              <a:solidFill>
                <a:srgbClr val="59595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ED7D31"/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-14748" y="986564"/>
              <a:ext cx="9158748" cy="3628907"/>
              <a:chOff x="-14748" y="986564"/>
              <a:chExt cx="9158748" cy="3628907"/>
            </a:xfrm>
          </p:grpSpPr>
          <p:sp>
            <p:nvSpPr>
              <p:cNvPr id="45" name="Freeform 44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>
                  <a:gd name="connsiteX0" fmla="*/ 1 w 4140797"/>
                  <a:gd name="connsiteY0" fmla="*/ 0 h 2622445"/>
                  <a:gd name="connsiteX1" fmla="*/ 4140797 w 4140797"/>
                  <a:gd name="connsiteY1" fmla="*/ 0 h 2622445"/>
                  <a:gd name="connsiteX2" fmla="*/ 4140797 w 4140797"/>
                  <a:gd name="connsiteY2" fmla="*/ 2622445 h 2622445"/>
                  <a:gd name="connsiteX3" fmla="*/ 0 w 4140797"/>
                  <a:gd name="connsiteY3" fmla="*/ 2622445 h 2622445"/>
                  <a:gd name="connsiteX4" fmla="*/ 1311223 w 4140797"/>
                  <a:gd name="connsiteY4" fmla="*/ 1311222 h 2622445"/>
                  <a:gd name="connsiteX5" fmla="*/ 1 w 4140797"/>
                  <a:gd name="connsiteY5" fmla="*/ 0 h 262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797" h="2622445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Pentagon 45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/>
              </a:prstGeom>
              <a:solidFill>
                <a:srgbClr val="59595B"/>
              </a:solidFill>
              <a:ln>
                <a:solidFill>
                  <a:srgbClr val="59595B"/>
                </a:solidFill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-14748" y="986564"/>
                <a:ext cx="4014973" cy="1075928"/>
                <a:chOff x="-19391" y="1011603"/>
                <a:chExt cx="5278947" cy="1075928"/>
              </a:xfrm>
            </p:grpSpPr>
            <p:sp>
              <p:nvSpPr>
                <p:cNvPr id="51" name="Pentagon 50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/>
                </a:prstGeom>
                <a:solidFill>
                  <a:srgbClr val="F39C12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237041" y="1195624"/>
                  <a:ext cx="4181886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2000" b="1" dirty="0">
                      <a:solidFill>
                        <a:prstClr val="white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3</a:t>
                  </a:r>
                  <a:r>
                    <a:rPr lang="en-US" sz="2000" b="1" dirty="0" smtClean="0">
                      <a:solidFill>
                        <a:prstClr val="white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140702</a:t>
                  </a:r>
                  <a:endParaRPr lang="en-US" sz="2000" b="1" dirty="0">
                    <a:solidFill>
                      <a:prstClr val="white"/>
                    </a:solidFill>
                    <a:ea typeface="Open Sans Light" panose="020B0306030504020204" pitchFamily="34" charset="0"/>
                    <a:cs typeface="Open Sans Light" panose="020B0306030504020204" pitchFamily="34" charset="0"/>
                  </a:endParaRPr>
                </a:p>
                <a:p>
                  <a:r>
                    <a:rPr lang="en-US" sz="2000" b="1" dirty="0" smtClean="0">
                      <a:solidFill>
                        <a:prstClr val="white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Operating System</a:t>
                  </a:r>
                  <a:endParaRPr lang="en-US" sz="2000" b="1" dirty="0">
                    <a:solidFill>
                      <a:prstClr val="white"/>
                    </a:solidFill>
                    <a:ea typeface="Open Sans Light" panose="020B0306030504020204" pitchFamily="34" charset="0"/>
                    <a:cs typeface="Open Sans Light" panose="020B0306030504020204" pitchFamily="34" charset="0"/>
                  </a:endParaRPr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177781" y="2315222"/>
                <a:ext cx="4398255" cy="2000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 smtClean="0">
                    <a:solidFill>
                      <a:prstClr val="white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Unit - 2</a:t>
                </a:r>
              </a:p>
              <a:p>
                <a:r>
                  <a:rPr lang="en-US" sz="4000" b="1" dirty="0" smtClean="0">
                    <a:solidFill>
                      <a:prstClr val="white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Process and Thread Management</a:t>
                </a:r>
                <a:endParaRPr lang="en-US" sz="4400" b="1" dirty="0">
                  <a:solidFill>
                    <a:prstClr val="white"/>
                  </a:solidFill>
                  <a:ea typeface="Open Sans Bold" panose="020B0806030504020204" pitchFamily="34" charset="0"/>
                  <a:cs typeface="Open Sans Bold" panose="020B0806030504020204" pitchFamily="34" charset="0"/>
                </a:endParaRPr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762696"/>
            <a:ext cx="2743200" cy="264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200" dirty="0" smtClean="0"/>
          </a:p>
          <a:p>
            <a:pPr lvl="1"/>
            <a:r>
              <a:rPr lang="en-US" sz="2200" dirty="0" smtClean="0"/>
              <a:t>Fig. (a</a:t>
            </a:r>
            <a:r>
              <a:rPr lang="en-US" sz="2200" dirty="0"/>
              <a:t>) Multiprogramming of </a:t>
            </a:r>
            <a:r>
              <a:rPr lang="en-US" sz="2200" b="1" dirty="0">
                <a:solidFill>
                  <a:srgbClr val="C00000"/>
                </a:solidFill>
              </a:rPr>
              <a:t>four programs in memory</a:t>
            </a:r>
          </a:p>
          <a:p>
            <a:pPr lvl="1"/>
            <a:r>
              <a:rPr lang="en-US" sz="2200" dirty="0" smtClean="0"/>
              <a:t>Fig. (b</a:t>
            </a:r>
            <a:r>
              <a:rPr lang="en-US" sz="2200" dirty="0"/>
              <a:t>) </a:t>
            </a:r>
            <a:r>
              <a:rPr lang="en-US" sz="2200" b="1" dirty="0">
                <a:solidFill>
                  <a:srgbClr val="C00000"/>
                </a:solidFill>
              </a:rPr>
              <a:t>Conceptual model of 4 independent, sequential processes</a:t>
            </a:r>
            <a:r>
              <a:rPr lang="en-US" sz="2200" dirty="0"/>
              <a:t>, each with its own flow of control (i.e., its own logical program counter) and each one running independently of the other ones. </a:t>
            </a:r>
          </a:p>
          <a:p>
            <a:pPr lvl="1"/>
            <a:r>
              <a:rPr lang="en-US" sz="2200" dirty="0" smtClean="0"/>
              <a:t>Fig. (c</a:t>
            </a:r>
            <a:r>
              <a:rPr lang="en-US" sz="2200" dirty="0"/>
              <a:t>) over a long period of time interval, all the processes have made progress, but </a:t>
            </a:r>
            <a:r>
              <a:rPr lang="en-US" sz="2200" b="1" dirty="0">
                <a:solidFill>
                  <a:srgbClr val="C00000"/>
                </a:solidFill>
              </a:rPr>
              <a:t>at any given instant only one process is actually running</a:t>
            </a:r>
            <a:r>
              <a:rPr lang="en-US" sz="2200" dirty="0"/>
              <a:t>.</a:t>
            </a:r>
          </a:p>
        </p:txBody>
      </p:sp>
      <p:pic>
        <p:nvPicPr>
          <p:cNvPr id="5" name="Picture 1028" descr="2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" y="977922"/>
            <a:ext cx="8827770" cy="2832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30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System initialization</a:t>
            </a:r>
          </a:p>
          <a:p>
            <a:pPr lvl="1"/>
            <a:r>
              <a:rPr lang="en-US" dirty="0"/>
              <a:t>At the time of </a:t>
            </a:r>
            <a:r>
              <a:rPr lang="en-US" b="1" dirty="0">
                <a:solidFill>
                  <a:srgbClr val="C00000"/>
                </a:solidFill>
              </a:rPr>
              <a:t>system (OS) booting </a:t>
            </a:r>
            <a:r>
              <a:rPr lang="en-US" dirty="0"/>
              <a:t>various </a:t>
            </a:r>
            <a:r>
              <a:rPr lang="en-US" dirty="0" smtClean="0"/>
              <a:t>processes </a:t>
            </a:r>
            <a:r>
              <a:rPr lang="en-US" dirty="0"/>
              <a:t>are created</a:t>
            </a:r>
          </a:p>
          <a:p>
            <a:pPr lvl="1"/>
            <a:r>
              <a:rPr lang="en-US" dirty="0"/>
              <a:t>Foreground and background processes are created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Background process </a:t>
            </a:r>
            <a:r>
              <a:rPr lang="en-US" dirty="0"/>
              <a:t>– that </a:t>
            </a:r>
            <a:r>
              <a:rPr lang="en-US" b="1" dirty="0">
                <a:solidFill>
                  <a:srgbClr val="C00000"/>
                </a:solidFill>
              </a:rPr>
              <a:t>do not interact with user </a:t>
            </a:r>
            <a:r>
              <a:rPr lang="en-US" dirty="0"/>
              <a:t>e.g. process to accept mail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Foreground Process </a:t>
            </a:r>
            <a:r>
              <a:rPr lang="en-US" dirty="0"/>
              <a:t>– that </a:t>
            </a:r>
            <a:r>
              <a:rPr lang="en-US" b="1" dirty="0">
                <a:solidFill>
                  <a:srgbClr val="C00000"/>
                </a:solidFill>
              </a:rPr>
              <a:t>interact with user 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7"/>
          <a:stretch/>
        </p:blipFill>
        <p:spPr bwMode="auto">
          <a:xfrm>
            <a:off x="2286000" y="3276600"/>
            <a:ext cx="4997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400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907200" y="42120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Execution </a:t>
            </a:r>
            <a:r>
              <a:rPr lang="en-US" dirty="0"/>
              <a:t>of a process creation system call </a:t>
            </a:r>
            <a:r>
              <a:rPr lang="en-US" b="1" dirty="0">
                <a:solidFill>
                  <a:srgbClr val="C00000"/>
                </a:solidFill>
              </a:rPr>
              <a:t>(fork)</a:t>
            </a:r>
            <a:r>
              <a:rPr lang="en-US" dirty="0"/>
              <a:t> by running process</a:t>
            </a:r>
          </a:p>
          <a:p>
            <a:pPr lvl="1"/>
            <a:r>
              <a:rPr lang="en-US" sz="2400" b="1" dirty="0">
                <a:solidFill>
                  <a:srgbClr val="C00000"/>
                </a:solidFill>
              </a:rPr>
              <a:t>Running process </a:t>
            </a:r>
            <a:r>
              <a:rPr lang="en-US" dirty="0"/>
              <a:t>will </a:t>
            </a:r>
            <a:r>
              <a:rPr lang="en-US" sz="2400" b="1" dirty="0">
                <a:solidFill>
                  <a:srgbClr val="C00000"/>
                </a:solidFill>
              </a:rPr>
              <a:t>issue system call (fork) </a:t>
            </a:r>
            <a:r>
              <a:rPr lang="en-US" dirty="0" smtClean="0"/>
              <a:t>to </a:t>
            </a:r>
            <a:r>
              <a:rPr lang="en-US" dirty="0"/>
              <a:t>create one or more new process to help it.</a:t>
            </a:r>
          </a:p>
          <a:p>
            <a:pPr lvl="1"/>
            <a:r>
              <a:rPr lang="en-US" dirty="0"/>
              <a:t>A process fetching large amount of data and </a:t>
            </a:r>
            <a:r>
              <a:rPr lang="en-US" dirty="0" smtClean="0"/>
              <a:t>execute it </a:t>
            </a:r>
            <a:r>
              <a:rPr lang="en-US" dirty="0"/>
              <a:t>will create two </a:t>
            </a:r>
            <a:r>
              <a:rPr lang="en-US" dirty="0" smtClean="0"/>
              <a:t>different processes </a:t>
            </a:r>
            <a:r>
              <a:rPr lang="en-US" dirty="0"/>
              <a:t>one for fetching data and another to </a:t>
            </a:r>
            <a:r>
              <a:rPr lang="en-US" dirty="0" smtClean="0"/>
              <a:t>execute </a:t>
            </a:r>
            <a:r>
              <a:rPr lang="en-US" dirty="0"/>
              <a:t>it.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07200" y="42120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657600" y="39624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964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5" grpId="1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en-US" dirty="0" smtClean="0"/>
              <a:t>Creation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A user request to create a new process</a:t>
            </a:r>
          </a:p>
          <a:p>
            <a:pPr lvl="1"/>
            <a:r>
              <a:rPr lang="en-US" dirty="0"/>
              <a:t>Start process by </a:t>
            </a:r>
            <a:r>
              <a:rPr lang="en-US" b="1" dirty="0">
                <a:solidFill>
                  <a:srgbClr val="C00000"/>
                </a:solidFill>
              </a:rPr>
              <a:t>clicking an icon </a:t>
            </a:r>
            <a:r>
              <a:rPr lang="en-US" dirty="0"/>
              <a:t>(opening word file by double click) or by </a:t>
            </a:r>
            <a:r>
              <a:rPr lang="en-US" b="1" dirty="0">
                <a:solidFill>
                  <a:srgbClr val="C00000"/>
                </a:solidFill>
              </a:rPr>
              <a:t>typing command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 descr="Related imag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209800"/>
            <a:ext cx="451485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63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en-US" dirty="0" smtClean="0"/>
              <a:t>Creation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Initialization </a:t>
            </a:r>
            <a:r>
              <a:rPr lang="en-US" dirty="0"/>
              <a:t>of batch process</a:t>
            </a:r>
          </a:p>
          <a:p>
            <a:pPr lvl="1"/>
            <a:r>
              <a:rPr lang="en-US" dirty="0"/>
              <a:t>Applicable to only </a:t>
            </a:r>
            <a:r>
              <a:rPr lang="en-US" b="1" dirty="0">
                <a:solidFill>
                  <a:srgbClr val="C00000"/>
                </a:solidFill>
              </a:rPr>
              <a:t>batch system found on large mainframe</a:t>
            </a:r>
          </a:p>
        </p:txBody>
      </p:sp>
    </p:spTree>
    <p:extLst>
      <p:ext uri="{BB962C8B-B14F-4D97-AF65-F5344CB8AC3E}">
        <p14:creationId xmlns:p14="http://schemas.microsoft.com/office/powerpoint/2010/main" val="42567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Normal exit (voluntary)</a:t>
            </a:r>
          </a:p>
          <a:p>
            <a:pPr lvl="1"/>
            <a:r>
              <a:rPr lang="en-US" dirty="0"/>
              <a:t>Terminated because </a:t>
            </a:r>
            <a:r>
              <a:rPr lang="en-US" b="1" dirty="0">
                <a:solidFill>
                  <a:srgbClr val="C00000"/>
                </a:solidFill>
              </a:rPr>
              <a:t>process </a:t>
            </a:r>
            <a:r>
              <a:rPr lang="en-US" dirty="0"/>
              <a:t>has</a:t>
            </a:r>
            <a:r>
              <a:rPr lang="en-US" b="1" dirty="0">
                <a:solidFill>
                  <a:srgbClr val="C00000"/>
                </a:solidFill>
              </a:rPr>
              <a:t> done its work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 descr="Image result for close word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1200"/>
            <a:ext cx="45529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51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Error </a:t>
            </a:r>
            <a:r>
              <a:rPr lang="en-US" dirty="0"/>
              <a:t>exit (voluntary)</a:t>
            </a:r>
          </a:p>
          <a:p>
            <a:pPr lvl="1"/>
            <a:r>
              <a:rPr lang="en-US" dirty="0"/>
              <a:t>The process </a:t>
            </a:r>
            <a:r>
              <a:rPr lang="en-US" b="1" dirty="0">
                <a:solidFill>
                  <a:srgbClr val="C00000"/>
                </a:solidFill>
              </a:rPr>
              <a:t>discovers a fatal error </a:t>
            </a:r>
            <a:r>
              <a:rPr lang="en-US" dirty="0"/>
              <a:t>e.g. user types the command </a:t>
            </a:r>
            <a:r>
              <a:rPr lang="en-US" b="1" dirty="0"/>
              <a:t>cc </a:t>
            </a:r>
            <a:r>
              <a:rPr lang="en-US" b="1" dirty="0" err="1"/>
              <a:t>foo.c</a:t>
            </a:r>
            <a:r>
              <a:rPr lang="en-US" dirty="0"/>
              <a:t> to compile the program </a:t>
            </a:r>
            <a:r>
              <a:rPr lang="en-US" dirty="0" err="1"/>
              <a:t>foo.c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no such file exists</a:t>
            </a:r>
            <a:r>
              <a:rPr lang="en-US" dirty="0"/>
              <a:t>, the compiler simply </a:t>
            </a:r>
            <a:r>
              <a:rPr lang="en-US" dirty="0" smtClean="0"/>
              <a:t>exit.</a:t>
            </a:r>
            <a:endParaRPr lang="en-US" dirty="0"/>
          </a:p>
        </p:txBody>
      </p:sp>
      <p:pic>
        <p:nvPicPr>
          <p:cNvPr id="6146" name="Picture 2" descr="C:\Users\GNWEBSOFT\Desktop\windows-Mingw-Compiler-Comm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133600"/>
            <a:ext cx="45815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file does not ex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91000"/>
            <a:ext cx="22098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60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Fatal </a:t>
            </a:r>
            <a:r>
              <a:rPr lang="en-US" dirty="0"/>
              <a:t>error (involuntary)</a:t>
            </a:r>
          </a:p>
          <a:p>
            <a:pPr lvl="1"/>
            <a:r>
              <a:rPr lang="en-US" dirty="0"/>
              <a:t>An error caused by a process often </a:t>
            </a:r>
            <a:r>
              <a:rPr lang="en-US" b="1" dirty="0">
                <a:solidFill>
                  <a:srgbClr val="C00000"/>
                </a:solidFill>
              </a:rPr>
              <a:t>due to a program bug </a:t>
            </a:r>
            <a:r>
              <a:rPr lang="en-US" dirty="0"/>
              <a:t>e.g. </a:t>
            </a:r>
            <a:r>
              <a:rPr lang="en-US" dirty="0">
                <a:solidFill>
                  <a:srgbClr val="C00000"/>
                </a:solidFill>
              </a:rPr>
              <a:t>executing an illegal instruction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referencing nonexistent memory</a:t>
            </a:r>
            <a:r>
              <a:rPr lang="en-US" dirty="0"/>
              <a:t> or </a:t>
            </a:r>
            <a:r>
              <a:rPr lang="en-US" dirty="0" smtClean="0">
                <a:solidFill>
                  <a:srgbClr val="C00000"/>
                </a:solidFill>
              </a:rPr>
              <a:t>divided by </a:t>
            </a:r>
            <a:r>
              <a:rPr lang="en-US" dirty="0">
                <a:solidFill>
                  <a:srgbClr val="C00000"/>
                </a:solidFill>
              </a:rPr>
              <a:t>zero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94280"/>
            <a:ext cx="6096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532630"/>
            <a:ext cx="23907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23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Killed </a:t>
            </a:r>
            <a:r>
              <a:rPr lang="en-US" dirty="0"/>
              <a:t>by another process (involuntary)</a:t>
            </a:r>
          </a:p>
          <a:p>
            <a:pPr lvl="1"/>
            <a:r>
              <a:rPr lang="en-US" dirty="0"/>
              <a:t>A process </a:t>
            </a:r>
            <a:r>
              <a:rPr lang="en-US" b="1" dirty="0">
                <a:solidFill>
                  <a:srgbClr val="C00000"/>
                </a:solidFill>
              </a:rPr>
              <a:t>executes a system call </a:t>
            </a:r>
            <a:r>
              <a:rPr lang="en-US" dirty="0"/>
              <a:t>telling the OS </a:t>
            </a:r>
            <a:r>
              <a:rPr lang="en-US" b="1" dirty="0">
                <a:solidFill>
                  <a:srgbClr val="C00000"/>
                </a:solidFill>
              </a:rPr>
              <a:t>to kill some other process</a:t>
            </a:r>
            <a:r>
              <a:rPr lang="en-US" dirty="0"/>
              <a:t> using </a:t>
            </a:r>
            <a:r>
              <a:rPr lang="en-US" b="1" dirty="0">
                <a:solidFill>
                  <a:srgbClr val="C00000"/>
                </a:solidFill>
              </a:rPr>
              <a:t>kill system call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38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Hierarchies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Parent process can create child process, child process can create its own child process.</a:t>
            </a:r>
          </a:p>
        </p:txBody>
      </p:sp>
      <p:sp>
        <p:nvSpPr>
          <p:cNvPr id="4" name="Oval 3"/>
          <p:cNvSpPr/>
          <p:nvPr/>
        </p:nvSpPr>
        <p:spPr>
          <a:xfrm>
            <a:off x="3409951" y="1905000"/>
            <a:ext cx="533400" cy="536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P1</a:t>
            </a:r>
          </a:p>
        </p:txBody>
      </p:sp>
      <p:sp>
        <p:nvSpPr>
          <p:cNvPr id="5" name="Oval 4"/>
          <p:cNvSpPr/>
          <p:nvPr/>
        </p:nvSpPr>
        <p:spPr>
          <a:xfrm>
            <a:off x="3409330" y="2880653"/>
            <a:ext cx="533400" cy="536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P3</a:t>
            </a:r>
          </a:p>
        </p:txBody>
      </p:sp>
      <p:sp>
        <p:nvSpPr>
          <p:cNvPr id="6" name="Oval 5"/>
          <p:cNvSpPr/>
          <p:nvPr/>
        </p:nvSpPr>
        <p:spPr>
          <a:xfrm>
            <a:off x="4381501" y="2733675"/>
            <a:ext cx="533400" cy="536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P4</a:t>
            </a:r>
          </a:p>
        </p:txBody>
      </p:sp>
      <p:sp>
        <p:nvSpPr>
          <p:cNvPr id="7" name="Oval 6"/>
          <p:cNvSpPr/>
          <p:nvPr/>
        </p:nvSpPr>
        <p:spPr>
          <a:xfrm>
            <a:off x="2438401" y="2730964"/>
            <a:ext cx="533400" cy="536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P2</a:t>
            </a:r>
          </a:p>
        </p:txBody>
      </p:sp>
      <p:cxnSp>
        <p:nvCxnSpPr>
          <p:cNvPr id="8" name="Straight Arrow Connector 7"/>
          <p:cNvCxnSpPr>
            <a:stCxn id="4" idx="4"/>
          </p:cNvCxnSpPr>
          <p:nvPr/>
        </p:nvCxnSpPr>
        <p:spPr>
          <a:xfrm flipH="1">
            <a:off x="2728913" y="2441111"/>
            <a:ext cx="947738" cy="283039"/>
          </a:xfrm>
          <a:prstGeom prst="straightConnector1">
            <a:avLst/>
          </a:prstGeom>
          <a:ln w="28575">
            <a:solidFill>
              <a:srgbClr val="AE250A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>
            <a:off x="3676651" y="2441111"/>
            <a:ext cx="971550" cy="292564"/>
          </a:xfrm>
          <a:prstGeom prst="straightConnector1">
            <a:avLst/>
          </a:prstGeom>
          <a:ln w="28575">
            <a:solidFill>
              <a:srgbClr val="AE250A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73320" y="1999863"/>
            <a:ext cx="17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process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28840" y="2825827"/>
            <a:ext cx="170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process</a:t>
            </a:r>
          </a:p>
        </p:txBody>
      </p:sp>
      <p:cxnSp>
        <p:nvCxnSpPr>
          <p:cNvPr id="12" name="Straight Arrow Connector 11"/>
          <p:cNvCxnSpPr>
            <a:stCxn id="4" idx="4"/>
            <a:endCxn id="5" idx="0"/>
          </p:cNvCxnSpPr>
          <p:nvPr/>
        </p:nvCxnSpPr>
        <p:spPr>
          <a:xfrm flipH="1">
            <a:off x="3676030" y="2441111"/>
            <a:ext cx="621" cy="439542"/>
          </a:xfrm>
          <a:prstGeom prst="straightConnector1">
            <a:avLst/>
          </a:prstGeom>
          <a:ln w="28575">
            <a:solidFill>
              <a:srgbClr val="AE250A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95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process</a:t>
            </a:r>
          </a:p>
          <a:p>
            <a:r>
              <a:rPr lang="en-US" dirty="0"/>
              <a:t>Process relationship </a:t>
            </a:r>
          </a:p>
          <a:p>
            <a:r>
              <a:rPr lang="en-US" dirty="0"/>
              <a:t>Process states </a:t>
            </a:r>
          </a:p>
          <a:p>
            <a:r>
              <a:rPr lang="en-US" dirty="0"/>
              <a:t>Process state </a:t>
            </a:r>
            <a:r>
              <a:rPr lang="en-US" dirty="0" smtClean="0"/>
              <a:t>transitions</a:t>
            </a:r>
          </a:p>
          <a:p>
            <a:r>
              <a:rPr lang="en-US" dirty="0" smtClean="0"/>
              <a:t>Process control </a:t>
            </a:r>
            <a:endParaRPr lang="en-US" dirty="0"/>
          </a:p>
          <a:p>
            <a:r>
              <a:rPr lang="en-US" dirty="0"/>
              <a:t>Process control block </a:t>
            </a:r>
          </a:p>
          <a:p>
            <a:r>
              <a:rPr lang="en-US" dirty="0"/>
              <a:t>Context switching </a:t>
            </a:r>
          </a:p>
          <a:p>
            <a:r>
              <a:rPr lang="en-US" dirty="0"/>
              <a:t>Threads </a:t>
            </a:r>
          </a:p>
          <a:p>
            <a:r>
              <a:rPr lang="en-US" dirty="0"/>
              <a:t>Concept of multithreads </a:t>
            </a:r>
          </a:p>
          <a:p>
            <a:r>
              <a:rPr lang="en-US" dirty="0"/>
              <a:t>Benefits of threads </a:t>
            </a:r>
          </a:p>
          <a:p>
            <a:r>
              <a:rPr lang="en-US" dirty="0"/>
              <a:t>Types of threads</a:t>
            </a:r>
          </a:p>
        </p:txBody>
      </p:sp>
    </p:spTree>
    <p:extLst>
      <p:ext uri="{BB962C8B-B14F-4D97-AF65-F5344CB8AC3E}">
        <p14:creationId xmlns:p14="http://schemas.microsoft.com/office/powerpoint/2010/main" val="341820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Hierarchies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Parent process can create child process, child process can create its own child process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UNIX has hierarchy concept </a:t>
            </a:r>
            <a:r>
              <a:rPr lang="en-IN" dirty="0"/>
              <a:t>which is known as process group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Windows has no concept of hierarchy</a:t>
            </a:r>
          </a:p>
          <a:p>
            <a:pPr lvl="1"/>
            <a:r>
              <a:rPr lang="en-IN" dirty="0"/>
              <a:t>All the process as treated equal (</a:t>
            </a:r>
            <a:r>
              <a:rPr lang="en-IN" sz="2400" b="1" dirty="0">
                <a:solidFill>
                  <a:srgbClr val="C00000"/>
                </a:solidFill>
              </a:rPr>
              <a:t>use handle</a:t>
            </a:r>
            <a:r>
              <a:rPr lang="en-IN" dirty="0"/>
              <a:t> concept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3409951" y="1905000"/>
            <a:ext cx="533400" cy="536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P1</a:t>
            </a:r>
          </a:p>
        </p:txBody>
      </p:sp>
      <p:sp>
        <p:nvSpPr>
          <p:cNvPr id="5" name="Oval 4"/>
          <p:cNvSpPr/>
          <p:nvPr/>
        </p:nvSpPr>
        <p:spPr>
          <a:xfrm>
            <a:off x="3409330" y="2880653"/>
            <a:ext cx="533400" cy="536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P3</a:t>
            </a:r>
          </a:p>
        </p:txBody>
      </p:sp>
      <p:sp>
        <p:nvSpPr>
          <p:cNvPr id="6" name="Oval 5"/>
          <p:cNvSpPr/>
          <p:nvPr/>
        </p:nvSpPr>
        <p:spPr>
          <a:xfrm>
            <a:off x="4381501" y="2733675"/>
            <a:ext cx="533400" cy="536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P4</a:t>
            </a:r>
          </a:p>
        </p:txBody>
      </p:sp>
      <p:sp>
        <p:nvSpPr>
          <p:cNvPr id="7" name="Oval 6"/>
          <p:cNvSpPr/>
          <p:nvPr/>
        </p:nvSpPr>
        <p:spPr>
          <a:xfrm>
            <a:off x="2438401" y="2730964"/>
            <a:ext cx="533400" cy="536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P2</a:t>
            </a:r>
          </a:p>
        </p:txBody>
      </p:sp>
      <p:cxnSp>
        <p:nvCxnSpPr>
          <p:cNvPr id="8" name="Straight Arrow Connector 7"/>
          <p:cNvCxnSpPr>
            <a:stCxn id="4" idx="4"/>
          </p:cNvCxnSpPr>
          <p:nvPr/>
        </p:nvCxnSpPr>
        <p:spPr>
          <a:xfrm flipH="1">
            <a:off x="2728913" y="2441111"/>
            <a:ext cx="947738" cy="283039"/>
          </a:xfrm>
          <a:prstGeom prst="straightConnector1">
            <a:avLst/>
          </a:prstGeom>
          <a:ln w="28575">
            <a:solidFill>
              <a:srgbClr val="AE250A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>
            <a:off x="3676651" y="2441111"/>
            <a:ext cx="971550" cy="292564"/>
          </a:xfrm>
          <a:prstGeom prst="straightConnector1">
            <a:avLst/>
          </a:prstGeom>
          <a:ln w="28575">
            <a:solidFill>
              <a:srgbClr val="AE250A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4"/>
            <a:endCxn id="5" idx="0"/>
          </p:cNvCxnSpPr>
          <p:nvPr/>
        </p:nvCxnSpPr>
        <p:spPr>
          <a:xfrm flipH="1">
            <a:off x="3676030" y="2441111"/>
            <a:ext cx="621" cy="439542"/>
          </a:xfrm>
          <a:prstGeom prst="straightConnector1">
            <a:avLst/>
          </a:prstGeom>
          <a:ln w="28575">
            <a:solidFill>
              <a:srgbClr val="AE250A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76595" y="2973567"/>
            <a:ext cx="17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process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87983" y="3814478"/>
            <a:ext cx="170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process</a:t>
            </a:r>
          </a:p>
        </p:txBody>
      </p:sp>
      <p:sp>
        <p:nvSpPr>
          <p:cNvPr id="15" name="Oval 14"/>
          <p:cNvSpPr/>
          <p:nvPr/>
        </p:nvSpPr>
        <p:spPr>
          <a:xfrm>
            <a:off x="2971801" y="3731089"/>
            <a:ext cx="533400" cy="536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P5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3848101" y="3731089"/>
            <a:ext cx="533400" cy="536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P6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endCxn id="15" idx="0"/>
          </p:cNvCxnSpPr>
          <p:nvPr/>
        </p:nvCxnSpPr>
        <p:spPr>
          <a:xfrm flipH="1">
            <a:off x="3238501" y="3426289"/>
            <a:ext cx="437529" cy="304800"/>
          </a:xfrm>
          <a:prstGeom prst="straightConnector1">
            <a:avLst/>
          </a:prstGeom>
          <a:ln w="28575">
            <a:solidFill>
              <a:srgbClr val="AE250A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6" idx="0"/>
          </p:cNvCxnSpPr>
          <p:nvPr/>
        </p:nvCxnSpPr>
        <p:spPr>
          <a:xfrm>
            <a:off x="3676030" y="3426289"/>
            <a:ext cx="438771" cy="304800"/>
          </a:xfrm>
          <a:prstGeom prst="straightConnector1">
            <a:avLst/>
          </a:prstGeom>
          <a:ln w="28575">
            <a:solidFill>
              <a:srgbClr val="AE250A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819400" y="2824975"/>
            <a:ext cx="1711016" cy="1823225"/>
          </a:xfrm>
          <a:prstGeom prst="ellipse">
            <a:avLst/>
          </a:prstGeom>
          <a:noFill/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5843741" y="2890178"/>
            <a:ext cx="533400" cy="536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P3</a:t>
            </a:r>
          </a:p>
        </p:txBody>
      </p:sp>
      <p:sp>
        <p:nvSpPr>
          <p:cNvPr id="21" name="Oval 20"/>
          <p:cNvSpPr/>
          <p:nvPr/>
        </p:nvSpPr>
        <p:spPr>
          <a:xfrm>
            <a:off x="5406212" y="3731089"/>
            <a:ext cx="533400" cy="536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P5</a:t>
            </a:r>
            <a:endParaRPr lang="en-US" sz="1400" dirty="0"/>
          </a:p>
        </p:txBody>
      </p:sp>
      <p:sp>
        <p:nvSpPr>
          <p:cNvPr id="22" name="Oval 21"/>
          <p:cNvSpPr/>
          <p:nvPr/>
        </p:nvSpPr>
        <p:spPr>
          <a:xfrm>
            <a:off x="6282512" y="3731089"/>
            <a:ext cx="533400" cy="536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P6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stCxn id="20" idx="4"/>
            <a:endCxn id="21" idx="0"/>
          </p:cNvCxnSpPr>
          <p:nvPr/>
        </p:nvCxnSpPr>
        <p:spPr>
          <a:xfrm flipH="1">
            <a:off x="5672912" y="3426289"/>
            <a:ext cx="437529" cy="304800"/>
          </a:xfrm>
          <a:prstGeom prst="straightConnector1">
            <a:avLst/>
          </a:prstGeom>
          <a:ln w="28575">
            <a:solidFill>
              <a:srgbClr val="AE250A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4"/>
            <a:endCxn id="22" idx="0"/>
          </p:cNvCxnSpPr>
          <p:nvPr/>
        </p:nvCxnSpPr>
        <p:spPr>
          <a:xfrm>
            <a:off x="6110441" y="3426289"/>
            <a:ext cx="438771" cy="304800"/>
          </a:xfrm>
          <a:prstGeom prst="straightConnector1">
            <a:avLst/>
          </a:prstGeom>
          <a:ln w="28575">
            <a:solidFill>
              <a:srgbClr val="AE250A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253811" y="2824975"/>
            <a:ext cx="1711016" cy="1823225"/>
          </a:xfrm>
          <a:prstGeom prst="ellipse">
            <a:avLst/>
          </a:prstGeom>
          <a:noFill/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43834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</a:t>
            </a:r>
            <a:r>
              <a:rPr lang="en-US" b="1" dirty="0">
                <a:solidFill>
                  <a:srgbClr val="C00000"/>
                </a:solidFill>
              </a:rPr>
              <a:t>process is created</a:t>
            </a:r>
            <a:r>
              <a:rPr lang="en-US" dirty="0" smtClean="0"/>
              <a:t>, the </a:t>
            </a:r>
            <a:r>
              <a:rPr lang="en-US" b="1" dirty="0">
                <a:solidFill>
                  <a:srgbClr val="C00000"/>
                </a:solidFill>
              </a:rPr>
              <a:t>parent process is given a special token</a:t>
            </a:r>
            <a:r>
              <a:rPr lang="en-US" dirty="0" smtClean="0"/>
              <a:t> called </a:t>
            </a:r>
            <a:r>
              <a:rPr lang="en-US" b="1" dirty="0" smtClean="0">
                <a:solidFill>
                  <a:srgbClr val="C00000"/>
                </a:solidFill>
              </a:rPr>
              <a:t>handle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handle is </a:t>
            </a:r>
            <a:r>
              <a:rPr lang="en-US" b="1" dirty="0">
                <a:solidFill>
                  <a:srgbClr val="C00000"/>
                </a:solidFill>
              </a:rPr>
              <a:t>used to control the child process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process is </a:t>
            </a:r>
            <a:r>
              <a:rPr lang="en-US" b="1" dirty="0">
                <a:solidFill>
                  <a:srgbClr val="C00000"/>
                </a:solidFill>
              </a:rPr>
              <a:t>free to pass this token </a:t>
            </a:r>
            <a:r>
              <a:rPr lang="en-US" dirty="0" smtClean="0"/>
              <a:t>to some other process.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3409951" y="2971800"/>
            <a:ext cx="533400" cy="536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P1</a:t>
            </a:r>
          </a:p>
        </p:txBody>
      </p:sp>
      <p:sp>
        <p:nvSpPr>
          <p:cNvPr id="5" name="Oval 4"/>
          <p:cNvSpPr/>
          <p:nvPr/>
        </p:nvSpPr>
        <p:spPr>
          <a:xfrm>
            <a:off x="3409330" y="3947453"/>
            <a:ext cx="533400" cy="536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P3</a:t>
            </a:r>
          </a:p>
        </p:txBody>
      </p:sp>
      <p:sp>
        <p:nvSpPr>
          <p:cNvPr id="6" name="Oval 5"/>
          <p:cNvSpPr/>
          <p:nvPr/>
        </p:nvSpPr>
        <p:spPr>
          <a:xfrm>
            <a:off x="4381501" y="3800475"/>
            <a:ext cx="533400" cy="536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P4</a:t>
            </a:r>
          </a:p>
        </p:txBody>
      </p:sp>
      <p:sp>
        <p:nvSpPr>
          <p:cNvPr id="7" name="Oval 6"/>
          <p:cNvSpPr/>
          <p:nvPr/>
        </p:nvSpPr>
        <p:spPr>
          <a:xfrm>
            <a:off x="2438401" y="3797764"/>
            <a:ext cx="533400" cy="536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P2</a:t>
            </a:r>
          </a:p>
        </p:txBody>
      </p:sp>
      <p:cxnSp>
        <p:nvCxnSpPr>
          <p:cNvPr id="8" name="Straight Arrow Connector 7"/>
          <p:cNvCxnSpPr>
            <a:stCxn id="4" idx="4"/>
          </p:cNvCxnSpPr>
          <p:nvPr/>
        </p:nvCxnSpPr>
        <p:spPr>
          <a:xfrm flipH="1">
            <a:off x="2728913" y="3507911"/>
            <a:ext cx="947738" cy="283039"/>
          </a:xfrm>
          <a:prstGeom prst="straightConnector1">
            <a:avLst/>
          </a:prstGeom>
          <a:ln w="28575">
            <a:solidFill>
              <a:srgbClr val="AE250A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>
            <a:off x="3676651" y="3507911"/>
            <a:ext cx="971550" cy="292564"/>
          </a:xfrm>
          <a:prstGeom prst="straightConnector1">
            <a:avLst/>
          </a:prstGeom>
          <a:ln w="28575">
            <a:solidFill>
              <a:srgbClr val="AE250A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5" idx="0"/>
          </p:cNvCxnSpPr>
          <p:nvPr/>
        </p:nvCxnSpPr>
        <p:spPr>
          <a:xfrm flipH="1">
            <a:off x="3676030" y="3507911"/>
            <a:ext cx="621" cy="439542"/>
          </a:xfrm>
          <a:prstGeom prst="straightConnector1">
            <a:avLst/>
          </a:prstGeom>
          <a:ln w="28575">
            <a:solidFill>
              <a:srgbClr val="AE250A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Image result for tok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549" y="2593597"/>
            <a:ext cx="378203" cy="37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78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3.33333E-6 0.1386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90500" y="1066801"/>
            <a:ext cx="4305300" cy="327660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N" b="1" dirty="0"/>
              <a:t>Running</a:t>
            </a:r>
            <a:r>
              <a:rPr lang="en-IN" dirty="0"/>
              <a:t> – Process is actually </a:t>
            </a:r>
            <a:r>
              <a:rPr lang="en-IN" b="1" dirty="0">
                <a:solidFill>
                  <a:srgbClr val="C00000"/>
                </a:solidFill>
              </a:rPr>
              <a:t>using the CPU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b="1" dirty="0"/>
              <a:t>Ready</a:t>
            </a:r>
            <a:r>
              <a:rPr lang="en-IN" dirty="0"/>
              <a:t> – Process is runnable, </a:t>
            </a:r>
            <a:r>
              <a:rPr lang="en-IN" b="1" dirty="0">
                <a:solidFill>
                  <a:srgbClr val="C00000"/>
                </a:solidFill>
              </a:rPr>
              <a:t>temporarily stopped to let another process to run</a:t>
            </a:r>
          </a:p>
          <a:p>
            <a:pPr marL="457200" indent="-457200" algn="just">
              <a:spcAft>
                <a:spcPts val="1800"/>
              </a:spcAft>
              <a:buFont typeface="+mj-lt"/>
              <a:buAutoNum type="arabicPeriod"/>
            </a:pPr>
            <a:r>
              <a:rPr lang="en-IN" b="1" dirty="0"/>
              <a:t>Blocked</a:t>
            </a:r>
            <a:r>
              <a:rPr lang="en-IN" dirty="0"/>
              <a:t> – process is </a:t>
            </a:r>
            <a:r>
              <a:rPr lang="en-IN" b="1" dirty="0">
                <a:solidFill>
                  <a:srgbClr val="C00000"/>
                </a:solidFill>
              </a:rPr>
              <a:t>unable to run until some external event </a:t>
            </a:r>
            <a:r>
              <a:rPr lang="en-IN" b="1" dirty="0" smtClean="0">
                <a:solidFill>
                  <a:srgbClr val="C00000"/>
                </a:solidFill>
              </a:rPr>
              <a:t>happens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066801"/>
            <a:ext cx="4305300" cy="3276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State</a:t>
            </a:r>
          </a:p>
        </p:txBody>
      </p:sp>
      <p:sp>
        <p:nvSpPr>
          <p:cNvPr id="7" name="Oval 6"/>
          <p:cNvSpPr/>
          <p:nvPr/>
        </p:nvSpPr>
        <p:spPr>
          <a:xfrm>
            <a:off x="6134100" y="1143000"/>
            <a:ext cx="1549400" cy="901700"/>
          </a:xfrm>
          <a:prstGeom prst="ellipse">
            <a:avLst/>
          </a:prstGeom>
          <a:noFill/>
          <a:ln w="38100">
            <a:solidFill>
              <a:srgbClr val="AE2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Running</a:t>
            </a:r>
          </a:p>
        </p:txBody>
      </p:sp>
      <p:sp>
        <p:nvSpPr>
          <p:cNvPr id="8" name="Oval 7"/>
          <p:cNvSpPr/>
          <p:nvPr/>
        </p:nvSpPr>
        <p:spPr>
          <a:xfrm>
            <a:off x="4927600" y="2675597"/>
            <a:ext cx="1549400" cy="901700"/>
          </a:xfrm>
          <a:prstGeom prst="ellipse">
            <a:avLst/>
          </a:prstGeom>
          <a:noFill/>
          <a:ln w="38100">
            <a:solidFill>
              <a:srgbClr val="AE2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Blocked</a:t>
            </a:r>
            <a:endParaRPr lang="en-US" sz="2100" b="1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353301" y="2675596"/>
            <a:ext cx="1549400" cy="901700"/>
          </a:xfrm>
          <a:prstGeom prst="ellipse">
            <a:avLst/>
          </a:prstGeom>
          <a:noFill/>
          <a:ln w="38100">
            <a:solidFill>
              <a:srgbClr val="AE2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Ready</a:t>
            </a:r>
            <a:endParaRPr lang="en-US" sz="2100" b="1" dirty="0">
              <a:solidFill>
                <a:srgbClr val="000000"/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95262" y="4864103"/>
            <a:ext cx="8758238" cy="1005840"/>
          </a:xfrm>
          <a:prstGeom prst="roundRect">
            <a:avLst>
              <a:gd name="adj" fmla="val 622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600" dirty="0" smtClean="0"/>
              <a:t>Processes are always </a:t>
            </a:r>
            <a:r>
              <a:rPr lang="en-IN" sz="2600" b="1" dirty="0"/>
              <a:t>either</a:t>
            </a:r>
            <a:r>
              <a:rPr lang="en-IN" sz="2600" b="1" dirty="0" smtClean="0">
                <a:solidFill>
                  <a:srgbClr val="C00000"/>
                </a:solidFill>
              </a:rPr>
              <a:t> executing (running) </a:t>
            </a:r>
            <a:r>
              <a:rPr lang="en-IN" sz="2600" b="1" dirty="0"/>
              <a:t>or</a:t>
            </a:r>
            <a:r>
              <a:rPr lang="en-IN" sz="2600" b="1" dirty="0" smtClean="0">
                <a:solidFill>
                  <a:srgbClr val="C00000"/>
                </a:solidFill>
              </a:rPr>
              <a:t> waiting to execute (ready) </a:t>
            </a:r>
            <a:r>
              <a:rPr lang="en-IN" sz="2600" b="1" dirty="0"/>
              <a:t>or</a:t>
            </a:r>
            <a:r>
              <a:rPr lang="en-IN" sz="2600" b="1" dirty="0" smtClean="0">
                <a:solidFill>
                  <a:srgbClr val="C00000"/>
                </a:solidFill>
              </a:rPr>
              <a:t> waiting for an event (blocked)</a:t>
            </a:r>
            <a:r>
              <a:rPr lang="en-IN" sz="2600" dirty="0" smtClean="0"/>
              <a:t> to occur.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15741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IN" b="1" dirty="0"/>
              <a:t>Running</a:t>
            </a:r>
            <a:r>
              <a:rPr lang="en-IN" dirty="0"/>
              <a:t> – Process is actually using the CPU</a:t>
            </a:r>
          </a:p>
          <a:p>
            <a:pPr algn="just"/>
            <a:r>
              <a:rPr lang="en-IN" b="1" dirty="0"/>
              <a:t>Ready</a:t>
            </a:r>
            <a:r>
              <a:rPr lang="en-IN" dirty="0"/>
              <a:t> – Process is runnable, temporarily stopped to let another process to run</a:t>
            </a:r>
          </a:p>
          <a:p>
            <a:pPr algn="just"/>
            <a:r>
              <a:rPr lang="en-IN" b="1" dirty="0"/>
              <a:t>Blocked</a:t>
            </a:r>
            <a:r>
              <a:rPr lang="en-IN" dirty="0"/>
              <a:t> – process is unable to run until some external event happens</a:t>
            </a:r>
          </a:p>
          <a:p>
            <a:pPr algn="just"/>
            <a:r>
              <a:rPr lang="en-IN" dirty="0"/>
              <a:t>Processes are always either </a:t>
            </a:r>
            <a:r>
              <a:rPr lang="en-IN" dirty="0">
                <a:solidFill>
                  <a:srgbClr val="FF0000"/>
                </a:solidFill>
              </a:rPr>
              <a:t>executing (running), waiting to execute (ready) or waiting for an event (blocked)</a:t>
            </a:r>
            <a:r>
              <a:rPr lang="en-IN" dirty="0"/>
              <a:t> to occur.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State</a:t>
            </a:r>
          </a:p>
        </p:txBody>
      </p:sp>
      <p:sp>
        <p:nvSpPr>
          <p:cNvPr id="7" name="Oval 6"/>
          <p:cNvSpPr/>
          <p:nvPr/>
        </p:nvSpPr>
        <p:spPr>
          <a:xfrm>
            <a:off x="6134100" y="2216150"/>
            <a:ext cx="1549400" cy="901700"/>
          </a:xfrm>
          <a:prstGeom prst="ellipse">
            <a:avLst/>
          </a:prstGeom>
          <a:noFill/>
          <a:ln w="38100">
            <a:solidFill>
              <a:srgbClr val="AE2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Running</a:t>
            </a:r>
          </a:p>
        </p:txBody>
      </p:sp>
      <p:sp>
        <p:nvSpPr>
          <p:cNvPr id="8" name="Oval 7"/>
          <p:cNvSpPr/>
          <p:nvPr/>
        </p:nvSpPr>
        <p:spPr>
          <a:xfrm>
            <a:off x="4927600" y="3748747"/>
            <a:ext cx="1549400" cy="901700"/>
          </a:xfrm>
          <a:prstGeom prst="ellipse">
            <a:avLst/>
          </a:prstGeom>
          <a:noFill/>
          <a:ln w="38100">
            <a:solidFill>
              <a:srgbClr val="AE2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Blocked</a:t>
            </a:r>
            <a:endParaRPr lang="en-US" sz="2100" b="1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353301" y="3748746"/>
            <a:ext cx="1549400" cy="901700"/>
          </a:xfrm>
          <a:prstGeom prst="ellipse">
            <a:avLst/>
          </a:prstGeom>
          <a:noFill/>
          <a:ln w="38100">
            <a:solidFill>
              <a:srgbClr val="AE2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Ready</a:t>
            </a:r>
            <a:endParaRPr lang="en-US" sz="2100" b="1" dirty="0">
              <a:solidFill>
                <a:srgbClr val="000000"/>
              </a:solidFill>
            </a:endParaRPr>
          </a:p>
        </p:txBody>
      </p:sp>
      <p:pic>
        <p:nvPicPr>
          <p:cNvPr id="3074" name="Picture 2" descr="Image result for ms office word icon on desk 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852344" cy="497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2438400"/>
            <a:ext cx="4048125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ms office word opening scre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2999"/>
            <a:ext cx="8852344" cy="497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ular Callout 1"/>
          <p:cNvSpPr/>
          <p:nvPr/>
        </p:nvSpPr>
        <p:spPr>
          <a:xfrm>
            <a:off x="5702300" y="228600"/>
            <a:ext cx="1651001" cy="685800"/>
          </a:xfrm>
          <a:prstGeom prst="wedgeRoundRectCallout">
            <a:avLst>
              <a:gd name="adj1" fmla="val -27671"/>
              <a:gd name="adj2" fmla="val 88838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Ready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5562600" y="228600"/>
            <a:ext cx="2133600" cy="685800"/>
          </a:xfrm>
          <a:prstGeom prst="wedgeRoundRectCallout">
            <a:avLst>
              <a:gd name="adj1" fmla="val -27671"/>
              <a:gd name="adj2" fmla="val 88838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Running</a:t>
            </a:r>
            <a:endParaRPr lang="en-US" sz="4400" dirty="0">
              <a:solidFill>
                <a:schemeClr val="tx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" y="1143000"/>
            <a:ext cx="8963025" cy="497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ms office word print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69" y="1736435"/>
            <a:ext cx="498157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793" y="2500971"/>
            <a:ext cx="4505325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ular Callout 15"/>
          <p:cNvSpPr/>
          <p:nvPr/>
        </p:nvSpPr>
        <p:spPr>
          <a:xfrm>
            <a:off x="5562600" y="214489"/>
            <a:ext cx="2133600" cy="685800"/>
          </a:xfrm>
          <a:prstGeom prst="wedgeRoundRectCallout">
            <a:avLst>
              <a:gd name="adj1" fmla="val -27671"/>
              <a:gd name="adj2" fmla="val 88838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Blocked</a:t>
            </a:r>
            <a:endParaRPr lang="en-US" sz="4400" dirty="0">
              <a:solidFill>
                <a:schemeClr val="tx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4104" name="Picture 8" descr="Image result for word waiting for print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1219200"/>
            <a:ext cx="8953944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15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12" grpId="0" animBg="1"/>
      <p:bldP spid="12" grpId="1" animBg="1"/>
      <p:bldP spid="16" grpId="0" animBg="1"/>
      <p:bldP spid="1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dirty="0" smtClean="0"/>
              <a:t>When and how these transitions </a:t>
            </a:r>
            <a:r>
              <a:rPr lang="en-IN" dirty="0"/>
              <a:t>occur (process moves from one state to another</a:t>
            </a:r>
            <a:r>
              <a:rPr lang="en-IN" dirty="0" smtClean="0"/>
              <a:t>)?</a:t>
            </a:r>
          </a:p>
          <a:p>
            <a:pPr marL="914400" lvl="1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>Process blocks for input </a:t>
            </a:r>
            <a:r>
              <a:rPr lang="en-IN" dirty="0"/>
              <a:t>or </a:t>
            </a:r>
            <a:r>
              <a:rPr lang="en-IN" dirty="0">
                <a:solidFill>
                  <a:srgbClr val="C00000"/>
                </a:solidFill>
              </a:rPr>
              <a:t>waits for an event </a:t>
            </a:r>
            <a:r>
              <a:rPr lang="en-IN" dirty="0"/>
              <a:t>(i.e. </a:t>
            </a:r>
            <a:r>
              <a:rPr lang="en-IN" dirty="0">
                <a:solidFill>
                  <a:srgbClr val="C00000"/>
                </a:solidFill>
              </a:rPr>
              <a:t>printer is not available</a:t>
            </a:r>
            <a:r>
              <a:rPr lang="en-IN" dirty="0"/>
              <a:t>)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Scheduler </a:t>
            </a:r>
            <a:r>
              <a:rPr lang="en-IN" dirty="0">
                <a:solidFill>
                  <a:srgbClr val="C00000"/>
                </a:solidFill>
              </a:rPr>
              <a:t>picks another process</a:t>
            </a:r>
          </a:p>
          <a:p>
            <a:pPr marL="1314450" lvl="2" indent="-457200" algn="just"/>
            <a:r>
              <a:rPr lang="en-IN" dirty="0">
                <a:solidFill>
                  <a:srgbClr val="C00000"/>
                </a:solidFill>
              </a:rPr>
              <a:t>End of time-slice</a:t>
            </a:r>
            <a:r>
              <a:rPr lang="en-IN" dirty="0"/>
              <a:t> or </a:t>
            </a:r>
            <a:endParaRPr lang="en-IN" dirty="0" smtClean="0"/>
          </a:p>
          <a:p>
            <a:pPr marL="1314450" lvl="2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 smtClean="0">
                <a:solidFill>
                  <a:srgbClr val="C00000"/>
                </a:solidFill>
              </a:rPr>
              <a:t> pre-emption</a:t>
            </a:r>
            <a:r>
              <a:rPr lang="en-IN" dirty="0" smtClean="0"/>
              <a:t>.</a:t>
            </a:r>
            <a:endParaRPr lang="en-IN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Scheduler </a:t>
            </a:r>
            <a:r>
              <a:rPr lang="en-IN" dirty="0">
                <a:solidFill>
                  <a:srgbClr val="C00000"/>
                </a:solidFill>
              </a:rPr>
              <a:t>picks this process</a:t>
            </a:r>
          </a:p>
          <a:p>
            <a:pPr marL="914400" lvl="1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>Input becomes available</a:t>
            </a:r>
            <a:r>
              <a:rPr lang="en-IN" dirty="0"/>
              <a:t>, event arrives (i.e. </a:t>
            </a:r>
            <a:r>
              <a:rPr lang="en-IN" dirty="0">
                <a:solidFill>
                  <a:srgbClr val="C00000"/>
                </a:solidFill>
              </a:rPr>
              <a:t>printer become available</a:t>
            </a:r>
            <a:r>
              <a:rPr lang="en-IN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State Transitions</a:t>
            </a:r>
          </a:p>
        </p:txBody>
      </p:sp>
      <p:sp>
        <p:nvSpPr>
          <p:cNvPr id="5" name="Oval 4"/>
          <p:cNvSpPr/>
          <p:nvPr/>
        </p:nvSpPr>
        <p:spPr>
          <a:xfrm>
            <a:off x="6134100" y="2216150"/>
            <a:ext cx="1549400" cy="901700"/>
          </a:xfrm>
          <a:prstGeom prst="ellipse">
            <a:avLst/>
          </a:prstGeom>
          <a:noFill/>
          <a:ln w="38100">
            <a:solidFill>
              <a:srgbClr val="AE2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Running</a:t>
            </a:r>
          </a:p>
        </p:txBody>
      </p:sp>
      <p:sp>
        <p:nvSpPr>
          <p:cNvPr id="6" name="Oval 5"/>
          <p:cNvSpPr/>
          <p:nvPr/>
        </p:nvSpPr>
        <p:spPr>
          <a:xfrm>
            <a:off x="4927600" y="3748747"/>
            <a:ext cx="1549400" cy="901700"/>
          </a:xfrm>
          <a:prstGeom prst="ellipse">
            <a:avLst/>
          </a:prstGeom>
          <a:noFill/>
          <a:ln w="38100">
            <a:solidFill>
              <a:srgbClr val="AE2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Blocked</a:t>
            </a:r>
            <a:endParaRPr lang="en-US" sz="2100" b="1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353301" y="3748746"/>
            <a:ext cx="1549400" cy="901700"/>
          </a:xfrm>
          <a:prstGeom prst="ellipse">
            <a:avLst/>
          </a:prstGeom>
          <a:noFill/>
          <a:ln w="38100">
            <a:solidFill>
              <a:srgbClr val="AE2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Ready</a:t>
            </a:r>
            <a:endParaRPr lang="en-US" sz="2100" b="1" dirty="0">
              <a:solidFill>
                <a:srgbClr val="000000"/>
              </a:solidFill>
            </a:endParaRPr>
          </a:p>
        </p:txBody>
      </p:sp>
      <p:sp>
        <p:nvSpPr>
          <p:cNvPr id="8" name="Arc 7"/>
          <p:cNvSpPr/>
          <p:nvPr/>
        </p:nvSpPr>
        <p:spPr>
          <a:xfrm rot="669130">
            <a:off x="6777649" y="2835291"/>
            <a:ext cx="1405055" cy="1586428"/>
          </a:xfrm>
          <a:prstGeom prst="arc">
            <a:avLst/>
          </a:prstGeom>
          <a:ln w="38100">
            <a:solidFill>
              <a:srgbClr val="AE25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Arc 8"/>
          <p:cNvSpPr/>
          <p:nvPr/>
        </p:nvSpPr>
        <p:spPr>
          <a:xfrm rot="12370299">
            <a:off x="7052525" y="2603766"/>
            <a:ext cx="1352062" cy="1602173"/>
          </a:xfrm>
          <a:prstGeom prst="arc">
            <a:avLst/>
          </a:prstGeom>
          <a:ln w="38100">
            <a:solidFill>
              <a:srgbClr val="AE25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Arc 9"/>
          <p:cNvSpPr/>
          <p:nvPr/>
        </p:nvSpPr>
        <p:spPr>
          <a:xfrm rot="20930870" flipH="1">
            <a:off x="5662042" y="2851970"/>
            <a:ext cx="1405055" cy="1586428"/>
          </a:xfrm>
          <a:prstGeom prst="arc">
            <a:avLst/>
          </a:prstGeom>
          <a:ln w="38100">
            <a:solidFill>
              <a:srgbClr val="AE25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Arc 10"/>
          <p:cNvSpPr/>
          <p:nvPr/>
        </p:nvSpPr>
        <p:spPr>
          <a:xfrm rot="13844775" flipH="1">
            <a:off x="6194614" y="3118100"/>
            <a:ext cx="1543793" cy="1623599"/>
          </a:xfrm>
          <a:prstGeom prst="arc">
            <a:avLst>
              <a:gd name="adj1" fmla="val 16200000"/>
              <a:gd name="adj2" fmla="val 348710"/>
            </a:avLst>
          </a:prstGeom>
          <a:ln w="38100">
            <a:solidFill>
              <a:srgbClr val="AE25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5357111" y="3399448"/>
            <a:ext cx="2115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81616" y="3377503"/>
            <a:ext cx="2115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67354" y="3208572"/>
            <a:ext cx="2115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09396" y="4353063"/>
            <a:ext cx="2115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895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Five State Process Model and Transitions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 smtClean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 smtClean="0">
              <a:solidFill>
                <a:srgbClr val="FF0000"/>
              </a:solidFill>
            </a:endParaRPr>
          </a:p>
          <a:p>
            <a:endParaRPr lang="en-IN" dirty="0" smtClean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IN" dirty="0" smtClean="0">
                <a:solidFill>
                  <a:srgbClr val="C00000"/>
                </a:solidFill>
              </a:rPr>
              <a:t>New</a:t>
            </a:r>
            <a:r>
              <a:rPr lang="en-IN" dirty="0" smtClean="0"/>
              <a:t> </a:t>
            </a:r>
            <a:r>
              <a:rPr lang="en-IN" dirty="0"/>
              <a:t>– process is being </a:t>
            </a:r>
            <a:r>
              <a:rPr lang="en-IN" dirty="0">
                <a:solidFill>
                  <a:srgbClr val="C00000"/>
                </a:solidFill>
              </a:rPr>
              <a:t>created</a:t>
            </a:r>
          </a:p>
          <a:p>
            <a:pPr>
              <a:buClr>
                <a:schemeClr val="tx1"/>
              </a:buClr>
            </a:pPr>
            <a:r>
              <a:rPr lang="en-IN" dirty="0">
                <a:solidFill>
                  <a:srgbClr val="C00000"/>
                </a:solidFill>
              </a:rPr>
              <a:t>Ready </a:t>
            </a:r>
            <a:r>
              <a:rPr lang="en-IN" dirty="0"/>
              <a:t>– process is </a:t>
            </a:r>
            <a:r>
              <a:rPr lang="en-IN" dirty="0">
                <a:solidFill>
                  <a:srgbClr val="C00000"/>
                </a:solidFill>
              </a:rPr>
              <a:t>waiting to run </a:t>
            </a:r>
            <a:r>
              <a:rPr lang="en-IN" dirty="0"/>
              <a:t>(runnable), </a:t>
            </a:r>
            <a:r>
              <a:rPr lang="en-IN" dirty="0">
                <a:solidFill>
                  <a:srgbClr val="C00000"/>
                </a:solidFill>
              </a:rPr>
              <a:t>temporarily stopped to let another process run</a:t>
            </a:r>
          </a:p>
          <a:p>
            <a:pPr>
              <a:buClr>
                <a:schemeClr val="tx1"/>
              </a:buClr>
            </a:pPr>
            <a:r>
              <a:rPr lang="en-IN" dirty="0">
                <a:solidFill>
                  <a:srgbClr val="C00000"/>
                </a:solidFill>
              </a:rPr>
              <a:t>Running </a:t>
            </a:r>
            <a:r>
              <a:rPr lang="en-IN" dirty="0"/>
              <a:t>– process is </a:t>
            </a:r>
            <a:r>
              <a:rPr lang="en-IN" dirty="0">
                <a:solidFill>
                  <a:srgbClr val="C00000"/>
                </a:solidFill>
              </a:rPr>
              <a:t>actually using the CPU</a:t>
            </a:r>
          </a:p>
          <a:p>
            <a:pPr>
              <a:buClr>
                <a:schemeClr val="tx1"/>
              </a:buClr>
            </a:pPr>
            <a:r>
              <a:rPr lang="en-IN" dirty="0">
                <a:solidFill>
                  <a:srgbClr val="C00000"/>
                </a:solidFill>
              </a:rPr>
              <a:t>Blocked </a:t>
            </a:r>
            <a:r>
              <a:rPr lang="en-IN" dirty="0"/>
              <a:t>– </a:t>
            </a:r>
            <a:r>
              <a:rPr lang="en-IN" dirty="0">
                <a:solidFill>
                  <a:srgbClr val="C00000"/>
                </a:solidFill>
              </a:rPr>
              <a:t>unable to run</a:t>
            </a:r>
            <a:r>
              <a:rPr lang="en-IN" dirty="0"/>
              <a:t> until some external event happens</a:t>
            </a:r>
          </a:p>
          <a:p>
            <a:pPr>
              <a:buClr>
                <a:schemeClr val="tx1"/>
              </a:buClr>
            </a:pPr>
            <a:r>
              <a:rPr lang="en-IN" dirty="0">
                <a:solidFill>
                  <a:srgbClr val="C00000"/>
                </a:solidFill>
              </a:rPr>
              <a:t>Exit (Terminated) </a:t>
            </a:r>
            <a:r>
              <a:rPr lang="en-IN" dirty="0"/>
              <a:t>– process has </a:t>
            </a:r>
            <a:r>
              <a:rPr lang="en-IN" dirty="0">
                <a:solidFill>
                  <a:srgbClr val="C00000"/>
                </a:solidFill>
              </a:rPr>
              <a:t>finished the execution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1371600" y="1233450"/>
            <a:ext cx="1076325" cy="504825"/>
          </a:xfrm>
          <a:prstGeom prst="ellipse">
            <a:avLst/>
          </a:prstGeom>
          <a:ln w="28575">
            <a:solidFill>
              <a:srgbClr val="AE250A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1"/>
            <a:endParaRPr lang="ar-SA" altLang="en-US" sz="180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4972050" y="1233450"/>
            <a:ext cx="1076325" cy="504825"/>
          </a:xfrm>
          <a:prstGeom prst="ellipse">
            <a:avLst/>
          </a:prstGeom>
          <a:ln w="28575">
            <a:solidFill>
              <a:srgbClr val="AE250A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1"/>
            <a:endParaRPr lang="ar-SA" altLang="en-US" sz="1800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6743700" y="1233450"/>
            <a:ext cx="1076325" cy="504825"/>
          </a:xfrm>
          <a:prstGeom prst="ellipse">
            <a:avLst/>
          </a:prstGeom>
          <a:ln w="28575">
            <a:solidFill>
              <a:srgbClr val="AE250A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1"/>
            <a:endParaRPr lang="ar-SA" altLang="en-US" sz="1800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3200400" y="1233450"/>
            <a:ext cx="1076325" cy="504825"/>
          </a:xfrm>
          <a:prstGeom prst="ellipse">
            <a:avLst/>
          </a:prstGeom>
          <a:ln w="28575">
            <a:solidFill>
              <a:srgbClr val="AE250A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1"/>
            <a:endParaRPr lang="ar-SA" altLang="en-US" sz="1800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3228972" y="2594968"/>
            <a:ext cx="1076325" cy="504825"/>
          </a:xfrm>
          <a:prstGeom prst="ellipse">
            <a:avLst/>
          </a:prstGeom>
          <a:ln w="28575">
            <a:solidFill>
              <a:srgbClr val="AE250A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1"/>
            <a:endParaRPr lang="ar-SA" altLang="en-US" sz="180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641873" y="1326319"/>
            <a:ext cx="464070" cy="27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350" b="1" dirty="0"/>
              <a:t>New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470672" y="1326319"/>
            <a:ext cx="608340" cy="27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350" b="1" dirty="0"/>
              <a:t>Ready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128023" y="1326319"/>
            <a:ext cx="781465" cy="27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350" b="1" dirty="0"/>
              <a:t>Running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7071123" y="1326319"/>
            <a:ext cx="444834" cy="27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350" b="1" dirty="0"/>
              <a:t>Exit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366764" y="2717787"/>
            <a:ext cx="733375" cy="27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350" b="1" dirty="0"/>
              <a:t>Blocked</a:t>
            </a: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2458641" y="1457287"/>
            <a:ext cx="732234" cy="0"/>
          </a:xfrm>
          <a:prstGeom prst="line">
            <a:avLst/>
          </a:prstGeom>
          <a:noFill/>
          <a:ln w="28575">
            <a:solidFill>
              <a:srgbClr val="AE250A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 flipV="1">
            <a:off x="3756423" y="1761808"/>
            <a:ext cx="10550" cy="833160"/>
          </a:xfrm>
          <a:prstGeom prst="line">
            <a:avLst/>
          </a:prstGeom>
          <a:noFill/>
          <a:ln w="28575">
            <a:solidFill>
              <a:srgbClr val="AE250A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6059091" y="1457287"/>
            <a:ext cx="675084" cy="0"/>
          </a:xfrm>
          <a:prstGeom prst="line">
            <a:avLst/>
          </a:prstGeom>
          <a:noFill/>
          <a:ln w="28575">
            <a:solidFill>
              <a:srgbClr val="AE250A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4230291" y="1342987"/>
            <a:ext cx="789384" cy="0"/>
          </a:xfrm>
          <a:prstGeom prst="line">
            <a:avLst/>
          </a:prstGeom>
          <a:noFill/>
          <a:ln w="28575">
            <a:solidFill>
              <a:srgbClr val="AE250A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H="1">
            <a:off x="4220766" y="1628737"/>
            <a:ext cx="808434" cy="0"/>
          </a:xfrm>
          <a:prstGeom prst="line">
            <a:avLst/>
          </a:prstGeom>
          <a:noFill/>
          <a:ln w="28575">
            <a:solidFill>
              <a:srgbClr val="AE250A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2505279" y="1169815"/>
            <a:ext cx="579486" cy="27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350" dirty="0"/>
              <a:t>Admit</a:t>
            </a: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3766973" y="2092803"/>
            <a:ext cx="627576" cy="4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350" dirty="0"/>
              <a:t>Event</a:t>
            </a:r>
          </a:p>
          <a:p>
            <a:r>
              <a:rPr lang="en-US" altLang="en-US" sz="1350" dirty="0"/>
              <a:t>Occurs</a:t>
            </a: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4213623" y="1057276"/>
            <a:ext cx="752611" cy="27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350" dirty="0"/>
              <a:t>Dispatch</a:t>
            </a: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6048579" y="1188281"/>
            <a:ext cx="675666" cy="27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350" dirty="0"/>
              <a:t>Release</a:t>
            </a: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213623" y="1616464"/>
            <a:ext cx="775374" cy="27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350" dirty="0"/>
              <a:t>Time-out</a:t>
            </a:r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 flipH="1">
            <a:off x="4294423" y="1704446"/>
            <a:ext cx="956232" cy="1063935"/>
          </a:xfrm>
          <a:prstGeom prst="line">
            <a:avLst/>
          </a:prstGeom>
          <a:noFill/>
          <a:ln w="28575">
            <a:solidFill>
              <a:srgbClr val="AE250A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4826592" y="2266216"/>
            <a:ext cx="541014" cy="4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350" dirty="0"/>
              <a:t>Event</a:t>
            </a:r>
          </a:p>
          <a:p>
            <a:r>
              <a:rPr lang="en-US" altLang="en-US" sz="1350" dirty="0"/>
              <a:t>Wait</a:t>
            </a:r>
          </a:p>
        </p:txBody>
      </p:sp>
    </p:spTree>
    <p:extLst>
      <p:ext uri="{BB962C8B-B14F-4D97-AF65-F5344CB8AC3E}">
        <p14:creationId xmlns:p14="http://schemas.microsoft.com/office/powerpoint/2010/main" val="187778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  <p:bldP spid="27" grpId="0" animBg="1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Queue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4" y="2114549"/>
            <a:ext cx="1156465" cy="84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601515" y="4436598"/>
            <a:ext cx="1766888" cy="514350"/>
            <a:chOff x="1488" y="3024"/>
            <a:chExt cx="1484" cy="432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493" y="3024"/>
              <a:ext cx="14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488" y="3029"/>
              <a:ext cx="0" cy="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493" y="3456"/>
              <a:ext cx="14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680" y="3029"/>
              <a:ext cx="0" cy="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872" y="3029"/>
              <a:ext cx="0" cy="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064" y="3029"/>
              <a:ext cx="0" cy="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256" y="3029"/>
              <a:ext cx="0" cy="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2448" y="3029"/>
              <a:ext cx="0" cy="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2640" y="3029"/>
              <a:ext cx="0" cy="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597944" y="2432777"/>
            <a:ext cx="1779984" cy="522684"/>
            <a:chOff x="1485" y="1341"/>
            <a:chExt cx="1495" cy="439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1485" y="1776"/>
              <a:ext cx="14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V="1">
              <a:off x="2976" y="1341"/>
              <a:ext cx="0" cy="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1485" y="1344"/>
              <a:ext cx="14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V="1">
              <a:off x="2784" y="1341"/>
              <a:ext cx="0" cy="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2592" y="1341"/>
              <a:ext cx="0" cy="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V="1">
              <a:off x="2400" y="1341"/>
              <a:ext cx="0" cy="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2208" y="1341"/>
              <a:ext cx="0" cy="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2016" y="1341"/>
              <a:ext cx="0" cy="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1824" y="1341"/>
              <a:ext cx="0" cy="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1121569" y="2722097"/>
            <a:ext cx="1579136" cy="47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4379119" y="2664948"/>
            <a:ext cx="124658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6735366" y="2607798"/>
            <a:ext cx="73223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>
            <a:off x="1797844" y="4722348"/>
            <a:ext cx="80843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V="1">
            <a:off x="1801415" y="2718527"/>
            <a:ext cx="0" cy="200858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V="1">
            <a:off x="6733825" y="2836398"/>
            <a:ext cx="377778" cy="119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7116365" y="2842352"/>
            <a:ext cx="0" cy="187523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H="1">
            <a:off x="4377928" y="4722348"/>
            <a:ext cx="2743200" cy="20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 flipH="1">
            <a:off x="1797844" y="3807948"/>
            <a:ext cx="532328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162050" y="2362530"/>
            <a:ext cx="791083" cy="37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Admit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762250" y="2063296"/>
            <a:ext cx="1526862" cy="37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Ready Queue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360945" y="1368365"/>
            <a:ext cx="1217481" cy="129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 smtClean="0">
                <a:solidFill>
                  <a:srgbClr val="C00000"/>
                </a:solidFill>
              </a:rPr>
              <a:t>Process is </a:t>
            </a:r>
          </a:p>
          <a:p>
            <a:r>
              <a:rPr lang="en-US" altLang="en-US" sz="2000" dirty="0" smtClean="0">
                <a:solidFill>
                  <a:srgbClr val="C00000"/>
                </a:solidFill>
              </a:rPr>
              <a:t>Scheduled</a:t>
            </a:r>
          </a:p>
          <a:p>
            <a:r>
              <a:rPr lang="en-US" altLang="en-US" sz="2000" dirty="0" smtClean="0">
                <a:solidFill>
                  <a:srgbClr val="C00000"/>
                </a:solidFill>
              </a:rPr>
              <a:t>to run</a:t>
            </a:r>
          </a:p>
          <a:p>
            <a:r>
              <a:rPr lang="en-US" altLang="en-US" sz="2000" dirty="0" smtClean="0"/>
              <a:t>Dispatch</a:t>
            </a:r>
            <a:endParaRPr lang="en-US" altLang="en-US" sz="2000" dirty="0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114800" y="3443288"/>
            <a:ext cx="1080201" cy="37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Time-out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5048250" y="4349296"/>
            <a:ext cx="1270894" cy="37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Event Wait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6733825" y="1628776"/>
            <a:ext cx="1267175" cy="99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 smtClean="0">
                <a:solidFill>
                  <a:srgbClr val="C00000"/>
                </a:solidFill>
              </a:rPr>
              <a:t>Process is </a:t>
            </a:r>
          </a:p>
          <a:p>
            <a:r>
              <a:rPr lang="en-US" altLang="en-US" sz="2000" dirty="0" smtClean="0">
                <a:solidFill>
                  <a:srgbClr val="C00000"/>
                </a:solidFill>
              </a:rPr>
              <a:t>completed </a:t>
            </a:r>
          </a:p>
          <a:p>
            <a:r>
              <a:rPr lang="en-US" altLang="en-US" sz="2000" dirty="0" smtClean="0"/>
              <a:t>Exit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5638800" y="2444296"/>
            <a:ext cx="1132523" cy="37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Processor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590800" y="4953000"/>
            <a:ext cx="1725634" cy="37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Blocked Queue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1362084" y="4748542"/>
            <a:ext cx="863218" cy="6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Event</a:t>
            </a:r>
          </a:p>
          <a:p>
            <a:r>
              <a:rPr lang="en-US" altLang="en-US" sz="2000" dirty="0"/>
              <a:t>Occurs</a:t>
            </a:r>
          </a:p>
        </p:txBody>
      </p:sp>
    </p:spTree>
    <p:extLst>
      <p:ext uri="{BB962C8B-B14F-4D97-AF65-F5344CB8AC3E}">
        <p14:creationId xmlns:p14="http://schemas.microsoft.com/office/powerpoint/2010/main" val="11995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Control Block (PCB)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Process Control </a:t>
            </a:r>
            <a:r>
              <a:rPr lang="en-IN" dirty="0" smtClean="0"/>
              <a:t>Block (PCB) </a:t>
            </a:r>
            <a:r>
              <a:rPr lang="en-IN" dirty="0"/>
              <a:t>is a </a:t>
            </a:r>
            <a:r>
              <a:rPr lang="en-IN" b="1" dirty="0">
                <a:solidFill>
                  <a:srgbClr val="C00000"/>
                </a:solidFill>
              </a:rPr>
              <a:t>data structure maintained by the </a:t>
            </a:r>
            <a:r>
              <a:rPr lang="en-IN" b="1" dirty="0" smtClean="0">
                <a:solidFill>
                  <a:srgbClr val="C00000"/>
                </a:solidFill>
              </a:rPr>
              <a:t>operating system </a:t>
            </a:r>
            <a:r>
              <a:rPr lang="en-IN" b="1" dirty="0">
                <a:solidFill>
                  <a:srgbClr val="C00000"/>
                </a:solidFill>
              </a:rPr>
              <a:t>for every process</a:t>
            </a:r>
            <a:r>
              <a:rPr lang="en-IN" dirty="0"/>
              <a:t>.</a:t>
            </a:r>
          </a:p>
          <a:p>
            <a:r>
              <a:rPr lang="en-IN" dirty="0"/>
              <a:t>PCB is </a:t>
            </a:r>
            <a:r>
              <a:rPr lang="en-IN" b="1" dirty="0">
                <a:solidFill>
                  <a:srgbClr val="C00000"/>
                </a:solidFill>
              </a:rPr>
              <a:t>used for storing the collection of information </a:t>
            </a:r>
            <a:r>
              <a:rPr lang="en-IN" dirty="0"/>
              <a:t>about the </a:t>
            </a:r>
            <a:r>
              <a:rPr lang="en-IN" dirty="0" smtClean="0"/>
              <a:t>processes</a:t>
            </a:r>
            <a:r>
              <a:rPr lang="en-IN" dirty="0"/>
              <a:t>.</a:t>
            </a:r>
          </a:p>
          <a:p>
            <a:r>
              <a:rPr lang="en-IN" dirty="0"/>
              <a:t>The PCB is </a:t>
            </a:r>
            <a:r>
              <a:rPr lang="en-IN" b="1" dirty="0">
                <a:solidFill>
                  <a:srgbClr val="C00000"/>
                </a:solidFill>
              </a:rPr>
              <a:t>identified by </a:t>
            </a:r>
            <a:r>
              <a:rPr lang="en-IN" dirty="0"/>
              <a:t>an </a:t>
            </a:r>
            <a:r>
              <a:rPr lang="en-IN" b="1" dirty="0">
                <a:solidFill>
                  <a:srgbClr val="C00000"/>
                </a:solidFill>
              </a:rPr>
              <a:t>integer process ID </a:t>
            </a:r>
            <a:r>
              <a:rPr lang="en-IN" dirty="0"/>
              <a:t>(</a:t>
            </a:r>
            <a:r>
              <a:rPr lang="en-IN" b="1" dirty="0">
                <a:solidFill>
                  <a:srgbClr val="C00000"/>
                </a:solidFill>
              </a:rPr>
              <a:t>PID</a:t>
            </a:r>
            <a:r>
              <a:rPr lang="en-IN" dirty="0"/>
              <a:t>). </a:t>
            </a:r>
          </a:p>
          <a:p>
            <a:r>
              <a:rPr lang="en-IN" dirty="0"/>
              <a:t>A PCB keeps all the information needed to keep track of a process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692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Control Block (PCB)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PCB is maintained for a process </a:t>
            </a:r>
            <a:r>
              <a:rPr lang="en-IN" b="1" dirty="0">
                <a:solidFill>
                  <a:srgbClr val="C00000"/>
                </a:solidFill>
              </a:rPr>
              <a:t>throughout its lifetime </a:t>
            </a:r>
            <a:r>
              <a:rPr lang="en-IN" dirty="0"/>
              <a:t>and is </a:t>
            </a:r>
            <a:r>
              <a:rPr lang="en-IN" b="1" dirty="0">
                <a:solidFill>
                  <a:srgbClr val="C00000"/>
                </a:solidFill>
              </a:rPr>
              <a:t>deleted once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process terminates</a:t>
            </a:r>
            <a:r>
              <a:rPr lang="en-IN" dirty="0"/>
              <a:t>.</a:t>
            </a:r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architecture </a:t>
            </a:r>
            <a:r>
              <a:rPr lang="en-IN" dirty="0"/>
              <a:t>of a PCB is completely </a:t>
            </a:r>
            <a:r>
              <a:rPr lang="en-IN" b="1" dirty="0">
                <a:solidFill>
                  <a:srgbClr val="C00000"/>
                </a:solidFill>
              </a:rPr>
              <a:t>dependent on operating system</a:t>
            </a:r>
            <a:r>
              <a:rPr lang="en-IN" dirty="0" smtClean="0"/>
              <a:t> </a:t>
            </a:r>
            <a:r>
              <a:rPr lang="en-IN" dirty="0"/>
              <a:t>and may contain different information in different operating systems</a:t>
            </a:r>
            <a:r>
              <a:rPr lang="en-IN" dirty="0" smtClean="0"/>
              <a:t>.</a:t>
            </a:r>
          </a:p>
          <a:p>
            <a:r>
              <a:rPr lang="en-US" dirty="0" smtClean="0"/>
              <a:t>PCB </a:t>
            </a:r>
            <a:r>
              <a:rPr lang="en-US" b="1" dirty="0">
                <a:solidFill>
                  <a:srgbClr val="C00000"/>
                </a:solidFill>
              </a:rPr>
              <a:t>lies in kernel </a:t>
            </a:r>
            <a:r>
              <a:rPr lang="en-US" dirty="0"/>
              <a:t>memory </a:t>
            </a:r>
            <a:r>
              <a:rPr lang="en-US" dirty="0" smtClean="0"/>
              <a:t>space.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554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90500" y="1066800"/>
            <a:ext cx="5753100" cy="5059363"/>
          </a:xfrm>
        </p:spPr>
        <p:txBody>
          <a:bodyPr/>
          <a:lstStyle/>
          <a:p>
            <a:pPr algn="just"/>
            <a:r>
              <a:rPr lang="en-IN" b="1" dirty="0"/>
              <a:t>Process ID </a:t>
            </a:r>
            <a:r>
              <a:rPr lang="en-IN" dirty="0"/>
              <a:t>- </a:t>
            </a:r>
            <a:r>
              <a:rPr lang="en-IN" b="1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Unique identification </a:t>
            </a:r>
            <a:r>
              <a:rPr lang="en-IN" dirty="0"/>
              <a:t>for each of the process in the operating system.</a:t>
            </a:r>
          </a:p>
          <a:p>
            <a:pPr algn="just"/>
            <a:r>
              <a:rPr lang="en-IN" b="1" dirty="0"/>
              <a:t>Process State</a:t>
            </a:r>
            <a:r>
              <a:rPr lang="en-IN" dirty="0"/>
              <a:t> - The </a:t>
            </a:r>
            <a:r>
              <a:rPr lang="en-IN" b="1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current state </a:t>
            </a:r>
            <a:r>
              <a:rPr lang="en-IN" dirty="0"/>
              <a:t>of the process i.e., whether it is ready, running, </a:t>
            </a:r>
            <a:r>
              <a:rPr lang="en-IN" dirty="0" smtClean="0"/>
              <a:t>waiting.</a:t>
            </a:r>
            <a:endParaRPr lang="en-IN" dirty="0"/>
          </a:p>
          <a:p>
            <a:pPr algn="just"/>
            <a:r>
              <a:rPr lang="en-IN" b="1" dirty="0"/>
              <a:t>Pointer</a:t>
            </a:r>
            <a:r>
              <a:rPr lang="en-IN" dirty="0"/>
              <a:t> - A </a:t>
            </a:r>
            <a:r>
              <a:rPr lang="en-IN" b="1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pointer to parent process</a:t>
            </a:r>
            <a:r>
              <a:rPr lang="en-IN" dirty="0"/>
              <a:t>.</a:t>
            </a:r>
          </a:p>
          <a:p>
            <a:pPr algn="just"/>
            <a:r>
              <a:rPr lang="en-IN" b="1" dirty="0"/>
              <a:t>Priority</a:t>
            </a:r>
            <a:r>
              <a:rPr lang="en-IN" dirty="0"/>
              <a:t> - </a:t>
            </a:r>
            <a:r>
              <a:rPr lang="en-IN" b="1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IN" dirty="0"/>
              <a:t> of a process.</a:t>
            </a:r>
          </a:p>
          <a:p>
            <a:pPr algn="just"/>
            <a:r>
              <a:rPr lang="en-IN" b="1" dirty="0"/>
              <a:t>Program Counter</a:t>
            </a:r>
            <a:r>
              <a:rPr lang="en-IN" dirty="0"/>
              <a:t> - Program Counter is a </a:t>
            </a:r>
            <a:r>
              <a:rPr lang="en-IN" b="1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IN" dirty="0"/>
              <a:t> to the </a:t>
            </a:r>
            <a:r>
              <a:rPr lang="en-IN" b="1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IN" dirty="0"/>
              <a:t> of the </a:t>
            </a:r>
            <a:r>
              <a:rPr lang="en-IN" b="1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next instruction</a:t>
            </a:r>
            <a:r>
              <a:rPr lang="en-IN" dirty="0"/>
              <a:t> to be </a:t>
            </a:r>
            <a:r>
              <a:rPr lang="en-IN" b="1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lang="en-IN" dirty="0"/>
              <a:t> for this process.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Control Block (PCB) contains</a:t>
            </a: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066800"/>
            <a:ext cx="2909887" cy="503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4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Process?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114288"/>
            <a:ext cx="8763000" cy="37528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62" y="2114026"/>
            <a:ext cx="8783276" cy="3753374"/>
          </a:xfrm>
          <a:prstGeom prst="rect">
            <a:avLst/>
          </a:prstGeom>
        </p:spPr>
      </p:pic>
      <p:pic>
        <p:nvPicPr>
          <p:cNvPr id="1030" name="Picture 6" descr="Image result for hello world c program output scree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2166675"/>
            <a:ext cx="5591175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1219200" y="1280213"/>
            <a:ext cx="1512000" cy="468000"/>
          </a:xfrm>
          <a:prstGeom prst="wedgeRoundRectCallout">
            <a:avLst>
              <a:gd name="adj1" fmla="val -24183"/>
              <a:gd name="adj2" fmla="val 225191"/>
              <a:gd name="adj3" fmla="val 16667"/>
            </a:avLst>
          </a:prstGeom>
          <a:solidFill>
            <a:srgbClr val="F0F0F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Program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060000" y="1280213"/>
            <a:ext cx="1512000" cy="468000"/>
          </a:xfrm>
          <a:prstGeom prst="wedgeRoundRectCallout">
            <a:avLst>
              <a:gd name="adj1" fmla="val -24183"/>
              <a:gd name="adj2" fmla="val 164133"/>
              <a:gd name="adj3" fmla="val 16667"/>
            </a:avLst>
          </a:prstGeom>
          <a:solidFill>
            <a:srgbClr val="F0F0F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Process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53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90500" y="1066800"/>
            <a:ext cx="5753100" cy="5059363"/>
          </a:xfrm>
        </p:spPr>
        <p:txBody>
          <a:bodyPr/>
          <a:lstStyle/>
          <a:p>
            <a:pPr algn="just"/>
            <a:r>
              <a:rPr lang="en-IN" b="1" dirty="0"/>
              <a:t>CPU registers</a:t>
            </a:r>
            <a:r>
              <a:rPr lang="en-IN" dirty="0"/>
              <a:t> - Various CPU </a:t>
            </a:r>
            <a:r>
              <a:rPr lang="en-IN" b="1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en-IN" dirty="0"/>
              <a:t> where process </a:t>
            </a:r>
            <a:r>
              <a:rPr lang="en-IN" b="1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need to </a:t>
            </a:r>
            <a:r>
              <a:rPr lang="en-IN" dirty="0"/>
              <a:t>be </a:t>
            </a:r>
            <a:r>
              <a:rPr lang="en-IN" b="1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en-IN" dirty="0"/>
              <a:t> for </a:t>
            </a:r>
            <a:r>
              <a:rPr lang="en-IN" b="1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en-IN" dirty="0"/>
              <a:t> for </a:t>
            </a:r>
            <a:r>
              <a:rPr lang="en-IN" b="1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running state</a:t>
            </a:r>
            <a:r>
              <a:rPr lang="en-IN" dirty="0"/>
              <a:t>.</a:t>
            </a:r>
          </a:p>
          <a:p>
            <a:pPr algn="just"/>
            <a:r>
              <a:rPr lang="en-IN" b="1" dirty="0"/>
              <a:t>IO status information</a:t>
            </a:r>
            <a:r>
              <a:rPr lang="en-IN" dirty="0"/>
              <a:t> - This includes a list of </a:t>
            </a:r>
            <a:r>
              <a:rPr lang="en-IN" b="1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I/O devices allocated </a:t>
            </a:r>
            <a:r>
              <a:rPr lang="en-IN" dirty="0"/>
              <a:t>to the process.</a:t>
            </a:r>
          </a:p>
          <a:p>
            <a:pPr algn="just"/>
            <a:r>
              <a:rPr lang="en-IN" b="1" dirty="0"/>
              <a:t>Accounting information</a:t>
            </a:r>
            <a:r>
              <a:rPr lang="en-IN" dirty="0"/>
              <a:t> - This includes the </a:t>
            </a:r>
            <a:r>
              <a:rPr lang="en-IN" b="1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amount of CPU used </a:t>
            </a:r>
            <a:r>
              <a:rPr lang="en-IN" dirty="0"/>
              <a:t>for process execution, time limits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Control Block (PCB) contains</a:t>
            </a: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066800"/>
            <a:ext cx="2909887" cy="503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9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90499" y="1066800"/>
            <a:ext cx="4638157" cy="5059363"/>
          </a:xfrm>
        </p:spPr>
        <p:txBody>
          <a:bodyPr/>
          <a:lstStyle/>
          <a:p>
            <a:pPr algn="just"/>
            <a:r>
              <a:rPr lang="en-IN" dirty="0"/>
              <a:t>Context switch </a:t>
            </a:r>
            <a:r>
              <a:rPr lang="en-IN" dirty="0" smtClean="0"/>
              <a:t>means </a:t>
            </a:r>
            <a:r>
              <a:rPr lang="en-IN" b="1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stopping one process</a:t>
            </a:r>
            <a:r>
              <a:rPr lang="en-IN" dirty="0"/>
              <a:t> and </a:t>
            </a:r>
            <a:r>
              <a:rPr lang="en-IN" b="1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restarting another </a:t>
            </a:r>
            <a:r>
              <a:rPr lang="en-IN" b="1" dirty="0" smtClean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IN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b="1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/>
              <a:t>When an event occur, the OS </a:t>
            </a:r>
            <a:r>
              <a:rPr lang="en-IN" b="1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saves the state of an active process</a:t>
            </a:r>
            <a:r>
              <a:rPr lang="en-IN" dirty="0"/>
              <a:t> and </a:t>
            </a:r>
            <a:r>
              <a:rPr lang="en-IN" b="1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restore the state of new process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Context switching is </a:t>
            </a:r>
            <a:r>
              <a:rPr lang="en-IN" b="1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purely overhead</a:t>
            </a:r>
            <a:r>
              <a:rPr lang="en-IN" dirty="0"/>
              <a:t> because system does not perform any useful work while context switch.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838182" y="1066800"/>
            <a:ext cx="4115318" cy="50593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 switching</a:t>
            </a:r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182" y="1388732"/>
            <a:ext cx="4105793" cy="441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4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90499" y="1066800"/>
            <a:ext cx="4638157" cy="5059363"/>
          </a:xfrm>
        </p:spPr>
        <p:txBody>
          <a:bodyPr/>
          <a:lstStyle/>
          <a:p>
            <a:pPr algn="just"/>
            <a:r>
              <a:rPr lang="en-IN" dirty="0"/>
              <a:t>Sequence of action: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OS </a:t>
            </a:r>
            <a:r>
              <a:rPr lang="en-IN" sz="2400" b="1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takes control </a:t>
            </a:r>
            <a:r>
              <a:rPr lang="en-IN" dirty="0"/>
              <a:t>(through interrupt)</a:t>
            </a:r>
          </a:p>
          <a:p>
            <a:pPr marL="914400" lvl="1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IN" sz="2400" b="1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Saves context </a:t>
            </a:r>
            <a:r>
              <a:rPr lang="en-IN" dirty="0"/>
              <a:t>of </a:t>
            </a:r>
            <a:r>
              <a:rPr lang="en-IN" sz="2400" b="1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running process</a:t>
            </a:r>
            <a:r>
              <a:rPr lang="en-IN" dirty="0"/>
              <a:t> in the process </a:t>
            </a:r>
            <a:r>
              <a:rPr lang="en-IN" sz="2400" b="1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PCB</a:t>
            </a:r>
          </a:p>
          <a:p>
            <a:pPr marL="914400" lvl="1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IN" sz="2400" b="1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Reload context </a:t>
            </a:r>
            <a:r>
              <a:rPr lang="en-IN" dirty="0"/>
              <a:t>of </a:t>
            </a:r>
            <a:r>
              <a:rPr lang="en-IN" sz="2400" b="1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new process</a:t>
            </a:r>
            <a:r>
              <a:rPr lang="en-IN" dirty="0"/>
              <a:t> from the </a:t>
            </a:r>
            <a:r>
              <a:rPr lang="en-IN" sz="2400" b="1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new process PCB</a:t>
            </a:r>
          </a:p>
          <a:p>
            <a:pPr marL="914400" lvl="1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IN" sz="2400" b="1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Return control </a:t>
            </a:r>
            <a:r>
              <a:rPr lang="en-IN" dirty="0"/>
              <a:t>to </a:t>
            </a:r>
            <a:r>
              <a:rPr lang="en-IN" sz="2400" b="1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new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838182" y="1066800"/>
            <a:ext cx="4115318" cy="50593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 smtClean="0"/>
              <a:t>Steps performed by OS during Context </a:t>
            </a:r>
            <a:r>
              <a:rPr lang="en-IN" sz="3600" dirty="0"/>
              <a:t>switching</a:t>
            </a:r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182" y="1388732"/>
            <a:ext cx="4105793" cy="441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Thread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Thread is </a:t>
            </a:r>
            <a:r>
              <a:rPr lang="en-IN" b="1" dirty="0">
                <a:solidFill>
                  <a:srgbClr val="C00000"/>
                </a:solidFill>
              </a:rPr>
              <a:t>light weight process </a:t>
            </a:r>
            <a:r>
              <a:rPr lang="en-IN" dirty="0"/>
              <a:t>created by a </a:t>
            </a:r>
            <a:r>
              <a:rPr lang="en-IN" dirty="0" smtClean="0"/>
              <a:t>process.</a:t>
            </a:r>
          </a:p>
          <a:p>
            <a:endParaRPr lang="en-IN" dirty="0"/>
          </a:p>
        </p:txBody>
      </p:sp>
      <p:pic>
        <p:nvPicPr>
          <p:cNvPr id="7" name="Picture 2" descr="Image result for real example of thread in 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990600"/>
            <a:ext cx="1571625" cy="148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GNWEBSOFT\Desktop\Untitl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76501"/>
            <a:ext cx="7009598" cy="394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3808282" y="4526487"/>
            <a:ext cx="1465038" cy="834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V="1">
            <a:off x="4540801" y="3791555"/>
            <a:ext cx="259797" cy="734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977598" y="5361067"/>
            <a:ext cx="273602" cy="734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09600" y="1371600"/>
            <a:ext cx="6772275" cy="990600"/>
          </a:xfrm>
          <a:prstGeom prst="roundRect">
            <a:avLst>
              <a:gd name="adj" fmla="val 611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just">
              <a:spcBef>
                <a:spcPct val="20000"/>
              </a:spcBef>
              <a:buFont typeface="Arial" pitchFamily="34" charset="0"/>
              <a:buNone/>
            </a:pPr>
            <a:r>
              <a:rPr lang="en-IN" sz="2000" dirty="0">
                <a:solidFill>
                  <a:srgbClr val="C00000"/>
                </a:solidFill>
              </a:rPr>
              <a:t>Processes</a:t>
            </a:r>
            <a:r>
              <a:rPr lang="en-IN" sz="2000" dirty="0">
                <a:solidFill>
                  <a:schemeClr val="tx1"/>
                </a:solidFill>
              </a:rPr>
              <a:t> are used to </a:t>
            </a:r>
            <a:r>
              <a:rPr lang="en-IN" sz="2000" dirty="0">
                <a:solidFill>
                  <a:srgbClr val="C00000"/>
                </a:solidFill>
              </a:rPr>
              <a:t>execute large</a:t>
            </a:r>
            <a:r>
              <a:rPr lang="en-IN" sz="2000" dirty="0">
                <a:solidFill>
                  <a:schemeClr val="tx1"/>
                </a:solidFill>
              </a:rPr>
              <a:t>, ‘</a:t>
            </a:r>
            <a:r>
              <a:rPr lang="en-IN" sz="2000" dirty="0">
                <a:solidFill>
                  <a:srgbClr val="C00000"/>
                </a:solidFill>
              </a:rPr>
              <a:t>heavyweight</a:t>
            </a:r>
            <a:r>
              <a:rPr lang="en-IN" sz="2000" dirty="0">
                <a:solidFill>
                  <a:schemeClr val="tx1"/>
                </a:solidFill>
              </a:rPr>
              <a:t>’ jobs such as working in word, while </a:t>
            </a:r>
            <a:r>
              <a:rPr lang="en-IN" sz="2000" dirty="0">
                <a:solidFill>
                  <a:srgbClr val="C00000"/>
                </a:solidFill>
              </a:rPr>
              <a:t>threads</a:t>
            </a:r>
            <a:r>
              <a:rPr lang="en-IN" sz="2000" dirty="0">
                <a:solidFill>
                  <a:schemeClr val="tx1"/>
                </a:solidFill>
              </a:rPr>
              <a:t> are used to </a:t>
            </a:r>
            <a:r>
              <a:rPr lang="en-IN" sz="2000" dirty="0">
                <a:solidFill>
                  <a:srgbClr val="C00000"/>
                </a:solidFill>
              </a:rPr>
              <a:t>carry out smaller </a:t>
            </a:r>
            <a:r>
              <a:rPr lang="en-IN" sz="2000" dirty="0">
                <a:solidFill>
                  <a:schemeClr val="tx1"/>
                </a:solidFill>
              </a:rPr>
              <a:t>or ‘</a:t>
            </a:r>
            <a:r>
              <a:rPr lang="en-IN" sz="2000" dirty="0">
                <a:solidFill>
                  <a:srgbClr val="C00000"/>
                </a:solidFill>
              </a:rPr>
              <a:t>lightweight</a:t>
            </a:r>
            <a:r>
              <a:rPr lang="en-IN" sz="2000" dirty="0">
                <a:solidFill>
                  <a:schemeClr val="tx1"/>
                </a:solidFill>
              </a:rPr>
              <a:t>’ jobs such as auto saving a word document.</a:t>
            </a:r>
          </a:p>
        </p:txBody>
      </p:sp>
    </p:spTree>
    <p:extLst>
      <p:ext uri="{BB962C8B-B14F-4D97-AF65-F5344CB8AC3E}">
        <p14:creationId xmlns:p14="http://schemas.microsoft.com/office/powerpoint/2010/main" val="157462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Thread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Thread is </a:t>
            </a:r>
            <a:r>
              <a:rPr lang="en-IN" b="1" dirty="0">
                <a:solidFill>
                  <a:srgbClr val="C00000"/>
                </a:solidFill>
              </a:rPr>
              <a:t>light weight process </a:t>
            </a:r>
            <a:r>
              <a:rPr lang="en-IN" dirty="0"/>
              <a:t>created by a </a:t>
            </a:r>
            <a:r>
              <a:rPr lang="en-IN" dirty="0" smtClean="0"/>
              <a:t>process.</a:t>
            </a:r>
            <a:endParaRPr lang="en-IN" dirty="0"/>
          </a:p>
          <a:p>
            <a:r>
              <a:rPr lang="en-IN" dirty="0" smtClean="0"/>
              <a:t>Thread </a:t>
            </a:r>
            <a:r>
              <a:rPr lang="en-IN" dirty="0"/>
              <a:t>is a </a:t>
            </a:r>
            <a:r>
              <a:rPr lang="en-IN" b="1" dirty="0">
                <a:solidFill>
                  <a:srgbClr val="C00000"/>
                </a:solidFill>
              </a:rPr>
              <a:t>single sequence stream </a:t>
            </a:r>
            <a:r>
              <a:rPr lang="en-IN" dirty="0"/>
              <a:t>within a process.</a:t>
            </a:r>
          </a:p>
          <a:p>
            <a:r>
              <a:rPr lang="en-IN" dirty="0" smtClean="0"/>
              <a:t>Thread </a:t>
            </a:r>
            <a:r>
              <a:rPr lang="en-IN" dirty="0"/>
              <a:t>has it own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sz="2400" b="1" dirty="0">
                <a:solidFill>
                  <a:srgbClr val="C00000"/>
                </a:solidFill>
              </a:rPr>
              <a:t>program counter </a:t>
            </a:r>
            <a:r>
              <a:rPr lang="en-IN" dirty="0"/>
              <a:t>that </a:t>
            </a:r>
            <a:r>
              <a:rPr lang="en-IN" sz="2400" b="1" dirty="0">
                <a:solidFill>
                  <a:srgbClr val="C00000"/>
                </a:solidFill>
              </a:rPr>
              <a:t>keeps track </a:t>
            </a:r>
            <a:r>
              <a:rPr lang="en-IN" dirty="0"/>
              <a:t>of </a:t>
            </a:r>
            <a:r>
              <a:rPr lang="en-IN" sz="2400" b="1" dirty="0">
                <a:solidFill>
                  <a:srgbClr val="C00000"/>
                </a:solidFill>
              </a:rPr>
              <a:t>which instruction to execute </a:t>
            </a:r>
            <a:r>
              <a:rPr lang="en-IN" sz="2400" b="1" dirty="0" smtClean="0">
                <a:solidFill>
                  <a:srgbClr val="C00000"/>
                </a:solidFill>
              </a:rPr>
              <a:t>next</a:t>
            </a:r>
            <a:r>
              <a:rPr lang="en-IN" dirty="0"/>
              <a:t>.</a:t>
            </a:r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sz="2400" b="1" dirty="0" smtClean="0">
                <a:solidFill>
                  <a:srgbClr val="C00000"/>
                </a:solidFill>
              </a:rPr>
              <a:t>system </a:t>
            </a:r>
            <a:r>
              <a:rPr lang="en-IN" sz="2400" b="1" dirty="0">
                <a:solidFill>
                  <a:srgbClr val="C00000"/>
                </a:solidFill>
              </a:rPr>
              <a:t>registers </a:t>
            </a:r>
            <a:r>
              <a:rPr lang="en-IN" dirty="0"/>
              <a:t>which </a:t>
            </a:r>
            <a:r>
              <a:rPr lang="en-IN" sz="2400" b="1" dirty="0">
                <a:solidFill>
                  <a:srgbClr val="C00000"/>
                </a:solidFill>
              </a:rPr>
              <a:t>hold its current working </a:t>
            </a:r>
            <a:r>
              <a:rPr lang="en-IN" sz="2400" b="1" dirty="0" smtClean="0">
                <a:solidFill>
                  <a:srgbClr val="C00000"/>
                </a:solidFill>
              </a:rPr>
              <a:t>variables</a:t>
            </a:r>
            <a:r>
              <a:rPr lang="en-IN" dirty="0"/>
              <a:t>.</a:t>
            </a:r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sz="2400" b="1" dirty="0">
                <a:solidFill>
                  <a:srgbClr val="C00000"/>
                </a:solidFill>
              </a:rPr>
              <a:t>stack</a:t>
            </a:r>
            <a:r>
              <a:rPr lang="en-IN" dirty="0"/>
              <a:t> which </a:t>
            </a:r>
            <a:r>
              <a:rPr lang="en-IN" sz="2400" b="1" dirty="0">
                <a:solidFill>
                  <a:srgbClr val="C00000"/>
                </a:solidFill>
              </a:rPr>
              <a:t>contains the execution history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7" name="Picture 2" descr="Image result for real example of thread in 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990600"/>
            <a:ext cx="1571625" cy="148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45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 Thread VS Multiple Thread</a:t>
            </a:r>
          </a:p>
        </p:txBody>
      </p:sp>
      <p:pic>
        <p:nvPicPr>
          <p:cNvPr id="7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2212" y="1132200"/>
            <a:ext cx="3594882" cy="5040000"/>
          </a:xfrm>
          <a:prstGeom prst="rect">
            <a:avLst/>
          </a:prstGeom>
        </p:spPr>
      </p:pic>
      <p:pic>
        <p:nvPicPr>
          <p:cNvPr id="8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00387" y="1127437"/>
            <a:ext cx="3610213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6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Similarities </a:t>
            </a:r>
            <a:r>
              <a:rPr lang="en-IN" dirty="0" smtClean="0"/>
              <a:t>between Process &amp; </a:t>
            </a:r>
            <a:r>
              <a:rPr lang="en-IN" dirty="0"/>
              <a:t>Thread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Like </a:t>
            </a:r>
            <a:r>
              <a:rPr lang="en-IN" dirty="0"/>
              <a:t>processes threads </a:t>
            </a:r>
            <a:r>
              <a:rPr lang="en-IN" b="1" dirty="0">
                <a:solidFill>
                  <a:srgbClr val="C00000"/>
                </a:solidFill>
              </a:rPr>
              <a:t>share CPU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only one thread is running at a time</a:t>
            </a:r>
            <a:r>
              <a:rPr lang="en-IN" dirty="0"/>
              <a:t>.  </a:t>
            </a:r>
          </a:p>
          <a:p>
            <a:r>
              <a:rPr lang="en-IN" dirty="0"/>
              <a:t>Like processes threads </a:t>
            </a:r>
            <a:r>
              <a:rPr lang="en-IN" b="1" dirty="0">
                <a:solidFill>
                  <a:srgbClr val="C00000"/>
                </a:solidFill>
              </a:rPr>
              <a:t>within a process execute sequentially</a:t>
            </a:r>
            <a:r>
              <a:rPr lang="en-IN" dirty="0"/>
              <a:t>. </a:t>
            </a:r>
          </a:p>
          <a:p>
            <a:r>
              <a:rPr lang="en-IN" dirty="0"/>
              <a:t>Like processes thread </a:t>
            </a:r>
            <a:r>
              <a:rPr lang="en-IN" b="1" dirty="0">
                <a:solidFill>
                  <a:srgbClr val="C00000"/>
                </a:solidFill>
              </a:rPr>
              <a:t>can create childrens</a:t>
            </a:r>
            <a:r>
              <a:rPr lang="en-IN" dirty="0"/>
              <a:t>.  </a:t>
            </a:r>
          </a:p>
          <a:p>
            <a:r>
              <a:rPr lang="en-IN" dirty="0"/>
              <a:t>Like a traditional process, a thread </a:t>
            </a:r>
            <a:r>
              <a:rPr lang="en-IN" b="1" dirty="0">
                <a:solidFill>
                  <a:srgbClr val="C00000"/>
                </a:solidFill>
              </a:rPr>
              <a:t>can be in any one of several states</a:t>
            </a:r>
            <a:r>
              <a:rPr lang="en-IN" dirty="0"/>
              <a:t>: running, blocked, ready or terminated. </a:t>
            </a:r>
          </a:p>
          <a:p>
            <a:r>
              <a:rPr lang="en-IN" dirty="0"/>
              <a:t>Like process threads </a:t>
            </a:r>
            <a:r>
              <a:rPr lang="en-IN" b="1" dirty="0">
                <a:solidFill>
                  <a:srgbClr val="C00000"/>
                </a:solidFill>
              </a:rPr>
              <a:t>have Program Counter</a:t>
            </a:r>
            <a:r>
              <a:rPr lang="en-IN" dirty="0"/>
              <a:t>, </a:t>
            </a:r>
            <a:r>
              <a:rPr lang="en-IN" b="1" dirty="0">
                <a:solidFill>
                  <a:srgbClr val="C00000"/>
                </a:solidFill>
              </a:rPr>
              <a:t>Stack</a:t>
            </a:r>
            <a:r>
              <a:rPr lang="en-IN" dirty="0"/>
              <a:t>, </a:t>
            </a:r>
            <a:r>
              <a:rPr lang="en-IN" b="1" dirty="0">
                <a:solidFill>
                  <a:srgbClr val="C00000"/>
                </a:solidFill>
              </a:rPr>
              <a:t>Registers</a:t>
            </a:r>
            <a:r>
              <a:rPr lang="en-IN" dirty="0"/>
              <a:t> and </a:t>
            </a:r>
            <a:r>
              <a:rPr lang="en-IN" b="1" dirty="0">
                <a:solidFill>
                  <a:srgbClr val="C00000"/>
                </a:solidFill>
              </a:rPr>
              <a:t>State</a:t>
            </a:r>
            <a:r>
              <a:rPr lang="en-IN" dirty="0"/>
              <a:t>.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697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Dissimilarities </a:t>
            </a:r>
            <a:r>
              <a:rPr lang="en-IN" dirty="0"/>
              <a:t>between Process &amp;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Unlike processes threads are </a:t>
            </a:r>
            <a:r>
              <a:rPr lang="en-IN" b="1" dirty="0">
                <a:solidFill>
                  <a:srgbClr val="C00000"/>
                </a:solidFill>
              </a:rPr>
              <a:t>not independent </a:t>
            </a:r>
            <a:r>
              <a:rPr lang="en-IN" dirty="0"/>
              <a:t>of one </a:t>
            </a:r>
            <a:r>
              <a:rPr lang="en-IN" dirty="0" smtClean="0"/>
              <a:t>another.</a:t>
            </a:r>
          </a:p>
          <a:p>
            <a:r>
              <a:rPr lang="en-IN" dirty="0" smtClean="0"/>
              <a:t>Threads </a:t>
            </a:r>
            <a:r>
              <a:rPr lang="en-IN" dirty="0"/>
              <a:t>within the same process </a:t>
            </a:r>
            <a:r>
              <a:rPr lang="en-IN" b="1" dirty="0">
                <a:solidFill>
                  <a:srgbClr val="C00000"/>
                </a:solidFill>
              </a:rPr>
              <a:t>share an address space</a:t>
            </a:r>
            <a:r>
              <a:rPr lang="en-IN" dirty="0"/>
              <a:t>. </a:t>
            </a:r>
          </a:p>
          <a:p>
            <a:r>
              <a:rPr lang="en-IN" dirty="0"/>
              <a:t>Unlike processes all threads can </a:t>
            </a:r>
            <a:r>
              <a:rPr lang="en-IN" b="1" dirty="0">
                <a:solidFill>
                  <a:srgbClr val="C00000"/>
                </a:solidFill>
              </a:rPr>
              <a:t>access every address </a:t>
            </a:r>
            <a:r>
              <a:rPr lang="en-IN" dirty="0"/>
              <a:t>in the task. </a:t>
            </a:r>
          </a:p>
          <a:p>
            <a:r>
              <a:rPr lang="en-IN" dirty="0"/>
              <a:t>Unlike processes threads are </a:t>
            </a:r>
            <a:r>
              <a:rPr lang="en-IN" b="1" dirty="0">
                <a:solidFill>
                  <a:srgbClr val="C00000"/>
                </a:solidFill>
              </a:rPr>
              <a:t>design to assist one other</a:t>
            </a:r>
            <a:r>
              <a:rPr lang="en-IN" dirty="0"/>
              <a:t>. Note that processes might or might not assist one another because processes may be originated from different users.</a:t>
            </a:r>
          </a:p>
        </p:txBody>
      </p:sp>
    </p:spTree>
    <p:extLst>
      <p:ext uri="{BB962C8B-B14F-4D97-AF65-F5344CB8AC3E}">
        <p14:creationId xmlns:p14="http://schemas.microsoft.com/office/powerpoint/2010/main" val="411711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Threads </a:t>
            </a:r>
            <a:r>
              <a:rPr lang="en-IN" b="1" dirty="0">
                <a:solidFill>
                  <a:srgbClr val="C00000"/>
                </a:solidFill>
              </a:rPr>
              <a:t>minimize</a:t>
            </a:r>
            <a:r>
              <a:rPr lang="en-IN" dirty="0"/>
              <a:t> the </a:t>
            </a:r>
            <a:r>
              <a:rPr lang="en-IN" b="1" dirty="0">
                <a:solidFill>
                  <a:srgbClr val="C00000"/>
                </a:solidFill>
              </a:rPr>
              <a:t>context switching time</a:t>
            </a:r>
            <a:r>
              <a:rPr lang="en-IN" dirty="0"/>
              <a:t>.</a:t>
            </a:r>
          </a:p>
          <a:p>
            <a:r>
              <a:rPr lang="en-IN" dirty="0"/>
              <a:t>Use of threads </a:t>
            </a:r>
            <a:r>
              <a:rPr lang="en-IN" b="1" dirty="0">
                <a:solidFill>
                  <a:srgbClr val="C00000"/>
                </a:solidFill>
              </a:rPr>
              <a:t>provides concurrency </a:t>
            </a:r>
            <a:r>
              <a:rPr lang="en-IN" dirty="0"/>
              <a:t>within a process.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Efficient communication</a:t>
            </a:r>
            <a:r>
              <a:rPr lang="en-IN" dirty="0"/>
              <a:t>.</a:t>
            </a:r>
          </a:p>
          <a:p>
            <a:r>
              <a:rPr lang="en-IN" dirty="0"/>
              <a:t>It is more </a:t>
            </a:r>
            <a:r>
              <a:rPr lang="en-IN" b="1" dirty="0">
                <a:solidFill>
                  <a:srgbClr val="C00000"/>
                </a:solidFill>
              </a:rPr>
              <a:t>easy to create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context switch </a:t>
            </a:r>
            <a:r>
              <a:rPr lang="en-IN" dirty="0"/>
              <a:t>threads.</a:t>
            </a:r>
          </a:p>
          <a:p>
            <a:r>
              <a:rPr lang="en-IN" dirty="0"/>
              <a:t>Threads can </a:t>
            </a:r>
            <a:r>
              <a:rPr lang="en-IN" b="1" dirty="0">
                <a:solidFill>
                  <a:srgbClr val="C00000"/>
                </a:solidFill>
              </a:rPr>
              <a:t>execute</a:t>
            </a:r>
            <a:r>
              <a:rPr lang="en-IN" dirty="0"/>
              <a:t> in </a:t>
            </a:r>
            <a:r>
              <a:rPr lang="en-IN" b="1" dirty="0">
                <a:solidFill>
                  <a:srgbClr val="C00000"/>
                </a:solidFill>
              </a:rPr>
              <a:t>parallel</a:t>
            </a:r>
            <a:r>
              <a:rPr lang="en-IN" dirty="0"/>
              <a:t> on </a:t>
            </a:r>
            <a:r>
              <a:rPr lang="en-IN" dirty="0" smtClean="0"/>
              <a:t>multiprocessors.</a:t>
            </a:r>
            <a:endParaRPr lang="en-IN" dirty="0"/>
          </a:p>
          <a:p>
            <a:r>
              <a:rPr lang="en-IN" dirty="0"/>
              <a:t>With threads, an application can </a:t>
            </a:r>
            <a:r>
              <a:rPr lang="en-IN" b="1" dirty="0">
                <a:solidFill>
                  <a:srgbClr val="C00000"/>
                </a:solidFill>
              </a:rPr>
              <a:t>avoid per-process overheads</a:t>
            </a:r>
          </a:p>
          <a:p>
            <a:pPr lvl="1"/>
            <a:r>
              <a:rPr lang="en-IN" dirty="0"/>
              <a:t>Thread creation, deletion, switching </a:t>
            </a:r>
            <a:r>
              <a:rPr lang="en-IN" dirty="0" smtClean="0"/>
              <a:t>easier than processes.</a:t>
            </a:r>
            <a:endParaRPr lang="en-IN" dirty="0"/>
          </a:p>
          <a:p>
            <a:r>
              <a:rPr lang="en-IN" dirty="0"/>
              <a:t>Threads have </a:t>
            </a:r>
            <a:r>
              <a:rPr lang="en-IN" b="1" dirty="0">
                <a:solidFill>
                  <a:srgbClr val="C00000"/>
                </a:solidFill>
              </a:rPr>
              <a:t>full access</a:t>
            </a:r>
            <a:r>
              <a:rPr lang="en-IN" dirty="0"/>
              <a:t> to </a:t>
            </a:r>
            <a:r>
              <a:rPr lang="en-IN" b="1" dirty="0">
                <a:solidFill>
                  <a:srgbClr val="C00000"/>
                </a:solidFill>
              </a:rPr>
              <a:t>address space </a:t>
            </a:r>
            <a:r>
              <a:rPr lang="en-IN" dirty="0"/>
              <a:t>(easy sharing</a:t>
            </a:r>
            <a:r>
              <a:rPr lang="en-IN" dirty="0" smtClean="0"/>
              <a:t>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605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Kernel Level Thread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User Level Thread</a:t>
            </a:r>
          </a:p>
        </p:txBody>
      </p:sp>
      <p:pic>
        <p:nvPicPr>
          <p:cNvPr id="4" name="Picture 2" descr="Many to one thread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9" y="1981200"/>
            <a:ext cx="571500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45104" y="3848101"/>
            <a:ext cx="5181600" cy="13716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945104" y="2400301"/>
            <a:ext cx="5181600" cy="13716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Brace 6"/>
          <p:cNvSpPr/>
          <p:nvPr/>
        </p:nvSpPr>
        <p:spPr>
          <a:xfrm>
            <a:off x="7429499" y="2400301"/>
            <a:ext cx="230605" cy="13716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2294" y="2619971"/>
            <a:ext cx="1106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</a:p>
          <a:p>
            <a:r>
              <a:rPr lang="en-US" dirty="0" smtClean="0"/>
              <a:t>Level</a:t>
            </a:r>
          </a:p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7429499" y="3848101"/>
            <a:ext cx="230605" cy="13716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32294" y="4067771"/>
            <a:ext cx="1106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Kernel</a:t>
            </a:r>
          </a:p>
          <a:p>
            <a:r>
              <a:rPr lang="en-US" dirty="0" smtClean="0"/>
              <a:t>Level</a:t>
            </a:r>
          </a:p>
          <a:p>
            <a:r>
              <a:rPr lang="en-US" dirty="0" smtClean="0"/>
              <a:t>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8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Process?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is a </a:t>
            </a:r>
            <a:r>
              <a:rPr lang="en-US" b="1" dirty="0">
                <a:solidFill>
                  <a:schemeClr val="accent2"/>
                </a:solidFill>
              </a:rPr>
              <a:t>program under execution</a:t>
            </a:r>
            <a:r>
              <a:rPr lang="en-US" dirty="0"/>
              <a:t>.</a:t>
            </a:r>
          </a:p>
          <a:p>
            <a:r>
              <a:rPr lang="en-US" dirty="0"/>
              <a:t>Process is an </a:t>
            </a:r>
            <a:r>
              <a:rPr lang="en-US" b="1" dirty="0">
                <a:solidFill>
                  <a:schemeClr val="accent2"/>
                </a:solidFill>
              </a:rPr>
              <a:t>abstraction of a running program</a:t>
            </a:r>
            <a:r>
              <a:rPr lang="en-US" dirty="0"/>
              <a:t>.</a:t>
            </a:r>
          </a:p>
          <a:p>
            <a:r>
              <a:rPr lang="en-US" dirty="0"/>
              <a:t>Process is an </a:t>
            </a:r>
            <a:r>
              <a:rPr lang="en-US" b="1" dirty="0">
                <a:solidFill>
                  <a:schemeClr val="accent2"/>
                </a:solidFill>
              </a:rPr>
              <a:t>instance of an executing program</a:t>
            </a:r>
            <a:r>
              <a:rPr lang="en-US" dirty="0"/>
              <a:t>, including the current values of the program counter, registers &amp; variables.</a:t>
            </a:r>
          </a:p>
          <a:p>
            <a:r>
              <a:rPr lang="en-US" dirty="0"/>
              <a:t>Each process has its own virtual CPU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2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</a:t>
            </a:r>
            <a:r>
              <a:rPr lang="en-IN" dirty="0" smtClean="0"/>
              <a:t>Threads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3332806"/>
                  </p:ext>
                </p:extLst>
              </p:nvPr>
            </p:nvGraphicFramePr>
            <p:xfrm>
              <a:off x="340542" y="1446613"/>
              <a:ext cx="8502654" cy="37321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4251327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4251327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7321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USER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LEVEL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THREAD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KERNEL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LEVEL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THREAD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3332806"/>
                  </p:ext>
                </p:extLst>
              </p:nvPr>
            </p:nvGraphicFramePr>
            <p:xfrm>
              <a:off x="340542" y="1446613"/>
              <a:ext cx="8502654" cy="37321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425132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425132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3732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1613" r="-10028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1613" r="-287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075252"/>
              </p:ext>
            </p:extLst>
          </p:nvPr>
        </p:nvGraphicFramePr>
        <p:xfrm>
          <a:off x="345394" y="2626816"/>
          <a:ext cx="849295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6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464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rgbClr val="C00000"/>
                          </a:solidFill>
                          <a:effectLst/>
                        </a:rPr>
                        <a:t>Implementation</a:t>
                      </a:r>
                      <a:r>
                        <a:rPr lang="en-IN" sz="1800" dirty="0" smtClean="0">
                          <a:effectLst/>
                        </a:rPr>
                        <a:t> of User threads is </a:t>
                      </a:r>
                      <a:r>
                        <a:rPr lang="en-IN" sz="1800" dirty="0" smtClean="0">
                          <a:solidFill>
                            <a:srgbClr val="C00000"/>
                          </a:solidFill>
                          <a:effectLst/>
                        </a:rPr>
                        <a:t>easy</a:t>
                      </a:r>
                      <a:r>
                        <a:rPr lang="en-IN" sz="1800" dirty="0" smtClean="0">
                          <a:effectLst/>
                        </a:rPr>
                        <a:t>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rgbClr val="C00000"/>
                          </a:solidFill>
                          <a:effectLst/>
                        </a:rPr>
                        <a:t>Implementation</a:t>
                      </a:r>
                      <a:r>
                        <a:rPr lang="en-IN" sz="1800" dirty="0" smtClean="0">
                          <a:effectLst/>
                        </a:rPr>
                        <a:t> of Kernel thread is </a:t>
                      </a:r>
                      <a:r>
                        <a:rPr lang="en-IN" sz="1800" dirty="0" smtClean="0">
                          <a:solidFill>
                            <a:srgbClr val="C00000"/>
                          </a:solidFill>
                          <a:effectLst/>
                        </a:rPr>
                        <a:t>complex</a:t>
                      </a:r>
                      <a:r>
                        <a:rPr lang="en-IN" sz="1800" dirty="0" smtClean="0">
                          <a:effectLst/>
                        </a:rPr>
                        <a:t>.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981186"/>
              </p:ext>
            </p:extLst>
          </p:nvPr>
        </p:nvGraphicFramePr>
        <p:xfrm>
          <a:off x="340542" y="3265157"/>
          <a:ext cx="8502654" cy="3732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13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513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3217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rgbClr val="C00000"/>
                          </a:solidFill>
                          <a:effectLst/>
                        </a:rPr>
                        <a:t>Context switch </a:t>
                      </a:r>
                      <a:r>
                        <a:rPr lang="en-IN" sz="1800" dirty="0" smtClean="0">
                          <a:effectLst/>
                        </a:rPr>
                        <a:t>time is </a:t>
                      </a:r>
                      <a:r>
                        <a:rPr lang="en-IN" sz="1800" dirty="0" smtClean="0">
                          <a:solidFill>
                            <a:srgbClr val="C00000"/>
                          </a:solidFill>
                          <a:effectLst/>
                        </a:rPr>
                        <a:t>less</a:t>
                      </a:r>
                      <a:r>
                        <a:rPr lang="en-IN" sz="1800" dirty="0" smtClean="0">
                          <a:effectLst/>
                        </a:rPr>
                        <a:t>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rgbClr val="C00000"/>
                          </a:solidFill>
                          <a:effectLst/>
                        </a:rPr>
                        <a:t>Context switch </a:t>
                      </a:r>
                      <a:r>
                        <a:rPr lang="en-IN" sz="1800" dirty="0" smtClean="0">
                          <a:effectLst/>
                        </a:rPr>
                        <a:t>time is </a:t>
                      </a:r>
                      <a:r>
                        <a:rPr lang="en-IN" sz="1800" dirty="0" smtClean="0">
                          <a:solidFill>
                            <a:srgbClr val="C00000"/>
                          </a:solidFill>
                          <a:effectLst/>
                        </a:rPr>
                        <a:t>more</a:t>
                      </a:r>
                      <a:r>
                        <a:rPr lang="en-IN" sz="1800" dirty="0" smtClean="0">
                          <a:effectLst/>
                        </a:rPr>
                        <a:t>.</a:t>
                      </a:r>
                      <a:endParaRPr lang="en-IN" sz="1800" b="0" dirty="0" smtClean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977394"/>
              </p:ext>
            </p:extLst>
          </p:nvPr>
        </p:nvGraphicFramePr>
        <p:xfrm>
          <a:off x="345394" y="3642707"/>
          <a:ext cx="849295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6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464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effectLst/>
                        </a:rPr>
                        <a:t>Context switch </a:t>
                      </a:r>
                      <a:r>
                        <a:rPr lang="en-IN" sz="1800" dirty="0" smtClean="0">
                          <a:solidFill>
                            <a:srgbClr val="C00000"/>
                          </a:solidFill>
                          <a:effectLst/>
                        </a:rPr>
                        <a:t>requires no hardware support</a:t>
                      </a:r>
                      <a:r>
                        <a:rPr lang="en-IN" sz="1800" dirty="0" smtClean="0">
                          <a:effectLst/>
                        </a:rPr>
                        <a:t>.</a:t>
                      </a:r>
                      <a:endParaRPr lang="en-IN" sz="1800" b="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effectLst/>
                        </a:rPr>
                        <a:t>Context switch </a:t>
                      </a:r>
                      <a:r>
                        <a:rPr lang="en-IN" sz="1800" dirty="0" smtClean="0">
                          <a:solidFill>
                            <a:srgbClr val="C00000"/>
                          </a:solidFill>
                          <a:effectLst/>
                        </a:rPr>
                        <a:t>requires hardware support</a:t>
                      </a:r>
                      <a:r>
                        <a:rPr lang="en-IN" sz="1800" dirty="0" smtClean="0">
                          <a:effectLst/>
                        </a:rPr>
                        <a:t>.</a:t>
                      </a:r>
                      <a:endParaRPr lang="en-IN" sz="1800" b="0" dirty="0" smtClean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778030"/>
              </p:ext>
            </p:extLst>
          </p:nvPr>
        </p:nvGraphicFramePr>
        <p:xfrm>
          <a:off x="345394" y="4283304"/>
          <a:ext cx="849295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6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464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effectLst/>
                        </a:rPr>
                        <a:t>If one user level thread perform blocking operation then </a:t>
                      </a:r>
                      <a:r>
                        <a:rPr lang="en-IN" sz="1800" dirty="0" smtClean="0">
                          <a:solidFill>
                            <a:srgbClr val="C00000"/>
                          </a:solidFill>
                          <a:effectLst/>
                        </a:rPr>
                        <a:t>entire process </a:t>
                      </a:r>
                      <a:r>
                        <a:rPr lang="en-IN" sz="1800" dirty="0" smtClean="0">
                          <a:effectLst/>
                        </a:rPr>
                        <a:t>will be </a:t>
                      </a:r>
                      <a:r>
                        <a:rPr lang="en-IN" sz="1800" dirty="0" smtClean="0">
                          <a:solidFill>
                            <a:srgbClr val="C00000"/>
                          </a:solidFill>
                          <a:effectLst/>
                        </a:rPr>
                        <a:t>blocked</a:t>
                      </a:r>
                      <a:r>
                        <a:rPr lang="en-IN" sz="1800" dirty="0" smtClean="0">
                          <a:effectLst/>
                        </a:rPr>
                        <a:t>.</a:t>
                      </a:r>
                      <a:endParaRPr lang="en-IN" sz="1800" b="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effectLst/>
                        </a:rPr>
                        <a:t>If one kernel thread perform blocking operation then </a:t>
                      </a:r>
                      <a:r>
                        <a:rPr lang="en-IN" sz="1800" dirty="0" smtClean="0">
                          <a:solidFill>
                            <a:srgbClr val="C00000"/>
                          </a:solidFill>
                          <a:effectLst/>
                        </a:rPr>
                        <a:t>another thread </a:t>
                      </a:r>
                      <a:r>
                        <a:rPr lang="en-IN" sz="1800" dirty="0" smtClean="0">
                          <a:effectLst/>
                        </a:rPr>
                        <a:t>with in same process </a:t>
                      </a:r>
                      <a:r>
                        <a:rPr lang="en-IN" sz="1800" dirty="0" smtClean="0">
                          <a:solidFill>
                            <a:srgbClr val="C00000"/>
                          </a:solidFill>
                          <a:effectLst/>
                        </a:rPr>
                        <a:t>can continue execution</a:t>
                      </a:r>
                      <a:r>
                        <a:rPr lang="en-IN" sz="1800" dirty="0" smtClean="0">
                          <a:effectLst/>
                        </a:rPr>
                        <a:t>.</a:t>
                      </a:r>
                      <a:endParaRPr lang="en-IN" sz="1800" b="0" dirty="0" smtClean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840719"/>
              </p:ext>
            </p:extLst>
          </p:nvPr>
        </p:nvGraphicFramePr>
        <p:xfrm>
          <a:off x="345394" y="5198566"/>
          <a:ext cx="8492950" cy="398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6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464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effectLst/>
                        </a:rPr>
                        <a:t>Example : Java thread, POSIX threads.</a:t>
                      </a:r>
                      <a:endParaRPr lang="en-IN" sz="1800" b="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effectLst/>
                        </a:rPr>
                        <a:t>Example : Window Solaris</a:t>
                      </a:r>
                      <a:endParaRPr lang="en-IN" sz="1800" b="0" dirty="0" smtClean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518139"/>
              </p:ext>
            </p:extLst>
          </p:nvPr>
        </p:nvGraphicFramePr>
        <p:xfrm>
          <a:off x="345394" y="1828800"/>
          <a:ext cx="8492950" cy="398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6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464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r>
                        <a:rPr lang="en-US" dirty="0" smtClean="0"/>
                        <a:t>User thread are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implemented by users</a:t>
                      </a:r>
                      <a:r>
                        <a:rPr lang="en-US" dirty="0" smtClean="0"/>
                        <a:t>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Kernel threads are </a:t>
                      </a:r>
                      <a:r>
                        <a:rPr lang="en-US" sz="1800" kern="1200" dirty="0" smtClean="0">
                          <a:solidFill>
                            <a:srgbClr val="C00000"/>
                          </a:solidFill>
                        </a:rPr>
                        <a:t>implemented by OS</a:t>
                      </a:r>
                      <a:r>
                        <a:rPr lang="en-US" sz="1800" kern="1200" dirty="0" smtClean="0"/>
                        <a:t>.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135549"/>
              </p:ext>
            </p:extLst>
          </p:nvPr>
        </p:nvGraphicFramePr>
        <p:xfrm>
          <a:off x="345394" y="2228450"/>
          <a:ext cx="8492950" cy="398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6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464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OS doesn’t recognize </a:t>
                      </a:r>
                      <a:r>
                        <a:rPr lang="en-US" dirty="0" smtClean="0"/>
                        <a:t>user level threads.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effectLst/>
                        </a:rPr>
                        <a:t>Kernel threads are </a:t>
                      </a:r>
                      <a:r>
                        <a:rPr lang="en-IN" sz="1800" dirty="0" smtClean="0">
                          <a:solidFill>
                            <a:srgbClr val="C00000"/>
                          </a:solidFill>
                          <a:effectLst/>
                        </a:rPr>
                        <a:t>recognized by OS</a:t>
                      </a:r>
                      <a:r>
                        <a:rPr lang="en-IN" sz="1800" dirty="0" smtClean="0">
                          <a:effectLst/>
                        </a:rPr>
                        <a:t>.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40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90500" y="1066800"/>
            <a:ext cx="4686300" cy="5059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Combines the advantages of user level and kernel level thread.</a:t>
            </a:r>
          </a:p>
          <a:p>
            <a:r>
              <a:rPr lang="en-US" dirty="0" smtClean="0"/>
              <a:t>It </a:t>
            </a:r>
            <a:r>
              <a:rPr lang="en-US" b="1" dirty="0" smtClean="0">
                <a:solidFill>
                  <a:srgbClr val="C00000"/>
                </a:solidFill>
              </a:rPr>
              <a:t>uses kernel level thread </a:t>
            </a:r>
            <a:r>
              <a:rPr lang="en-US" dirty="0" smtClean="0"/>
              <a:t>and then </a:t>
            </a:r>
            <a:r>
              <a:rPr lang="en-US" b="1" dirty="0" smtClean="0">
                <a:solidFill>
                  <a:srgbClr val="C00000"/>
                </a:solidFill>
              </a:rPr>
              <a:t>multiplex user level thread on to </a:t>
            </a:r>
            <a:r>
              <a:rPr lang="en-US" dirty="0" smtClean="0"/>
              <a:t>some or all of </a:t>
            </a:r>
            <a:r>
              <a:rPr lang="en-US" b="1" dirty="0" smtClean="0">
                <a:solidFill>
                  <a:srgbClr val="C00000"/>
                </a:solidFill>
              </a:rPr>
              <a:t>kernel threads</a:t>
            </a:r>
            <a:r>
              <a:rPr lang="en-US" dirty="0" smtClean="0"/>
              <a:t>.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C00000"/>
                </a:solidFill>
              </a:rPr>
              <a:t>Gives flexibility</a:t>
            </a:r>
            <a:r>
              <a:rPr lang="en-US" dirty="0" smtClean="0"/>
              <a:t> to programmer that how many kernel level threads to use and how many user level thread to multiplex on each one.</a:t>
            </a:r>
          </a:p>
          <a:p>
            <a:r>
              <a:rPr lang="en-US" dirty="0" smtClean="0"/>
              <a:t>Kernel is aware of only kernel level threads and schedule it.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Thread</a:t>
            </a:r>
            <a:endParaRPr lang="en-US" dirty="0"/>
          </a:p>
        </p:txBody>
      </p:sp>
      <p:pic>
        <p:nvPicPr>
          <p:cNvPr id="1028" name="Picture 4" descr="Image result for hybrid thread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631" y="2286000"/>
            <a:ext cx="416242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76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</a:t>
            </a:r>
            <a:r>
              <a:rPr lang="en-US" dirty="0"/>
              <a:t>threading models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364037"/>
              </p:ext>
            </p:extLst>
          </p:nvPr>
        </p:nvGraphicFramePr>
        <p:xfrm>
          <a:off x="190500" y="990600"/>
          <a:ext cx="8763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474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Pthread</a:t>
            </a:r>
            <a:r>
              <a:rPr lang="en-US" dirty="0" smtClean="0"/>
              <a:t> function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Pthread_create</a:t>
            </a:r>
            <a:r>
              <a:rPr lang="en-US" dirty="0" smtClean="0"/>
              <a:t>:- Create a new thread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Pthread_exit</a:t>
            </a:r>
            <a:r>
              <a:rPr lang="en-US" dirty="0" smtClean="0"/>
              <a:t>:- Terminate the calling thread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Pthread_join</a:t>
            </a:r>
            <a:r>
              <a:rPr lang="en-US" dirty="0" smtClean="0"/>
              <a:t>:- Wait for a specific thread to exit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Pthread_yield</a:t>
            </a:r>
            <a:r>
              <a:rPr lang="en-US" dirty="0" smtClean="0"/>
              <a:t>:- Release the CPU to let another thread run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Pthread_attr_init</a:t>
            </a:r>
            <a:r>
              <a:rPr lang="en-US" dirty="0" smtClean="0"/>
              <a:t>:- Create and initialize a thread’s attribute 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Pthread_destroy</a:t>
            </a:r>
            <a:r>
              <a:rPr lang="en-US" dirty="0" smtClean="0"/>
              <a:t>:- Remove a thread’s attribute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3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 </a:t>
            </a:r>
            <a:r>
              <a:rPr lang="en-US" dirty="0"/>
              <a:t>call is the </a:t>
            </a:r>
            <a:r>
              <a:rPr lang="en-US" b="1" dirty="0">
                <a:solidFill>
                  <a:srgbClr val="C00000"/>
                </a:solidFill>
              </a:rPr>
              <a:t>programmatic way in which a computer program requests a service from the kernel </a:t>
            </a:r>
            <a:r>
              <a:rPr lang="en-US" dirty="0"/>
              <a:t>of the operating system it is executed on.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system call is a </a:t>
            </a:r>
            <a:r>
              <a:rPr lang="en-US" b="1" dirty="0">
                <a:solidFill>
                  <a:srgbClr val="C00000"/>
                </a:solidFill>
              </a:rPr>
              <a:t>way for programs to interact with the operating system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computer </a:t>
            </a:r>
            <a:r>
              <a:rPr lang="en-US" b="1" dirty="0">
                <a:solidFill>
                  <a:srgbClr val="C00000"/>
                </a:solidFill>
              </a:rPr>
              <a:t>program makes a system call when it makes a request to the operating system’s kernel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System </a:t>
            </a:r>
            <a:r>
              <a:rPr lang="en-US" dirty="0"/>
              <a:t>call </a:t>
            </a:r>
            <a:r>
              <a:rPr lang="en-US" b="1" dirty="0">
                <a:solidFill>
                  <a:srgbClr val="C00000"/>
                </a:solidFill>
              </a:rPr>
              <a:t>provides the services of the operating system to the user programs </a:t>
            </a:r>
            <a:r>
              <a:rPr lang="en-US" dirty="0"/>
              <a:t>via Application Program Interface(API).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provides an </a:t>
            </a:r>
            <a:r>
              <a:rPr lang="en-US" b="1" dirty="0">
                <a:solidFill>
                  <a:srgbClr val="C00000"/>
                </a:solidFill>
              </a:rPr>
              <a:t>interface between a process and operating system </a:t>
            </a:r>
            <a:r>
              <a:rPr lang="en-US" dirty="0"/>
              <a:t>to allow user-level processes to request services of the operating system. </a:t>
            </a:r>
            <a:endParaRPr lang="en-US" dirty="0" smtClean="0"/>
          </a:p>
          <a:p>
            <a:r>
              <a:rPr lang="en-US" dirty="0" smtClean="0"/>
              <a:t>System </a:t>
            </a:r>
            <a:r>
              <a:rPr lang="en-US" dirty="0"/>
              <a:t>calls are the </a:t>
            </a:r>
            <a:r>
              <a:rPr lang="en-US" b="1" dirty="0">
                <a:solidFill>
                  <a:srgbClr val="C00000"/>
                </a:solidFill>
              </a:rPr>
              <a:t>only entry points into the kernel system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b="1" dirty="0">
                <a:solidFill>
                  <a:srgbClr val="C00000"/>
                </a:solidFill>
              </a:rPr>
              <a:t>programs needing resources must use system calls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497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ps</a:t>
            </a:r>
            <a:r>
              <a:rPr lang="en-US" dirty="0"/>
              <a:t> (process status):- The </a:t>
            </a:r>
            <a:r>
              <a:rPr lang="en-US" dirty="0" err="1"/>
              <a:t>ps</a:t>
            </a:r>
            <a:r>
              <a:rPr lang="en-US" dirty="0"/>
              <a:t> </a:t>
            </a:r>
            <a:r>
              <a:rPr lang="en-US" dirty="0" smtClean="0"/>
              <a:t>(process </a:t>
            </a:r>
            <a:r>
              <a:rPr lang="en-US" dirty="0"/>
              <a:t>status) command is used to </a:t>
            </a:r>
            <a:r>
              <a:rPr lang="en-US" b="1" dirty="0">
                <a:solidFill>
                  <a:srgbClr val="C00000"/>
                </a:solidFill>
              </a:rPr>
              <a:t>provide information about the currently running processes</a:t>
            </a:r>
            <a:r>
              <a:rPr lang="en-US" dirty="0"/>
              <a:t>, including their process identification numbers (PIDs).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fork:- Fork system call is used for </a:t>
            </a:r>
            <a:r>
              <a:rPr lang="en-US" b="1" dirty="0">
                <a:solidFill>
                  <a:srgbClr val="C00000"/>
                </a:solidFill>
              </a:rPr>
              <a:t>creating a new process, which is called child process</a:t>
            </a:r>
            <a:r>
              <a:rPr lang="en-US" dirty="0"/>
              <a:t>, which runs concurrently with the process that makes the fork() call (parent process).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wait:- </a:t>
            </a:r>
            <a:r>
              <a:rPr lang="en-US" dirty="0" smtClean="0"/>
              <a:t>Wait system call </a:t>
            </a:r>
            <a:r>
              <a:rPr lang="en-US" b="1" dirty="0" smtClean="0">
                <a:solidFill>
                  <a:srgbClr val="C00000"/>
                </a:solidFill>
              </a:rPr>
              <a:t>blocks </a:t>
            </a:r>
            <a:r>
              <a:rPr lang="en-US" b="1" dirty="0">
                <a:solidFill>
                  <a:srgbClr val="C00000"/>
                </a:solidFill>
              </a:rPr>
              <a:t>the calling process until one of its child processes exits</a:t>
            </a:r>
            <a:r>
              <a:rPr lang="en-US" dirty="0"/>
              <a:t> or a signal is received. After child process terminates, parent continues its execution after wait system call instruction.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exit</a:t>
            </a:r>
            <a:r>
              <a:rPr lang="en-US" dirty="0" smtClean="0"/>
              <a:t>:- Exit system call </a:t>
            </a:r>
            <a:r>
              <a:rPr lang="en-US" b="1" dirty="0">
                <a:solidFill>
                  <a:srgbClr val="C00000"/>
                </a:solidFill>
              </a:rPr>
              <a:t>terminates the </a:t>
            </a:r>
            <a:r>
              <a:rPr lang="en-US" b="1" dirty="0" smtClean="0">
                <a:solidFill>
                  <a:srgbClr val="C00000"/>
                </a:solidFill>
              </a:rPr>
              <a:t>running process </a:t>
            </a:r>
            <a:r>
              <a:rPr lang="en-US" b="1" dirty="0">
                <a:solidFill>
                  <a:srgbClr val="C00000"/>
                </a:solidFill>
              </a:rPr>
              <a:t>normally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exec family:- The exec family of functions </a:t>
            </a:r>
            <a:r>
              <a:rPr lang="en-US" b="1" dirty="0">
                <a:solidFill>
                  <a:srgbClr val="C00000"/>
                </a:solidFill>
              </a:rPr>
              <a:t>replaces the current running process with a new process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2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asked in GTU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Explain Process/Thread Life Cycle with diagram.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Explain process control </a:t>
            </a:r>
            <a:r>
              <a:rPr lang="en-US" dirty="0" smtClean="0"/>
              <a:t>block (PCB) </a:t>
            </a:r>
            <a:r>
              <a:rPr lang="en-US" dirty="0"/>
              <a:t>with diagram.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Difference between process and thread.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Write various multi threading models.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Write benefits of threads.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732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 yo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6" t="6154" b="10691"/>
          <a:stretch/>
        </p:blipFill>
        <p:spPr bwMode="auto">
          <a:xfrm>
            <a:off x="278483" y="1333500"/>
            <a:ext cx="858703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0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real CPU </a:t>
            </a:r>
            <a:r>
              <a:rPr lang="en-US" b="1" dirty="0">
                <a:solidFill>
                  <a:schemeClr val="accent2"/>
                </a:solidFill>
              </a:rPr>
              <a:t>switches back and forth </a:t>
            </a:r>
            <a:r>
              <a:rPr lang="en-US" dirty="0"/>
              <a:t>from process to process. </a:t>
            </a:r>
          </a:p>
          <a:p>
            <a:r>
              <a:rPr lang="en-US" dirty="0"/>
              <a:t>This </a:t>
            </a:r>
            <a:r>
              <a:rPr lang="en-US" b="1" dirty="0">
                <a:solidFill>
                  <a:schemeClr val="accent2"/>
                </a:solidFill>
              </a:rPr>
              <a:t>rapid switching back and forth</a:t>
            </a:r>
            <a:r>
              <a:rPr lang="en-US" dirty="0"/>
              <a:t> is called </a:t>
            </a:r>
            <a:r>
              <a:rPr lang="en-US" b="1" dirty="0" smtClean="0">
                <a:solidFill>
                  <a:schemeClr val="accent2"/>
                </a:solidFill>
              </a:rPr>
              <a:t>multiprogramming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accent2"/>
                </a:solidFill>
              </a:rPr>
              <a:t>number of processes loaded simultaneously in memory</a:t>
            </a:r>
            <a:r>
              <a:rPr lang="en-US" dirty="0"/>
              <a:t> is called </a:t>
            </a:r>
            <a:r>
              <a:rPr lang="en-US" b="1" dirty="0">
                <a:solidFill>
                  <a:schemeClr val="accent2"/>
                </a:solidFill>
              </a:rPr>
              <a:t>degree of multiprogramming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3" t="8163"/>
          <a:stretch/>
        </p:blipFill>
        <p:spPr>
          <a:xfrm>
            <a:off x="3959578" y="2590800"/>
            <a:ext cx="5108222" cy="381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" y="2711450"/>
            <a:ext cx="4165402" cy="234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8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There are </a:t>
            </a:r>
            <a:r>
              <a:rPr lang="en-US" b="1" dirty="0">
                <a:solidFill>
                  <a:srgbClr val="C00000"/>
                </a:solidFill>
              </a:rPr>
              <a:t>three processes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one processor </a:t>
            </a:r>
            <a:r>
              <a:rPr lang="en-US" dirty="0"/>
              <a:t>(CPU), </a:t>
            </a:r>
            <a:r>
              <a:rPr lang="en-US" b="1" dirty="0">
                <a:solidFill>
                  <a:srgbClr val="C00000"/>
                </a:solidFill>
              </a:rPr>
              <a:t>three logical program counter</a:t>
            </a:r>
            <a:r>
              <a:rPr lang="en-US" dirty="0"/>
              <a:t> (one for each processes) in memory and one physical program counter in processor.</a:t>
            </a:r>
          </a:p>
          <a:p>
            <a:r>
              <a:rPr lang="en-US" dirty="0"/>
              <a:t>Here </a:t>
            </a:r>
            <a:r>
              <a:rPr lang="en-US" b="1" dirty="0">
                <a:solidFill>
                  <a:srgbClr val="C00000"/>
                </a:solidFill>
              </a:rPr>
              <a:t>CPU is free </a:t>
            </a:r>
            <a:r>
              <a:rPr lang="en-US" dirty="0"/>
              <a:t>(no process is running).</a:t>
            </a:r>
          </a:p>
          <a:p>
            <a:r>
              <a:rPr lang="en-US" dirty="0"/>
              <a:t>No data in physical program counter.</a:t>
            </a:r>
          </a:p>
        </p:txBody>
      </p:sp>
      <p:pic>
        <p:nvPicPr>
          <p:cNvPr id="4" name="Picture 2" descr="Image result for process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85" y="2707701"/>
            <a:ext cx="1552337" cy="133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1163755"/>
            <a:ext cx="1106567" cy="11089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470" y="1163755"/>
            <a:ext cx="1106567" cy="11089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910" y="1163755"/>
            <a:ext cx="1106567" cy="11089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55880" y="2051418"/>
            <a:ext cx="1597619" cy="715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 Counter</a:t>
            </a:r>
          </a:p>
          <a:p>
            <a:pPr algn="ctr"/>
            <a:endParaRPr lang="en-US" sz="1350" b="1" kern="0" dirty="0">
              <a:solidFill>
                <a:srgbClr val="ED7D31">
                  <a:lumMod val="75000"/>
                </a:srgb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0" y="2051418"/>
            <a:ext cx="1637961" cy="715581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 Counter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0" u="none" strike="noStrike" kern="0" cap="none" spc="0" normalizeH="0" baseline="0" noProof="0" dirty="0" smtClean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4400" y="1191399"/>
            <a:ext cx="1637961" cy="715581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 Counter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0" u="none" strike="noStrike" kern="0" cap="none" spc="0" normalizeH="0" baseline="0" noProof="0" dirty="0" smtClean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4400" y="2948811"/>
            <a:ext cx="1637961" cy="715581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 Counter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0" u="none" strike="noStrike" kern="0" cap="none" spc="0" normalizeH="0" baseline="0" noProof="0" dirty="0" smtClean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807" y="914400"/>
            <a:ext cx="4270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</a:rPr>
              <a:t>P1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0838" y="914400"/>
            <a:ext cx="4138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</a:rPr>
              <a:t>P2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67169" y="914400"/>
            <a:ext cx="3900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</a:rPr>
              <a:t>P3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99624" y="914400"/>
            <a:ext cx="8875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Memory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75901" y="1774418"/>
            <a:ext cx="9575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Processor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52039" y="1653262"/>
            <a:ext cx="382682" cy="2537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52039" y="2503095"/>
            <a:ext cx="382682" cy="2537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52039" y="3397226"/>
            <a:ext cx="382682" cy="2537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P3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40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21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CPU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allocated to process P1 </a:t>
            </a:r>
            <a:r>
              <a:rPr lang="en-US" dirty="0"/>
              <a:t>(process P1 is running).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Data of process P1 is copied </a:t>
            </a:r>
            <a:r>
              <a:rPr lang="en-US" dirty="0"/>
              <a:t>from its logical program counter to the physical program counter.</a:t>
            </a:r>
          </a:p>
        </p:txBody>
      </p:sp>
      <p:pic>
        <p:nvPicPr>
          <p:cNvPr id="4" name="Picture 2" descr="Image result for process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85" y="2707701"/>
            <a:ext cx="1552337" cy="133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1163755"/>
            <a:ext cx="1106567" cy="11089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470" y="1163755"/>
            <a:ext cx="1106567" cy="11089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910" y="1163755"/>
            <a:ext cx="1106567" cy="11089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55880" y="2051418"/>
            <a:ext cx="1597619" cy="715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 Counter</a:t>
            </a:r>
          </a:p>
          <a:p>
            <a:pPr algn="ctr"/>
            <a:endParaRPr lang="en-US" sz="1350" b="1" kern="0" dirty="0">
              <a:solidFill>
                <a:srgbClr val="ED7D31">
                  <a:lumMod val="75000"/>
                </a:srgb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0" y="2051418"/>
            <a:ext cx="1637961" cy="715581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 Counter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0" u="none" strike="noStrike" kern="0" cap="none" spc="0" normalizeH="0" baseline="0" noProof="0" dirty="0" smtClean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4400" y="1191399"/>
            <a:ext cx="1637961" cy="715581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 Counter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0" u="none" strike="noStrike" kern="0" cap="none" spc="0" normalizeH="0" baseline="0" noProof="0" dirty="0" smtClean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4400" y="2948811"/>
            <a:ext cx="1637961" cy="715581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 Counter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0" u="none" strike="noStrike" kern="0" cap="none" spc="0" normalizeH="0" baseline="0" noProof="0" dirty="0" smtClean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807" y="914400"/>
            <a:ext cx="4270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</a:rPr>
              <a:t>P1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0838" y="914400"/>
            <a:ext cx="4138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</a:rPr>
              <a:t>P2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67169" y="914400"/>
            <a:ext cx="3900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</a:rPr>
              <a:t>P3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99624" y="914400"/>
            <a:ext cx="8875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Memory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75901" y="1774418"/>
            <a:ext cx="9575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Processor</a:t>
            </a:r>
          </a:p>
        </p:txBody>
      </p:sp>
      <p:cxnSp>
        <p:nvCxnSpPr>
          <p:cNvPr id="17" name="Straight Arrow Connector 16"/>
          <p:cNvCxnSpPr>
            <a:endCxn id="5" idx="2"/>
          </p:cNvCxnSpPr>
          <p:nvPr/>
        </p:nvCxnSpPr>
        <p:spPr>
          <a:xfrm flipH="1" flipV="1">
            <a:off x="793314" y="2272743"/>
            <a:ext cx="1244076" cy="5408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1"/>
          </p:cNvCxnSpPr>
          <p:nvPr/>
        </p:nvCxnSpPr>
        <p:spPr>
          <a:xfrm>
            <a:off x="6336201" y="1565112"/>
            <a:ext cx="1019679" cy="844097"/>
          </a:xfrm>
          <a:prstGeom prst="straightConnector1">
            <a:avLst/>
          </a:prstGeom>
          <a:ln w="38100">
            <a:solidFill>
              <a:srgbClr val="70AD4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34158" y="1653263"/>
            <a:ext cx="4270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</a:rPr>
              <a:t>P1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52039" y="1653262"/>
            <a:ext cx="382682" cy="2537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52039" y="2503095"/>
            <a:ext cx="382682" cy="2537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52039" y="3397226"/>
            <a:ext cx="382682" cy="2537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P3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71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8 0.00417 L 0.28402 0.1224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58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CPU </a:t>
            </a:r>
            <a:r>
              <a:rPr lang="en-US" b="1" dirty="0">
                <a:solidFill>
                  <a:srgbClr val="C00000"/>
                </a:solidFill>
              </a:rPr>
              <a:t>switches</a:t>
            </a:r>
            <a:r>
              <a:rPr lang="en-US" dirty="0"/>
              <a:t> from process </a:t>
            </a:r>
            <a:r>
              <a:rPr lang="en-US" b="1" dirty="0">
                <a:solidFill>
                  <a:srgbClr val="C00000"/>
                </a:solidFill>
              </a:rPr>
              <a:t>P1 to </a:t>
            </a:r>
            <a:r>
              <a:rPr lang="en-US" dirty="0"/>
              <a:t>process </a:t>
            </a:r>
            <a:r>
              <a:rPr lang="en-US" b="1" dirty="0">
                <a:solidFill>
                  <a:srgbClr val="C00000"/>
                </a:solidFill>
              </a:rPr>
              <a:t>P2</a:t>
            </a:r>
            <a:r>
              <a:rPr lang="en-US" dirty="0"/>
              <a:t>.</a:t>
            </a:r>
          </a:p>
          <a:p>
            <a:r>
              <a:rPr lang="en-US" dirty="0"/>
              <a:t>CPU is </a:t>
            </a:r>
            <a:r>
              <a:rPr lang="en-US" b="1" dirty="0">
                <a:solidFill>
                  <a:srgbClr val="C00000"/>
                </a:solidFill>
              </a:rPr>
              <a:t>allocated to process P2 </a:t>
            </a:r>
            <a:r>
              <a:rPr lang="en-US" dirty="0"/>
              <a:t>(process P2 is running).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Data of process P1 is copied back </a:t>
            </a:r>
            <a:r>
              <a:rPr lang="en-US" dirty="0" smtClean="0"/>
              <a:t>to its </a:t>
            </a:r>
            <a:r>
              <a:rPr lang="en-US" dirty="0"/>
              <a:t>logical program </a:t>
            </a:r>
            <a:r>
              <a:rPr lang="en-US" dirty="0" smtClean="0"/>
              <a:t>counter.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Data of process P2 is copied </a:t>
            </a:r>
            <a:r>
              <a:rPr lang="en-US" dirty="0"/>
              <a:t>from its logical program counter to the physical program counter.</a:t>
            </a:r>
          </a:p>
        </p:txBody>
      </p:sp>
      <p:pic>
        <p:nvPicPr>
          <p:cNvPr id="4" name="Picture 2" descr="Image result for process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85" y="2707701"/>
            <a:ext cx="1552337" cy="133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1163755"/>
            <a:ext cx="1106567" cy="11089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470" y="1163755"/>
            <a:ext cx="1106567" cy="11089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910" y="1163755"/>
            <a:ext cx="1106567" cy="11089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55880" y="2051418"/>
            <a:ext cx="1597619" cy="715581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 Counter</a:t>
            </a:r>
          </a:p>
          <a:p>
            <a:pPr algn="ctr"/>
            <a:endParaRPr lang="en-US" sz="1350" b="1" kern="0" dirty="0">
              <a:solidFill>
                <a:srgbClr val="ED7D31">
                  <a:lumMod val="75000"/>
                </a:srgb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0" y="2051418"/>
            <a:ext cx="1637961" cy="715581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 Counter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0" u="none" strike="noStrike" kern="0" cap="none" spc="0" normalizeH="0" baseline="0" noProof="0" dirty="0" smtClean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4400" y="1191399"/>
            <a:ext cx="1637961" cy="715581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 Counter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0" u="none" strike="noStrike" kern="0" cap="none" spc="0" normalizeH="0" baseline="0" noProof="0" dirty="0" smtClean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4400" y="2948811"/>
            <a:ext cx="1637961" cy="715581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 Counter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0" u="none" strike="noStrike" kern="0" cap="none" spc="0" normalizeH="0" baseline="0" noProof="0" dirty="0" smtClean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807" y="914400"/>
            <a:ext cx="4270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</a:rPr>
              <a:t>P1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0838" y="914400"/>
            <a:ext cx="4138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</a:rPr>
              <a:t>P2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67169" y="914400"/>
            <a:ext cx="3900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</a:rPr>
              <a:t>P3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99624" y="914400"/>
            <a:ext cx="8875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Memory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75901" y="1774418"/>
            <a:ext cx="9575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Processor</a:t>
            </a:r>
          </a:p>
        </p:txBody>
      </p:sp>
      <p:cxnSp>
        <p:nvCxnSpPr>
          <p:cNvPr id="17" name="Straight Arrow Connector 16"/>
          <p:cNvCxnSpPr>
            <a:endCxn id="6" idx="2"/>
          </p:cNvCxnSpPr>
          <p:nvPr/>
        </p:nvCxnSpPr>
        <p:spPr>
          <a:xfrm flipH="1" flipV="1">
            <a:off x="2027754" y="2272743"/>
            <a:ext cx="9636" cy="5408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8" idx="1"/>
          </p:cNvCxnSpPr>
          <p:nvPr/>
        </p:nvCxnSpPr>
        <p:spPr>
          <a:xfrm>
            <a:off x="6362361" y="2409209"/>
            <a:ext cx="993519" cy="0"/>
          </a:xfrm>
          <a:prstGeom prst="straightConnector1">
            <a:avLst/>
          </a:prstGeom>
          <a:ln w="38100">
            <a:solidFill>
              <a:srgbClr val="70AD4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1"/>
            <a:endCxn id="10" idx="3"/>
          </p:cNvCxnSpPr>
          <p:nvPr/>
        </p:nvCxnSpPr>
        <p:spPr>
          <a:xfrm flipH="1" flipV="1">
            <a:off x="6362361" y="1549190"/>
            <a:ext cx="993519" cy="860019"/>
          </a:xfrm>
          <a:prstGeom prst="straightConnector1">
            <a:avLst/>
          </a:prstGeom>
          <a:ln w="38100">
            <a:solidFill>
              <a:srgbClr val="70AD4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11988" y="1698219"/>
            <a:ext cx="4270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</a:rPr>
              <a:t>P1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96974" y="2122702"/>
            <a:ext cx="4138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</a:rPr>
              <a:t>P2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352039" y="2503095"/>
            <a:ext cx="382682" cy="2537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52039" y="3397226"/>
            <a:ext cx="382682" cy="2537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77637" y="2492088"/>
            <a:ext cx="382682" cy="2537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P1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37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2849 -0.1233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53" y="-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81481E-6 L 0.2809 -0.0016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5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CPU </a:t>
            </a:r>
            <a:r>
              <a:rPr lang="en-US" b="1" dirty="0">
                <a:solidFill>
                  <a:srgbClr val="C00000"/>
                </a:solidFill>
              </a:rPr>
              <a:t>switches </a:t>
            </a:r>
            <a:r>
              <a:rPr lang="en-US" dirty="0"/>
              <a:t>from process </a:t>
            </a:r>
            <a:r>
              <a:rPr lang="en-US" b="1" dirty="0">
                <a:solidFill>
                  <a:srgbClr val="C00000"/>
                </a:solidFill>
              </a:rPr>
              <a:t>P2 to </a:t>
            </a:r>
            <a:r>
              <a:rPr lang="en-US" dirty="0"/>
              <a:t>process </a:t>
            </a:r>
            <a:r>
              <a:rPr lang="en-US" b="1" dirty="0">
                <a:solidFill>
                  <a:srgbClr val="C00000"/>
                </a:solidFill>
              </a:rPr>
              <a:t>P3</a:t>
            </a:r>
            <a:r>
              <a:rPr lang="en-US" dirty="0"/>
              <a:t>.</a:t>
            </a:r>
          </a:p>
          <a:p>
            <a:r>
              <a:rPr lang="en-US" dirty="0"/>
              <a:t>CPU is </a:t>
            </a:r>
            <a:r>
              <a:rPr lang="en-US" b="1" dirty="0">
                <a:solidFill>
                  <a:srgbClr val="C00000"/>
                </a:solidFill>
              </a:rPr>
              <a:t>allocated to process P3 </a:t>
            </a:r>
            <a:r>
              <a:rPr lang="en-US" dirty="0"/>
              <a:t>(process P3 is running).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Data of process P2 is copied back </a:t>
            </a:r>
            <a:r>
              <a:rPr lang="en-US" dirty="0"/>
              <a:t>its logical program </a:t>
            </a:r>
            <a:r>
              <a:rPr lang="en-US" dirty="0" smtClean="0"/>
              <a:t>counter.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Data of process P3 is copied </a:t>
            </a:r>
            <a:r>
              <a:rPr lang="en-US" dirty="0"/>
              <a:t>from its logical program counter to the physical program counter.</a:t>
            </a:r>
          </a:p>
        </p:txBody>
      </p:sp>
      <p:pic>
        <p:nvPicPr>
          <p:cNvPr id="4" name="Picture 2" descr="Image result for process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85" y="2707701"/>
            <a:ext cx="1552337" cy="133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1163755"/>
            <a:ext cx="1106567" cy="11089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470" y="1163755"/>
            <a:ext cx="1106567" cy="11089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910" y="1163755"/>
            <a:ext cx="1106567" cy="11089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55880" y="2051418"/>
            <a:ext cx="1597619" cy="715581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 Counter</a:t>
            </a:r>
          </a:p>
          <a:p>
            <a:pPr algn="ctr"/>
            <a:endParaRPr lang="en-US" sz="1350" b="1" kern="0" dirty="0">
              <a:solidFill>
                <a:srgbClr val="ED7D31">
                  <a:lumMod val="75000"/>
                </a:srgb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0" y="2051418"/>
            <a:ext cx="1637961" cy="715581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 Counter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0" u="none" strike="noStrike" kern="0" cap="none" spc="0" normalizeH="0" baseline="0" noProof="0" dirty="0" smtClean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4400" y="1191399"/>
            <a:ext cx="1637961" cy="715581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 Counter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0" u="none" strike="noStrike" kern="0" cap="none" spc="0" normalizeH="0" baseline="0" noProof="0" dirty="0" smtClean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4400" y="2948811"/>
            <a:ext cx="1637961" cy="715581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 Counter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0" u="none" strike="noStrike" kern="0" cap="none" spc="0" normalizeH="0" baseline="0" noProof="0" dirty="0" smtClean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807" y="914400"/>
            <a:ext cx="4270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</a:rPr>
              <a:t>P1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0838" y="914400"/>
            <a:ext cx="4138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</a:rPr>
              <a:t>P2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67169" y="914400"/>
            <a:ext cx="3900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</a:rPr>
              <a:t>P3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99624" y="914400"/>
            <a:ext cx="8875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Memory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75901" y="1774418"/>
            <a:ext cx="9575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Processor</a:t>
            </a:r>
          </a:p>
        </p:txBody>
      </p:sp>
      <p:cxnSp>
        <p:nvCxnSpPr>
          <p:cNvPr id="17" name="Straight Arrow Connector 16"/>
          <p:cNvCxnSpPr>
            <a:endCxn id="7" idx="2"/>
          </p:cNvCxnSpPr>
          <p:nvPr/>
        </p:nvCxnSpPr>
        <p:spPr>
          <a:xfrm flipV="1">
            <a:off x="2037390" y="2272743"/>
            <a:ext cx="1224804" cy="5408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8" idx="1"/>
          </p:cNvCxnSpPr>
          <p:nvPr/>
        </p:nvCxnSpPr>
        <p:spPr>
          <a:xfrm flipV="1">
            <a:off x="6362361" y="2409209"/>
            <a:ext cx="993519" cy="897393"/>
          </a:xfrm>
          <a:prstGeom prst="straightConnector1">
            <a:avLst/>
          </a:prstGeom>
          <a:ln w="38100">
            <a:solidFill>
              <a:srgbClr val="70AD4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1"/>
            <a:endCxn id="9" idx="3"/>
          </p:cNvCxnSpPr>
          <p:nvPr/>
        </p:nvCxnSpPr>
        <p:spPr>
          <a:xfrm flipH="1">
            <a:off x="6362361" y="2409209"/>
            <a:ext cx="993519" cy="0"/>
          </a:xfrm>
          <a:prstGeom prst="straightConnector1">
            <a:avLst/>
          </a:prstGeom>
          <a:ln w="38100">
            <a:solidFill>
              <a:srgbClr val="70AD4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83804" y="2761398"/>
            <a:ext cx="4270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</a:rPr>
              <a:t>P3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96974" y="2122702"/>
            <a:ext cx="4138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</a:rPr>
              <a:t>P2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52039" y="1648499"/>
            <a:ext cx="382682" cy="2537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76243" y="2491807"/>
            <a:ext cx="382682" cy="2537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52039" y="3397226"/>
            <a:ext cx="382682" cy="2537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P3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27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96296E-6 L -0.27639 -0.0018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1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11111E-6 L 0.28073 -0.1321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28" y="-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21005</TotalTime>
  <Words>2517</Words>
  <Application>Microsoft Office PowerPoint</Application>
  <PresentationFormat>On-screen Show (4:3)</PresentationFormat>
  <Paragraphs>438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Arial</vt:lpstr>
      <vt:lpstr>Calibri</vt:lpstr>
      <vt:lpstr>Open Sans</vt:lpstr>
      <vt:lpstr>Open Sans Bold</vt:lpstr>
      <vt:lpstr>Open Sans Extrabold</vt:lpstr>
      <vt:lpstr>Open Sans Light</vt:lpstr>
      <vt:lpstr>Open Sans Semibold</vt:lpstr>
      <vt:lpstr>Times New Roman</vt:lpstr>
      <vt:lpstr>Wingdings</vt:lpstr>
      <vt:lpstr>Office Theme</vt:lpstr>
      <vt:lpstr>1_Office Theme</vt:lpstr>
      <vt:lpstr>2_Office Theme</vt:lpstr>
      <vt:lpstr>PowerPoint Presentation</vt:lpstr>
      <vt:lpstr>Topics to be covered</vt:lpstr>
      <vt:lpstr>What is Process?</vt:lpstr>
      <vt:lpstr>What is Process?</vt:lpstr>
      <vt:lpstr>Multiprogramming</vt:lpstr>
      <vt:lpstr>Multiprogramming execution</vt:lpstr>
      <vt:lpstr>Multiprogramming execution</vt:lpstr>
      <vt:lpstr>Multiprogramming execution</vt:lpstr>
      <vt:lpstr>Multiprogramming execution</vt:lpstr>
      <vt:lpstr>Process Model</vt:lpstr>
      <vt:lpstr>Process Creation</vt:lpstr>
      <vt:lpstr>Process Creation</vt:lpstr>
      <vt:lpstr>Process Creation (Cont…)</vt:lpstr>
      <vt:lpstr>Process Creation (Cont…)</vt:lpstr>
      <vt:lpstr>Process Termination</vt:lpstr>
      <vt:lpstr>Process Termination</vt:lpstr>
      <vt:lpstr>Process Termination</vt:lpstr>
      <vt:lpstr>Process Termination</vt:lpstr>
      <vt:lpstr>Process Hierarchies</vt:lpstr>
      <vt:lpstr>Process Hierarchies</vt:lpstr>
      <vt:lpstr>Handle </vt:lpstr>
      <vt:lpstr>Process State</vt:lpstr>
      <vt:lpstr>Process State</vt:lpstr>
      <vt:lpstr>Process State Transitions</vt:lpstr>
      <vt:lpstr>Five State Process Model and Transitions</vt:lpstr>
      <vt:lpstr>Queue Diagram</vt:lpstr>
      <vt:lpstr>Process Control Block (PCB)</vt:lpstr>
      <vt:lpstr>Process Control Block (PCB)</vt:lpstr>
      <vt:lpstr>Process Control Block (PCB) contains</vt:lpstr>
      <vt:lpstr>Process Control Block (PCB) contains</vt:lpstr>
      <vt:lpstr>Context switching</vt:lpstr>
      <vt:lpstr>Steps performed by OS during Context switching</vt:lpstr>
      <vt:lpstr>Thread</vt:lpstr>
      <vt:lpstr>Thread</vt:lpstr>
      <vt:lpstr>Single Thread VS Multiple Thread</vt:lpstr>
      <vt:lpstr>Similarities between Process &amp; Thread</vt:lpstr>
      <vt:lpstr>Dissimilarities between Process &amp; Thread</vt:lpstr>
      <vt:lpstr>Advantages of Threads</vt:lpstr>
      <vt:lpstr>Types of Threads</vt:lpstr>
      <vt:lpstr>Types of Threads (Cont…)</vt:lpstr>
      <vt:lpstr>Hybrid Thread</vt:lpstr>
      <vt:lpstr>Multi threading models</vt:lpstr>
      <vt:lpstr>Pthread function calls</vt:lpstr>
      <vt:lpstr>System calls</vt:lpstr>
      <vt:lpstr>System calls</vt:lpstr>
      <vt:lpstr>Questions asked in GTU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admin</cp:lastModifiedBy>
  <cp:revision>1584</cp:revision>
  <dcterms:created xsi:type="dcterms:W3CDTF">2013-05-17T03:00:03Z</dcterms:created>
  <dcterms:modified xsi:type="dcterms:W3CDTF">2020-01-02T07:51:20Z</dcterms:modified>
</cp:coreProperties>
</file>