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50"/>
  </p:notesMasterIdLst>
  <p:sldIdLst>
    <p:sldId id="406" r:id="rId3"/>
    <p:sldId id="366" r:id="rId4"/>
    <p:sldId id="367" r:id="rId5"/>
    <p:sldId id="368" r:id="rId6"/>
    <p:sldId id="405" r:id="rId7"/>
    <p:sldId id="403" r:id="rId8"/>
    <p:sldId id="369" r:id="rId9"/>
    <p:sldId id="371" r:id="rId10"/>
    <p:sldId id="372" r:id="rId11"/>
    <p:sldId id="373" r:id="rId12"/>
    <p:sldId id="375" r:id="rId13"/>
    <p:sldId id="376" r:id="rId14"/>
    <p:sldId id="377" r:id="rId15"/>
    <p:sldId id="378" r:id="rId16"/>
    <p:sldId id="379" r:id="rId17"/>
    <p:sldId id="380" r:id="rId18"/>
    <p:sldId id="381" r:id="rId19"/>
    <p:sldId id="383" r:id="rId20"/>
    <p:sldId id="384" r:id="rId21"/>
    <p:sldId id="382" r:id="rId22"/>
    <p:sldId id="385" r:id="rId23"/>
    <p:sldId id="386" r:id="rId24"/>
    <p:sldId id="387" r:id="rId25"/>
    <p:sldId id="388" r:id="rId26"/>
    <p:sldId id="389" r:id="rId27"/>
    <p:sldId id="390" r:id="rId28"/>
    <p:sldId id="392" r:id="rId29"/>
    <p:sldId id="393" r:id="rId30"/>
    <p:sldId id="391" r:id="rId31"/>
    <p:sldId id="394" r:id="rId32"/>
    <p:sldId id="396" r:id="rId33"/>
    <p:sldId id="398" r:id="rId34"/>
    <p:sldId id="399" r:id="rId35"/>
    <p:sldId id="414" r:id="rId36"/>
    <p:sldId id="415" r:id="rId37"/>
    <p:sldId id="416" r:id="rId38"/>
    <p:sldId id="417" r:id="rId39"/>
    <p:sldId id="418" r:id="rId40"/>
    <p:sldId id="419" r:id="rId41"/>
    <p:sldId id="420" r:id="rId42"/>
    <p:sldId id="421" r:id="rId43"/>
    <p:sldId id="400" r:id="rId44"/>
    <p:sldId id="401" r:id="rId45"/>
    <p:sldId id="402" r:id="rId46"/>
    <p:sldId id="407" r:id="rId47"/>
    <p:sldId id="409" r:id="rId48"/>
    <p:sldId id="40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OqX+Bu15b9C7LTL58q8uAg==" hashData="+D21pEUwu4f5RFWagWbBG/cxobvgjPacTiwTsv/osU7Y3xjFoyGB2mSyU4dvSoQ79RhKNnPfslDNp9ab3baXU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7C9878"/>
    <a:srgbClr val="E40524"/>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660"/>
  </p:normalViewPr>
  <p:slideViewPr>
    <p:cSldViewPr>
      <p:cViewPr varScale="1">
        <p:scale>
          <a:sx n="67" d="100"/>
          <a:sy n="67" d="100"/>
        </p:scale>
        <p:origin x="918"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13-Jan-20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88841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14000"/>
              </a:lnSpc>
              <a:spcBef>
                <a:spcPts val="0"/>
              </a:spcBef>
              <a:spcAft>
                <a:spcPts val="12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spcBef>
                <a:spcPts val="0"/>
              </a:spcBef>
              <a:spcAft>
                <a:spcPts val="1200"/>
              </a:spcAft>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marL="1200150" indent="-285750" algn="just">
              <a:lnSpc>
                <a:spcPct val="114000"/>
              </a:lnSpc>
              <a:spcBef>
                <a:spcPts val="0"/>
              </a:spcBef>
              <a:spcAft>
                <a:spcPts val="1200"/>
              </a:spcAft>
              <a:buClrTx/>
              <a:buSzPct val="80000"/>
              <a:buFont typeface="Wingdings" panose="05000000000000000000" pitchFamily="2" charset="2"/>
              <a:buChar char="q"/>
              <a:defRPr sz="1800">
                <a:latin typeface="+mj-lt"/>
                <a:ea typeface="Times New Roman" panose="02020603050405020304" pitchFamily="18" charset="0"/>
                <a:cs typeface="Times New Roman" panose="02020603050405020304" pitchFamily="18" charset="0"/>
              </a:defRPr>
            </a:lvl3pPr>
            <a:lvl4pPr algn="just">
              <a:lnSpc>
                <a:spcPct val="114000"/>
              </a:lnSpc>
              <a:spcBef>
                <a:spcPts val="0"/>
              </a:spcBef>
              <a:spcAft>
                <a:spcPts val="1200"/>
              </a:spcAft>
              <a:buClrTx/>
              <a:defRPr sz="1600">
                <a:latin typeface="+mj-lt"/>
                <a:ea typeface="Times New Roman" panose="02020603050405020304" pitchFamily="18" charset="0"/>
                <a:cs typeface="Times New Roman" panose="02020603050405020304" pitchFamily="18" charset="0"/>
              </a:defRPr>
            </a:lvl4pPr>
            <a:lvl5pPr algn="just">
              <a:lnSpc>
                <a:spcPct val="114000"/>
              </a:lnSpc>
              <a:spcBef>
                <a:spcPts val="0"/>
              </a:spcBef>
              <a:spcAft>
                <a:spcPts val="1200"/>
              </a:spcAft>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600" noProof="1" smtClean="0">
                <a:solidFill>
                  <a:srgbClr val="FFFFFF"/>
                </a:solidFill>
                <a:ea typeface="Open Sans" panose="020B0606030504020204" pitchFamily="34" charset="0"/>
                <a:cs typeface="Open Sans" panose="020B0606030504020204" pitchFamily="34" charset="0"/>
              </a:rPr>
              <a:t>Basics of Algorithms and Mathematics</a:t>
            </a:r>
            <a:r>
              <a:rPr lang="da-DK" sz="1600" noProof="1" smtClean="0">
                <a:solidFill>
                  <a:srgbClr val="FFFFFF"/>
                </a:solidFill>
                <a:ea typeface="Open Sans" panose="020B0606030504020204" pitchFamily="34" charset="0"/>
                <a:cs typeface="Open Sans" panose="020B0606030504020204" pitchFamily="34" charset="0"/>
              </a:rPr>
              <a:t>                      </a:t>
            </a:r>
            <a:fld id="{0DFAFC65-7612-4714-8C31-D331BBD2B88A}" type="slidenum">
              <a:rPr lang="da-DK" sz="1600" noProof="1" smtClean="0">
                <a:solidFill>
                  <a:srgbClr val="FFFFFF"/>
                </a:solidFill>
                <a:ea typeface="Open Sans" panose="020B0606030504020204" pitchFamily="34" charset="0"/>
                <a:cs typeface="Open Sans" panose="020B0606030504020204" pitchFamily="34" charset="0"/>
              </a:rPr>
              <a:pPr indent="-342900">
                <a:defRPr/>
              </a:pPr>
              <a:t>‹#›</a:t>
            </a:fld>
            <a:r>
              <a:rPr lang="da-DK" sz="1600" noProof="1" smtClean="0">
                <a:solidFill>
                  <a:srgbClr val="FFFFFF"/>
                </a:solidFill>
                <a:ea typeface="Open Sans" panose="020B0606030504020204" pitchFamily="34" charset="0"/>
                <a:cs typeface="Open Sans" panose="020B0606030504020204" pitchFamily="34" charset="0"/>
              </a:rPr>
              <a:t>                Darshan </a:t>
            </a:r>
            <a:r>
              <a:rPr lang="da-DK" sz="1600" noProof="1">
                <a:solidFill>
                  <a:srgbClr val="FFFFFF"/>
                </a:solidFill>
                <a:ea typeface="Open Sans" panose="020B0606030504020204" pitchFamily="34" charset="0"/>
                <a:cs typeface="Open Sans" panose="020B0606030504020204" pitchFamily="34" charset="0"/>
              </a:rPr>
              <a:t>Institute of Engineering &amp; </a:t>
            </a:r>
            <a:r>
              <a:rPr lang="da-DK" sz="1600" noProof="1" smtClean="0">
                <a:solidFill>
                  <a:srgbClr val="FFFFFF"/>
                </a:solidFill>
                <a:ea typeface="Open Sans" panose="020B0606030504020204" pitchFamily="34" charset="0"/>
                <a:cs typeface="Open Sans" panose="020B0606030504020204" pitchFamily="34" charset="0"/>
              </a:rPr>
              <a:t>Technology</a:t>
            </a:r>
            <a:endParaRPr lang="da-DK" sz="1600"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977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3442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0122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3872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7549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0315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9261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gn="just">
              <a:lnSpc>
                <a:spcPct val="100000"/>
              </a:lnSpc>
              <a:spcBef>
                <a:spcPts val="9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42950" indent="-285750" algn="just">
              <a:lnSpc>
                <a:spcPct val="100000"/>
              </a:lnSpc>
              <a:spcBef>
                <a:spcPts val="9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11225" indent="-285750">
              <a:lnSpc>
                <a:spcPct val="100000"/>
              </a:lnSpc>
              <a:spcBef>
                <a:spcPts val="9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182687" indent="-285750">
              <a:lnSpc>
                <a:spcPct val="100000"/>
              </a:lnSpc>
              <a:spcBef>
                <a:spcPts val="9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nSpc>
                <a:spcPct val="100000"/>
              </a:lnSpc>
              <a:spcBef>
                <a:spcPts val="9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a:t>
            </a:r>
            <a:r>
              <a:rPr lang="en-US" smtClean="0"/>
              <a:t>Process &amp; Thread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7532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8755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15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1066800"/>
            <a:ext cx="4305300" cy="5059363"/>
          </a:xfrm>
        </p:spPr>
        <p:txBody>
          <a:bodyPr/>
          <a:lstStyle>
            <a:lvl1pPr>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marL="2057400" indent="-228600">
              <a:defRPr lang="en-US" sz="18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marL="2057400" lvl="4" indent="-228600" algn="l" defTabSz="914400" rtl="0" eaLnBrk="1" latinLnBrk="0" hangingPunct="1">
              <a:spcBef>
                <a:spcPct val="20000"/>
              </a:spcBef>
              <a:buFont typeface="Arial" pitchFamily="34" charset="0"/>
              <a:buChar char="»"/>
            </a:pPr>
            <a:r>
              <a:rPr lang="en-US" dirty="0" smtClean="0"/>
              <a:t>Fifth level</a:t>
            </a:r>
            <a:endParaRPr lang="en-US" dirty="0"/>
          </a:p>
        </p:txBody>
      </p:sp>
      <p:sp>
        <p:nvSpPr>
          <p:cNvPr id="4" name="Content Placeholder 3"/>
          <p:cNvSpPr>
            <a:spLocks noGrp="1"/>
          </p:cNvSpPr>
          <p:nvPr>
            <p:ph sz="half" idx="2"/>
          </p:nvPr>
        </p:nvSpPr>
        <p:spPr>
          <a:xfrm>
            <a:off x="4648200" y="1066800"/>
            <a:ext cx="4305300" cy="5059363"/>
          </a:xfrm>
        </p:spPr>
        <p:txBody>
          <a:bodyPr/>
          <a:lstStyle>
            <a:lvl1pPr marL="342900" indent="-342900">
              <a:defRPr lang="en-US" sz="2400" kern="1200" dirty="0" smtClean="0">
                <a:solidFill>
                  <a:schemeClr val="tx1"/>
                </a:solidFill>
                <a:latin typeface="+mn-lt"/>
                <a:ea typeface="+mn-ea"/>
                <a:cs typeface="+mn-cs"/>
              </a:defRPr>
            </a:lvl1pPr>
            <a:lvl2pPr marL="742950" indent="-285750">
              <a:defRPr lang="en-US" sz="2300" kern="1200" dirty="0" smtClean="0">
                <a:solidFill>
                  <a:schemeClr val="tx1"/>
                </a:solidFill>
                <a:latin typeface="+mn-lt"/>
                <a:ea typeface="+mn-ea"/>
                <a:cs typeface="+mn-cs"/>
              </a:defRPr>
            </a:lvl2pPr>
            <a:lvl3pPr marL="1143000" indent="-228600">
              <a:defRPr lang="en-US" sz="2200" kern="1200" dirty="0" smtClean="0">
                <a:solidFill>
                  <a:schemeClr val="tx1"/>
                </a:solidFill>
                <a:latin typeface="+mn-lt"/>
                <a:ea typeface="+mn-ea"/>
                <a:cs typeface="+mn-cs"/>
              </a:defRPr>
            </a:lvl3pPr>
            <a:lvl4pPr marL="1600200" indent="-228600">
              <a:defRPr lang="en-US" sz="1800" kern="1200" dirty="0" smtClean="0">
                <a:solidFill>
                  <a:schemeClr val="tx1"/>
                </a:solidFill>
                <a:latin typeface="+mn-lt"/>
                <a:ea typeface="+mn-ea"/>
                <a:cs typeface="+mn-cs"/>
              </a:defRPr>
            </a:lvl4pPr>
            <a:lvl5pPr marL="2057400" indent="-228600">
              <a:defRPr lang="en-US" sz="18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marL="342900" lvl="0" indent="-342900" algn="l" defTabSz="914400" rtl="0" eaLnBrk="1" latinLnBrk="0" hangingPunct="1">
              <a:spcBef>
                <a:spcPct val="20000"/>
              </a:spcBef>
              <a:buFont typeface="Arial" pitchFamily="34" charset="0"/>
              <a:buChar char="•"/>
            </a:pPr>
            <a:r>
              <a:rPr lang="en-US" dirty="0" smtClean="0"/>
              <a:t>Click to edit Master text styles</a:t>
            </a:r>
          </a:p>
          <a:p>
            <a:pPr marL="742950" lvl="1" indent="-285750" algn="l" defTabSz="914400" rtl="0" eaLnBrk="1" latinLnBrk="0" hangingPunct="1">
              <a:spcBef>
                <a:spcPct val="20000"/>
              </a:spcBef>
              <a:buFont typeface="Arial" pitchFamily="34" charset="0"/>
              <a:buChar char="–"/>
            </a:pPr>
            <a:r>
              <a:rPr lang="en-US" dirty="0" smtClean="0"/>
              <a:t>Second level</a:t>
            </a:r>
          </a:p>
          <a:p>
            <a:pPr marL="1143000" lvl="2" indent="-228600" algn="l" defTabSz="914400" rtl="0" eaLnBrk="1" latinLnBrk="0" hangingPunct="1">
              <a:spcBef>
                <a:spcPct val="20000"/>
              </a:spcBef>
              <a:buFont typeface="Arial" pitchFamily="34" charset="0"/>
              <a:buChar char="•"/>
            </a:pPr>
            <a:r>
              <a:rPr lang="en-US" dirty="0" smtClean="0"/>
              <a:t>Third level</a:t>
            </a:r>
          </a:p>
          <a:p>
            <a:pPr marL="1600200" lvl="3" indent="-228600" algn="l" defTabSz="914400" rtl="0" eaLnBrk="1" latinLnBrk="0" hangingPunct="1">
              <a:spcBef>
                <a:spcPct val="20000"/>
              </a:spcBef>
              <a:buFont typeface="Arial" pitchFamily="34" charset="0"/>
              <a:buChar char="–"/>
            </a:pPr>
            <a:r>
              <a:rPr lang="en-US" dirty="0" smtClean="0"/>
              <a:t>Fourth level</a:t>
            </a:r>
          </a:p>
          <a:p>
            <a:pPr marL="2057400" lvl="4" indent="-228600" algn="l" defTabSz="914400" rtl="0" eaLnBrk="1" latinLnBrk="0" hangingPunct="1">
              <a:spcBef>
                <a:spcPct val="20000"/>
              </a:spcBef>
              <a:buFont typeface="Arial" pitchFamily="34" charset="0"/>
              <a:buChar char="»"/>
            </a:pPr>
            <a:r>
              <a:rPr lang="en-US" dirty="0" smtClean="0"/>
              <a:t>Fifth level</a:t>
            </a:r>
            <a:endParaRPr lang="en-US" dirty="0"/>
          </a:p>
        </p:txBody>
      </p:sp>
      <p:sp>
        <p:nvSpPr>
          <p:cNvPr id="8"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a:t>
            </a:r>
            <a:r>
              <a:rPr lang="en-US" dirty="0" smtClean="0"/>
              <a:t>Process &amp; Thread Management</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190500" y="106363"/>
            <a:ext cx="8763000" cy="808037"/>
          </a:xfrm>
        </p:spPr>
        <p:txBody>
          <a:bodyPr>
            <a:normAutofit/>
          </a:bodyPr>
          <a:lstStyle>
            <a:lvl1pPr algn="l" defTabSz="914400" rtl="0" eaLnBrk="1" latinLnBrk="0" hangingPunct="1">
              <a:spcBef>
                <a:spcPct val="0"/>
              </a:spcBef>
              <a:buNone/>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cxnSp>
        <p:nvCxnSpPr>
          <p:cNvPr id="12" name="Straight Connector 11"/>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6251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0" name="Group 19"/>
          <p:cNvGrpSpPr/>
          <p:nvPr/>
        </p:nvGrpSpPr>
        <p:grpSpPr>
          <a:xfrm>
            <a:off x="-14748" y="986564"/>
            <a:ext cx="9158748" cy="4884873"/>
            <a:chOff x="-14748" y="986564"/>
            <a:chExt cx="9158748" cy="4884873"/>
          </a:xfrm>
        </p:grpSpPr>
        <p:sp>
          <p:nvSpPr>
            <p:cNvPr id="22" name="TextBox 21"/>
            <p:cNvSpPr txBox="1"/>
            <p:nvPr/>
          </p:nvSpPr>
          <p:spPr>
            <a:xfrm>
              <a:off x="177782" y="4812105"/>
              <a:ext cx="3280228" cy="400110"/>
            </a:xfrm>
            <a:prstGeom prst="rect">
              <a:avLst/>
            </a:prstGeom>
            <a:noFill/>
          </p:spPr>
          <p:txBody>
            <a:bodyPr wrap="square" rtlCol="0">
              <a:spAutoFit/>
            </a:bodyPr>
            <a:lstStyle/>
            <a:p>
              <a:r>
                <a:rPr lang="en-US" sz="2000" b="1" dirty="0" smtClean="0">
                  <a:solidFill>
                    <a:prstClr val="black"/>
                  </a:solidFill>
                </a:rPr>
                <a:t>Prof. </a:t>
              </a:r>
              <a:r>
                <a:rPr lang="en-US" sz="2000" b="1" dirty="0" err="1" smtClean="0">
                  <a:solidFill>
                    <a:prstClr val="black"/>
                  </a:solidFill>
                </a:rPr>
                <a:t>Firoz</a:t>
              </a:r>
              <a:r>
                <a:rPr lang="en-US" sz="2000" b="1" dirty="0" smtClean="0">
                  <a:solidFill>
                    <a:prstClr val="black"/>
                  </a:solidFill>
                </a:rPr>
                <a:t> A. </a:t>
              </a:r>
              <a:r>
                <a:rPr lang="en-US" sz="2000" b="1" dirty="0" err="1" smtClean="0">
                  <a:solidFill>
                    <a:prstClr val="black"/>
                  </a:solidFill>
                </a:rPr>
                <a:t>Sherasiya</a:t>
              </a:r>
              <a:endParaRPr lang="en-US" sz="2000" b="1" dirty="0" smtClean="0">
                <a:solidFill>
                  <a:prstClr val="black"/>
                </a:solidFill>
              </a:endParaRPr>
            </a:p>
          </p:txBody>
        </p:sp>
        <p:sp>
          <p:nvSpPr>
            <p:cNvPr id="23" name="TextBox 22"/>
            <p:cNvSpPr txBox="1"/>
            <p:nvPr/>
          </p:nvSpPr>
          <p:spPr>
            <a:xfrm>
              <a:off x="297915" y="5225106"/>
              <a:ext cx="3406140" cy="646331"/>
            </a:xfrm>
            <a:prstGeom prst="rect">
              <a:avLst/>
            </a:prstGeom>
            <a:noFill/>
          </p:spPr>
          <p:txBody>
            <a:bodyPr wrap="square" rtlCol="0">
              <a:spAutoFit/>
            </a:bodyPr>
            <a:lstStyle/>
            <a:p>
              <a:r>
                <a:rPr lang="en-US" dirty="0" smtClean="0">
                  <a:solidFill>
                    <a:prstClr val="black"/>
                  </a:solidFill>
                </a:rPr>
                <a:t>     9879879861</a:t>
              </a:r>
              <a:endParaRPr lang="en-US" dirty="0">
                <a:solidFill>
                  <a:prstClr val="black"/>
                </a:solidFill>
              </a:endParaRPr>
            </a:p>
            <a:p>
              <a:r>
                <a:rPr lang="en-US" dirty="0">
                  <a:solidFill>
                    <a:prstClr val="black"/>
                  </a:solidFill>
                </a:rPr>
                <a:t>    </a:t>
              </a:r>
              <a:r>
                <a:rPr lang="en-US" dirty="0" smtClean="0">
                  <a:solidFill>
                    <a:prstClr val="black"/>
                  </a:solidFill>
                </a:rPr>
                <a:t> firoz.sherasiya@darshan.ac.in</a:t>
              </a:r>
              <a:endParaRPr lang="en-US" dirty="0">
                <a:solidFill>
                  <a:prstClr val="black"/>
                </a:solidFill>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25"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grpSp>
        <p:sp>
          <p:nvSpPr>
            <p:cNvPr id="26"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endParaRPr>
                <a:solidFill>
                  <a:srgbClr val="ED7D31"/>
                </a:solidFill>
              </a:endParaRP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F39C12"/>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52" name="TextBox 51"/>
                <p:cNvSpPr txBox="1"/>
                <p:nvPr/>
              </p:nvSpPr>
              <p:spPr>
                <a:xfrm>
                  <a:off x="237041" y="1195624"/>
                  <a:ext cx="4181886" cy="707886"/>
                </a:xfrm>
                <a:prstGeom prst="rect">
                  <a:avLst/>
                </a:prstGeom>
                <a:noFill/>
              </p:spPr>
              <p:txBody>
                <a:bodyPr wrap="square" rtlCol="0" anchor="ctr">
                  <a:spAutoFit/>
                </a:bodyPr>
                <a:lstStyle/>
                <a:p>
                  <a:r>
                    <a:rPr lang="en-US" sz="2000" b="1" dirty="0">
                      <a:solidFill>
                        <a:prstClr val="white"/>
                      </a:solidFill>
                      <a:ea typeface="Open Sans Light" panose="020B0306030504020204" pitchFamily="34" charset="0"/>
                      <a:cs typeface="Open Sans Light" panose="020B0306030504020204" pitchFamily="34" charset="0"/>
                    </a:rPr>
                    <a:t>3</a:t>
                  </a:r>
                  <a:r>
                    <a:rPr lang="en-US" sz="2000" b="1" dirty="0" smtClean="0">
                      <a:solidFill>
                        <a:prstClr val="white"/>
                      </a:solidFill>
                      <a:ea typeface="Open Sans Light" panose="020B0306030504020204" pitchFamily="34" charset="0"/>
                      <a:cs typeface="Open Sans Light" panose="020B0306030504020204" pitchFamily="34" charset="0"/>
                    </a:rPr>
                    <a:t>140702</a:t>
                  </a:r>
                  <a:endParaRPr lang="en-US" sz="2000" b="1" dirty="0">
                    <a:solidFill>
                      <a:prstClr val="white"/>
                    </a:solidFill>
                    <a:ea typeface="Open Sans Light" panose="020B0306030504020204" pitchFamily="34" charset="0"/>
                    <a:cs typeface="Open Sans Light" panose="020B0306030504020204" pitchFamily="34" charset="0"/>
                  </a:endParaRPr>
                </a:p>
                <a:p>
                  <a:r>
                    <a:rPr lang="en-US" sz="2000" b="1" dirty="0" smtClean="0">
                      <a:solidFill>
                        <a:prstClr val="white"/>
                      </a:solidFill>
                      <a:ea typeface="Open Sans Light" panose="020B0306030504020204" pitchFamily="34" charset="0"/>
                      <a:cs typeface="Open Sans Light" panose="020B0306030504020204" pitchFamily="34" charset="0"/>
                    </a:rPr>
                    <a:t>Operating System</a:t>
                  </a:r>
                  <a:endParaRPr lang="en-US" sz="2000" b="1" dirty="0">
                    <a:solidFill>
                      <a:prstClr val="white"/>
                    </a:solidFill>
                    <a:ea typeface="Open Sans Light" panose="020B0306030504020204" pitchFamily="34" charset="0"/>
                    <a:cs typeface="Open Sans Light" panose="020B0306030504020204" pitchFamily="34" charset="0"/>
                  </a:endParaRPr>
                </a:p>
              </p:txBody>
            </p:sp>
          </p:gr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1762696"/>
            <a:ext cx="2743200" cy="2642616"/>
          </a:xfrm>
          <a:prstGeom prst="rect">
            <a:avLst/>
          </a:prstGeom>
        </p:spPr>
      </p:pic>
      <p:sp>
        <p:nvSpPr>
          <p:cNvPr id="21" name="TextBox 20"/>
          <p:cNvSpPr txBox="1"/>
          <p:nvPr/>
        </p:nvSpPr>
        <p:spPr>
          <a:xfrm>
            <a:off x="177781" y="2315222"/>
            <a:ext cx="4398255" cy="2000548"/>
          </a:xfrm>
          <a:prstGeom prst="rect">
            <a:avLst/>
          </a:prstGeom>
          <a:noFill/>
        </p:spPr>
        <p:txBody>
          <a:bodyPr wrap="square" rtlCol="0">
            <a:spAutoFit/>
          </a:bodyPr>
          <a:lstStyle/>
          <a:p>
            <a:r>
              <a:rPr lang="en-US" sz="4400" b="1" dirty="0" smtClean="0">
                <a:solidFill>
                  <a:prstClr val="white"/>
                </a:solidFill>
                <a:ea typeface="Open Sans Bold" panose="020B0806030504020204" pitchFamily="34" charset="0"/>
                <a:cs typeface="Open Sans Bold" panose="020B0806030504020204" pitchFamily="34" charset="0"/>
              </a:rPr>
              <a:t>Unit - 2</a:t>
            </a:r>
          </a:p>
          <a:p>
            <a:r>
              <a:rPr lang="en-US" sz="4000" b="1" dirty="0" smtClean="0">
                <a:solidFill>
                  <a:prstClr val="white"/>
                </a:solidFill>
                <a:ea typeface="Open Sans Bold" panose="020B0806030504020204" pitchFamily="34" charset="0"/>
                <a:cs typeface="Open Sans Bold" panose="020B0806030504020204" pitchFamily="34" charset="0"/>
              </a:rPr>
              <a:t>Process and Thread Management</a:t>
            </a:r>
            <a:endParaRPr lang="en-US" sz="4400" b="1" dirty="0">
              <a:solidFill>
                <a:prstClr val="white"/>
              </a:solidFill>
              <a:ea typeface="Open Sans Bold" panose="020B0806030504020204" pitchFamily="34" charset="0"/>
              <a:cs typeface="Open Sans Bold" panose="020B0806030504020204" pitchFamily="34" charset="0"/>
            </a:endParaRPr>
          </a:p>
        </p:txBody>
      </p:sp>
    </p:spTree>
    <p:extLst>
      <p:ext uri="{BB962C8B-B14F-4D97-AF65-F5344CB8AC3E}">
        <p14:creationId xmlns:p14="http://schemas.microsoft.com/office/powerpoint/2010/main" val="3351724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Come First Served (FCFS)</a:t>
            </a:r>
          </a:p>
        </p:txBody>
      </p:sp>
      <p:sp>
        <p:nvSpPr>
          <p:cNvPr id="3" name="Content Placeholder 2"/>
          <p:cNvSpPr>
            <a:spLocks noGrp="1"/>
          </p:cNvSpPr>
          <p:nvPr>
            <p:ph idx="1"/>
          </p:nvPr>
        </p:nvSpPr>
        <p:spPr/>
        <p:txBody>
          <a:bodyPr/>
          <a:lstStyle/>
          <a:p>
            <a:r>
              <a:rPr lang="en-US" dirty="0" smtClean="0"/>
              <a:t>Example	</a:t>
            </a:r>
            <a:endParaRPr lang="en-US" dirty="0"/>
          </a:p>
          <a:p>
            <a:endParaRPr lang="en-US" dirty="0"/>
          </a:p>
          <a:p>
            <a:endParaRPr lang="en-US" dirty="0"/>
          </a:p>
          <a:p>
            <a:endParaRPr lang="en-US" dirty="0"/>
          </a:p>
          <a:p>
            <a:endParaRPr lang="en-US" dirty="0" smtClean="0"/>
          </a:p>
          <a:p>
            <a:r>
              <a:rPr lang="en-US" dirty="0" smtClean="0"/>
              <a:t>Gantt </a:t>
            </a:r>
            <a:r>
              <a:rPr lang="en-US" dirty="0"/>
              <a:t>Chart</a:t>
            </a:r>
          </a:p>
        </p:txBody>
      </p:sp>
      <p:graphicFrame>
        <p:nvGraphicFramePr>
          <p:cNvPr id="4" name="Table 3"/>
          <p:cNvGraphicFramePr>
            <a:graphicFrameLocks noGrp="1"/>
          </p:cNvGraphicFramePr>
          <p:nvPr>
            <p:extLst>
              <p:ext uri="{D42A27DB-BD31-4B8C-83A1-F6EECF244321}">
                <p14:modId xmlns:p14="http://schemas.microsoft.com/office/powerpoint/2010/main" val="3053272285"/>
              </p:ext>
            </p:extLst>
          </p:nvPr>
        </p:nvGraphicFramePr>
        <p:xfrm>
          <a:off x="2438400" y="1143000"/>
          <a:ext cx="6324601" cy="2123440"/>
        </p:xfrm>
        <a:graphic>
          <a:graphicData uri="http://schemas.openxmlformats.org/drawingml/2006/table">
            <a:tbl>
              <a:tblPr firstRow="1" bandRow="1">
                <a:tableStyleId>{5C22544A-7EE6-4342-B048-85BDC9FD1C3A}</a:tableStyleId>
              </a:tblPr>
              <a:tblGrid>
                <a:gridCol w="948690"/>
                <a:gridCol w="1870710"/>
                <a:gridCol w="3505201"/>
              </a:tblGrid>
              <a:tr h="370840">
                <a:tc>
                  <a:txBody>
                    <a:bodyPr/>
                    <a:lstStyle/>
                    <a:p>
                      <a:pPr algn="ctr"/>
                      <a:r>
                        <a:rPr lang="en-US" dirty="0" smtClean="0"/>
                        <a:t>Process</a:t>
                      </a:r>
                      <a:endParaRPr lang="en-US" dirty="0"/>
                    </a:p>
                  </a:txBody>
                  <a:tcPr/>
                </a:tc>
                <a:tc>
                  <a:txBody>
                    <a:bodyPr/>
                    <a:lstStyle/>
                    <a:p>
                      <a:pPr algn="ctr"/>
                      <a:r>
                        <a:rPr lang="en-US" dirty="0" smtClean="0"/>
                        <a:t>Arrival Time (T0)</a:t>
                      </a:r>
                      <a:endParaRPr lang="en-US" dirty="0"/>
                    </a:p>
                  </a:txBody>
                  <a:tcPr/>
                </a:tc>
                <a:tc>
                  <a:txBody>
                    <a:bodyPr/>
                    <a:lstStyle/>
                    <a:p>
                      <a:pPr algn="ctr"/>
                      <a:r>
                        <a:rPr lang="en-US" dirty="0" smtClean="0"/>
                        <a:t>Time required for completion (∆T) (CPU Burst Time)</a:t>
                      </a:r>
                      <a:endParaRPr lang="en-US" dirty="0"/>
                    </a:p>
                  </a:txBody>
                  <a:tcPr/>
                </a:tc>
              </a:tr>
              <a:tr h="370840">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r>
            </a:tbl>
          </a:graphicData>
        </a:graphic>
      </p:graphicFrame>
      <p:sp>
        <p:nvSpPr>
          <p:cNvPr id="5" name="Rectangle 4"/>
          <p:cNvSpPr/>
          <p:nvPr/>
        </p:nvSpPr>
        <p:spPr>
          <a:xfrm>
            <a:off x="2452048" y="4114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6" name="Rectangle 5"/>
          <p:cNvSpPr/>
          <p:nvPr/>
        </p:nvSpPr>
        <p:spPr>
          <a:xfrm>
            <a:off x="4732606" y="411480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7" name="Rectangle 6"/>
          <p:cNvSpPr/>
          <p:nvPr/>
        </p:nvSpPr>
        <p:spPr>
          <a:xfrm>
            <a:off x="6104206" y="41148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8" name="Rectangle 7"/>
          <p:cNvSpPr/>
          <p:nvPr/>
        </p:nvSpPr>
        <p:spPr>
          <a:xfrm>
            <a:off x="6554792" y="4118317"/>
            <a:ext cx="914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9" name="TextBox 8"/>
          <p:cNvSpPr txBox="1"/>
          <p:nvPr/>
        </p:nvSpPr>
        <p:spPr>
          <a:xfrm>
            <a:off x="2321256" y="4572000"/>
            <a:ext cx="318448" cy="381000"/>
          </a:xfrm>
          <a:prstGeom prst="rect">
            <a:avLst/>
          </a:prstGeom>
          <a:noFill/>
        </p:spPr>
        <p:txBody>
          <a:bodyPr wrap="square" rtlCol="0">
            <a:spAutoFit/>
          </a:bodyPr>
          <a:lstStyle/>
          <a:p>
            <a:r>
              <a:rPr lang="en-US" dirty="0" smtClean="0"/>
              <a:t>0</a:t>
            </a:r>
            <a:endParaRPr lang="en-US" dirty="0"/>
          </a:p>
        </p:txBody>
      </p:sp>
      <p:sp>
        <p:nvSpPr>
          <p:cNvPr id="10" name="TextBox 9"/>
          <p:cNvSpPr txBox="1"/>
          <p:nvPr/>
        </p:nvSpPr>
        <p:spPr>
          <a:xfrm>
            <a:off x="4494568" y="4583668"/>
            <a:ext cx="437735" cy="369332"/>
          </a:xfrm>
          <a:prstGeom prst="rect">
            <a:avLst/>
          </a:prstGeom>
          <a:noFill/>
        </p:spPr>
        <p:txBody>
          <a:bodyPr wrap="square" rtlCol="0">
            <a:spAutoFit/>
          </a:bodyPr>
          <a:lstStyle/>
          <a:p>
            <a:r>
              <a:rPr lang="en-US" dirty="0" smtClean="0"/>
              <a:t>10</a:t>
            </a:r>
            <a:endParaRPr lang="en-US" dirty="0"/>
          </a:p>
        </p:txBody>
      </p:sp>
      <p:sp>
        <p:nvSpPr>
          <p:cNvPr id="11" name="TextBox 10"/>
          <p:cNvSpPr txBox="1"/>
          <p:nvPr/>
        </p:nvSpPr>
        <p:spPr>
          <a:xfrm>
            <a:off x="5889237" y="4583668"/>
            <a:ext cx="436973" cy="369332"/>
          </a:xfrm>
          <a:prstGeom prst="rect">
            <a:avLst/>
          </a:prstGeom>
          <a:noFill/>
        </p:spPr>
        <p:txBody>
          <a:bodyPr wrap="square" rtlCol="0">
            <a:spAutoFit/>
          </a:bodyPr>
          <a:lstStyle/>
          <a:p>
            <a:r>
              <a:rPr lang="en-US" dirty="0" smtClean="0"/>
              <a:t>16</a:t>
            </a:r>
            <a:endParaRPr lang="en-US" dirty="0"/>
          </a:p>
        </p:txBody>
      </p:sp>
      <p:sp>
        <p:nvSpPr>
          <p:cNvPr id="12" name="TextBox 11"/>
          <p:cNvSpPr txBox="1"/>
          <p:nvPr/>
        </p:nvSpPr>
        <p:spPr>
          <a:xfrm>
            <a:off x="6405699" y="4583668"/>
            <a:ext cx="593442" cy="369332"/>
          </a:xfrm>
          <a:prstGeom prst="rect">
            <a:avLst/>
          </a:prstGeom>
          <a:noFill/>
        </p:spPr>
        <p:txBody>
          <a:bodyPr wrap="square" rtlCol="0">
            <a:spAutoFit/>
          </a:bodyPr>
          <a:lstStyle/>
          <a:p>
            <a:r>
              <a:rPr lang="en-US" dirty="0" smtClean="0"/>
              <a:t>18</a:t>
            </a:r>
            <a:endParaRPr lang="en-US" dirty="0"/>
          </a:p>
        </p:txBody>
      </p:sp>
      <p:sp>
        <p:nvSpPr>
          <p:cNvPr id="13" name="TextBox 12"/>
          <p:cNvSpPr txBox="1"/>
          <p:nvPr/>
        </p:nvSpPr>
        <p:spPr>
          <a:xfrm>
            <a:off x="7283144" y="4577834"/>
            <a:ext cx="448784" cy="369332"/>
          </a:xfrm>
          <a:prstGeom prst="rect">
            <a:avLst/>
          </a:prstGeom>
          <a:noFill/>
        </p:spPr>
        <p:txBody>
          <a:bodyPr wrap="square" rtlCol="0">
            <a:spAutoFit/>
          </a:bodyPr>
          <a:lstStyle/>
          <a:p>
            <a:r>
              <a:rPr lang="en-US" dirty="0" smtClean="0"/>
              <a:t>22</a:t>
            </a:r>
            <a:endParaRPr lang="en-US" dirty="0"/>
          </a:p>
        </p:txBody>
      </p:sp>
      <p:cxnSp>
        <p:nvCxnSpPr>
          <p:cNvPr id="14" name="Straight Connector 13"/>
          <p:cNvCxnSpPr/>
          <p:nvPr/>
        </p:nvCxnSpPr>
        <p:spPr>
          <a:xfrm>
            <a:off x="2452048" y="4114800"/>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0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Come First Served (FCFS)</a:t>
            </a:r>
          </a:p>
        </p:txBody>
      </p:sp>
      <p:sp>
        <p:nvSpPr>
          <p:cNvPr id="3" name="Content Placeholder 2"/>
          <p:cNvSpPr>
            <a:spLocks noGrp="1"/>
          </p:cNvSpPr>
          <p:nvPr>
            <p:ph idx="1"/>
          </p:nvPr>
        </p:nvSpPr>
        <p:spPr/>
        <p:txBody>
          <a:bodyPr>
            <a:normAutofit/>
          </a:bodyPr>
          <a:lstStyle/>
          <a:p>
            <a:r>
              <a:rPr lang="en-US" dirty="0" smtClean="0"/>
              <a:t>Example	</a:t>
            </a:r>
            <a:endParaRPr lang="en-US" dirty="0"/>
          </a:p>
          <a:p>
            <a:endParaRPr lang="en-US" dirty="0"/>
          </a:p>
          <a:p>
            <a:endParaRPr lang="en-US" dirty="0"/>
          </a:p>
          <a:p>
            <a:endParaRPr lang="en-US" dirty="0"/>
          </a:p>
          <a:p>
            <a:endParaRPr lang="en-US" dirty="0" smtClean="0"/>
          </a:p>
          <a:p>
            <a:r>
              <a:rPr lang="en-US" dirty="0" smtClean="0"/>
              <a:t>Gantt Chart</a:t>
            </a:r>
          </a:p>
          <a:p>
            <a:endParaRPr lang="en-US" dirty="0"/>
          </a:p>
          <a:p>
            <a:endParaRPr lang="en-US" dirty="0" smtClean="0"/>
          </a:p>
          <a:p>
            <a:endParaRPr lang="en-US" dirty="0"/>
          </a:p>
          <a:p>
            <a:r>
              <a:rPr lang="en-US" dirty="0" smtClean="0"/>
              <a:t>Average Turnaround Time:</a:t>
            </a:r>
            <a:r>
              <a:rPr lang="en-US" dirty="0"/>
              <a:t>	 (10+15+15+17)/4 	</a:t>
            </a:r>
            <a:r>
              <a:rPr lang="en-US" dirty="0" smtClean="0"/>
              <a:t>=	14.25 </a:t>
            </a:r>
            <a:r>
              <a:rPr lang="en-US" dirty="0" err="1"/>
              <a:t>ms.</a:t>
            </a:r>
            <a:endParaRPr lang="en-US" dirty="0"/>
          </a:p>
          <a:p>
            <a:r>
              <a:rPr lang="en-US" dirty="0"/>
              <a:t>Average Waiting Time:	 (0+9+13+13)/4  	</a:t>
            </a:r>
            <a:r>
              <a:rPr lang="en-US" dirty="0" smtClean="0"/>
              <a:t>=	8.75 </a:t>
            </a:r>
            <a:r>
              <a:rPr lang="en-US" dirty="0" err="1"/>
              <a:t>ms.</a:t>
            </a:r>
            <a:endParaRPr lang="en-US" dirty="0"/>
          </a:p>
          <a:p>
            <a:endParaRPr lang="en-US" dirty="0"/>
          </a:p>
        </p:txBody>
      </p:sp>
      <p:sp>
        <p:nvSpPr>
          <p:cNvPr id="5" name="Rectangle 4"/>
          <p:cNvSpPr/>
          <p:nvPr/>
        </p:nvSpPr>
        <p:spPr>
          <a:xfrm>
            <a:off x="2452048" y="4114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6" name="Rectangle 5"/>
          <p:cNvSpPr/>
          <p:nvPr/>
        </p:nvSpPr>
        <p:spPr>
          <a:xfrm>
            <a:off x="4732606" y="411480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7" name="Rectangle 6"/>
          <p:cNvSpPr/>
          <p:nvPr/>
        </p:nvSpPr>
        <p:spPr>
          <a:xfrm>
            <a:off x="6104206" y="41148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8" name="Rectangle 7"/>
          <p:cNvSpPr/>
          <p:nvPr/>
        </p:nvSpPr>
        <p:spPr>
          <a:xfrm>
            <a:off x="6554792" y="4118317"/>
            <a:ext cx="914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9" name="TextBox 8"/>
          <p:cNvSpPr txBox="1"/>
          <p:nvPr/>
        </p:nvSpPr>
        <p:spPr>
          <a:xfrm>
            <a:off x="2321256" y="4572000"/>
            <a:ext cx="318448" cy="381000"/>
          </a:xfrm>
          <a:prstGeom prst="rect">
            <a:avLst/>
          </a:prstGeom>
          <a:noFill/>
        </p:spPr>
        <p:txBody>
          <a:bodyPr wrap="square" rtlCol="0">
            <a:spAutoFit/>
          </a:bodyPr>
          <a:lstStyle/>
          <a:p>
            <a:r>
              <a:rPr lang="en-US" dirty="0" smtClean="0"/>
              <a:t>0</a:t>
            </a:r>
            <a:endParaRPr lang="en-US" dirty="0"/>
          </a:p>
        </p:txBody>
      </p:sp>
      <p:sp>
        <p:nvSpPr>
          <p:cNvPr id="10" name="TextBox 9"/>
          <p:cNvSpPr txBox="1"/>
          <p:nvPr/>
        </p:nvSpPr>
        <p:spPr>
          <a:xfrm>
            <a:off x="4494568" y="4583668"/>
            <a:ext cx="437735" cy="369332"/>
          </a:xfrm>
          <a:prstGeom prst="rect">
            <a:avLst/>
          </a:prstGeom>
          <a:noFill/>
        </p:spPr>
        <p:txBody>
          <a:bodyPr wrap="square" rtlCol="0">
            <a:spAutoFit/>
          </a:bodyPr>
          <a:lstStyle/>
          <a:p>
            <a:r>
              <a:rPr lang="en-US" dirty="0" smtClean="0"/>
              <a:t>10</a:t>
            </a:r>
            <a:endParaRPr lang="en-US" dirty="0"/>
          </a:p>
        </p:txBody>
      </p:sp>
      <p:sp>
        <p:nvSpPr>
          <p:cNvPr id="11" name="TextBox 10"/>
          <p:cNvSpPr txBox="1"/>
          <p:nvPr/>
        </p:nvSpPr>
        <p:spPr>
          <a:xfrm>
            <a:off x="5889237" y="4583668"/>
            <a:ext cx="436973" cy="369332"/>
          </a:xfrm>
          <a:prstGeom prst="rect">
            <a:avLst/>
          </a:prstGeom>
          <a:noFill/>
        </p:spPr>
        <p:txBody>
          <a:bodyPr wrap="square" rtlCol="0">
            <a:spAutoFit/>
          </a:bodyPr>
          <a:lstStyle/>
          <a:p>
            <a:r>
              <a:rPr lang="en-US" dirty="0" smtClean="0"/>
              <a:t>16</a:t>
            </a:r>
            <a:endParaRPr lang="en-US" dirty="0"/>
          </a:p>
        </p:txBody>
      </p:sp>
      <p:sp>
        <p:nvSpPr>
          <p:cNvPr id="12" name="TextBox 11"/>
          <p:cNvSpPr txBox="1"/>
          <p:nvPr/>
        </p:nvSpPr>
        <p:spPr>
          <a:xfrm>
            <a:off x="6405699" y="4583668"/>
            <a:ext cx="593442" cy="369332"/>
          </a:xfrm>
          <a:prstGeom prst="rect">
            <a:avLst/>
          </a:prstGeom>
          <a:noFill/>
        </p:spPr>
        <p:txBody>
          <a:bodyPr wrap="square" rtlCol="0">
            <a:spAutoFit/>
          </a:bodyPr>
          <a:lstStyle/>
          <a:p>
            <a:r>
              <a:rPr lang="en-US" dirty="0" smtClean="0"/>
              <a:t>18</a:t>
            </a:r>
            <a:endParaRPr lang="en-US" dirty="0"/>
          </a:p>
        </p:txBody>
      </p:sp>
      <p:sp>
        <p:nvSpPr>
          <p:cNvPr id="13" name="TextBox 12"/>
          <p:cNvSpPr txBox="1"/>
          <p:nvPr/>
        </p:nvSpPr>
        <p:spPr>
          <a:xfrm>
            <a:off x="7283144" y="4577834"/>
            <a:ext cx="448784" cy="369332"/>
          </a:xfrm>
          <a:prstGeom prst="rect">
            <a:avLst/>
          </a:prstGeom>
          <a:noFill/>
        </p:spPr>
        <p:txBody>
          <a:bodyPr wrap="square" rtlCol="0">
            <a:spAutoFit/>
          </a:bodyPr>
          <a:lstStyle/>
          <a:p>
            <a:r>
              <a:rPr lang="en-US" dirty="0" smtClean="0"/>
              <a:t>22</a:t>
            </a:r>
            <a:endParaRPr lang="en-US" dirty="0"/>
          </a:p>
        </p:txBody>
      </p:sp>
      <p:cxnSp>
        <p:nvCxnSpPr>
          <p:cNvPr id="14" name="Straight Connector 13"/>
          <p:cNvCxnSpPr/>
          <p:nvPr/>
        </p:nvCxnSpPr>
        <p:spPr>
          <a:xfrm>
            <a:off x="2452048" y="4114800"/>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3685221939"/>
              </p:ext>
            </p:extLst>
          </p:nvPr>
        </p:nvGraphicFramePr>
        <p:xfrm>
          <a:off x="236803" y="1028128"/>
          <a:ext cx="8524898" cy="2202252"/>
        </p:xfrm>
        <a:graphic>
          <a:graphicData uri="http://schemas.openxmlformats.org/drawingml/2006/table">
            <a:tbl>
              <a:tblPr firstRow="1" bandRow="1">
                <a:tableStyleId>{5C22544A-7EE6-4342-B048-85BDC9FD1C3A}</a:tableStyleId>
              </a:tblPr>
              <a:tblGrid>
                <a:gridCol w="948436"/>
                <a:gridCol w="1436814"/>
                <a:gridCol w="1304671"/>
                <a:gridCol w="1359218"/>
                <a:gridCol w="1914588"/>
                <a:gridCol w="1561171"/>
              </a:tblGrid>
              <a:tr h="648272">
                <a:tc>
                  <a:txBody>
                    <a:bodyPr/>
                    <a:lstStyle/>
                    <a:p>
                      <a:pPr algn="ctr"/>
                      <a:r>
                        <a:rPr lang="en-US" dirty="0" smtClean="0"/>
                        <a:t>Process</a:t>
                      </a:r>
                      <a:endParaRPr lang="en-US" dirty="0"/>
                    </a:p>
                  </a:txBody>
                  <a:tcPr/>
                </a:tc>
                <a:tc>
                  <a:txBody>
                    <a:bodyPr/>
                    <a:lstStyle/>
                    <a:p>
                      <a:pPr algn="ctr"/>
                      <a:r>
                        <a:rPr lang="en-US" dirty="0" smtClean="0"/>
                        <a:t>Arrival Time </a:t>
                      </a:r>
                    </a:p>
                    <a:p>
                      <a:pPr algn="ctr"/>
                      <a:r>
                        <a:rPr lang="en-US" dirty="0" smtClean="0"/>
                        <a:t>(T0)</a:t>
                      </a:r>
                      <a:endParaRPr lang="en-US" dirty="0"/>
                    </a:p>
                  </a:txBody>
                  <a:tcPr/>
                </a:tc>
                <a:tc>
                  <a:txBody>
                    <a:bodyPr/>
                    <a:lstStyle/>
                    <a:p>
                      <a:pPr algn="ctr"/>
                      <a:r>
                        <a:rPr lang="en-US" dirty="0" smtClean="0"/>
                        <a:t>Burst Time </a:t>
                      </a:r>
                    </a:p>
                    <a:p>
                      <a:pPr algn="ctr"/>
                      <a:r>
                        <a:rPr lang="en-US" dirty="0" smtClean="0"/>
                        <a:t>(∆T)</a:t>
                      </a:r>
                      <a:endParaRPr lang="en-US" dirty="0"/>
                    </a:p>
                  </a:txBody>
                  <a:tcPr/>
                </a:tc>
                <a:tc>
                  <a:txBody>
                    <a:bodyPr/>
                    <a:lstStyle/>
                    <a:p>
                      <a:pPr algn="ctr"/>
                      <a:r>
                        <a:rPr lang="en-US" dirty="0" smtClean="0"/>
                        <a:t>Finish Time </a:t>
                      </a:r>
                    </a:p>
                    <a:p>
                      <a:pPr algn="ctr"/>
                      <a:r>
                        <a:rPr lang="en-US" dirty="0" smtClean="0"/>
                        <a:t>(T1)</a:t>
                      </a:r>
                      <a:endParaRPr lang="en-US" dirty="0"/>
                    </a:p>
                  </a:txBody>
                  <a:tcPr/>
                </a:tc>
                <a:tc>
                  <a:txBody>
                    <a:bodyPr/>
                    <a:lstStyle/>
                    <a:p>
                      <a:pPr algn="ctr"/>
                      <a:r>
                        <a:rPr lang="en-US" dirty="0" smtClean="0"/>
                        <a:t>Turnaround Time </a:t>
                      </a:r>
                    </a:p>
                    <a:p>
                      <a:pPr algn="ctr"/>
                      <a:r>
                        <a:rPr lang="en-US" dirty="0" smtClean="0"/>
                        <a:t>(TAT = T1-T0)</a:t>
                      </a:r>
                      <a:endParaRPr lang="en-US" dirty="0"/>
                    </a:p>
                  </a:txBody>
                  <a:tcPr/>
                </a:tc>
                <a:tc>
                  <a:txBody>
                    <a:bodyPr/>
                    <a:lstStyle/>
                    <a:p>
                      <a:pPr algn="ctr"/>
                      <a:r>
                        <a:rPr lang="en-US" dirty="0" smtClean="0"/>
                        <a:t>Waiting Time (WT = TAT-∆T)</a:t>
                      </a:r>
                      <a:endParaRPr lang="en-US" dirty="0"/>
                    </a:p>
                  </a:txBody>
                  <a:tcPr/>
                </a:tc>
              </a:tr>
              <a:tr h="388495">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c>
                  <a:txBody>
                    <a:bodyPr/>
                    <a:lstStyle/>
                    <a:p>
                      <a:pPr algn="ctr"/>
                      <a:r>
                        <a:rPr lang="en-US" dirty="0" smtClean="0"/>
                        <a:t>0</a:t>
                      </a:r>
                      <a:endParaRPr lang="en-US" dirty="0"/>
                    </a:p>
                  </a:txBody>
                  <a:tcPr/>
                </a:tc>
              </a:tr>
              <a:tr h="388495">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16</a:t>
                      </a:r>
                      <a:endParaRPr lang="en-US" dirty="0"/>
                    </a:p>
                  </a:txBody>
                  <a:tcPr/>
                </a:tc>
                <a:tc>
                  <a:txBody>
                    <a:bodyPr/>
                    <a:lstStyle/>
                    <a:p>
                      <a:pPr algn="ctr"/>
                      <a:r>
                        <a:rPr lang="en-US" dirty="0" smtClean="0"/>
                        <a:t>15</a:t>
                      </a:r>
                      <a:endParaRPr lang="en-US" dirty="0"/>
                    </a:p>
                  </a:txBody>
                  <a:tcPr/>
                </a:tc>
                <a:tc>
                  <a:txBody>
                    <a:bodyPr/>
                    <a:lstStyle/>
                    <a:p>
                      <a:pPr algn="ctr"/>
                      <a:r>
                        <a:rPr lang="en-US" dirty="0" smtClean="0"/>
                        <a:t>9</a:t>
                      </a:r>
                      <a:endParaRPr lang="en-US" dirty="0"/>
                    </a:p>
                  </a:txBody>
                  <a:tcPr/>
                </a:tc>
              </a:tr>
              <a:tr h="388495">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18</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r>
              <a:tr h="388495">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22</a:t>
                      </a:r>
                      <a:endParaRPr lang="en-US" dirty="0"/>
                    </a:p>
                  </a:txBody>
                  <a:tcPr/>
                </a:tc>
                <a:tc>
                  <a:txBody>
                    <a:bodyPr/>
                    <a:lstStyle/>
                    <a:p>
                      <a:pPr algn="ctr"/>
                      <a:r>
                        <a:rPr lang="en-US" dirty="0" smtClean="0"/>
                        <a:t>17</a:t>
                      </a:r>
                      <a:endParaRPr lang="en-US" dirty="0"/>
                    </a:p>
                  </a:txBody>
                  <a:tcPr/>
                </a:tc>
                <a:tc>
                  <a:txBody>
                    <a:bodyPr/>
                    <a:lstStyle/>
                    <a:p>
                      <a:pPr algn="ctr"/>
                      <a:r>
                        <a:rPr lang="en-US" dirty="0" smtClean="0"/>
                        <a:t>13</a:t>
                      </a:r>
                      <a:endParaRPr lang="en-US" dirty="0"/>
                    </a:p>
                  </a:txBody>
                  <a:tcPr/>
                </a:tc>
              </a:tr>
            </a:tbl>
          </a:graphicData>
        </a:graphic>
      </p:graphicFrame>
      <p:sp useBgFill="1">
        <p:nvSpPr>
          <p:cNvPr id="35" name="Rectangle 34"/>
          <p:cNvSpPr/>
          <p:nvPr/>
        </p:nvSpPr>
        <p:spPr>
          <a:xfrm>
            <a:off x="3928745" y="1686089"/>
            <a:ext cx="1353312" cy="37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6" name="Rectangle 35"/>
          <p:cNvSpPr/>
          <p:nvPr/>
        </p:nvSpPr>
        <p:spPr>
          <a:xfrm>
            <a:off x="3928745" y="2068827"/>
            <a:ext cx="1353312"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7" name="Rectangle 36"/>
          <p:cNvSpPr/>
          <p:nvPr/>
        </p:nvSpPr>
        <p:spPr>
          <a:xfrm>
            <a:off x="3928745" y="2447938"/>
            <a:ext cx="1353312"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8" name="Rectangle 37"/>
          <p:cNvSpPr/>
          <p:nvPr/>
        </p:nvSpPr>
        <p:spPr>
          <a:xfrm>
            <a:off x="3928745" y="2822603"/>
            <a:ext cx="1353312" cy="4023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38"/>
          <p:cNvSpPr/>
          <p:nvPr/>
        </p:nvSpPr>
        <p:spPr>
          <a:xfrm>
            <a:off x="5278820" y="1675670"/>
            <a:ext cx="192024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0" name="Rectangle 39"/>
          <p:cNvSpPr/>
          <p:nvPr/>
        </p:nvSpPr>
        <p:spPr>
          <a:xfrm>
            <a:off x="5278820" y="2044288"/>
            <a:ext cx="1920240"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1" name="Rectangle 40"/>
          <p:cNvSpPr/>
          <p:nvPr/>
        </p:nvSpPr>
        <p:spPr>
          <a:xfrm>
            <a:off x="5278820" y="2423399"/>
            <a:ext cx="1920240"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Rectangle 41"/>
          <p:cNvSpPr/>
          <p:nvPr/>
        </p:nvSpPr>
        <p:spPr>
          <a:xfrm>
            <a:off x="5278820" y="2798064"/>
            <a:ext cx="1920240"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3" name="Rectangle 42"/>
          <p:cNvSpPr/>
          <p:nvPr/>
        </p:nvSpPr>
        <p:spPr>
          <a:xfrm>
            <a:off x="7199060" y="1670733"/>
            <a:ext cx="1563624"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4" name="Rectangle 43"/>
          <p:cNvSpPr/>
          <p:nvPr/>
        </p:nvSpPr>
        <p:spPr>
          <a:xfrm>
            <a:off x="7199060" y="2026651"/>
            <a:ext cx="1563624"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5" name="Rectangle 44"/>
          <p:cNvSpPr/>
          <p:nvPr/>
        </p:nvSpPr>
        <p:spPr>
          <a:xfrm>
            <a:off x="7199060" y="2418462"/>
            <a:ext cx="1563624"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6" name="Rectangle 45"/>
          <p:cNvSpPr/>
          <p:nvPr/>
        </p:nvSpPr>
        <p:spPr>
          <a:xfrm>
            <a:off x="7199060" y="2793127"/>
            <a:ext cx="1563624"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7" name="Rectangle 46"/>
          <p:cNvSpPr/>
          <p:nvPr/>
        </p:nvSpPr>
        <p:spPr>
          <a:xfrm>
            <a:off x="3928745" y="1028454"/>
            <a:ext cx="1353312"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8" name="Rectangle 47"/>
          <p:cNvSpPr/>
          <p:nvPr/>
        </p:nvSpPr>
        <p:spPr>
          <a:xfrm>
            <a:off x="5278820" y="1008677"/>
            <a:ext cx="1920240"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9" name="Rectangle 48"/>
          <p:cNvSpPr/>
          <p:nvPr/>
        </p:nvSpPr>
        <p:spPr>
          <a:xfrm>
            <a:off x="7199060" y="1003740"/>
            <a:ext cx="1563624"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949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7"/>
                                        </p:tgtEl>
                                      </p:cBhvr>
                                    </p:animEffect>
                                    <p:anim calcmode="lin" valueType="num">
                                      <p:cBhvr>
                                        <p:cTn id="7" dur="1000"/>
                                        <p:tgtEl>
                                          <p:spTgt spid="47"/>
                                        </p:tgtEl>
                                        <p:attrNameLst>
                                          <p:attrName>ppt_x</p:attrName>
                                        </p:attrNameLst>
                                      </p:cBhvr>
                                      <p:tavLst>
                                        <p:tav tm="0">
                                          <p:val>
                                            <p:strVal val="ppt_x"/>
                                          </p:val>
                                        </p:tav>
                                        <p:tav tm="100000">
                                          <p:val>
                                            <p:strVal val="ppt_x"/>
                                          </p:val>
                                        </p:tav>
                                      </p:tavLst>
                                    </p:anim>
                                    <p:anim calcmode="lin" valueType="num">
                                      <p:cBhvr>
                                        <p:cTn id="8" dur="1000"/>
                                        <p:tgtEl>
                                          <p:spTgt spid="47"/>
                                        </p:tgtEl>
                                        <p:attrNameLst>
                                          <p:attrName>ppt_y</p:attrName>
                                        </p:attrNameLst>
                                      </p:cBhvr>
                                      <p:tavLst>
                                        <p:tav tm="0">
                                          <p:val>
                                            <p:strVal val="ppt_y"/>
                                          </p:val>
                                        </p:tav>
                                        <p:tav tm="100000">
                                          <p:val>
                                            <p:strVal val="ppt_y+.1"/>
                                          </p:val>
                                        </p:tav>
                                      </p:tavLst>
                                    </p:anim>
                                    <p:set>
                                      <p:cBhvr>
                                        <p:cTn id="9" dur="1" fill="hold">
                                          <p:stCondLst>
                                            <p:cond delay="999"/>
                                          </p:stCondLst>
                                        </p:cTn>
                                        <p:tgtEl>
                                          <p:spTgt spid="4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35"/>
                                        </p:tgtEl>
                                      </p:cBhvr>
                                    </p:animEffect>
                                    <p:anim calcmode="lin" valueType="num">
                                      <p:cBhvr>
                                        <p:cTn id="14" dur="1000"/>
                                        <p:tgtEl>
                                          <p:spTgt spid="35"/>
                                        </p:tgtEl>
                                        <p:attrNameLst>
                                          <p:attrName>ppt_x</p:attrName>
                                        </p:attrNameLst>
                                      </p:cBhvr>
                                      <p:tavLst>
                                        <p:tav tm="0">
                                          <p:val>
                                            <p:strVal val="ppt_x"/>
                                          </p:val>
                                        </p:tav>
                                        <p:tav tm="100000">
                                          <p:val>
                                            <p:strVal val="ppt_x"/>
                                          </p:val>
                                        </p:tav>
                                      </p:tavLst>
                                    </p:anim>
                                    <p:anim calcmode="lin" valueType="num">
                                      <p:cBhvr>
                                        <p:cTn id="15" dur="1000"/>
                                        <p:tgtEl>
                                          <p:spTgt spid="35"/>
                                        </p:tgtEl>
                                        <p:attrNameLst>
                                          <p:attrName>ppt_y</p:attrName>
                                        </p:attrNameLst>
                                      </p:cBhvr>
                                      <p:tavLst>
                                        <p:tav tm="0">
                                          <p:val>
                                            <p:strVal val="ppt_y"/>
                                          </p:val>
                                        </p:tav>
                                        <p:tav tm="100000">
                                          <p:val>
                                            <p:strVal val="ppt_y+.1"/>
                                          </p:val>
                                        </p:tav>
                                      </p:tavLst>
                                    </p:anim>
                                    <p:set>
                                      <p:cBhvr>
                                        <p:cTn id="16" dur="1" fill="hold">
                                          <p:stCondLst>
                                            <p:cond delay="999"/>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36"/>
                                        </p:tgtEl>
                                      </p:cBhvr>
                                    </p:animEffect>
                                    <p:anim calcmode="lin" valueType="num">
                                      <p:cBhvr>
                                        <p:cTn id="21" dur="1000"/>
                                        <p:tgtEl>
                                          <p:spTgt spid="36"/>
                                        </p:tgtEl>
                                        <p:attrNameLst>
                                          <p:attrName>ppt_x</p:attrName>
                                        </p:attrNameLst>
                                      </p:cBhvr>
                                      <p:tavLst>
                                        <p:tav tm="0">
                                          <p:val>
                                            <p:strVal val="ppt_x"/>
                                          </p:val>
                                        </p:tav>
                                        <p:tav tm="100000">
                                          <p:val>
                                            <p:strVal val="ppt_x"/>
                                          </p:val>
                                        </p:tav>
                                      </p:tavLst>
                                    </p:anim>
                                    <p:anim calcmode="lin" valueType="num">
                                      <p:cBhvr>
                                        <p:cTn id="22" dur="1000"/>
                                        <p:tgtEl>
                                          <p:spTgt spid="36"/>
                                        </p:tgtEl>
                                        <p:attrNameLst>
                                          <p:attrName>ppt_y</p:attrName>
                                        </p:attrNameLst>
                                      </p:cBhvr>
                                      <p:tavLst>
                                        <p:tav tm="0">
                                          <p:val>
                                            <p:strVal val="ppt_y"/>
                                          </p:val>
                                        </p:tav>
                                        <p:tav tm="100000">
                                          <p:val>
                                            <p:strVal val="ppt_y+.1"/>
                                          </p:val>
                                        </p:tav>
                                      </p:tavLst>
                                    </p:anim>
                                    <p:set>
                                      <p:cBhvr>
                                        <p:cTn id="23" dur="1" fill="hold">
                                          <p:stCondLst>
                                            <p:cond delay="999"/>
                                          </p:stCondLst>
                                        </p:cTn>
                                        <p:tgtEl>
                                          <p:spTgt spid="3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37"/>
                                        </p:tgtEl>
                                      </p:cBhvr>
                                    </p:animEffect>
                                    <p:anim calcmode="lin" valueType="num">
                                      <p:cBhvr>
                                        <p:cTn id="28" dur="1000"/>
                                        <p:tgtEl>
                                          <p:spTgt spid="37"/>
                                        </p:tgtEl>
                                        <p:attrNameLst>
                                          <p:attrName>ppt_x</p:attrName>
                                        </p:attrNameLst>
                                      </p:cBhvr>
                                      <p:tavLst>
                                        <p:tav tm="0">
                                          <p:val>
                                            <p:strVal val="ppt_x"/>
                                          </p:val>
                                        </p:tav>
                                        <p:tav tm="100000">
                                          <p:val>
                                            <p:strVal val="ppt_x"/>
                                          </p:val>
                                        </p:tav>
                                      </p:tavLst>
                                    </p:anim>
                                    <p:anim calcmode="lin" valueType="num">
                                      <p:cBhvr>
                                        <p:cTn id="29" dur="1000"/>
                                        <p:tgtEl>
                                          <p:spTgt spid="37"/>
                                        </p:tgtEl>
                                        <p:attrNameLst>
                                          <p:attrName>ppt_y</p:attrName>
                                        </p:attrNameLst>
                                      </p:cBhvr>
                                      <p:tavLst>
                                        <p:tav tm="0">
                                          <p:val>
                                            <p:strVal val="ppt_y"/>
                                          </p:val>
                                        </p:tav>
                                        <p:tav tm="100000">
                                          <p:val>
                                            <p:strVal val="ppt_y+.1"/>
                                          </p:val>
                                        </p:tav>
                                      </p:tavLst>
                                    </p:anim>
                                    <p:set>
                                      <p:cBhvr>
                                        <p:cTn id="30" dur="1" fill="hold">
                                          <p:stCondLst>
                                            <p:cond delay="999"/>
                                          </p:stCondLst>
                                        </p:cTn>
                                        <p:tgtEl>
                                          <p:spTgt spid="3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38"/>
                                        </p:tgtEl>
                                      </p:cBhvr>
                                    </p:animEffect>
                                    <p:anim calcmode="lin" valueType="num">
                                      <p:cBhvr>
                                        <p:cTn id="35" dur="1000"/>
                                        <p:tgtEl>
                                          <p:spTgt spid="38"/>
                                        </p:tgtEl>
                                        <p:attrNameLst>
                                          <p:attrName>ppt_x</p:attrName>
                                        </p:attrNameLst>
                                      </p:cBhvr>
                                      <p:tavLst>
                                        <p:tav tm="0">
                                          <p:val>
                                            <p:strVal val="ppt_x"/>
                                          </p:val>
                                        </p:tav>
                                        <p:tav tm="100000">
                                          <p:val>
                                            <p:strVal val="ppt_x"/>
                                          </p:val>
                                        </p:tav>
                                      </p:tavLst>
                                    </p:anim>
                                    <p:anim calcmode="lin" valueType="num">
                                      <p:cBhvr>
                                        <p:cTn id="36" dur="1000"/>
                                        <p:tgtEl>
                                          <p:spTgt spid="38"/>
                                        </p:tgtEl>
                                        <p:attrNameLst>
                                          <p:attrName>ppt_y</p:attrName>
                                        </p:attrNameLst>
                                      </p:cBhvr>
                                      <p:tavLst>
                                        <p:tav tm="0">
                                          <p:val>
                                            <p:strVal val="ppt_y"/>
                                          </p:val>
                                        </p:tav>
                                        <p:tav tm="100000">
                                          <p:val>
                                            <p:strVal val="ppt_y+.1"/>
                                          </p:val>
                                        </p:tav>
                                      </p:tavLst>
                                    </p:anim>
                                    <p:set>
                                      <p:cBhvr>
                                        <p:cTn id="37" dur="1" fill="hold">
                                          <p:stCondLst>
                                            <p:cond delay="999"/>
                                          </p:stCondLst>
                                        </p:cTn>
                                        <p:tgtEl>
                                          <p:spTgt spid="3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0" nodeType="clickEffect">
                                  <p:stCondLst>
                                    <p:cond delay="0"/>
                                  </p:stCondLst>
                                  <p:childTnLst>
                                    <p:animEffect transition="out" filter="fade">
                                      <p:cBhvr>
                                        <p:cTn id="41" dur="1000"/>
                                        <p:tgtEl>
                                          <p:spTgt spid="48"/>
                                        </p:tgtEl>
                                      </p:cBhvr>
                                    </p:animEffect>
                                    <p:anim calcmode="lin" valueType="num">
                                      <p:cBhvr>
                                        <p:cTn id="42" dur="1000"/>
                                        <p:tgtEl>
                                          <p:spTgt spid="48"/>
                                        </p:tgtEl>
                                        <p:attrNameLst>
                                          <p:attrName>ppt_x</p:attrName>
                                        </p:attrNameLst>
                                      </p:cBhvr>
                                      <p:tavLst>
                                        <p:tav tm="0">
                                          <p:val>
                                            <p:strVal val="ppt_x"/>
                                          </p:val>
                                        </p:tav>
                                        <p:tav tm="100000">
                                          <p:val>
                                            <p:strVal val="ppt_x"/>
                                          </p:val>
                                        </p:tav>
                                      </p:tavLst>
                                    </p:anim>
                                    <p:anim calcmode="lin" valueType="num">
                                      <p:cBhvr>
                                        <p:cTn id="43" dur="1000"/>
                                        <p:tgtEl>
                                          <p:spTgt spid="48"/>
                                        </p:tgtEl>
                                        <p:attrNameLst>
                                          <p:attrName>ppt_y</p:attrName>
                                        </p:attrNameLst>
                                      </p:cBhvr>
                                      <p:tavLst>
                                        <p:tav tm="0">
                                          <p:val>
                                            <p:strVal val="ppt_y"/>
                                          </p:val>
                                        </p:tav>
                                        <p:tav tm="100000">
                                          <p:val>
                                            <p:strVal val="ppt_y+.1"/>
                                          </p:val>
                                        </p:tav>
                                      </p:tavLst>
                                    </p:anim>
                                    <p:set>
                                      <p:cBhvr>
                                        <p:cTn id="44" dur="1" fill="hold">
                                          <p:stCondLst>
                                            <p:cond delay="999"/>
                                          </p:stCondLst>
                                        </p:cTn>
                                        <p:tgtEl>
                                          <p:spTgt spid="4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0" nodeType="clickEffect">
                                  <p:stCondLst>
                                    <p:cond delay="0"/>
                                  </p:stCondLst>
                                  <p:childTnLst>
                                    <p:animEffect transition="out" filter="fade">
                                      <p:cBhvr>
                                        <p:cTn id="48" dur="1000"/>
                                        <p:tgtEl>
                                          <p:spTgt spid="39"/>
                                        </p:tgtEl>
                                      </p:cBhvr>
                                    </p:animEffect>
                                    <p:anim calcmode="lin" valueType="num">
                                      <p:cBhvr>
                                        <p:cTn id="49" dur="1000"/>
                                        <p:tgtEl>
                                          <p:spTgt spid="39"/>
                                        </p:tgtEl>
                                        <p:attrNameLst>
                                          <p:attrName>ppt_x</p:attrName>
                                        </p:attrNameLst>
                                      </p:cBhvr>
                                      <p:tavLst>
                                        <p:tav tm="0">
                                          <p:val>
                                            <p:strVal val="ppt_x"/>
                                          </p:val>
                                        </p:tav>
                                        <p:tav tm="100000">
                                          <p:val>
                                            <p:strVal val="ppt_x"/>
                                          </p:val>
                                        </p:tav>
                                      </p:tavLst>
                                    </p:anim>
                                    <p:anim calcmode="lin" valueType="num">
                                      <p:cBhvr>
                                        <p:cTn id="50" dur="1000"/>
                                        <p:tgtEl>
                                          <p:spTgt spid="39"/>
                                        </p:tgtEl>
                                        <p:attrNameLst>
                                          <p:attrName>ppt_y</p:attrName>
                                        </p:attrNameLst>
                                      </p:cBhvr>
                                      <p:tavLst>
                                        <p:tav tm="0">
                                          <p:val>
                                            <p:strVal val="ppt_y"/>
                                          </p:val>
                                        </p:tav>
                                        <p:tav tm="100000">
                                          <p:val>
                                            <p:strVal val="ppt_y+.1"/>
                                          </p:val>
                                        </p:tav>
                                      </p:tavLst>
                                    </p:anim>
                                    <p:set>
                                      <p:cBhvr>
                                        <p:cTn id="51" dur="1" fill="hold">
                                          <p:stCondLst>
                                            <p:cond delay="999"/>
                                          </p:stCondLst>
                                        </p:cTn>
                                        <p:tgtEl>
                                          <p:spTgt spid="3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0" nodeType="clickEffect">
                                  <p:stCondLst>
                                    <p:cond delay="0"/>
                                  </p:stCondLst>
                                  <p:childTnLst>
                                    <p:animEffect transition="out" filter="fade">
                                      <p:cBhvr>
                                        <p:cTn id="55" dur="1000"/>
                                        <p:tgtEl>
                                          <p:spTgt spid="40"/>
                                        </p:tgtEl>
                                      </p:cBhvr>
                                    </p:animEffect>
                                    <p:anim calcmode="lin" valueType="num">
                                      <p:cBhvr>
                                        <p:cTn id="56" dur="1000"/>
                                        <p:tgtEl>
                                          <p:spTgt spid="40"/>
                                        </p:tgtEl>
                                        <p:attrNameLst>
                                          <p:attrName>ppt_x</p:attrName>
                                        </p:attrNameLst>
                                      </p:cBhvr>
                                      <p:tavLst>
                                        <p:tav tm="0">
                                          <p:val>
                                            <p:strVal val="ppt_x"/>
                                          </p:val>
                                        </p:tav>
                                        <p:tav tm="100000">
                                          <p:val>
                                            <p:strVal val="ppt_x"/>
                                          </p:val>
                                        </p:tav>
                                      </p:tavLst>
                                    </p:anim>
                                    <p:anim calcmode="lin" valueType="num">
                                      <p:cBhvr>
                                        <p:cTn id="57" dur="1000"/>
                                        <p:tgtEl>
                                          <p:spTgt spid="40"/>
                                        </p:tgtEl>
                                        <p:attrNameLst>
                                          <p:attrName>ppt_y</p:attrName>
                                        </p:attrNameLst>
                                      </p:cBhvr>
                                      <p:tavLst>
                                        <p:tav tm="0">
                                          <p:val>
                                            <p:strVal val="ppt_y"/>
                                          </p:val>
                                        </p:tav>
                                        <p:tav tm="100000">
                                          <p:val>
                                            <p:strVal val="ppt_y+.1"/>
                                          </p:val>
                                        </p:tav>
                                      </p:tavLst>
                                    </p:anim>
                                    <p:set>
                                      <p:cBhvr>
                                        <p:cTn id="58" dur="1" fill="hold">
                                          <p:stCondLst>
                                            <p:cond delay="999"/>
                                          </p:stCondLst>
                                        </p:cTn>
                                        <p:tgtEl>
                                          <p:spTgt spid="4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0" nodeType="clickEffect">
                                  <p:stCondLst>
                                    <p:cond delay="0"/>
                                  </p:stCondLst>
                                  <p:childTnLst>
                                    <p:animEffect transition="out" filter="fade">
                                      <p:cBhvr>
                                        <p:cTn id="62" dur="1000"/>
                                        <p:tgtEl>
                                          <p:spTgt spid="41"/>
                                        </p:tgtEl>
                                      </p:cBhvr>
                                    </p:animEffect>
                                    <p:anim calcmode="lin" valueType="num">
                                      <p:cBhvr>
                                        <p:cTn id="63" dur="1000"/>
                                        <p:tgtEl>
                                          <p:spTgt spid="41"/>
                                        </p:tgtEl>
                                        <p:attrNameLst>
                                          <p:attrName>ppt_x</p:attrName>
                                        </p:attrNameLst>
                                      </p:cBhvr>
                                      <p:tavLst>
                                        <p:tav tm="0">
                                          <p:val>
                                            <p:strVal val="ppt_x"/>
                                          </p:val>
                                        </p:tav>
                                        <p:tav tm="100000">
                                          <p:val>
                                            <p:strVal val="ppt_x"/>
                                          </p:val>
                                        </p:tav>
                                      </p:tavLst>
                                    </p:anim>
                                    <p:anim calcmode="lin" valueType="num">
                                      <p:cBhvr>
                                        <p:cTn id="64" dur="1000"/>
                                        <p:tgtEl>
                                          <p:spTgt spid="41"/>
                                        </p:tgtEl>
                                        <p:attrNameLst>
                                          <p:attrName>ppt_y</p:attrName>
                                        </p:attrNameLst>
                                      </p:cBhvr>
                                      <p:tavLst>
                                        <p:tav tm="0">
                                          <p:val>
                                            <p:strVal val="ppt_y"/>
                                          </p:val>
                                        </p:tav>
                                        <p:tav tm="100000">
                                          <p:val>
                                            <p:strVal val="ppt_y+.1"/>
                                          </p:val>
                                        </p:tav>
                                      </p:tavLst>
                                    </p:anim>
                                    <p:set>
                                      <p:cBhvr>
                                        <p:cTn id="65" dur="1" fill="hold">
                                          <p:stCondLst>
                                            <p:cond delay="999"/>
                                          </p:stCondLst>
                                        </p:cTn>
                                        <p:tgtEl>
                                          <p:spTgt spid="4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2" presetClass="exit" presetSubtype="0" fill="hold" grpId="0" nodeType="clickEffect">
                                  <p:stCondLst>
                                    <p:cond delay="0"/>
                                  </p:stCondLst>
                                  <p:childTnLst>
                                    <p:animEffect transition="out" filter="fade">
                                      <p:cBhvr>
                                        <p:cTn id="69" dur="1000"/>
                                        <p:tgtEl>
                                          <p:spTgt spid="42"/>
                                        </p:tgtEl>
                                      </p:cBhvr>
                                    </p:animEffect>
                                    <p:anim calcmode="lin" valueType="num">
                                      <p:cBhvr>
                                        <p:cTn id="70" dur="1000"/>
                                        <p:tgtEl>
                                          <p:spTgt spid="42"/>
                                        </p:tgtEl>
                                        <p:attrNameLst>
                                          <p:attrName>ppt_x</p:attrName>
                                        </p:attrNameLst>
                                      </p:cBhvr>
                                      <p:tavLst>
                                        <p:tav tm="0">
                                          <p:val>
                                            <p:strVal val="ppt_x"/>
                                          </p:val>
                                        </p:tav>
                                        <p:tav tm="100000">
                                          <p:val>
                                            <p:strVal val="ppt_x"/>
                                          </p:val>
                                        </p:tav>
                                      </p:tavLst>
                                    </p:anim>
                                    <p:anim calcmode="lin" valueType="num">
                                      <p:cBhvr>
                                        <p:cTn id="71" dur="1000"/>
                                        <p:tgtEl>
                                          <p:spTgt spid="42"/>
                                        </p:tgtEl>
                                        <p:attrNameLst>
                                          <p:attrName>ppt_y</p:attrName>
                                        </p:attrNameLst>
                                      </p:cBhvr>
                                      <p:tavLst>
                                        <p:tav tm="0">
                                          <p:val>
                                            <p:strVal val="ppt_y"/>
                                          </p:val>
                                        </p:tav>
                                        <p:tav tm="100000">
                                          <p:val>
                                            <p:strVal val="ppt_y+.1"/>
                                          </p:val>
                                        </p:tav>
                                      </p:tavLst>
                                    </p:anim>
                                    <p:set>
                                      <p:cBhvr>
                                        <p:cTn id="72" dur="1" fill="hold">
                                          <p:stCondLst>
                                            <p:cond delay="999"/>
                                          </p:stCondLst>
                                        </p:cTn>
                                        <p:tgtEl>
                                          <p:spTgt spid="4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0" nodeType="clickEffect">
                                  <p:stCondLst>
                                    <p:cond delay="0"/>
                                  </p:stCondLst>
                                  <p:childTnLst>
                                    <p:animEffect transition="out" filter="fade">
                                      <p:cBhvr>
                                        <p:cTn id="76" dur="1000"/>
                                        <p:tgtEl>
                                          <p:spTgt spid="49"/>
                                        </p:tgtEl>
                                      </p:cBhvr>
                                    </p:animEffect>
                                    <p:anim calcmode="lin" valueType="num">
                                      <p:cBhvr>
                                        <p:cTn id="77" dur="1000"/>
                                        <p:tgtEl>
                                          <p:spTgt spid="49"/>
                                        </p:tgtEl>
                                        <p:attrNameLst>
                                          <p:attrName>ppt_x</p:attrName>
                                        </p:attrNameLst>
                                      </p:cBhvr>
                                      <p:tavLst>
                                        <p:tav tm="0">
                                          <p:val>
                                            <p:strVal val="ppt_x"/>
                                          </p:val>
                                        </p:tav>
                                        <p:tav tm="100000">
                                          <p:val>
                                            <p:strVal val="ppt_x"/>
                                          </p:val>
                                        </p:tav>
                                      </p:tavLst>
                                    </p:anim>
                                    <p:anim calcmode="lin" valueType="num">
                                      <p:cBhvr>
                                        <p:cTn id="78" dur="1000"/>
                                        <p:tgtEl>
                                          <p:spTgt spid="49"/>
                                        </p:tgtEl>
                                        <p:attrNameLst>
                                          <p:attrName>ppt_y</p:attrName>
                                        </p:attrNameLst>
                                      </p:cBhvr>
                                      <p:tavLst>
                                        <p:tav tm="0">
                                          <p:val>
                                            <p:strVal val="ppt_y"/>
                                          </p:val>
                                        </p:tav>
                                        <p:tav tm="100000">
                                          <p:val>
                                            <p:strVal val="ppt_y+.1"/>
                                          </p:val>
                                        </p:tav>
                                      </p:tavLst>
                                    </p:anim>
                                    <p:set>
                                      <p:cBhvr>
                                        <p:cTn id="79" dur="1" fill="hold">
                                          <p:stCondLst>
                                            <p:cond delay="999"/>
                                          </p:stCondLst>
                                        </p:cTn>
                                        <p:tgtEl>
                                          <p:spTgt spid="4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xit" presetSubtype="0" fill="hold" grpId="0" nodeType="clickEffect">
                                  <p:stCondLst>
                                    <p:cond delay="0"/>
                                  </p:stCondLst>
                                  <p:childTnLst>
                                    <p:animEffect transition="out" filter="fade">
                                      <p:cBhvr>
                                        <p:cTn id="83" dur="1000"/>
                                        <p:tgtEl>
                                          <p:spTgt spid="43"/>
                                        </p:tgtEl>
                                      </p:cBhvr>
                                    </p:animEffect>
                                    <p:anim calcmode="lin" valueType="num">
                                      <p:cBhvr>
                                        <p:cTn id="84" dur="1000"/>
                                        <p:tgtEl>
                                          <p:spTgt spid="43"/>
                                        </p:tgtEl>
                                        <p:attrNameLst>
                                          <p:attrName>ppt_x</p:attrName>
                                        </p:attrNameLst>
                                      </p:cBhvr>
                                      <p:tavLst>
                                        <p:tav tm="0">
                                          <p:val>
                                            <p:strVal val="ppt_x"/>
                                          </p:val>
                                        </p:tav>
                                        <p:tav tm="100000">
                                          <p:val>
                                            <p:strVal val="ppt_x"/>
                                          </p:val>
                                        </p:tav>
                                      </p:tavLst>
                                    </p:anim>
                                    <p:anim calcmode="lin" valueType="num">
                                      <p:cBhvr>
                                        <p:cTn id="85" dur="1000"/>
                                        <p:tgtEl>
                                          <p:spTgt spid="43"/>
                                        </p:tgtEl>
                                        <p:attrNameLst>
                                          <p:attrName>ppt_y</p:attrName>
                                        </p:attrNameLst>
                                      </p:cBhvr>
                                      <p:tavLst>
                                        <p:tav tm="0">
                                          <p:val>
                                            <p:strVal val="ppt_y"/>
                                          </p:val>
                                        </p:tav>
                                        <p:tav tm="100000">
                                          <p:val>
                                            <p:strVal val="ppt_y+.1"/>
                                          </p:val>
                                        </p:tav>
                                      </p:tavLst>
                                    </p:anim>
                                    <p:set>
                                      <p:cBhvr>
                                        <p:cTn id="86" dur="1" fill="hold">
                                          <p:stCondLst>
                                            <p:cond delay="999"/>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exit" presetSubtype="0" fill="hold" grpId="0" nodeType="clickEffect">
                                  <p:stCondLst>
                                    <p:cond delay="0"/>
                                  </p:stCondLst>
                                  <p:childTnLst>
                                    <p:animEffect transition="out" filter="fade">
                                      <p:cBhvr>
                                        <p:cTn id="90" dur="1000"/>
                                        <p:tgtEl>
                                          <p:spTgt spid="44"/>
                                        </p:tgtEl>
                                      </p:cBhvr>
                                    </p:animEffect>
                                    <p:anim calcmode="lin" valueType="num">
                                      <p:cBhvr>
                                        <p:cTn id="91" dur="1000"/>
                                        <p:tgtEl>
                                          <p:spTgt spid="44"/>
                                        </p:tgtEl>
                                        <p:attrNameLst>
                                          <p:attrName>ppt_x</p:attrName>
                                        </p:attrNameLst>
                                      </p:cBhvr>
                                      <p:tavLst>
                                        <p:tav tm="0">
                                          <p:val>
                                            <p:strVal val="ppt_x"/>
                                          </p:val>
                                        </p:tav>
                                        <p:tav tm="100000">
                                          <p:val>
                                            <p:strVal val="ppt_x"/>
                                          </p:val>
                                        </p:tav>
                                      </p:tavLst>
                                    </p:anim>
                                    <p:anim calcmode="lin" valueType="num">
                                      <p:cBhvr>
                                        <p:cTn id="92" dur="1000"/>
                                        <p:tgtEl>
                                          <p:spTgt spid="44"/>
                                        </p:tgtEl>
                                        <p:attrNameLst>
                                          <p:attrName>ppt_y</p:attrName>
                                        </p:attrNameLst>
                                      </p:cBhvr>
                                      <p:tavLst>
                                        <p:tav tm="0">
                                          <p:val>
                                            <p:strVal val="ppt_y"/>
                                          </p:val>
                                        </p:tav>
                                        <p:tav tm="100000">
                                          <p:val>
                                            <p:strVal val="ppt_y+.1"/>
                                          </p:val>
                                        </p:tav>
                                      </p:tavLst>
                                    </p:anim>
                                    <p:set>
                                      <p:cBhvr>
                                        <p:cTn id="93" dur="1" fill="hold">
                                          <p:stCondLst>
                                            <p:cond delay="999"/>
                                          </p:stCondLst>
                                        </p:cTn>
                                        <p:tgtEl>
                                          <p:spTgt spid="4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2" presetClass="exit" presetSubtype="0" fill="hold" grpId="0" nodeType="clickEffect">
                                  <p:stCondLst>
                                    <p:cond delay="0"/>
                                  </p:stCondLst>
                                  <p:childTnLst>
                                    <p:animEffect transition="out" filter="fade">
                                      <p:cBhvr>
                                        <p:cTn id="97" dur="1000"/>
                                        <p:tgtEl>
                                          <p:spTgt spid="45"/>
                                        </p:tgtEl>
                                      </p:cBhvr>
                                    </p:animEffect>
                                    <p:anim calcmode="lin" valueType="num">
                                      <p:cBhvr>
                                        <p:cTn id="98" dur="1000"/>
                                        <p:tgtEl>
                                          <p:spTgt spid="45"/>
                                        </p:tgtEl>
                                        <p:attrNameLst>
                                          <p:attrName>ppt_x</p:attrName>
                                        </p:attrNameLst>
                                      </p:cBhvr>
                                      <p:tavLst>
                                        <p:tav tm="0">
                                          <p:val>
                                            <p:strVal val="ppt_x"/>
                                          </p:val>
                                        </p:tav>
                                        <p:tav tm="100000">
                                          <p:val>
                                            <p:strVal val="ppt_x"/>
                                          </p:val>
                                        </p:tav>
                                      </p:tavLst>
                                    </p:anim>
                                    <p:anim calcmode="lin" valueType="num">
                                      <p:cBhvr>
                                        <p:cTn id="99" dur="1000"/>
                                        <p:tgtEl>
                                          <p:spTgt spid="45"/>
                                        </p:tgtEl>
                                        <p:attrNameLst>
                                          <p:attrName>ppt_y</p:attrName>
                                        </p:attrNameLst>
                                      </p:cBhvr>
                                      <p:tavLst>
                                        <p:tav tm="0">
                                          <p:val>
                                            <p:strVal val="ppt_y"/>
                                          </p:val>
                                        </p:tav>
                                        <p:tav tm="100000">
                                          <p:val>
                                            <p:strVal val="ppt_y+.1"/>
                                          </p:val>
                                        </p:tav>
                                      </p:tavLst>
                                    </p:anim>
                                    <p:set>
                                      <p:cBhvr>
                                        <p:cTn id="100" dur="1" fill="hold">
                                          <p:stCondLst>
                                            <p:cond delay="999"/>
                                          </p:stCondLst>
                                        </p:cTn>
                                        <p:tgtEl>
                                          <p:spTgt spid="4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2" presetClass="exit" presetSubtype="0" fill="hold" grpId="0" nodeType="clickEffect">
                                  <p:stCondLst>
                                    <p:cond delay="0"/>
                                  </p:stCondLst>
                                  <p:childTnLst>
                                    <p:animEffect transition="out" filter="fade">
                                      <p:cBhvr>
                                        <p:cTn id="104" dur="1000"/>
                                        <p:tgtEl>
                                          <p:spTgt spid="46"/>
                                        </p:tgtEl>
                                      </p:cBhvr>
                                    </p:animEffect>
                                    <p:anim calcmode="lin" valueType="num">
                                      <p:cBhvr>
                                        <p:cTn id="105" dur="1000"/>
                                        <p:tgtEl>
                                          <p:spTgt spid="46"/>
                                        </p:tgtEl>
                                        <p:attrNameLst>
                                          <p:attrName>ppt_x</p:attrName>
                                        </p:attrNameLst>
                                      </p:cBhvr>
                                      <p:tavLst>
                                        <p:tav tm="0">
                                          <p:val>
                                            <p:strVal val="ppt_x"/>
                                          </p:val>
                                        </p:tav>
                                        <p:tav tm="100000">
                                          <p:val>
                                            <p:strVal val="ppt_x"/>
                                          </p:val>
                                        </p:tav>
                                      </p:tavLst>
                                    </p:anim>
                                    <p:anim calcmode="lin" valueType="num">
                                      <p:cBhvr>
                                        <p:cTn id="106" dur="1000"/>
                                        <p:tgtEl>
                                          <p:spTgt spid="46"/>
                                        </p:tgtEl>
                                        <p:attrNameLst>
                                          <p:attrName>ppt_y</p:attrName>
                                        </p:attrNameLst>
                                      </p:cBhvr>
                                      <p:tavLst>
                                        <p:tav tm="0">
                                          <p:val>
                                            <p:strVal val="ppt_y"/>
                                          </p:val>
                                        </p:tav>
                                        <p:tav tm="100000">
                                          <p:val>
                                            <p:strVal val="ppt_y+.1"/>
                                          </p:val>
                                        </p:tav>
                                      </p:tavLst>
                                    </p:anim>
                                    <p:set>
                                      <p:cBhvr>
                                        <p:cTn id="107" dur="1" fill="hold">
                                          <p:stCondLst>
                                            <p:cond delay="999"/>
                                          </p:stCondLst>
                                        </p:cTn>
                                        <p:tgtEl>
                                          <p:spTgt spid="4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Come First Served (FCFS)</a:t>
            </a:r>
          </a:p>
        </p:txBody>
      </p:sp>
      <p:sp>
        <p:nvSpPr>
          <p:cNvPr id="3" name="Content Placeholder 2"/>
          <p:cNvSpPr>
            <a:spLocks noGrp="1"/>
          </p:cNvSpPr>
          <p:nvPr>
            <p:ph idx="1"/>
          </p:nvPr>
        </p:nvSpPr>
        <p:spPr/>
        <p:txBody>
          <a:bodyPr/>
          <a:lstStyle/>
          <a:p>
            <a:r>
              <a:rPr lang="en-US" dirty="0"/>
              <a:t>Advantages</a:t>
            </a:r>
          </a:p>
          <a:p>
            <a:pPr lvl="1">
              <a:buClr>
                <a:schemeClr val="tx1"/>
              </a:buClr>
            </a:pPr>
            <a:r>
              <a:rPr lang="en-US" b="1" dirty="0">
                <a:solidFill>
                  <a:srgbClr val="C00000"/>
                </a:solidFill>
              </a:rPr>
              <a:t>Simple</a:t>
            </a:r>
            <a:r>
              <a:rPr lang="en-US" dirty="0" smtClean="0"/>
              <a:t> and </a:t>
            </a:r>
            <a:r>
              <a:rPr lang="en-US" b="1" dirty="0">
                <a:solidFill>
                  <a:srgbClr val="C00000"/>
                </a:solidFill>
              </a:rPr>
              <a:t>fair</a:t>
            </a:r>
            <a:r>
              <a:rPr lang="en-US" dirty="0" smtClean="0"/>
              <a:t>.</a:t>
            </a:r>
            <a:endParaRPr lang="en-US" dirty="0"/>
          </a:p>
          <a:p>
            <a:pPr lvl="1">
              <a:buClr>
                <a:schemeClr val="tx1"/>
              </a:buClr>
            </a:pPr>
            <a:r>
              <a:rPr lang="en-US" b="1" dirty="0">
                <a:solidFill>
                  <a:srgbClr val="C00000"/>
                </a:solidFill>
              </a:rPr>
              <a:t>Easy to understand </a:t>
            </a:r>
            <a:r>
              <a:rPr lang="en-US" dirty="0"/>
              <a:t>and </a:t>
            </a:r>
            <a:r>
              <a:rPr lang="en-US" b="1" dirty="0">
                <a:solidFill>
                  <a:srgbClr val="C00000"/>
                </a:solidFill>
              </a:rPr>
              <a:t>implement</a:t>
            </a:r>
            <a:r>
              <a:rPr lang="en-US" dirty="0" smtClean="0"/>
              <a:t>.</a:t>
            </a:r>
          </a:p>
          <a:p>
            <a:pPr lvl="1"/>
            <a:r>
              <a:rPr lang="en-US" dirty="0" smtClean="0"/>
              <a:t>Every </a:t>
            </a:r>
            <a:r>
              <a:rPr lang="en-US" dirty="0"/>
              <a:t>process will get a chance to run, so </a:t>
            </a:r>
            <a:r>
              <a:rPr lang="en-US" b="1" dirty="0">
                <a:solidFill>
                  <a:srgbClr val="C00000"/>
                </a:solidFill>
              </a:rPr>
              <a:t>starvation doesn't occur</a:t>
            </a:r>
            <a:r>
              <a:rPr lang="en-US" dirty="0"/>
              <a:t>.</a:t>
            </a:r>
          </a:p>
          <a:p>
            <a:r>
              <a:rPr lang="en-US" dirty="0"/>
              <a:t>Disadvantages </a:t>
            </a:r>
          </a:p>
          <a:p>
            <a:pPr lvl="1">
              <a:buClr>
                <a:schemeClr val="tx1"/>
              </a:buClr>
            </a:pPr>
            <a:r>
              <a:rPr lang="en-US" b="1" dirty="0">
                <a:solidFill>
                  <a:srgbClr val="C00000"/>
                </a:solidFill>
              </a:rPr>
              <a:t>Not efficient </a:t>
            </a:r>
            <a:r>
              <a:rPr lang="en-US" dirty="0"/>
              <a:t>because average waiting time is too high.</a:t>
            </a:r>
          </a:p>
          <a:p>
            <a:pPr lvl="1">
              <a:buClr>
                <a:schemeClr val="tx1"/>
              </a:buClr>
            </a:pPr>
            <a:r>
              <a:rPr lang="en-US" b="1" dirty="0">
                <a:solidFill>
                  <a:srgbClr val="C00000"/>
                </a:solidFill>
              </a:rPr>
              <a:t>Convoy effect is possible</a:t>
            </a:r>
            <a:r>
              <a:rPr lang="en-US" dirty="0"/>
              <a:t>. All small I/O bound processes wait for one big CPU bound process to acquire CPU. </a:t>
            </a:r>
          </a:p>
          <a:p>
            <a:pPr lvl="1">
              <a:buClr>
                <a:schemeClr val="tx1"/>
              </a:buClr>
            </a:pPr>
            <a:r>
              <a:rPr lang="en-US" b="1" dirty="0">
                <a:solidFill>
                  <a:srgbClr val="C00000"/>
                </a:solidFill>
              </a:rPr>
              <a:t>CPU utilization may be less efficient </a:t>
            </a:r>
            <a:r>
              <a:rPr lang="en-US" dirty="0"/>
              <a:t>especially when a CPU bound process is running with many I/O bound processes.</a:t>
            </a:r>
          </a:p>
        </p:txBody>
      </p:sp>
    </p:spTree>
    <p:extLst>
      <p:ext uri="{BB962C8B-B14F-4D97-AF65-F5344CB8AC3E}">
        <p14:creationId xmlns:p14="http://schemas.microsoft.com/office/powerpoint/2010/main" val="360963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Job First (SJF)</a:t>
            </a:r>
          </a:p>
        </p:txBody>
      </p:sp>
      <p:sp>
        <p:nvSpPr>
          <p:cNvPr id="3" name="Content Placeholder 2"/>
          <p:cNvSpPr>
            <a:spLocks noGrp="1"/>
          </p:cNvSpPr>
          <p:nvPr>
            <p:ph idx="1"/>
          </p:nvPr>
        </p:nvSpPr>
        <p:spPr/>
        <p:txBody>
          <a:bodyPr>
            <a:normAutofit lnSpcReduction="10000"/>
          </a:bodyPr>
          <a:lstStyle/>
          <a:p>
            <a:r>
              <a:rPr lang="en-US" dirty="0"/>
              <a:t>Selection criteria</a:t>
            </a:r>
          </a:p>
          <a:p>
            <a:pPr lvl="1"/>
            <a:r>
              <a:rPr lang="en-US" dirty="0"/>
              <a:t>The process, that </a:t>
            </a:r>
            <a:r>
              <a:rPr lang="en-US" b="1" dirty="0">
                <a:solidFill>
                  <a:srgbClr val="C00000"/>
                </a:solidFill>
              </a:rPr>
              <a:t>requires shortest time to complete execution</a:t>
            </a:r>
            <a:r>
              <a:rPr lang="en-US" dirty="0"/>
              <a:t>, is </a:t>
            </a:r>
            <a:r>
              <a:rPr lang="en-US" b="1" dirty="0">
                <a:solidFill>
                  <a:srgbClr val="C00000"/>
                </a:solidFill>
              </a:rPr>
              <a:t>served first</a:t>
            </a:r>
            <a:r>
              <a:rPr lang="en-US" dirty="0"/>
              <a:t>.</a:t>
            </a:r>
          </a:p>
          <a:p>
            <a:r>
              <a:rPr lang="en-US" dirty="0"/>
              <a:t>Decision Mode</a:t>
            </a:r>
          </a:p>
          <a:p>
            <a:pPr lvl="1">
              <a:buClr>
                <a:schemeClr val="tx1"/>
              </a:buClr>
            </a:pPr>
            <a:r>
              <a:rPr lang="en-US" b="1" dirty="0">
                <a:solidFill>
                  <a:srgbClr val="C00000"/>
                </a:solidFill>
              </a:rPr>
              <a:t>Non preemptive</a:t>
            </a:r>
            <a:r>
              <a:rPr lang="en-US" dirty="0"/>
              <a:t>: Once a process is selected, it runs until either it is blocked for an I/O or some other </a:t>
            </a:r>
            <a:r>
              <a:rPr lang="en-US" dirty="0" smtClean="0"/>
              <a:t>event </a:t>
            </a:r>
            <a:r>
              <a:rPr lang="en-US" dirty="0"/>
              <a:t>or it is terminated.</a:t>
            </a:r>
          </a:p>
          <a:p>
            <a:r>
              <a:rPr lang="en-US" dirty="0"/>
              <a:t>Implementation:</a:t>
            </a:r>
          </a:p>
          <a:p>
            <a:pPr lvl="1"/>
            <a:r>
              <a:rPr lang="en-US" dirty="0"/>
              <a:t>This strategy can be </a:t>
            </a:r>
            <a:r>
              <a:rPr lang="en-US" b="1" dirty="0">
                <a:solidFill>
                  <a:srgbClr val="C00000"/>
                </a:solidFill>
              </a:rPr>
              <a:t>easily implemented </a:t>
            </a:r>
            <a:r>
              <a:rPr lang="en-US" dirty="0"/>
              <a:t>by using FIFO (First In First Out) queue. </a:t>
            </a:r>
          </a:p>
          <a:p>
            <a:pPr lvl="1"/>
            <a:r>
              <a:rPr lang="en-US" dirty="0"/>
              <a:t>All processes in a queue are </a:t>
            </a:r>
            <a:r>
              <a:rPr lang="en-US" b="1" dirty="0">
                <a:solidFill>
                  <a:srgbClr val="C00000"/>
                </a:solidFill>
              </a:rPr>
              <a:t>sorted in ascending order </a:t>
            </a:r>
            <a:r>
              <a:rPr lang="en-US" dirty="0"/>
              <a:t>based on their required CPU bursts. </a:t>
            </a:r>
            <a:endParaRPr lang="en-US" dirty="0" smtClean="0"/>
          </a:p>
          <a:p>
            <a:pPr lvl="1"/>
            <a:r>
              <a:rPr lang="en-US" dirty="0" smtClean="0"/>
              <a:t>When </a:t>
            </a:r>
            <a:r>
              <a:rPr lang="en-US" dirty="0"/>
              <a:t>CPU becomes free, a process from the first position in a queue is selected to run.</a:t>
            </a:r>
          </a:p>
        </p:txBody>
      </p:sp>
    </p:spTree>
    <p:extLst>
      <p:ext uri="{BB962C8B-B14F-4D97-AF65-F5344CB8AC3E}">
        <p14:creationId xmlns:p14="http://schemas.microsoft.com/office/powerpoint/2010/main" val="390747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Job First (SJF)</a:t>
            </a:r>
          </a:p>
        </p:txBody>
      </p:sp>
      <p:sp>
        <p:nvSpPr>
          <p:cNvPr id="3" name="Content Placeholder 2"/>
          <p:cNvSpPr>
            <a:spLocks noGrp="1"/>
          </p:cNvSpPr>
          <p:nvPr>
            <p:ph idx="1"/>
          </p:nvPr>
        </p:nvSpPr>
        <p:spPr/>
        <p:txBody>
          <a:bodyPr/>
          <a:lstStyle/>
          <a:p>
            <a:r>
              <a:rPr lang="en-US" dirty="0"/>
              <a:t>Example</a:t>
            </a:r>
          </a:p>
          <a:p>
            <a:endParaRPr lang="en-US" dirty="0"/>
          </a:p>
          <a:p>
            <a:endParaRPr lang="en-US" dirty="0"/>
          </a:p>
          <a:p>
            <a:endParaRPr lang="en-US" dirty="0"/>
          </a:p>
          <a:p>
            <a:endParaRPr lang="en-US" dirty="0" smtClean="0"/>
          </a:p>
          <a:p>
            <a:r>
              <a:rPr lang="en-US" dirty="0" smtClean="0"/>
              <a:t>Gantt </a:t>
            </a:r>
            <a:r>
              <a:rPr lang="en-US" dirty="0"/>
              <a:t>Chart</a:t>
            </a:r>
          </a:p>
        </p:txBody>
      </p:sp>
      <p:graphicFrame>
        <p:nvGraphicFramePr>
          <p:cNvPr id="4" name="Table 3"/>
          <p:cNvGraphicFramePr>
            <a:graphicFrameLocks noGrp="1"/>
          </p:cNvGraphicFramePr>
          <p:nvPr>
            <p:extLst>
              <p:ext uri="{D42A27DB-BD31-4B8C-83A1-F6EECF244321}">
                <p14:modId xmlns:p14="http://schemas.microsoft.com/office/powerpoint/2010/main" val="1298702077"/>
              </p:ext>
            </p:extLst>
          </p:nvPr>
        </p:nvGraphicFramePr>
        <p:xfrm>
          <a:off x="2438400" y="1143000"/>
          <a:ext cx="6324601" cy="2123440"/>
        </p:xfrm>
        <a:graphic>
          <a:graphicData uri="http://schemas.openxmlformats.org/drawingml/2006/table">
            <a:tbl>
              <a:tblPr firstRow="1" bandRow="1">
                <a:tableStyleId>{5C22544A-7EE6-4342-B048-85BDC9FD1C3A}</a:tableStyleId>
              </a:tblPr>
              <a:tblGrid>
                <a:gridCol w="948690"/>
                <a:gridCol w="1870710"/>
                <a:gridCol w="3505201"/>
              </a:tblGrid>
              <a:tr h="370840">
                <a:tc>
                  <a:txBody>
                    <a:bodyPr/>
                    <a:lstStyle/>
                    <a:p>
                      <a:pPr algn="ctr"/>
                      <a:r>
                        <a:rPr lang="en-US" dirty="0" smtClean="0"/>
                        <a:t>Process</a:t>
                      </a:r>
                      <a:endParaRPr lang="en-US" dirty="0"/>
                    </a:p>
                  </a:txBody>
                  <a:tcPr/>
                </a:tc>
                <a:tc>
                  <a:txBody>
                    <a:bodyPr/>
                    <a:lstStyle/>
                    <a:p>
                      <a:pPr algn="ctr"/>
                      <a:r>
                        <a:rPr lang="en-US" dirty="0" smtClean="0"/>
                        <a:t>Arrival Time (T0)</a:t>
                      </a:r>
                      <a:endParaRPr lang="en-US" dirty="0"/>
                    </a:p>
                  </a:txBody>
                  <a:tcPr/>
                </a:tc>
                <a:tc>
                  <a:txBody>
                    <a:bodyPr/>
                    <a:lstStyle/>
                    <a:p>
                      <a:pPr algn="ctr"/>
                      <a:r>
                        <a:rPr lang="en-US" dirty="0" smtClean="0"/>
                        <a:t>Time required for completion (∆T) (CPU Burst Time)</a:t>
                      </a:r>
                      <a:endParaRPr lang="en-US" dirty="0"/>
                    </a:p>
                  </a:txBody>
                  <a:tcPr/>
                </a:tc>
              </a:tr>
              <a:tr h="370840">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r>
            </a:tbl>
          </a:graphicData>
        </a:graphic>
      </p:graphicFrame>
      <p:sp>
        <p:nvSpPr>
          <p:cNvPr id="5" name="Rectangle 4"/>
          <p:cNvSpPr/>
          <p:nvPr/>
        </p:nvSpPr>
        <p:spPr>
          <a:xfrm>
            <a:off x="2452048" y="4114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6" name="Rectangle 5"/>
          <p:cNvSpPr/>
          <p:nvPr/>
        </p:nvSpPr>
        <p:spPr>
          <a:xfrm>
            <a:off x="6099200" y="411282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7" name="Rectangle 6"/>
          <p:cNvSpPr/>
          <p:nvPr/>
        </p:nvSpPr>
        <p:spPr>
          <a:xfrm>
            <a:off x="4735139" y="41148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8" name="Rectangle 7"/>
          <p:cNvSpPr/>
          <p:nvPr/>
        </p:nvSpPr>
        <p:spPr>
          <a:xfrm>
            <a:off x="5184800" y="4114800"/>
            <a:ext cx="914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9" name="TextBox 8"/>
          <p:cNvSpPr txBox="1"/>
          <p:nvPr/>
        </p:nvSpPr>
        <p:spPr>
          <a:xfrm>
            <a:off x="2321256" y="4572000"/>
            <a:ext cx="318448" cy="381000"/>
          </a:xfrm>
          <a:prstGeom prst="rect">
            <a:avLst/>
          </a:prstGeom>
          <a:noFill/>
        </p:spPr>
        <p:txBody>
          <a:bodyPr wrap="square" rtlCol="0">
            <a:spAutoFit/>
          </a:bodyPr>
          <a:lstStyle/>
          <a:p>
            <a:r>
              <a:rPr lang="en-US" dirty="0" smtClean="0"/>
              <a:t>0</a:t>
            </a:r>
            <a:endParaRPr lang="en-US" dirty="0"/>
          </a:p>
        </p:txBody>
      </p:sp>
      <p:sp>
        <p:nvSpPr>
          <p:cNvPr id="10" name="TextBox 9"/>
          <p:cNvSpPr txBox="1"/>
          <p:nvPr/>
        </p:nvSpPr>
        <p:spPr>
          <a:xfrm>
            <a:off x="4494568" y="4583668"/>
            <a:ext cx="437735" cy="369332"/>
          </a:xfrm>
          <a:prstGeom prst="rect">
            <a:avLst/>
          </a:prstGeom>
          <a:noFill/>
        </p:spPr>
        <p:txBody>
          <a:bodyPr wrap="square" rtlCol="0">
            <a:spAutoFit/>
          </a:bodyPr>
          <a:lstStyle/>
          <a:p>
            <a:r>
              <a:rPr lang="en-US" dirty="0" smtClean="0"/>
              <a:t>10</a:t>
            </a:r>
            <a:endParaRPr lang="en-US" dirty="0"/>
          </a:p>
        </p:txBody>
      </p:sp>
      <p:sp>
        <p:nvSpPr>
          <p:cNvPr id="11" name="TextBox 10"/>
          <p:cNvSpPr txBox="1"/>
          <p:nvPr/>
        </p:nvSpPr>
        <p:spPr>
          <a:xfrm>
            <a:off x="5889237" y="4583668"/>
            <a:ext cx="436973" cy="369332"/>
          </a:xfrm>
          <a:prstGeom prst="rect">
            <a:avLst/>
          </a:prstGeom>
          <a:noFill/>
        </p:spPr>
        <p:txBody>
          <a:bodyPr wrap="square" rtlCol="0">
            <a:spAutoFit/>
          </a:bodyPr>
          <a:lstStyle/>
          <a:p>
            <a:r>
              <a:rPr lang="en-US" dirty="0" smtClean="0"/>
              <a:t>16</a:t>
            </a:r>
            <a:endParaRPr lang="en-US" dirty="0"/>
          </a:p>
        </p:txBody>
      </p:sp>
      <p:sp>
        <p:nvSpPr>
          <p:cNvPr id="12" name="TextBox 11"/>
          <p:cNvSpPr txBox="1"/>
          <p:nvPr/>
        </p:nvSpPr>
        <p:spPr>
          <a:xfrm>
            <a:off x="4953000" y="4583668"/>
            <a:ext cx="593442" cy="369332"/>
          </a:xfrm>
          <a:prstGeom prst="rect">
            <a:avLst/>
          </a:prstGeom>
          <a:noFill/>
        </p:spPr>
        <p:txBody>
          <a:bodyPr wrap="square" rtlCol="0">
            <a:spAutoFit/>
          </a:bodyPr>
          <a:lstStyle/>
          <a:p>
            <a:r>
              <a:rPr lang="en-US" dirty="0" smtClean="0"/>
              <a:t>12</a:t>
            </a:r>
            <a:endParaRPr lang="en-US" dirty="0"/>
          </a:p>
        </p:txBody>
      </p:sp>
      <p:sp>
        <p:nvSpPr>
          <p:cNvPr id="13" name="TextBox 12"/>
          <p:cNvSpPr txBox="1"/>
          <p:nvPr/>
        </p:nvSpPr>
        <p:spPr>
          <a:xfrm>
            <a:off x="7283144" y="4577834"/>
            <a:ext cx="448784" cy="369332"/>
          </a:xfrm>
          <a:prstGeom prst="rect">
            <a:avLst/>
          </a:prstGeom>
          <a:noFill/>
        </p:spPr>
        <p:txBody>
          <a:bodyPr wrap="square" rtlCol="0">
            <a:spAutoFit/>
          </a:bodyPr>
          <a:lstStyle/>
          <a:p>
            <a:r>
              <a:rPr lang="en-US" dirty="0" smtClean="0"/>
              <a:t>22</a:t>
            </a:r>
            <a:endParaRPr lang="en-US" dirty="0"/>
          </a:p>
        </p:txBody>
      </p:sp>
      <p:cxnSp>
        <p:nvCxnSpPr>
          <p:cNvPr id="14" name="Straight Connector 13"/>
          <p:cNvCxnSpPr/>
          <p:nvPr/>
        </p:nvCxnSpPr>
        <p:spPr>
          <a:xfrm>
            <a:off x="2452048" y="4114800"/>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72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Job First (SJF)</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smtClean="0"/>
          </a:p>
          <a:p>
            <a:r>
              <a:rPr lang="en-US" dirty="0" smtClean="0"/>
              <a:t>Gantt Chart</a:t>
            </a:r>
          </a:p>
          <a:p>
            <a:endParaRPr lang="en-US" dirty="0" smtClean="0"/>
          </a:p>
          <a:p>
            <a:endParaRPr lang="en-US" dirty="0"/>
          </a:p>
          <a:p>
            <a:endParaRPr lang="en-US" dirty="0" smtClean="0"/>
          </a:p>
          <a:p>
            <a:r>
              <a:rPr lang="en-US" dirty="0"/>
              <a:t>Average Turnaround Time:	 (</a:t>
            </a:r>
            <a:r>
              <a:rPr lang="en-US" dirty="0" smtClean="0"/>
              <a:t>10+21+9+11)/</a:t>
            </a:r>
            <a:r>
              <a:rPr lang="en-US" dirty="0"/>
              <a:t>4 	=	</a:t>
            </a:r>
            <a:r>
              <a:rPr lang="en-US" dirty="0" smtClean="0"/>
              <a:t>12.75 </a:t>
            </a:r>
            <a:r>
              <a:rPr lang="en-US" dirty="0" err="1"/>
              <a:t>ms.</a:t>
            </a:r>
            <a:endParaRPr lang="en-US" dirty="0"/>
          </a:p>
          <a:p>
            <a:r>
              <a:rPr lang="en-US" dirty="0"/>
              <a:t>Average Waiting Time:	 (</a:t>
            </a:r>
            <a:r>
              <a:rPr lang="en-US" dirty="0" smtClean="0"/>
              <a:t>0+15+7+7)/</a:t>
            </a:r>
            <a:r>
              <a:rPr lang="en-US" dirty="0"/>
              <a:t>4  	</a:t>
            </a:r>
            <a:r>
              <a:rPr lang="en-US" dirty="0" smtClean="0"/>
              <a:t>=</a:t>
            </a:r>
            <a:r>
              <a:rPr lang="en-US" dirty="0"/>
              <a:t>	</a:t>
            </a:r>
            <a:r>
              <a:rPr lang="en-US" dirty="0" smtClean="0"/>
              <a:t>7.25 </a:t>
            </a:r>
            <a:r>
              <a:rPr lang="en-US" dirty="0" err="1"/>
              <a:t>ms.</a:t>
            </a:r>
            <a:endParaRPr lang="en-US" dirty="0"/>
          </a:p>
        </p:txBody>
      </p:sp>
      <p:sp>
        <p:nvSpPr>
          <p:cNvPr id="5" name="Rectangle 4"/>
          <p:cNvSpPr/>
          <p:nvPr/>
        </p:nvSpPr>
        <p:spPr>
          <a:xfrm>
            <a:off x="2452048" y="4114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6" name="Rectangle 5"/>
          <p:cNvSpPr/>
          <p:nvPr/>
        </p:nvSpPr>
        <p:spPr>
          <a:xfrm>
            <a:off x="6099200" y="411282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7" name="Rectangle 6"/>
          <p:cNvSpPr/>
          <p:nvPr/>
        </p:nvSpPr>
        <p:spPr>
          <a:xfrm>
            <a:off x="4735139" y="4114800"/>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8" name="Rectangle 7"/>
          <p:cNvSpPr/>
          <p:nvPr/>
        </p:nvSpPr>
        <p:spPr>
          <a:xfrm>
            <a:off x="5184800" y="4114800"/>
            <a:ext cx="914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9" name="TextBox 8"/>
          <p:cNvSpPr txBox="1"/>
          <p:nvPr/>
        </p:nvSpPr>
        <p:spPr>
          <a:xfrm>
            <a:off x="2321256" y="4572000"/>
            <a:ext cx="318448" cy="381000"/>
          </a:xfrm>
          <a:prstGeom prst="rect">
            <a:avLst/>
          </a:prstGeom>
          <a:noFill/>
        </p:spPr>
        <p:txBody>
          <a:bodyPr wrap="square" rtlCol="0">
            <a:spAutoFit/>
          </a:bodyPr>
          <a:lstStyle/>
          <a:p>
            <a:r>
              <a:rPr lang="en-US" dirty="0" smtClean="0"/>
              <a:t>0</a:t>
            </a:r>
            <a:endParaRPr lang="en-US" dirty="0"/>
          </a:p>
        </p:txBody>
      </p:sp>
      <p:sp>
        <p:nvSpPr>
          <p:cNvPr id="10" name="TextBox 9"/>
          <p:cNvSpPr txBox="1"/>
          <p:nvPr/>
        </p:nvSpPr>
        <p:spPr>
          <a:xfrm>
            <a:off x="4494568" y="4583668"/>
            <a:ext cx="437735" cy="369332"/>
          </a:xfrm>
          <a:prstGeom prst="rect">
            <a:avLst/>
          </a:prstGeom>
          <a:noFill/>
        </p:spPr>
        <p:txBody>
          <a:bodyPr wrap="square" rtlCol="0">
            <a:spAutoFit/>
          </a:bodyPr>
          <a:lstStyle/>
          <a:p>
            <a:r>
              <a:rPr lang="en-US" dirty="0" smtClean="0"/>
              <a:t>10</a:t>
            </a:r>
            <a:endParaRPr lang="en-US" dirty="0"/>
          </a:p>
        </p:txBody>
      </p:sp>
      <p:sp>
        <p:nvSpPr>
          <p:cNvPr id="11" name="TextBox 10"/>
          <p:cNvSpPr txBox="1"/>
          <p:nvPr/>
        </p:nvSpPr>
        <p:spPr>
          <a:xfrm>
            <a:off x="5889237" y="4583668"/>
            <a:ext cx="436973" cy="369332"/>
          </a:xfrm>
          <a:prstGeom prst="rect">
            <a:avLst/>
          </a:prstGeom>
          <a:noFill/>
        </p:spPr>
        <p:txBody>
          <a:bodyPr wrap="square" rtlCol="0">
            <a:spAutoFit/>
          </a:bodyPr>
          <a:lstStyle/>
          <a:p>
            <a:r>
              <a:rPr lang="en-US" dirty="0" smtClean="0"/>
              <a:t>16</a:t>
            </a:r>
            <a:endParaRPr lang="en-US" dirty="0"/>
          </a:p>
        </p:txBody>
      </p:sp>
      <p:sp>
        <p:nvSpPr>
          <p:cNvPr id="12" name="TextBox 11"/>
          <p:cNvSpPr txBox="1"/>
          <p:nvPr/>
        </p:nvSpPr>
        <p:spPr>
          <a:xfrm>
            <a:off x="4953000" y="4583668"/>
            <a:ext cx="593442" cy="369332"/>
          </a:xfrm>
          <a:prstGeom prst="rect">
            <a:avLst/>
          </a:prstGeom>
          <a:noFill/>
        </p:spPr>
        <p:txBody>
          <a:bodyPr wrap="square" rtlCol="0">
            <a:spAutoFit/>
          </a:bodyPr>
          <a:lstStyle/>
          <a:p>
            <a:r>
              <a:rPr lang="en-US" dirty="0" smtClean="0"/>
              <a:t>12</a:t>
            </a:r>
            <a:endParaRPr lang="en-US" dirty="0"/>
          </a:p>
        </p:txBody>
      </p:sp>
      <p:sp>
        <p:nvSpPr>
          <p:cNvPr id="13" name="TextBox 12"/>
          <p:cNvSpPr txBox="1"/>
          <p:nvPr/>
        </p:nvSpPr>
        <p:spPr>
          <a:xfrm>
            <a:off x="7283144" y="4577834"/>
            <a:ext cx="448784" cy="369332"/>
          </a:xfrm>
          <a:prstGeom prst="rect">
            <a:avLst/>
          </a:prstGeom>
          <a:noFill/>
        </p:spPr>
        <p:txBody>
          <a:bodyPr wrap="square" rtlCol="0">
            <a:spAutoFit/>
          </a:bodyPr>
          <a:lstStyle/>
          <a:p>
            <a:r>
              <a:rPr lang="en-US" dirty="0" smtClean="0"/>
              <a:t>22</a:t>
            </a:r>
            <a:endParaRPr lang="en-US" dirty="0"/>
          </a:p>
        </p:txBody>
      </p:sp>
      <p:cxnSp>
        <p:nvCxnSpPr>
          <p:cNvPr id="14" name="Straight Connector 13"/>
          <p:cNvCxnSpPr/>
          <p:nvPr/>
        </p:nvCxnSpPr>
        <p:spPr>
          <a:xfrm>
            <a:off x="2452048" y="4114800"/>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1948280039"/>
              </p:ext>
            </p:extLst>
          </p:nvPr>
        </p:nvGraphicFramePr>
        <p:xfrm>
          <a:off x="236803" y="1028128"/>
          <a:ext cx="8524898" cy="2202252"/>
        </p:xfrm>
        <a:graphic>
          <a:graphicData uri="http://schemas.openxmlformats.org/drawingml/2006/table">
            <a:tbl>
              <a:tblPr firstRow="1" bandRow="1">
                <a:tableStyleId>{5C22544A-7EE6-4342-B048-85BDC9FD1C3A}</a:tableStyleId>
              </a:tblPr>
              <a:tblGrid>
                <a:gridCol w="948436"/>
                <a:gridCol w="1436814"/>
                <a:gridCol w="1304671"/>
                <a:gridCol w="1359218"/>
                <a:gridCol w="1914588"/>
                <a:gridCol w="1561171"/>
              </a:tblGrid>
              <a:tr h="648272">
                <a:tc>
                  <a:txBody>
                    <a:bodyPr/>
                    <a:lstStyle/>
                    <a:p>
                      <a:pPr algn="ctr"/>
                      <a:r>
                        <a:rPr lang="en-US" dirty="0" smtClean="0"/>
                        <a:t>Process</a:t>
                      </a:r>
                      <a:endParaRPr lang="en-US" dirty="0"/>
                    </a:p>
                  </a:txBody>
                  <a:tcPr/>
                </a:tc>
                <a:tc>
                  <a:txBody>
                    <a:bodyPr/>
                    <a:lstStyle/>
                    <a:p>
                      <a:pPr algn="ctr"/>
                      <a:r>
                        <a:rPr lang="en-US" dirty="0" smtClean="0"/>
                        <a:t>Arrival Time </a:t>
                      </a:r>
                    </a:p>
                    <a:p>
                      <a:pPr algn="ctr"/>
                      <a:r>
                        <a:rPr lang="en-US" dirty="0" smtClean="0"/>
                        <a:t>(T0)</a:t>
                      </a:r>
                      <a:endParaRPr lang="en-US" dirty="0"/>
                    </a:p>
                  </a:txBody>
                  <a:tcPr/>
                </a:tc>
                <a:tc>
                  <a:txBody>
                    <a:bodyPr/>
                    <a:lstStyle/>
                    <a:p>
                      <a:pPr algn="ctr"/>
                      <a:r>
                        <a:rPr lang="en-US" dirty="0" smtClean="0"/>
                        <a:t>Burst Time </a:t>
                      </a:r>
                    </a:p>
                    <a:p>
                      <a:pPr algn="ctr"/>
                      <a:r>
                        <a:rPr lang="en-US" dirty="0" smtClean="0"/>
                        <a:t>(∆T)</a:t>
                      </a:r>
                      <a:endParaRPr lang="en-US" dirty="0"/>
                    </a:p>
                  </a:txBody>
                  <a:tcPr/>
                </a:tc>
                <a:tc>
                  <a:txBody>
                    <a:bodyPr/>
                    <a:lstStyle/>
                    <a:p>
                      <a:pPr algn="ctr"/>
                      <a:r>
                        <a:rPr lang="en-US" dirty="0" smtClean="0"/>
                        <a:t>Finish Time </a:t>
                      </a:r>
                    </a:p>
                    <a:p>
                      <a:pPr algn="ctr"/>
                      <a:r>
                        <a:rPr lang="en-US" dirty="0" smtClean="0"/>
                        <a:t>(T1)</a:t>
                      </a:r>
                      <a:endParaRPr lang="en-US" dirty="0"/>
                    </a:p>
                  </a:txBody>
                  <a:tcPr/>
                </a:tc>
                <a:tc>
                  <a:txBody>
                    <a:bodyPr/>
                    <a:lstStyle/>
                    <a:p>
                      <a:pPr algn="ctr"/>
                      <a:r>
                        <a:rPr lang="en-US" dirty="0" smtClean="0"/>
                        <a:t>Turnaround Time </a:t>
                      </a:r>
                    </a:p>
                    <a:p>
                      <a:pPr algn="ctr"/>
                      <a:r>
                        <a:rPr lang="en-US" dirty="0" smtClean="0"/>
                        <a:t>(TAT = T1-T0)</a:t>
                      </a:r>
                      <a:endParaRPr lang="en-US" dirty="0"/>
                    </a:p>
                  </a:txBody>
                  <a:tcPr/>
                </a:tc>
                <a:tc>
                  <a:txBody>
                    <a:bodyPr/>
                    <a:lstStyle/>
                    <a:p>
                      <a:pPr algn="ctr"/>
                      <a:r>
                        <a:rPr lang="en-US" dirty="0" smtClean="0"/>
                        <a:t>Waiting Time (WT = TAT-∆T)</a:t>
                      </a:r>
                      <a:endParaRPr lang="en-US" dirty="0"/>
                    </a:p>
                  </a:txBody>
                  <a:tcPr/>
                </a:tc>
              </a:tr>
              <a:tr h="388495">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c>
                  <a:txBody>
                    <a:bodyPr/>
                    <a:lstStyle/>
                    <a:p>
                      <a:pPr algn="ctr"/>
                      <a:r>
                        <a:rPr lang="en-US" dirty="0" smtClean="0"/>
                        <a:t>0</a:t>
                      </a:r>
                      <a:endParaRPr lang="en-US" dirty="0"/>
                    </a:p>
                  </a:txBody>
                  <a:tcPr/>
                </a:tc>
              </a:tr>
              <a:tr h="388495">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22</a:t>
                      </a:r>
                      <a:endParaRPr lang="en-US" dirty="0"/>
                    </a:p>
                  </a:txBody>
                  <a:tcPr/>
                </a:tc>
                <a:tc>
                  <a:txBody>
                    <a:bodyPr/>
                    <a:lstStyle/>
                    <a:p>
                      <a:pPr algn="ctr"/>
                      <a:r>
                        <a:rPr lang="en-US" dirty="0" smtClean="0"/>
                        <a:t>21</a:t>
                      </a:r>
                      <a:endParaRPr lang="en-US" dirty="0"/>
                    </a:p>
                  </a:txBody>
                  <a:tcPr/>
                </a:tc>
                <a:tc>
                  <a:txBody>
                    <a:bodyPr/>
                    <a:lstStyle/>
                    <a:p>
                      <a:pPr algn="ctr"/>
                      <a:r>
                        <a:rPr lang="en-US" dirty="0" smtClean="0"/>
                        <a:t>15</a:t>
                      </a:r>
                      <a:endParaRPr lang="en-US" dirty="0"/>
                    </a:p>
                  </a:txBody>
                  <a:tcPr/>
                </a:tc>
              </a:tr>
              <a:tr h="388495">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12</a:t>
                      </a:r>
                      <a:endParaRPr lang="en-US" dirty="0"/>
                    </a:p>
                  </a:txBody>
                  <a:tcPr/>
                </a:tc>
                <a:tc>
                  <a:txBody>
                    <a:bodyPr/>
                    <a:lstStyle/>
                    <a:p>
                      <a:pPr algn="ctr"/>
                      <a:r>
                        <a:rPr lang="en-US" dirty="0" smtClean="0"/>
                        <a:t>9</a:t>
                      </a:r>
                      <a:endParaRPr lang="en-US" dirty="0"/>
                    </a:p>
                  </a:txBody>
                  <a:tcPr/>
                </a:tc>
                <a:tc>
                  <a:txBody>
                    <a:bodyPr/>
                    <a:lstStyle/>
                    <a:p>
                      <a:pPr algn="ctr"/>
                      <a:r>
                        <a:rPr lang="en-US" dirty="0" smtClean="0"/>
                        <a:t>7</a:t>
                      </a:r>
                      <a:endParaRPr lang="en-US" dirty="0"/>
                    </a:p>
                  </a:txBody>
                  <a:tcPr/>
                </a:tc>
              </a:tr>
              <a:tr h="388495">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16</a:t>
                      </a:r>
                      <a:endParaRPr lang="en-US" dirty="0"/>
                    </a:p>
                  </a:txBody>
                  <a:tcPr/>
                </a:tc>
                <a:tc>
                  <a:txBody>
                    <a:bodyPr/>
                    <a:lstStyle/>
                    <a:p>
                      <a:pPr algn="ctr"/>
                      <a:r>
                        <a:rPr lang="en-US" dirty="0" smtClean="0"/>
                        <a:t>11</a:t>
                      </a:r>
                      <a:endParaRPr lang="en-US" dirty="0"/>
                    </a:p>
                  </a:txBody>
                  <a:tcPr/>
                </a:tc>
                <a:tc>
                  <a:txBody>
                    <a:bodyPr/>
                    <a:lstStyle/>
                    <a:p>
                      <a:pPr algn="ctr"/>
                      <a:r>
                        <a:rPr lang="en-US" dirty="0" smtClean="0"/>
                        <a:t>7</a:t>
                      </a:r>
                      <a:endParaRPr lang="en-US" dirty="0"/>
                    </a:p>
                  </a:txBody>
                  <a:tcPr/>
                </a:tc>
              </a:tr>
            </a:tbl>
          </a:graphicData>
        </a:graphic>
      </p:graphicFrame>
      <p:sp useBgFill="1">
        <p:nvSpPr>
          <p:cNvPr id="16" name="Rectangle 15"/>
          <p:cNvSpPr/>
          <p:nvPr/>
        </p:nvSpPr>
        <p:spPr>
          <a:xfrm>
            <a:off x="3928745" y="1028454"/>
            <a:ext cx="1353312"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p:cNvSpPr/>
          <p:nvPr/>
        </p:nvSpPr>
        <p:spPr>
          <a:xfrm>
            <a:off x="5278820" y="1008677"/>
            <a:ext cx="1920240"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 name="Rectangle 17"/>
          <p:cNvSpPr/>
          <p:nvPr/>
        </p:nvSpPr>
        <p:spPr>
          <a:xfrm>
            <a:off x="7199060" y="1003740"/>
            <a:ext cx="1563624"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p:cNvSpPr/>
          <p:nvPr/>
        </p:nvSpPr>
        <p:spPr>
          <a:xfrm>
            <a:off x="3928745" y="1695447"/>
            <a:ext cx="1353312" cy="37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p:cNvSpPr/>
          <p:nvPr/>
        </p:nvSpPr>
        <p:spPr>
          <a:xfrm>
            <a:off x="3928745" y="2068827"/>
            <a:ext cx="1353312"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p:cNvSpPr/>
          <p:nvPr/>
        </p:nvSpPr>
        <p:spPr>
          <a:xfrm>
            <a:off x="3928745" y="2447938"/>
            <a:ext cx="1353312"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p:cNvSpPr/>
          <p:nvPr/>
        </p:nvSpPr>
        <p:spPr>
          <a:xfrm>
            <a:off x="3928745" y="2822603"/>
            <a:ext cx="1353312" cy="4023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5278820" y="1675670"/>
            <a:ext cx="192024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p:cNvSpPr/>
          <p:nvPr/>
        </p:nvSpPr>
        <p:spPr>
          <a:xfrm>
            <a:off x="5278820" y="2044288"/>
            <a:ext cx="1920240"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p:cNvSpPr/>
          <p:nvPr/>
        </p:nvSpPr>
        <p:spPr>
          <a:xfrm>
            <a:off x="5278820" y="2423399"/>
            <a:ext cx="1920240"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p:cNvSpPr/>
          <p:nvPr/>
        </p:nvSpPr>
        <p:spPr>
          <a:xfrm>
            <a:off x="5278820" y="2798064"/>
            <a:ext cx="1920240"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p:cNvSpPr/>
          <p:nvPr/>
        </p:nvSpPr>
        <p:spPr>
          <a:xfrm>
            <a:off x="7199060" y="1670733"/>
            <a:ext cx="1563624" cy="37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p:cNvSpPr/>
          <p:nvPr/>
        </p:nvSpPr>
        <p:spPr>
          <a:xfrm>
            <a:off x="7199060" y="2039351"/>
            <a:ext cx="1563624"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28"/>
          <p:cNvSpPr/>
          <p:nvPr/>
        </p:nvSpPr>
        <p:spPr>
          <a:xfrm>
            <a:off x="7199060" y="2418462"/>
            <a:ext cx="1563624"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Rectangle 29"/>
          <p:cNvSpPr/>
          <p:nvPr/>
        </p:nvSpPr>
        <p:spPr>
          <a:xfrm>
            <a:off x="7199060" y="2793127"/>
            <a:ext cx="1563624"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24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6"/>
                                        </p:tgtEl>
                                      </p:cBhvr>
                                    </p:animEffect>
                                    <p:anim calcmode="lin" valueType="num">
                                      <p:cBhvr>
                                        <p:cTn id="7" dur="1000"/>
                                        <p:tgtEl>
                                          <p:spTgt spid="16"/>
                                        </p:tgtEl>
                                        <p:attrNameLst>
                                          <p:attrName>ppt_x</p:attrName>
                                        </p:attrNameLst>
                                      </p:cBhvr>
                                      <p:tavLst>
                                        <p:tav tm="0">
                                          <p:val>
                                            <p:strVal val="ppt_x"/>
                                          </p:val>
                                        </p:tav>
                                        <p:tav tm="100000">
                                          <p:val>
                                            <p:strVal val="ppt_x"/>
                                          </p:val>
                                        </p:tav>
                                      </p:tavLst>
                                    </p:anim>
                                    <p:anim calcmode="lin" valueType="num">
                                      <p:cBhvr>
                                        <p:cTn id="8" dur="1000"/>
                                        <p:tgtEl>
                                          <p:spTgt spid="16"/>
                                        </p:tgtEl>
                                        <p:attrNameLst>
                                          <p:attrName>ppt_y</p:attrName>
                                        </p:attrNameLst>
                                      </p:cBhvr>
                                      <p:tavLst>
                                        <p:tav tm="0">
                                          <p:val>
                                            <p:strVal val="ppt_y"/>
                                          </p:val>
                                        </p:tav>
                                        <p:tav tm="100000">
                                          <p:val>
                                            <p:strVal val="ppt_y+.1"/>
                                          </p:val>
                                        </p:tav>
                                      </p:tavLst>
                                    </p:anim>
                                    <p:set>
                                      <p:cBhvr>
                                        <p:cTn id="9" dur="1" fill="hold">
                                          <p:stCondLst>
                                            <p:cond delay="999"/>
                                          </p:stCondLst>
                                        </p:cTn>
                                        <p:tgtEl>
                                          <p:spTgt spid="1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19"/>
                                        </p:tgtEl>
                                      </p:cBhvr>
                                    </p:animEffect>
                                    <p:anim calcmode="lin" valueType="num">
                                      <p:cBhvr>
                                        <p:cTn id="14" dur="1000"/>
                                        <p:tgtEl>
                                          <p:spTgt spid="19"/>
                                        </p:tgtEl>
                                        <p:attrNameLst>
                                          <p:attrName>ppt_x</p:attrName>
                                        </p:attrNameLst>
                                      </p:cBhvr>
                                      <p:tavLst>
                                        <p:tav tm="0">
                                          <p:val>
                                            <p:strVal val="ppt_x"/>
                                          </p:val>
                                        </p:tav>
                                        <p:tav tm="100000">
                                          <p:val>
                                            <p:strVal val="ppt_x"/>
                                          </p:val>
                                        </p:tav>
                                      </p:tavLst>
                                    </p:anim>
                                    <p:anim calcmode="lin" valueType="num">
                                      <p:cBhvr>
                                        <p:cTn id="15" dur="1000"/>
                                        <p:tgtEl>
                                          <p:spTgt spid="19"/>
                                        </p:tgtEl>
                                        <p:attrNameLst>
                                          <p:attrName>ppt_y</p:attrName>
                                        </p:attrNameLst>
                                      </p:cBhvr>
                                      <p:tavLst>
                                        <p:tav tm="0">
                                          <p:val>
                                            <p:strVal val="ppt_y"/>
                                          </p:val>
                                        </p:tav>
                                        <p:tav tm="100000">
                                          <p:val>
                                            <p:strVal val="ppt_y+.1"/>
                                          </p:val>
                                        </p:tav>
                                      </p:tavLst>
                                    </p:anim>
                                    <p:set>
                                      <p:cBhvr>
                                        <p:cTn id="16" dur="1" fill="hold">
                                          <p:stCondLst>
                                            <p:cond delay="999"/>
                                          </p:stCondLst>
                                        </p:cTn>
                                        <p:tgtEl>
                                          <p:spTgt spid="1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20"/>
                                        </p:tgtEl>
                                      </p:cBhvr>
                                    </p:animEffect>
                                    <p:anim calcmode="lin" valueType="num">
                                      <p:cBhvr>
                                        <p:cTn id="21" dur="1000"/>
                                        <p:tgtEl>
                                          <p:spTgt spid="20"/>
                                        </p:tgtEl>
                                        <p:attrNameLst>
                                          <p:attrName>ppt_x</p:attrName>
                                        </p:attrNameLst>
                                      </p:cBhvr>
                                      <p:tavLst>
                                        <p:tav tm="0">
                                          <p:val>
                                            <p:strVal val="ppt_x"/>
                                          </p:val>
                                        </p:tav>
                                        <p:tav tm="100000">
                                          <p:val>
                                            <p:strVal val="ppt_x"/>
                                          </p:val>
                                        </p:tav>
                                      </p:tavLst>
                                    </p:anim>
                                    <p:anim calcmode="lin" valueType="num">
                                      <p:cBhvr>
                                        <p:cTn id="22" dur="1000"/>
                                        <p:tgtEl>
                                          <p:spTgt spid="20"/>
                                        </p:tgtEl>
                                        <p:attrNameLst>
                                          <p:attrName>ppt_y</p:attrName>
                                        </p:attrNameLst>
                                      </p:cBhvr>
                                      <p:tavLst>
                                        <p:tav tm="0">
                                          <p:val>
                                            <p:strVal val="ppt_y"/>
                                          </p:val>
                                        </p:tav>
                                        <p:tav tm="100000">
                                          <p:val>
                                            <p:strVal val="ppt_y+.1"/>
                                          </p:val>
                                        </p:tav>
                                      </p:tavLst>
                                    </p:anim>
                                    <p:set>
                                      <p:cBhvr>
                                        <p:cTn id="23" dur="1" fill="hold">
                                          <p:stCondLst>
                                            <p:cond delay="999"/>
                                          </p:stCondLst>
                                        </p:cTn>
                                        <p:tgtEl>
                                          <p:spTgt spid="2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21"/>
                                        </p:tgtEl>
                                      </p:cBhvr>
                                    </p:animEffect>
                                    <p:anim calcmode="lin" valueType="num">
                                      <p:cBhvr>
                                        <p:cTn id="28" dur="1000"/>
                                        <p:tgtEl>
                                          <p:spTgt spid="21"/>
                                        </p:tgtEl>
                                        <p:attrNameLst>
                                          <p:attrName>ppt_x</p:attrName>
                                        </p:attrNameLst>
                                      </p:cBhvr>
                                      <p:tavLst>
                                        <p:tav tm="0">
                                          <p:val>
                                            <p:strVal val="ppt_x"/>
                                          </p:val>
                                        </p:tav>
                                        <p:tav tm="100000">
                                          <p:val>
                                            <p:strVal val="ppt_x"/>
                                          </p:val>
                                        </p:tav>
                                      </p:tavLst>
                                    </p:anim>
                                    <p:anim calcmode="lin" valueType="num">
                                      <p:cBhvr>
                                        <p:cTn id="29" dur="1000"/>
                                        <p:tgtEl>
                                          <p:spTgt spid="21"/>
                                        </p:tgtEl>
                                        <p:attrNameLst>
                                          <p:attrName>ppt_y</p:attrName>
                                        </p:attrNameLst>
                                      </p:cBhvr>
                                      <p:tavLst>
                                        <p:tav tm="0">
                                          <p:val>
                                            <p:strVal val="ppt_y"/>
                                          </p:val>
                                        </p:tav>
                                        <p:tav tm="100000">
                                          <p:val>
                                            <p:strVal val="ppt_y+.1"/>
                                          </p:val>
                                        </p:tav>
                                      </p:tavLst>
                                    </p:anim>
                                    <p:set>
                                      <p:cBhvr>
                                        <p:cTn id="30" dur="1" fill="hold">
                                          <p:stCondLst>
                                            <p:cond delay="999"/>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22"/>
                                        </p:tgtEl>
                                      </p:cBhvr>
                                    </p:animEffect>
                                    <p:anim calcmode="lin" valueType="num">
                                      <p:cBhvr>
                                        <p:cTn id="35" dur="1000"/>
                                        <p:tgtEl>
                                          <p:spTgt spid="22"/>
                                        </p:tgtEl>
                                        <p:attrNameLst>
                                          <p:attrName>ppt_x</p:attrName>
                                        </p:attrNameLst>
                                      </p:cBhvr>
                                      <p:tavLst>
                                        <p:tav tm="0">
                                          <p:val>
                                            <p:strVal val="ppt_x"/>
                                          </p:val>
                                        </p:tav>
                                        <p:tav tm="100000">
                                          <p:val>
                                            <p:strVal val="ppt_x"/>
                                          </p:val>
                                        </p:tav>
                                      </p:tavLst>
                                    </p:anim>
                                    <p:anim calcmode="lin" valueType="num">
                                      <p:cBhvr>
                                        <p:cTn id="36" dur="1000"/>
                                        <p:tgtEl>
                                          <p:spTgt spid="22"/>
                                        </p:tgtEl>
                                        <p:attrNameLst>
                                          <p:attrName>ppt_y</p:attrName>
                                        </p:attrNameLst>
                                      </p:cBhvr>
                                      <p:tavLst>
                                        <p:tav tm="0">
                                          <p:val>
                                            <p:strVal val="ppt_y"/>
                                          </p:val>
                                        </p:tav>
                                        <p:tav tm="100000">
                                          <p:val>
                                            <p:strVal val="ppt_y+.1"/>
                                          </p:val>
                                        </p:tav>
                                      </p:tavLst>
                                    </p:anim>
                                    <p:set>
                                      <p:cBhvr>
                                        <p:cTn id="37" dur="1" fill="hold">
                                          <p:stCondLst>
                                            <p:cond delay="999"/>
                                          </p:stCondLst>
                                        </p:cTn>
                                        <p:tgtEl>
                                          <p:spTgt spid="2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0" nodeType="clickEffect">
                                  <p:stCondLst>
                                    <p:cond delay="0"/>
                                  </p:stCondLst>
                                  <p:childTnLst>
                                    <p:animEffect transition="out" filter="fade">
                                      <p:cBhvr>
                                        <p:cTn id="41" dur="1000"/>
                                        <p:tgtEl>
                                          <p:spTgt spid="17"/>
                                        </p:tgtEl>
                                      </p:cBhvr>
                                    </p:animEffect>
                                    <p:anim calcmode="lin" valueType="num">
                                      <p:cBhvr>
                                        <p:cTn id="42" dur="1000"/>
                                        <p:tgtEl>
                                          <p:spTgt spid="17"/>
                                        </p:tgtEl>
                                        <p:attrNameLst>
                                          <p:attrName>ppt_x</p:attrName>
                                        </p:attrNameLst>
                                      </p:cBhvr>
                                      <p:tavLst>
                                        <p:tav tm="0">
                                          <p:val>
                                            <p:strVal val="ppt_x"/>
                                          </p:val>
                                        </p:tav>
                                        <p:tav tm="100000">
                                          <p:val>
                                            <p:strVal val="ppt_x"/>
                                          </p:val>
                                        </p:tav>
                                      </p:tavLst>
                                    </p:anim>
                                    <p:anim calcmode="lin" valueType="num">
                                      <p:cBhvr>
                                        <p:cTn id="43" dur="1000"/>
                                        <p:tgtEl>
                                          <p:spTgt spid="17"/>
                                        </p:tgtEl>
                                        <p:attrNameLst>
                                          <p:attrName>ppt_y</p:attrName>
                                        </p:attrNameLst>
                                      </p:cBhvr>
                                      <p:tavLst>
                                        <p:tav tm="0">
                                          <p:val>
                                            <p:strVal val="ppt_y"/>
                                          </p:val>
                                        </p:tav>
                                        <p:tav tm="100000">
                                          <p:val>
                                            <p:strVal val="ppt_y+.1"/>
                                          </p:val>
                                        </p:tav>
                                      </p:tavLst>
                                    </p:anim>
                                    <p:set>
                                      <p:cBhvr>
                                        <p:cTn id="44" dur="1" fill="hold">
                                          <p:stCondLst>
                                            <p:cond delay="999"/>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0" nodeType="clickEffect">
                                  <p:stCondLst>
                                    <p:cond delay="0"/>
                                  </p:stCondLst>
                                  <p:childTnLst>
                                    <p:animEffect transition="out" filter="fade">
                                      <p:cBhvr>
                                        <p:cTn id="48" dur="1000"/>
                                        <p:tgtEl>
                                          <p:spTgt spid="23"/>
                                        </p:tgtEl>
                                      </p:cBhvr>
                                    </p:animEffect>
                                    <p:anim calcmode="lin" valueType="num">
                                      <p:cBhvr>
                                        <p:cTn id="49" dur="1000"/>
                                        <p:tgtEl>
                                          <p:spTgt spid="23"/>
                                        </p:tgtEl>
                                        <p:attrNameLst>
                                          <p:attrName>ppt_x</p:attrName>
                                        </p:attrNameLst>
                                      </p:cBhvr>
                                      <p:tavLst>
                                        <p:tav tm="0">
                                          <p:val>
                                            <p:strVal val="ppt_x"/>
                                          </p:val>
                                        </p:tav>
                                        <p:tav tm="100000">
                                          <p:val>
                                            <p:strVal val="ppt_x"/>
                                          </p:val>
                                        </p:tav>
                                      </p:tavLst>
                                    </p:anim>
                                    <p:anim calcmode="lin" valueType="num">
                                      <p:cBhvr>
                                        <p:cTn id="50" dur="1000"/>
                                        <p:tgtEl>
                                          <p:spTgt spid="23"/>
                                        </p:tgtEl>
                                        <p:attrNameLst>
                                          <p:attrName>ppt_y</p:attrName>
                                        </p:attrNameLst>
                                      </p:cBhvr>
                                      <p:tavLst>
                                        <p:tav tm="0">
                                          <p:val>
                                            <p:strVal val="ppt_y"/>
                                          </p:val>
                                        </p:tav>
                                        <p:tav tm="100000">
                                          <p:val>
                                            <p:strVal val="ppt_y+.1"/>
                                          </p:val>
                                        </p:tav>
                                      </p:tavLst>
                                    </p:anim>
                                    <p:set>
                                      <p:cBhvr>
                                        <p:cTn id="51" dur="1" fill="hold">
                                          <p:stCondLst>
                                            <p:cond delay="999"/>
                                          </p:stCondLst>
                                        </p:cTn>
                                        <p:tgtEl>
                                          <p:spTgt spid="2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0" nodeType="clickEffect">
                                  <p:stCondLst>
                                    <p:cond delay="0"/>
                                  </p:stCondLst>
                                  <p:childTnLst>
                                    <p:animEffect transition="out" filter="fade">
                                      <p:cBhvr>
                                        <p:cTn id="55" dur="1000"/>
                                        <p:tgtEl>
                                          <p:spTgt spid="24"/>
                                        </p:tgtEl>
                                      </p:cBhvr>
                                    </p:animEffect>
                                    <p:anim calcmode="lin" valueType="num">
                                      <p:cBhvr>
                                        <p:cTn id="56" dur="1000"/>
                                        <p:tgtEl>
                                          <p:spTgt spid="24"/>
                                        </p:tgtEl>
                                        <p:attrNameLst>
                                          <p:attrName>ppt_x</p:attrName>
                                        </p:attrNameLst>
                                      </p:cBhvr>
                                      <p:tavLst>
                                        <p:tav tm="0">
                                          <p:val>
                                            <p:strVal val="ppt_x"/>
                                          </p:val>
                                        </p:tav>
                                        <p:tav tm="100000">
                                          <p:val>
                                            <p:strVal val="ppt_x"/>
                                          </p:val>
                                        </p:tav>
                                      </p:tavLst>
                                    </p:anim>
                                    <p:anim calcmode="lin" valueType="num">
                                      <p:cBhvr>
                                        <p:cTn id="57" dur="1000"/>
                                        <p:tgtEl>
                                          <p:spTgt spid="24"/>
                                        </p:tgtEl>
                                        <p:attrNameLst>
                                          <p:attrName>ppt_y</p:attrName>
                                        </p:attrNameLst>
                                      </p:cBhvr>
                                      <p:tavLst>
                                        <p:tav tm="0">
                                          <p:val>
                                            <p:strVal val="ppt_y"/>
                                          </p:val>
                                        </p:tav>
                                        <p:tav tm="100000">
                                          <p:val>
                                            <p:strVal val="ppt_y+.1"/>
                                          </p:val>
                                        </p:tav>
                                      </p:tavLst>
                                    </p:anim>
                                    <p:set>
                                      <p:cBhvr>
                                        <p:cTn id="58" dur="1" fill="hold">
                                          <p:stCondLst>
                                            <p:cond delay="999"/>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0" nodeType="clickEffect">
                                  <p:stCondLst>
                                    <p:cond delay="0"/>
                                  </p:stCondLst>
                                  <p:childTnLst>
                                    <p:animEffect transition="out" filter="fade">
                                      <p:cBhvr>
                                        <p:cTn id="62" dur="1000"/>
                                        <p:tgtEl>
                                          <p:spTgt spid="25"/>
                                        </p:tgtEl>
                                      </p:cBhvr>
                                    </p:animEffect>
                                    <p:anim calcmode="lin" valueType="num">
                                      <p:cBhvr>
                                        <p:cTn id="63" dur="1000"/>
                                        <p:tgtEl>
                                          <p:spTgt spid="25"/>
                                        </p:tgtEl>
                                        <p:attrNameLst>
                                          <p:attrName>ppt_x</p:attrName>
                                        </p:attrNameLst>
                                      </p:cBhvr>
                                      <p:tavLst>
                                        <p:tav tm="0">
                                          <p:val>
                                            <p:strVal val="ppt_x"/>
                                          </p:val>
                                        </p:tav>
                                        <p:tav tm="100000">
                                          <p:val>
                                            <p:strVal val="ppt_x"/>
                                          </p:val>
                                        </p:tav>
                                      </p:tavLst>
                                    </p:anim>
                                    <p:anim calcmode="lin" valueType="num">
                                      <p:cBhvr>
                                        <p:cTn id="64" dur="1000"/>
                                        <p:tgtEl>
                                          <p:spTgt spid="25"/>
                                        </p:tgtEl>
                                        <p:attrNameLst>
                                          <p:attrName>ppt_y</p:attrName>
                                        </p:attrNameLst>
                                      </p:cBhvr>
                                      <p:tavLst>
                                        <p:tav tm="0">
                                          <p:val>
                                            <p:strVal val="ppt_y"/>
                                          </p:val>
                                        </p:tav>
                                        <p:tav tm="100000">
                                          <p:val>
                                            <p:strVal val="ppt_y+.1"/>
                                          </p:val>
                                        </p:tav>
                                      </p:tavLst>
                                    </p:anim>
                                    <p:set>
                                      <p:cBhvr>
                                        <p:cTn id="65" dur="1" fill="hold">
                                          <p:stCondLst>
                                            <p:cond delay="999"/>
                                          </p:stCondLst>
                                        </p:cTn>
                                        <p:tgtEl>
                                          <p:spTgt spid="2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2" presetClass="exit" presetSubtype="0" fill="hold" grpId="0" nodeType="clickEffect">
                                  <p:stCondLst>
                                    <p:cond delay="0"/>
                                  </p:stCondLst>
                                  <p:childTnLst>
                                    <p:animEffect transition="out" filter="fade">
                                      <p:cBhvr>
                                        <p:cTn id="69" dur="1000"/>
                                        <p:tgtEl>
                                          <p:spTgt spid="26"/>
                                        </p:tgtEl>
                                      </p:cBhvr>
                                    </p:animEffect>
                                    <p:anim calcmode="lin" valueType="num">
                                      <p:cBhvr>
                                        <p:cTn id="70" dur="1000"/>
                                        <p:tgtEl>
                                          <p:spTgt spid="26"/>
                                        </p:tgtEl>
                                        <p:attrNameLst>
                                          <p:attrName>ppt_x</p:attrName>
                                        </p:attrNameLst>
                                      </p:cBhvr>
                                      <p:tavLst>
                                        <p:tav tm="0">
                                          <p:val>
                                            <p:strVal val="ppt_x"/>
                                          </p:val>
                                        </p:tav>
                                        <p:tav tm="100000">
                                          <p:val>
                                            <p:strVal val="ppt_x"/>
                                          </p:val>
                                        </p:tav>
                                      </p:tavLst>
                                    </p:anim>
                                    <p:anim calcmode="lin" valueType="num">
                                      <p:cBhvr>
                                        <p:cTn id="71" dur="1000"/>
                                        <p:tgtEl>
                                          <p:spTgt spid="26"/>
                                        </p:tgtEl>
                                        <p:attrNameLst>
                                          <p:attrName>ppt_y</p:attrName>
                                        </p:attrNameLst>
                                      </p:cBhvr>
                                      <p:tavLst>
                                        <p:tav tm="0">
                                          <p:val>
                                            <p:strVal val="ppt_y"/>
                                          </p:val>
                                        </p:tav>
                                        <p:tav tm="100000">
                                          <p:val>
                                            <p:strVal val="ppt_y+.1"/>
                                          </p:val>
                                        </p:tav>
                                      </p:tavLst>
                                    </p:anim>
                                    <p:set>
                                      <p:cBhvr>
                                        <p:cTn id="72" dur="1" fill="hold">
                                          <p:stCondLst>
                                            <p:cond delay="999"/>
                                          </p:stCondLst>
                                        </p:cTn>
                                        <p:tgtEl>
                                          <p:spTgt spid="2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0" nodeType="clickEffect">
                                  <p:stCondLst>
                                    <p:cond delay="0"/>
                                  </p:stCondLst>
                                  <p:childTnLst>
                                    <p:animEffect transition="out" filter="fade">
                                      <p:cBhvr>
                                        <p:cTn id="76" dur="1000"/>
                                        <p:tgtEl>
                                          <p:spTgt spid="18"/>
                                        </p:tgtEl>
                                      </p:cBhvr>
                                    </p:animEffect>
                                    <p:anim calcmode="lin" valueType="num">
                                      <p:cBhvr>
                                        <p:cTn id="77" dur="1000"/>
                                        <p:tgtEl>
                                          <p:spTgt spid="18"/>
                                        </p:tgtEl>
                                        <p:attrNameLst>
                                          <p:attrName>ppt_x</p:attrName>
                                        </p:attrNameLst>
                                      </p:cBhvr>
                                      <p:tavLst>
                                        <p:tav tm="0">
                                          <p:val>
                                            <p:strVal val="ppt_x"/>
                                          </p:val>
                                        </p:tav>
                                        <p:tav tm="100000">
                                          <p:val>
                                            <p:strVal val="ppt_x"/>
                                          </p:val>
                                        </p:tav>
                                      </p:tavLst>
                                    </p:anim>
                                    <p:anim calcmode="lin" valueType="num">
                                      <p:cBhvr>
                                        <p:cTn id="78" dur="1000"/>
                                        <p:tgtEl>
                                          <p:spTgt spid="18"/>
                                        </p:tgtEl>
                                        <p:attrNameLst>
                                          <p:attrName>ppt_y</p:attrName>
                                        </p:attrNameLst>
                                      </p:cBhvr>
                                      <p:tavLst>
                                        <p:tav tm="0">
                                          <p:val>
                                            <p:strVal val="ppt_y"/>
                                          </p:val>
                                        </p:tav>
                                        <p:tav tm="100000">
                                          <p:val>
                                            <p:strVal val="ppt_y+.1"/>
                                          </p:val>
                                        </p:tav>
                                      </p:tavLst>
                                    </p:anim>
                                    <p:set>
                                      <p:cBhvr>
                                        <p:cTn id="79" dur="1" fill="hold">
                                          <p:stCondLst>
                                            <p:cond delay="9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xit" presetSubtype="0" fill="hold" grpId="0" nodeType="clickEffect">
                                  <p:stCondLst>
                                    <p:cond delay="0"/>
                                  </p:stCondLst>
                                  <p:childTnLst>
                                    <p:animEffect transition="out" filter="fade">
                                      <p:cBhvr>
                                        <p:cTn id="83" dur="1000"/>
                                        <p:tgtEl>
                                          <p:spTgt spid="27"/>
                                        </p:tgtEl>
                                      </p:cBhvr>
                                    </p:animEffect>
                                    <p:anim calcmode="lin" valueType="num">
                                      <p:cBhvr>
                                        <p:cTn id="84" dur="1000"/>
                                        <p:tgtEl>
                                          <p:spTgt spid="27"/>
                                        </p:tgtEl>
                                        <p:attrNameLst>
                                          <p:attrName>ppt_x</p:attrName>
                                        </p:attrNameLst>
                                      </p:cBhvr>
                                      <p:tavLst>
                                        <p:tav tm="0">
                                          <p:val>
                                            <p:strVal val="ppt_x"/>
                                          </p:val>
                                        </p:tav>
                                        <p:tav tm="100000">
                                          <p:val>
                                            <p:strVal val="ppt_x"/>
                                          </p:val>
                                        </p:tav>
                                      </p:tavLst>
                                    </p:anim>
                                    <p:anim calcmode="lin" valueType="num">
                                      <p:cBhvr>
                                        <p:cTn id="85" dur="1000"/>
                                        <p:tgtEl>
                                          <p:spTgt spid="27"/>
                                        </p:tgtEl>
                                        <p:attrNameLst>
                                          <p:attrName>ppt_y</p:attrName>
                                        </p:attrNameLst>
                                      </p:cBhvr>
                                      <p:tavLst>
                                        <p:tav tm="0">
                                          <p:val>
                                            <p:strVal val="ppt_y"/>
                                          </p:val>
                                        </p:tav>
                                        <p:tav tm="100000">
                                          <p:val>
                                            <p:strVal val="ppt_y+.1"/>
                                          </p:val>
                                        </p:tav>
                                      </p:tavLst>
                                    </p:anim>
                                    <p:set>
                                      <p:cBhvr>
                                        <p:cTn id="86" dur="1" fill="hold">
                                          <p:stCondLst>
                                            <p:cond delay="999"/>
                                          </p:stCondLst>
                                        </p:cTn>
                                        <p:tgtEl>
                                          <p:spTgt spid="2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exit" presetSubtype="0" fill="hold" grpId="0" nodeType="clickEffect">
                                  <p:stCondLst>
                                    <p:cond delay="0"/>
                                  </p:stCondLst>
                                  <p:childTnLst>
                                    <p:animEffect transition="out" filter="fade">
                                      <p:cBhvr>
                                        <p:cTn id="90" dur="1000"/>
                                        <p:tgtEl>
                                          <p:spTgt spid="28"/>
                                        </p:tgtEl>
                                      </p:cBhvr>
                                    </p:animEffect>
                                    <p:anim calcmode="lin" valueType="num">
                                      <p:cBhvr>
                                        <p:cTn id="91" dur="1000"/>
                                        <p:tgtEl>
                                          <p:spTgt spid="28"/>
                                        </p:tgtEl>
                                        <p:attrNameLst>
                                          <p:attrName>ppt_x</p:attrName>
                                        </p:attrNameLst>
                                      </p:cBhvr>
                                      <p:tavLst>
                                        <p:tav tm="0">
                                          <p:val>
                                            <p:strVal val="ppt_x"/>
                                          </p:val>
                                        </p:tav>
                                        <p:tav tm="100000">
                                          <p:val>
                                            <p:strVal val="ppt_x"/>
                                          </p:val>
                                        </p:tav>
                                      </p:tavLst>
                                    </p:anim>
                                    <p:anim calcmode="lin" valueType="num">
                                      <p:cBhvr>
                                        <p:cTn id="92" dur="1000"/>
                                        <p:tgtEl>
                                          <p:spTgt spid="28"/>
                                        </p:tgtEl>
                                        <p:attrNameLst>
                                          <p:attrName>ppt_y</p:attrName>
                                        </p:attrNameLst>
                                      </p:cBhvr>
                                      <p:tavLst>
                                        <p:tav tm="0">
                                          <p:val>
                                            <p:strVal val="ppt_y"/>
                                          </p:val>
                                        </p:tav>
                                        <p:tav tm="100000">
                                          <p:val>
                                            <p:strVal val="ppt_y+.1"/>
                                          </p:val>
                                        </p:tav>
                                      </p:tavLst>
                                    </p:anim>
                                    <p:set>
                                      <p:cBhvr>
                                        <p:cTn id="93" dur="1" fill="hold">
                                          <p:stCondLst>
                                            <p:cond delay="999"/>
                                          </p:stCondLst>
                                        </p:cTn>
                                        <p:tgtEl>
                                          <p:spTgt spid="28"/>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2" presetClass="exit" presetSubtype="0" fill="hold" grpId="0" nodeType="clickEffect">
                                  <p:stCondLst>
                                    <p:cond delay="0"/>
                                  </p:stCondLst>
                                  <p:childTnLst>
                                    <p:animEffect transition="out" filter="fade">
                                      <p:cBhvr>
                                        <p:cTn id="97" dur="1000"/>
                                        <p:tgtEl>
                                          <p:spTgt spid="29"/>
                                        </p:tgtEl>
                                      </p:cBhvr>
                                    </p:animEffect>
                                    <p:anim calcmode="lin" valueType="num">
                                      <p:cBhvr>
                                        <p:cTn id="98" dur="1000"/>
                                        <p:tgtEl>
                                          <p:spTgt spid="29"/>
                                        </p:tgtEl>
                                        <p:attrNameLst>
                                          <p:attrName>ppt_x</p:attrName>
                                        </p:attrNameLst>
                                      </p:cBhvr>
                                      <p:tavLst>
                                        <p:tav tm="0">
                                          <p:val>
                                            <p:strVal val="ppt_x"/>
                                          </p:val>
                                        </p:tav>
                                        <p:tav tm="100000">
                                          <p:val>
                                            <p:strVal val="ppt_x"/>
                                          </p:val>
                                        </p:tav>
                                      </p:tavLst>
                                    </p:anim>
                                    <p:anim calcmode="lin" valueType="num">
                                      <p:cBhvr>
                                        <p:cTn id="99" dur="1000"/>
                                        <p:tgtEl>
                                          <p:spTgt spid="29"/>
                                        </p:tgtEl>
                                        <p:attrNameLst>
                                          <p:attrName>ppt_y</p:attrName>
                                        </p:attrNameLst>
                                      </p:cBhvr>
                                      <p:tavLst>
                                        <p:tav tm="0">
                                          <p:val>
                                            <p:strVal val="ppt_y"/>
                                          </p:val>
                                        </p:tav>
                                        <p:tav tm="100000">
                                          <p:val>
                                            <p:strVal val="ppt_y+.1"/>
                                          </p:val>
                                        </p:tav>
                                      </p:tavLst>
                                    </p:anim>
                                    <p:set>
                                      <p:cBhvr>
                                        <p:cTn id="100" dur="1" fill="hold">
                                          <p:stCondLst>
                                            <p:cond delay="999"/>
                                          </p:stCondLst>
                                        </p:cTn>
                                        <p:tgtEl>
                                          <p:spTgt spid="2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2" presetClass="exit" presetSubtype="0" fill="hold" grpId="0" nodeType="clickEffect">
                                  <p:stCondLst>
                                    <p:cond delay="0"/>
                                  </p:stCondLst>
                                  <p:childTnLst>
                                    <p:animEffect transition="out" filter="fade">
                                      <p:cBhvr>
                                        <p:cTn id="104" dur="1000"/>
                                        <p:tgtEl>
                                          <p:spTgt spid="30"/>
                                        </p:tgtEl>
                                      </p:cBhvr>
                                    </p:animEffect>
                                    <p:anim calcmode="lin" valueType="num">
                                      <p:cBhvr>
                                        <p:cTn id="105" dur="1000"/>
                                        <p:tgtEl>
                                          <p:spTgt spid="30"/>
                                        </p:tgtEl>
                                        <p:attrNameLst>
                                          <p:attrName>ppt_x</p:attrName>
                                        </p:attrNameLst>
                                      </p:cBhvr>
                                      <p:tavLst>
                                        <p:tav tm="0">
                                          <p:val>
                                            <p:strVal val="ppt_x"/>
                                          </p:val>
                                        </p:tav>
                                        <p:tav tm="100000">
                                          <p:val>
                                            <p:strVal val="ppt_x"/>
                                          </p:val>
                                        </p:tav>
                                      </p:tavLst>
                                    </p:anim>
                                    <p:anim calcmode="lin" valueType="num">
                                      <p:cBhvr>
                                        <p:cTn id="106" dur="1000"/>
                                        <p:tgtEl>
                                          <p:spTgt spid="30"/>
                                        </p:tgtEl>
                                        <p:attrNameLst>
                                          <p:attrName>ppt_y</p:attrName>
                                        </p:attrNameLst>
                                      </p:cBhvr>
                                      <p:tavLst>
                                        <p:tav tm="0">
                                          <p:val>
                                            <p:strVal val="ppt_y"/>
                                          </p:val>
                                        </p:tav>
                                        <p:tav tm="100000">
                                          <p:val>
                                            <p:strVal val="ppt_y+.1"/>
                                          </p:val>
                                        </p:tav>
                                      </p:tavLst>
                                    </p:anim>
                                    <p:set>
                                      <p:cBhvr>
                                        <p:cTn id="107" dur="1" fill="hold">
                                          <p:stCondLst>
                                            <p:cond delay="999"/>
                                          </p:stCondLst>
                                        </p:cTn>
                                        <p:tgtEl>
                                          <p:spTgt spid="30"/>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Job First (SJF)</a:t>
            </a:r>
          </a:p>
        </p:txBody>
      </p:sp>
      <p:sp>
        <p:nvSpPr>
          <p:cNvPr id="3" name="Content Placeholder 2"/>
          <p:cNvSpPr>
            <a:spLocks noGrp="1"/>
          </p:cNvSpPr>
          <p:nvPr>
            <p:ph idx="1"/>
          </p:nvPr>
        </p:nvSpPr>
        <p:spPr/>
        <p:txBody>
          <a:bodyPr/>
          <a:lstStyle/>
          <a:p>
            <a:r>
              <a:rPr lang="en-US" dirty="0"/>
              <a:t>Advantages:</a:t>
            </a:r>
          </a:p>
          <a:p>
            <a:pPr lvl="1">
              <a:buClr>
                <a:schemeClr val="tx1"/>
              </a:buClr>
            </a:pPr>
            <a:r>
              <a:rPr lang="en-US" b="1" dirty="0">
                <a:solidFill>
                  <a:srgbClr val="C00000"/>
                </a:solidFill>
              </a:rPr>
              <a:t>Less waiting time</a:t>
            </a:r>
            <a:r>
              <a:rPr lang="en-US" dirty="0"/>
              <a:t>.</a:t>
            </a:r>
          </a:p>
          <a:p>
            <a:pPr lvl="1">
              <a:buClr>
                <a:schemeClr val="tx1"/>
              </a:buClr>
            </a:pPr>
            <a:r>
              <a:rPr lang="en-US" b="1" dirty="0">
                <a:solidFill>
                  <a:srgbClr val="C00000"/>
                </a:solidFill>
              </a:rPr>
              <a:t>Good response </a:t>
            </a:r>
            <a:r>
              <a:rPr lang="en-US" dirty="0"/>
              <a:t>for </a:t>
            </a:r>
            <a:r>
              <a:rPr lang="en-US" b="1" dirty="0">
                <a:solidFill>
                  <a:srgbClr val="C00000"/>
                </a:solidFill>
              </a:rPr>
              <a:t>short processes</a:t>
            </a:r>
            <a:r>
              <a:rPr lang="en-US" dirty="0"/>
              <a:t>.</a:t>
            </a:r>
          </a:p>
          <a:p>
            <a:r>
              <a:rPr lang="en-US" dirty="0"/>
              <a:t>Disadvantages :</a:t>
            </a:r>
          </a:p>
          <a:p>
            <a:pPr lvl="1"/>
            <a:r>
              <a:rPr lang="en-US" dirty="0"/>
              <a:t>It is </a:t>
            </a:r>
            <a:r>
              <a:rPr lang="en-US" b="1" dirty="0">
                <a:solidFill>
                  <a:srgbClr val="C00000"/>
                </a:solidFill>
              </a:rPr>
              <a:t>difficult to estimate time required </a:t>
            </a:r>
            <a:r>
              <a:rPr lang="en-US" dirty="0"/>
              <a:t>to complete execution.</a:t>
            </a:r>
          </a:p>
          <a:p>
            <a:pPr lvl="1">
              <a:buClr>
                <a:schemeClr val="tx1"/>
              </a:buClr>
            </a:pPr>
            <a:r>
              <a:rPr lang="en-US" b="1" dirty="0">
                <a:solidFill>
                  <a:srgbClr val="C00000"/>
                </a:solidFill>
              </a:rPr>
              <a:t>Starvation is possible for long process</a:t>
            </a:r>
            <a:r>
              <a:rPr lang="en-US" dirty="0"/>
              <a:t>. Long process may wait forever.</a:t>
            </a:r>
          </a:p>
          <a:p>
            <a:endParaRPr lang="en-US" dirty="0"/>
          </a:p>
        </p:txBody>
      </p:sp>
    </p:spTree>
    <p:extLst>
      <p:ext uri="{BB962C8B-B14F-4D97-AF65-F5344CB8AC3E}">
        <p14:creationId xmlns:p14="http://schemas.microsoft.com/office/powerpoint/2010/main" val="421980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Time Next (SRTN)</a:t>
            </a:r>
          </a:p>
        </p:txBody>
      </p:sp>
      <p:sp>
        <p:nvSpPr>
          <p:cNvPr id="3" name="Content Placeholder 2"/>
          <p:cNvSpPr>
            <a:spLocks noGrp="1"/>
          </p:cNvSpPr>
          <p:nvPr>
            <p:ph idx="1"/>
          </p:nvPr>
        </p:nvSpPr>
        <p:spPr/>
        <p:txBody>
          <a:bodyPr>
            <a:normAutofit fontScale="92500" lnSpcReduction="10000"/>
          </a:bodyPr>
          <a:lstStyle/>
          <a:p>
            <a:r>
              <a:rPr lang="en-US" dirty="0"/>
              <a:t>Selection criteria :</a:t>
            </a:r>
          </a:p>
          <a:p>
            <a:pPr lvl="1"/>
            <a:r>
              <a:rPr lang="en-US" dirty="0"/>
              <a:t>The process, </a:t>
            </a:r>
            <a:r>
              <a:rPr lang="en-US" sz="2500" b="1" dirty="0">
                <a:solidFill>
                  <a:srgbClr val="C00000"/>
                </a:solidFill>
              </a:rPr>
              <a:t>whose remaining run time is shortest</a:t>
            </a:r>
            <a:r>
              <a:rPr lang="en-US" dirty="0"/>
              <a:t>, is </a:t>
            </a:r>
            <a:r>
              <a:rPr lang="en-US" sz="2500" b="1" dirty="0">
                <a:solidFill>
                  <a:srgbClr val="C00000"/>
                </a:solidFill>
              </a:rPr>
              <a:t>served first</a:t>
            </a:r>
            <a:r>
              <a:rPr lang="en-US" dirty="0"/>
              <a:t>. This is a </a:t>
            </a:r>
            <a:r>
              <a:rPr lang="en-US" sz="2500" b="1" dirty="0">
                <a:solidFill>
                  <a:srgbClr val="C00000"/>
                </a:solidFill>
              </a:rPr>
              <a:t>preemptive version of SJF scheduling</a:t>
            </a:r>
            <a:r>
              <a:rPr lang="en-US" dirty="0"/>
              <a:t>.</a:t>
            </a:r>
          </a:p>
          <a:p>
            <a:r>
              <a:rPr lang="en-US" dirty="0"/>
              <a:t>Decision Mode:</a:t>
            </a:r>
          </a:p>
          <a:p>
            <a:pPr lvl="1">
              <a:buClr>
                <a:schemeClr val="tx1"/>
              </a:buClr>
            </a:pPr>
            <a:r>
              <a:rPr lang="en-US" sz="2500" b="1" dirty="0">
                <a:solidFill>
                  <a:srgbClr val="C00000"/>
                </a:solidFill>
              </a:rPr>
              <a:t>Preemptive</a:t>
            </a:r>
            <a:r>
              <a:rPr lang="en-US" dirty="0"/>
              <a:t>: When a new process arrives, its total time is compared to the current process remaining run time. </a:t>
            </a:r>
            <a:endParaRPr lang="en-US" dirty="0" smtClean="0"/>
          </a:p>
          <a:p>
            <a:pPr lvl="1"/>
            <a:r>
              <a:rPr lang="en-US" dirty="0" smtClean="0"/>
              <a:t>If </a:t>
            </a:r>
            <a:r>
              <a:rPr lang="en-US" dirty="0"/>
              <a:t>the new </a:t>
            </a:r>
            <a:r>
              <a:rPr lang="en-US" dirty="0" smtClean="0"/>
              <a:t>process needs </a:t>
            </a:r>
            <a:r>
              <a:rPr lang="en-US" dirty="0"/>
              <a:t>less time to finish than the current process, the current process is suspended and the new job is started.</a:t>
            </a:r>
          </a:p>
          <a:p>
            <a:r>
              <a:rPr lang="en-US" dirty="0"/>
              <a:t>Implementation :</a:t>
            </a:r>
          </a:p>
          <a:p>
            <a:pPr lvl="1"/>
            <a:r>
              <a:rPr lang="en-US" dirty="0"/>
              <a:t>This strategy can also be implemented by using sorted FIFO queue. </a:t>
            </a:r>
            <a:endParaRPr lang="en-US" dirty="0" smtClean="0"/>
          </a:p>
          <a:p>
            <a:pPr lvl="1"/>
            <a:r>
              <a:rPr lang="en-US" dirty="0" smtClean="0"/>
              <a:t>All </a:t>
            </a:r>
            <a:r>
              <a:rPr lang="en-US" dirty="0"/>
              <a:t>processes in a queue are </a:t>
            </a:r>
            <a:r>
              <a:rPr lang="en-US" sz="2500" b="1" dirty="0">
                <a:solidFill>
                  <a:srgbClr val="C00000"/>
                </a:solidFill>
              </a:rPr>
              <a:t>sorted in ascending order on their remaining run time</a:t>
            </a:r>
            <a:r>
              <a:rPr lang="en-US" dirty="0"/>
              <a:t>. </a:t>
            </a:r>
            <a:endParaRPr lang="en-US" dirty="0" smtClean="0"/>
          </a:p>
          <a:p>
            <a:pPr lvl="1"/>
            <a:r>
              <a:rPr lang="en-US" dirty="0" smtClean="0"/>
              <a:t>When </a:t>
            </a:r>
            <a:r>
              <a:rPr lang="en-US" dirty="0"/>
              <a:t>CPU becomes free, a process from the first position in a queue is selected to run.</a:t>
            </a:r>
          </a:p>
          <a:p>
            <a:endParaRPr lang="en-US" dirty="0"/>
          </a:p>
        </p:txBody>
      </p:sp>
    </p:spTree>
    <p:extLst>
      <p:ext uri="{BB962C8B-B14F-4D97-AF65-F5344CB8AC3E}">
        <p14:creationId xmlns:p14="http://schemas.microsoft.com/office/powerpoint/2010/main" val="340416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Shortest Remaining Time Next (SRTN</a:t>
            </a:r>
            <a:r>
              <a:rPr lang="en-US" dirty="0" smtClean="0"/>
              <a:t>)</a:t>
            </a:r>
            <a:endParaRPr lang="en-US" dirty="0"/>
          </a:p>
        </p:txBody>
      </p:sp>
      <p:sp>
        <p:nvSpPr>
          <p:cNvPr id="3" name="Content Placeholder 2"/>
          <p:cNvSpPr>
            <a:spLocks noGrp="1"/>
          </p:cNvSpPr>
          <p:nvPr>
            <p:ph idx="1"/>
          </p:nvPr>
        </p:nvSpPr>
        <p:spPr/>
        <p:txBody>
          <a:bodyPr/>
          <a:lstStyle/>
          <a:p>
            <a:r>
              <a:rPr lang="en-US" dirty="0"/>
              <a:t>Example</a:t>
            </a:r>
          </a:p>
          <a:p>
            <a:endParaRPr lang="en-US" dirty="0"/>
          </a:p>
          <a:p>
            <a:endParaRPr lang="en-US" dirty="0"/>
          </a:p>
          <a:p>
            <a:endParaRPr lang="en-US" dirty="0"/>
          </a:p>
          <a:p>
            <a:endParaRPr lang="en-US" dirty="0" smtClean="0"/>
          </a:p>
          <a:p>
            <a:r>
              <a:rPr lang="en-US" dirty="0" smtClean="0"/>
              <a:t>Gantt </a:t>
            </a:r>
            <a:r>
              <a:rPr lang="en-US" dirty="0"/>
              <a:t>Chart</a:t>
            </a:r>
          </a:p>
        </p:txBody>
      </p:sp>
      <p:graphicFrame>
        <p:nvGraphicFramePr>
          <p:cNvPr id="4" name="Table 3"/>
          <p:cNvGraphicFramePr>
            <a:graphicFrameLocks noGrp="1"/>
          </p:cNvGraphicFramePr>
          <p:nvPr>
            <p:extLst>
              <p:ext uri="{D42A27DB-BD31-4B8C-83A1-F6EECF244321}">
                <p14:modId xmlns:p14="http://schemas.microsoft.com/office/powerpoint/2010/main" val="1298702077"/>
              </p:ext>
            </p:extLst>
          </p:nvPr>
        </p:nvGraphicFramePr>
        <p:xfrm>
          <a:off x="2438400" y="1143000"/>
          <a:ext cx="6324601" cy="2123440"/>
        </p:xfrm>
        <a:graphic>
          <a:graphicData uri="http://schemas.openxmlformats.org/drawingml/2006/table">
            <a:tbl>
              <a:tblPr firstRow="1" bandRow="1">
                <a:tableStyleId>{5C22544A-7EE6-4342-B048-85BDC9FD1C3A}</a:tableStyleId>
              </a:tblPr>
              <a:tblGrid>
                <a:gridCol w="948690"/>
                <a:gridCol w="1870710"/>
                <a:gridCol w="3505201"/>
              </a:tblGrid>
              <a:tr h="370840">
                <a:tc>
                  <a:txBody>
                    <a:bodyPr/>
                    <a:lstStyle/>
                    <a:p>
                      <a:pPr algn="ctr"/>
                      <a:r>
                        <a:rPr lang="en-US" dirty="0" smtClean="0"/>
                        <a:t>Process</a:t>
                      </a:r>
                      <a:endParaRPr lang="en-US" dirty="0"/>
                    </a:p>
                  </a:txBody>
                  <a:tcPr/>
                </a:tc>
                <a:tc>
                  <a:txBody>
                    <a:bodyPr/>
                    <a:lstStyle/>
                    <a:p>
                      <a:pPr algn="ctr"/>
                      <a:r>
                        <a:rPr lang="en-US" dirty="0" smtClean="0"/>
                        <a:t>Arrival Time (T0)</a:t>
                      </a:r>
                      <a:endParaRPr lang="en-US" dirty="0"/>
                    </a:p>
                  </a:txBody>
                  <a:tcPr/>
                </a:tc>
                <a:tc>
                  <a:txBody>
                    <a:bodyPr/>
                    <a:lstStyle/>
                    <a:p>
                      <a:pPr algn="ctr"/>
                      <a:r>
                        <a:rPr lang="en-US" dirty="0" smtClean="0"/>
                        <a:t>Time required for completion (∆T) (CPU Burst Time)</a:t>
                      </a:r>
                      <a:endParaRPr lang="en-US" dirty="0"/>
                    </a:p>
                  </a:txBody>
                  <a:tcPr/>
                </a:tc>
              </a:tr>
              <a:tr h="370840">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r>
            </a:tbl>
          </a:graphicData>
        </a:graphic>
      </p:graphicFrame>
      <p:sp>
        <p:nvSpPr>
          <p:cNvPr id="6" name="Rectangle 5"/>
          <p:cNvSpPr/>
          <p:nvPr/>
        </p:nvSpPr>
        <p:spPr>
          <a:xfrm>
            <a:off x="5823861" y="3589360"/>
            <a:ext cx="13716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8" name="Rectangle 7"/>
          <p:cNvSpPr/>
          <p:nvPr/>
        </p:nvSpPr>
        <p:spPr>
          <a:xfrm>
            <a:off x="4018063" y="3589360"/>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9" name="TextBox 8"/>
          <p:cNvSpPr txBox="1"/>
          <p:nvPr/>
        </p:nvSpPr>
        <p:spPr>
          <a:xfrm>
            <a:off x="2321256" y="4038600"/>
            <a:ext cx="318448" cy="381000"/>
          </a:xfrm>
          <a:prstGeom prst="rect">
            <a:avLst/>
          </a:prstGeom>
          <a:noFill/>
        </p:spPr>
        <p:txBody>
          <a:bodyPr wrap="square" rtlCol="0">
            <a:spAutoFit/>
          </a:bodyPr>
          <a:lstStyle/>
          <a:p>
            <a:r>
              <a:rPr lang="en-US" dirty="0" smtClean="0"/>
              <a:t>0</a:t>
            </a:r>
            <a:endParaRPr lang="en-US" dirty="0"/>
          </a:p>
        </p:txBody>
      </p:sp>
      <p:sp>
        <p:nvSpPr>
          <p:cNvPr id="11" name="TextBox 10"/>
          <p:cNvSpPr txBox="1"/>
          <p:nvPr/>
        </p:nvSpPr>
        <p:spPr>
          <a:xfrm>
            <a:off x="4763445" y="4058228"/>
            <a:ext cx="306700" cy="369332"/>
          </a:xfrm>
          <a:prstGeom prst="rect">
            <a:avLst/>
          </a:prstGeom>
          <a:noFill/>
        </p:spPr>
        <p:txBody>
          <a:bodyPr wrap="square" rtlCol="0">
            <a:spAutoFit/>
          </a:bodyPr>
          <a:lstStyle/>
          <a:p>
            <a:r>
              <a:rPr lang="en-US" dirty="0"/>
              <a:t>9</a:t>
            </a:r>
          </a:p>
        </p:txBody>
      </p:sp>
      <p:sp>
        <p:nvSpPr>
          <p:cNvPr id="13" name="TextBox 12"/>
          <p:cNvSpPr txBox="1"/>
          <p:nvPr/>
        </p:nvSpPr>
        <p:spPr>
          <a:xfrm>
            <a:off x="7007805" y="4054374"/>
            <a:ext cx="448784" cy="369332"/>
          </a:xfrm>
          <a:prstGeom prst="rect">
            <a:avLst/>
          </a:prstGeom>
          <a:noFill/>
        </p:spPr>
        <p:txBody>
          <a:bodyPr wrap="square" rtlCol="0">
            <a:spAutoFit/>
          </a:bodyPr>
          <a:lstStyle/>
          <a:p>
            <a:r>
              <a:rPr lang="en-US" dirty="0" smtClean="0"/>
              <a:t>22</a:t>
            </a:r>
            <a:endParaRPr lang="en-US" dirty="0"/>
          </a:p>
        </p:txBody>
      </p:sp>
      <p:cxnSp>
        <p:nvCxnSpPr>
          <p:cNvPr id="14" name="Straight Connector 13"/>
          <p:cNvCxnSpPr/>
          <p:nvPr/>
        </p:nvCxnSpPr>
        <p:spPr>
          <a:xfrm>
            <a:off x="2465696" y="3581400"/>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459050" y="3589360"/>
            <a:ext cx="457200" cy="4550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16" name="TextBox 15"/>
          <p:cNvSpPr txBox="1"/>
          <p:nvPr/>
        </p:nvSpPr>
        <p:spPr>
          <a:xfrm>
            <a:off x="2764662" y="4036620"/>
            <a:ext cx="286078" cy="369332"/>
          </a:xfrm>
          <a:prstGeom prst="rect">
            <a:avLst/>
          </a:prstGeom>
          <a:noFill/>
        </p:spPr>
        <p:txBody>
          <a:bodyPr wrap="square" rtlCol="0">
            <a:spAutoFit/>
          </a:bodyPr>
          <a:lstStyle/>
          <a:p>
            <a:r>
              <a:rPr lang="en-US" dirty="0" smtClean="0"/>
              <a:t>1</a:t>
            </a:r>
            <a:endParaRPr lang="en-US" dirty="0"/>
          </a:p>
        </p:txBody>
      </p:sp>
      <p:sp>
        <p:nvSpPr>
          <p:cNvPr id="18" name="Rectangle 17"/>
          <p:cNvSpPr/>
          <p:nvPr/>
        </p:nvSpPr>
        <p:spPr>
          <a:xfrm>
            <a:off x="2923250" y="3593068"/>
            <a:ext cx="547049" cy="4513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20" name="TextBox 19"/>
          <p:cNvSpPr txBox="1"/>
          <p:nvPr/>
        </p:nvSpPr>
        <p:spPr>
          <a:xfrm>
            <a:off x="3312011" y="4036620"/>
            <a:ext cx="286078" cy="369332"/>
          </a:xfrm>
          <a:prstGeom prst="rect">
            <a:avLst/>
          </a:prstGeom>
          <a:noFill/>
        </p:spPr>
        <p:txBody>
          <a:bodyPr wrap="square" rtlCol="0">
            <a:spAutoFit/>
          </a:bodyPr>
          <a:lstStyle/>
          <a:p>
            <a:r>
              <a:rPr lang="en-US" dirty="0" smtClean="0"/>
              <a:t>3</a:t>
            </a:r>
            <a:endParaRPr lang="en-US" dirty="0"/>
          </a:p>
        </p:txBody>
      </p:sp>
      <p:sp>
        <p:nvSpPr>
          <p:cNvPr id="21" name="Rectangle 20"/>
          <p:cNvSpPr/>
          <p:nvPr/>
        </p:nvSpPr>
        <p:spPr>
          <a:xfrm>
            <a:off x="3470299" y="3593068"/>
            <a:ext cx="547049" cy="4513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22" name="TextBox 21"/>
          <p:cNvSpPr txBox="1"/>
          <p:nvPr/>
        </p:nvSpPr>
        <p:spPr>
          <a:xfrm>
            <a:off x="3859060" y="4036620"/>
            <a:ext cx="286078" cy="369332"/>
          </a:xfrm>
          <a:prstGeom prst="rect">
            <a:avLst/>
          </a:prstGeom>
          <a:noFill/>
        </p:spPr>
        <p:txBody>
          <a:bodyPr wrap="square" rtlCol="0">
            <a:spAutoFit/>
          </a:bodyPr>
          <a:lstStyle/>
          <a:p>
            <a:r>
              <a:rPr lang="en-US" dirty="0"/>
              <a:t>5</a:t>
            </a:r>
          </a:p>
        </p:txBody>
      </p:sp>
      <p:sp>
        <p:nvSpPr>
          <p:cNvPr id="23" name="Rectangle 22"/>
          <p:cNvSpPr/>
          <p:nvPr/>
        </p:nvSpPr>
        <p:spPr>
          <a:xfrm>
            <a:off x="4916252" y="3589582"/>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24" name="TextBox 23"/>
          <p:cNvSpPr txBox="1"/>
          <p:nvPr/>
        </p:nvSpPr>
        <p:spPr>
          <a:xfrm>
            <a:off x="5595584" y="4058450"/>
            <a:ext cx="481934" cy="369332"/>
          </a:xfrm>
          <a:prstGeom prst="rect">
            <a:avLst/>
          </a:prstGeom>
          <a:noFill/>
        </p:spPr>
        <p:txBody>
          <a:bodyPr wrap="square" rtlCol="0">
            <a:spAutoFit/>
          </a:bodyPr>
          <a:lstStyle/>
          <a:p>
            <a:r>
              <a:rPr lang="en-US" dirty="0" smtClean="0"/>
              <a:t>13</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8959356"/>
              </p:ext>
            </p:extLst>
          </p:nvPr>
        </p:nvGraphicFramePr>
        <p:xfrm>
          <a:off x="2084696" y="4374107"/>
          <a:ext cx="2499833" cy="1112520"/>
        </p:xfrm>
        <a:graphic>
          <a:graphicData uri="http://schemas.openxmlformats.org/drawingml/2006/table">
            <a:tbl>
              <a:tblPr firstRow="1" bandRow="1">
                <a:tableStyleId>{5C22544A-7EE6-4342-B048-85BDC9FD1C3A}</a:tableStyleId>
              </a:tblPr>
              <a:tblGrid>
                <a:gridCol w="843959"/>
                <a:gridCol w="1655874"/>
              </a:tblGrid>
              <a:tr h="370840">
                <a:tc>
                  <a:txBody>
                    <a:bodyPr/>
                    <a:lstStyle/>
                    <a:p>
                      <a:r>
                        <a:rPr lang="en-US" sz="1600" dirty="0" smtClean="0"/>
                        <a:t>Process</a:t>
                      </a:r>
                      <a:endParaRPr lang="en-US" sz="1600" dirty="0"/>
                    </a:p>
                  </a:txBody>
                  <a:tcPr/>
                </a:tc>
                <a:tc>
                  <a:txBody>
                    <a:bodyPr/>
                    <a:lstStyle/>
                    <a:p>
                      <a:r>
                        <a:rPr lang="en-US" sz="1600" dirty="0" smtClean="0"/>
                        <a:t>Remaining Time</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6</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9</a:t>
                      </a:r>
                      <a:endParaRPr lang="en-US" sz="1600"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939206555"/>
              </p:ext>
            </p:extLst>
          </p:nvPr>
        </p:nvGraphicFramePr>
        <p:xfrm>
          <a:off x="2623782" y="4392304"/>
          <a:ext cx="2499833" cy="1483360"/>
        </p:xfrm>
        <a:graphic>
          <a:graphicData uri="http://schemas.openxmlformats.org/drawingml/2006/table">
            <a:tbl>
              <a:tblPr firstRow="1" bandRow="1">
                <a:tableStyleId>{5C22544A-7EE6-4342-B048-85BDC9FD1C3A}</a:tableStyleId>
              </a:tblPr>
              <a:tblGrid>
                <a:gridCol w="843959"/>
                <a:gridCol w="1655874"/>
              </a:tblGrid>
              <a:tr h="370840">
                <a:tc>
                  <a:txBody>
                    <a:bodyPr/>
                    <a:lstStyle/>
                    <a:p>
                      <a:r>
                        <a:rPr lang="en-US" sz="1600" dirty="0" smtClean="0"/>
                        <a:t>Process</a:t>
                      </a:r>
                      <a:endParaRPr lang="en-US" sz="1600" dirty="0"/>
                    </a:p>
                  </a:txBody>
                  <a:tcPr/>
                </a:tc>
                <a:tc>
                  <a:txBody>
                    <a:bodyPr/>
                    <a:lstStyle/>
                    <a:p>
                      <a:r>
                        <a:rPr lang="en-US" sz="1600" dirty="0" smtClean="0"/>
                        <a:t>Remaining Time</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9</a:t>
                      </a:r>
                      <a:endParaRPr lang="en-US" sz="1600" dirty="0"/>
                    </a:p>
                  </a:txBody>
                  <a:tcPr/>
                </a:tc>
              </a:tr>
              <a:tr h="370840">
                <a:tc>
                  <a:txBody>
                    <a:bodyPr/>
                    <a:lstStyle/>
                    <a:p>
                      <a:r>
                        <a:rPr lang="en-US" sz="1600" dirty="0" smtClean="0"/>
                        <a:t>P2</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4</a:t>
                      </a:r>
                      <a:endParaRPr lang="en-US" sz="1600"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792454558"/>
              </p:ext>
            </p:extLst>
          </p:nvPr>
        </p:nvGraphicFramePr>
        <p:xfrm>
          <a:off x="3189179" y="4384342"/>
          <a:ext cx="2499833" cy="1483360"/>
        </p:xfrm>
        <a:graphic>
          <a:graphicData uri="http://schemas.openxmlformats.org/drawingml/2006/table">
            <a:tbl>
              <a:tblPr firstRow="1" bandRow="1">
                <a:tableStyleId>{5C22544A-7EE6-4342-B048-85BDC9FD1C3A}</a:tableStyleId>
              </a:tblPr>
              <a:tblGrid>
                <a:gridCol w="843959"/>
                <a:gridCol w="1655874"/>
              </a:tblGrid>
              <a:tr h="370840">
                <a:tc>
                  <a:txBody>
                    <a:bodyPr/>
                    <a:lstStyle/>
                    <a:p>
                      <a:r>
                        <a:rPr lang="en-US" sz="1600" dirty="0" smtClean="0"/>
                        <a:t>Process</a:t>
                      </a:r>
                      <a:endParaRPr lang="en-US" sz="1600" dirty="0"/>
                    </a:p>
                  </a:txBody>
                  <a:tcPr/>
                </a:tc>
                <a:tc>
                  <a:txBody>
                    <a:bodyPr/>
                    <a:lstStyle/>
                    <a:p>
                      <a:r>
                        <a:rPr lang="en-US" sz="1600" dirty="0" smtClean="0"/>
                        <a:t>Remaining Time</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9</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4</a:t>
                      </a:r>
                      <a:endParaRPr lang="en-US" sz="1600" dirty="0"/>
                    </a:p>
                  </a:txBody>
                  <a:tcPr/>
                </a:tc>
              </a:tr>
              <a:tr h="370840">
                <a:tc>
                  <a:txBody>
                    <a:bodyPr/>
                    <a:lstStyle/>
                    <a:p>
                      <a:r>
                        <a:rPr lang="en-US" sz="1600" dirty="0" smtClean="0"/>
                        <a:t>P3</a:t>
                      </a:r>
                      <a:endParaRPr lang="en-US" sz="1600" dirty="0"/>
                    </a:p>
                  </a:txBody>
                  <a:tcPr/>
                </a:tc>
                <a:tc>
                  <a:txBody>
                    <a:bodyPr/>
                    <a:lstStyle/>
                    <a:p>
                      <a:r>
                        <a:rPr lang="en-US" sz="1600" dirty="0" smtClean="0"/>
                        <a:t>4</a:t>
                      </a:r>
                      <a:endParaRPr lang="en-US" sz="1600" dirty="0"/>
                    </a:p>
                  </a:txBody>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450375578"/>
              </p:ext>
            </p:extLst>
          </p:nvPr>
        </p:nvGraphicFramePr>
        <p:xfrm>
          <a:off x="4071940" y="4403677"/>
          <a:ext cx="2499833" cy="1112520"/>
        </p:xfrm>
        <a:graphic>
          <a:graphicData uri="http://schemas.openxmlformats.org/drawingml/2006/table">
            <a:tbl>
              <a:tblPr firstRow="1" bandRow="1">
                <a:tableStyleId>{5C22544A-7EE6-4342-B048-85BDC9FD1C3A}</a:tableStyleId>
              </a:tblPr>
              <a:tblGrid>
                <a:gridCol w="843959"/>
                <a:gridCol w="1655874"/>
              </a:tblGrid>
              <a:tr h="370840">
                <a:tc>
                  <a:txBody>
                    <a:bodyPr/>
                    <a:lstStyle/>
                    <a:p>
                      <a:r>
                        <a:rPr lang="en-US" sz="1600" dirty="0" smtClean="0"/>
                        <a:t>Process</a:t>
                      </a:r>
                      <a:endParaRPr lang="en-US" sz="1600" dirty="0"/>
                    </a:p>
                  </a:txBody>
                  <a:tcPr/>
                </a:tc>
                <a:tc>
                  <a:txBody>
                    <a:bodyPr/>
                    <a:lstStyle/>
                    <a:p>
                      <a:r>
                        <a:rPr lang="en-US" sz="1600" dirty="0" smtClean="0"/>
                        <a:t>Remaining Time</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9</a:t>
                      </a:r>
                      <a:endParaRPr lang="en-US" sz="1600" dirty="0"/>
                    </a:p>
                  </a:txBody>
                  <a:tcPr/>
                </a:tc>
              </a:tr>
              <a:tr h="370840">
                <a:tc>
                  <a:txBody>
                    <a:bodyPr/>
                    <a:lstStyle/>
                    <a:p>
                      <a:r>
                        <a:rPr lang="en-US" sz="1600" dirty="0" smtClean="0"/>
                        <a:t>P3</a:t>
                      </a:r>
                      <a:endParaRPr lang="en-US" sz="1600" dirty="0"/>
                    </a:p>
                  </a:txBody>
                  <a:tcPr/>
                </a:tc>
                <a:tc>
                  <a:txBody>
                    <a:bodyPr/>
                    <a:lstStyle/>
                    <a:p>
                      <a:r>
                        <a:rPr lang="en-US" sz="1600" dirty="0" smtClean="0"/>
                        <a:t>4</a:t>
                      </a:r>
                      <a:endParaRPr lang="en-US" sz="1600" dirty="0"/>
                    </a:p>
                  </a:txBody>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141587747"/>
              </p:ext>
            </p:extLst>
          </p:nvPr>
        </p:nvGraphicFramePr>
        <p:xfrm>
          <a:off x="4916252" y="4413912"/>
          <a:ext cx="2499833" cy="741680"/>
        </p:xfrm>
        <a:graphic>
          <a:graphicData uri="http://schemas.openxmlformats.org/drawingml/2006/table">
            <a:tbl>
              <a:tblPr firstRow="1" bandRow="1">
                <a:tableStyleId>{5C22544A-7EE6-4342-B048-85BDC9FD1C3A}</a:tableStyleId>
              </a:tblPr>
              <a:tblGrid>
                <a:gridCol w="843959"/>
                <a:gridCol w="1655874"/>
              </a:tblGrid>
              <a:tr h="370840">
                <a:tc>
                  <a:txBody>
                    <a:bodyPr/>
                    <a:lstStyle/>
                    <a:p>
                      <a:r>
                        <a:rPr lang="en-US" sz="1600" dirty="0" smtClean="0"/>
                        <a:t>Process</a:t>
                      </a:r>
                      <a:endParaRPr lang="en-US" sz="1600" dirty="0"/>
                    </a:p>
                  </a:txBody>
                  <a:tcPr/>
                </a:tc>
                <a:tc>
                  <a:txBody>
                    <a:bodyPr/>
                    <a:lstStyle/>
                    <a:p>
                      <a:r>
                        <a:rPr lang="en-US" sz="1600" dirty="0" smtClean="0"/>
                        <a:t>Remaining Time</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9</a:t>
                      </a:r>
                      <a:endParaRPr lang="en-US" sz="1600" dirty="0"/>
                    </a:p>
                  </a:txBody>
                  <a:tcPr/>
                </a:tc>
              </a:tr>
            </a:tbl>
          </a:graphicData>
        </a:graphic>
      </p:graphicFrame>
    </p:spTree>
    <p:extLst>
      <p:ext uri="{BB962C8B-B14F-4D97-AF65-F5344CB8AC3E}">
        <p14:creationId xmlns:p14="http://schemas.microsoft.com/office/powerpoint/2010/main" val="222965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5"/>
                                        </p:tgtEl>
                                        <p:attrNameLst>
                                          <p:attrName>ppt_x</p:attrName>
                                        </p:attrNameLst>
                                      </p:cBhvr>
                                      <p:tavLst>
                                        <p:tav tm="0">
                                          <p:val>
                                            <p:strVal val="ppt_x"/>
                                          </p:val>
                                        </p:tav>
                                        <p:tav tm="100000">
                                          <p:val>
                                            <p:strVal val="ppt_x"/>
                                          </p:val>
                                        </p:tav>
                                      </p:tavLst>
                                    </p:anim>
                                    <p:anim calcmode="lin" valueType="num">
                                      <p:cBhvr additive="base">
                                        <p:cTn id="40" dur="500"/>
                                        <p:tgtEl>
                                          <p:spTgt spid="5"/>
                                        </p:tgtEl>
                                        <p:attrNameLst>
                                          <p:attrName>ppt_y</p:attrName>
                                        </p:attrNameLst>
                                      </p:cBhvr>
                                      <p:tavLst>
                                        <p:tav tm="0">
                                          <p:val>
                                            <p:strVal val="ppt_y"/>
                                          </p:val>
                                        </p:tav>
                                        <p:tav tm="100000">
                                          <p:val>
                                            <p:strVal val="1+ppt_h/2"/>
                                          </p:val>
                                        </p:tav>
                                      </p:tavLst>
                                    </p:anim>
                                    <p:set>
                                      <p:cBhvr>
                                        <p:cTn id="41" dur="1" fill="hold">
                                          <p:stCondLst>
                                            <p:cond delay="499"/>
                                          </p:stCondLst>
                                        </p:cTn>
                                        <p:tgtEl>
                                          <p:spTgt spid="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nodeType="clickEffect">
                                  <p:stCondLst>
                                    <p:cond delay="0"/>
                                  </p:stCondLst>
                                  <p:childTnLst>
                                    <p:anim calcmode="lin" valueType="num">
                                      <p:cBhvr additive="base">
                                        <p:cTn id="59" dur="500"/>
                                        <p:tgtEl>
                                          <p:spTgt spid="28"/>
                                        </p:tgtEl>
                                        <p:attrNameLst>
                                          <p:attrName>ppt_x</p:attrName>
                                        </p:attrNameLst>
                                      </p:cBhvr>
                                      <p:tavLst>
                                        <p:tav tm="0">
                                          <p:val>
                                            <p:strVal val="ppt_x"/>
                                          </p:val>
                                        </p:tav>
                                        <p:tav tm="100000">
                                          <p:val>
                                            <p:strVal val="ppt_x"/>
                                          </p:val>
                                        </p:tav>
                                      </p:tavLst>
                                    </p:anim>
                                    <p:anim calcmode="lin" valueType="num">
                                      <p:cBhvr additive="base">
                                        <p:cTn id="60" dur="500"/>
                                        <p:tgtEl>
                                          <p:spTgt spid="28"/>
                                        </p:tgtEl>
                                        <p:attrNameLst>
                                          <p:attrName>ppt_y</p:attrName>
                                        </p:attrNameLst>
                                      </p:cBhvr>
                                      <p:tavLst>
                                        <p:tav tm="0">
                                          <p:val>
                                            <p:strVal val="ppt_y"/>
                                          </p:val>
                                        </p:tav>
                                        <p:tav tm="100000">
                                          <p:val>
                                            <p:strVal val="1+ppt_h/2"/>
                                          </p:val>
                                        </p:tav>
                                      </p:tavLst>
                                    </p:anim>
                                    <p:set>
                                      <p:cBhvr>
                                        <p:cTn id="61" dur="1" fill="hold">
                                          <p:stCondLst>
                                            <p:cond delay="499"/>
                                          </p:stCondLst>
                                        </p:cTn>
                                        <p:tgtEl>
                                          <p:spTgt spid="2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ppt_x"/>
                                          </p:val>
                                        </p:tav>
                                        <p:tav tm="100000">
                                          <p:val>
                                            <p:strVal val="#ppt_x"/>
                                          </p:val>
                                        </p:tav>
                                      </p:tavLst>
                                    </p:anim>
                                    <p:anim calcmode="lin" valueType="num">
                                      <p:cBhvr additive="base">
                                        <p:cTn id="7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nodeType="clickEffect">
                                  <p:stCondLst>
                                    <p:cond delay="0"/>
                                  </p:stCondLst>
                                  <p:childTnLst>
                                    <p:anim calcmode="lin" valueType="num">
                                      <p:cBhvr additive="base">
                                        <p:cTn id="79" dur="500"/>
                                        <p:tgtEl>
                                          <p:spTgt spid="29"/>
                                        </p:tgtEl>
                                        <p:attrNameLst>
                                          <p:attrName>ppt_x</p:attrName>
                                        </p:attrNameLst>
                                      </p:cBhvr>
                                      <p:tavLst>
                                        <p:tav tm="0">
                                          <p:val>
                                            <p:strVal val="ppt_x"/>
                                          </p:val>
                                        </p:tav>
                                        <p:tav tm="100000">
                                          <p:val>
                                            <p:strVal val="ppt_x"/>
                                          </p:val>
                                        </p:tav>
                                      </p:tavLst>
                                    </p:anim>
                                    <p:anim calcmode="lin" valueType="num">
                                      <p:cBhvr additive="base">
                                        <p:cTn id="80" dur="500"/>
                                        <p:tgtEl>
                                          <p:spTgt spid="29"/>
                                        </p:tgtEl>
                                        <p:attrNameLst>
                                          <p:attrName>ppt_y</p:attrName>
                                        </p:attrNameLst>
                                      </p:cBhvr>
                                      <p:tavLst>
                                        <p:tav tm="0">
                                          <p:val>
                                            <p:strVal val="ppt_y"/>
                                          </p:val>
                                        </p:tav>
                                        <p:tav tm="100000">
                                          <p:val>
                                            <p:strVal val="1+ppt_h/2"/>
                                          </p:val>
                                        </p:tav>
                                      </p:tavLst>
                                    </p:anim>
                                    <p:set>
                                      <p:cBhvr>
                                        <p:cTn id="81" dur="1" fill="hold">
                                          <p:stCondLst>
                                            <p:cond delay="499"/>
                                          </p:stCondLst>
                                        </p:cTn>
                                        <p:tgtEl>
                                          <p:spTgt spid="2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additive="base">
                                        <p:cTn id="94" dur="500" fill="hold"/>
                                        <p:tgtEl>
                                          <p:spTgt spid="30"/>
                                        </p:tgtEl>
                                        <p:attrNameLst>
                                          <p:attrName>ppt_x</p:attrName>
                                        </p:attrNameLst>
                                      </p:cBhvr>
                                      <p:tavLst>
                                        <p:tav tm="0">
                                          <p:val>
                                            <p:strVal val="#ppt_x"/>
                                          </p:val>
                                        </p:tav>
                                        <p:tav tm="100000">
                                          <p:val>
                                            <p:strVal val="#ppt_x"/>
                                          </p:val>
                                        </p:tav>
                                      </p:tavLst>
                                    </p:anim>
                                    <p:anim calcmode="lin" valueType="num">
                                      <p:cBhvr additive="base">
                                        <p:cTn id="9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xit" presetSubtype="4" fill="hold" nodeType="clickEffect">
                                  <p:stCondLst>
                                    <p:cond delay="0"/>
                                  </p:stCondLst>
                                  <p:childTnLst>
                                    <p:anim calcmode="lin" valueType="num">
                                      <p:cBhvr additive="base">
                                        <p:cTn id="99" dur="500"/>
                                        <p:tgtEl>
                                          <p:spTgt spid="30"/>
                                        </p:tgtEl>
                                        <p:attrNameLst>
                                          <p:attrName>ppt_x</p:attrName>
                                        </p:attrNameLst>
                                      </p:cBhvr>
                                      <p:tavLst>
                                        <p:tav tm="0">
                                          <p:val>
                                            <p:strVal val="ppt_x"/>
                                          </p:val>
                                        </p:tav>
                                        <p:tav tm="100000">
                                          <p:val>
                                            <p:strVal val="ppt_x"/>
                                          </p:val>
                                        </p:tav>
                                      </p:tavLst>
                                    </p:anim>
                                    <p:anim calcmode="lin" valueType="num">
                                      <p:cBhvr additive="base">
                                        <p:cTn id="100" dur="500"/>
                                        <p:tgtEl>
                                          <p:spTgt spid="30"/>
                                        </p:tgtEl>
                                        <p:attrNameLst>
                                          <p:attrName>ppt_y</p:attrName>
                                        </p:attrNameLst>
                                      </p:cBhvr>
                                      <p:tavLst>
                                        <p:tav tm="0">
                                          <p:val>
                                            <p:strVal val="ppt_y"/>
                                          </p:val>
                                        </p:tav>
                                        <p:tav tm="100000">
                                          <p:val>
                                            <p:strVal val="1+ppt_h/2"/>
                                          </p:val>
                                        </p:tav>
                                      </p:tavLst>
                                    </p:anim>
                                    <p:set>
                                      <p:cBhvr>
                                        <p:cTn id="101" dur="1" fill="hold">
                                          <p:stCondLst>
                                            <p:cond delay="499"/>
                                          </p:stCondLst>
                                        </p:cTn>
                                        <p:tgtEl>
                                          <p:spTgt spid="30"/>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24"/>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31"/>
                                        </p:tgtEl>
                                        <p:attrNameLst>
                                          <p:attrName>style.visibility</p:attrName>
                                        </p:attrNameLst>
                                      </p:cBhvr>
                                      <p:to>
                                        <p:strVal val="visible"/>
                                      </p:to>
                                    </p:set>
                                    <p:anim calcmode="lin" valueType="num">
                                      <p:cBhvr additive="base">
                                        <p:cTn id="114" dur="500" fill="hold"/>
                                        <p:tgtEl>
                                          <p:spTgt spid="31"/>
                                        </p:tgtEl>
                                        <p:attrNameLst>
                                          <p:attrName>ppt_x</p:attrName>
                                        </p:attrNameLst>
                                      </p:cBhvr>
                                      <p:tavLst>
                                        <p:tav tm="0">
                                          <p:val>
                                            <p:strVal val="#ppt_x"/>
                                          </p:val>
                                        </p:tav>
                                        <p:tav tm="100000">
                                          <p:val>
                                            <p:strVal val="#ppt_x"/>
                                          </p:val>
                                        </p:tav>
                                      </p:tavLst>
                                    </p:anim>
                                    <p:anim calcmode="lin" valueType="num">
                                      <p:cBhvr additive="base">
                                        <p:cTn id="11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xit" presetSubtype="4" fill="hold" nodeType="clickEffect">
                                  <p:stCondLst>
                                    <p:cond delay="0"/>
                                  </p:stCondLst>
                                  <p:childTnLst>
                                    <p:anim calcmode="lin" valueType="num">
                                      <p:cBhvr additive="base">
                                        <p:cTn id="119" dur="500"/>
                                        <p:tgtEl>
                                          <p:spTgt spid="31"/>
                                        </p:tgtEl>
                                        <p:attrNameLst>
                                          <p:attrName>ppt_x</p:attrName>
                                        </p:attrNameLst>
                                      </p:cBhvr>
                                      <p:tavLst>
                                        <p:tav tm="0">
                                          <p:val>
                                            <p:strVal val="ppt_x"/>
                                          </p:val>
                                        </p:tav>
                                        <p:tav tm="100000">
                                          <p:val>
                                            <p:strVal val="ppt_x"/>
                                          </p:val>
                                        </p:tav>
                                      </p:tavLst>
                                    </p:anim>
                                    <p:anim calcmode="lin" valueType="num">
                                      <p:cBhvr additive="base">
                                        <p:cTn id="120" dur="500"/>
                                        <p:tgtEl>
                                          <p:spTgt spid="31"/>
                                        </p:tgtEl>
                                        <p:attrNameLst>
                                          <p:attrName>ppt_y</p:attrName>
                                        </p:attrNameLst>
                                      </p:cBhvr>
                                      <p:tavLst>
                                        <p:tav tm="0">
                                          <p:val>
                                            <p:strVal val="ppt_y"/>
                                          </p:val>
                                        </p:tav>
                                        <p:tav tm="100000">
                                          <p:val>
                                            <p:strVal val="1+ppt_h/2"/>
                                          </p:val>
                                        </p:tav>
                                      </p:tavLst>
                                    </p:anim>
                                    <p:set>
                                      <p:cBhvr>
                                        <p:cTn id="121" dur="1" fill="hold">
                                          <p:stCondLst>
                                            <p:cond delay="499"/>
                                          </p:stCondLst>
                                        </p:cTn>
                                        <p:tgtEl>
                                          <p:spTgt spid="3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6"/>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1" grpId="0"/>
      <p:bldP spid="13" grpId="0"/>
      <p:bldP spid="15" grpId="0" animBg="1"/>
      <p:bldP spid="16" grpId="0"/>
      <p:bldP spid="18" grpId="0" animBg="1"/>
      <p:bldP spid="20" grpId="0"/>
      <p:bldP spid="21" grpId="0" animBg="1"/>
      <p:bldP spid="22" grpId="0"/>
      <p:bldP spid="23" grpId="0" animBg="1"/>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Shortest Remaining Time Next (SRTN</a:t>
            </a:r>
            <a:r>
              <a:rPr lang="en-US" dirty="0" smtClean="0"/>
              <a:t>)</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smtClean="0"/>
          </a:p>
          <a:p>
            <a:endParaRPr lang="en-US" dirty="0" smtClean="0"/>
          </a:p>
          <a:p>
            <a:r>
              <a:rPr lang="en-US" dirty="0" smtClean="0"/>
              <a:t>Gantt Chart</a:t>
            </a:r>
          </a:p>
          <a:p>
            <a:endParaRPr lang="en-US" dirty="0" smtClean="0"/>
          </a:p>
          <a:p>
            <a:endParaRPr lang="en-US" dirty="0" smtClean="0"/>
          </a:p>
          <a:p>
            <a:r>
              <a:rPr lang="en-US" dirty="0"/>
              <a:t>Average Turnaround Time:	(22+8+2+8) / 4	</a:t>
            </a:r>
            <a:r>
              <a:rPr lang="en-US" dirty="0" smtClean="0"/>
              <a:t>	= 	10 </a:t>
            </a:r>
            <a:r>
              <a:rPr lang="en-US" dirty="0" err="1"/>
              <a:t>ms.</a:t>
            </a:r>
            <a:endParaRPr lang="en-US" dirty="0"/>
          </a:p>
          <a:p>
            <a:r>
              <a:rPr lang="en-US" dirty="0"/>
              <a:t>Average Waiting Time:	(12+2+0+4)/4		= </a:t>
            </a:r>
            <a:r>
              <a:rPr lang="en-US" dirty="0" smtClean="0"/>
              <a:t>	4.5 </a:t>
            </a:r>
            <a:r>
              <a:rPr lang="en-US" dirty="0" err="1"/>
              <a:t>ms</a:t>
            </a:r>
            <a:r>
              <a:rPr lang="en-US" dirty="0" err="1" smtClean="0"/>
              <a:t>.</a:t>
            </a:r>
            <a:endParaRPr lang="en-US" dirty="0"/>
          </a:p>
        </p:txBody>
      </p:sp>
      <p:sp>
        <p:nvSpPr>
          <p:cNvPr id="6" name="Rectangle 5"/>
          <p:cNvSpPr/>
          <p:nvPr/>
        </p:nvSpPr>
        <p:spPr>
          <a:xfrm>
            <a:off x="5823861" y="3589360"/>
            <a:ext cx="13716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8" name="Rectangle 7"/>
          <p:cNvSpPr/>
          <p:nvPr/>
        </p:nvSpPr>
        <p:spPr>
          <a:xfrm>
            <a:off x="4018063" y="3589360"/>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9" name="TextBox 8"/>
          <p:cNvSpPr txBox="1"/>
          <p:nvPr/>
        </p:nvSpPr>
        <p:spPr>
          <a:xfrm>
            <a:off x="2321256" y="4038600"/>
            <a:ext cx="318448" cy="381000"/>
          </a:xfrm>
          <a:prstGeom prst="rect">
            <a:avLst/>
          </a:prstGeom>
          <a:noFill/>
        </p:spPr>
        <p:txBody>
          <a:bodyPr wrap="square" rtlCol="0">
            <a:spAutoFit/>
          </a:bodyPr>
          <a:lstStyle/>
          <a:p>
            <a:r>
              <a:rPr lang="en-US" dirty="0" smtClean="0"/>
              <a:t>0</a:t>
            </a:r>
            <a:endParaRPr lang="en-US" dirty="0"/>
          </a:p>
        </p:txBody>
      </p:sp>
      <p:sp>
        <p:nvSpPr>
          <p:cNvPr id="11" name="TextBox 10"/>
          <p:cNvSpPr txBox="1"/>
          <p:nvPr/>
        </p:nvSpPr>
        <p:spPr>
          <a:xfrm>
            <a:off x="4763445" y="4058228"/>
            <a:ext cx="306700" cy="369332"/>
          </a:xfrm>
          <a:prstGeom prst="rect">
            <a:avLst/>
          </a:prstGeom>
          <a:noFill/>
        </p:spPr>
        <p:txBody>
          <a:bodyPr wrap="square" rtlCol="0">
            <a:spAutoFit/>
          </a:bodyPr>
          <a:lstStyle/>
          <a:p>
            <a:r>
              <a:rPr lang="en-US" dirty="0"/>
              <a:t>9</a:t>
            </a:r>
          </a:p>
        </p:txBody>
      </p:sp>
      <p:sp>
        <p:nvSpPr>
          <p:cNvPr id="13" name="TextBox 12"/>
          <p:cNvSpPr txBox="1"/>
          <p:nvPr/>
        </p:nvSpPr>
        <p:spPr>
          <a:xfrm>
            <a:off x="7007805" y="4054374"/>
            <a:ext cx="448784" cy="369332"/>
          </a:xfrm>
          <a:prstGeom prst="rect">
            <a:avLst/>
          </a:prstGeom>
          <a:noFill/>
        </p:spPr>
        <p:txBody>
          <a:bodyPr wrap="square" rtlCol="0">
            <a:spAutoFit/>
          </a:bodyPr>
          <a:lstStyle/>
          <a:p>
            <a:r>
              <a:rPr lang="en-US" dirty="0" smtClean="0"/>
              <a:t>22</a:t>
            </a:r>
            <a:endParaRPr lang="en-US" dirty="0"/>
          </a:p>
        </p:txBody>
      </p:sp>
      <p:cxnSp>
        <p:nvCxnSpPr>
          <p:cNvPr id="14" name="Straight Connector 13"/>
          <p:cNvCxnSpPr/>
          <p:nvPr/>
        </p:nvCxnSpPr>
        <p:spPr>
          <a:xfrm>
            <a:off x="2465696" y="3581400"/>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459050" y="3587234"/>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16" name="TextBox 15"/>
          <p:cNvSpPr txBox="1"/>
          <p:nvPr/>
        </p:nvSpPr>
        <p:spPr>
          <a:xfrm>
            <a:off x="2764662" y="4036620"/>
            <a:ext cx="286078" cy="369332"/>
          </a:xfrm>
          <a:prstGeom prst="rect">
            <a:avLst/>
          </a:prstGeom>
          <a:noFill/>
        </p:spPr>
        <p:txBody>
          <a:bodyPr wrap="square" rtlCol="0">
            <a:spAutoFit/>
          </a:bodyPr>
          <a:lstStyle/>
          <a:p>
            <a:r>
              <a:rPr lang="en-US" dirty="0" smtClean="0"/>
              <a:t>1</a:t>
            </a:r>
            <a:endParaRPr lang="en-US" dirty="0"/>
          </a:p>
        </p:txBody>
      </p:sp>
      <p:sp>
        <p:nvSpPr>
          <p:cNvPr id="18" name="Rectangle 17"/>
          <p:cNvSpPr/>
          <p:nvPr/>
        </p:nvSpPr>
        <p:spPr>
          <a:xfrm>
            <a:off x="2923250" y="3593068"/>
            <a:ext cx="547049" cy="4513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20" name="TextBox 19"/>
          <p:cNvSpPr txBox="1"/>
          <p:nvPr/>
        </p:nvSpPr>
        <p:spPr>
          <a:xfrm>
            <a:off x="3312011" y="4036620"/>
            <a:ext cx="286078" cy="369332"/>
          </a:xfrm>
          <a:prstGeom prst="rect">
            <a:avLst/>
          </a:prstGeom>
          <a:noFill/>
        </p:spPr>
        <p:txBody>
          <a:bodyPr wrap="square" rtlCol="0">
            <a:spAutoFit/>
          </a:bodyPr>
          <a:lstStyle/>
          <a:p>
            <a:r>
              <a:rPr lang="en-US" dirty="0" smtClean="0"/>
              <a:t>3</a:t>
            </a:r>
            <a:endParaRPr lang="en-US" dirty="0"/>
          </a:p>
        </p:txBody>
      </p:sp>
      <p:sp>
        <p:nvSpPr>
          <p:cNvPr id="21" name="Rectangle 20"/>
          <p:cNvSpPr/>
          <p:nvPr/>
        </p:nvSpPr>
        <p:spPr>
          <a:xfrm>
            <a:off x="3470299" y="3593068"/>
            <a:ext cx="547049" cy="4513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22" name="TextBox 21"/>
          <p:cNvSpPr txBox="1"/>
          <p:nvPr/>
        </p:nvSpPr>
        <p:spPr>
          <a:xfrm>
            <a:off x="3859060" y="4036620"/>
            <a:ext cx="286078" cy="369332"/>
          </a:xfrm>
          <a:prstGeom prst="rect">
            <a:avLst/>
          </a:prstGeom>
          <a:noFill/>
        </p:spPr>
        <p:txBody>
          <a:bodyPr wrap="square" rtlCol="0">
            <a:spAutoFit/>
          </a:bodyPr>
          <a:lstStyle/>
          <a:p>
            <a:r>
              <a:rPr lang="en-US" dirty="0"/>
              <a:t>5</a:t>
            </a:r>
          </a:p>
        </p:txBody>
      </p:sp>
      <p:sp>
        <p:nvSpPr>
          <p:cNvPr id="23" name="Rectangle 22"/>
          <p:cNvSpPr/>
          <p:nvPr/>
        </p:nvSpPr>
        <p:spPr>
          <a:xfrm>
            <a:off x="4916252" y="3589582"/>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24" name="TextBox 23"/>
          <p:cNvSpPr txBox="1"/>
          <p:nvPr/>
        </p:nvSpPr>
        <p:spPr>
          <a:xfrm>
            <a:off x="5595584" y="4058450"/>
            <a:ext cx="481934" cy="369332"/>
          </a:xfrm>
          <a:prstGeom prst="rect">
            <a:avLst/>
          </a:prstGeom>
          <a:noFill/>
        </p:spPr>
        <p:txBody>
          <a:bodyPr wrap="square" rtlCol="0">
            <a:spAutoFit/>
          </a:bodyPr>
          <a:lstStyle/>
          <a:p>
            <a:r>
              <a:rPr lang="en-US" dirty="0" smtClean="0"/>
              <a:t>13</a:t>
            </a: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151147092"/>
              </p:ext>
            </p:extLst>
          </p:nvPr>
        </p:nvGraphicFramePr>
        <p:xfrm>
          <a:off x="236803" y="1028128"/>
          <a:ext cx="8524898" cy="2202252"/>
        </p:xfrm>
        <a:graphic>
          <a:graphicData uri="http://schemas.openxmlformats.org/drawingml/2006/table">
            <a:tbl>
              <a:tblPr firstRow="1" bandRow="1">
                <a:tableStyleId>{5C22544A-7EE6-4342-B048-85BDC9FD1C3A}</a:tableStyleId>
              </a:tblPr>
              <a:tblGrid>
                <a:gridCol w="948436"/>
                <a:gridCol w="1436814"/>
                <a:gridCol w="1304671"/>
                <a:gridCol w="1359218"/>
                <a:gridCol w="1914588"/>
                <a:gridCol w="1561171"/>
              </a:tblGrid>
              <a:tr h="648272">
                <a:tc>
                  <a:txBody>
                    <a:bodyPr/>
                    <a:lstStyle/>
                    <a:p>
                      <a:pPr algn="ctr"/>
                      <a:r>
                        <a:rPr lang="en-US" dirty="0" smtClean="0"/>
                        <a:t>Process</a:t>
                      </a:r>
                      <a:endParaRPr lang="en-US" dirty="0"/>
                    </a:p>
                  </a:txBody>
                  <a:tcPr/>
                </a:tc>
                <a:tc>
                  <a:txBody>
                    <a:bodyPr/>
                    <a:lstStyle/>
                    <a:p>
                      <a:pPr algn="ctr"/>
                      <a:r>
                        <a:rPr lang="en-US" dirty="0" smtClean="0"/>
                        <a:t>Arrival Time </a:t>
                      </a:r>
                    </a:p>
                    <a:p>
                      <a:pPr algn="ctr"/>
                      <a:r>
                        <a:rPr lang="en-US" dirty="0" smtClean="0"/>
                        <a:t>(T0)</a:t>
                      </a:r>
                      <a:endParaRPr lang="en-US" dirty="0"/>
                    </a:p>
                  </a:txBody>
                  <a:tcPr/>
                </a:tc>
                <a:tc>
                  <a:txBody>
                    <a:bodyPr/>
                    <a:lstStyle/>
                    <a:p>
                      <a:pPr algn="ctr"/>
                      <a:r>
                        <a:rPr lang="en-US" dirty="0" smtClean="0"/>
                        <a:t>Burst Time </a:t>
                      </a:r>
                    </a:p>
                    <a:p>
                      <a:pPr algn="ctr"/>
                      <a:r>
                        <a:rPr lang="en-US" dirty="0" smtClean="0"/>
                        <a:t>(∆T)</a:t>
                      </a:r>
                      <a:endParaRPr lang="en-US" dirty="0"/>
                    </a:p>
                  </a:txBody>
                  <a:tcPr/>
                </a:tc>
                <a:tc>
                  <a:txBody>
                    <a:bodyPr/>
                    <a:lstStyle/>
                    <a:p>
                      <a:pPr algn="ctr"/>
                      <a:r>
                        <a:rPr lang="en-US" dirty="0" smtClean="0"/>
                        <a:t>Finish Time </a:t>
                      </a:r>
                    </a:p>
                    <a:p>
                      <a:pPr algn="ctr"/>
                      <a:r>
                        <a:rPr lang="en-US" dirty="0" smtClean="0"/>
                        <a:t>(T1)</a:t>
                      </a:r>
                      <a:endParaRPr lang="en-US" dirty="0"/>
                    </a:p>
                  </a:txBody>
                  <a:tcPr/>
                </a:tc>
                <a:tc>
                  <a:txBody>
                    <a:bodyPr/>
                    <a:lstStyle/>
                    <a:p>
                      <a:pPr algn="ctr"/>
                      <a:r>
                        <a:rPr lang="en-US" dirty="0" smtClean="0"/>
                        <a:t>Turnaround Time </a:t>
                      </a:r>
                    </a:p>
                    <a:p>
                      <a:pPr algn="ctr"/>
                      <a:r>
                        <a:rPr lang="en-US" dirty="0" smtClean="0"/>
                        <a:t>(TAT = T1-T0)</a:t>
                      </a:r>
                      <a:endParaRPr lang="en-US" dirty="0"/>
                    </a:p>
                  </a:txBody>
                  <a:tcPr/>
                </a:tc>
                <a:tc>
                  <a:txBody>
                    <a:bodyPr/>
                    <a:lstStyle/>
                    <a:p>
                      <a:pPr algn="ctr"/>
                      <a:r>
                        <a:rPr lang="en-US" dirty="0" smtClean="0"/>
                        <a:t>Waiting Time (WT = TAT-∆T)</a:t>
                      </a:r>
                      <a:endParaRPr lang="en-US" dirty="0"/>
                    </a:p>
                  </a:txBody>
                  <a:tcPr/>
                </a:tc>
              </a:tr>
              <a:tr h="388495">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c>
                  <a:txBody>
                    <a:bodyPr/>
                    <a:lstStyle/>
                    <a:p>
                      <a:pPr algn="ctr"/>
                      <a:r>
                        <a:rPr lang="en-US" dirty="0" smtClean="0"/>
                        <a:t>22</a:t>
                      </a:r>
                      <a:endParaRPr lang="en-US" dirty="0"/>
                    </a:p>
                  </a:txBody>
                  <a:tcPr/>
                </a:tc>
                <a:tc>
                  <a:txBody>
                    <a:bodyPr/>
                    <a:lstStyle/>
                    <a:p>
                      <a:pPr algn="ctr"/>
                      <a:r>
                        <a:rPr lang="en-US" dirty="0" smtClean="0"/>
                        <a:t>22</a:t>
                      </a:r>
                      <a:endParaRPr lang="en-US" dirty="0"/>
                    </a:p>
                  </a:txBody>
                  <a:tcPr/>
                </a:tc>
                <a:tc>
                  <a:txBody>
                    <a:bodyPr/>
                    <a:lstStyle/>
                    <a:p>
                      <a:pPr algn="ctr"/>
                      <a:r>
                        <a:rPr lang="en-US" dirty="0" smtClean="0"/>
                        <a:t>12</a:t>
                      </a:r>
                      <a:endParaRPr lang="en-US" dirty="0"/>
                    </a:p>
                  </a:txBody>
                  <a:tcPr/>
                </a:tc>
              </a:tr>
              <a:tr h="388495">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9</a:t>
                      </a:r>
                      <a:endParaRPr lang="en-US" dirty="0"/>
                    </a:p>
                  </a:txBody>
                  <a:tcPr/>
                </a:tc>
                <a:tc>
                  <a:txBody>
                    <a:bodyPr/>
                    <a:lstStyle/>
                    <a:p>
                      <a:pPr algn="ctr"/>
                      <a:r>
                        <a:rPr lang="en-US" dirty="0" smtClean="0"/>
                        <a:t>8</a:t>
                      </a:r>
                      <a:endParaRPr lang="en-US" dirty="0"/>
                    </a:p>
                  </a:txBody>
                  <a:tcPr/>
                </a:tc>
                <a:tc>
                  <a:txBody>
                    <a:bodyPr/>
                    <a:lstStyle/>
                    <a:p>
                      <a:pPr algn="ctr"/>
                      <a:r>
                        <a:rPr lang="en-US" dirty="0" smtClean="0"/>
                        <a:t>2</a:t>
                      </a:r>
                      <a:endParaRPr lang="en-US" dirty="0"/>
                    </a:p>
                  </a:txBody>
                  <a:tcPr/>
                </a:tc>
              </a:tr>
              <a:tr h="388495">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r>
              <a:tr h="388495">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13</a:t>
                      </a:r>
                      <a:endParaRPr lang="en-US" dirty="0"/>
                    </a:p>
                  </a:txBody>
                  <a:tcPr/>
                </a:tc>
                <a:tc>
                  <a:txBody>
                    <a:bodyPr/>
                    <a:lstStyle/>
                    <a:p>
                      <a:pPr algn="ctr"/>
                      <a:r>
                        <a:rPr lang="en-US" dirty="0" smtClean="0"/>
                        <a:t>8</a:t>
                      </a:r>
                      <a:endParaRPr lang="en-US" dirty="0"/>
                    </a:p>
                  </a:txBody>
                  <a:tcPr/>
                </a:tc>
                <a:tc>
                  <a:txBody>
                    <a:bodyPr/>
                    <a:lstStyle/>
                    <a:p>
                      <a:pPr algn="ctr"/>
                      <a:r>
                        <a:rPr lang="en-US" dirty="0" smtClean="0"/>
                        <a:t>4</a:t>
                      </a:r>
                      <a:endParaRPr lang="en-US" dirty="0"/>
                    </a:p>
                  </a:txBody>
                  <a:tcPr/>
                </a:tc>
              </a:tr>
            </a:tbl>
          </a:graphicData>
        </a:graphic>
      </p:graphicFrame>
      <p:sp useBgFill="1">
        <p:nvSpPr>
          <p:cNvPr id="25" name="Rectangle 24"/>
          <p:cNvSpPr/>
          <p:nvPr/>
        </p:nvSpPr>
        <p:spPr>
          <a:xfrm>
            <a:off x="3917451" y="1010720"/>
            <a:ext cx="1353312" cy="683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p:cNvSpPr/>
          <p:nvPr/>
        </p:nvSpPr>
        <p:spPr>
          <a:xfrm>
            <a:off x="5267526" y="1015657"/>
            <a:ext cx="1920240"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p:cNvSpPr/>
          <p:nvPr/>
        </p:nvSpPr>
        <p:spPr>
          <a:xfrm>
            <a:off x="7187766" y="1010720"/>
            <a:ext cx="1569600"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p:cNvSpPr/>
          <p:nvPr/>
        </p:nvSpPr>
        <p:spPr>
          <a:xfrm>
            <a:off x="3917451" y="1676883"/>
            <a:ext cx="1353312" cy="391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28"/>
          <p:cNvSpPr/>
          <p:nvPr/>
        </p:nvSpPr>
        <p:spPr>
          <a:xfrm>
            <a:off x="3917451" y="2075807"/>
            <a:ext cx="1353312"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Rectangle 29"/>
          <p:cNvSpPr/>
          <p:nvPr/>
        </p:nvSpPr>
        <p:spPr>
          <a:xfrm>
            <a:off x="3917451" y="2454918"/>
            <a:ext cx="1353312"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1" name="Rectangle 30"/>
          <p:cNvSpPr/>
          <p:nvPr/>
        </p:nvSpPr>
        <p:spPr>
          <a:xfrm>
            <a:off x="3917451" y="2829583"/>
            <a:ext cx="1353312" cy="4023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31"/>
          <p:cNvSpPr/>
          <p:nvPr/>
        </p:nvSpPr>
        <p:spPr>
          <a:xfrm>
            <a:off x="5267526" y="1682650"/>
            <a:ext cx="192024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3" name="Rectangle 32"/>
          <p:cNvSpPr/>
          <p:nvPr/>
        </p:nvSpPr>
        <p:spPr>
          <a:xfrm>
            <a:off x="5267526" y="2030326"/>
            <a:ext cx="1920240" cy="404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p:cNvSpPr/>
          <p:nvPr/>
        </p:nvSpPr>
        <p:spPr>
          <a:xfrm>
            <a:off x="5267526" y="2430379"/>
            <a:ext cx="1920240"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p:cNvSpPr/>
          <p:nvPr/>
        </p:nvSpPr>
        <p:spPr>
          <a:xfrm>
            <a:off x="5267526" y="2805044"/>
            <a:ext cx="1920240"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6" name="Rectangle 35"/>
          <p:cNvSpPr/>
          <p:nvPr/>
        </p:nvSpPr>
        <p:spPr>
          <a:xfrm>
            <a:off x="7187766" y="1677713"/>
            <a:ext cx="156960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7" name="Rectangle 36"/>
          <p:cNvSpPr/>
          <p:nvPr/>
        </p:nvSpPr>
        <p:spPr>
          <a:xfrm>
            <a:off x="7187766" y="2046331"/>
            <a:ext cx="1569600"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8" name="Rectangle 37"/>
          <p:cNvSpPr/>
          <p:nvPr/>
        </p:nvSpPr>
        <p:spPr>
          <a:xfrm>
            <a:off x="7187766" y="2425442"/>
            <a:ext cx="1569600"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38"/>
          <p:cNvSpPr/>
          <p:nvPr/>
        </p:nvSpPr>
        <p:spPr>
          <a:xfrm>
            <a:off x="7187766" y="2800107"/>
            <a:ext cx="1569600"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0311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5"/>
                                        </p:tgtEl>
                                      </p:cBhvr>
                                    </p:animEffect>
                                    <p:anim calcmode="lin" valueType="num">
                                      <p:cBhvr>
                                        <p:cTn id="7" dur="1000"/>
                                        <p:tgtEl>
                                          <p:spTgt spid="25"/>
                                        </p:tgtEl>
                                        <p:attrNameLst>
                                          <p:attrName>ppt_x</p:attrName>
                                        </p:attrNameLst>
                                      </p:cBhvr>
                                      <p:tavLst>
                                        <p:tav tm="0">
                                          <p:val>
                                            <p:strVal val="ppt_x"/>
                                          </p:val>
                                        </p:tav>
                                        <p:tav tm="100000">
                                          <p:val>
                                            <p:strVal val="ppt_x"/>
                                          </p:val>
                                        </p:tav>
                                      </p:tavLst>
                                    </p:anim>
                                    <p:anim calcmode="lin" valueType="num">
                                      <p:cBhvr>
                                        <p:cTn id="8" dur="1000"/>
                                        <p:tgtEl>
                                          <p:spTgt spid="25"/>
                                        </p:tgtEl>
                                        <p:attrNameLst>
                                          <p:attrName>ppt_y</p:attrName>
                                        </p:attrNameLst>
                                      </p:cBhvr>
                                      <p:tavLst>
                                        <p:tav tm="0">
                                          <p:val>
                                            <p:strVal val="ppt_y"/>
                                          </p:val>
                                        </p:tav>
                                        <p:tav tm="100000">
                                          <p:val>
                                            <p:strVal val="ppt_y+.1"/>
                                          </p:val>
                                        </p:tav>
                                      </p:tavLst>
                                    </p:anim>
                                    <p:set>
                                      <p:cBhvr>
                                        <p:cTn id="9" dur="1" fill="hold">
                                          <p:stCondLst>
                                            <p:cond delay="999"/>
                                          </p:stCondLst>
                                        </p:cTn>
                                        <p:tgtEl>
                                          <p:spTgt spid="2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28"/>
                                        </p:tgtEl>
                                      </p:cBhvr>
                                    </p:animEffect>
                                    <p:anim calcmode="lin" valueType="num">
                                      <p:cBhvr>
                                        <p:cTn id="14" dur="1000"/>
                                        <p:tgtEl>
                                          <p:spTgt spid="28"/>
                                        </p:tgtEl>
                                        <p:attrNameLst>
                                          <p:attrName>ppt_x</p:attrName>
                                        </p:attrNameLst>
                                      </p:cBhvr>
                                      <p:tavLst>
                                        <p:tav tm="0">
                                          <p:val>
                                            <p:strVal val="ppt_x"/>
                                          </p:val>
                                        </p:tav>
                                        <p:tav tm="100000">
                                          <p:val>
                                            <p:strVal val="ppt_x"/>
                                          </p:val>
                                        </p:tav>
                                      </p:tavLst>
                                    </p:anim>
                                    <p:anim calcmode="lin" valueType="num">
                                      <p:cBhvr>
                                        <p:cTn id="15" dur="1000"/>
                                        <p:tgtEl>
                                          <p:spTgt spid="28"/>
                                        </p:tgtEl>
                                        <p:attrNameLst>
                                          <p:attrName>ppt_y</p:attrName>
                                        </p:attrNameLst>
                                      </p:cBhvr>
                                      <p:tavLst>
                                        <p:tav tm="0">
                                          <p:val>
                                            <p:strVal val="ppt_y"/>
                                          </p:val>
                                        </p:tav>
                                        <p:tav tm="100000">
                                          <p:val>
                                            <p:strVal val="ppt_y+.1"/>
                                          </p:val>
                                        </p:tav>
                                      </p:tavLst>
                                    </p:anim>
                                    <p:set>
                                      <p:cBhvr>
                                        <p:cTn id="16" dur="1" fill="hold">
                                          <p:stCondLst>
                                            <p:cond delay="999"/>
                                          </p:stCondLst>
                                        </p:cTn>
                                        <p:tgtEl>
                                          <p:spTgt spid="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29"/>
                                        </p:tgtEl>
                                      </p:cBhvr>
                                    </p:animEffect>
                                    <p:anim calcmode="lin" valueType="num">
                                      <p:cBhvr>
                                        <p:cTn id="21" dur="1000"/>
                                        <p:tgtEl>
                                          <p:spTgt spid="29"/>
                                        </p:tgtEl>
                                        <p:attrNameLst>
                                          <p:attrName>ppt_x</p:attrName>
                                        </p:attrNameLst>
                                      </p:cBhvr>
                                      <p:tavLst>
                                        <p:tav tm="0">
                                          <p:val>
                                            <p:strVal val="ppt_x"/>
                                          </p:val>
                                        </p:tav>
                                        <p:tav tm="100000">
                                          <p:val>
                                            <p:strVal val="ppt_x"/>
                                          </p:val>
                                        </p:tav>
                                      </p:tavLst>
                                    </p:anim>
                                    <p:anim calcmode="lin" valueType="num">
                                      <p:cBhvr>
                                        <p:cTn id="22" dur="1000"/>
                                        <p:tgtEl>
                                          <p:spTgt spid="29"/>
                                        </p:tgtEl>
                                        <p:attrNameLst>
                                          <p:attrName>ppt_y</p:attrName>
                                        </p:attrNameLst>
                                      </p:cBhvr>
                                      <p:tavLst>
                                        <p:tav tm="0">
                                          <p:val>
                                            <p:strVal val="ppt_y"/>
                                          </p:val>
                                        </p:tav>
                                        <p:tav tm="100000">
                                          <p:val>
                                            <p:strVal val="ppt_y+.1"/>
                                          </p:val>
                                        </p:tav>
                                      </p:tavLst>
                                    </p:anim>
                                    <p:set>
                                      <p:cBhvr>
                                        <p:cTn id="23" dur="1" fill="hold">
                                          <p:stCondLst>
                                            <p:cond delay="999"/>
                                          </p:stCondLst>
                                        </p:cTn>
                                        <p:tgtEl>
                                          <p:spTgt spid="2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30"/>
                                        </p:tgtEl>
                                      </p:cBhvr>
                                    </p:animEffect>
                                    <p:anim calcmode="lin" valueType="num">
                                      <p:cBhvr>
                                        <p:cTn id="28" dur="1000"/>
                                        <p:tgtEl>
                                          <p:spTgt spid="30"/>
                                        </p:tgtEl>
                                        <p:attrNameLst>
                                          <p:attrName>ppt_x</p:attrName>
                                        </p:attrNameLst>
                                      </p:cBhvr>
                                      <p:tavLst>
                                        <p:tav tm="0">
                                          <p:val>
                                            <p:strVal val="ppt_x"/>
                                          </p:val>
                                        </p:tav>
                                        <p:tav tm="100000">
                                          <p:val>
                                            <p:strVal val="ppt_x"/>
                                          </p:val>
                                        </p:tav>
                                      </p:tavLst>
                                    </p:anim>
                                    <p:anim calcmode="lin" valueType="num">
                                      <p:cBhvr>
                                        <p:cTn id="29" dur="1000"/>
                                        <p:tgtEl>
                                          <p:spTgt spid="30"/>
                                        </p:tgtEl>
                                        <p:attrNameLst>
                                          <p:attrName>ppt_y</p:attrName>
                                        </p:attrNameLst>
                                      </p:cBhvr>
                                      <p:tavLst>
                                        <p:tav tm="0">
                                          <p:val>
                                            <p:strVal val="ppt_y"/>
                                          </p:val>
                                        </p:tav>
                                        <p:tav tm="100000">
                                          <p:val>
                                            <p:strVal val="ppt_y+.1"/>
                                          </p:val>
                                        </p:tav>
                                      </p:tavLst>
                                    </p:anim>
                                    <p:set>
                                      <p:cBhvr>
                                        <p:cTn id="30" dur="1" fill="hold">
                                          <p:stCondLst>
                                            <p:cond delay="999"/>
                                          </p:stCondLst>
                                        </p:cTn>
                                        <p:tgtEl>
                                          <p:spTgt spid="3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31"/>
                                        </p:tgtEl>
                                      </p:cBhvr>
                                    </p:animEffect>
                                    <p:anim calcmode="lin" valueType="num">
                                      <p:cBhvr>
                                        <p:cTn id="35" dur="1000"/>
                                        <p:tgtEl>
                                          <p:spTgt spid="31"/>
                                        </p:tgtEl>
                                        <p:attrNameLst>
                                          <p:attrName>ppt_x</p:attrName>
                                        </p:attrNameLst>
                                      </p:cBhvr>
                                      <p:tavLst>
                                        <p:tav tm="0">
                                          <p:val>
                                            <p:strVal val="ppt_x"/>
                                          </p:val>
                                        </p:tav>
                                        <p:tav tm="100000">
                                          <p:val>
                                            <p:strVal val="ppt_x"/>
                                          </p:val>
                                        </p:tav>
                                      </p:tavLst>
                                    </p:anim>
                                    <p:anim calcmode="lin" valueType="num">
                                      <p:cBhvr>
                                        <p:cTn id="36" dur="1000"/>
                                        <p:tgtEl>
                                          <p:spTgt spid="31"/>
                                        </p:tgtEl>
                                        <p:attrNameLst>
                                          <p:attrName>ppt_y</p:attrName>
                                        </p:attrNameLst>
                                      </p:cBhvr>
                                      <p:tavLst>
                                        <p:tav tm="0">
                                          <p:val>
                                            <p:strVal val="ppt_y"/>
                                          </p:val>
                                        </p:tav>
                                        <p:tav tm="100000">
                                          <p:val>
                                            <p:strVal val="ppt_y+.1"/>
                                          </p:val>
                                        </p:tav>
                                      </p:tavLst>
                                    </p:anim>
                                    <p:set>
                                      <p:cBhvr>
                                        <p:cTn id="37" dur="1" fill="hold">
                                          <p:stCondLst>
                                            <p:cond delay="999"/>
                                          </p:stCondLst>
                                        </p:cTn>
                                        <p:tgtEl>
                                          <p:spTgt spid="3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0" nodeType="clickEffect">
                                  <p:stCondLst>
                                    <p:cond delay="0"/>
                                  </p:stCondLst>
                                  <p:childTnLst>
                                    <p:animEffect transition="out" filter="fade">
                                      <p:cBhvr>
                                        <p:cTn id="41" dur="1000"/>
                                        <p:tgtEl>
                                          <p:spTgt spid="26"/>
                                        </p:tgtEl>
                                      </p:cBhvr>
                                    </p:animEffect>
                                    <p:anim calcmode="lin" valueType="num">
                                      <p:cBhvr>
                                        <p:cTn id="42" dur="1000"/>
                                        <p:tgtEl>
                                          <p:spTgt spid="26"/>
                                        </p:tgtEl>
                                        <p:attrNameLst>
                                          <p:attrName>ppt_x</p:attrName>
                                        </p:attrNameLst>
                                      </p:cBhvr>
                                      <p:tavLst>
                                        <p:tav tm="0">
                                          <p:val>
                                            <p:strVal val="ppt_x"/>
                                          </p:val>
                                        </p:tav>
                                        <p:tav tm="100000">
                                          <p:val>
                                            <p:strVal val="ppt_x"/>
                                          </p:val>
                                        </p:tav>
                                      </p:tavLst>
                                    </p:anim>
                                    <p:anim calcmode="lin" valueType="num">
                                      <p:cBhvr>
                                        <p:cTn id="43" dur="1000"/>
                                        <p:tgtEl>
                                          <p:spTgt spid="26"/>
                                        </p:tgtEl>
                                        <p:attrNameLst>
                                          <p:attrName>ppt_y</p:attrName>
                                        </p:attrNameLst>
                                      </p:cBhvr>
                                      <p:tavLst>
                                        <p:tav tm="0">
                                          <p:val>
                                            <p:strVal val="ppt_y"/>
                                          </p:val>
                                        </p:tav>
                                        <p:tav tm="100000">
                                          <p:val>
                                            <p:strVal val="ppt_y+.1"/>
                                          </p:val>
                                        </p:tav>
                                      </p:tavLst>
                                    </p:anim>
                                    <p:set>
                                      <p:cBhvr>
                                        <p:cTn id="44" dur="1" fill="hold">
                                          <p:stCondLst>
                                            <p:cond delay="999"/>
                                          </p:stCondLst>
                                        </p:cTn>
                                        <p:tgtEl>
                                          <p:spTgt spid="2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0" nodeType="clickEffect">
                                  <p:stCondLst>
                                    <p:cond delay="0"/>
                                  </p:stCondLst>
                                  <p:childTnLst>
                                    <p:animEffect transition="out" filter="fade">
                                      <p:cBhvr>
                                        <p:cTn id="48" dur="1000"/>
                                        <p:tgtEl>
                                          <p:spTgt spid="32"/>
                                        </p:tgtEl>
                                      </p:cBhvr>
                                    </p:animEffect>
                                    <p:anim calcmode="lin" valueType="num">
                                      <p:cBhvr>
                                        <p:cTn id="49" dur="1000"/>
                                        <p:tgtEl>
                                          <p:spTgt spid="32"/>
                                        </p:tgtEl>
                                        <p:attrNameLst>
                                          <p:attrName>ppt_x</p:attrName>
                                        </p:attrNameLst>
                                      </p:cBhvr>
                                      <p:tavLst>
                                        <p:tav tm="0">
                                          <p:val>
                                            <p:strVal val="ppt_x"/>
                                          </p:val>
                                        </p:tav>
                                        <p:tav tm="100000">
                                          <p:val>
                                            <p:strVal val="ppt_x"/>
                                          </p:val>
                                        </p:tav>
                                      </p:tavLst>
                                    </p:anim>
                                    <p:anim calcmode="lin" valueType="num">
                                      <p:cBhvr>
                                        <p:cTn id="50" dur="1000"/>
                                        <p:tgtEl>
                                          <p:spTgt spid="32"/>
                                        </p:tgtEl>
                                        <p:attrNameLst>
                                          <p:attrName>ppt_y</p:attrName>
                                        </p:attrNameLst>
                                      </p:cBhvr>
                                      <p:tavLst>
                                        <p:tav tm="0">
                                          <p:val>
                                            <p:strVal val="ppt_y"/>
                                          </p:val>
                                        </p:tav>
                                        <p:tav tm="100000">
                                          <p:val>
                                            <p:strVal val="ppt_y+.1"/>
                                          </p:val>
                                        </p:tav>
                                      </p:tavLst>
                                    </p:anim>
                                    <p:set>
                                      <p:cBhvr>
                                        <p:cTn id="51" dur="1" fill="hold">
                                          <p:stCondLst>
                                            <p:cond delay="999"/>
                                          </p:stCondLst>
                                        </p:cTn>
                                        <p:tgtEl>
                                          <p:spTgt spid="3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0" nodeType="clickEffect">
                                  <p:stCondLst>
                                    <p:cond delay="0"/>
                                  </p:stCondLst>
                                  <p:childTnLst>
                                    <p:animEffect transition="out" filter="fade">
                                      <p:cBhvr>
                                        <p:cTn id="55" dur="1000"/>
                                        <p:tgtEl>
                                          <p:spTgt spid="33"/>
                                        </p:tgtEl>
                                      </p:cBhvr>
                                    </p:animEffect>
                                    <p:anim calcmode="lin" valueType="num">
                                      <p:cBhvr>
                                        <p:cTn id="56" dur="1000"/>
                                        <p:tgtEl>
                                          <p:spTgt spid="33"/>
                                        </p:tgtEl>
                                        <p:attrNameLst>
                                          <p:attrName>ppt_x</p:attrName>
                                        </p:attrNameLst>
                                      </p:cBhvr>
                                      <p:tavLst>
                                        <p:tav tm="0">
                                          <p:val>
                                            <p:strVal val="ppt_x"/>
                                          </p:val>
                                        </p:tav>
                                        <p:tav tm="100000">
                                          <p:val>
                                            <p:strVal val="ppt_x"/>
                                          </p:val>
                                        </p:tav>
                                      </p:tavLst>
                                    </p:anim>
                                    <p:anim calcmode="lin" valueType="num">
                                      <p:cBhvr>
                                        <p:cTn id="57" dur="1000"/>
                                        <p:tgtEl>
                                          <p:spTgt spid="33"/>
                                        </p:tgtEl>
                                        <p:attrNameLst>
                                          <p:attrName>ppt_y</p:attrName>
                                        </p:attrNameLst>
                                      </p:cBhvr>
                                      <p:tavLst>
                                        <p:tav tm="0">
                                          <p:val>
                                            <p:strVal val="ppt_y"/>
                                          </p:val>
                                        </p:tav>
                                        <p:tav tm="100000">
                                          <p:val>
                                            <p:strVal val="ppt_y+.1"/>
                                          </p:val>
                                        </p:tav>
                                      </p:tavLst>
                                    </p:anim>
                                    <p:set>
                                      <p:cBhvr>
                                        <p:cTn id="58" dur="1" fill="hold">
                                          <p:stCondLst>
                                            <p:cond delay="999"/>
                                          </p:stCondLst>
                                        </p:cTn>
                                        <p:tgtEl>
                                          <p:spTgt spid="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0" nodeType="clickEffect">
                                  <p:stCondLst>
                                    <p:cond delay="0"/>
                                  </p:stCondLst>
                                  <p:childTnLst>
                                    <p:animEffect transition="out" filter="fade">
                                      <p:cBhvr>
                                        <p:cTn id="62" dur="1000"/>
                                        <p:tgtEl>
                                          <p:spTgt spid="34"/>
                                        </p:tgtEl>
                                      </p:cBhvr>
                                    </p:animEffect>
                                    <p:anim calcmode="lin" valueType="num">
                                      <p:cBhvr>
                                        <p:cTn id="63" dur="1000"/>
                                        <p:tgtEl>
                                          <p:spTgt spid="34"/>
                                        </p:tgtEl>
                                        <p:attrNameLst>
                                          <p:attrName>ppt_x</p:attrName>
                                        </p:attrNameLst>
                                      </p:cBhvr>
                                      <p:tavLst>
                                        <p:tav tm="0">
                                          <p:val>
                                            <p:strVal val="ppt_x"/>
                                          </p:val>
                                        </p:tav>
                                        <p:tav tm="100000">
                                          <p:val>
                                            <p:strVal val="ppt_x"/>
                                          </p:val>
                                        </p:tav>
                                      </p:tavLst>
                                    </p:anim>
                                    <p:anim calcmode="lin" valueType="num">
                                      <p:cBhvr>
                                        <p:cTn id="64" dur="1000"/>
                                        <p:tgtEl>
                                          <p:spTgt spid="34"/>
                                        </p:tgtEl>
                                        <p:attrNameLst>
                                          <p:attrName>ppt_y</p:attrName>
                                        </p:attrNameLst>
                                      </p:cBhvr>
                                      <p:tavLst>
                                        <p:tav tm="0">
                                          <p:val>
                                            <p:strVal val="ppt_y"/>
                                          </p:val>
                                        </p:tav>
                                        <p:tav tm="100000">
                                          <p:val>
                                            <p:strVal val="ppt_y+.1"/>
                                          </p:val>
                                        </p:tav>
                                      </p:tavLst>
                                    </p:anim>
                                    <p:set>
                                      <p:cBhvr>
                                        <p:cTn id="65" dur="1" fill="hold">
                                          <p:stCondLst>
                                            <p:cond delay="999"/>
                                          </p:stCondLst>
                                        </p:cTn>
                                        <p:tgtEl>
                                          <p:spTgt spid="3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2" presetClass="exit" presetSubtype="0" fill="hold" grpId="0" nodeType="clickEffect">
                                  <p:stCondLst>
                                    <p:cond delay="0"/>
                                  </p:stCondLst>
                                  <p:childTnLst>
                                    <p:animEffect transition="out" filter="fade">
                                      <p:cBhvr>
                                        <p:cTn id="69" dur="1000"/>
                                        <p:tgtEl>
                                          <p:spTgt spid="35"/>
                                        </p:tgtEl>
                                      </p:cBhvr>
                                    </p:animEffect>
                                    <p:anim calcmode="lin" valueType="num">
                                      <p:cBhvr>
                                        <p:cTn id="70" dur="1000"/>
                                        <p:tgtEl>
                                          <p:spTgt spid="35"/>
                                        </p:tgtEl>
                                        <p:attrNameLst>
                                          <p:attrName>ppt_x</p:attrName>
                                        </p:attrNameLst>
                                      </p:cBhvr>
                                      <p:tavLst>
                                        <p:tav tm="0">
                                          <p:val>
                                            <p:strVal val="ppt_x"/>
                                          </p:val>
                                        </p:tav>
                                        <p:tav tm="100000">
                                          <p:val>
                                            <p:strVal val="ppt_x"/>
                                          </p:val>
                                        </p:tav>
                                      </p:tavLst>
                                    </p:anim>
                                    <p:anim calcmode="lin" valueType="num">
                                      <p:cBhvr>
                                        <p:cTn id="71" dur="1000"/>
                                        <p:tgtEl>
                                          <p:spTgt spid="35"/>
                                        </p:tgtEl>
                                        <p:attrNameLst>
                                          <p:attrName>ppt_y</p:attrName>
                                        </p:attrNameLst>
                                      </p:cBhvr>
                                      <p:tavLst>
                                        <p:tav tm="0">
                                          <p:val>
                                            <p:strVal val="ppt_y"/>
                                          </p:val>
                                        </p:tav>
                                        <p:tav tm="100000">
                                          <p:val>
                                            <p:strVal val="ppt_y+.1"/>
                                          </p:val>
                                        </p:tav>
                                      </p:tavLst>
                                    </p:anim>
                                    <p:set>
                                      <p:cBhvr>
                                        <p:cTn id="72" dur="1" fill="hold">
                                          <p:stCondLst>
                                            <p:cond delay="999"/>
                                          </p:stCondLst>
                                        </p:cTn>
                                        <p:tgtEl>
                                          <p:spTgt spid="3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0" nodeType="clickEffect">
                                  <p:stCondLst>
                                    <p:cond delay="0"/>
                                  </p:stCondLst>
                                  <p:childTnLst>
                                    <p:animEffect transition="out" filter="fade">
                                      <p:cBhvr>
                                        <p:cTn id="76" dur="1000"/>
                                        <p:tgtEl>
                                          <p:spTgt spid="27"/>
                                        </p:tgtEl>
                                      </p:cBhvr>
                                    </p:animEffect>
                                    <p:anim calcmode="lin" valueType="num">
                                      <p:cBhvr>
                                        <p:cTn id="77" dur="1000"/>
                                        <p:tgtEl>
                                          <p:spTgt spid="27"/>
                                        </p:tgtEl>
                                        <p:attrNameLst>
                                          <p:attrName>ppt_x</p:attrName>
                                        </p:attrNameLst>
                                      </p:cBhvr>
                                      <p:tavLst>
                                        <p:tav tm="0">
                                          <p:val>
                                            <p:strVal val="ppt_x"/>
                                          </p:val>
                                        </p:tav>
                                        <p:tav tm="100000">
                                          <p:val>
                                            <p:strVal val="ppt_x"/>
                                          </p:val>
                                        </p:tav>
                                      </p:tavLst>
                                    </p:anim>
                                    <p:anim calcmode="lin" valueType="num">
                                      <p:cBhvr>
                                        <p:cTn id="78" dur="1000"/>
                                        <p:tgtEl>
                                          <p:spTgt spid="27"/>
                                        </p:tgtEl>
                                        <p:attrNameLst>
                                          <p:attrName>ppt_y</p:attrName>
                                        </p:attrNameLst>
                                      </p:cBhvr>
                                      <p:tavLst>
                                        <p:tav tm="0">
                                          <p:val>
                                            <p:strVal val="ppt_y"/>
                                          </p:val>
                                        </p:tav>
                                        <p:tav tm="100000">
                                          <p:val>
                                            <p:strVal val="ppt_y+.1"/>
                                          </p:val>
                                        </p:tav>
                                      </p:tavLst>
                                    </p:anim>
                                    <p:set>
                                      <p:cBhvr>
                                        <p:cTn id="79" dur="1" fill="hold">
                                          <p:stCondLst>
                                            <p:cond delay="999"/>
                                          </p:stCondLst>
                                        </p:cTn>
                                        <p:tgtEl>
                                          <p:spTgt spid="2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xit" presetSubtype="0" fill="hold" grpId="0" nodeType="clickEffect">
                                  <p:stCondLst>
                                    <p:cond delay="0"/>
                                  </p:stCondLst>
                                  <p:childTnLst>
                                    <p:animEffect transition="out" filter="fade">
                                      <p:cBhvr>
                                        <p:cTn id="83" dur="1000"/>
                                        <p:tgtEl>
                                          <p:spTgt spid="36"/>
                                        </p:tgtEl>
                                      </p:cBhvr>
                                    </p:animEffect>
                                    <p:anim calcmode="lin" valueType="num">
                                      <p:cBhvr>
                                        <p:cTn id="84" dur="1000"/>
                                        <p:tgtEl>
                                          <p:spTgt spid="36"/>
                                        </p:tgtEl>
                                        <p:attrNameLst>
                                          <p:attrName>ppt_x</p:attrName>
                                        </p:attrNameLst>
                                      </p:cBhvr>
                                      <p:tavLst>
                                        <p:tav tm="0">
                                          <p:val>
                                            <p:strVal val="ppt_x"/>
                                          </p:val>
                                        </p:tav>
                                        <p:tav tm="100000">
                                          <p:val>
                                            <p:strVal val="ppt_x"/>
                                          </p:val>
                                        </p:tav>
                                      </p:tavLst>
                                    </p:anim>
                                    <p:anim calcmode="lin" valueType="num">
                                      <p:cBhvr>
                                        <p:cTn id="85" dur="1000"/>
                                        <p:tgtEl>
                                          <p:spTgt spid="36"/>
                                        </p:tgtEl>
                                        <p:attrNameLst>
                                          <p:attrName>ppt_y</p:attrName>
                                        </p:attrNameLst>
                                      </p:cBhvr>
                                      <p:tavLst>
                                        <p:tav tm="0">
                                          <p:val>
                                            <p:strVal val="ppt_y"/>
                                          </p:val>
                                        </p:tav>
                                        <p:tav tm="100000">
                                          <p:val>
                                            <p:strVal val="ppt_y+.1"/>
                                          </p:val>
                                        </p:tav>
                                      </p:tavLst>
                                    </p:anim>
                                    <p:set>
                                      <p:cBhvr>
                                        <p:cTn id="86" dur="1" fill="hold">
                                          <p:stCondLst>
                                            <p:cond delay="999"/>
                                          </p:stCondLst>
                                        </p:cTn>
                                        <p:tgtEl>
                                          <p:spTgt spid="3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exit" presetSubtype="0" fill="hold" grpId="0" nodeType="clickEffect">
                                  <p:stCondLst>
                                    <p:cond delay="0"/>
                                  </p:stCondLst>
                                  <p:childTnLst>
                                    <p:animEffect transition="out" filter="fade">
                                      <p:cBhvr>
                                        <p:cTn id="90" dur="1000"/>
                                        <p:tgtEl>
                                          <p:spTgt spid="37"/>
                                        </p:tgtEl>
                                      </p:cBhvr>
                                    </p:animEffect>
                                    <p:anim calcmode="lin" valueType="num">
                                      <p:cBhvr>
                                        <p:cTn id="91" dur="1000"/>
                                        <p:tgtEl>
                                          <p:spTgt spid="37"/>
                                        </p:tgtEl>
                                        <p:attrNameLst>
                                          <p:attrName>ppt_x</p:attrName>
                                        </p:attrNameLst>
                                      </p:cBhvr>
                                      <p:tavLst>
                                        <p:tav tm="0">
                                          <p:val>
                                            <p:strVal val="ppt_x"/>
                                          </p:val>
                                        </p:tav>
                                        <p:tav tm="100000">
                                          <p:val>
                                            <p:strVal val="ppt_x"/>
                                          </p:val>
                                        </p:tav>
                                      </p:tavLst>
                                    </p:anim>
                                    <p:anim calcmode="lin" valueType="num">
                                      <p:cBhvr>
                                        <p:cTn id="92" dur="1000"/>
                                        <p:tgtEl>
                                          <p:spTgt spid="37"/>
                                        </p:tgtEl>
                                        <p:attrNameLst>
                                          <p:attrName>ppt_y</p:attrName>
                                        </p:attrNameLst>
                                      </p:cBhvr>
                                      <p:tavLst>
                                        <p:tav tm="0">
                                          <p:val>
                                            <p:strVal val="ppt_y"/>
                                          </p:val>
                                        </p:tav>
                                        <p:tav tm="100000">
                                          <p:val>
                                            <p:strVal val="ppt_y+.1"/>
                                          </p:val>
                                        </p:tav>
                                      </p:tavLst>
                                    </p:anim>
                                    <p:set>
                                      <p:cBhvr>
                                        <p:cTn id="93" dur="1" fill="hold">
                                          <p:stCondLst>
                                            <p:cond delay="999"/>
                                          </p:stCondLst>
                                        </p:cTn>
                                        <p:tgtEl>
                                          <p:spTgt spid="37"/>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2" presetClass="exit" presetSubtype="0" fill="hold" grpId="0" nodeType="clickEffect">
                                  <p:stCondLst>
                                    <p:cond delay="0"/>
                                  </p:stCondLst>
                                  <p:childTnLst>
                                    <p:animEffect transition="out" filter="fade">
                                      <p:cBhvr>
                                        <p:cTn id="97" dur="1000"/>
                                        <p:tgtEl>
                                          <p:spTgt spid="38"/>
                                        </p:tgtEl>
                                      </p:cBhvr>
                                    </p:animEffect>
                                    <p:anim calcmode="lin" valueType="num">
                                      <p:cBhvr>
                                        <p:cTn id="98" dur="1000"/>
                                        <p:tgtEl>
                                          <p:spTgt spid="38"/>
                                        </p:tgtEl>
                                        <p:attrNameLst>
                                          <p:attrName>ppt_x</p:attrName>
                                        </p:attrNameLst>
                                      </p:cBhvr>
                                      <p:tavLst>
                                        <p:tav tm="0">
                                          <p:val>
                                            <p:strVal val="ppt_x"/>
                                          </p:val>
                                        </p:tav>
                                        <p:tav tm="100000">
                                          <p:val>
                                            <p:strVal val="ppt_x"/>
                                          </p:val>
                                        </p:tav>
                                      </p:tavLst>
                                    </p:anim>
                                    <p:anim calcmode="lin" valueType="num">
                                      <p:cBhvr>
                                        <p:cTn id="99" dur="1000"/>
                                        <p:tgtEl>
                                          <p:spTgt spid="38"/>
                                        </p:tgtEl>
                                        <p:attrNameLst>
                                          <p:attrName>ppt_y</p:attrName>
                                        </p:attrNameLst>
                                      </p:cBhvr>
                                      <p:tavLst>
                                        <p:tav tm="0">
                                          <p:val>
                                            <p:strVal val="ppt_y"/>
                                          </p:val>
                                        </p:tav>
                                        <p:tav tm="100000">
                                          <p:val>
                                            <p:strVal val="ppt_y+.1"/>
                                          </p:val>
                                        </p:tav>
                                      </p:tavLst>
                                    </p:anim>
                                    <p:set>
                                      <p:cBhvr>
                                        <p:cTn id="100" dur="1" fill="hold">
                                          <p:stCondLst>
                                            <p:cond delay="999"/>
                                          </p:stCondLst>
                                        </p:cTn>
                                        <p:tgtEl>
                                          <p:spTgt spid="38"/>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2" presetClass="exit" presetSubtype="0" fill="hold" grpId="0" nodeType="clickEffect">
                                  <p:stCondLst>
                                    <p:cond delay="0"/>
                                  </p:stCondLst>
                                  <p:childTnLst>
                                    <p:animEffect transition="out" filter="fade">
                                      <p:cBhvr>
                                        <p:cTn id="104" dur="1000"/>
                                        <p:tgtEl>
                                          <p:spTgt spid="39"/>
                                        </p:tgtEl>
                                      </p:cBhvr>
                                    </p:animEffect>
                                    <p:anim calcmode="lin" valueType="num">
                                      <p:cBhvr>
                                        <p:cTn id="105" dur="1000"/>
                                        <p:tgtEl>
                                          <p:spTgt spid="39"/>
                                        </p:tgtEl>
                                        <p:attrNameLst>
                                          <p:attrName>ppt_x</p:attrName>
                                        </p:attrNameLst>
                                      </p:cBhvr>
                                      <p:tavLst>
                                        <p:tav tm="0">
                                          <p:val>
                                            <p:strVal val="ppt_x"/>
                                          </p:val>
                                        </p:tav>
                                        <p:tav tm="100000">
                                          <p:val>
                                            <p:strVal val="ppt_x"/>
                                          </p:val>
                                        </p:tav>
                                      </p:tavLst>
                                    </p:anim>
                                    <p:anim calcmode="lin" valueType="num">
                                      <p:cBhvr>
                                        <p:cTn id="106" dur="1000"/>
                                        <p:tgtEl>
                                          <p:spTgt spid="39"/>
                                        </p:tgtEl>
                                        <p:attrNameLst>
                                          <p:attrName>ppt_y</p:attrName>
                                        </p:attrNameLst>
                                      </p:cBhvr>
                                      <p:tavLst>
                                        <p:tav tm="0">
                                          <p:val>
                                            <p:strVal val="ppt_y"/>
                                          </p:val>
                                        </p:tav>
                                        <p:tav tm="100000">
                                          <p:val>
                                            <p:strVal val="ppt_y+.1"/>
                                          </p:val>
                                        </p:tav>
                                      </p:tavLst>
                                    </p:anim>
                                    <p:set>
                                      <p:cBhvr>
                                        <p:cTn id="107" dur="1" fill="hold">
                                          <p:stCondLst>
                                            <p:cond delay="999"/>
                                          </p:stCondLst>
                                        </p:cTn>
                                        <p:tgtEl>
                                          <p:spTgt spid="3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Topics to be covered</a:t>
            </a:r>
          </a:p>
        </p:txBody>
      </p:sp>
      <p:sp>
        <p:nvSpPr>
          <p:cNvPr id="3" name="Content Placeholder 2"/>
          <p:cNvSpPr>
            <a:spLocks noGrp="1"/>
          </p:cNvSpPr>
          <p:nvPr>
            <p:ph idx="1"/>
          </p:nvPr>
        </p:nvSpPr>
        <p:spPr/>
        <p:txBody>
          <a:bodyPr>
            <a:normAutofit lnSpcReduction="10000"/>
          </a:bodyPr>
          <a:lstStyle/>
          <a:p>
            <a:r>
              <a:rPr lang="en-IN" dirty="0" smtClean="0"/>
              <a:t>What is scheduling</a:t>
            </a:r>
            <a:endParaRPr lang="en-IN" dirty="0"/>
          </a:p>
          <a:p>
            <a:r>
              <a:rPr lang="en-IN" dirty="0" smtClean="0"/>
              <a:t>Objectives </a:t>
            </a:r>
            <a:r>
              <a:rPr lang="en-IN" dirty="0"/>
              <a:t>of scheduling</a:t>
            </a:r>
          </a:p>
          <a:p>
            <a:r>
              <a:rPr lang="en-IN" dirty="0"/>
              <a:t>Types of </a:t>
            </a:r>
            <a:r>
              <a:rPr lang="en-IN" dirty="0" smtClean="0"/>
              <a:t>scheduler</a:t>
            </a:r>
            <a:endParaRPr lang="en-IN" dirty="0"/>
          </a:p>
          <a:p>
            <a:r>
              <a:rPr lang="en-IN" dirty="0" smtClean="0"/>
              <a:t>Scheduling criteria</a:t>
            </a:r>
            <a:endParaRPr lang="en-IN" dirty="0"/>
          </a:p>
          <a:p>
            <a:r>
              <a:rPr lang="en-IN" dirty="0" smtClean="0"/>
              <a:t>Scheduling algorithms</a:t>
            </a:r>
          </a:p>
          <a:p>
            <a:pPr lvl="1"/>
            <a:r>
              <a:rPr lang="en-US" dirty="0"/>
              <a:t>First Come First Served (FCFS)</a:t>
            </a:r>
          </a:p>
          <a:p>
            <a:pPr lvl="1"/>
            <a:r>
              <a:rPr lang="en-US" dirty="0"/>
              <a:t>Shortest Job First (SJF)</a:t>
            </a:r>
          </a:p>
          <a:p>
            <a:pPr lvl="1"/>
            <a:r>
              <a:rPr lang="en-US" dirty="0"/>
              <a:t>Shortest Remaining Time Next (SRTN)</a:t>
            </a:r>
          </a:p>
          <a:p>
            <a:pPr lvl="1"/>
            <a:r>
              <a:rPr lang="en-US" dirty="0"/>
              <a:t>Round Robin (RR)</a:t>
            </a:r>
          </a:p>
          <a:p>
            <a:pPr lvl="1"/>
            <a:r>
              <a:rPr lang="en-US" dirty="0"/>
              <a:t>Priority</a:t>
            </a:r>
          </a:p>
          <a:p>
            <a:pPr lvl="2">
              <a:buFont typeface="Wingdings" panose="05000000000000000000" pitchFamily="2" charset="2"/>
              <a:buChar char="ü"/>
            </a:pPr>
            <a:r>
              <a:rPr lang="en-US" dirty="0"/>
              <a:t>Preemptive Priority</a:t>
            </a:r>
          </a:p>
          <a:p>
            <a:pPr lvl="2">
              <a:buFont typeface="Wingdings" panose="05000000000000000000" pitchFamily="2" charset="2"/>
              <a:buChar char="ü"/>
            </a:pPr>
            <a:r>
              <a:rPr lang="en-US" dirty="0"/>
              <a:t>Non-Preemptive Priority</a:t>
            </a:r>
            <a:endParaRPr lang="en-IN" dirty="0"/>
          </a:p>
        </p:txBody>
      </p:sp>
    </p:spTree>
    <p:extLst>
      <p:ext uri="{BB962C8B-B14F-4D97-AF65-F5344CB8AC3E}">
        <p14:creationId xmlns:p14="http://schemas.microsoft.com/office/powerpoint/2010/main" val="52280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Time Next (SRTN)</a:t>
            </a:r>
          </a:p>
        </p:txBody>
      </p:sp>
      <p:sp>
        <p:nvSpPr>
          <p:cNvPr id="3" name="Content Placeholder 2"/>
          <p:cNvSpPr>
            <a:spLocks noGrp="1"/>
          </p:cNvSpPr>
          <p:nvPr>
            <p:ph idx="1"/>
          </p:nvPr>
        </p:nvSpPr>
        <p:spPr/>
        <p:txBody>
          <a:bodyPr/>
          <a:lstStyle/>
          <a:p>
            <a:r>
              <a:rPr lang="en-US" dirty="0"/>
              <a:t>Advantages :</a:t>
            </a:r>
          </a:p>
          <a:p>
            <a:pPr lvl="1">
              <a:buClr>
                <a:schemeClr val="tx1"/>
              </a:buClr>
            </a:pPr>
            <a:r>
              <a:rPr lang="en-US" b="1" dirty="0">
                <a:solidFill>
                  <a:srgbClr val="C00000"/>
                </a:solidFill>
              </a:rPr>
              <a:t>Less waiting time</a:t>
            </a:r>
            <a:r>
              <a:rPr lang="en-US" dirty="0"/>
              <a:t>.</a:t>
            </a:r>
          </a:p>
          <a:p>
            <a:pPr lvl="1">
              <a:buClr>
                <a:schemeClr val="tx1"/>
              </a:buClr>
            </a:pPr>
            <a:r>
              <a:rPr lang="en-US" b="1" dirty="0">
                <a:solidFill>
                  <a:srgbClr val="C00000"/>
                </a:solidFill>
              </a:rPr>
              <a:t>Quite good response </a:t>
            </a:r>
            <a:r>
              <a:rPr lang="en-US" dirty="0"/>
              <a:t>for </a:t>
            </a:r>
            <a:r>
              <a:rPr lang="en-US" b="1" dirty="0">
                <a:solidFill>
                  <a:srgbClr val="C00000"/>
                </a:solidFill>
              </a:rPr>
              <a:t>short processes</a:t>
            </a:r>
            <a:r>
              <a:rPr lang="en-US" dirty="0"/>
              <a:t>.</a:t>
            </a:r>
          </a:p>
          <a:p>
            <a:r>
              <a:rPr lang="en-US" dirty="0"/>
              <a:t>Disadvantages :</a:t>
            </a:r>
          </a:p>
          <a:p>
            <a:pPr lvl="1"/>
            <a:r>
              <a:rPr lang="en-US" dirty="0"/>
              <a:t>Again it is </a:t>
            </a:r>
            <a:r>
              <a:rPr lang="en-US" b="1" dirty="0">
                <a:solidFill>
                  <a:srgbClr val="C00000"/>
                </a:solidFill>
              </a:rPr>
              <a:t>difficult to estimate remaining time </a:t>
            </a:r>
            <a:r>
              <a:rPr lang="en-US" dirty="0"/>
              <a:t>necessary to complete execution.</a:t>
            </a:r>
          </a:p>
          <a:p>
            <a:pPr lvl="1">
              <a:buClr>
                <a:schemeClr val="tx1"/>
              </a:buClr>
            </a:pPr>
            <a:r>
              <a:rPr lang="en-US" b="1" dirty="0">
                <a:solidFill>
                  <a:srgbClr val="C00000"/>
                </a:solidFill>
              </a:rPr>
              <a:t>Starvation is possible </a:t>
            </a:r>
            <a:r>
              <a:rPr lang="en-US" dirty="0"/>
              <a:t>for </a:t>
            </a:r>
            <a:r>
              <a:rPr lang="en-US" b="1" dirty="0">
                <a:solidFill>
                  <a:srgbClr val="C00000"/>
                </a:solidFill>
              </a:rPr>
              <a:t>long process</a:t>
            </a:r>
            <a:r>
              <a:rPr lang="en-US" dirty="0"/>
              <a:t>. Long process may wait forever.</a:t>
            </a:r>
          </a:p>
          <a:p>
            <a:pPr lvl="1">
              <a:buClr>
                <a:schemeClr val="tx1"/>
              </a:buClr>
            </a:pPr>
            <a:r>
              <a:rPr lang="en-US" b="1" dirty="0">
                <a:solidFill>
                  <a:srgbClr val="C00000"/>
                </a:solidFill>
              </a:rPr>
              <a:t>Context switch overhead is there</a:t>
            </a:r>
            <a:r>
              <a:rPr lang="en-US" dirty="0"/>
              <a:t>.</a:t>
            </a:r>
          </a:p>
          <a:p>
            <a:endParaRPr lang="en-US" dirty="0"/>
          </a:p>
        </p:txBody>
      </p:sp>
    </p:spTree>
    <p:extLst>
      <p:ext uri="{BB962C8B-B14F-4D97-AF65-F5344CB8AC3E}">
        <p14:creationId xmlns:p14="http://schemas.microsoft.com/office/powerpoint/2010/main" val="169369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a:t>
            </a:r>
            <a:r>
              <a:rPr lang="en-US" dirty="0" smtClean="0"/>
              <a:t>Robin (RR)</a:t>
            </a:r>
            <a:endParaRPr lang="en-US" dirty="0"/>
          </a:p>
        </p:txBody>
      </p:sp>
      <p:sp>
        <p:nvSpPr>
          <p:cNvPr id="3" name="Content Placeholder 2"/>
          <p:cNvSpPr>
            <a:spLocks noGrp="1"/>
          </p:cNvSpPr>
          <p:nvPr>
            <p:ph idx="1"/>
          </p:nvPr>
        </p:nvSpPr>
        <p:spPr/>
        <p:txBody>
          <a:bodyPr>
            <a:normAutofit lnSpcReduction="10000"/>
          </a:bodyPr>
          <a:lstStyle/>
          <a:p>
            <a:r>
              <a:rPr lang="en-US" dirty="0"/>
              <a:t>Selection </a:t>
            </a:r>
            <a:r>
              <a:rPr lang="en-US" dirty="0" smtClean="0"/>
              <a:t>Criteria</a:t>
            </a:r>
            <a:endParaRPr lang="en-US" dirty="0"/>
          </a:p>
          <a:p>
            <a:pPr lvl="1"/>
            <a:r>
              <a:rPr lang="en-US" dirty="0"/>
              <a:t>Each selected process is assigned a time interval, called </a:t>
            </a:r>
            <a:r>
              <a:rPr lang="en-US" b="1" dirty="0">
                <a:solidFill>
                  <a:srgbClr val="C00000"/>
                </a:solidFill>
              </a:rPr>
              <a:t>time quantum or time slice</a:t>
            </a:r>
            <a:r>
              <a:rPr lang="en-US" dirty="0"/>
              <a:t>. </a:t>
            </a:r>
            <a:endParaRPr lang="en-US" dirty="0" smtClean="0"/>
          </a:p>
          <a:p>
            <a:pPr lvl="1"/>
            <a:r>
              <a:rPr lang="en-US" dirty="0" smtClean="0"/>
              <a:t>Process </a:t>
            </a:r>
            <a:r>
              <a:rPr lang="en-US" dirty="0"/>
              <a:t>is </a:t>
            </a:r>
            <a:r>
              <a:rPr lang="en-US" b="1" dirty="0">
                <a:solidFill>
                  <a:srgbClr val="C00000"/>
                </a:solidFill>
              </a:rPr>
              <a:t>allowed to run only for this time interval</a:t>
            </a:r>
            <a:r>
              <a:rPr lang="en-US" dirty="0"/>
              <a:t>. </a:t>
            </a:r>
            <a:endParaRPr lang="en-US" dirty="0" smtClean="0"/>
          </a:p>
          <a:p>
            <a:pPr lvl="1"/>
            <a:r>
              <a:rPr lang="en-US" dirty="0" smtClean="0"/>
              <a:t>Here</a:t>
            </a:r>
            <a:r>
              <a:rPr lang="en-US" dirty="0"/>
              <a:t>, two things are possible:  </a:t>
            </a:r>
            <a:endParaRPr lang="en-US" dirty="0" smtClean="0"/>
          </a:p>
          <a:p>
            <a:pPr lvl="2" algn="just"/>
            <a:r>
              <a:rPr lang="en-US" dirty="0" smtClean="0"/>
              <a:t>First</a:t>
            </a:r>
            <a:r>
              <a:rPr lang="en-US" dirty="0"/>
              <a:t>, </a:t>
            </a:r>
            <a:r>
              <a:rPr lang="en-US" dirty="0" smtClean="0"/>
              <a:t>process </a:t>
            </a:r>
            <a:r>
              <a:rPr lang="en-US" dirty="0"/>
              <a:t>is either blocked or terminated before the quantum has elapsed. In this case the CPU switching is done and another process is scheduled to run. </a:t>
            </a:r>
            <a:endParaRPr lang="en-US" dirty="0" smtClean="0"/>
          </a:p>
          <a:p>
            <a:pPr lvl="2" algn="just"/>
            <a:r>
              <a:rPr lang="en-US" dirty="0" smtClean="0"/>
              <a:t>Second</a:t>
            </a:r>
            <a:r>
              <a:rPr lang="en-US" dirty="0"/>
              <a:t>, </a:t>
            </a:r>
            <a:r>
              <a:rPr lang="en-US" dirty="0" smtClean="0"/>
              <a:t>process </a:t>
            </a:r>
            <a:r>
              <a:rPr lang="en-US" dirty="0"/>
              <a:t>needs CPU burst longer than time quantum. In this case, process is running at the end of the time quantum. </a:t>
            </a:r>
            <a:endParaRPr lang="en-US" dirty="0" smtClean="0"/>
          </a:p>
          <a:p>
            <a:pPr lvl="2" algn="just"/>
            <a:r>
              <a:rPr lang="en-US" dirty="0" smtClean="0"/>
              <a:t>Now</a:t>
            </a:r>
            <a:r>
              <a:rPr lang="en-US" dirty="0"/>
              <a:t>, it will be preempted and moved to the end of the queue. </a:t>
            </a:r>
            <a:endParaRPr lang="en-US" dirty="0" smtClean="0"/>
          </a:p>
          <a:p>
            <a:pPr lvl="2" algn="just"/>
            <a:r>
              <a:rPr lang="en-US" dirty="0" smtClean="0"/>
              <a:t>CPU </a:t>
            </a:r>
            <a:r>
              <a:rPr lang="en-US" dirty="0"/>
              <a:t>will be allocated to another process. </a:t>
            </a:r>
            <a:endParaRPr lang="en-US" dirty="0" smtClean="0"/>
          </a:p>
          <a:p>
            <a:pPr lvl="2" algn="just"/>
            <a:r>
              <a:rPr lang="en-US" dirty="0" smtClean="0"/>
              <a:t>Here</a:t>
            </a:r>
            <a:r>
              <a:rPr lang="en-US" dirty="0"/>
              <a:t>, length of time quantum is critical to determine.</a:t>
            </a:r>
          </a:p>
        </p:txBody>
      </p:sp>
    </p:spTree>
    <p:extLst>
      <p:ext uri="{BB962C8B-B14F-4D97-AF65-F5344CB8AC3E}">
        <p14:creationId xmlns:p14="http://schemas.microsoft.com/office/powerpoint/2010/main" val="272293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 (RR)</a:t>
            </a:r>
          </a:p>
        </p:txBody>
      </p:sp>
      <p:sp>
        <p:nvSpPr>
          <p:cNvPr id="3" name="Content Placeholder 2"/>
          <p:cNvSpPr>
            <a:spLocks noGrp="1"/>
          </p:cNvSpPr>
          <p:nvPr>
            <p:ph idx="1"/>
          </p:nvPr>
        </p:nvSpPr>
        <p:spPr/>
        <p:txBody>
          <a:bodyPr/>
          <a:lstStyle/>
          <a:p>
            <a:r>
              <a:rPr lang="en-US" dirty="0"/>
              <a:t>Decision Mode:</a:t>
            </a:r>
          </a:p>
          <a:p>
            <a:pPr lvl="1">
              <a:buClr>
                <a:schemeClr val="tx1"/>
              </a:buClr>
            </a:pPr>
            <a:r>
              <a:rPr lang="en-US" b="1" dirty="0">
                <a:solidFill>
                  <a:srgbClr val="C00000"/>
                </a:solidFill>
              </a:rPr>
              <a:t>Preemptive</a:t>
            </a:r>
            <a:r>
              <a:rPr lang="en-US" dirty="0"/>
              <a:t>: </a:t>
            </a:r>
            <a:r>
              <a:rPr lang="en-US" dirty="0" smtClean="0"/>
              <a:t>When quantum time is over or process completes its execution (which ever is earlier), it starts new job.</a:t>
            </a:r>
          </a:p>
          <a:p>
            <a:pPr lvl="1">
              <a:buClr>
                <a:schemeClr val="tx1"/>
              </a:buClr>
            </a:pPr>
            <a:r>
              <a:rPr lang="en-US" b="1" dirty="0">
                <a:solidFill>
                  <a:srgbClr val="C00000"/>
                </a:solidFill>
              </a:rPr>
              <a:t>Selection </a:t>
            </a:r>
            <a:r>
              <a:rPr lang="en-US" dirty="0" smtClean="0"/>
              <a:t>of new job is </a:t>
            </a:r>
            <a:r>
              <a:rPr lang="en-US" b="1" dirty="0">
                <a:solidFill>
                  <a:srgbClr val="C00000"/>
                </a:solidFill>
              </a:rPr>
              <a:t>as per FCFS </a:t>
            </a:r>
            <a:r>
              <a:rPr lang="en-US" dirty="0" smtClean="0"/>
              <a:t>scheduling algorithm</a:t>
            </a:r>
            <a:endParaRPr lang="en-US" dirty="0"/>
          </a:p>
          <a:p>
            <a:r>
              <a:rPr lang="en-US" dirty="0"/>
              <a:t>Implementation :</a:t>
            </a:r>
          </a:p>
          <a:p>
            <a:pPr lvl="1"/>
            <a:r>
              <a:rPr lang="en-US" dirty="0"/>
              <a:t>This strategy can be implemented by using circular FIFO queue. </a:t>
            </a:r>
            <a:endParaRPr lang="en-US" dirty="0" smtClean="0"/>
          </a:p>
          <a:p>
            <a:pPr lvl="1"/>
            <a:r>
              <a:rPr lang="en-US" dirty="0" smtClean="0"/>
              <a:t>If </a:t>
            </a:r>
            <a:r>
              <a:rPr lang="en-US" dirty="0"/>
              <a:t>any process comes, or process releases CPU, or process is preempted. It is moved to the end of the queue. </a:t>
            </a:r>
            <a:endParaRPr lang="en-US" dirty="0" smtClean="0"/>
          </a:p>
          <a:p>
            <a:pPr lvl="1"/>
            <a:r>
              <a:rPr lang="en-US" dirty="0" smtClean="0"/>
              <a:t>When </a:t>
            </a:r>
            <a:r>
              <a:rPr lang="en-US" dirty="0"/>
              <a:t>CPU becomes free, a process from the first position in a queue is selected to run.</a:t>
            </a:r>
          </a:p>
        </p:txBody>
      </p:sp>
    </p:spTree>
    <p:extLst>
      <p:ext uri="{BB962C8B-B14F-4D97-AF65-F5344CB8AC3E}">
        <p14:creationId xmlns:p14="http://schemas.microsoft.com/office/powerpoint/2010/main" val="144159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Round Robin (RR)</a:t>
            </a:r>
          </a:p>
        </p:txBody>
      </p:sp>
      <p:sp>
        <p:nvSpPr>
          <p:cNvPr id="3" name="Content Placeholder 2"/>
          <p:cNvSpPr>
            <a:spLocks noGrp="1"/>
          </p:cNvSpPr>
          <p:nvPr>
            <p:ph idx="1"/>
          </p:nvPr>
        </p:nvSpPr>
        <p:spPr/>
        <p:txBody>
          <a:bodyPr/>
          <a:lstStyle/>
          <a:p>
            <a:r>
              <a:rPr lang="en-US" dirty="0"/>
              <a:t>Example</a:t>
            </a:r>
          </a:p>
          <a:p>
            <a:endParaRPr lang="en-US" dirty="0"/>
          </a:p>
          <a:p>
            <a:endParaRPr lang="en-US" dirty="0"/>
          </a:p>
          <a:p>
            <a:endParaRPr lang="en-US" dirty="0"/>
          </a:p>
          <a:p>
            <a:endParaRPr lang="en-US" dirty="0" smtClean="0"/>
          </a:p>
          <a:p>
            <a:r>
              <a:rPr lang="en-US" dirty="0" smtClean="0"/>
              <a:t>Gantt Chart </a:t>
            </a:r>
            <a:r>
              <a:rPr lang="en-US" sz="2200" dirty="0">
                <a:solidFill>
                  <a:srgbClr val="C00000"/>
                </a:solidFill>
              </a:rPr>
              <a:t>(Quantum time is 4 </a:t>
            </a:r>
            <a:r>
              <a:rPr lang="en-US" sz="2200" dirty="0" err="1">
                <a:solidFill>
                  <a:srgbClr val="C00000"/>
                </a:solidFill>
              </a:rPr>
              <a:t>ms</a:t>
            </a:r>
            <a:r>
              <a:rPr lang="en-US" sz="2200" dirty="0">
                <a:solidFill>
                  <a:srgbClr val="C00000"/>
                </a:solidFill>
              </a:rPr>
              <a:t> </a:t>
            </a:r>
            <a:r>
              <a:rPr lang="en-US" sz="2200" dirty="0" smtClean="0">
                <a:solidFill>
                  <a:srgbClr val="C00000"/>
                </a:solidFill>
              </a:rPr>
              <a:t>&amp; context </a:t>
            </a:r>
            <a:r>
              <a:rPr lang="en-US" sz="2200" dirty="0">
                <a:solidFill>
                  <a:srgbClr val="C00000"/>
                </a:solidFill>
              </a:rPr>
              <a:t>switch overhead is </a:t>
            </a:r>
            <a:r>
              <a:rPr lang="en-US" sz="2200" dirty="0" smtClean="0">
                <a:solidFill>
                  <a:srgbClr val="C00000"/>
                </a:solidFill>
              </a:rPr>
              <a:t>1 </a:t>
            </a:r>
            <a:r>
              <a:rPr lang="en-US" sz="2200" dirty="0" err="1">
                <a:solidFill>
                  <a:srgbClr val="C00000"/>
                </a:solidFill>
              </a:rPr>
              <a:t>ms</a:t>
            </a:r>
            <a:r>
              <a:rPr lang="en-US" sz="2200" dirty="0">
                <a:solidFill>
                  <a:srgbClr val="C00000"/>
                </a:solidFill>
              </a:rPr>
              <a:t>)</a:t>
            </a:r>
            <a:endParaRPr lang="en-US" sz="2200" dirty="0" smtClean="0">
              <a:solidFill>
                <a:srgbClr val="C00000"/>
              </a:solidFill>
            </a:endParaRPr>
          </a:p>
          <a:p>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98702077"/>
              </p:ext>
            </p:extLst>
          </p:nvPr>
        </p:nvGraphicFramePr>
        <p:xfrm>
          <a:off x="2438400" y="1143000"/>
          <a:ext cx="6324601" cy="2123440"/>
        </p:xfrm>
        <a:graphic>
          <a:graphicData uri="http://schemas.openxmlformats.org/drawingml/2006/table">
            <a:tbl>
              <a:tblPr firstRow="1" bandRow="1">
                <a:tableStyleId>{5C22544A-7EE6-4342-B048-85BDC9FD1C3A}</a:tableStyleId>
              </a:tblPr>
              <a:tblGrid>
                <a:gridCol w="948690"/>
                <a:gridCol w="1870710"/>
                <a:gridCol w="3505201"/>
              </a:tblGrid>
              <a:tr h="370840">
                <a:tc>
                  <a:txBody>
                    <a:bodyPr/>
                    <a:lstStyle/>
                    <a:p>
                      <a:pPr algn="ctr"/>
                      <a:r>
                        <a:rPr lang="en-US" dirty="0" smtClean="0"/>
                        <a:t>Process</a:t>
                      </a:r>
                      <a:endParaRPr lang="en-US" dirty="0"/>
                    </a:p>
                  </a:txBody>
                  <a:tcPr/>
                </a:tc>
                <a:tc>
                  <a:txBody>
                    <a:bodyPr/>
                    <a:lstStyle/>
                    <a:p>
                      <a:pPr algn="ctr"/>
                      <a:r>
                        <a:rPr lang="en-US" dirty="0" smtClean="0"/>
                        <a:t>Arrival Time (T0)</a:t>
                      </a:r>
                      <a:endParaRPr lang="en-US" dirty="0"/>
                    </a:p>
                  </a:txBody>
                  <a:tcPr/>
                </a:tc>
                <a:tc>
                  <a:txBody>
                    <a:bodyPr/>
                    <a:lstStyle/>
                    <a:p>
                      <a:pPr algn="ctr"/>
                      <a:r>
                        <a:rPr lang="en-US" dirty="0" smtClean="0"/>
                        <a:t>Time required for completion (∆T) (CPU Burst Time)</a:t>
                      </a:r>
                      <a:endParaRPr lang="en-US" dirty="0"/>
                    </a:p>
                  </a:txBody>
                  <a:tcPr/>
                </a:tc>
              </a:tr>
              <a:tr h="370840">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r>
            </a:tbl>
          </a:graphicData>
        </a:graphic>
      </p:graphicFrame>
      <p:sp>
        <p:nvSpPr>
          <p:cNvPr id="9" name="TextBox 8"/>
          <p:cNvSpPr txBox="1"/>
          <p:nvPr/>
        </p:nvSpPr>
        <p:spPr>
          <a:xfrm>
            <a:off x="1143000" y="4343400"/>
            <a:ext cx="318448" cy="381000"/>
          </a:xfrm>
          <a:prstGeom prst="rect">
            <a:avLst/>
          </a:prstGeom>
          <a:noFill/>
        </p:spPr>
        <p:txBody>
          <a:bodyPr wrap="square" rtlCol="0">
            <a:spAutoFit/>
          </a:bodyPr>
          <a:lstStyle/>
          <a:p>
            <a:r>
              <a:rPr lang="en-US" dirty="0" smtClean="0"/>
              <a:t>0</a:t>
            </a:r>
            <a:endParaRPr lang="en-US" dirty="0"/>
          </a:p>
        </p:txBody>
      </p:sp>
      <p:cxnSp>
        <p:nvCxnSpPr>
          <p:cNvPr id="14" name="Straight Connector 13"/>
          <p:cNvCxnSpPr/>
          <p:nvPr/>
        </p:nvCxnSpPr>
        <p:spPr>
          <a:xfrm>
            <a:off x="1287440" y="3886200"/>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280200" y="3894382"/>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25" name="Rectangle 24"/>
          <p:cNvSpPr/>
          <p:nvPr/>
        </p:nvSpPr>
        <p:spPr>
          <a:xfrm>
            <a:off x="2190980" y="3892624"/>
            <a:ext cx="288364"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TextBox 25"/>
          <p:cNvSpPr txBox="1"/>
          <p:nvPr/>
        </p:nvSpPr>
        <p:spPr>
          <a:xfrm>
            <a:off x="2028462" y="4349234"/>
            <a:ext cx="306700" cy="369332"/>
          </a:xfrm>
          <a:prstGeom prst="rect">
            <a:avLst/>
          </a:prstGeom>
          <a:noFill/>
        </p:spPr>
        <p:txBody>
          <a:bodyPr wrap="square" rtlCol="0">
            <a:spAutoFit/>
          </a:bodyPr>
          <a:lstStyle/>
          <a:p>
            <a:r>
              <a:rPr lang="en-US" dirty="0" smtClean="0"/>
              <a:t>4</a:t>
            </a:r>
            <a:endParaRPr lang="en-US" dirty="0"/>
          </a:p>
        </p:txBody>
      </p:sp>
      <p:sp>
        <p:nvSpPr>
          <p:cNvPr id="27" name="TextBox 26"/>
          <p:cNvSpPr txBox="1"/>
          <p:nvPr/>
        </p:nvSpPr>
        <p:spPr>
          <a:xfrm>
            <a:off x="2325994" y="4339884"/>
            <a:ext cx="306700" cy="369332"/>
          </a:xfrm>
          <a:prstGeom prst="rect">
            <a:avLst/>
          </a:prstGeom>
          <a:noFill/>
        </p:spPr>
        <p:txBody>
          <a:bodyPr wrap="square" rtlCol="0">
            <a:spAutoFit/>
          </a:bodyPr>
          <a:lstStyle/>
          <a:p>
            <a:r>
              <a:rPr lang="en-US" dirty="0"/>
              <a:t>5</a:t>
            </a:r>
          </a:p>
        </p:txBody>
      </p:sp>
      <p:sp>
        <p:nvSpPr>
          <p:cNvPr id="28" name="Rectangle 27"/>
          <p:cNvSpPr/>
          <p:nvPr/>
        </p:nvSpPr>
        <p:spPr>
          <a:xfrm>
            <a:off x="2479344" y="3893338"/>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29" name="Rectangle 28"/>
          <p:cNvSpPr/>
          <p:nvPr/>
        </p:nvSpPr>
        <p:spPr>
          <a:xfrm>
            <a:off x="3390124" y="3894052"/>
            <a:ext cx="288364" cy="4471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TextBox 29"/>
          <p:cNvSpPr txBox="1"/>
          <p:nvPr/>
        </p:nvSpPr>
        <p:spPr>
          <a:xfrm>
            <a:off x="3227606" y="4345809"/>
            <a:ext cx="306700" cy="369332"/>
          </a:xfrm>
          <a:prstGeom prst="rect">
            <a:avLst/>
          </a:prstGeom>
          <a:noFill/>
        </p:spPr>
        <p:txBody>
          <a:bodyPr wrap="square" rtlCol="0">
            <a:spAutoFit/>
          </a:bodyPr>
          <a:lstStyle/>
          <a:p>
            <a:r>
              <a:rPr lang="en-US" dirty="0"/>
              <a:t>9</a:t>
            </a:r>
          </a:p>
        </p:txBody>
      </p:sp>
      <p:sp>
        <p:nvSpPr>
          <p:cNvPr id="31" name="TextBox 30"/>
          <p:cNvSpPr txBox="1"/>
          <p:nvPr/>
        </p:nvSpPr>
        <p:spPr>
          <a:xfrm>
            <a:off x="3469944" y="4336459"/>
            <a:ext cx="463518" cy="369332"/>
          </a:xfrm>
          <a:prstGeom prst="rect">
            <a:avLst/>
          </a:prstGeom>
          <a:noFill/>
        </p:spPr>
        <p:txBody>
          <a:bodyPr wrap="square" rtlCol="0">
            <a:spAutoFit/>
          </a:bodyPr>
          <a:lstStyle/>
          <a:p>
            <a:r>
              <a:rPr lang="en-US" dirty="0" smtClean="0"/>
              <a:t>10</a:t>
            </a:r>
            <a:endParaRPr lang="en-US" dirty="0"/>
          </a:p>
        </p:txBody>
      </p:sp>
      <p:sp>
        <p:nvSpPr>
          <p:cNvPr id="32" name="Rectangle 31"/>
          <p:cNvSpPr/>
          <p:nvPr/>
        </p:nvSpPr>
        <p:spPr>
          <a:xfrm>
            <a:off x="3682702" y="3893343"/>
            <a:ext cx="511624"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33" name="Rectangle 32"/>
          <p:cNvSpPr/>
          <p:nvPr/>
        </p:nvSpPr>
        <p:spPr>
          <a:xfrm>
            <a:off x="4198893" y="3894057"/>
            <a:ext cx="288364" cy="4471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TextBox 33"/>
          <p:cNvSpPr txBox="1"/>
          <p:nvPr/>
        </p:nvSpPr>
        <p:spPr>
          <a:xfrm>
            <a:off x="3943919" y="4345814"/>
            <a:ext cx="422269" cy="369332"/>
          </a:xfrm>
          <a:prstGeom prst="rect">
            <a:avLst/>
          </a:prstGeom>
          <a:noFill/>
        </p:spPr>
        <p:txBody>
          <a:bodyPr wrap="square" rtlCol="0">
            <a:spAutoFit/>
          </a:bodyPr>
          <a:lstStyle/>
          <a:p>
            <a:r>
              <a:rPr lang="en-US" dirty="0" smtClean="0"/>
              <a:t>12</a:t>
            </a:r>
            <a:endParaRPr lang="en-US" dirty="0"/>
          </a:p>
        </p:txBody>
      </p:sp>
      <p:sp>
        <p:nvSpPr>
          <p:cNvPr id="35" name="TextBox 34"/>
          <p:cNvSpPr txBox="1"/>
          <p:nvPr/>
        </p:nvSpPr>
        <p:spPr>
          <a:xfrm>
            <a:off x="4301826" y="4336464"/>
            <a:ext cx="463518" cy="369332"/>
          </a:xfrm>
          <a:prstGeom prst="rect">
            <a:avLst/>
          </a:prstGeom>
          <a:noFill/>
        </p:spPr>
        <p:txBody>
          <a:bodyPr wrap="square" rtlCol="0">
            <a:spAutoFit/>
          </a:bodyPr>
          <a:lstStyle/>
          <a:p>
            <a:r>
              <a:rPr lang="en-US" dirty="0" smtClean="0"/>
              <a:t>13</a:t>
            </a:r>
            <a:endParaRPr lang="en-US" dirty="0"/>
          </a:p>
        </p:txBody>
      </p:sp>
      <p:sp>
        <p:nvSpPr>
          <p:cNvPr id="36" name="Rectangle 35"/>
          <p:cNvSpPr/>
          <p:nvPr/>
        </p:nvSpPr>
        <p:spPr>
          <a:xfrm>
            <a:off x="4491503" y="3893345"/>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37" name="Rectangle 36"/>
          <p:cNvSpPr/>
          <p:nvPr/>
        </p:nvSpPr>
        <p:spPr>
          <a:xfrm>
            <a:off x="5404664" y="3894059"/>
            <a:ext cx="288364" cy="4471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 name="TextBox 37"/>
          <p:cNvSpPr txBox="1"/>
          <p:nvPr/>
        </p:nvSpPr>
        <p:spPr>
          <a:xfrm>
            <a:off x="5123251" y="4348197"/>
            <a:ext cx="425595" cy="369332"/>
          </a:xfrm>
          <a:prstGeom prst="rect">
            <a:avLst/>
          </a:prstGeom>
          <a:noFill/>
        </p:spPr>
        <p:txBody>
          <a:bodyPr wrap="square" rtlCol="0">
            <a:spAutoFit/>
          </a:bodyPr>
          <a:lstStyle/>
          <a:p>
            <a:r>
              <a:rPr lang="en-US" dirty="0" smtClean="0"/>
              <a:t>17</a:t>
            </a:r>
            <a:endParaRPr lang="en-US" dirty="0"/>
          </a:p>
        </p:txBody>
      </p:sp>
      <p:sp>
        <p:nvSpPr>
          <p:cNvPr id="39" name="TextBox 38"/>
          <p:cNvSpPr txBox="1"/>
          <p:nvPr/>
        </p:nvSpPr>
        <p:spPr>
          <a:xfrm>
            <a:off x="5484484" y="4338847"/>
            <a:ext cx="463518" cy="369332"/>
          </a:xfrm>
          <a:prstGeom prst="rect">
            <a:avLst/>
          </a:prstGeom>
          <a:noFill/>
        </p:spPr>
        <p:txBody>
          <a:bodyPr wrap="square" rtlCol="0">
            <a:spAutoFit/>
          </a:bodyPr>
          <a:lstStyle/>
          <a:p>
            <a:r>
              <a:rPr lang="en-US" dirty="0" smtClean="0"/>
              <a:t>18</a:t>
            </a:r>
            <a:endParaRPr lang="en-US" dirty="0"/>
          </a:p>
        </p:txBody>
      </p:sp>
      <p:sp>
        <p:nvSpPr>
          <p:cNvPr id="40" name="Rectangle 39"/>
          <p:cNvSpPr/>
          <p:nvPr/>
        </p:nvSpPr>
        <p:spPr>
          <a:xfrm>
            <a:off x="5693861" y="3893345"/>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41" name="Rectangle 40"/>
          <p:cNvSpPr/>
          <p:nvPr/>
        </p:nvSpPr>
        <p:spPr>
          <a:xfrm>
            <a:off x="6604641" y="3894059"/>
            <a:ext cx="288364" cy="4471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TextBox 41"/>
          <p:cNvSpPr txBox="1"/>
          <p:nvPr/>
        </p:nvSpPr>
        <p:spPr>
          <a:xfrm>
            <a:off x="6337514" y="4348197"/>
            <a:ext cx="425595" cy="369332"/>
          </a:xfrm>
          <a:prstGeom prst="rect">
            <a:avLst/>
          </a:prstGeom>
          <a:noFill/>
        </p:spPr>
        <p:txBody>
          <a:bodyPr wrap="square" rtlCol="0">
            <a:spAutoFit/>
          </a:bodyPr>
          <a:lstStyle/>
          <a:p>
            <a:r>
              <a:rPr lang="en-US" dirty="0" smtClean="0"/>
              <a:t>22</a:t>
            </a:r>
            <a:endParaRPr lang="en-US" dirty="0"/>
          </a:p>
        </p:txBody>
      </p:sp>
      <p:sp>
        <p:nvSpPr>
          <p:cNvPr id="43" name="TextBox 42"/>
          <p:cNvSpPr txBox="1"/>
          <p:nvPr/>
        </p:nvSpPr>
        <p:spPr>
          <a:xfrm>
            <a:off x="6698747" y="4338847"/>
            <a:ext cx="463518" cy="369332"/>
          </a:xfrm>
          <a:prstGeom prst="rect">
            <a:avLst/>
          </a:prstGeom>
          <a:noFill/>
        </p:spPr>
        <p:txBody>
          <a:bodyPr wrap="square" rtlCol="0">
            <a:spAutoFit/>
          </a:bodyPr>
          <a:lstStyle/>
          <a:p>
            <a:r>
              <a:rPr lang="en-US" dirty="0" smtClean="0"/>
              <a:t>23</a:t>
            </a:r>
            <a:endParaRPr lang="en-US" dirty="0"/>
          </a:p>
        </p:txBody>
      </p:sp>
      <p:sp>
        <p:nvSpPr>
          <p:cNvPr id="44" name="Rectangle 43"/>
          <p:cNvSpPr/>
          <p:nvPr/>
        </p:nvSpPr>
        <p:spPr>
          <a:xfrm>
            <a:off x="6893440" y="3895103"/>
            <a:ext cx="511624"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45" name="Rectangle 44"/>
          <p:cNvSpPr/>
          <p:nvPr/>
        </p:nvSpPr>
        <p:spPr>
          <a:xfrm>
            <a:off x="7409631" y="3895817"/>
            <a:ext cx="288364" cy="4471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 name="TextBox 45"/>
          <p:cNvSpPr txBox="1"/>
          <p:nvPr/>
        </p:nvSpPr>
        <p:spPr>
          <a:xfrm>
            <a:off x="7173705" y="4347574"/>
            <a:ext cx="422269" cy="369332"/>
          </a:xfrm>
          <a:prstGeom prst="rect">
            <a:avLst/>
          </a:prstGeom>
          <a:noFill/>
        </p:spPr>
        <p:txBody>
          <a:bodyPr wrap="square" rtlCol="0">
            <a:spAutoFit/>
          </a:bodyPr>
          <a:lstStyle/>
          <a:p>
            <a:r>
              <a:rPr lang="en-US" dirty="0" smtClean="0"/>
              <a:t>25</a:t>
            </a:r>
            <a:endParaRPr lang="en-US" dirty="0"/>
          </a:p>
        </p:txBody>
      </p:sp>
      <p:sp>
        <p:nvSpPr>
          <p:cNvPr id="47" name="TextBox 46"/>
          <p:cNvSpPr txBox="1"/>
          <p:nvPr/>
        </p:nvSpPr>
        <p:spPr>
          <a:xfrm>
            <a:off x="7537482" y="4338224"/>
            <a:ext cx="463518" cy="369332"/>
          </a:xfrm>
          <a:prstGeom prst="rect">
            <a:avLst/>
          </a:prstGeom>
          <a:noFill/>
        </p:spPr>
        <p:txBody>
          <a:bodyPr wrap="square" rtlCol="0">
            <a:spAutoFit/>
          </a:bodyPr>
          <a:lstStyle/>
          <a:p>
            <a:r>
              <a:rPr lang="en-US" dirty="0" smtClean="0"/>
              <a:t>26</a:t>
            </a:r>
            <a:endParaRPr lang="en-US" dirty="0"/>
          </a:p>
        </p:txBody>
      </p:sp>
      <p:sp>
        <p:nvSpPr>
          <p:cNvPr id="48" name="Rectangle 47"/>
          <p:cNvSpPr/>
          <p:nvPr/>
        </p:nvSpPr>
        <p:spPr>
          <a:xfrm>
            <a:off x="7698185" y="3895726"/>
            <a:ext cx="511624"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49" name="TextBox 48"/>
          <p:cNvSpPr txBox="1"/>
          <p:nvPr/>
        </p:nvSpPr>
        <p:spPr>
          <a:xfrm>
            <a:off x="7987974" y="4348197"/>
            <a:ext cx="422269" cy="369332"/>
          </a:xfrm>
          <a:prstGeom prst="rect">
            <a:avLst/>
          </a:prstGeom>
          <a:noFill/>
        </p:spPr>
        <p:txBody>
          <a:bodyPr wrap="square" rtlCol="0">
            <a:spAutoFit/>
          </a:bodyPr>
          <a:lstStyle/>
          <a:p>
            <a:r>
              <a:rPr lang="en-US" dirty="0" smtClean="0"/>
              <a:t>28</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273795218"/>
              </p:ext>
            </p:extLst>
          </p:nvPr>
        </p:nvGraphicFramePr>
        <p:xfrm>
          <a:off x="1342032" y="4653888"/>
          <a:ext cx="2499833" cy="1483360"/>
        </p:xfrm>
        <a:graphic>
          <a:graphicData uri="http://schemas.openxmlformats.org/drawingml/2006/table">
            <a:tbl>
              <a:tblPr firstRow="1" bandRow="1">
                <a:tableStyleId>{5C22544A-7EE6-4342-B048-85BDC9FD1C3A}</a:tableStyleId>
              </a:tblPr>
              <a:tblGrid>
                <a:gridCol w="843959"/>
                <a:gridCol w="1655874"/>
              </a:tblGrid>
              <a:tr h="370840">
                <a:tc>
                  <a:txBody>
                    <a:bodyPr/>
                    <a:lstStyle/>
                    <a:p>
                      <a:r>
                        <a:rPr lang="en-US" sz="1600" dirty="0" smtClean="0"/>
                        <a:t>Process</a:t>
                      </a:r>
                      <a:endParaRPr lang="en-US" sz="1600" dirty="0"/>
                    </a:p>
                  </a:txBody>
                  <a:tcPr/>
                </a:tc>
                <a:tc>
                  <a:txBody>
                    <a:bodyPr/>
                    <a:lstStyle/>
                    <a:p>
                      <a:r>
                        <a:rPr lang="en-US" sz="1600" dirty="0" smtClean="0"/>
                        <a:t>Remaining Time</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6</a:t>
                      </a:r>
                      <a:endParaRPr lang="en-US" sz="1600" dirty="0"/>
                    </a:p>
                  </a:txBody>
                  <a:tcPr/>
                </a:tc>
              </a:tr>
              <a:tr h="370840">
                <a:tc>
                  <a:txBody>
                    <a:bodyPr/>
                    <a:lstStyle/>
                    <a:p>
                      <a:r>
                        <a:rPr lang="en-US" sz="1600" dirty="0" smtClean="0"/>
                        <a:t>P2</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6</a:t>
                      </a:r>
                      <a:endParaRPr lang="en-US" sz="1600" dirty="0"/>
                    </a:p>
                  </a:txBody>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2091711604"/>
              </p:ext>
            </p:extLst>
          </p:nvPr>
        </p:nvGraphicFramePr>
        <p:xfrm>
          <a:off x="2504365" y="4664847"/>
          <a:ext cx="2499833" cy="1854200"/>
        </p:xfrm>
        <a:graphic>
          <a:graphicData uri="http://schemas.openxmlformats.org/drawingml/2006/table">
            <a:tbl>
              <a:tblPr firstRow="1" bandRow="1">
                <a:tableStyleId>{5C22544A-7EE6-4342-B048-85BDC9FD1C3A}</a:tableStyleId>
              </a:tblPr>
              <a:tblGrid>
                <a:gridCol w="843959"/>
                <a:gridCol w="1655874"/>
              </a:tblGrid>
              <a:tr h="370840">
                <a:tc>
                  <a:txBody>
                    <a:bodyPr/>
                    <a:lstStyle/>
                    <a:p>
                      <a:r>
                        <a:rPr lang="en-US" sz="1600" dirty="0" smtClean="0"/>
                        <a:t>Process</a:t>
                      </a:r>
                      <a:endParaRPr lang="en-US" sz="1600" dirty="0"/>
                    </a:p>
                  </a:txBody>
                  <a:tcPr/>
                </a:tc>
                <a:tc>
                  <a:txBody>
                    <a:bodyPr/>
                    <a:lstStyle/>
                    <a:p>
                      <a:r>
                        <a:rPr lang="en-US" sz="1600" dirty="0" smtClean="0"/>
                        <a:t>Remaining Time</a:t>
                      </a:r>
                      <a:endParaRPr lang="en-US" sz="1600" dirty="0"/>
                    </a:p>
                  </a:txBody>
                  <a:tcPr/>
                </a:tc>
              </a:tr>
              <a:tr h="370840">
                <a:tc>
                  <a:txBody>
                    <a:bodyPr/>
                    <a:lstStyle/>
                    <a:p>
                      <a:r>
                        <a:rPr lang="en-US" sz="1600" dirty="0" smtClean="0"/>
                        <a:t>P2</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6</a:t>
                      </a:r>
                      <a:endParaRPr lang="en-US" sz="1600" dirty="0"/>
                    </a:p>
                  </a:txBody>
                  <a:tcPr/>
                </a:tc>
              </a:tr>
              <a:tr h="370840">
                <a:tc>
                  <a:txBody>
                    <a:bodyPr/>
                    <a:lstStyle/>
                    <a:p>
                      <a:r>
                        <a:rPr lang="en-US" sz="1600" dirty="0" smtClean="0"/>
                        <a:t>P3</a:t>
                      </a:r>
                      <a:endParaRPr lang="en-US" sz="1600" dirty="0"/>
                    </a:p>
                  </a:txBody>
                  <a:tcPr/>
                </a:tc>
                <a:tc>
                  <a:txBody>
                    <a:bodyPr/>
                    <a:lstStyle/>
                    <a:p>
                      <a:r>
                        <a:rPr lang="en-US" sz="1600" dirty="0" smtClean="0"/>
                        <a:t>4</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2</a:t>
                      </a:r>
                      <a:endParaRPr lang="en-US" sz="1600" dirty="0"/>
                    </a:p>
                  </a:txBody>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887731282"/>
              </p:ext>
            </p:extLst>
          </p:nvPr>
        </p:nvGraphicFramePr>
        <p:xfrm>
          <a:off x="3249215" y="4692143"/>
          <a:ext cx="2499833" cy="1483360"/>
        </p:xfrm>
        <a:graphic>
          <a:graphicData uri="http://schemas.openxmlformats.org/drawingml/2006/table">
            <a:tbl>
              <a:tblPr firstRow="1" bandRow="1">
                <a:tableStyleId>{5C22544A-7EE6-4342-B048-85BDC9FD1C3A}</a:tableStyleId>
              </a:tblPr>
              <a:tblGrid>
                <a:gridCol w="843959"/>
                <a:gridCol w="1655874"/>
              </a:tblGrid>
              <a:tr h="370840">
                <a:tc>
                  <a:txBody>
                    <a:bodyPr/>
                    <a:lstStyle/>
                    <a:p>
                      <a:r>
                        <a:rPr lang="en-US" sz="1600" dirty="0" smtClean="0"/>
                        <a:t>Process</a:t>
                      </a:r>
                      <a:endParaRPr lang="en-US" sz="1600" dirty="0"/>
                    </a:p>
                  </a:txBody>
                  <a:tcPr/>
                </a:tc>
                <a:tc>
                  <a:txBody>
                    <a:bodyPr/>
                    <a:lstStyle/>
                    <a:p>
                      <a:r>
                        <a:rPr lang="en-US" sz="1600" dirty="0" smtClean="0"/>
                        <a:t>Remaining Time</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6</a:t>
                      </a:r>
                      <a:endParaRPr lang="en-US" sz="1600" dirty="0"/>
                    </a:p>
                  </a:txBody>
                  <a:tcPr/>
                </a:tc>
              </a:tr>
              <a:tr h="370840">
                <a:tc>
                  <a:txBody>
                    <a:bodyPr/>
                    <a:lstStyle/>
                    <a:p>
                      <a:r>
                        <a:rPr lang="en-US" sz="1600" dirty="0" smtClean="0"/>
                        <a:t>P3</a:t>
                      </a:r>
                      <a:endParaRPr lang="en-US" sz="1600" dirty="0"/>
                    </a:p>
                  </a:txBody>
                  <a:tcPr/>
                </a:tc>
                <a:tc>
                  <a:txBody>
                    <a:bodyPr/>
                    <a:lstStyle/>
                    <a:p>
                      <a:r>
                        <a:rPr lang="en-US" sz="1600" dirty="0" smtClean="0"/>
                        <a:t>4</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2</a:t>
                      </a:r>
                      <a:endParaRPr lang="en-US" sz="1600" dirty="0"/>
                    </a:p>
                  </a:txBody>
                  <a:tcPr/>
                </a:tc>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2228685344"/>
              </p:ext>
            </p:extLst>
          </p:nvPr>
        </p:nvGraphicFramePr>
        <p:xfrm>
          <a:off x="4487257" y="4705791"/>
          <a:ext cx="2499833" cy="1483360"/>
        </p:xfrm>
        <a:graphic>
          <a:graphicData uri="http://schemas.openxmlformats.org/drawingml/2006/table">
            <a:tbl>
              <a:tblPr firstRow="1" bandRow="1">
                <a:tableStyleId>{5C22544A-7EE6-4342-B048-85BDC9FD1C3A}</a:tableStyleId>
              </a:tblPr>
              <a:tblGrid>
                <a:gridCol w="843959"/>
                <a:gridCol w="1655874"/>
              </a:tblGrid>
              <a:tr h="370840">
                <a:tc>
                  <a:txBody>
                    <a:bodyPr/>
                    <a:lstStyle/>
                    <a:p>
                      <a:r>
                        <a:rPr lang="en-US" sz="1600" dirty="0" smtClean="0"/>
                        <a:t>Process</a:t>
                      </a:r>
                      <a:endParaRPr lang="en-US" sz="1600" dirty="0"/>
                    </a:p>
                  </a:txBody>
                  <a:tcPr/>
                </a:tc>
                <a:tc>
                  <a:txBody>
                    <a:bodyPr/>
                    <a:lstStyle/>
                    <a:p>
                      <a:r>
                        <a:rPr lang="en-US" sz="1600" dirty="0" smtClean="0"/>
                        <a:t>Remaining Time</a:t>
                      </a:r>
                      <a:endParaRPr lang="en-US" sz="1600" dirty="0"/>
                    </a:p>
                  </a:txBody>
                  <a:tcPr/>
                </a:tc>
              </a:tr>
              <a:tr h="370840">
                <a:tc>
                  <a:txBody>
                    <a:bodyPr/>
                    <a:lstStyle/>
                    <a:p>
                      <a:r>
                        <a:rPr lang="en-US" sz="1600" dirty="0" smtClean="0"/>
                        <a:t>P3</a:t>
                      </a:r>
                      <a:endParaRPr lang="en-US" sz="1600" dirty="0"/>
                    </a:p>
                  </a:txBody>
                  <a:tcPr/>
                </a:tc>
                <a:tc>
                  <a:txBody>
                    <a:bodyPr/>
                    <a:lstStyle/>
                    <a:p>
                      <a:r>
                        <a:rPr lang="en-US" sz="1600" dirty="0" smtClean="0"/>
                        <a:t>4</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2</a:t>
                      </a:r>
                      <a:endParaRPr lang="en-US" sz="1600" dirty="0"/>
                    </a:p>
                  </a:txBody>
                  <a:tcPr/>
                </a:tc>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1532140642"/>
              </p:ext>
            </p:extLst>
          </p:nvPr>
        </p:nvGraphicFramePr>
        <p:xfrm>
          <a:off x="5693028" y="4723988"/>
          <a:ext cx="2499833" cy="1112520"/>
        </p:xfrm>
        <a:graphic>
          <a:graphicData uri="http://schemas.openxmlformats.org/drawingml/2006/table">
            <a:tbl>
              <a:tblPr firstRow="1" bandRow="1">
                <a:tableStyleId>{5C22544A-7EE6-4342-B048-85BDC9FD1C3A}</a:tableStyleId>
              </a:tblPr>
              <a:tblGrid>
                <a:gridCol w="843959"/>
                <a:gridCol w="1655874"/>
              </a:tblGrid>
              <a:tr h="370840">
                <a:tc>
                  <a:txBody>
                    <a:bodyPr/>
                    <a:lstStyle/>
                    <a:p>
                      <a:r>
                        <a:rPr lang="en-US" sz="1600" dirty="0" smtClean="0"/>
                        <a:t>Process</a:t>
                      </a:r>
                      <a:endParaRPr lang="en-US" sz="1600" dirty="0"/>
                    </a:p>
                  </a:txBody>
                  <a:tcPr/>
                </a:tc>
                <a:tc>
                  <a:txBody>
                    <a:bodyPr/>
                    <a:lstStyle/>
                    <a:p>
                      <a:r>
                        <a:rPr lang="en-US" sz="1600" dirty="0" smtClean="0"/>
                        <a:t>Remaining Time</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2</a:t>
                      </a:r>
                      <a:endParaRPr lang="en-US" sz="1600" dirty="0"/>
                    </a:p>
                  </a:txBody>
                  <a:tcPr/>
                </a:tc>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138030513"/>
              </p:ext>
            </p:extLst>
          </p:nvPr>
        </p:nvGraphicFramePr>
        <p:xfrm>
          <a:off x="6457585" y="4724400"/>
          <a:ext cx="2499833" cy="741680"/>
        </p:xfrm>
        <a:graphic>
          <a:graphicData uri="http://schemas.openxmlformats.org/drawingml/2006/table">
            <a:tbl>
              <a:tblPr firstRow="1" bandRow="1">
                <a:tableStyleId>{5C22544A-7EE6-4342-B048-85BDC9FD1C3A}</a:tableStyleId>
              </a:tblPr>
              <a:tblGrid>
                <a:gridCol w="843959"/>
                <a:gridCol w="1655874"/>
              </a:tblGrid>
              <a:tr h="370840">
                <a:tc>
                  <a:txBody>
                    <a:bodyPr/>
                    <a:lstStyle/>
                    <a:p>
                      <a:r>
                        <a:rPr lang="en-US" sz="1600" dirty="0" smtClean="0"/>
                        <a:t>Process</a:t>
                      </a:r>
                      <a:endParaRPr lang="en-US" sz="1600" dirty="0"/>
                    </a:p>
                  </a:txBody>
                  <a:tcPr/>
                </a:tc>
                <a:tc>
                  <a:txBody>
                    <a:bodyPr/>
                    <a:lstStyle/>
                    <a:p>
                      <a:r>
                        <a:rPr lang="en-US" sz="1600" dirty="0" smtClean="0"/>
                        <a:t>Remaining Time</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2</a:t>
                      </a:r>
                      <a:endParaRPr lang="en-US" sz="1600" dirty="0"/>
                    </a:p>
                  </a:txBody>
                  <a:tcPr/>
                </a:tc>
              </a:tr>
            </a:tbl>
          </a:graphicData>
        </a:graphic>
      </p:graphicFrame>
    </p:spTree>
    <p:extLst>
      <p:ext uri="{BB962C8B-B14F-4D97-AF65-F5344CB8AC3E}">
        <p14:creationId xmlns:p14="http://schemas.microsoft.com/office/powerpoint/2010/main" val="25051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ppt_x"/>
                                          </p:val>
                                        </p:tav>
                                        <p:tav tm="100000">
                                          <p:val>
                                            <p:strVal val="#ppt_x"/>
                                          </p:val>
                                        </p:tav>
                                      </p:tavLst>
                                    </p:anim>
                                    <p:anim calcmode="lin" valueType="num">
                                      <p:cBhvr additive="base">
                                        <p:cTn id="3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50"/>
                                        </p:tgtEl>
                                        <p:attrNameLst>
                                          <p:attrName>ppt_x</p:attrName>
                                        </p:attrNameLst>
                                      </p:cBhvr>
                                      <p:tavLst>
                                        <p:tav tm="0">
                                          <p:val>
                                            <p:strVal val="ppt_x"/>
                                          </p:val>
                                        </p:tav>
                                        <p:tav tm="100000">
                                          <p:val>
                                            <p:strVal val="ppt_x"/>
                                          </p:val>
                                        </p:tav>
                                      </p:tavLst>
                                    </p:anim>
                                    <p:anim calcmode="lin" valueType="num">
                                      <p:cBhvr additive="base">
                                        <p:cTn id="40" dur="500"/>
                                        <p:tgtEl>
                                          <p:spTgt spid="50"/>
                                        </p:tgtEl>
                                        <p:attrNameLst>
                                          <p:attrName>ppt_y</p:attrName>
                                        </p:attrNameLst>
                                      </p:cBhvr>
                                      <p:tavLst>
                                        <p:tav tm="0">
                                          <p:val>
                                            <p:strVal val="ppt_y"/>
                                          </p:val>
                                        </p:tav>
                                        <p:tav tm="100000">
                                          <p:val>
                                            <p:strVal val="1+ppt_h/2"/>
                                          </p:val>
                                        </p:tav>
                                      </p:tavLst>
                                    </p:anim>
                                    <p:set>
                                      <p:cBhvr>
                                        <p:cTn id="41" dur="1" fill="hold">
                                          <p:stCondLst>
                                            <p:cond delay="499"/>
                                          </p:stCondLst>
                                        </p:cTn>
                                        <p:tgtEl>
                                          <p:spTgt spid="5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additive="base">
                                        <p:cTn id="62" dur="500" fill="hold"/>
                                        <p:tgtEl>
                                          <p:spTgt spid="51"/>
                                        </p:tgtEl>
                                        <p:attrNameLst>
                                          <p:attrName>ppt_x</p:attrName>
                                        </p:attrNameLst>
                                      </p:cBhvr>
                                      <p:tavLst>
                                        <p:tav tm="0">
                                          <p:val>
                                            <p:strVal val="#ppt_x"/>
                                          </p:val>
                                        </p:tav>
                                        <p:tav tm="100000">
                                          <p:val>
                                            <p:strVal val="#ppt_x"/>
                                          </p:val>
                                        </p:tav>
                                      </p:tavLst>
                                    </p:anim>
                                    <p:anim calcmode="lin" valueType="num">
                                      <p:cBhvr additive="base">
                                        <p:cTn id="6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xit" presetSubtype="4" fill="hold" nodeType="clickEffect">
                                  <p:stCondLst>
                                    <p:cond delay="0"/>
                                  </p:stCondLst>
                                  <p:childTnLst>
                                    <p:anim calcmode="lin" valueType="num">
                                      <p:cBhvr additive="base">
                                        <p:cTn id="67" dur="500"/>
                                        <p:tgtEl>
                                          <p:spTgt spid="51"/>
                                        </p:tgtEl>
                                        <p:attrNameLst>
                                          <p:attrName>ppt_x</p:attrName>
                                        </p:attrNameLst>
                                      </p:cBhvr>
                                      <p:tavLst>
                                        <p:tav tm="0">
                                          <p:val>
                                            <p:strVal val="ppt_x"/>
                                          </p:val>
                                        </p:tav>
                                        <p:tav tm="100000">
                                          <p:val>
                                            <p:strVal val="ppt_x"/>
                                          </p:val>
                                        </p:tav>
                                      </p:tavLst>
                                    </p:anim>
                                    <p:anim calcmode="lin" valueType="num">
                                      <p:cBhvr additive="base">
                                        <p:cTn id="68" dur="500"/>
                                        <p:tgtEl>
                                          <p:spTgt spid="51"/>
                                        </p:tgtEl>
                                        <p:attrNameLst>
                                          <p:attrName>ppt_y</p:attrName>
                                        </p:attrNameLst>
                                      </p:cBhvr>
                                      <p:tavLst>
                                        <p:tav tm="0">
                                          <p:val>
                                            <p:strVal val="ppt_y"/>
                                          </p:val>
                                        </p:tav>
                                        <p:tav tm="100000">
                                          <p:val>
                                            <p:strVal val="1+ppt_h/2"/>
                                          </p:val>
                                        </p:tav>
                                      </p:tavLst>
                                    </p:anim>
                                    <p:set>
                                      <p:cBhvr>
                                        <p:cTn id="69" dur="1" fill="hold">
                                          <p:stCondLst>
                                            <p:cond delay="499"/>
                                          </p:stCondLst>
                                        </p:cTn>
                                        <p:tgtEl>
                                          <p:spTgt spid="5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52"/>
                                        </p:tgtEl>
                                        <p:attrNameLst>
                                          <p:attrName>style.visibility</p:attrName>
                                        </p:attrNameLst>
                                      </p:cBhvr>
                                      <p:to>
                                        <p:strVal val="visible"/>
                                      </p:to>
                                    </p:set>
                                    <p:anim calcmode="lin" valueType="num">
                                      <p:cBhvr additive="base">
                                        <p:cTn id="90" dur="500" fill="hold"/>
                                        <p:tgtEl>
                                          <p:spTgt spid="52"/>
                                        </p:tgtEl>
                                        <p:attrNameLst>
                                          <p:attrName>ppt_x</p:attrName>
                                        </p:attrNameLst>
                                      </p:cBhvr>
                                      <p:tavLst>
                                        <p:tav tm="0">
                                          <p:val>
                                            <p:strVal val="#ppt_x"/>
                                          </p:val>
                                        </p:tav>
                                        <p:tav tm="100000">
                                          <p:val>
                                            <p:strVal val="#ppt_x"/>
                                          </p:val>
                                        </p:tav>
                                      </p:tavLst>
                                    </p:anim>
                                    <p:anim calcmode="lin" valueType="num">
                                      <p:cBhvr additive="base">
                                        <p:cTn id="9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xit" presetSubtype="4" fill="hold" nodeType="clickEffect">
                                  <p:stCondLst>
                                    <p:cond delay="0"/>
                                  </p:stCondLst>
                                  <p:childTnLst>
                                    <p:anim calcmode="lin" valueType="num">
                                      <p:cBhvr additive="base">
                                        <p:cTn id="95" dur="500"/>
                                        <p:tgtEl>
                                          <p:spTgt spid="52"/>
                                        </p:tgtEl>
                                        <p:attrNameLst>
                                          <p:attrName>ppt_x</p:attrName>
                                        </p:attrNameLst>
                                      </p:cBhvr>
                                      <p:tavLst>
                                        <p:tav tm="0">
                                          <p:val>
                                            <p:strVal val="ppt_x"/>
                                          </p:val>
                                        </p:tav>
                                        <p:tav tm="100000">
                                          <p:val>
                                            <p:strVal val="ppt_x"/>
                                          </p:val>
                                        </p:tav>
                                      </p:tavLst>
                                    </p:anim>
                                    <p:anim calcmode="lin" valueType="num">
                                      <p:cBhvr additive="base">
                                        <p:cTn id="96" dur="500"/>
                                        <p:tgtEl>
                                          <p:spTgt spid="52"/>
                                        </p:tgtEl>
                                        <p:attrNameLst>
                                          <p:attrName>ppt_y</p:attrName>
                                        </p:attrNameLst>
                                      </p:cBhvr>
                                      <p:tavLst>
                                        <p:tav tm="0">
                                          <p:val>
                                            <p:strVal val="ppt_y"/>
                                          </p:val>
                                        </p:tav>
                                        <p:tav tm="100000">
                                          <p:val>
                                            <p:strVal val="1+ppt_h/2"/>
                                          </p:val>
                                        </p:tav>
                                      </p:tavLst>
                                    </p:anim>
                                    <p:set>
                                      <p:cBhvr>
                                        <p:cTn id="97" dur="1" fill="hold">
                                          <p:stCondLst>
                                            <p:cond delay="499"/>
                                          </p:stCondLst>
                                        </p:cTn>
                                        <p:tgtEl>
                                          <p:spTgt spid="5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nodeType="clickEffect">
                                  <p:stCondLst>
                                    <p:cond delay="0"/>
                                  </p:stCondLst>
                                  <p:childTnLst>
                                    <p:set>
                                      <p:cBhvr>
                                        <p:cTn id="117" dur="1" fill="hold">
                                          <p:stCondLst>
                                            <p:cond delay="0"/>
                                          </p:stCondLst>
                                        </p:cTn>
                                        <p:tgtEl>
                                          <p:spTgt spid="53"/>
                                        </p:tgtEl>
                                        <p:attrNameLst>
                                          <p:attrName>style.visibility</p:attrName>
                                        </p:attrNameLst>
                                      </p:cBhvr>
                                      <p:to>
                                        <p:strVal val="visible"/>
                                      </p:to>
                                    </p:set>
                                    <p:anim calcmode="lin" valueType="num">
                                      <p:cBhvr additive="base">
                                        <p:cTn id="118" dur="500" fill="hold"/>
                                        <p:tgtEl>
                                          <p:spTgt spid="53"/>
                                        </p:tgtEl>
                                        <p:attrNameLst>
                                          <p:attrName>ppt_x</p:attrName>
                                        </p:attrNameLst>
                                      </p:cBhvr>
                                      <p:tavLst>
                                        <p:tav tm="0">
                                          <p:val>
                                            <p:strVal val="#ppt_x"/>
                                          </p:val>
                                        </p:tav>
                                        <p:tav tm="100000">
                                          <p:val>
                                            <p:strVal val="#ppt_x"/>
                                          </p:val>
                                        </p:tav>
                                      </p:tavLst>
                                    </p:anim>
                                    <p:anim calcmode="lin" valueType="num">
                                      <p:cBhvr additive="base">
                                        <p:cTn id="119"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xit" presetSubtype="4" fill="hold" nodeType="clickEffect">
                                  <p:stCondLst>
                                    <p:cond delay="0"/>
                                  </p:stCondLst>
                                  <p:childTnLst>
                                    <p:anim calcmode="lin" valueType="num">
                                      <p:cBhvr additive="base">
                                        <p:cTn id="123" dur="500"/>
                                        <p:tgtEl>
                                          <p:spTgt spid="53"/>
                                        </p:tgtEl>
                                        <p:attrNameLst>
                                          <p:attrName>ppt_x</p:attrName>
                                        </p:attrNameLst>
                                      </p:cBhvr>
                                      <p:tavLst>
                                        <p:tav tm="0">
                                          <p:val>
                                            <p:strVal val="ppt_x"/>
                                          </p:val>
                                        </p:tav>
                                        <p:tav tm="100000">
                                          <p:val>
                                            <p:strVal val="ppt_x"/>
                                          </p:val>
                                        </p:tav>
                                      </p:tavLst>
                                    </p:anim>
                                    <p:anim calcmode="lin" valueType="num">
                                      <p:cBhvr additive="base">
                                        <p:cTn id="124" dur="500"/>
                                        <p:tgtEl>
                                          <p:spTgt spid="53"/>
                                        </p:tgtEl>
                                        <p:attrNameLst>
                                          <p:attrName>ppt_y</p:attrName>
                                        </p:attrNameLst>
                                      </p:cBhvr>
                                      <p:tavLst>
                                        <p:tav tm="0">
                                          <p:val>
                                            <p:strVal val="ppt_y"/>
                                          </p:val>
                                        </p:tav>
                                        <p:tav tm="100000">
                                          <p:val>
                                            <p:strVal val="1+ppt_h/2"/>
                                          </p:val>
                                        </p:tav>
                                      </p:tavLst>
                                    </p:anim>
                                    <p:set>
                                      <p:cBhvr>
                                        <p:cTn id="125" dur="1" fill="hold">
                                          <p:stCondLst>
                                            <p:cond delay="499"/>
                                          </p:stCondLst>
                                        </p:cTn>
                                        <p:tgtEl>
                                          <p:spTgt spid="53"/>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37"/>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3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40"/>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42"/>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54"/>
                                        </p:tgtEl>
                                        <p:attrNameLst>
                                          <p:attrName>style.visibility</p:attrName>
                                        </p:attrNameLst>
                                      </p:cBhvr>
                                      <p:to>
                                        <p:strVal val="visible"/>
                                      </p:to>
                                    </p:set>
                                    <p:anim calcmode="lin" valueType="num">
                                      <p:cBhvr additive="base">
                                        <p:cTn id="146" dur="500" fill="hold"/>
                                        <p:tgtEl>
                                          <p:spTgt spid="54"/>
                                        </p:tgtEl>
                                        <p:attrNameLst>
                                          <p:attrName>ppt_x</p:attrName>
                                        </p:attrNameLst>
                                      </p:cBhvr>
                                      <p:tavLst>
                                        <p:tav tm="0">
                                          <p:val>
                                            <p:strVal val="#ppt_x"/>
                                          </p:val>
                                        </p:tav>
                                        <p:tav tm="100000">
                                          <p:val>
                                            <p:strVal val="#ppt_x"/>
                                          </p:val>
                                        </p:tav>
                                      </p:tavLst>
                                    </p:anim>
                                    <p:anim calcmode="lin" valueType="num">
                                      <p:cBhvr additive="base">
                                        <p:cTn id="14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xit" presetSubtype="4" fill="hold" nodeType="clickEffect">
                                  <p:stCondLst>
                                    <p:cond delay="0"/>
                                  </p:stCondLst>
                                  <p:childTnLst>
                                    <p:anim calcmode="lin" valueType="num">
                                      <p:cBhvr additive="base">
                                        <p:cTn id="151" dur="500"/>
                                        <p:tgtEl>
                                          <p:spTgt spid="54"/>
                                        </p:tgtEl>
                                        <p:attrNameLst>
                                          <p:attrName>ppt_x</p:attrName>
                                        </p:attrNameLst>
                                      </p:cBhvr>
                                      <p:tavLst>
                                        <p:tav tm="0">
                                          <p:val>
                                            <p:strVal val="ppt_x"/>
                                          </p:val>
                                        </p:tav>
                                        <p:tav tm="100000">
                                          <p:val>
                                            <p:strVal val="ppt_x"/>
                                          </p:val>
                                        </p:tav>
                                      </p:tavLst>
                                    </p:anim>
                                    <p:anim calcmode="lin" valueType="num">
                                      <p:cBhvr additive="base">
                                        <p:cTn id="152" dur="500"/>
                                        <p:tgtEl>
                                          <p:spTgt spid="54"/>
                                        </p:tgtEl>
                                        <p:attrNameLst>
                                          <p:attrName>ppt_y</p:attrName>
                                        </p:attrNameLst>
                                      </p:cBhvr>
                                      <p:tavLst>
                                        <p:tav tm="0">
                                          <p:val>
                                            <p:strVal val="ppt_y"/>
                                          </p:val>
                                        </p:tav>
                                        <p:tav tm="100000">
                                          <p:val>
                                            <p:strVal val="1+ppt_h/2"/>
                                          </p:val>
                                        </p:tav>
                                      </p:tavLst>
                                    </p:anim>
                                    <p:set>
                                      <p:cBhvr>
                                        <p:cTn id="153" dur="1" fill="hold">
                                          <p:stCondLst>
                                            <p:cond delay="499"/>
                                          </p:stCondLst>
                                        </p:cTn>
                                        <p:tgtEl>
                                          <p:spTgt spid="54"/>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41"/>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43"/>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44"/>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4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nodeType="clickEffect">
                                  <p:stCondLst>
                                    <p:cond delay="0"/>
                                  </p:stCondLst>
                                  <p:childTnLst>
                                    <p:set>
                                      <p:cBhvr>
                                        <p:cTn id="173" dur="1" fill="hold">
                                          <p:stCondLst>
                                            <p:cond delay="0"/>
                                          </p:stCondLst>
                                        </p:cTn>
                                        <p:tgtEl>
                                          <p:spTgt spid="55"/>
                                        </p:tgtEl>
                                        <p:attrNameLst>
                                          <p:attrName>style.visibility</p:attrName>
                                        </p:attrNameLst>
                                      </p:cBhvr>
                                      <p:to>
                                        <p:strVal val="visible"/>
                                      </p:to>
                                    </p:set>
                                    <p:anim calcmode="lin" valueType="num">
                                      <p:cBhvr additive="base">
                                        <p:cTn id="174" dur="500" fill="hold"/>
                                        <p:tgtEl>
                                          <p:spTgt spid="55"/>
                                        </p:tgtEl>
                                        <p:attrNameLst>
                                          <p:attrName>ppt_x</p:attrName>
                                        </p:attrNameLst>
                                      </p:cBhvr>
                                      <p:tavLst>
                                        <p:tav tm="0">
                                          <p:val>
                                            <p:strVal val="#ppt_x"/>
                                          </p:val>
                                        </p:tav>
                                        <p:tav tm="100000">
                                          <p:val>
                                            <p:strVal val="#ppt_x"/>
                                          </p:val>
                                        </p:tav>
                                      </p:tavLst>
                                    </p:anim>
                                    <p:anim calcmode="lin" valueType="num">
                                      <p:cBhvr additive="base">
                                        <p:cTn id="175"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xit" presetSubtype="4" fill="hold" nodeType="clickEffect">
                                  <p:stCondLst>
                                    <p:cond delay="0"/>
                                  </p:stCondLst>
                                  <p:childTnLst>
                                    <p:anim calcmode="lin" valueType="num">
                                      <p:cBhvr additive="base">
                                        <p:cTn id="179" dur="500"/>
                                        <p:tgtEl>
                                          <p:spTgt spid="55"/>
                                        </p:tgtEl>
                                        <p:attrNameLst>
                                          <p:attrName>ppt_x</p:attrName>
                                        </p:attrNameLst>
                                      </p:cBhvr>
                                      <p:tavLst>
                                        <p:tav tm="0">
                                          <p:val>
                                            <p:strVal val="ppt_x"/>
                                          </p:val>
                                        </p:tav>
                                        <p:tav tm="100000">
                                          <p:val>
                                            <p:strVal val="ppt_x"/>
                                          </p:val>
                                        </p:tav>
                                      </p:tavLst>
                                    </p:anim>
                                    <p:anim calcmode="lin" valueType="num">
                                      <p:cBhvr additive="base">
                                        <p:cTn id="180" dur="500"/>
                                        <p:tgtEl>
                                          <p:spTgt spid="55"/>
                                        </p:tgtEl>
                                        <p:attrNameLst>
                                          <p:attrName>ppt_y</p:attrName>
                                        </p:attrNameLst>
                                      </p:cBhvr>
                                      <p:tavLst>
                                        <p:tav tm="0">
                                          <p:val>
                                            <p:strVal val="ppt_y"/>
                                          </p:val>
                                        </p:tav>
                                        <p:tav tm="100000">
                                          <p:val>
                                            <p:strVal val="1+ppt_h/2"/>
                                          </p:val>
                                        </p:tav>
                                      </p:tavLst>
                                    </p:anim>
                                    <p:set>
                                      <p:cBhvr>
                                        <p:cTn id="181" dur="1" fill="hold">
                                          <p:stCondLst>
                                            <p:cond delay="499"/>
                                          </p:stCondLst>
                                        </p:cTn>
                                        <p:tgtEl>
                                          <p:spTgt spid="55"/>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45"/>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47"/>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48"/>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animBg="1"/>
      <p:bldP spid="25" grpId="0" animBg="1"/>
      <p:bldP spid="26" grpId="0"/>
      <p:bldP spid="27" grpId="0"/>
      <p:bldP spid="28" grpId="0" animBg="1"/>
      <p:bldP spid="29" grpId="0" animBg="1"/>
      <p:bldP spid="30" grpId="0"/>
      <p:bldP spid="31" grpId="0"/>
      <p:bldP spid="32" grpId="0" animBg="1"/>
      <p:bldP spid="33" grpId="0" animBg="1"/>
      <p:bldP spid="34" grpId="0"/>
      <p:bldP spid="35" grpId="0"/>
      <p:bldP spid="36" grpId="0" animBg="1"/>
      <p:bldP spid="37" grpId="0" animBg="1"/>
      <p:bldP spid="38" grpId="0"/>
      <p:bldP spid="39" grpId="0"/>
      <p:bldP spid="40" grpId="0" animBg="1"/>
      <p:bldP spid="41" grpId="0" animBg="1"/>
      <p:bldP spid="42" grpId="0"/>
      <p:bldP spid="43" grpId="0"/>
      <p:bldP spid="44" grpId="0" animBg="1"/>
      <p:bldP spid="45" grpId="0" animBg="1"/>
      <p:bldP spid="46" grpId="0"/>
      <p:bldP spid="47" grpId="0"/>
      <p:bldP spid="48" grpId="0" animBg="1"/>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Round Robin (RR)</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smtClean="0"/>
          </a:p>
          <a:p>
            <a:endParaRPr lang="en-US" dirty="0" smtClean="0"/>
          </a:p>
          <a:p>
            <a:r>
              <a:rPr lang="en-US" dirty="0" smtClean="0"/>
              <a:t>Gantt Chart </a:t>
            </a:r>
            <a:r>
              <a:rPr lang="en-US" sz="2200" dirty="0">
                <a:solidFill>
                  <a:srgbClr val="C00000"/>
                </a:solidFill>
              </a:rPr>
              <a:t>(Quantum time is 4 </a:t>
            </a:r>
            <a:r>
              <a:rPr lang="en-US" sz="2200" dirty="0" err="1">
                <a:solidFill>
                  <a:srgbClr val="C00000"/>
                </a:solidFill>
              </a:rPr>
              <a:t>ms</a:t>
            </a:r>
            <a:r>
              <a:rPr lang="en-US" sz="2200" dirty="0">
                <a:solidFill>
                  <a:srgbClr val="C00000"/>
                </a:solidFill>
              </a:rPr>
              <a:t> &amp; context switch overhead is 1 </a:t>
            </a:r>
            <a:r>
              <a:rPr lang="en-US" sz="2200" dirty="0" err="1">
                <a:solidFill>
                  <a:srgbClr val="C00000"/>
                </a:solidFill>
              </a:rPr>
              <a:t>ms</a:t>
            </a:r>
            <a:r>
              <a:rPr lang="en-US" sz="2200" dirty="0">
                <a:solidFill>
                  <a:srgbClr val="C00000"/>
                </a:solidFill>
              </a:rPr>
              <a:t>)</a:t>
            </a:r>
            <a:endParaRPr lang="en-US" sz="2200" dirty="0" smtClean="0">
              <a:solidFill>
                <a:srgbClr val="C00000"/>
              </a:solidFill>
            </a:endParaRPr>
          </a:p>
          <a:p>
            <a:endParaRPr lang="en-US" dirty="0" smtClean="0"/>
          </a:p>
          <a:p>
            <a:endParaRPr lang="en-US" dirty="0"/>
          </a:p>
          <a:p>
            <a:endParaRPr lang="en-US" dirty="0" smtClean="0"/>
          </a:p>
          <a:p>
            <a:r>
              <a:rPr lang="en-US" dirty="0" smtClean="0"/>
              <a:t>Average Turnaround Time:</a:t>
            </a:r>
            <a:r>
              <a:rPr lang="en-US" dirty="0"/>
              <a:t>	(28+24+9+17)/</a:t>
            </a:r>
            <a:r>
              <a:rPr lang="en-US" dirty="0" smtClean="0"/>
              <a:t>4	= 	19.5 </a:t>
            </a:r>
            <a:r>
              <a:rPr lang="en-US" dirty="0" err="1" smtClean="0"/>
              <a:t>ms.</a:t>
            </a:r>
            <a:endParaRPr lang="en-US" dirty="0" smtClean="0"/>
          </a:p>
          <a:p>
            <a:r>
              <a:rPr lang="en-US" dirty="0" smtClean="0"/>
              <a:t>Average Waiting Time:</a:t>
            </a:r>
            <a:r>
              <a:rPr lang="en-US" dirty="0"/>
              <a:t>	(18+18+7+13)/</a:t>
            </a:r>
            <a:r>
              <a:rPr lang="en-US" dirty="0" smtClean="0"/>
              <a:t>4	= 	14 </a:t>
            </a:r>
            <a:r>
              <a:rPr lang="en-US" dirty="0" err="1" smtClean="0"/>
              <a:t>ms.</a:t>
            </a: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2704965475"/>
              </p:ext>
            </p:extLst>
          </p:nvPr>
        </p:nvGraphicFramePr>
        <p:xfrm>
          <a:off x="236803" y="1028128"/>
          <a:ext cx="8524898" cy="2202252"/>
        </p:xfrm>
        <a:graphic>
          <a:graphicData uri="http://schemas.openxmlformats.org/drawingml/2006/table">
            <a:tbl>
              <a:tblPr firstRow="1" bandRow="1">
                <a:tableStyleId>{5C22544A-7EE6-4342-B048-85BDC9FD1C3A}</a:tableStyleId>
              </a:tblPr>
              <a:tblGrid>
                <a:gridCol w="948436"/>
                <a:gridCol w="1436814"/>
                <a:gridCol w="1304671"/>
                <a:gridCol w="1359218"/>
                <a:gridCol w="1914588"/>
                <a:gridCol w="1561171"/>
              </a:tblGrid>
              <a:tr h="648272">
                <a:tc>
                  <a:txBody>
                    <a:bodyPr/>
                    <a:lstStyle/>
                    <a:p>
                      <a:pPr algn="ctr"/>
                      <a:r>
                        <a:rPr lang="en-US" dirty="0" smtClean="0"/>
                        <a:t>Process</a:t>
                      </a:r>
                      <a:endParaRPr lang="en-US" dirty="0"/>
                    </a:p>
                  </a:txBody>
                  <a:tcPr/>
                </a:tc>
                <a:tc>
                  <a:txBody>
                    <a:bodyPr/>
                    <a:lstStyle/>
                    <a:p>
                      <a:pPr algn="ctr"/>
                      <a:r>
                        <a:rPr lang="en-US" dirty="0" smtClean="0"/>
                        <a:t>Arrival Time </a:t>
                      </a:r>
                    </a:p>
                    <a:p>
                      <a:pPr algn="ctr"/>
                      <a:r>
                        <a:rPr lang="en-US" dirty="0" smtClean="0"/>
                        <a:t>(T0)</a:t>
                      </a:r>
                      <a:endParaRPr lang="en-US" dirty="0"/>
                    </a:p>
                  </a:txBody>
                  <a:tcPr/>
                </a:tc>
                <a:tc>
                  <a:txBody>
                    <a:bodyPr/>
                    <a:lstStyle/>
                    <a:p>
                      <a:pPr algn="ctr"/>
                      <a:r>
                        <a:rPr lang="en-US" dirty="0" smtClean="0"/>
                        <a:t>Burst Time </a:t>
                      </a:r>
                    </a:p>
                    <a:p>
                      <a:pPr algn="ctr"/>
                      <a:r>
                        <a:rPr lang="en-US" dirty="0" smtClean="0"/>
                        <a:t>(∆T)</a:t>
                      </a:r>
                      <a:endParaRPr lang="en-US" dirty="0"/>
                    </a:p>
                  </a:txBody>
                  <a:tcPr/>
                </a:tc>
                <a:tc>
                  <a:txBody>
                    <a:bodyPr/>
                    <a:lstStyle/>
                    <a:p>
                      <a:pPr algn="ctr"/>
                      <a:r>
                        <a:rPr lang="en-US" dirty="0" smtClean="0"/>
                        <a:t>Finish Time </a:t>
                      </a:r>
                    </a:p>
                    <a:p>
                      <a:pPr algn="ctr"/>
                      <a:r>
                        <a:rPr lang="en-US" dirty="0" smtClean="0"/>
                        <a:t>(T1)</a:t>
                      </a:r>
                      <a:endParaRPr lang="en-US" dirty="0"/>
                    </a:p>
                  </a:txBody>
                  <a:tcPr/>
                </a:tc>
                <a:tc>
                  <a:txBody>
                    <a:bodyPr/>
                    <a:lstStyle/>
                    <a:p>
                      <a:pPr algn="ctr"/>
                      <a:r>
                        <a:rPr lang="en-US" dirty="0" smtClean="0"/>
                        <a:t>Turnaround Time </a:t>
                      </a:r>
                    </a:p>
                    <a:p>
                      <a:pPr algn="ctr"/>
                      <a:r>
                        <a:rPr lang="en-US" dirty="0" smtClean="0"/>
                        <a:t>(TAT = T1-T0)</a:t>
                      </a:r>
                      <a:endParaRPr lang="en-US" dirty="0"/>
                    </a:p>
                  </a:txBody>
                  <a:tcPr/>
                </a:tc>
                <a:tc>
                  <a:txBody>
                    <a:bodyPr/>
                    <a:lstStyle/>
                    <a:p>
                      <a:pPr algn="ctr"/>
                      <a:r>
                        <a:rPr lang="en-US" dirty="0" smtClean="0"/>
                        <a:t>Waiting Time (WT = TAT-∆T)</a:t>
                      </a:r>
                      <a:endParaRPr lang="en-US" dirty="0"/>
                    </a:p>
                  </a:txBody>
                  <a:tcPr/>
                </a:tc>
              </a:tr>
              <a:tr h="388495">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c>
                  <a:txBody>
                    <a:bodyPr/>
                    <a:lstStyle/>
                    <a:p>
                      <a:pPr algn="ctr"/>
                      <a:r>
                        <a:rPr lang="en-US" dirty="0" smtClean="0"/>
                        <a:t>28</a:t>
                      </a:r>
                      <a:endParaRPr lang="en-US" dirty="0"/>
                    </a:p>
                  </a:txBody>
                  <a:tcPr/>
                </a:tc>
                <a:tc>
                  <a:txBody>
                    <a:bodyPr/>
                    <a:lstStyle/>
                    <a:p>
                      <a:pPr algn="ctr"/>
                      <a:r>
                        <a:rPr lang="en-US" dirty="0" smtClean="0"/>
                        <a:t>28</a:t>
                      </a:r>
                      <a:endParaRPr lang="en-US" dirty="0"/>
                    </a:p>
                  </a:txBody>
                  <a:tcPr/>
                </a:tc>
                <a:tc>
                  <a:txBody>
                    <a:bodyPr/>
                    <a:lstStyle/>
                    <a:p>
                      <a:pPr algn="ctr"/>
                      <a:r>
                        <a:rPr lang="en-US" dirty="0" smtClean="0"/>
                        <a:t>18</a:t>
                      </a:r>
                      <a:endParaRPr lang="en-US" dirty="0"/>
                    </a:p>
                  </a:txBody>
                  <a:tcPr/>
                </a:tc>
              </a:tr>
              <a:tr h="388495">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25</a:t>
                      </a:r>
                      <a:endParaRPr lang="en-US" dirty="0"/>
                    </a:p>
                  </a:txBody>
                  <a:tcPr/>
                </a:tc>
                <a:tc>
                  <a:txBody>
                    <a:bodyPr/>
                    <a:lstStyle/>
                    <a:p>
                      <a:pPr algn="ctr"/>
                      <a:r>
                        <a:rPr lang="en-US" dirty="0" smtClean="0"/>
                        <a:t>24</a:t>
                      </a:r>
                      <a:endParaRPr lang="en-US" dirty="0"/>
                    </a:p>
                  </a:txBody>
                  <a:tcPr/>
                </a:tc>
                <a:tc>
                  <a:txBody>
                    <a:bodyPr/>
                    <a:lstStyle/>
                    <a:p>
                      <a:pPr algn="ctr"/>
                      <a:r>
                        <a:rPr lang="en-US" dirty="0" smtClean="0"/>
                        <a:t>18</a:t>
                      </a:r>
                      <a:endParaRPr lang="en-US" dirty="0"/>
                    </a:p>
                  </a:txBody>
                  <a:tcPr/>
                </a:tc>
              </a:tr>
              <a:tr h="388495">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12</a:t>
                      </a:r>
                      <a:endParaRPr lang="en-US" dirty="0"/>
                    </a:p>
                  </a:txBody>
                  <a:tcPr/>
                </a:tc>
                <a:tc>
                  <a:txBody>
                    <a:bodyPr/>
                    <a:lstStyle/>
                    <a:p>
                      <a:pPr algn="ctr"/>
                      <a:r>
                        <a:rPr lang="en-US" dirty="0" smtClean="0"/>
                        <a:t>9</a:t>
                      </a:r>
                      <a:endParaRPr lang="en-US" dirty="0"/>
                    </a:p>
                  </a:txBody>
                  <a:tcPr/>
                </a:tc>
                <a:tc>
                  <a:txBody>
                    <a:bodyPr/>
                    <a:lstStyle/>
                    <a:p>
                      <a:pPr algn="ctr"/>
                      <a:r>
                        <a:rPr lang="en-US" dirty="0" smtClean="0"/>
                        <a:t>7</a:t>
                      </a:r>
                      <a:endParaRPr lang="en-US" dirty="0"/>
                    </a:p>
                  </a:txBody>
                  <a:tcPr/>
                </a:tc>
              </a:tr>
              <a:tr h="388495">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22</a:t>
                      </a:r>
                      <a:endParaRPr lang="en-US" dirty="0"/>
                    </a:p>
                  </a:txBody>
                  <a:tcPr/>
                </a:tc>
                <a:tc>
                  <a:txBody>
                    <a:bodyPr/>
                    <a:lstStyle/>
                    <a:p>
                      <a:pPr algn="ctr"/>
                      <a:r>
                        <a:rPr lang="en-US" dirty="0" smtClean="0"/>
                        <a:t>17</a:t>
                      </a:r>
                      <a:endParaRPr lang="en-US" dirty="0"/>
                    </a:p>
                  </a:txBody>
                  <a:tcPr/>
                </a:tc>
                <a:tc>
                  <a:txBody>
                    <a:bodyPr/>
                    <a:lstStyle/>
                    <a:p>
                      <a:pPr algn="ctr"/>
                      <a:r>
                        <a:rPr lang="en-US" dirty="0" smtClean="0"/>
                        <a:t>13</a:t>
                      </a:r>
                      <a:endParaRPr lang="en-US" dirty="0"/>
                    </a:p>
                  </a:txBody>
                  <a:tcPr/>
                </a:tc>
              </a:tr>
            </a:tbl>
          </a:graphicData>
        </a:graphic>
      </p:graphicFrame>
      <p:sp>
        <p:nvSpPr>
          <p:cNvPr id="40" name="TextBox 39"/>
          <p:cNvSpPr txBox="1"/>
          <p:nvPr/>
        </p:nvSpPr>
        <p:spPr>
          <a:xfrm>
            <a:off x="1143000" y="4572000"/>
            <a:ext cx="318448" cy="381000"/>
          </a:xfrm>
          <a:prstGeom prst="rect">
            <a:avLst/>
          </a:prstGeom>
          <a:noFill/>
        </p:spPr>
        <p:txBody>
          <a:bodyPr wrap="square" rtlCol="0">
            <a:spAutoFit/>
          </a:bodyPr>
          <a:lstStyle/>
          <a:p>
            <a:r>
              <a:rPr lang="en-US" dirty="0" smtClean="0"/>
              <a:t>0</a:t>
            </a:r>
            <a:endParaRPr lang="en-US" dirty="0"/>
          </a:p>
        </p:txBody>
      </p:sp>
      <p:cxnSp>
        <p:nvCxnSpPr>
          <p:cNvPr id="41" name="Straight Connector 40"/>
          <p:cNvCxnSpPr/>
          <p:nvPr/>
        </p:nvCxnSpPr>
        <p:spPr>
          <a:xfrm>
            <a:off x="1287440" y="4114800"/>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280200" y="4122982"/>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43" name="Rectangle 42"/>
          <p:cNvSpPr/>
          <p:nvPr/>
        </p:nvSpPr>
        <p:spPr>
          <a:xfrm>
            <a:off x="2190980" y="4121224"/>
            <a:ext cx="288364"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 name="TextBox 43"/>
          <p:cNvSpPr txBox="1"/>
          <p:nvPr/>
        </p:nvSpPr>
        <p:spPr>
          <a:xfrm>
            <a:off x="2028462" y="4577834"/>
            <a:ext cx="306700" cy="369332"/>
          </a:xfrm>
          <a:prstGeom prst="rect">
            <a:avLst/>
          </a:prstGeom>
          <a:noFill/>
        </p:spPr>
        <p:txBody>
          <a:bodyPr wrap="square" rtlCol="0">
            <a:spAutoFit/>
          </a:bodyPr>
          <a:lstStyle/>
          <a:p>
            <a:r>
              <a:rPr lang="en-US" dirty="0" smtClean="0"/>
              <a:t>4</a:t>
            </a:r>
            <a:endParaRPr lang="en-US" dirty="0"/>
          </a:p>
        </p:txBody>
      </p:sp>
      <p:sp>
        <p:nvSpPr>
          <p:cNvPr id="45" name="TextBox 44"/>
          <p:cNvSpPr txBox="1"/>
          <p:nvPr/>
        </p:nvSpPr>
        <p:spPr>
          <a:xfrm>
            <a:off x="2325994" y="4568484"/>
            <a:ext cx="306700" cy="369332"/>
          </a:xfrm>
          <a:prstGeom prst="rect">
            <a:avLst/>
          </a:prstGeom>
          <a:noFill/>
        </p:spPr>
        <p:txBody>
          <a:bodyPr wrap="square" rtlCol="0">
            <a:spAutoFit/>
          </a:bodyPr>
          <a:lstStyle/>
          <a:p>
            <a:r>
              <a:rPr lang="en-US" dirty="0"/>
              <a:t>5</a:t>
            </a:r>
          </a:p>
        </p:txBody>
      </p:sp>
      <p:sp>
        <p:nvSpPr>
          <p:cNvPr id="46" name="Rectangle 45"/>
          <p:cNvSpPr/>
          <p:nvPr/>
        </p:nvSpPr>
        <p:spPr>
          <a:xfrm>
            <a:off x="2479344" y="4121938"/>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47" name="Rectangle 46"/>
          <p:cNvSpPr/>
          <p:nvPr/>
        </p:nvSpPr>
        <p:spPr>
          <a:xfrm>
            <a:off x="3390124" y="4122652"/>
            <a:ext cx="288364" cy="4471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TextBox 47"/>
          <p:cNvSpPr txBox="1"/>
          <p:nvPr/>
        </p:nvSpPr>
        <p:spPr>
          <a:xfrm>
            <a:off x="3227606" y="4574409"/>
            <a:ext cx="306700" cy="369332"/>
          </a:xfrm>
          <a:prstGeom prst="rect">
            <a:avLst/>
          </a:prstGeom>
          <a:noFill/>
        </p:spPr>
        <p:txBody>
          <a:bodyPr wrap="square" rtlCol="0">
            <a:spAutoFit/>
          </a:bodyPr>
          <a:lstStyle/>
          <a:p>
            <a:r>
              <a:rPr lang="en-US" dirty="0"/>
              <a:t>9</a:t>
            </a:r>
          </a:p>
        </p:txBody>
      </p:sp>
      <p:sp>
        <p:nvSpPr>
          <p:cNvPr id="49" name="TextBox 48"/>
          <p:cNvSpPr txBox="1"/>
          <p:nvPr/>
        </p:nvSpPr>
        <p:spPr>
          <a:xfrm>
            <a:off x="3469944" y="4565059"/>
            <a:ext cx="463518" cy="369332"/>
          </a:xfrm>
          <a:prstGeom prst="rect">
            <a:avLst/>
          </a:prstGeom>
          <a:noFill/>
        </p:spPr>
        <p:txBody>
          <a:bodyPr wrap="square" rtlCol="0">
            <a:spAutoFit/>
          </a:bodyPr>
          <a:lstStyle/>
          <a:p>
            <a:r>
              <a:rPr lang="en-US" dirty="0" smtClean="0"/>
              <a:t>10</a:t>
            </a:r>
            <a:endParaRPr lang="en-US" dirty="0"/>
          </a:p>
        </p:txBody>
      </p:sp>
      <p:sp>
        <p:nvSpPr>
          <p:cNvPr id="50" name="Rectangle 49"/>
          <p:cNvSpPr/>
          <p:nvPr/>
        </p:nvSpPr>
        <p:spPr>
          <a:xfrm>
            <a:off x="3682702" y="4121943"/>
            <a:ext cx="511624"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51" name="Rectangle 50"/>
          <p:cNvSpPr/>
          <p:nvPr/>
        </p:nvSpPr>
        <p:spPr>
          <a:xfrm>
            <a:off x="4198893" y="4122657"/>
            <a:ext cx="288364" cy="4471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TextBox 51"/>
          <p:cNvSpPr txBox="1"/>
          <p:nvPr/>
        </p:nvSpPr>
        <p:spPr>
          <a:xfrm>
            <a:off x="3943919" y="4574414"/>
            <a:ext cx="422269" cy="369332"/>
          </a:xfrm>
          <a:prstGeom prst="rect">
            <a:avLst/>
          </a:prstGeom>
          <a:noFill/>
        </p:spPr>
        <p:txBody>
          <a:bodyPr wrap="square" rtlCol="0">
            <a:spAutoFit/>
          </a:bodyPr>
          <a:lstStyle/>
          <a:p>
            <a:r>
              <a:rPr lang="en-US" dirty="0" smtClean="0"/>
              <a:t>12</a:t>
            </a:r>
            <a:endParaRPr lang="en-US" dirty="0"/>
          </a:p>
        </p:txBody>
      </p:sp>
      <p:sp>
        <p:nvSpPr>
          <p:cNvPr id="53" name="TextBox 52"/>
          <p:cNvSpPr txBox="1"/>
          <p:nvPr/>
        </p:nvSpPr>
        <p:spPr>
          <a:xfrm>
            <a:off x="4301826" y="4565064"/>
            <a:ext cx="463518" cy="369332"/>
          </a:xfrm>
          <a:prstGeom prst="rect">
            <a:avLst/>
          </a:prstGeom>
          <a:noFill/>
        </p:spPr>
        <p:txBody>
          <a:bodyPr wrap="square" rtlCol="0">
            <a:spAutoFit/>
          </a:bodyPr>
          <a:lstStyle/>
          <a:p>
            <a:r>
              <a:rPr lang="en-US" dirty="0" smtClean="0"/>
              <a:t>13</a:t>
            </a:r>
            <a:endParaRPr lang="en-US" dirty="0"/>
          </a:p>
        </p:txBody>
      </p:sp>
      <p:sp>
        <p:nvSpPr>
          <p:cNvPr id="54" name="Rectangle 53"/>
          <p:cNvSpPr/>
          <p:nvPr/>
        </p:nvSpPr>
        <p:spPr>
          <a:xfrm>
            <a:off x="4491503" y="4121945"/>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55" name="Rectangle 54"/>
          <p:cNvSpPr/>
          <p:nvPr/>
        </p:nvSpPr>
        <p:spPr>
          <a:xfrm>
            <a:off x="5404664" y="4122659"/>
            <a:ext cx="288364" cy="4471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 name="TextBox 55"/>
          <p:cNvSpPr txBox="1"/>
          <p:nvPr/>
        </p:nvSpPr>
        <p:spPr>
          <a:xfrm>
            <a:off x="5123251" y="4576797"/>
            <a:ext cx="425595" cy="369332"/>
          </a:xfrm>
          <a:prstGeom prst="rect">
            <a:avLst/>
          </a:prstGeom>
          <a:noFill/>
        </p:spPr>
        <p:txBody>
          <a:bodyPr wrap="square" rtlCol="0">
            <a:spAutoFit/>
          </a:bodyPr>
          <a:lstStyle/>
          <a:p>
            <a:r>
              <a:rPr lang="en-US" dirty="0" smtClean="0"/>
              <a:t>17</a:t>
            </a:r>
            <a:endParaRPr lang="en-US" dirty="0"/>
          </a:p>
        </p:txBody>
      </p:sp>
      <p:sp>
        <p:nvSpPr>
          <p:cNvPr id="57" name="TextBox 56"/>
          <p:cNvSpPr txBox="1"/>
          <p:nvPr/>
        </p:nvSpPr>
        <p:spPr>
          <a:xfrm>
            <a:off x="5484484" y="4567447"/>
            <a:ext cx="463518" cy="369332"/>
          </a:xfrm>
          <a:prstGeom prst="rect">
            <a:avLst/>
          </a:prstGeom>
          <a:noFill/>
        </p:spPr>
        <p:txBody>
          <a:bodyPr wrap="square" rtlCol="0">
            <a:spAutoFit/>
          </a:bodyPr>
          <a:lstStyle/>
          <a:p>
            <a:r>
              <a:rPr lang="en-US" dirty="0" smtClean="0"/>
              <a:t>18</a:t>
            </a:r>
            <a:endParaRPr lang="en-US" dirty="0"/>
          </a:p>
        </p:txBody>
      </p:sp>
      <p:sp>
        <p:nvSpPr>
          <p:cNvPr id="58" name="Rectangle 57"/>
          <p:cNvSpPr/>
          <p:nvPr/>
        </p:nvSpPr>
        <p:spPr>
          <a:xfrm>
            <a:off x="5693861" y="4121945"/>
            <a:ext cx="914400"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59" name="Rectangle 58"/>
          <p:cNvSpPr/>
          <p:nvPr/>
        </p:nvSpPr>
        <p:spPr>
          <a:xfrm>
            <a:off x="6604641" y="4122659"/>
            <a:ext cx="288364" cy="4471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TextBox 59"/>
          <p:cNvSpPr txBox="1"/>
          <p:nvPr/>
        </p:nvSpPr>
        <p:spPr>
          <a:xfrm>
            <a:off x="6337514" y="4576797"/>
            <a:ext cx="425595" cy="369332"/>
          </a:xfrm>
          <a:prstGeom prst="rect">
            <a:avLst/>
          </a:prstGeom>
          <a:noFill/>
        </p:spPr>
        <p:txBody>
          <a:bodyPr wrap="square" rtlCol="0">
            <a:spAutoFit/>
          </a:bodyPr>
          <a:lstStyle/>
          <a:p>
            <a:r>
              <a:rPr lang="en-US" dirty="0" smtClean="0"/>
              <a:t>22</a:t>
            </a:r>
            <a:endParaRPr lang="en-US" dirty="0"/>
          </a:p>
        </p:txBody>
      </p:sp>
      <p:sp>
        <p:nvSpPr>
          <p:cNvPr id="61" name="TextBox 60"/>
          <p:cNvSpPr txBox="1"/>
          <p:nvPr/>
        </p:nvSpPr>
        <p:spPr>
          <a:xfrm>
            <a:off x="6698747" y="4567447"/>
            <a:ext cx="463518" cy="369332"/>
          </a:xfrm>
          <a:prstGeom prst="rect">
            <a:avLst/>
          </a:prstGeom>
          <a:noFill/>
        </p:spPr>
        <p:txBody>
          <a:bodyPr wrap="square" rtlCol="0">
            <a:spAutoFit/>
          </a:bodyPr>
          <a:lstStyle/>
          <a:p>
            <a:r>
              <a:rPr lang="en-US" dirty="0" smtClean="0"/>
              <a:t>23</a:t>
            </a:r>
            <a:endParaRPr lang="en-US" dirty="0"/>
          </a:p>
        </p:txBody>
      </p:sp>
      <p:sp>
        <p:nvSpPr>
          <p:cNvPr id="62" name="Rectangle 61"/>
          <p:cNvSpPr/>
          <p:nvPr/>
        </p:nvSpPr>
        <p:spPr>
          <a:xfrm>
            <a:off x="6893440" y="4123703"/>
            <a:ext cx="511624"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63" name="Rectangle 62"/>
          <p:cNvSpPr/>
          <p:nvPr/>
        </p:nvSpPr>
        <p:spPr>
          <a:xfrm>
            <a:off x="7409631" y="4124417"/>
            <a:ext cx="288364" cy="4471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4" name="TextBox 63"/>
          <p:cNvSpPr txBox="1"/>
          <p:nvPr/>
        </p:nvSpPr>
        <p:spPr>
          <a:xfrm>
            <a:off x="7173705" y="4576174"/>
            <a:ext cx="422269" cy="369332"/>
          </a:xfrm>
          <a:prstGeom prst="rect">
            <a:avLst/>
          </a:prstGeom>
          <a:noFill/>
        </p:spPr>
        <p:txBody>
          <a:bodyPr wrap="square" rtlCol="0">
            <a:spAutoFit/>
          </a:bodyPr>
          <a:lstStyle/>
          <a:p>
            <a:r>
              <a:rPr lang="en-US" dirty="0" smtClean="0"/>
              <a:t>25</a:t>
            </a:r>
            <a:endParaRPr lang="en-US" dirty="0"/>
          </a:p>
        </p:txBody>
      </p:sp>
      <p:sp>
        <p:nvSpPr>
          <p:cNvPr id="65" name="TextBox 64"/>
          <p:cNvSpPr txBox="1"/>
          <p:nvPr/>
        </p:nvSpPr>
        <p:spPr>
          <a:xfrm>
            <a:off x="7537482" y="4566824"/>
            <a:ext cx="463518" cy="369332"/>
          </a:xfrm>
          <a:prstGeom prst="rect">
            <a:avLst/>
          </a:prstGeom>
          <a:noFill/>
        </p:spPr>
        <p:txBody>
          <a:bodyPr wrap="square" rtlCol="0">
            <a:spAutoFit/>
          </a:bodyPr>
          <a:lstStyle/>
          <a:p>
            <a:r>
              <a:rPr lang="en-US" dirty="0" smtClean="0"/>
              <a:t>26</a:t>
            </a:r>
            <a:endParaRPr lang="en-US" dirty="0"/>
          </a:p>
        </p:txBody>
      </p:sp>
      <p:sp>
        <p:nvSpPr>
          <p:cNvPr id="66" name="Rectangle 65"/>
          <p:cNvSpPr/>
          <p:nvPr/>
        </p:nvSpPr>
        <p:spPr>
          <a:xfrm>
            <a:off x="7698185" y="4124326"/>
            <a:ext cx="511624" cy="4472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67" name="TextBox 66"/>
          <p:cNvSpPr txBox="1"/>
          <p:nvPr/>
        </p:nvSpPr>
        <p:spPr>
          <a:xfrm>
            <a:off x="7987974" y="4576797"/>
            <a:ext cx="422269" cy="369332"/>
          </a:xfrm>
          <a:prstGeom prst="rect">
            <a:avLst/>
          </a:prstGeom>
          <a:noFill/>
        </p:spPr>
        <p:txBody>
          <a:bodyPr wrap="square" rtlCol="0">
            <a:spAutoFit/>
          </a:bodyPr>
          <a:lstStyle/>
          <a:p>
            <a:r>
              <a:rPr lang="en-US" dirty="0" smtClean="0"/>
              <a:t>28</a:t>
            </a:r>
            <a:endParaRPr lang="en-US" dirty="0"/>
          </a:p>
        </p:txBody>
      </p:sp>
      <p:sp useBgFill="1">
        <p:nvSpPr>
          <p:cNvPr id="68" name="Rectangle 67"/>
          <p:cNvSpPr/>
          <p:nvPr/>
        </p:nvSpPr>
        <p:spPr>
          <a:xfrm>
            <a:off x="3917451" y="1010720"/>
            <a:ext cx="1353312" cy="683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9" name="Rectangle 68"/>
          <p:cNvSpPr/>
          <p:nvPr/>
        </p:nvSpPr>
        <p:spPr>
          <a:xfrm>
            <a:off x="5267526" y="1015657"/>
            <a:ext cx="1920240"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0" name="Rectangle 69"/>
          <p:cNvSpPr/>
          <p:nvPr/>
        </p:nvSpPr>
        <p:spPr>
          <a:xfrm>
            <a:off x="7187766" y="1010720"/>
            <a:ext cx="1651434"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1" name="Rectangle 70"/>
          <p:cNvSpPr/>
          <p:nvPr/>
        </p:nvSpPr>
        <p:spPr>
          <a:xfrm>
            <a:off x="3917451" y="1676883"/>
            <a:ext cx="1353312" cy="391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2" name="Rectangle 71"/>
          <p:cNvSpPr/>
          <p:nvPr/>
        </p:nvSpPr>
        <p:spPr>
          <a:xfrm>
            <a:off x="3917451" y="2075807"/>
            <a:ext cx="1353312"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p:cNvSpPr/>
          <p:nvPr/>
        </p:nvSpPr>
        <p:spPr>
          <a:xfrm>
            <a:off x="3917451" y="2454918"/>
            <a:ext cx="1353312"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4" name="Rectangle 73"/>
          <p:cNvSpPr/>
          <p:nvPr/>
        </p:nvSpPr>
        <p:spPr>
          <a:xfrm>
            <a:off x="3917451" y="2829583"/>
            <a:ext cx="1353312" cy="4023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5" name="Rectangle 74"/>
          <p:cNvSpPr/>
          <p:nvPr/>
        </p:nvSpPr>
        <p:spPr>
          <a:xfrm>
            <a:off x="5267526" y="1682650"/>
            <a:ext cx="192024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6" name="Rectangle 75"/>
          <p:cNvSpPr/>
          <p:nvPr/>
        </p:nvSpPr>
        <p:spPr>
          <a:xfrm>
            <a:off x="5267526" y="2030326"/>
            <a:ext cx="1920240" cy="404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7" name="Rectangle 76"/>
          <p:cNvSpPr/>
          <p:nvPr/>
        </p:nvSpPr>
        <p:spPr>
          <a:xfrm>
            <a:off x="5267526" y="2430379"/>
            <a:ext cx="1920240"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8" name="Rectangle 77"/>
          <p:cNvSpPr/>
          <p:nvPr/>
        </p:nvSpPr>
        <p:spPr>
          <a:xfrm>
            <a:off x="5267526" y="2805044"/>
            <a:ext cx="1920240"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9" name="Rectangle 78"/>
          <p:cNvSpPr/>
          <p:nvPr/>
        </p:nvSpPr>
        <p:spPr>
          <a:xfrm>
            <a:off x="7187766" y="1677713"/>
            <a:ext cx="1651434"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0" name="Rectangle 79"/>
          <p:cNvSpPr/>
          <p:nvPr/>
        </p:nvSpPr>
        <p:spPr>
          <a:xfrm>
            <a:off x="7187766" y="2046331"/>
            <a:ext cx="1651434"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1" name="Rectangle 80"/>
          <p:cNvSpPr/>
          <p:nvPr/>
        </p:nvSpPr>
        <p:spPr>
          <a:xfrm>
            <a:off x="7187766" y="2425442"/>
            <a:ext cx="1651434"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2" name="Rectangle 81"/>
          <p:cNvSpPr/>
          <p:nvPr/>
        </p:nvSpPr>
        <p:spPr>
          <a:xfrm>
            <a:off x="7187766" y="2800107"/>
            <a:ext cx="1651434"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797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68"/>
                                        </p:tgtEl>
                                      </p:cBhvr>
                                    </p:animEffect>
                                    <p:anim calcmode="lin" valueType="num">
                                      <p:cBhvr>
                                        <p:cTn id="7" dur="1000"/>
                                        <p:tgtEl>
                                          <p:spTgt spid="68"/>
                                        </p:tgtEl>
                                        <p:attrNameLst>
                                          <p:attrName>ppt_x</p:attrName>
                                        </p:attrNameLst>
                                      </p:cBhvr>
                                      <p:tavLst>
                                        <p:tav tm="0">
                                          <p:val>
                                            <p:strVal val="ppt_x"/>
                                          </p:val>
                                        </p:tav>
                                        <p:tav tm="100000">
                                          <p:val>
                                            <p:strVal val="ppt_x"/>
                                          </p:val>
                                        </p:tav>
                                      </p:tavLst>
                                    </p:anim>
                                    <p:anim calcmode="lin" valueType="num">
                                      <p:cBhvr>
                                        <p:cTn id="8" dur="1000"/>
                                        <p:tgtEl>
                                          <p:spTgt spid="68"/>
                                        </p:tgtEl>
                                        <p:attrNameLst>
                                          <p:attrName>ppt_y</p:attrName>
                                        </p:attrNameLst>
                                      </p:cBhvr>
                                      <p:tavLst>
                                        <p:tav tm="0">
                                          <p:val>
                                            <p:strVal val="ppt_y"/>
                                          </p:val>
                                        </p:tav>
                                        <p:tav tm="100000">
                                          <p:val>
                                            <p:strVal val="ppt_y+.1"/>
                                          </p:val>
                                        </p:tav>
                                      </p:tavLst>
                                    </p:anim>
                                    <p:set>
                                      <p:cBhvr>
                                        <p:cTn id="9" dur="1" fill="hold">
                                          <p:stCondLst>
                                            <p:cond delay="999"/>
                                          </p:stCondLst>
                                        </p:cTn>
                                        <p:tgtEl>
                                          <p:spTgt spid="68"/>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71"/>
                                        </p:tgtEl>
                                      </p:cBhvr>
                                    </p:animEffect>
                                    <p:anim calcmode="lin" valueType="num">
                                      <p:cBhvr>
                                        <p:cTn id="14" dur="1000"/>
                                        <p:tgtEl>
                                          <p:spTgt spid="71"/>
                                        </p:tgtEl>
                                        <p:attrNameLst>
                                          <p:attrName>ppt_x</p:attrName>
                                        </p:attrNameLst>
                                      </p:cBhvr>
                                      <p:tavLst>
                                        <p:tav tm="0">
                                          <p:val>
                                            <p:strVal val="ppt_x"/>
                                          </p:val>
                                        </p:tav>
                                        <p:tav tm="100000">
                                          <p:val>
                                            <p:strVal val="ppt_x"/>
                                          </p:val>
                                        </p:tav>
                                      </p:tavLst>
                                    </p:anim>
                                    <p:anim calcmode="lin" valueType="num">
                                      <p:cBhvr>
                                        <p:cTn id="15" dur="1000"/>
                                        <p:tgtEl>
                                          <p:spTgt spid="71"/>
                                        </p:tgtEl>
                                        <p:attrNameLst>
                                          <p:attrName>ppt_y</p:attrName>
                                        </p:attrNameLst>
                                      </p:cBhvr>
                                      <p:tavLst>
                                        <p:tav tm="0">
                                          <p:val>
                                            <p:strVal val="ppt_y"/>
                                          </p:val>
                                        </p:tav>
                                        <p:tav tm="100000">
                                          <p:val>
                                            <p:strVal val="ppt_y+.1"/>
                                          </p:val>
                                        </p:tav>
                                      </p:tavLst>
                                    </p:anim>
                                    <p:set>
                                      <p:cBhvr>
                                        <p:cTn id="16" dur="1" fill="hold">
                                          <p:stCondLst>
                                            <p:cond delay="999"/>
                                          </p:stCondLst>
                                        </p:cTn>
                                        <p:tgtEl>
                                          <p:spTgt spid="7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72"/>
                                        </p:tgtEl>
                                      </p:cBhvr>
                                    </p:animEffect>
                                    <p:anim calcmode="lin" valueType="num">
                                      <p:cBhvr>
                                        <p:cTn id="21" dur="1000"/>
                                        <p:tgtEl>
                                          <p:spTgt spid="72"/>
                                        </p:tgtEl>
                                        <p:attrNameLst>
                                          <p:attrName>ppt_x</p:attrName>
                                        </p:attrNameLst>
                                      </p:cBhvr>
                                      <p:tavLst>
                                        <p:tav tm="0">
                                          <p:val>
                                            <p:strVal val="ppt_x"/>
                                          </p:val>
                                        </p:tav>
                                        <p:tav tm="100000">
                                          <p:val>
                                            <p:strVal val="ppt_x"/>
                                          </p:val>
                                        </p:tav>
                                      </p:tavLst>
                                    </p:anim>
                                    <p:anim calcmode="lin" valueType="num">
                                      <p:cBhvr>
                                        <p:cTn id="22" dur="1000"/>
                                        <p:tgtEl>
                                          <p:spTgt spid="72"/>
                                        </p:tgtEl>
                                        <p:attrNameLst>
                                          <p:attrName>ppt_y</p:attrName>
                                        </p:attrNameLst>
                                      </p:cBhvr>
                                      <p:tavLst>
                                        <p:tav tm="0">
                                          <p:val>
                                            <p:strVal val="ppt_y"/>
                                          </p:val>
                                        </p:tav>
                                        <p:tav tm="100000">
                                          <p:val>
                                            <p:strVal val="ppt_y+.1"/>
                                          </p:val>
                                        </p:tav>
                                      </p:tavLst>
                                    </p:anim>
                                    <p:set>
                                      <p:cBhvr>
                                        <p:cTn id="23" dur="1" fill="hold">
                                          <p:stCondLst>
                                            <p:cond delay="999"/>
                                          </p:stCondLst>
                                        </p:cTn>
                                        <p:tgtEl>
                                          <p:spTgt spid="7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73"/>
                                        </p:tgtEl>
                                      </p:cBhvr>
                                    </p:animEffect>
                                    <p:anim calcmode="lin" valueType="num">
                                      <p:cBhvr>
                                        <p:cTn id="28" dur="1000"/>
                                        <p:tgtEl>
                                          <p:spTgt spid="73"/>
                                        </p:tgtEl>
                                        <p:attrNameLst>
                                          <p:attrName>ppt_x</p:attrName>
                                        </p:attrNameLst>
                                      </p:cBhvr>
                                      <p:tavLst>
                                        <p:tav tm="0">
                                          <p:val>
                                            <p:strVal val="ppt_x"/>
                                          </p:val>
                                        </p:tav>
                                        <p:tav tm="100000">
                                          <p:val>
                                            <p:strVal val="ppt_x"/>
                                          </p:val>
                                        </p:tav>
                                      </p:tavLst>
                                    </p:anim>
                                    <p:anim calcmode="lin" valueType="num">
                                      <p:cBhvr>
                                        <p:cTn id="29" dur="1000"/>
                                        <p:tgtEl>
                                          <p:spTgt spid="73"/>
                                        </p:tgtEl>
                                        <p:attrNameLst>
                                          <p:attrName>ppt_y</p:attrName>
                                        </p:attrNameLst>
                                      </p:cBhvr>
                                      <p:tavLst>
                                        <p:tav tm="0">
                                          <p:val>
                                            <p:strVal val="ppt_y"/>
                                          </p:val>
                                        </p:tav>
                                        <p:tav tm="100000">
                                          <p:val>
                                            <p:strVal val="ppt_y+.1"/>
                                          </p:val>
                                        </p:tav>
                                      </p:tavLst>
                                    </p:anim>
                                    <p:set>
                                      <p:cBhvr>
                                        <p:cTn id="30" dur="1" fill="hold">
                                          <p:stCondLst>
                                            <p:cond delay="999"/>
                                          </p:stCondLst>
                                        </p:cTn>
                                        <p:tgtEl>
                                          <p:spTgt spid="7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74"/>
                                        </p:tgtEl>
                                      </p:cBhvr>
                                    </p:animEffect>
                                    <p:anim calcmode="lin" valueType="num">
                                      <p:cBhvr>
                                        <p:cTn id="35" dur="1000"/>
                                        <p:tgtEl>
                                          <p:spTgt spid="74"/>
                                        </p:tgtEl>
                                        <p:attrNameLst>
                                          <p:attrName>ppt_x</p:attrName>
                                        </p:attrNameLst>
                                      </p:cBhvr>
                                      <p:tavLst>
                                        <p:tav tm="0">
                                          <p:val>
                                            <p:strVal val="ppt_x"/>
                                          </p:val>
                                        </p:tav>
                                        <p:tav tm="100000">
                                          <p:val>
                                            <p:strVal val="ppt_x"/>
                                          </p:val>
                                        </p:tav>
                                      </p:tavLst>
                                    </p:anim>
                                    <p:anim calcmode="lin" valueType="num">
                                      <p:cBhvr>
                                        <p:cTn id="36" dur="1000"/>
                                        <p:tgtEl>
                                          <p:spTgt spid="74"/>
                                        </p:tgtEl>
                                        <p:attrNameLst>
                                          <p:attrName>ppt_y</p:attrName>
                                        </p:attrNameLst>
                                      </p:cBhvr>
                                      <p:tavLst>
                                        <p:tav tm="0">
                                          <p:val>
                                            <p:strVal val="ppt_y"/>
                                          </p:val>
                                        </p:tav>
                                        <p:tav tm="100000">
                                          <p:val>
                                            <p:strVal val="ppt_y+.1"/>
                                          </p:val>
                                        </p:tav>
                                      </p:tavLst>
                                    </p:anim>
                                    <p:set>
                                      <p:cBhvr>
                                        <p:cTn id="37" dur="1" fill="hold">
                                          <p:stCondLst>
                                            <p:cond delay="999"/>
                                          </p:stCondLst>
                                        </p:cTn>
                                        <p:tgtEl>
                                          <p:spTgt spid="7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0" nodeType="clickEffect">
                                  <p:stCondLst>
                                    <p:cond delay="0"/>
                                  </p:stCondLst>
                                  <p:childTnLst>
                                    <p:animEffect transition="out" filter="fade">
                                      <p:cBhvr>
                                        <p:cTn id="41" dur="1000"/>
                                        <p:tgtEl>
                                          <p:spTgt spid="69"/>
                                        </p:tgtEl>
                                      </p:cBhvr>
                                    </p:animEffect>
                                    <p:anim calcmode="lin" valueType="num">
                                      <p:cBhvr>
                                        <p:cTn id="42" dur="1000"/>
                                        <p:tgtEl>
                                          <p:spTgt spid="69"/>
                                        </p:tgtEl>
                                        <p:attrNameLst>
                                          <p:attrName>ppt_x</p:attrName>
                                        </p:attrNameLst>
                                      </p:cBhvr>
                                      <p:tavLst>
                                        <p:tav tm="0">
                                          <p:val>
                                            <p:strVal val="ppt_x"/>
                                          </p:val>
                                        </p:tav>
                                        <p:tav tm="100000">
                                          <p:val>
                                            <p:strVal val="ppt_x"/>
                                          </p:val>
                                        </p:tav>
                                      </p:tavLst>
                                    </p:anim>
                                    <p:anim calcmode="lin" valueType="num">
                                      <p:cBhvr>
                                        <p:cTn id="43" dur="1000"/>
                                        <p:tgtEl>
                                          <p:spTgt spid="69"/>
                                        </p:tgtEl>
                                        <p:attrNameLst>
                                          <p:attrName>ppt_y</p:attrName>
                                        </p:attrNameLst>
                                      </p:cBhvr>
                                      <p:tavLst>
                                        <p:tav tm="0">
                                          <p:val>
                                            <p:strVal val="ppt_y"/>
                                          </p:val>
                                        </p:tav>
                                        <p:tav tm="100000">
                                          <p:val>
                                            <p:strVal val="ppt_y+.1"/>
                                          </p:val>
                                        </p:tav>
                                      </p:tavLst>
                                    </p:anim>
                                    <p:set>
                                      <p:cBhvr>
                                        <p:cTn id="44" dur="1" fill="hold">
                                          <p:stCondLst>
                                            <p:cond delay="999"/>
                                          </p:stCondLst>
                                        </p:cTn>
                                        <p:tgtEl>
                                          <p:spTgt spid="6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0" nodeType="clickEffect">
                                  <p:stCondLst>
                                    <p:cond delay="0"/>
                                  </p:stCondLst>
                                  <p:childTnLst>
                                    <p:animEffect transition="out" filter="fade">
                                      <p:cBhvr>
                                        <p:cTn id="48" dur="1000"/>
                                        <p:tgtEl>
                                          <p:spTgt spid="75"/>
                                        </p:tgtEl>
                                      </p:cBhvr>
                                    </p:animEffect>
                                    <p:anim calcmode="lin" valueType="num">
                                      <p:cBhvr>
                                        <p:cTn id="49" dur="1000"/>
                                        <p:tgtEl>
                                          <p:spTgt spid="75"/>
                                        </p:tgtEl>
                                        <p:attrNameLst>
                                          <p:attrName>ppt_x</p:attrName>
                                        </p:attrNameLst>
                                      </p:cBhvr>
                                      <p:tavLst>
                                        <p:tav tm="0">
                                          <p:val>
                                            <p:strVal val="ppt_x"/>
                                          </p:val>
                                        </p:tav>
                                        <p:tav tm="100000">
                                          <p:val>
                                            <p:strVal val="ppt_x"/>
                                          </p:val>
                                        </p:tav>
                                      </p:tavLst>
                                    </p:anim>
                                    <p:anim calcmode="lin" valueType="num">
                                      <p:cBhvr>
                                        <p:cTn id="50" dur="1000"/>
                                        <p:tgtEl>
                                          <p:spTgt spid="75"/>
                                        </p:tgtEl>
                                        <p:attrNameLst>
                                          <p:attrName>ppt_y</p:attrName>
                                        </p:attrNameLst>
                                      </p:cBhvr>
                                      <p:tavLst>
                                        <p:tav tm="0">
                                          <p:val>
                                            <p:strVal val="ppt_y"/>
                                          </p:val>
                                        </p:tav>
                                        <p:tav tm="100000">
                                          <p:val>
                                            <p:strVal val="ppt_y+.1"/>
                                          </p:val>
                                        </p:tav>
                                      </p:tavLst>
                                    </p:anim>
                                    <p:set>
                                      <p:cBhvr>
                                        <p:cTn id="51" dur="1" fill="hold">
                                          <p:stCondLst>
                                            <p:cond delay="999"/>
                                          </p:stCondLst>
                                        </p:cTn>
                                        <p:tgtEl>
                                          <p:spTgt spid="7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0" nodeType="clickEffect">
                                  <p:stCondLst>
                                    <p:cond delay="0"/>
                                  </p:stCondLst>
                                  <p:childTnLst>
                                    <p:animEffect transition="out" filter="fade">
                                      <p:cBhvr>
                                        <p:cTn id="55" dur="1000"/>
                                        <p:tgtEl>
                                          <p:spTgt spid="76"/>
                                        </p:tgtEl>
                                      </p:cBhvr>
                                    </p:animEffect>
                                    <p:anim calcmode="lin" valueType="num">
                                      <p:cBhvr>
                                        <p:cTn id="56" dur="1000"/>
                                        <p:tgtEl>
                                          <p:spTgt spid="76"/>
                                        </p:tgtEl>
                                        <p:attrNameLst>
                                          <p:attrName>ppt_x</p:attrName>
                                        </p:attrNameLst>
                                      </p:cBhvr>
                                      <p:tavLst>
                                        <p:tav tm="0">
                                          <p:val>
                                            <p:strVal val="ppt_x"/>
                                          </p:val>
                                        </p:tav>
                                        <p:tav tm="100000">
                                          <p:val>
                                            <p:strVal val="ppt_x"/>
                                          </p:val>
                                        </p:tav>
                                      </p:tavLst>
                                    </p:anim>
                                    <p:anim calcmode="lin" valueType="num">
                                      <p:cBhvr>
                                        <p:cTn id="57" dur="1000"/>
                                        <p:tgtEl>
                                          <p:spTgt spid="76"/>
                                        </p:tgtEl>
                                        <p:attrNameLst>
                                          <p:attrName>ppt_y</p:attrName>
                                        </p:attrNameLst>
                                      </p:cBhvr>
                                      <p:tavLst>
                                        <p:tav tm="0">
                                          <p:val>
                                            <p:strVal val="ppt_y"/>
                                          </p:val>
                                        </p:tav>
                                        <p:tav tm="100000">
                                          <p:val>
                                            <p:strVal val="ppt_y+.1"/>
                                          </p:val>
                                        </p:tav>
                                      </p:tavLst>
                                    </p:anim>
                                    <p:set>
                                      <p:cBhvr>
                                        <p:cTn id="58" dur="1" fill="hold">
                                          <p:stCondLst>
                                            <p:cond delay="999"/>
                                          </p:stCondLst>
                                        </p:cTn>
                                        <p:tgtEl>
                                          <p:spTgt spid="7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0" nodeType="clickEffect">
                                  <p:stCondLst>
                                    <p:cond delay="0"/>
                                  </p:stCondLst>
                                  <p:childTnLst>
                                    <p:animEffect transition="out" filter="fade">
                                      <p:cBhvr>
                                        <p:cTn id="62" dur="1000"/>
                                        <p:tgtEl>
                                          <p:spTgt spid="77"/>
                                        </p:tgtEl>
                                      </p:cBhvr>
                                    </p:animEffect>
                                    <p:anim calcmode="lin" valueType="num">
                                      <p:cBhvr>
                                        <p:cTn id="63" dur="1000"/>
                                        <p:tgtEl>
                                          <p:spTgt spid="77"/>
                                        </p:tgtEl>
                                        <p:attrNameLst>
                                          <p:attrName>ppt_x</p:attrName>
                                        </p:attrNameLst>
                                      </p:cBhvr>
                                      <p:tavLst>
                                        <p:tav tm="0">
                                          <p:val>
                                            <p:strVal val="ppt_x"/>
                                          </p:val>
                                        </p:tav>
                                        <p:tav tm="100000">
                                          <p:val>
                                            <p:strVal val="ppt_x"/>
                                          </p:val>
                                        </p:tav>
                                      </p:tavLst>
                                    </p:anim>
                                    <p:anim calcmode="lin" valueType="num">
                                      <p:cBhvr>
                                        <p:cTn id="64" dur="1000"/>
                                        <p:tgtEl>
                                          <p:spTgt spid="77"/>
                                        </p:tgtEl>
                                        <p:attrNameLst>
                                          <p:attrName>ppt_y</p:attrName>
                                        </p:attrNameLst>
                                      </p:cBhvr>
                                      <p:tavLst>
                                        <p:tav tm="0">
                                          <p:val>
                                            <p:strVal val="ppt_y"/>
                                          </p:val>
                                        </p:tav>
                                        <p:tav tm="100000">
                                          <p:val>
                                            <p:strVal val="ppt_y+.1"/>
                                          </p:val>
                                        </p:tav>
                                      </p:tavLst>
                                    </p:anim>
                                    <p:set>
                                      <p:cBhvr>
                                        <p:cTn id="65" dur="1" fill="hold">
                                          <p:stCondLst>
                                            <p:cond delay="999"/>
                                          </p:stCondLst>
                                        </p:cTn>
                                        <p:tgtEl>
                                          <p:spTgt spid="7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2" presetClass="exit" presetSubtype="0" fill="hold" grpId="0" nodeType="clickEffect">
                                  <p:stCondLst>
                                    <p:cond delay="0"/>
                                  </p:stCondLst>
                                  <p:childTnLst>
                                    <p:animEffect transition="out" filter="fade">
                                      <p:cBhvr>
                                        <p:cTn id="69" dur="1000"/>
                                        <p:tgtEl>
                                          <p:spTgt spid="78"/>
                                        </p:tgtEl>
                                      </p:cBhvr>
                                    </p:animEffect>
                                    <p:anim calcmode="lin" valueType="num">
                                      <p:cBhvr>
                                        <p:cTn id="70" dur="1000"/>
                                        <p:tgtEl>
                                          <p:spTgt spid="78"/>
                                        </p:tgtEl>
                                        <p:attrNameLst>
                                          <p:attrName>ppt_x</p:attrName>
                                        </p:attrNameLst>
                                      </p:cBhvr>
                                      <p:tavLst>
                                        <p:tav tm="0">
                                          <p:val>
                                            <p:strVal val="ppt_x"/>
                                          </p:val>
                                        </p:tav>
                                        <p:tav tm="100000">
                                          <p:val>
                                            <p:strVal val="ppt_x"/>
                                          </p:val>
                                        </p:tav>
                                      </p:tavLst>
                                    </p:anim>
                                    <p:anim calcmode="lin" valueType="num">
                                      <p:cBhvr>
                                        <p:cTn id="71" dur="1000"/>
                                        <p:tgtEl>
                                          <p:spTgt spid="78"/>
                                        </p:tgtEl>
                                        <p:attrNameLst>
                                          <p:attrName>ppt_y</p:attrName>
                                        </p:attrNameLst>
                                      </p:cBhvr>
                                      <p:tavLst>
                                        <p:tav tm="0">
                                          <p:val>
                                            <p:strVal val="ppt_y"/>
                                          </p:val>
                                        </p:tav>
                                        <p:tav tm="100000">
                                          <p:val>
                                            <p:strVal val="ppt_y+.1"/>
                                          </p:val>
                                        </p:tav>
                                      </p:tavLst>
                                    </p:anim>
                                    <p:set>
                                      <p:cBhvr>
                                        <p:cTn id="72" dur="1" fill="hold">
                                          <p:stCondLst>
                                            <p:cond delay="999"/>
                                          </p:stCondLst>
                                        </p:cTn>
                                        <p:tgtEl>
                                          <p:spTgt spid="7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0" nodeType="clickEffect">
                                  <p:stCondLst>
                                    <p:cond delay="0"/>
                                  </p:stCondLst>
                                  <p:childTnLst>
                                    <p:animEffect transition="out" filter="fade">
                                      <p:cBhvr>
                                        <p:cTn id="76" dur="1000"/>
                                        <p:tgtEl>
                                          <p:spTgt spid="70"/>
                                        </p:tgtEl>
                                      </p:cBhvr>
                                    </p:animEffect>
                                    <p:anim calcmode="lin" valueType="num">
                                      <p:cBhvr>
                                        <p:cTn id="77" dur="1000"/>
                                        <p:tgtEl>
                                          <p:spTgt spid="70"/>
                                        </p:tgtEl>
                                        <p:attrNameLst>
                                          <p:attrName>ppt_x</p:attrName>
                                        </p:attrNameLst>
                                      </p:cBhvr>
                                      <p:tavLst>
                                        <p:tav tm="0">
                                          <p:val>
                                            <p:strVal val="ppt_x"/>
                                          </p:val>
                                        </p:tav>
                                        <p:tav tm="100000">
                                          <p:val>
                                            <p:strVal val="ppt_x"/>
                                          </p:val>
                                        </p:tav>
                                      </p:tavLst>
                                    </p:anim>
                                    <p:anim calcmode="lin" valueType="num">
                                      <p:cBhvr>
                                        <p:cTn id="78" dur="1000"/>
                                        <p:tgtEl>
                                          <p:spTgt spid="70"/>
                                        </p:tgtEl>
                                        <p:attrNameLst>
                                          <p:attrName>ppt_y</p:attrName>
                                        </p:attrNameLst>
                                      </p:cBhvr>
                                      <p:tavLst>
                                        <p:tav tm="0">
                                          <p:val>
                                            <p:strVal val="ppt_y"/>
                                          </p:val>
                                        </p:tav>
                                        <p:tav tm="100000">
                                          <p:val>
                                            <p:strVal val="ppt_y+.1"/>
                                          </p:val>
                                        </p:tav>
                                      </p:tavLst>
                                    </p:anim>
                                    <p:set>
                                      <p:cBhvr>
                                        <p:cTn id="79" dur="1" fill="hold">
                                          <p:stCondLst>
                                            <p:cond delay="999"/>
                                          </p:stCondLst>
                                        </p:cTn>
                                        <p:tgtEl>
                                          <p:spTgt spid="7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xit" presetSubtype="0" fill="hold" grpId="0" nodeType="clickEffect">
                                  <p:stCondLst>
                                    <p:cond delay="0"/>
                                  </p:stCondLst>
                                  <p:childTnLst>
                                    <p:animEffect transition="out" filter="fade">
                                      <p:cBhvr>
                                        <p:cTn id="83" dur="1000"/>
                                        <p:tgtEl>
                                          <p:spTgt spid="79"/>
                                        </p:tgtEl>
                                      </p:cBhvr>
                                    </p:animEffect>
                                    <p:anim calcmode="lin" valueType="num">
                                      <p:cBhvr>
                                        <p:cTn id="84" dur="1000"/>
                                        <p:tgtEl>
                                          <p:spTgt spid="79"/>
                                        </p:tgtEl>
                                        <p:attrNameLst>
                                          <p:attrName>ppt_x</p:attrName>
                                        </p:attrNameLst>
                                      </p:cBhvr>
                                      <p:tavLst>
                                        <p:tav tm="0">
                                          <p:val>
                                            <p:strVal val="ppt_x"/>
                                          </p:val>
                                        </p:tav>
                                        <p:tav tm="100000">
                                          <p:val>
                                            <p:strVal val="ppt_x"/>
                                          </p:val>
                                        </p:tav>
                                      </p:tavLst>
                                    </p:anim>
                                    <p:anim calcmode="lin" valueType="num">
                                      <p:cBhvr>
                                        <p:cTn id="85" dur="1000"/>
                                        <p:tgtEl>
                                          <p:spTgt spid="79"/>
                                        </p:tgtEl>
                                        <p:attrNameLst>
                                          <p:attrName>ppt_y</p:attrName>
                                        </p:attrNameLst>
                                      </p:cBhvr>
                                      <p:tavLst>
                                        <p:tav tm="0">
                                          <p:val>
                                            <p:strVal val="ppt_y"/>
                                          </p:val>
                                        </p:tav>
                                        <p:tav tm="100000">
                                          <p:val>
                                            <p:strVal val="ppt_y+.1"/>
                                          </p:val>
                                        </p:tav>
                                      </p:tavLst>
                                    </p:anim>
                                    <p:set>
                                      <p:cBhvr>
                                        <p:cTn id="86" dur="1" fill="hold">
                                          <p:stCondLst>
                                            <p:cond delay="999"/>
                                          </p:stCondLst>
                                        </p:cTn>
                                        <p:tgtEl>
                                          <p:spTgt spid="7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exit" presetSubtype="0" fill="hold" grpId="0" nodeType="clickEffect">
                                  <p:stCondLst>
                                    <p:cond delay="0"/>
                                  </p:stCondLst>
                                  <p:childTnLst>
                                    <p:animEffect transition="out" filter="fade">
                                      <p:cBhvr>
                                        <p:cTn id="90" dur="1000"/>
                                        <p:tgtEl>
                                          <p:spTgt spid="80"/>
                                        </p:tgtEl>
                                      </p:cBhvr>
                                    </p:animEffect>
                                    <p:anim calcmode="lin" valueType="num">
                                      <p:cBhvr>
                                        <p:cTn id="91" dur="1000"/>
                                        <p:tgtEl>
                                          <p:spTgt spid="80"/>
                                        </p:tgtEl>
                                        <p:attrNameLst>
                                          <p:attrName>ppt_x</p:attrName>
                                        </p:attrNameLst>
                                      </p:cBhvr>
                                      <p:tavLst>
                                        <p:tav tm="0">
                                          <p:val>
                                            <p:strVal val="ppt_x"/>
                                          </p:val>
                                        </p:tav>
                                        <p:tav tm="100000">
                                          <p:val>
                                            <p:strVal val="ppt_x"/>
                                          </p:val>
                                        </p:tav>
                                      </p:tavLst>
                                    </p:anim>
                                    <p:anim calcmode="lin" valueType="num">
                                      <p:cBhvr>
                                        <p:cTn id="92" dur="1000"/>
                                        <p:tgtEl>
                                          <p:spTgt spid="80"/>
                                        </p:tgtEl>
                                        <p:attrNameLst>
                                          <p:attrName>ppt_y</p:attrName>
                                        </p:attrNameLst>
                                      </p:cBhvr>
                                      <p:tavLst>
                                        <p:tav tm="0">
                                          <p:val>
                                            <p:strVal val="ppt_y"/>
                                          </p:val>
                                        </p:tav>
                                        <p:tav tm="100000">
                                          <p:val>
                                            <p:strVal val="ppt_y+.1"/>
                                          </p:val>
                                        </p:tav>
                                      </p:tavLst>
                                    </p:anim>
                                    <p:set>
                                      <p:cBhvr>
                                        <p:cTn id="93" dur="1" fill="hold">
                                          <p:stCondLst>
                                            <p:cond delay="999"/>
                                          </p:stCondLst>
                                        </p:cTn>
                                        <p:tgtEl>
                                          <p:spTgt spid="8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2" presetClass="exit" presetSubtype="0" fill="hold" grpId="0" nodeType="clickEffect">
                                  <p:stCondLst>
                                    <p:cond delay="0"/>
                                  </p:stCondLst>
                                  <p:childTnLst>
                                    <p:animEffect transition="out" filter="fade">
                                      <p:cBhvr>
                                        <p:cTn id="97" dur="1000"/>
                                        <p:tgtEl>
                                          <p:spTgt spid="81"/>
                                        </p:tgtEl>
                                      </p:cBhvr>
                                    </p:animEffect>
                                    <p:anim calcmode="lin" valueType="num">
                                      <p:cBhvr>
                                        <p:cTn id="98" dur="1000"/>
                                        <p:tgtEl>
                                          <p:spTgt spid="81"/>
                                        </p:tgtEl>
                                        <p:attrNameLst>
                                          <p:attrName>ppt_x</p:attrName>
                                        </p:attrNameLst>
                                      </p:cBhvr>
                                      <p:tavLst>
                                        <p:tav tm="0">
                                          <p:val>
                                            <p:strVal val="ppt_x"/>
                                          </p:val>
                                        </p:tav>
                                        <p:tav tm="100000">
                                          <p:val>
                                            <p:strVal val="ppt_x"/>
                                          </p:val>
                                        </p:tav>
                                      </p:tavLst>
                                    </p:anim>
                                    <p:anim calcmode="lin" valueType="num">
                                      <p:cBhvr>
                                        <p:cTn id="99" dur="1000"/>
                                        <p:tgtEl>
                                          <p:spTgt spid="81"/>
                                        </p:tgtEl>
                                        <p:attrNameLst>
                                          <p:attrName>ppt_y</p:attrName>
                                        </p:attrNameLst>
                                      </p:cBhvr>
                                      <p:tavLst>
                                        <p:tav tm="0">
                                          <p:val>
                                            <p:strVal val="ppt_y"/>
                                          </p:val>
                                        </p:tav>
                                        <p:tav tm="100000">
                                          <p:val>
                                            <p:strVal val="ppt_y+.1"/>
                                          </p:val>
                                        </p:tav>
                                      </p:tavLst>
                                    </p:anim>
                                    <p:set>
                                      <p:cBhvr>
                                        <p:cTn id="100" dur="1" fill="hold">
                                          <p:stCondLst>
                                            <p:cond delay="999"/>
                                          </p:stCondLst>
                                        </p:cTn>
                                        <p:tgtEl>
                                          <p:spTgt spid="81"/>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2" presetClass="exit" presetSubtype="0" fill="hold" grpId="0" nodeType="clickEffect">
                                  <p:stCondLst>
                                    <p:cond delay="0"/>
                                  </p:stCondLst>
                                  <p:childTnLst>
                                    <p:animEffect transition="out" filter="fade">
                                      <p:cBhvr>
                                        <p:cTn id="104" dur="1000"/>
                                        <p:tgtEl>
                                          <p:spTgt spid="82"/>
                                        </p:tgtEl>
                                      </p:cBhvr>
                                    </p:animEffect>
                                    <p:anim calcmode="lin" valueType="num">
                                      <p:cBhvr>
                                        <p:cTn id="105" dur="1000"/>
                                        <p:tgtEl>
                                          <p:spTgt spid="82"/>
                                        </p:tgtEl>
                                        <p:attrNameLst>
                                          <p:attrName>ppt_x</p:attrName>
                                        </p:attrNameLst>
                                      </p:cBhvr>
                                      <p:tavLst>
                                        <p:tav tm="0">
                                          <p:val>
                                            <p:strVal val="ppt_x"/>
                                          </p:val>
                                        </p:tav>
                                        <p:tav tm="100000">
                                          <p:val>
                                            <p:strVal val="ppt_x"/>
                                          </p:val>
                                        </p:tav>
                                      </p:tavLst>
                                    </p:anim>
                                    <p:anim calcmode="lin" valueType="num">
                                      <p:cBhvr>
                                        <p:cTn id="106" dur="1000"/>
                                        <p:tgtEl>
                                          <p:spTgt spid="82"/>
                                        </p:tgtEl>
                                        <p:attrNameLst>
                                          <p:attrName>ppt_y</p:attrName>
                                        </p:attrNameLst>
                                      </p:cBhvr>
                                      <p:tavLst>
                                        <p:tav tm="0">
                                          <p:val>
                                            <p:strVal val="ppt_y"/>
                                          </p:val>
                                        </p:tav>
                                        <p:tav tm="100000">
                                          <p:val>
                                            <p:strVal val="ppt_y+.1"/>
                                          </p:val>
                                        </p:tav>
                                      </p:tavLst>
                                    </p:anim>
                                    <p:set>
                                      <p:cBhvr>
                                        <p:cTn id="107" dur="1" fill="hold">
                                          <p:stCondLst>
                                            <p:cond delay="999"/>
                                          </p:stCondLst>
                                        </p:cTn>
                                        <p:tgtEl>
                                          <p:spTgt spid="8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 Robin (RR)</a:t>
            </a:r>
          </a:p>
        </p:txBody>
      </p:sp>
      <p:sp>
        <p:nvSpPr>
          <p:cNvPr id="3" name="Content Placeholder 2"/>
          <p:cNvSpPr>
            <a:spLocks noGrp="1"/>
          </p:cNvSpPr>
          <p:nvPr>
            <p:ph idx="1"/>
          </p:nvPr>
        </p:nvSpPr>
        <p:spPr/>
        <p:txBody>
          <a:bodyPr/>
          <a:lstStyle/>
          <a:p>
            <a:r>
              <a:rPr lang="en-US" dirty="0"/>
              <a:t>Advantages:</a:t>
            </a:r>
          </a:p>
          <a:p>
            <a:pPr lvl="1">
              <a:buClr>
                <a:schemeClr val="tx1"/>
              </a:buClr>
            </a:pPr>
            <a:r>
              <a:rPr lang="en-US" b="1" dirty="0" smtClean="0">
                <a:solidFill>
                  <a:srgbClr val="C00000"/>
                </a:solidFill>
              </a:rPr>
              <a:t>Simplest</a:t>
            </a:r>
            <a:r>
              <a:rPr lang="en-US" b="1" dirty="0">
                <a:solidFill>
                  <a:srgbClr val="C00000"/>
                </a:solidFill>
              </a:rPr>
              <a:t>, fairest </a:t>
            </a:r>
            <a:r>
              <a:rPr lang="en-US" dirty="0"/>
              <a:t>and </a:t>
            </a:r>
            <a:r>
              <a:rPr lang="en-US" b="1" dirty="0">
                <a:solidFill>
                  <a:srgbClr val="C00000"/>
                </a:solidFill>
              </a:rPr>
              <a:t>most widely used algorithms</a:t>
            </a:r>
            <a:r>
              <a:rPr lang="en-US" dirty="0"/>
              <a:t>.</a:t>
            </a:r>
          </a:p>
          <a:p>
            <a:r>
              <a:rPr lang="en-US" dirty="0"/>
              <a:t>Disadvantages:</a:t>
            </a:r>
          </a:p>
          <a:p>
            <a:pPr lvl="1">
              <a:buClr>
                <a:schemeClr val="tx1"/>
              </a:buClr>
            </a:pPr>
            <a:r>
              <a:rPr lang="en-US" b="1" dirty="0">
                <a:solidFill>
                  <a:srgbClr val="C00000"/>
                </a:solidFill>
              </a:rPr>
              <a:t>Context switch overhead </a:t>
            </a:r>
            <a:r>
              <a:rPr lang="en-US" dirty="0"/>
              <a:t>is there.</a:t>
            </a:r>
          </a:p>
          <a:p>
            <a:pPr lvl="1">
              <a:buClr>
                <a:schemeClr val="tx1"/>
              </a:buClr>
            </a:pPr>
            <a:r>
              <a:rPr lang="en-US" b="1" dirty="0">
                <a:solidFill>
                  <a:srgbClr val="C00000"/>
                </a:solidFill>
              </a:rPr>
              <a:t>Determination of time quantum is too critical</a:t>
            </a:r>
            <a:r>
              <a:rPr lang="en-US" dirty="0"/>
              <a:t>. </a:t>
            </a:r>
            <a:endParaRPr lang="en-US" dirty="0" smtClean="0"/>
          </a:p>
          <a:p>
            <a:pPr lvl="2">
              <a:buFont typeface="Wingdings" panose="05000000000000000000" pitchFamily="2" charset="2"/>
              <a:buChar char="ü"/>
            </a:pPr>
            <a:r>
              <a:rPr lang="en-US" dirty="0" smtClean="0"/>
              <a:t>If </a:t>
            </a:r>
            <a:r>
              <a:rPr lang="en-US" dirty="0"/>
              <a:t>it is too </a:t>
            </a:r>
            <a:r>
              <a:rPr lang="en-US" sz="2300" b="1" dirty="0">
                <a:solidFill>
                  <a:srgbClr val="C00000"/>
                </a:solidFill>
              </a:rPr>
              <a:t>short</a:t>
            </a:r>
            <a:r>
              <a:rPr lang="en-US" dirty="0"/>
              <a:t>, it </a:t>
            </a:r>
            <a:r>
              <a:rPr lang="en-US" sz="2300" b="1" dirty="0">
                <a:solidFill>
                  <a:srgbClr val="C00000"/>
                </a:solidFill>
              </a:rPr>
              <a:t>causes frequent context switches </a:t>
            </a:r>
            <a:r>
              <a:rPr lang="en-US" dirty="0"/>
              <a:t>and </a:t>
            </a:r>
            <a:r>
              <a:rPr lang="en-US" sz="2300" b="1" dirty="0">
                <a:solidFill>
                  <a:srgbClr val="C00000"/>
                </a:solidFill>
              </a:rPr>
              <a:t>lowers CPU efficiency</a:t>
            </a:r>
            <a:r>
              <a:rPr lang="en-US" dirty="0"/>
              <a:t>. </a:t>
            </a:r>
          </a:p>
          <a:p>
            <a:pPr lvl="2" algn="just">
              <a:buFont typeface="Wingdings" panose="05000000000000000000" pitchFamily="2" charset="2"/>
              <a:buChar char="ü"/>
            </a:pPr>
            <a:r>
              <a:rPr lang="en-US" dirty="0" smtClean="0"/>
              <a:t>If </a:t>
            </a:r>
            <a:r>
              <a:rPr lang="en-US" dirty="0"/>
              <a:t>it is too </a:t>
            </a:r>
            <a:r>
              <a:rPr lang="en-US" sz="2300" b="1" dirty="0">
                <a:solidFill>
                  <a:srgbClr val="C00000"/>
                </a:solidFill>
              </a:rPr>
              <a:t>long</a:t>
            </a:r>
            <a:r>
              <a:rPr lang="en-US" dirty="0"/>
              <a:t>, it </a:t>
            </a:r>
            <a:r>
              <a:rPr lang="en-US" sz="2300" b="1" dirty="0">
                <a:solidFill>
                  <a:srgbClr val="C00000"/>
                </a:solidFill>
              </a:rPr>
              <a:t>causes poor response </a:t>
            </a:r>
            <a:r>
              <a:rPr lang="en-US" dirty="0"/>
              <a:t>for </a:t>
            </a:r>
            <a:r>
              <a:rPr lang="en-US" sz="2300" b="1" dirty="0">
                <a:solidFill>
                  <a:srgbClr val="C00000"/>
                </a:solidFill>
              </a:rPr>
              <a:t>short interactive process</a:t>
            </a:r>
            <a:r>
              <a:rPr lang="en-US" dirty="0"/>
              <a:t>.</a:t>
            </a:r>
          </a:p>
          <a:p>
            <a:endParaRPr lang="en-US" dirty="0"/>
          </a:p>
        </p:txBody>
      </p:sp>
    </p:spTree>
    <p:extLst>
      <p:ext uri="{BB962C8B-B14F-4D97-AF65-F5344CB8AC3E}">
        <p14:creationId xmlns:p14="http://schemas.microsoft.com/office/powerpoint/2010/main" val="98186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Preemptive Priority Scheduling</a:t>
            </a:r>
          </a:p>
        </p:txBody>
      </p:sp>
      <p:sp>
        <p:nvSpPr>
          <p:cNvPr id="3" name="Content Placeholder 2"/>
          <p:cNvSpPr>
            <a:spLocks noGrp="1"/>
          </p:cNvSpPr>
          <p:nvPr>
            <p:ph idx="1"/>
          </p:nvPr>
        </p:nvSpPr>
        <p:spPr/>
        <p:txBody>
          <a:bodyPr/>
          <a:lstStyle/>
          <a:p>
            <a:r>
              <a:rPr lang="en-US" dirty="0"/>
              <a:t>Selection criteria :</a:t>
            </a:r>
          </a:p>
          <a:p>
            <a:pPr lvl="1"/>
            <a:r>
              <a:rPr lang="en-US" dirty="0"/>
              <a:t>The process, that </a:t>
            </a:r>
            <a:r>
              <a:rPr lang="en-US" b="1" dirty="0">
                <a:solidFill>
                  <a:srgbClr val="C00000"/>
                </a:solidFill>
              </a:rPr>
              <a:t>has highest priority, is served first</a:t>
            </a:r>
            <a:r>
              <a:rPr lang="en-US" dirty="0"/>
              <a:t>.</a:t>
            </a:r>
          </a:p>
          <a:p>
            <a:r>
              <a:rPr lang="en-US" dirty="0"/>
              <a:t>Decision Mode:</a:t>
            </a:r>
          </a:p>
          <a:p>
            <a:pPr lvl="1">
              <a:buClr>
                <a:schemeClr val="tx1"/>
              </a:buClr>
            </a:pPr>
            <a:r>
              <a:rPr lang="en-US" b="1" dirty="0">
                <a:solidFill>
                  <a:srgbClr val="C00000"/>
                </a:solidFill>
              </a:rPr>
              <a:t>Non Preemptive</a:t>
            </a:r>
            <a:r>
              <a:rPr lang="en-US" dirty="0"/>
              <a:t>: Once a process is selected, it runs until it blocks for an I/O or some </a:t>
            </a:r>
            <a:r>
              <a:rPr lang="en-US" dirty="0" smtClean="0"/>
              <a:t>event </a:t>
            </a:r>
            <a:r>
              <a:rPr lang="en-US" dirty="0"/>
              <a:t>or it terminates.</a:t>
            </a:r>
          </a:p>
          <a:p>
            <a:r>
              <a:rPr lang="en-US" dirty="0"/>
              <a:t>Implementation :</a:t>
            </a:r>
          </a:p>
          <a:p>
            <a:pPr lvl="1"/>
            <a:r>
              <a:rPr lang="en-US" dirty="0"/>
              <a:t>This strategy can be implemented by using sorted FIFO queue.  </a:t>
            </a:r>
            <a:endParaRPr lang="en-US" dirty="0" smtClean="0"/>
          </a:p>
          <a:p>
            <a:pPr lvl="1"/>
            <a:r>
              <a:rPr lang="en-US" dirty="0" smtClean="0"/>
              <a:t>All </a:t>
            </a:r>
            <a:r>
              <a:rPr lang="en-US" dirty="0"/>
              <a:t>processes in a queue are </a:t>
            </a:r>
            <a:r>
              <a:rPr lang="en-US" b="1" dirty="0">
                <a:solidFill>
                  <a:srgbClr val="C00000"/>
                </a:solidFill>
              </a:rPr>
              <a:t>sorted based on their priority with highest priority process at front end</a:t>
            </a:r>
            <a:r>
              <a:rPr lang="en-US" dirty="0"/>
              <a:t>. </a:t>
            </a:r>
            <a:endParaRPr lang="en-US" dirty="0" smtClean="0"/>
          </a:p>
          <a:p>
            <a:pPr lvl="1"/>
            <a:r>
              <a:rPr lang="en-US" dirty="0" smtClean="0"/>
              <a:t>When </a:t>
            </a:r>
            <a:r>
              <a:rPr lang="en-US" dirty="0"/>
              <a:t>CPU becomes free, a process from the first position in a queue is selected to run.</a:t>
            </a:r>
          </a:p>
          <a:p>
            <a:endParaRPr lang="en-US" dirty="0"/>
          </a:p>
        </p:txBody>
      </p:sp>
    </p:spTree>
    <p:extLst>
      <p:ext uri="{BB962C8B-B14F-4D97-AF65-F5344CB8AC3E}">
        <p14:creationId xmlns:p14="http://schemas.microsoft.com/office/powerpoint/2010/main" val="140234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 Preemptive Priority Scheduling</a:t>
            </a:r>
          </a:p>
        </p:txBody>
      </p:sp>
      <p:sp>
        <p:nvSpPr>
          <p:cNvPr id="3" name="Content Placeholder 2"/>
          <p:cNvSpPr>
            <a:spLocks noGrp="1"/>
          </p:cNvSpPr>
          <p:nvPr>
            <p:ph idx="1"/>
          </p:nvPr>
        </p:nvSpPr>
        <p:spPr/>
        <p:txBody>
          <a:bodyPr/>
          <a:lstStyle/>
          <a:p>
            <a:r>
              <a:rPr lang="en-US" dirty="0"/>
              <a:t>Example</a:t>
            </a:r>
          </a:p>
          <a:p>
            <a:endParaRPr lang="en-US" dirty="0"/>
          </a:p>
          <a:p>
            <a:endParaRPr lang="en-US" dirty="0"/>
          </a:p>
          <a:p>
            <a:endParaRPr lang="en-US" dirty="0"/>
          </a:p>
          <a:p>
            <a:endParaRPr lang="en-US" dirty="0" smtClean="0"/>
          </a:p>
          <a:p>
            <a:r>
              <a:rPr lang="en-US" dirty="0" smtClean="0"/>
              <a:t>Gantt Chart </a:t>
            </a:r>
            <a:r>
              <a:rPr lang="en-US" sz="2100" dirty="0">
                <a:solidFill>
                  <a:srgbClr val="C00000"/>
                </a:solidFill>
              </a:rPr>
              <a:t>(small values for priority means higher priority of a process)</a:t>
            </a:r>
            <a:endParaRPr lang="en-US" sz="2100" dirty="0" smtClean="0">
              <a:solidFill>
                <a:srgbClr val="C00000"/>
              </a:solidFill>
            </a:endParaRPr>
          </a:p>
          <a:p>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14542756"/>
              </p:ext>
            </p:extLst>
          </p:nvPr>
        </p:nvGraphicFramePr>
        <p:xfrm>
          <a:off x="2190979" y="1143000"/>
          <a:ext cx="6338634" cy="2123440"/>
        </p:xfrm>
        <a:graphic>
          <a:graphicData uri="http://schemas.openxmlformats.org/drawingml/2006/table">
            <a:tbl>
              <a:tblPr firstRow="1" bandRow="1">
                <a:tableStyleId>{5C22544A-7EE6-4342-B048-85BDC9FD1C3A}</a:tableStyleId>
              </a:tblPr>
              <a:tblGrid>
                <a:gridCol w="948436"/>
                <a:gridCol w="1384427"/>
                <a:gridCol w="3065653"/>
                <a:gridCol w="940118"/>
              </a:tblGrid>
              <a:tr h="370840">
                <a:tc>
                  <a:txBody>
                    <a:bodyPr/>
                    <a:lstStyle/>
                    <a:p>
                      <a:pPr algn="ctr"/>
                      <a:r>
                        <a:rPr lang="en-US" dirty="0" smtClean="0"/>
                        <a:t>Process</a:t>
                      </a:r>
                      <a:endParaRPr lang="en-US" dirty="0"/>
                    </a:p>
                  </a:txBody>
                  <a:tcPr/>
                </a:tc>
                <a:tc>
                  <a:txBody>
                    <a:bodyPr/>
                    <a:lstStyle/>
                    <a:p>
                      <a:pPr algn="ctr"/>
                      <a:r>
                        <a:rPr lang="en-US" dirty="0" smtClean="0"/>
                        <a:t>Arrival Time</a:t>
                      </a:r>
                    </a:p>
                    <a:p>
                      <a:pPr algn="ctr"/>
                      <a:r>
                        <a:rPr lang="en-US" dirty="0" smtClean="0"/>
                        <a:t> (T0)</a:t>
                      </a:r>
                      <a:endParaRPr lang="en-US" dirty="0"/>
                    </a:p>
                  </a:txBody>
                  <a:tcPr/>
                </a:tc>
                <a:tc>
                  <a:txBody>
                    <a:bodyPr/>
                    <a:lstStyle/>
                    <a:p>
                      <a:pPr algn="ctr"/>
                      <a:r>
                        <a:rPr lang="en-US" dirty="0" smtClean="0"/>
                        <a:t>Time required for completion </a:t>
                      </a:r>
                    </a:p>
                    <a:p>
                      <a:pPr algn="ctr"/>
                      <a:r>
                        <a:rPr lang="en-US" dirty="0" smtClean="0"/>
                        <a:t>(∆T)  (CPU Burst Time)</a:t>
                      </a:r>
                      <a:endParaRPr lang="en-US" dirty="0"/>
                    </a:p>
                  </a:txBody>
                  <a:tcPr/>
                </a:tc>
                <a:tc>
                  <a:txBody>
                    <a:bodyPr/>
                    <a:lstStyle/>
                    <a:p>
                      <a:pPr algn="ctr"/>
                      <a:r>
                        <a:rPr lang="en-US" dirty="0" smtClean="0"/>
                        <a:t>Priority</a:t>
                      </a:r>
                      <a:endParaRPr lang="en-US" dirty="0"/>
                    </a:p>
                  </a:txBody>
                  <a:tcPr/>
                </a:tc>
              </a:tr>
              <a:tr h="370840">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r>
            </a:tbl>
          </a:graphicData>
        </a:graphic>
      </p:graphicFrame>
      <p:sp>
        <p:nvSpPr>
          <p:cNvPr id="50" name="Rectangle 49"/>
          <p:cNvSpPr/>
          <p:nvPr/>
        </p:nvSpPr>
        <p:spPr>
          <a:xfrm>
            <a:off x="2452048" y="4114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51" name="Rectangle 50"/>
          <p:cNvSpPr/>
          <p:nvPr/>
        </p:nvSpPr>
        <p:spPr>
          <a:xfrm>
            <a:off x="6107723" y="4113449"/>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52" name="Rectangle 51"/>
          <p:cNvSpPr/>
          <p:nvPr/>
        </p:nvSpPr>
        <p:spPr>
          <a:xfrm>
            <a:off x="5650523" y="4113449"/>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53" name="Rectangle 52"/>
          <p:cNvSpPr/>
          <p:nvPr/>
        </p:nvSpPr>
        <p:spPr>
          <a:xfrm>
            <a:off x="4726927" y="4113449"/>
            <a:ext cx="914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54" name="TextBox 53"/>
          <p:cNvSpPr txBox="1"/>
          <p:nvPr/>
        </p:nvSpPr>
        <p:spPr>
          <a:xfrm>
            <a:off x="2321256" y="4572000"/>
            <a:ext cx="318448" cy="381000"/>
          </a:xfrm>
          <a:prstGeom prst="rect">
            <a:avLst/>
          </a:prstGeom>
          <a:noFill/>
        </p:spPr>
        <p:txBody>
          <a:bodyPr wrap="square" rtlCol="0">
            <a:spAutoFit/>
          </a:bodyPr>
          <a:lstStyle/>
          <a:p>
            <a:r>
              <a:rPr lang="en-US" dirty="0" smtClean="0"/>
              <a:t>0</a:t>
            </a:r>
            <a:endParaRPr lang="en-US" dirty="0"/>
          </a:p>
        </p:txBody>
      </p:sp>
      <p:sp>
        <p:nvSpPr>
          <p:cNvPr id="55" name="TextBox 54"/>
          <p:cNvSpPr txBox="1"/>
          <p:nvPr/>
        </p:nvSpPr>
        <p:spPr>
          <a:xfrm>
            <a:off x="4494568" y="4583668"/>
            <a:ext cx="437735" cy="369332"/>
          </a:xfrm>
          <a:prstGeom prst="rect">
            <a:avLst/>
          </a:prstGeom>
          <a:noFill/>
        </p:spPr>
        <p:txBody>
          <a:bodyPr wrap="square" rtlCol="0">
            <a:spAutoFit/>
          </a:bodyPr>
          <a:lstStyle/>
          <a:p>
            <a:r>
              <a:rPr lang="en-US" dirty="0" smtClean="0"/>
              <a:t>10</a:t>
            </a:r>
            <a:endParaRPr lang="en-US" dirty="0"/>
          </a:p>
        </p:txBody>
      </p:sp>
      <p:sp>
        <p:nvSpPr>
          <p:cNvPr id="56" name="TextBox 55"/>
          <p:cNvSpPr txBox="1"/>
          <p:nvPr/>
        </p:nvSpPr>
        <p:spPr>
          <a:xfrm>
            <a:off x="5410200" y="4583668"/>
            <a:ext cx="436973" cy="369332"/>
          </a:xfrm>
          <a:prstGeom prst="rect">
            <a:avLst/>
          </a:prstGeom>
          <a:noFill/>
        </p:spPr>
        <p:txBody>
          <a:bodyPr wrap="square" rtlCol="0">
            <a:spAutoFit/>
          </a:bodyPr>
          <a:lstStyle/>
          <a:p>
            <a:r>
              <a:rPr lang="en-US" dirty="0" smtClean="0"/>
              <a:t>14</a:t>
            </a:r>
            <a:endParaRPr lang="en-US" dirty="0"/>
          </a:p>
        </p:txBody>
      </p:sp>
      <p:sp>
        <p:nvSpPr>
          <p:cNvPr id="57" name="TextBox 56"/>
          <p:cNvSpPr txBox="1"/>
          <p:nvPr/>
        </p:nvSpPr>
        <p:spPr>
          <a:xfrm>
            <a:off x="5867400" y="4583668"/>
            <a:ext cx="452301" cy="369332"/>
          </a:xfrm>
          <a:prstGeom prst="rect">
            <a:avLst/>
          </a:prstGeom>
          <a:noFill/>
        </p:spPr>
        <p:txBody>
          <a:bodyPr wrap="square" rtlCol="0">
            <a:spAutoFit/>
          </a:bodyPr>
          <a:lstStyle/>
          <a:p>
            <a:r>
              <a:rPr lang="en-US" dirty="0" smtClean="0"/>
              <a:t>16</a:t>
            </a:r>
            <a:endParaRPr lang="en-US" dirty="0"/>
          </a:p>
        </p:txBody>
      </p:sp>
      <p:sp>
        <p:nvSpPr>
          <p:cNvPr id="58" name="TextBox 57"/>
          <p:cNvSpPr txBox="1"/>
          <p:nvPr/>
        </p:nvSpPr>
        <p:spPr>
          <a:xfrm>
            <a:off x="7283144" y="4577834"/>
            <a:ext cx="448784" cy="369332"/>
          </a:xfrm>
          <a:prstGeom prst="rect">
            <a:avLst/>
          </a:prstGeom>
          <a:noFill/>
        </p:spPr>
        <p:txBody>
          <a:bodyPr wrap="square" rtlCol="0">
            <a:spAutoFit/>
          </a:bodyPr>
          <a:lstStyle/>
          <a:p>
            <a:r>
              <a:rPr lang="en-US" dirty="0" smtClean="0"/>
              <a:t>22</a:t>
            </a:r>
            <a:endParaRPr lang="en-US" dirty="0"/>
          </a:p>
        </p:txBody>
      </p:sp>
      <p:cxnSp>
        <p:nvCxnSpPr>
          <p:cNvPr id="59" name="Straight Connector 58"/>
          <p:cNvCxnSpPr/>
          <p:nvPr/>
        </p:nvCxnSpPr>
        <p:spPr>
          <a:xfrm>
            <a:off x="2452048" y="4114800"/>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57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p:bldP spid="55" grpId="0"/>
      <p:bldP spid="56" grpId="0"/>
      <p:bldP spid="57" grpId="0"/>
      <p:bldP spid="5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 Preemptive Priority Scheduling</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endParaRPr lang="en-US" dirty="0"/>
          </a:p>
          <a:p>
            <a:endParaRPr lang="en-US" dirty="0"/>
          </a:p>
          <a:p>
            <a:endParaRPr lang="en-US" dirty="0" smtClean="0"/>
          </a:p>
          <a:p>
            <a:r>
              <a:rPr lang="en-US" dirty="0" smtClean="0"/>
              <a:t>Gantt Chart </a:t>
            </a:r>
            <a:r>
              <a:rPr lang="en-US" sz="2100" dirty="0">
                <a:solidFill>
                  <a:srgbClr val="C00000"/>
                </a:solidFill>
              </a:rPr>
              <a:t>(small values for priority means higher priority of a process</a:t>
            </a:r>
            <a:r>
              <a:rPr lang="en-US" sz="2100" dirty="0" smtClean="0">
                <a:solidFill>
                  <a:srgbClr val="C00000"/>
                </a:solidFill>
              </a:rPr>
              <a:t>)</a:t>
            </a:r>
          </a:p>
          <a:p>
            <a:endParaRPr lang="en-US" sz="2100" dirty="0">
              <a:solidFill>
                <a:srgbClr val="FF0000"/>
              </a:solidFill>
            </a:endParaRPr>
          </a:p>
          <a:p>
            <a:endParaRPr lang="en-US" sz="2100" dirty="0" smtClean="0">
              <a:solidFill>
                <a:srgbClr val="FF0000"/>
              </a:solidFill>
            </a:endParaRPr>
          </a:p>
          <a:p>
            <a:endParaRPr lang="en-US" sz="2100" dirty="0">
              <a:solidFill>
                <a:srgbClr val="FF0000"/>
              </a:solidFill>
            </a:endParaRPr>
          </a:p>
          <a:p>
            <a:r>
              <a:rPr lang="en-US" sz="2100" dirty="0"/>
              <a:t>Average Turnaround Time:	(10+21+13+9) / 4	= </a:t>
            </a:r>
            <a:r>
              <a:rPr lang="en-US" sz="2100" dirty="0" smtClean="0"/>
              <a:t>	13.25 </a:t>
            </a:r>
            <a:r>
              <a:rPr lang="en-US" sz="2100" dirty="0" err="1"/>
              <a:t>ms</a:t>
            </a:r>
            <a:r>
              <a:rPr lang="en-US" sz="2100" dirty="0"/>
              <a:t> </a:t>
            </a:r>
          </a:p>
          <a:p>
            <a:r>
              <a:rPr lang="en-US" sz="2100" dirty="0"/>
              <a:t>Average Waiting Time:	(0+15+11+5) / 4		</a:t>
            </a:r>
            <a:r>
              <a:rPr lang="en-US" sz="2100" dirty="0" smtClean="0"/>
              <a:t>= 	7.75 </a:t>
            </a:r>
            <a:r>
              <a:rPr lang="en-US" sz="2100" dirty="0" err="1" smtClean="0"/>
              <a:t>ms</a:t>
            </a:r>
            <a:endParaRPr lang="en-US" sz="2100" dirty="0" smtClean="0"/>
          </a:p>
          <a:p>
            <a:endParaRPr lang="en-US" dirty="0">
              <a:solidFill>
                <a:srgbClr val="FF0000"/>
              </a:solidFill>
            </a:endParaRPr>
          </a:p>
        </p:txBody>
      </p:sp>
      <p:sp>
        <p:nvSpPr>
          <p:cNvPr id="50" name="Rectangle 49"/>
          <p:cNvSpPr/>
          <p:nvPr/>
        </p:nvSpPr>
        <p:spPr>
          <a:xfrm>
            <a:off x="2452048" y="4114800"/>
            <a:ext cx="2286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51" name="Rectangle 50"/>
          <p:cNvSpPr/>
          <p:nvPr/>
        </p:nvSpPr>
        <p:spPr>
          <a:xfrm>
            <a:off x="6107723" y="4113449"/>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52" name="Rectangle 51"/>
          <p:cNvSpPr/>
          <p:nvPr/>
        </p:nvSpPr>
        <p:spPr>
          <a:xfrm>
            <a:off x="5650523" y="4113449"/>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53" name="Rectangle 52"/>
          <p:cNvSpPr/>
          <p:nvPr/>
        </p:nvSpPr>
        <p:spPr>
          <a:xfrm>
            <a:off x="4726927" y="4115830"/>
            <a:ext cx="914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54" name="TextBox 53"/>
          <p:cNvSpPr txBox="1"/>
          <p:nvPr/>
        </p:nvSpPr>
        <p:spPr>
          <a:xfrm>
            <a:off x="2321256" y="4572000"/>
            <a:ext cx="318448" cy="381000"/>
          </a:xfrm>
          <a:prstGeom prst="rect">
            <a:avLst/>
          </a:prstGeom>
          <a:noFill/>
        </p:spPr>
        <p:txBody>
          <a:bodyPr wrap="square" rtlCol="0">
            <a:spAutoFit/>
          </a:bodyPr>
          <a:lstStyle/>
          <a:p>
            <a:r>
              <a:rPr lang="en-US" dirty="0" smtClean="0"/>
              <a:t>0</a:t>
            </a:r>
            <a:endParaRPr lang="en-US" dirty="0"/>
          </a:p>
        </p:txBody>
      </p:sp>
      <p:sp>
        <p:nvSpPr>
          <p:cNvPr id="55" name="TextBox 54"/>
          <p:cNvSpPr txBox="1"/>
          <p:nvPr/>
        </p:nvSpPr>
        <p:spPr>
          <a:xfrm>
            <a:off x="4494568" y="4583668"/>
            <a:ext cx="437735" cy="369332"/>
          </a:xfrm>
          <a:prstGeom prst="rect">
            <a:avLst/>
          </a:prstGeom>
          <a:noFill/>
        </p:spPr>
        <p:txBody>
          <a:bodyPr wrap="square" rtlCol="0">
            <a:spAutoFit/>
          </a:bodyPr>
          <a:lstStyle/>
          <a:p>
            <a:r>
              <a:rPr lang="en-US" dirty="0" smtClean="0"/>
              <a:t>10</a:t>
            </a:r>
            <a:endParaRPr lang="en-US" dirty="0"/>
          </a:p>
        </p:txBody>
      </p:sp>
      <p:sp>
        <p:nvSpPr>
          <p:cNvPr id="56" name="TextBox 55"/>
          <p:cNvSpPr txBox="1"/>
          <p:nvPr/>
        </p:nvSpPr>
        <p:spPr>
          <a:xfrm>
            <a:off x="5410200" y="4583668"/>
            <a:ext cx="436973" cy="369332"/>
          </a:xfrm>
          <a:prstGeom prst="rect">
            <a:avLst/>
          </a:prstGeom>
          <a:noFill/>
        </p:spPr>
        <p:txBody>
          <a:bodyPr wrap="square" rtlCol="0">
            <a:spAutoFit/>
          </a:bodyPr>
          <a:lstStyle/>
          <a:p>
            <a:r>
              <a:rPr lang="en-US" dirty="0" smtClean="0"/>
              <a:t>14</a:t>
            </a:r>
            <a:endParaRPr lang="en-US" dirty="0"/>
          </a:p>
        </p:txBody>
      </p:sp>
      <p:sp>
        <p:nvSpPr>
          <p:cNvPr id="57" name="TextBox 56"/>
          <p:cNvSpPr txBox="1"/>
          <p:nvPr/>
        </p:nvSpPr>
        <p:spPr>
          <a:xfrm>
            <a:off x="5867400" y="4583668"/>
            <a:ext cx="452301" cy="369332"/>
          </a:xfrm>
          <a:prstGeom prst="rect">
            <a:avLst/>
          </a:prstGeom>
          <a:noFill/>
        </p:spPr>
        <p:txBody>
          <a:bodyPr wrap="square" rtlCol="0">
            <a:spAutoFit/>
          </a:bodyPr>
          <a:lstStyle/>
          <a:p>
            <a:r>
              <a:rPr lang="en-US" dirty="0" smtClean="0"/>
              <a:t>16</a:t>
            </a:r>
            <a:endParaRPr lang="en-US" dirty="0"/>
          </a:p>
        </p:txBody>
      </p:sp>
      <p:sp>
        <p:nvSpPr>
          <p:cNvPr id="58" name="TextBox 57"/>
          <p:cNvSpPr txBox="1"/>
          <p:nvPr/>
        </p:nvSpPr>
        <p:spPr>
          <a:xfrm>
            <a:off x="7283144" y="4577834"/>
            <a:ext cx="448784" cy="369332"/>
          </a:xfrm>
          <a:prstGeom prst="rect">
            <a:avLst/>
          </a:prstGeom>
          <a:noFill/>
        </p:spPr>
        <p:txBody>
          <a:bodyPr wrap="square" rtlCol="0">
            <a:spAutoFit/>
          </a:bodyPr>
          <a:lstStyle/>
          <a:p>
            <a:r>
              <a:rPr lang="en-US" dirty="0" smtClean="0"/>
              <a:t>22</a:t>
            </a:r>
            <a:endParaRPr lang="en-US" dirty="0"/>
          </a:p>
        </p:txBody>
      </p:sp>
      <p:cxnSp>
        <p:nvCxnSpPr>
          <p:cNvPr id="59" name="Straight Connector 58"/>
          <p:cNvCxnSpPr/>
          <p:nvPr/>
        </p:nvCxnSpPr>
        <p:spPr>
          <a:xfrm>
            <a:off x="2454429" y="4114800"/>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1557460960"/>
              </p:ext>
            </p:extLst>
          </p:nvPr>
        </p:nvGraphicFramePr>
        <p:xfrm>
          <a:off x="236803" y="1028128"/>
          <a:ext cx="8524898" cy="2202252"/>
        </p:xfrm>
        <a:graphic>
          <a:graphicData uri="http://schemas.openxmlformats.org/drawingml/2006/table">
            <a:tbl>
              <a:tblPr firstRow="1" bandRow="1">
                <a:tableStyleId>{5C22544A-7EE6-4342-B048-85BDC9FD1C3A}</a:tableStyleId>
              </a:tblPr>
              <a:tblGrid>
                <a:gridCol w="948436"/>
                <a:gridCol w="1436814"/>
                <a:gridCol w="1304671"/>
                <a:gridCol w="1359218"/>
                <a:gridCol w="1914588"/>
                <a:gridCol w="1561171"/>
              </a:tblGrid>
              <a:tr h="648272">
                <a:tc>
                  <a:txBody>
                    <a:bodyPr/>
                    <a:lstStyle/>
                    <a:p>
                      <a:pPr algn="ctr"/>
                      <a:r>
                        <a:rPr lang="en-US" dirty="0" smtClean="0"/>
                        <a:t>Process</a:t>
                      </a:r>
                      <a:endParaRPr lang="en-US" dirty="0"/>
                    </a:p>
                  </a:txBody>
                  <a:tcPr/>
                </a:tc>
                <a:tc>
                  <a:txBody>
                    <a:bodyPr/>
                    <a:lstStyle/>
                    <a:p>
                      <a:pPr algn="ctr"/>
                      <a:r>
                        <a:rPr lang="en-US" dirty="0" smtClean="0"/>
                        <a:t>Arrival Time </a:t>
                      </a:r>
                    </a:p>
                    <a:p>
                      <a:pPr algn="ctr"/>
                      <a:r>
                        <a:rPr lang="en-US" dirty="0" smtClean="0"/>
                        <a:t>(T0)</a:t>
                      </a:r>
                      <a:endParaRPr lang="en-US" dirty="0"/>
                    </a:p>
                  </a:txBody>
                  <a:tcPr/>
                </a:tc>
                <a:tc>
                  <a:txBody>
                    <a:bodyPr/>
                    <a:lstStyle/>
                    <a:p>
                      <a:pPr algn="ctr"/>
                      <a:r>
                        <a:rPr lang="en-US" dirty="0" smtClean="0"/>
                        <a:t>Burst Time </a:t>
                      </a:r>
                    </a:p>
                    <a:p>
                      <a:pPr algn="ctr"/>
                      <a:r>
                        <a:rPr lang="en-US" dirty="0" smtClean="0"/>
                        <a:t>(∆T)</a:t>
                      </a:r>
                      <a:endParaRPr lang="en-US" dirty="0"/>
                    </a:p>
                  </a:txBody>
                  <a:tcPr/>
                </a:tc>
                <a:tc>
                  <a:txBody>
                    <a:bodyPr/>
                    <a:lstStyle/>
                    <a:p>
                      <a:pPr algn="ctr"/>
                      <a:r>
                        <a:rPr lang="en-US" dirty="0" smtClean="0"/>
                        <a:t>Finish Time </a:t>
                      </a:r>
                    </a:p>
                    <a:p>
                      <a:pPr algn="ctr"/>
                      <a:r>
                        <a:rPr lang="en-US" dirty="0" smtClean="0"/>
                        <a:t>(T1)</a:t>
                      </a:r>
                      <a:endParaRPr lang="en-US" dirty="0"/>
                    </a:p>
                  </a:txBody>
                  <a:tcPr/>
                </a:tc>
                <a:tc>
                  <a:txBody>
                    <a:bodyPr/>
                    <a:lstStyle/>
                    <a:p>
                      <a:pPr algn="ctr"/>
                      <a:r>
                        <a:rPr lang="en-US" dirty="0" smtClean="0"/>
                        <a:t>Turnaround Time </a:t>
                      </a:r>
                    </a:p>
                    <a:p>
                      <a:pPr algn="ctr"/>
                      <a:r>
                        <a:rPr lang="en-US" dirty="0" smtClean="0"/>
                        <a:t>(TAT = T1-T0)</a:t>
                      </a:r>
                      <a:endParaRPr lang="en-US" dirty="0"/>
                    </a:p>
                  </a:txBody>
                  <a:tcPr/>
                </a:tc>
                <a:tc>
                  <a:txBody>
                    <a:bodyPr/>
                    <a:lstStyle/>
                    <a:p>
                      <a:pPr algn="ctr"/>
                      <a:r>
                        <a:rPr lang="en-US" dirty="0" smtClean="0"/>
                        <a:t>Waiting Time (WT = TAT-∆T)</a:t>
                      </a:r>
                      <a:endParaRPr lang="en-US" dirty="0"/>
                    </a:p>
                  </a:txBody>
                  <a:tcPr/>
                </a:tc>
              </a:tr>
              <a:tr h="388495">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c>
                  <a:txBody>
                    <a:bodyPr/>
                    <a:lstStyle/>
                    <a:p>
                      <a:pPr algn="ctr"/>
                      <a:r>
                        <a:rPr lang="en-US" dirty="0" smtClean="0"/>
                        <a:t>0</a:t>
                      </a:r>
                      <a:endParaRPr lang="en-US" dirty="0"/>
                    </a:p>
                  </a:txBody>
                  <a:tcPr/>
                </a:tc>
              </a:tr>
              <a:tr h="388495">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22</a:t>
                      </a:r>
                      <a:endParaRPr lang="en-US" dirty="0"/>
                    </a:p>
                  </a:txBody>
                  <a:tcPr/>
                </a:tc>
                <a:tc>
                  <a:txBody>
                    <a:bodyPr/>
                    <a:lstStyle/>
                    <a:p>
                      <a:pPr algn="ctr"/>
                      <a:r>
                        <a:rPr lang="en-US" dirty="0" smtClean="0"/>
                        <a:t>21</a:t>
                      </a:r>
                      <a:endParaRPr lang="en-US" dirty="0"/>
                    </a:p>
                  </a:txBody>
                  <a:tcPr/>
                </a:tc>
                <a:tc>
                  <a:txBody>
                    <a:bodyPr/>
                    <a:lstStyle/>
                    <a:p>
                      <a:pPr algn="ctr"/>
                      <a:r>
                        <a:rPr lang="en-US" dirty="0" smtClean="0"/>
                        <a:t>15</a:t>
                      </a:r>
                      <a:endParaRPr lang="en-US" dirty="0"/>
                    </a:p>
                  </a:txBody>
                  <a:tcPr/>
                </a:tc>
              </a:tr>
              <a:tr h="388495">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16</a:t>
                      </a:r>
                      <a:endParaRPr lang="en-US" dirty="0"/>
                    </a:p>
                  </a:txBody>
                  <a:tcPr/>
                </a:tc>
                <a:tc>
                  <a:txBody>
                    <a:bodyPr/>
                    <a:lstStyle/>
                    <a:p>
                      <a:pPr algn="ctr"/>
                      <a:r>
                        <a:rPr lang="en-US" dirty="0" smtClean="0"/>
                        <a:t>13</a:t>
                      </a:r>
                      <a:endParaRPr lang="en-US" dirty="0"/>
                    </a:p>
                  </a:txBody>
                  <a:tcPr/>
                </a:tc>
                <a:tc>
                  <a:txBody>
                    <a:bodyPr/>
                    <a:lstStyle/>
                    <a:p>
                      <a:pPr algn="ctr"/>
                      <a:r>
                        <a:rPr lang="en-US" dirty="0" smtClean="0"/>
                        <a:t>11</a:t>
                      </a:r>
                      <a:endParaRPr lang="en-US" dirty="0"/>
                    </a:p>
                  </a:txBody>
                  <a:tcPr/>
                </a:tc>
              </a:tr>
              <a:tr h="388495">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14</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r>
            </a:tbl>
          </a:graphicData>
        </a:graphic>
      </p:graphicFrame>
      <p:sp useBgFill="1">
        <p:nvSpPr>
          <p:cNvPr id="17" name="Rectangle 16"/>
          <p:cNvSpPr/>
          <p:nvPr/>
        </p:nvSpPr>
        <p:spPr>
          <a:xfrm>
            <a:off x="3917451" y="1010720"/>
            <a:ext cx="1353312" cy="683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 name="Rectangle 17"/>
          <p:cNvSpPr/>
          <p:nvPr/>
        </p:nvSpPr>
        <p:spPr>
          <a:xfrm>
            <a:off x="5267526" y="1015657"/>
            <a:ext cx="1920240"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p:cNvSpPr/>
          <p:nvPr/>
        </p:nvSpPr>
        <p:spPr>
          <a:xfrm>
            <a:off x="7187766" y="1010720"/>
            <a:ext cx="1651434"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p:cNvSpPr/>
          <p:nvPr/>
        </p:nvSpPr>
        <p:spPr>
          <a:xfrm>
            <a:off x="3917451" y="1676883"/>
            <a:ext cx="1353312" cy="391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p:cNvSpPr/>
          <p:nvPr/>
        </p:nvSpPr>
        <p:spPr>
          <a:xfrm>
            <a:off x="3917451" y="2075807"/>
            <a:ext cx="1353312"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p:cNvSpPr/>
          <p:nvPr/>
        </p:nvSpPr>
        <p:spPr>
          <a:xfrm>
            <a:off x="3917451" y="2454918"/>
            <a:ext cx="1353312"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3917451" y="2829583"/>
            <a:ext cx="1353312" cy="4023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p:cNvSpPr/>
          <p:nvPr/>
        </p:nvSpPr>
        <p:spPr>
          <a:xfrm>
            <a:off x="5267526" y="1682650"/>
            <a:ext cx="192024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p:cNvSpPr/>
          <p:nvPr/>
        </p:nvSpPr>
        <p:spPr>
          <a:xfrm>
            <a:off x="5267526" y="2030326"/>
            <a:ext cx="1920240" cy="404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p:cNvSpPr/>
          <p:nvPr/>
        </p:nvSpPr>
        <p:spPr>
          <a:xfrm>
            <a:off x="5267526" y="2430379"/>
            <a:ext cx="1920240"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p:cNvSpPr/>
          <p:nvPr/>
        </p:nvSpPr>
        <p:spPr>
          <a:xfrm>
            <a:off x="5267526" y="2805044"/>
            <a:ext cx="1920240"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p:cNvSpPr/>
          <p:nvPr/>
        </p:nvSpPr>
        <p:spPr>
          <a:xfrm>
            <a:off x="7187766" y="1677713"/>
            <a:ext cx="1651434"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Rectangle 28"/>
          <p:cNvSpPr/>
          <p:nvPr/>
        </p:nvSpPr>
        <p:spPr>
          <a:xfrm>
            <a:off x="7187766" y="2046331"/>
            <a:ext cx="1651434"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Rectangle 29"/>
          <p:cNvSpPr/>
          <p:nvPr/>
        </p:nvSpPr>
        <p:spPr>
          <a:xfrm>
            <a:off x="7187766" y="2425442"/>
            <a:ext cx="1651434"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1" name="Rectangle 30"/>
          <p:cNvSpPr/>
          <p:nvPr/>
        </p:nvSpPr>
        <p:spPr>
          <a:xfrm>
            <a:off x="7187766" y="2800107"/>
            <a:ext cx="1651434"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74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7"/>
                                        </p:tgtEl>
                                      </p:cBhvr>
                                    </p:animEffect>
                                    <p:anim calcmode="lin" valueType="num">
                                      <p:cBhvr>
                                        <p:cTn id="7" dur="1000"/>
                                        <p:tgtEl>
                                          <p:spTgt spid="17"/>
                                        </p:tgtEl>
                                        <p:attrNameLst>
                                          <p:attrName>ppt_x</p:attrName>
                                        </p:attrNameLst>
                                      </p:cBhvr>
                                      <p:tavLst>
                                        <p:tav tm="0">
                                          <p:val>
                                            <p:strVal val="ppt_x"/>
                                          </p:val>
                                        </p:tav>
                                        <p:tav tm="100000">
                                          <p:val>
                                            <p:strVal val="ppt_x"/>
                                          </p:val>
                                        </p:tav>
                                      </p:tavLst>
                                    </p:anim>
                                    <p:anim calcmode="lin" valueType="num">
                                      <p:cBhvr>
                                        <p:cTn id="8" dur="1000"/>
                                        <p:tgtEl>
                                          <p:spTgt spid="17"/>
                                        </p:tgtEl>
                                        <p:attrNameLst>
                                          <p:attrName>ppt_y</p:attrName>
                                        </p:attrNameLst>
                                      </p:cBhvr>
                                      <p:tavLst>
                                        <p:tav tm="0">
                                          <p:val>
                                            <p:strVal val="ppt_y"/>
                                          </p:val>
                                        </p:tav>
                                        <p:tav tm="100000">
                                          <p:val>
                                            <p:strVal val="ppt_y+.1"/>
                                          </p:val>
                                        </p:tav>
                                      </p:tavLst>
                                    </p:anim>
                                    <p:set>
                                      <p:cBhvr>
                                        <p:cTn id="9" dur="1" fill="hold">
                                          <p:stCondLst>
                                            <p:cond delay="999"/>
                                          </p:stCondLst>
                                        </p:cTn>
                                        <p:tgtEl>
                                          <p:spTgt spid="1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20"/>
                                        </p:tgtEl>
                                      </p:cBhvr>
                                    </p:animEffect>
                                    <p:anim calcmode="lin" valueType="num">
                                      <p:cBhvr>
                                        <p:cTn id="14" dur="1000"/>
                                        <p:tgtEl>
                                          <p:spTgt spid="20"/>
                                        </p:tgtEl>
                                        <p:attrNameLst>
                                          <p:attrName>ppt_x</p:attrName>
                                        </p:attrNameLst>
                                      </p:cBhvr>
                                      <p:tavLst>
                                        <p:tav tm="0">
                                          <p:val>
                                            <p:strVal val="ppt_x"/>
                                          </p:val>
                                        </p:tav>
                                        <p:tav tm="100000">
                                          <p:val>
                                            <p:strVal val="ppt_x"/>
                                          </p:val>
                                        </p:tav>
                                      </p:tavLst>
                                    </p:anim>
                                    <p:anim calcmode="lin" valueType="num">
                                      <p:cBhvr>
                                        <p:cTn id="15" dur="1000"/>
                                        <p:tgtEl>
                                          <p:spTgt spid="20"/>
                                        </p:tgtEl>
                                        <p:attrNameLst>
                                          <p:attrName>ppt_y</p:attrName>
                                        </p:attrNameLst>
                                      </p:cBhvr>
                                      <p:tavLst>
                                        <p:tav tm="0">
                                          <p:val>
                                            <p:strVal val="ppt_y"/>
                                          </p:val>
                                        </p:tav>
                                        <p:tav tm="100000">
                                          <p:val>
                                            <p:strVal val="ppt_y+.1"/>
                                          </p:val>
                                        </p:tav>
                                      </p:tavLst>
                                    </p:anim>
                                    <p:set>
                                      <p:cBhvr>
                                        <p:cTn id="16" dur="1" fill="hold">
                                          <p:stCondLst>
                                            <p:cond delay="999"/>
                                          </p:stCondLst>
                                        </p:cTn>
                                        <p:tgtEl>
                                          <p:spTgt spid="2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21"/>
                                        </p:tgtEl>
                                      </p:cBhvr>
                                    </p:animEffect>
                                    <p:anim calcmode="lin" valueType="num">
                                      <p:cBhvr>
                                        <p:cTn id="21" dur="1000"/>
                                        <p:tgtEl>
                                          <p:spTgt spid="21"/>
                                        </p:tgtEl>
                                        <p:attrNameLst>
                                          <p:attrName>ppt_x</p:attrName>
                                        </p:attrNameLst>
                                      </p:cBhvr>
                                      <p:tavLst>
                                        <p:tav tm="0">
                                          <p:val>
                                            <p:strVal val="ppt_x"/>
                                          </p:val>
                                        </p:tav>
                                        <p:tav tm="100000">
                                          <p:val>
                                            <p:strVal val="ppt_x"/>
                                          </p:val>
                                        </p:tav>
                                      </p:tavLst>
                                    </p:anim>
                                    <p:anim calcmode="lin" valueType="num">
                                      <p:cBhvr>
                                        <p:cTn id="22" dur="1000"/>
                                        <p:tgtEl>
                                          <p:spTgt spid="21"/>
                                        </p:tgtEl>
                                        <p:attrNameLst>
                                          <p:attrName>ppt_y</p:attrName>
                                        </p:attrNameLst>
                                      </p:cBhvr>
                                      <p:tavLst>
                                        <p:tav tm="0">
                                          <p:val>
                                            <p:strVal val="ppt_y"/>
                                          </p:val>
                                        </p:tav>
                                        <p:tav tm="100000">
                                          <p:val>
                                            <p:strVal val="ppt_y+.1"/>
                                          </p:val>
                                        </p:tav>
                                      </p:tavLst>
                                    </p:anim>
                                    <p:set>
                                      <p:cBhvr>
                                        <p:cTn id="23" dur="1" fill="hold">
                                          <p:stCondLst>
                                            <p:cond delay="999"/>
                                          </p:stCondLst>
                                        </p:cTn>
                                        <p:tgtEl>
                                          <p:spTgt spid="2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22"/>
                                        </p:tgtEl>
                                      </p:cBhvr>
                                    </p:animEffect>
                                    <p:anim calcmode="lin" valueType="num">
                                      <p:cBhvr>
                                        <p:cTn id="28" dur="1000"/>
                                        <p:tgtEl>
                                          <p:spTgt spid="22"/>
                                        </p:tgtEl>
                                        <p:attrNameLst>
                                          <p:attrName>ppt_x</p:attrName>
                                        </p:attrNameLst>
                                      </p:cBhvr>
                                      <p:tavLst>
                                        <p:tav tm="0">
                                          <p:val>
                                            <p:strVal val="ppt_x"/>
                                          </p:val>
                                        </p:tav>
                                        <p:tav tm="100000">
                                          <p:val>
                                            <p:strVal val="ppt_x"/>
                                          </p:val>
                                        </p:tav>
                                      </p:tavLst>
                                    </p:anim>
                                    <p:anim calcmode="lin" valueType="num">
                                      <p:cBhvr>
                                        <p:cTn id="29" dur="1000"/>
                                        <p:tgtEl>
                                          <p:spTgt spid="22"/>
                                        </p:tgtEl>
                                        <p:attrNameLst>
                                          <p:attrName>ppt_y</p:attrName>
                                        </p:attrNameLst>
                                      </p:cBhvr>
                                      <p:tavLst>
                                        <p:tav tm="0">
                                          <p:val>
                                            <p:strVal val="ppt_y"/>
                                          </p:val>
                                        </p:tav>
                                        <p:tav tm="100000">
                                          <p:val>
                                            <p:strVal val="ppt_y+.1"/>
                                          </p:val>
                                        </p:tav>
                                      </p:tavLst>
                                    </p:anim>
                                    <p:set>
                                      <p:cBhvr>
                                        <p:cTn id="30" dur="1" fill="hold">
                                          <p:stCondLst>
                                            <p:cond delay="999"/>
                                          </p:stCondLst>
                                        </p:cTn>
                                        <p:tgtEl>
                                          <p:spTgt spid="2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23"/>
                                        </p:tgtEl>
                                      </p:cBhvr>
                                    </p:animEffect>
                                    <p:anim calcmode="lin" valueType="num">
                                      <p:cBhvr>
                                        <p:cTn id="35" dur="1000"/>
                                        <p:tgtEl>
                                          <p:spTgt spid="23"/>
                                        </p:tgtEl>
                                        <p:attrNameLst>
                                          <p:attrName>ppt_x</p:attrName>
                                        </p:attrNameLst>
                                      </p:cBhvr>
                                      <p:tavLst>
                                        <p:tav tm="0">
                                          <p:val>
                                            <p:strVal val="ppt_x"/>
                                          </p:val>
                                        </p:tav>
                                        <p:tav tm="100000">
                                          <p:val>
                                            <p:strVal val="ppt_x"/>
                                          </p:val>
                                        </p:tav>
                                      </p:tavLst>
                                    </p:anim>
                                    <p:anim calcmode="lin" valueType="num">
                                      <p:cBhvr>
                                        <p:cTn id="36" dur="1000"/>
                                        <p:tgtEl>
                                          <p:spTgt spid="23"/>
                                        </p:tgtEl>
                                        <p:attrNameLst>
                                          <p:attrName>ppt_y</p:attrName>
                                        </p:attrNameLst>
                                      </p:cBhvr>
                                      <p:tavLst>
                                        <p:tav tm="0">
                                          <p:val>
                                            <p:strVal val="ppt_y"/>
                                          </p:val>
                                        </p:tav>
                                        <p:tav tm="100000">
                                          <p:val>
                                            <p:strVal val="ppt_y+.1"/>
                                          </p:val>
                                        </p:tav>
                                      </p:tavLst>
                                    </p:anim>
                                    <p:set>
                                      <p:cBhvr>
                                        <p:cTn id="37" dur="1" fill="hold">
                                          <p:stCondLst>
                                            <p:cond delay="999"/>
                                          </p:stCondLst>
                                        </p:cTn>
                                        <p:tgtEl>
                                          <p:spTgt spid="2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0" nodeType="clickEffect">
                                  <p:stCondLst>
                                    <p:cond delay="0"/>
                                  </p:stCondLst>
                                  <p:childTnLst>
                                    <p:animEffect transition="out" filter="fade">
                                      <p:cBhvr>
                                        <p:cTn id="41" dur="1000"/>
                                        <p:tgtEl>
                                          <p:spTgt spid="18"/>
                                        </p:tgtEl>
                                      </p:cBhvr>
                                    </p:animEffect>
                                    <p:anim calcmode="lin" valueType="num">
                                      <p:cBhvr>
                                        <p:cTn id="42" dur="1000"/>
                                        <p:tgtEl>
                                          <p:spTgt spid="18"/>
                                        </p:tgtEl>
                                        <p:attrNameLst>
                                          <p:attrName>ppt_x</p:attrName>
                                        </p:attrNameLst>
                                      </p:cBhvr>
                                      <p:tavLst>
                                        <p:tav tm="0">
                                          <p:val>
                                            <p:strVal val="ppt_x"/>
                                          </p:val>
                                        </p:tav>
                                        <p:tav tm="100000">
                                          <p:val>
                                            <p:strVal val="ppt_x"/>
                                          </p:val>
                                        </p:tav>
                                      </p:tavLst>
                                    </p:anim>
                                    <p:anim calcmode="lin" valueType="num">
                                      <p:cBhvr>
                                        <p:cTn id="43" dur="1000"/>
                                        <p:tgtEl>
                                          <p:spTgt spid="18"/>
                                        </p:tgtEl>
                                        <p:attrNameLst>
                                          <p:attrName>ppt_y</p:attrName>
                                        </p:attrNameLst>
                                      </p:cBhvr>
                                      <p:tavLst>
                                        <p:tav tm="0">
                                          <p:val>
                                            <p:strVal val="ppt_y"/>
                                          </p:val>
                                        </p:tav>
                                        <p:tav tm="100000">
                                          <p:val>
                                            <p:strVal val="ppt_y+.1"/>
                                          </p:val>
                                        </p:tav>
                                      </p:tavLst>
                                    </p:anim>
                                    <p:set>
                                      <p:cBhvr>
                                        <p:cTn id="44" dur="1" fill="hold">
                                          <p:stCondLst>
                                            <p:cond delay="999"/>
                                          </p:stCondLst>
                                        </p:cTn>
                                        <p:tgtEl>
                                          <p:spTgt spid="1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0" nodeType="clickEffect">
                                  <p:stCondLst>
                                    <p:cond delay="0"/>
                                  </p:stCondLst>
                                  <p:childTnLst>
                                    <p:animEffect transition="out" filter="fade">
                                      <p:cBhvr>
                                        <p:cTn id="48" dur="1000"/>
                                        <p:tgtEl>
                                          <p:spTgt spid="24"/>
                                        </p:tgtEl>
                                      </p:cBhvr>
                                    </p:animEffect>
                                    <p:anim calcmode="lin" valueType="num">
                                      <p:cBhvr>
                                        <p:cTn id="49" dur="1000"/>
                                        <p:tgtEl>
                                          <p:spTgt spid="24"/>
                                        </p:tgtEl>
                                        <p:attrNameLst>
                                          <p:attrName>ppt_x</p:attrName>
                                        </p:attrNameLst>
                                      </p:cBhvr>
                                      <p:tavLst>
                                        <p:tav tm="0">
                                          <p:val>
                                            <p:strVal val="ppt_x"/>
                                          </p:val>
                                        </p:tav>
                                        <p:tav tm="100000">
                                          <p:val>
                                            <p:strVal val="ppt_x"/>
                                          </p:val>
                                        </p:tav>
                                      </p:tavLst>
                                    </p:anim>
                                    <p:anim calcmode="lin" valueType="num">
                                      <p:cBhvr>
                                        <p:cTn id="50" dur="1000"/>
                                        <p:tgtEl>
                                          <p:spTgt spid="24"/>
                                        </p:tgtEl>
                                        <p:attrNameLst>
                                          <p:attrName>ppt_y</p:attrName>
                                        </p:attrNameLst>
                                      </p:cBhvr>
                                      <p:tavLst>
                                        <p:tav tm="0">
                                          <p:val>
                                            <p:strVal val="ppt_y"/>
                                          </p:val>
                                        </p:tav>
                                        <p:tav tm="100000">
                                          <p:val>
                                            <p:strVal val="ppt_y+.1"/>
                                          </p:val>
                                        </p:tav>
                                      </p:tavLst>
                                    </p:anim>
                                    <p:set>
                                      <p:cBhvr>
                                        <p:cTn id="51" dur="1" fill="hold">
                                          <p:stCondLst>
                                            <p:cond delay="999"/>
                                          </p:stCondLst>
                                        </p:cTn>
                                        <p:tgtEl>
                                          <p:spTgt spid="2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0" nodeType="clickEffect">
                                  <p:stCondLst>
                                    <p:cond delay="0"/>
                                  </p:stCondLst>
                                  <p:childTnLst>
                                    <p:animEffect transition="out" filter="fade">
                                      <p:cBhvr>
                                        <p:cTn id="55" dur="1000"/>
                                        <p:tgtEl>
                                          <p:spTgt spid="25"/>
                                        </p:tgtEl>
                                      </p:cBhvr>
                                    </p:animEffect>
                                    <p:anim calcmode="lin" valueType="num">
                                      <p:cBhvr>
                                        <p:cTn id="56" dur="1000"/>
                                        <p:tgtEl>
                                          <p:spTgt spid="25"/>
                                        </p:tgtEl>
                                        <p:attrNameLst>
                                          <p:attrName>ppt_x</p:attrName>
                                        </p:attrNameLst>
                                      </p:cBhvr>
                                      <p:tavLst>
                                        <p:tav tm="0">
                                          <p:val>
                                            <p:strVal val="ppt_x"/>
                                          </p:val>
                                        </p:tav>
                                        <p:tav tm="100000">
                                          <p:val>
                                            <p:strVal val="ppt_x"/>
                                          </p:val>
                                        </p:tav>
                                      </p:tavLst>
                                    </p:anim>
                                    <p:anim calcmode="lin" valueType="num">
                                      <p:cBhvr>
                                        <p:cTn id="57" dur="1000"/>
                                        <p:tgtEl>
                                          <p:spTgt spid="25"/>
                                        </p:tgtEl>
                                        <p:attrNameLst>
                                          <p:attrName>ppt_y</p:attrName>
                                        </p:attrNameLst>
                                      </p:cBhvr>
                                      <p:tavLst>
                                        <p:tav tm="0">
                                          <p:val>
                                            <p:strVal val="ppt_y"/>
                                          </p:val>
                                        </p:tav>
                                        <p:tav tm="100000">
                                          <p:val>
                                            <p:strVal val="ppt_y+.1"/>
                                          </p:val>
                                        </p:tav>
                                      </p:tavLst>
                                    </p:anim>
                                    <p:set>
                                      <p:cBhvr>
                                        <p:cTn id="58" dur="1" fill="hold">
                                          <p:stCondLst>
                                            <p:cond delay="999"/>
                                          </p:stCondLst>
                                        </p:cTn>
                                        <p:tgtEl>
                                          <p:spTgt spid="2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0" nodeType="clickEffect">
                                  <p:stCondLst>
                                    <p:cond delay="0"/>
                                  </p:stCondLst>
                                  <p:childTnLst>
                                    <p:animEffect transition="out" filter="fade">
                                      <p:cBhvr>
                                        <p:cTn id="62" dur="1000"/>
                                        <p:tgtEl>
                                          <p:spTgt spid="26"/>
                                        </p:tgtEl>
                                      </p:cBhvr>
                                    </p:animEffect>
                                    <p:anim calcmode="lin" valueType="num">
                                      <p:cBhvr>
                                        <p:cTn id="63" dur="1000"/>
                                        <p:tgtEl>
                                          <p:spTgt spid="26"/>
                                        </p:tgtEl>
                                        <p:attrNameLst>
                                          <p:attrName>ppt_x</p:attrName>
                                        </p:attrNameLst>
                                      </p:cBhvr>
                                      <p:tavLst>
                                        <p:tav tm="0">
                                          <p:val>
                                            <p:strVal val="ppt_x"/>
                                          </p:val>
                                        </p:tav>
                                        <p:tav tm="100000">
                                          <p:val>
                                            <p:strVal val="ppt_x"/>
                                          </p:val>
                                        </p:tav>
                                      </p:tavLst>
                                    </p:anim>
                                    <p:anim calcmode="lin" valueType="num">
                                      <p:cBhvr>
                                        <p:cTn id="64" dur="1000"/>
                                        <p:tgtEl>
                                          <p:spTgt spid="26"/>
                                        </p:tgtEl>
                                        <p:attrNameLst>
                                          <p:attrName>ppt_y</p:attrName>
                                        </p:attrNameLst>
                                      </p:cBhvr>
                                      <p:tavLst>
                                        <p:tav tm="0">
                                          <p:val>
                                            <p:strVal val="ppt_y"/>
                                          </p:val>
                                        </p:tav>
                                        <p:tav tm="100000">
                                          <p:val>
                                            <p:strVal val="ppt_y+.1"/>
                                          </p:val>
                                        </p:tav>
                                      </p:tavLst>
                                    </p:anim>
                                    <p:set>
                                      <p:cBhvr>
                                        <p:cTn id="65" dur="1" fill="hold">
                                          <p:stCondLst>
                                            <p:cond delay="999"/>
                                          </p:stCondLst>
                                        </p:cTn>
                                        <p:tgtEl>
                                          <p:spTgt spid="2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2" presetClass="exit" presetSubtype="0" fill="hold" grpId="0" nodeType="clickEffect">
                                  <p:stCondLst>
                                    <p:cond delay="0"/>
                                  </p:stCondLst>
                                  <p:childTnLst>
                                    <p:animEffect transition="out" filter="fade">
                                      <p:cBhvr>
                                        <p:cTn id="69" dur="1000"/>
                                        <p:tgtEl>
                                          <p:spTgt spid="27"/>
                                        </p:tgtEl>
                                      </p:cBhvr>
                                    </p:animEffect>
                                    <p:anim calcmode="lin" valueType="num">
                                      <p:cBhvr>
                                        <p:cTn id="70" dur="1000"/>
                                        <p:tgtEl>
                                          <p:spTgt spid="27"/>
                                        </p:tgtEl>
                                        <p:attrNameLst>
                                          <p:attrName>ppt_x</p:attrName>
                                        </p:attrNameLst>
                                      </p:cBhvr>
                                      <p:tavLst>
                                        <p:tav tm="0">
                                          <p:val>
                                            <p:strVal val="ppt_x"/>
                                          </p:val>
                                        </p:tav>
                                        <p:tav tm="100000">
                                          <p:val>
                                            <p:strVal val="ppt_x"/>
                                          </p:val>
                                        </p:tav>
                                      </p:tavLst>
                                    </p:anim>
                                    <p:anim calcmode="lin" valueType="num">
                                      <p:cBhvr>
                                        <p:cTn id="71" dur="1000"/>
                                        <p:tgtEl>
                                          <p:spTgt spid="27"/>
                                        </p:tgtEl>
                                        <p:attrNameLst>
                                          <p:attrName>ppt_y</p:attrName>
                                        </p:attrNameLst>
                                      </p:cBhvr>
                                      <p:tavLst>
                                        <p:tav tm="0">
                                          <p:val>
                                            <p:strVal val="ppt_y"/>
                                          </p:val>
                                        </p:tav>
                                        <p:tav tm="100000">
                                          <p:val>
                                            <p:strVal val="ppt_y+.1"/>
                                          </p:val>
                                        </p:tav>
                                      </p:tavLst>
                                    </p:anim>
                                    <p:set>
                                      <p:cBhvr>
                                        <p:cTn id="72" dur="1" fill="hold">
                                          <p:stCondLst>
                                            <p:cond delay="999"/>
                                          </p:stCondLst>
                                        </p:cTn>
                                        <p:tgtEl>
                                          <p:spTgt spid="2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0" nodeType="clickEffect">
                                  <p:stCondLst>
                                    <p:cond delay="0"/>
                                  </p:stCondLst>
                                  <p:childTnLst>
                                    <p:animEffect transition="out" filter="fade">
                                      <p:cBhvr>
                                        <p:cTn id="76" dur="1000"/>
                                        <p:tgtEl>
                                          <p:spTgt spid="19"/>
                                        </p:tgtEl>
                                      </p:cBhvr>
                                    </p:animEffect>
                                    <p:anim calcmode="lin" valueType="num">
                                      <p:cBhvr>
                                        <p:cTn id="77" dur="1000"/>
                                        <p:tgtEl>
                                          <p:spTgt spid="19"/>
                                        </p:tgtEl>
                                        <p:attrNameLst>
                                          <p:attrName>ppt_x</p:attrName>
                                        </p:attrNameLst>
                                      </p:cBhvr>
                                      <p:tavLst>
                                        <p:tav tm="0">
                                          <p:val>
                                            <p:strVal val="ppt_x"/>
                                          </p:val>
                                        </p:tav>
                                        <p:tav tm="100000">
                                          <p:val>
                                            <p:strVal val="ppt_x"/>
                                          </p:val>
                                        </p:tav>
                                      </p:tavLst>
                                    </p:anim>
                                    <p:anim calcmode="lin" valueType="num">
                                      <p:cBhvr>
                                        <p:cTn id="78" dur="1000"/>
                                        <p:tgtEl>
                                          <p:spTgt spid="19"/>
                                        </p:tgtEl>
                                        <p:attrNameLst>
                                          <p:attrName>ppt_y</p:attrName>
                                        </p:attrNameLst>
                                      </p:cBhvr>
                                      <p:tavLst>
                                        <p:tav tm="0">
                                          <p:val>
                                            <p:strVal val="ppt_y"/>
                                          </p:val>
                                        </p:tav>
                                        <p:tav tm="100000">
                                          <p:val>
                                            <p:strVal val="ppt_y+.1"/>
                                          </p:val>
                                        </p:tav>
                                      </p:tavLst>
                                    </p:anim>
                                    <p:set>
                                      <p:cBhvr>
                                        <p:cTn id="79" dur="1" fill="hold">
                                          <p:stCondLst>
                                            <p:cond delay="999"/>
                                          </p:stCondLst>
                                        </p:cTn>
                                        <p:tgtEl>
                                          <p:spTgt spid="1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xit" presetSubtype="0" fill="hold" grpId="0" nodeType="clickEffect">
                                  <p:stCondLst>
                                    <p:cond delay="0"/>
                                  </p:stCondLst>
                                  <p:childTnLst>
                                    <p:animEffect transition="out" filter="fade">
                                      <p:cBhvr>
                                        <p:cTn id="83" dur="1000"/>
                                        <p:tgtEl>
                                          <p:spTgt spid="28"/>
                                        </p:tgtEl>
                                      </p:cBhvr>
                                    </p:animEffect>
                                    <p:anim calcmode="lin" valueType="num">
                                      <p:cBhvr>
                                        <p:cTn id="84" dur="1000"/>
                                        <p:tgtEl>
                                          <p:spTgt spid="28"/>
                                        </p:tgtEl>
                                        <p:attrNameLst>
                                          <p:attrName>ppt_x</p:attrName>
                                        </p:attrNameLst>
                                      </p:cBhvr>
                                      <p:tavLst>
                                        <p:tav tm="0">
                                          <p:val>
                                            <p:strVal val="ppt_x"/>
                                          </p:val>
                                        </p:tav>
                                        <p:tav tm="100000">
                                          <p:val>
                                            <p:strVal val="ppt_x"/>
                                          </p:val>
                                        </p:tav>
                                      </p:tavLst>
                                    </p:anim>
                                    <p:anim calcmode="lin" valueType="num">
                                      <p:cBhvr>
                                        <p:cTn id="85" dur="1000"/>
                                        <p:tgtEl>
                                          <p:spTgt spid="28"/>
                                        </p:tgtEl>
                                        <p:attrNameLst>
                                          <p:attrName>ppt_y</p:attrName>
                                        </p:attrNameLst>
                                      </p:cBhvr>
                                      <p:tavLst>
                                        <p:tav tm="0">
                                          <p:val>
                                            <p:strVal val="ppt_y"/>
                                          </p:val>
                                        </p:tav>
                                        <p:tav tm="100000">
                                          <p:val>
                                            <p:strVal val="ppt_y+.1"/>
                                          </p:val>
                                        </p:tav>
                                      </p:tavLst>
                                    </p:anim>
                                    <p:set>
                                      <p:cBhvr>
                                        <p:cTn id="86" dur="1" fill="hold">
                                          <p:stCondLst>
                                            <p:cond delay="999"/>
                                          </p:stCondLst>
                                        </p:cTn>
                                        <p:tgtEl>
                                          <p:spTgt spid="28"/>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exit" presetSubtype="0" fill="hold" grpId="0" nodeType="clickEffect">
                                  <p:stCondLst>
                                    <p:cond delay="0"/>
                                  </p:stCondLst>
                                  <p:childTnLst>
                                    <p:animEffect transition="out" filter="fade">
                                      <p:cBhvr>
                                        <p:cTn id="90" dur="1000"/>
                                        <p:tgtEl>
                                          <p:spTgt spid="29"/>
                                        </p:tgtEl>
                                      </p:cBhvr>
                                    </p:animEffect>
                                    <p:anim calcmode="lin" valueType="num">
                                      <p:cBhvr>
                                        <p:cTn id="91" dur="1000"/>
                                        <p:tgtEl>
                                          <p:spTgt spid="29"/>
                                        </p:tgtEl>
                                        <p:attrNameLst>
                                          <p:attrName>ppt_x</p:attrName>
                                        </p:attrNameLst>
                                      </p:cBhvr>
                                      <p:tavLst>
                                        <p:tav tm="0">
                                          <p:val>
                                            <p:strVal val="ppt_x"/>
                                          </p:val>
                                        </p:tav>
                                        <p:tav tm="100000">
                                          <p:val>
                                            <p:strVal val="ppt_x"/>
                                          </p:val>
                                        </p:tav>
                                      </p:tavLst>
                                    </p:anim>
                                    <p:anim calcmode="lin" valueType="num">
                                      <p:cBhvr>
                                        <p:cTn id="92" dur="1000"/>
                                        <p:tgtEl>
                                          <p:spTgt spid="29"/>
                                        </p:tgtEl>
                                        <p:attrNameLst>
                                          <p:attrName>ppt_y</p:attrName>
                                        </p:attrNameLst>
                                      </p:cBhvr>
                                      <p:tavLst>
                                        <p:tav tm="0">
                                          <p:val>
                                            <p:strVal val="ppt_y"/>
                                          </p:val>
                                        </p:tav>
                                        <p:tav tm="100000">
                                          <p:val>
                                            <p:strVal val="ppt_y+.1"/>
                                          </p:val>
                                        </p:tav>
                                      </p:tavLst>
                                    </p:anim>
                                    <p:set>
                                      <p:cBhvr>
                                        <p:cTn id="93" dur="1" fill="hold">
                                          <p:stCondLst>
                                            <p:cond delay="999"/>
                                          </p:stCondLst>
                                        </p:cTn>
                                        <p:tgtEl>
                                          <p:spTgt spid="29"/>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2" presetClass="exit" presetSubtype="0" fill="hold" grpId="0" nodeType="clickEffect">
                                  <p:stCondLst>
                                    <p:cond delay="0"/>
                                  </p:stCondLst>
                                  <p:childTnLst>
                                    <p:animEffect transition="out" filter="fade">
                                      <p:cBhvr>
                                        <p:cTn id="97" dur="1000"/>
                                        <p:tgtEl>
                                          <p:spTgt spid="30"/>
                                        </p:tgtEl>
                                      </p:cBhvr>
                                    </p:animEffect>
                                    <p:anim calcmode="lin" valueType="num">
                                      <p:cBhvr>
                                        <p:cTn id="98" dur="1000"/>
                                        <p:tgtEl>
                                          <p:spTgt spid="30"/>
                                        </p:tgtEl>
                                        <p:attrNameLst>
                                          <p:attrName>ppt_x</p:attrName>
                                        </p:attrNameLst>
                                      </p:cBhvr>
                                      <p:tavLst>
                                        <p:tav tm="0">
                                          <p:val>
                                            <p:strVal val="ppt_x"/>
                                          </p:val>
                                        </p:tav>
                                        <p:tav tm="100000">
                                          <p:val>
                                            <p:strVal val="ppt_x"/>
                                          </p:val>
                                        </p:tav>
                                      </p:tavLst>
                                    </p:anim>
                                    <p:anim calcmode="lin" valueType="num">
                                      <p:cBhvr>
                                        <p:cTn id="99" dur="1000"/>
                                        <p:tgtEl>
                                          <p:spTgt spid="30"/>
                                        </p:tgtEl>
                                        <p:attrNameLst>
                                          <p:attrName>ppt_y</p:attrName>
                                        </p:attrNameLst>
                                      </p:cBhvr>
                                      <p:tavLst>
                                        <p:tav tm="0">
                                          <p:val>
                                            <p:strVal val="ppt_y"/>
                                          </p:val>
                                        </p:tav>
                                        <p:tav tm="100000">
                                          <p:val>
                                            <p:strVal val="ppt_y+.1"/>
                                          </p:val>
                                        </p:tav>
                                      </p:tavLst>
                                    </p:anim>
                                    <p:set>
                                      <p:cBhvr>
                                        <p:cTn id="100" dur="1" fill="hold">
                                          <p:stCondLst>
                                            <p:cond delay="999"/>
                                          </p:stCondLst>
                                        </p:cTn>
                                        <p:tgtEl>
                                          <p:spTgt spid="3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2" presetClass="exit" presetSubtype="0" fill="hold" grpId="0" nodeType="clickEffect">
                                  <p:stCondLst>
                                    <p:cond delay="0"/>
                                  </p:stCondLst>
                                  <p:childTnLst>
                                    <p:animEffect transition="out" filter="fade">
                                      <p:cBhvr>
                                        <p:cTn id="104" dur="1000"/>
                                        <p:tgtEl>
                                          <p:spTgt spid="31"/>
                                        </p:tgtEl>
                                      </p:cBhvr>
                                    </p:animEffect>
                                    <p:anim calcmode="lin" valueType="num">
                                      <p:cBhvr>
                                        <p:cTn id="105" dur="1000"/>
                                        <p:tgtEl>
                                          <p:spTgt spid="31"/>
                                        </p:tgtEl>
                                        <p:attrNameLst>
                                          <p:attrName>ppt_x</p:attrName>
                                        </p:attrNameLst>
                                      </p:cBhvr>
                                      <p:tavLst>
                                        <p:tav tm="0">
                                          <p:val>
                                            <p:strVal val="ppt_x"/>
                                          </p:val>
                                        </p:tav>
                                        <p:tav tm="100000">
                                          <p:val>
                                            <p:strVal val="ppt_x"/>
                                          </p:val>
                                        </p:tav>
                                      </p:tavLst>
                                    </p:anim>
                                    <p:anim calcmode="lin" valueType="num">
                                      <p:cBhvr>
                                        <p:cTn id="106" dur="1000"/>
                                        <p:tgtEl>
                                          <p:spTgt spid="31"/>
                                        </p:tgtEl>
                                        <p:attrNameLst>
                                          <p:attrName>ppt_y</p:attrName>
                                        </p:attrNameLst>
                                      </p:cBhvr>
                                      <p:tavLst>
                                        <p:tav tm="0">
                                          <p:val>
                                            <p:strVal val="ppt_y"/>
                                          </p:val>
                                        </p:tav>
                                        <p:tav tm="100000">
                                          <p:val>
                                            <p:strVal val="ppt_y+.1"/>
                                          </p:val>
                                        </p:tav>
                                      </p:tavLst>
                                    </p:anim>
                                    <p:set>
                                      <p:cBhvr>
                                        <p:cTn id="107" dur="1" fill="hold">
                                          <p:stCondLst>
                                            <p:cond delay="999"/>
                                          </p:stCondLst>
                                        </p:cTn>
                                        <p:tgtEl>
                                          <p:spTgt spid="31"/>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Preemptive Priority Scheduling</a:t>
            </a:r>
          </a:p>
        </p:txBody>
      </p:sp>
      <p:sp>
        <p:nvSpPr>
          <p:cNvPr id="3" name="Content Placeholder 2"/>
          <p:cNvSpPr>
            <a:spLocks noGrp="1"/>
          </p:cNvSpPr>
          <p:nvPr>
            <p:ph idx="1"/>
          </p:nvPr>
        </p:nvSpPr>
        <p:spPr/>
        <p:txBody>
          <a:bodyPr/>
          <a:lstStyle/>
          <a:p>
            <a:r>
              <a:rPr lang="en-US" dirty="0"/>
              <a:t>Advantages:</a:t>
            </a:r>
          </a:p>
          <a:p>
            <a:pPr lvl="1"/>
            <a:r>
              <a:rPr lang="en-US" dirty="0"/>
              <a:t>Priority is </a:t>
            </a:r>
            <a:r>
              <a:rPr lang="en-US" dirty="0" smtClean="0"/>
              <a:t>considered so </a:t>
            </a:r>
            <a:r>
              <a:rPr lang="en-US" b="1" dirty="0" smtClean="0">
                <a:solidFill>
                  <a:srgbClr val="C00000"/>
                </a:solidFill>
              </a:rPr>
              <a:t>critical </a:t>
            </a:r>
            <a:r>
              <a:rPr lang="en-US" b="1" dirty="0">
                <a:solidFill>
                  <a:srgbClr val="C00000"/>
                </a:solidFill>
              </a:rPr>
              <a:t>processes can get even better response time</a:t>
            </a:r>
            <a:r>
              <a:rPr lang="en-US" dirty="0"/>
              <a:t>.</a:t>
            </a:r>
          </a:p>
          <a:p>
            <a:r>
              <a:rPr lang="en-US" dirty="0"/>
              <a:t>Disadvantages:</a:t>
            </a:r>
          </a:p>
          <a:p>
            <a:pPr lvl="1">
              <a:buClr>
                <a:schemeClr val="tx1"/>
              </a:buClr>
            </a:pPr>
            <a:r>
              <a:rPr lang="en-US" b="1" dirty="0">
                <a:solidFill>
                  <a:srgbClr val="C00000"/>
                </a:solidFill>
              </a:rPr>
              <a:t>Starvation is possible for low priority processes</a:t>
            </a:r>
            <a:r>
              <a:rPr lang="en-US" dirty="0"/>
              <a:t>. It can be overcome by using technique called ‘Aging’.</a:t>
            </a:r>
          </a:p>
          <a:p>
            <a:pPr lvl="1">
              <a:buClr>
                <a:schemeClr val="tx1"/>
              </a:buClr>
            </a:pPr>
            <a:r>
              <a:rPr lang="en-US" b="1" dirty="0">
                <a:solidFill>
                  <a:srgbClr val="C00000"/>
                </a:solidFill>
              </a:rPr>
              <a:t>Aging</a:t>
            </a:r>
            <a:r>
              <a:rPr lang="en-US" dirty="0"/>
              <a:t>: </a:t>
            </a:r>
            <a:r>
              <a:rPr lang="en-US" b="1" dirty="0">
                <a:solidFill>
                  <a:srgbClr val="C00000"/>
                </a:solidFill>
              </a:rPr>
              <a:t>gradually increases the priority of processes </a:t>
            </a:r>
            <a:r>
              <a:rPr lang="en-US" dirty="0"/>
              <a:t>that wait in the system for a long time.</a:t>
            </a:r>
          </a:p>
          <a:p>
            <a:endParaRPr lang="en-US" dirty="0"/>
          </a:p>
        </p:txBody>
      </p:sp>
    </p:spTree>
    <p:extLst>
      <p:ext uri="{BB962C8B-B14F-4D97-AF65-F5344CB8AC3E}">
        <p14:creationId xmlns:p14="http://schemas.microsoft.com/office/powerpoint/2010/main" val="2950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Process </a:t>
            </a:r>
            <a:r>
              <a:rPr lang="en-IN" dirty="0" smtClean="0"/>
              <a:t>scheduling</a:t>
            </a:r>
            <a:r>
              <a:rPr lang="en-IN" dirty="0"/>
              <a:t>?</a:t>
            </a:r>
          </a:p>
        </p:txBody>
      </p:sp>
      <p:sp>
        <p:nvSpPr>
          <p:cNvPr id="3" name="Content Placeholder 2"/>
          <p:cNvSpPr>
            <a:spLocks noGrp="1"/>
          </p:cNvSpPr>
          <p:nvPr>
            <p:ph idx="1"/>
          </p:nvPr>
        </p:nvSpPr>
        <p:spPr/>
        <p:txBody>
          <a:bodyPr/>
          <a:lstStyle/>
          <a:p>
            <a:r>
              <a:rPr lang="en-IN" dirty="0" smtClean="0"/>
              <a:t>Process </a:t>
            </a:r>
            <a:r>
              <a:rPr lang="en-IN" dirty="0"/>
              <a:t>scheduling is the activity of the process manager that </a:t>
            </a:r>
            <a:r>
              <a:rPr lang="en-IN" b="1" dirty="0">
                <a:solidFill>
                  <a:srgbClr val="C00000"/>
                </a:solidFill>
              </a:rPr>
              <a:t>handles </a:t>
            </a:r>
            <a:r>
              <a:rPr lang="en-IN" b="1" dirty="0" smtClean="0">
                <a:solidFill>
                  <a:srgbClr val="C00000"/>
                </a:solidFill>
              </a:rPr>
              <a:t>suspension of running </a:t>
            </a:r>
            <a:r>
              <a:rPr lang="en-IN" b="1" dirty="0">
                <a:solidFill>
                  <a:srgbClr val="C00000"/>
                </a:solidFill>
              </a:rPr>
              <a:t>process </a:t>
            </a:r>
            <a:r>
              <a:rPr lang="en-IN" dirty="0"/>
              <a:t>from </a:t>
            </a:r>
            <a:r>
              <a:rPr lang="en-IN" dirty="0" smtClean="0"/>
              <a:t>CPU </a:t>
            </a:r>
            <a:r>
              <a:rPr lang="en-IN" dirty="0"/>
              <a:t>and </a:t>
            </a:r>
            <a:r>
              <a:rPr lang="en-IN" b="1" dirty="0">
                <a:solidFill>
                  <a:srgbClr val="C00000"/>
                </a:solidFill>
              </a:rPr>
              <a:t>selection of another process</a:t>
            </a:r>
            <a:r>
              <a:rPr lang="en-IN" dirty="0"/>
              <a:t> on the basis of a particular strategy.</a:t>
            </a:r>
          </a:p>
          <a:p>
            <a:r>
              <a:rPr lang="en-IN" dirty="0"/>
              <a:t>The </a:t>
            </a:r>
            <a:r>
              <a:rPr lang="en-IN" b="1" dirty="0">
                <a:solidFill>
                  <a:srgbClr val="C00000"/>
                </a:solidFill>
              </a:rPr>
              <a:t>part of operating system </a:t>
            </a:r>
            <a:r>
              <a:rPr lang="en-IN" dirty="0"/>
              <a:t>that </a:t>
            </a:r>
            <a:r>
              <a:rPr lang="en-IN" b="1" dirty="0">
                <a:solidFill>
                  <a:srgbClr val="C00000"/>
                </a:solidFill>
              </a:rPr>
              <a:t>makes the choice </a:t>
            </a:r>
            <a:r>
              <a:rPr lang="en-IN" dirty="0"/>
              <a:t>is called scheduler.</a:t>
            </a:r>
          </a:p>
          <a:p>
            <a:r>
              <a:rPr lang="en-IN" dirty="0"/>
              <a:t>The </a:t>
            </a:r>
            <a:r>
              <a:rPr lang="en-IN" b="1" dirty="0">
                <a:solidFill>
                  <a:srgbClr val="C00000"/>
                </a:solidFill>
              </a:rPr>
              <a:t>algorithm used </a:t>
            </a:r>
            <a:r>
              <a:rPr lang="en-IN" dirty="0"/>
              <a:t>by this scheduler is called scheduling</a:t>
            </a:r>
            <a:r>
              <a:rPr lang="en-IN" b="1" dirty="0"/>
              <a:t> </a:t>
            </a:r>
            <a:r>
              <a:rPr lang="en-IN" dirty="0"/>
              <a:t>algorithm.</a:t>
            </a:r>
          </a:p>
          <a:p>
            <a:r>
              <a:rPr lang="en-IN" dirty="0"/>
              <a:t>Process scheduling is an essential part of a </a:t>
            </a:r>
            <a:r>
              <a:rPr lang="en-IN" dirty="0" smtClean="0"/>
              <a:t>multiprogramming </a:t>
            </a:r>
            <a:r>
              <a:rPr lang="en-IN" dirty="0"/>
              <a:t>operating systems.</a:t>
            </a:r>
          </a:p>
        </p:txBody>
      </p:sp>
    </p:spTree>
    <p:extLst>
      <p:ext uri="{BB962C8B-B14F-4D97-AF65-F5344CB8AC3E}">
        <p14:creationId xmlns:p14="http://schemas.microsoft.com/office/powerpoint/2010/main" val="1208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Preemptive </a:t>
            </a:r>
            <a:r>
              <a:rPr lang="en-US" dirty="0"/>
              <a:t>Priority Scheduling</a:t>
            </a:r>
          </a:p>
        </p:txBody>
      </p:sp>
      <p:sp>
        <p:nvSpPr>
          <p:cNvPr id="3" name="Content Placeholder 2"/>
          <p:cNvSpPr>
            <a:spLocks noGrp="1"/>
          </p:cNvSpPr>
          <p:nvPr>
            <p:ph idx="1"/>
          </p:nvPr>
        </p:nvSpPr>
        <p:spPr/>
        <p:txBody>
          <a:bodyPr>
            <a:normAutofit lnSpcReduction="10000"/>
          </a:bodyPr>
          <a:lstStyle/>
          <a:p>
            <a:r>
              <a:rPr lang="en-US" dirty="0"/>
              <a:t>Selection criteria :</a:t>
            </a:r>
          </a:p>
          <a:p>
            <a:pPr lvl="1"/>
            <a:r>
              <a:rPr lang="en-US" dirty="0"/>
              <a:t>The process, that </a:t>
            </a:r>
            <a:r>
              <a:rPr lang="en-US" b="1" dirty="0">
                <a:solidFill>
                  <a:srgbClr val="C00000"/>
                </a:solidFill>
              </a:rPr>
              <a:t>has highest priority, is served first</a:t>
            </a:r>
            <a:r>
              <a:rPr lang="en-US" dirty="0"/>
              <a:t>.</a:t>
            </a:r>
          </a:p>
          <a:p>
            <a:r>
              <a:rPr lang="en-US" dirty="0"/>
              <a:t>Decision Mode:</a:t>
            </a:r>
          </a:p>
          <a:p>
            <a:pPr lvl="1">
              <a:buClr>
                <a:schemeClr val="tx1"/>
              </a:buClr>
            </a:pPr>
            <a:r>
              <a:rPr lang="en-US" b="1" dirty="0">
                <a:solidFill>
                  <a:srgbClr val="C00000"/>
                </a:solidFill>
              </a:rPr>
              <a:t>Preemptive</a:t>
            </a:r>
            <a:r>
              <a:rPr lang="en-US" dirty="0"/>
              <a:t>: When a new process arrives, its priority is compared with current process priority. </a:t>
            </a:r>
            <a:endParaRPr lang="en-US" dirty="0" smtClean="0"/>
          </a:p>
          <a:p>
            <a:pPr lvl="1"/>
            <a:r>
              <a:rPr lang="en-US" dirty="0" smtClean="0"/>
              <a:t>If </a:t>
            </a:r>
            <a:r>
              <a:rPr lang="en-US" dirty="0"/>
              <a:t>the new </a:t>
            </a:r>
            <a:r>
              <a:rPr lang="en-US" dirty="0" smtClean="0"/>
              <a:t>process has </a:t>
            </a:r>
            <a:r>
              <a:rPr lang="en-US" dirty="0"/>
              <a:t>higher priority than the current, the current process is suspended and new job is started.</a:t>
            </a:r>
          </a:p>
          <a:p>
            <a:r>
              <a:rPr lang="en-US" dirty="0"/>
              <a:t>Implementation :</a:t>
            </a:r>
          </a:p>
          <a:p>
            <a:pPr lvl="1"/>
            <a:r>
              <a:rPr lang="en-US" dirty="0"/>
              <a:t>This strategy can be implemented by using sorted FIFO queue. </a:t>
            </a:r>
            <a:endParaRPr lang="en-US" dirty="0" smtClean="0"/>
          </a:p>
          <a:p>
            <a:pPr lvl="1"/>
            <a:r>
              <a:rPr lang="en-US" dirty="0" smtClean="0"/>
              <a:t>All </a:t>
            </a:r>
            <a:r>
              <a:rPr lang="en-US" dirty="0"/>
              <a:t>processes in a queue are </a:t>
            </a:r>
            <a:r>
              <a:rPr lang="en-US" b="1" dirty="0">
                <a:solidFill>
                  <a:srgbClr val="C00000"/>
                </a:solidFill>
              </a:rPr>
              <a:t>sorted based on priority with highest priority process at front end</a:t>
            </a:r>
            <a:r>
              <a:rPr lang="en-US" dirty="0"/>
              <a:t>. </a:t>
            </a:r>
            <a:endParaRPr lang="en-US" dirty="0" smtClean="0"/>
          </a:p>
          <a:p>
            <a:pPr lvl="1"/>
            <a:r>
              <a:rPr lang="en-US" dirty="0" smtClean="0"/>
              <a:t>When </a:t>
            </a:r>
            <a:r>
              <a:rPr lang="en-US" dirty="0"/>
              <a:t>CPU becomes free, a process from the first position in a queue is selected to run.</a:t>
            </a:r>
          </a:p>
          <a:p>
            <a:endParaRPr lang="en-US" dirty="0"/>
          </a:p>
        </p:txBody>
      </p:sp>
    </p:spTree>
    <p:extLst>
      <p:ext uri="{BB962C8B-B14F-4D97-AF65-F5344CB8AC3E}">
        <p14:creationId xmlns:p14="http://schemas.microsoft.com/office/powerpoint/2010/main" val="401933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Preemptive </a:t>
            </a:r>
            <a:r>
              <a:rPr lang="en-US" dirty="0"/>
              <a:t>Priority Scheduling</a:t>
            </a:r>
          </a:p>
        </p:txBody>
      </p:sp>
      <p:sp>
        <p:nvSpPr>
          <p:cNvPr id="3" name="Content Placeholder 2"/>
          <p:cNvSpPr>
            <a:spLocks noGrp="1"/>
          </p:cNvSpPr>
          <p:nvPr>
            <p:ph idx="1"/>
          </p:nvPr>
        </p:nvSpPr>
        <p:spPr/>
        <p:txBody>
          <a:bodyPr/>
          <a:lstStyle/>
          <a:p>
            <a:r>
              <a:rPr lang="en-US" dirty="0"/>
              <a:t>Example</a:t>
            </a:r>
          </a:p>
          <a:p>
            <a:endParaRPr lang="en-US" dirty="0"/>
          </a:p>
          <a:p>
            <a:endParaRPr lang="en-US" dirty="0"/>
          </a:p>
          <a:p>
            <a:endParaRPr lang="en-US" dirty="0"/>
          </a:p>
          <a:p>
            <a:endParaRPr lang="en-US" dirty="0" smtClean="0"/>
          </a:p>
          <a:p>
            <a:r>
              <a:rPr lang="en-US" dirty="0" smtClean="0"/>
              <a:t>Gantt Chart </a:t>
            </a:r>
            <a:r>
              <a:rPr lang="en-US" sz="2100" dirty="0">
                <a:solidFill>
                  <a:srgbClr val="C00000"/>
                </a:solidFill>
              </a:rPr>
              <a:t>(small values for priority means higher priority of a process)</a:t>
            </a:r>
            <a:endParaRPr lang="en-US" sz="2100" dirty="0" smtClean="0">
              <a:solidFill>
                <a:srgbClr val="C00000"/>
              </a:solidFill>
            </a:endParaRPr>
          </a:p>
          <a:p>
            <a:endParaRPr lang="en-US"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014542756"/>
              </p:ext>
            </p:extLst>
          </p:nvPr>
        </p:nvGraphicFramePr>
        <p:xfrm>
          <a:off x="2190979" y="1143000"/>
          <a:ext cx="6338634" cy="2123440"/>
        </p:xfrm>
        <a:graphic>
          <a:graphicData uri="http://schemas.openxmlformats.org/drawingml/2006/table">
            <a:tbl>
              <a:tblPr firstRow="1" bandRow="1">
                <a:tableStyleId>{5C22544A-7EE6-4342-B048-85BDC9FD1C3A}</a:tableStyleId>
              </a:tblPr>
              <a:tblGrid>
                <a:gridCol w="948436"/>
                <a:gridCol w="1384427"/>
                <a:gridCol w="3065653"/>
                <a:gridCol w="940118"/>
              </a:tblGrid>
              <a:tr h="370840">
                <a:tc>
                  <a:txBody>
                    <a:bodyPr/>
                    <a:lstStyle/>
                    <a:p>
                      <a:pPr algn="ctr"/>
                      <a:r>
                        <a:rPr lang="en-US" dirty="0" smtClean="0"/>
                        <a:t>Process</a:t>
                      </a:r>
                      <a:endParaRPr lang="en-US" dirty="0"/>
                    </a:p>
                  </a:txBody>
                  <a:tcPr/>
                </a:tc>
                <a:tc>
                  <a:txBody>
                    <a:bodyPr/>
                    <a:lstStyle/>
                    <a:p>
                      <a:pPr algn="ctr"/>
                      <a:r>
                        <a:rPr lang="en-US" dirty="0" smtClean="0"/>
                        <a:t>Arrival Time</a:t>
                      </a:r>
                    </a:p>
                    <a:p>
                      <a:pPr algn="ctr"/>
                      <a:r>
                        <a:rPr lang="en-US" dirty="0" smtClean="0"/>
                        <a:t> (T0)</a:t>
                      </a:r>
                      <a:endParaRPr lang="en-US" dirty="0"/>
                    </a:p>
                  </a:txBody>
                  <a:tcPr/>
                </a:tc>
                <a:tc>
                  <a:txBody>
                    <a:bodyPr/>
                    <a:lstStyle/>
                    <a:p>
                      <a:pPr algn="ctr"/>
                      <a:r>
                        <a:rPr lang="en-US" dirty="0" smtClean="0"/>
                        <a:t>Time required for completion </a:t>
                      </a:r>
                    </a:p>
                    <a:p>
                      <a:pPr algn="ctr"/>
                      <a:r>
                        <a:rPr lang="en-US" dirty="0" smtClean="0"/>
                        <a:t>(∆T)  (CPU Burst Time)</a:t>
                      </a:r>
                      <a:endParaRPr lang="en-US" dirty="0"/>
                    </a:p>
                  </a:txBody>
                  <a:tcPr/>
                </a:tc>
                <a:tc>
                  <a:txBody>
                    <a:bodyPr/>
                    <a:lstStyle/>
                    <a:p>
                      <a:pPr algn="ctr"/>
                      <a:r>
                        <a:rPr lang="en-US" dirty="0" smtClean="0"/>
                        <a:t>Priority</a:t>
                      </a:r>
                      <a:endParaRPr lang="en-US" dirty="0"/>
                    </a:p>
                  </a:txBody>
                  <a:tcPr/>
                </a:tc>
              </a:tr>
              <a:tr h="370840">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r>
              <a:tr h="370840">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r>
            </a:tbl>
          </a:graphicData>
        </a:graphic>
      </p:graphicFrame>
      <p:sp>
        <p:nvSpPr>
          <p:cNvPr id="51" name="Rectangle 50"/>
          <p:cNvSpPr/>
          <p:nvPr/>
        </p:nvSpPr>
        <p:spPr>
          <a:xfrm>
            <a:off x="6050571" y="3873620"/>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53" name="Rectangle 52"/>
          <p:cNvSpPr/>
          <p:nvPr/>
        </p:nvSpPr>
        <p:spPr>
          <a:xfrm>
            <a:off x="4227542" y="3874178"/>
            <a:ext cx="914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54" name="TextBox 53"/>
          <p:cNvSpPr txBox="1"/>
          <p:nvPr/>
        </p:nvSpPr>
        <p:spPr>
          <a:xfrm>
            <a:off x="2321256" y="4338521"/>
            <a:ext cx="318448" cy="381000"/>
          </a:xfrm>
          <a:prstGeom prst="rect">
            <a:avLst/>
          </a:prstGeom>
          <a:noFill/>
        </p:spPr>
        <p:txBody>
          <a:bodyPr wrap="square" rtlCol="0">
            <a:spAutoFit/>
          </a:bodyPr>
          <a:lstStyle/>
          <a:p>
            <a:r>
              <a:rPr lang="en-US" dirty="0" smtClean="0"/>
              <a:t>0</a:t>
            </a:r>
            <a:endParaRPr lang="en-US" dirty="0"/>
          </a:p>
        </p:txBody>
      </p:sp>
      <p:sp>
        <p:nvSpPr>
          <p:cNvPr id="55" name="TextBox 54"/>
          <p:cNvSpPr txBox="1"/>
          <p:nvPr/>
        </p:nvSpPr>
        <p:spPr>
          <a:xfrm>
            <a:off x="4095752" y="4338284"/>
            <a:ext cx="205609" cy="369332"/>
          </a:xfrm>
          <a:prstGeom prst="rect">
            <a:avLst/>
          </a:prstGeom>
          <a:noFill/>
        </p:spPr>
        <p:txBody>
          <a:bodyPr wrap="square" rtlCol="0">
            <a:spAutoFit/>
          </a:bodyPr>
          <a:lstStyle/>
          <a:p>
            <a:r>
              <a:rPr lang="en-US" dirty="0" smtClean="0"/>
              <a:t>5</a:t>
            </a:r>
            <a:endParaRPr lang="en-US" dirty="0"/>
          </a:p>
        </p:txBody>
      </p:sp>
      <p:sp>
        <p:nvSpPr>
          <p:cNvPr id="56" name="TextBox 55"/>
          <p:cNvSpPr txBox="1"/>
          <p:nvPr/>
        </p:nvSpPr>
        <p:spPr>
          <a:xfrm>
            <a:off x="4990545" y="4350189"/>
            <a:ext cx="267255" cy="369332"/>
          </a:xfrm>
          <a:prstGeom prst="rect">
            <a:avLst/>
          </a:prstGeom>
          <a:noFill/>
        </p:spPr>
        <p:txBody>
          <a:bodyPr wrap="square" rtlCol="0">
            <a:spAutoFit/>
          </a:bodyPr>
          <a:lstStyle/>
          <a:p>
            <a:r>
              <a:rPr lang="en-US" dirty="0"/>
              <a:t>9</a:t>
            </a:r>
          </a:p>
        </p:txBody>
      </p:sp>
      <p:sp>
        <p:nvSpPr>
          <p:cNvPr id="57" name="TextBox 56"/>
          <p:cNvSpPr txBox="1"/>
          <p:nvPr/>
        </p:nvSpPr>
        <p:spPr>
          <a:xfrm>
            <a:off x="5831685" y="4345427"/>
            <a:ext cx="452301" cy="369332"/>
          </a:xfrm>
          <a:prstGeom prst="rect">
            <a:avLst/>
          </a:prstGeom>
          <a:noFill/>
        </p:spPr>
        <p:txBody>
          <a:bodyPr wrap="square" rtlCol="0">
            <a:spAutoFit/>
          </a:bodyPr>
          <a:lstStyle/>
          <a:p>
            <a:r>
              <a:rPr lang="en-US" dirty="0" smtClean="0"/>
              <a:t>13</a:t>
            </a:r>
            <a:endParaRPr lang="en-US" dirty="0"/>
          </a:p>
        </p:txBody>
      </p:sp>
      <p:sp>
        <p:nvSpPr>
          <p:cNvPr id="58" name="TextBox 57"/>
          <p:cNvSpPr txBox="1"/>
          <p:nvPr/>
        </p:nvSpPr>
        <p:spPr>
          <a:xfrm>
            <a:off x="7206944" y="4344355"/>
            <a:ext cx="448784" cy="369332"/>
          </a:xfrm>
          <a:prstGeom prst="rect">
            <a:avLst/>
          </a:prstGeom>
          <a:noFill/>
        </p:spPr>
        <p:txBody>
          <a:bodyPr wrap="square" rtlCol="0">
            <a:spAutoFit/>
          </a:bodyPr>
          <a:lstStyle/>
          <a:p>
            <a:r>
              <a:rPr lang="en-US" dirty="0" smtClean="0"/>
              <a:t>22</a:t>
            </a:r>
            <a:endParaRPr lang="en-US" dirty="0"/>
          </a:p>
        </p:txBody>
      </p:sp>
      <p:cxnSp>
        <p:nvCxnSpPr>
          <p:cNvPr id="59" name="Straight Connector 58"/>
          <p:cNvCxnSpPr/>
          <p:nvPr/>
        </p:nvCxnSpPr>
        <p:spPr>
          <a:xfrm>
            <a:off x="2452048" y="3881321"/>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444905" y="3873939"/>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16" name="Rectangle 15"/>
          <p:cNvSpPr/>
          <p:nvPr/>
        </p:nvSpPr>
        <p:spPr>
          <a:xfrm>
            <a:off x="2901777" y="3873939"/>
            <a:ext cx="662956"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17" name="Rectangle 16"/>
          <p:cNvSpPr/>
          <p:nvPr/>
        </p:nvSpPr>
        <p:spPr>
          <a:xfrm>
            <a:off x="3564733" y="3873939"/>
            <a:ext cx="662956"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18" name="Rectangle 17"/>
          <p:cNvSpPr/>
          <p:nvPr/>
        </p:nvSpPr>
        <p:spPr>
          <a:xfrm>
            <a:off x="5142224" y="3873702"/>
            <a:ext cx="914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19" name="TextBox 18"/>
          <p:cNvSpPr txBox="1"/>
          <p:nvPr/>
        </p:nvSpPr>
        <p:spPr>
          <a:xfrm>
            <a:off x="3424194" y="4328280"/>
            <a:ext cx="205609" cy="369332"/>
          </a:xfrm>
          <a:prstGeom prst="rect">
            <a:avLst/>
          </a:prstGeom>
          <a:noFill/>
        </p:spPr>
        <p:txBody>
          <a:bodyPr wrap="square" rtlCol="0">
            <a:spAutoFit/>
          </a:bodyPr>
          <a:lstStyle/>
          <a:p>
            <a:r>
              <a:rPr lang="en-US" dirty="0"/>
              <a:t>3</a:t>
            </a:r>
          </a:p>
        </p:txBody>
      </p:sp>
      <p:sp>
        <p:nvSpPr>
          <p:cNvPr id="20" name="TextBox 19"/>
          <p:cNvSpPr txBox="1"/>
          <p:nvPr/>
        </p:nvSpPr>
        <p:spPr>
          <a:xfrm>
            <a:off x="2769162" y="4355068"/>
            <a:ext cx="205609" cy="369332"/>
          </a:xfrm>
          <a:prstGeom prst="rect">
            <a:avLst/>
          </a:prstGeom>
          <a:noFill/>
        </p:spPr>
        <p:txBody>
          <a:bodyPr wrap="square" rtlCol="0">
            <a:spAutoFit/>
          </a:bodyPr>
          <a:lstStyle/>
          <a:p>
            <a:r>
              <a:rPr lang="en-US" dirty="0" smtClean="0"/>
              <a:t>1</a:t>
            </a:r>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1252437056"/>
              </p:ext>
            </p:extLst>
          </p:nvPr>
        </p:nvGraphicFramePr>
        <p:xfrm>
          <a:off x="2074679" y="4678677"/>
          <a:ext cx="1723772" cy="1112520"/>
        </p:xfrm>
        <a:graphic>
          <a:graphicData uri="http://schemas.openxmlformats.org/drawingml/2006/table">
            <a:tbl>
              <a:tblPr firstRow="1" bandRow="1">
                <a:tableStyleId>{5C22544A-7EE6-4342-B048-85BDC9FD1C3A}</a:tableStyleId>
              </a:tblPr>
              <a:tblGrid>
                <a:gridCol w="866204"/>
                <a:gridCol w="857568"/>
              </a:tblGrid>
              <a:tr h="370840">
                <a:tc>
                  <a:txBody>
                    <a:bodyPr/>
                    <a:lstStyle/>
                    <a:p>
                      <a:r>
                        <a:rPr lang="en-US" sz="1600" dirty="0" smtClean="0"/>
                        <a:t>Process</a:t>
                      </a:r>
                      <a:endParaRPr lang="en-US" sz="1600" dirty="0"/>
                    </a:p>
                  </a:txBody>
                  <a:tcPr/>
                </a:tc>
                <a:tc>
                  <a:txBody>
                    <a:bodyPr/>
                    <a:lstStyle/>
                    <a:p>
                      <a:r>
                        <a:rPr lang="en-US" sz="1600" dirty="0" smtClean="0"/>
                        <a:t>Priority</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4</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5</a:t>
                      </a:r>
                      <a:endParaRPr lang="en-US" sz="1600"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017409486"/>
              </p:ext>
            </p:extLst>
          </p:nvPr>
        </p:nvGraphicFramePr>
        <p:xfrm>
          <a:off x="2700776" y="4690230"/>
          <a:ext cx="1723772" cy="1483360"/>
        </p:xfrm>
        <a:graphic>
          <a:graphicData uri="http://schemas.openxmlformats.org/drawingml/2006/table">
            <a:tbl>
              <a:tblPr firstRow="1" bandRow="1">
                <a:tableStyleId>{5C22544A-7EE6-4342-B048-85BDC9FD1C3A}</a:tableStyleId>
              </a:tblPr>
              <a:tblGrid>
                <a:gridCol w="866204"/>
                <a:gridCol w="857568"/>
              </a:tblGrid>
              <a:tr h="370840">
                <a:tc>
                  <a:txBody>
                    <a:bodyPr/>
                    <a:lstStyle/>
                    <a:p>
                      <a:r>
                        <a:rPr lang="en-US" sz="1600" dirty="0" smtClean="0"/>
                        <a:t>Process</a:t>
                      </a:r>
                      <a:endParaRPr lang="en-US" sz="1600" dirty="0"/>
                    </a:p>
                  </a:txBody>
                  <a:tcPr/>
                </a:tc>
                <a:tc>
                  <a:txBody>
                    <a:bodyPr/>
                    <a:lstStyle/>
                    <a:p>
                      <a:r>
                        <a:rPr lang="en-US" sz="1600" dirty="0" smtClean="0"/>
                        <a:t>Priority</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5</a:t>
                      </a:r>
                      <a:endParaRPr lang="en-US" sz="1600" dirty="0"/>
                    </a:p>
                  </a:txBody>
                  <a:tcPr/>
                </a:tc>
              </a:tr>
              <a:tr h="370840">
                <a:tc>
                  <a:txBody>
                    <a:bodyPr/>
                    <a:lstStyle/>
                    <a:p>
                      <a:r>
                        <a:rPr lang="en-US" sz="1600" dirty="0" smtClean="0"/>
                        <a:t>P2</a:t>
                      </a:r>
                      <a:endParaRPr lang="en-US" sz="1600" dirty="0"/>
                    </a:p>
                  </a:txBody>
                  <a:tcPr/>
                </a:tc>
                <a:tc>
                  <a:txBody>
                    <a:bodyPr/>
                    <a:lstStyle/>
                    <a:p>
                      <a:r>
                        <a:rPr lang="en-US" sz="1600" dirty="0" smtClean="0"/>
                        <a:t>2</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4</a:t>
                      </a:r>
                      <a:endParaRPr lang="en-US" sz="1600"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046084717"/>
              </p:ext>
            </p:extLst>
          </p:nvPr>
        </p:nvGraphicFramePr>
        <p:xfrm>
          <a:off x="3348405" y="4713687"/>
          <a:ext cx="1723772" cy="1483360"/>
        </p:xfrm>
        <a:graphic>
          <a:graphicData uri="http://schemas.openxmlformats.org/drawingml/2006/table">
            <a:tbl>
              <a:tblPr firstRow="1" bandRow="1">
                <a:tableStyleId>{5C22544A-7EE6-4342-B048-85BDC9FD1C3A}</a:tableStyleId>
              </a:tblPr>
              <a:tblGrid>
                <a:gridCol w="866204"/>
                <a:gridCol w="857568"/>
              </a:tblGrid>
              <a:tr h="370840">
                <a:tc>
                  <a:txBody>
                    <a:bodyPr/>
                    <a:lstStyle/>
                    <a:p>
                      <a:r>
                        <a:rPr lang="en-US" sz="1600" dirty="0" smtClean="0"/>
                        <a:t>Process</a:t>
                      </a:r>
                      <a:endParaRPr lang="en-US" sz="1600" dirty="0"/>
                    </a:p>
                  </a:txBody>
                  <a:tcPr/>
                </a:tc>
                <a:tc>
                  <a:txBody>
                    <a:bodyPr/>
                    <a:lstStyle/>
                    <a:p>
                      <a:r>
                        <a:rPr lang="en-US" sz="1600" dirty="0" smtClean="0"/>
                        <a:t>Priority</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5</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4</a:t>
                      </a:r>
                      <a:endParaRPr lang="en-US" sz="1600" dirty="0"/>
                    </a:p>
                  </a:txBody>
                  <a:tcPr/>
                </a:tc>
              </a:tr>
              <a:tr h="370840">
                <a:tc>
                  <a:txBody>
                    <a:bodyPr/>
                    <a:lstStyle/>
                    <a:p>
                      <a:r>
                        <a:rPr lang="en-US" sz="1600" dirty="0" smtClean="0"/>
                        <a:t>P3</a:t>
                      </a:r>
                      <a:endParaRPr lang="en-US" sz="1600" dirty="0"/>
                    </a:p>
                  </a:txBody>
                  <a:tcPr/>
                </a:tc>
                <a:tc>
                  <a:txBody>
                    <a:bodyPr/>
                    <a:lstStyle/>
                    <a:p>
                      <a:r>
                        <a:rPr lang="en-US" sz="1600" dirty="0" smtClean="0"/>
                        <a:t>0</a:t>
                      </a:r>
                      <a:endParaRPr lang="en-US" sz="1600" dirty="0"/>
                    </a:p>
                  </a:txBody>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586738585"/>
              </p:ext>
            </p:extLst>
          </p:nvPr>
        </p:nvGraphicFramePr>
        <p:xfrm>
          <a:off x="4231100" y="4706265"/>
          <a:ext cx="1723772" cy="1112520"/>
        </p:xfrm>
        <a:graphic>
          <a:graphicData uri="http://schemas.openxmlformats.org/drawingml/2006/table">
            <a:tbl>
              <a:tblPr firstRow="1" bandRow="1">
                <a:tableStyleId>{5C22544A-7EE6-4342-B048-85BDC9FD1C3A}</a:tableStyleId>
              </a:tblPr>
              <a:tblGrid>
                <a:gridCol w="866204"/>
                <a:gridCol w="857568"/>
              </a:tblGrid>
              <a:tr h="370840">
                <a:tc>
                  <a:txBody>
                    <a:bodyPr/>
                    <a:lstStyle/>
                    <a:p>
                      <a:r>
                        <a:rPr lang="en-US" sz="1600" dirty="0" smtClean="0"/>
                        <a:t>Process</a:t>
                      </a:r>
                      <a:endParaRPr lang="en-US" sz="1600" dirty="0"/>
                    </a:p>
                  </a:txBody>
                  <a:tcPr/>
                </a:tc>
                <a:tc>
                  <a:txBody>
                    <a:bodyPr/>
                    <a:lstStyle/>
                    <a:p>
                      <a:r>
                        <a:rPr lang="en-US" sz="1600" dirty="0" smtClean="0"/>
                        <a:t>Priority</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5</a:t>
                      </a:r>
                      <a:endParaRPr lang="en-US" sz="1600" dirty="0"/>
                    </a:p>
                  </a:txBody>
                  <a:tcPr/>
                </a:tc>
              </a:tr>
              <a:tr h="370840">
                <a:tc>
                  <a:txBody>
                    <a:bodyPr/>
                    <a:lstStyle/>
                    <a:p>
                      <a:r>
                        <a:rPr lang="en-US" sz="1600" dirty="0" smtClean="0"/>
                        <a:t>P1</a:t>
                      </a:r>
                      <a:endParaRPr lang="en-US" sz="1600" dirty="0"/>
                    </a:p>
                  </a:txBody>
                  <a:tcPr/>
                </a:tc>
                <a:tc>
                  <a:txBody>
                    <a:bodyPr/>
                    <a:lstStyle/>
                    <a:p>
                      <a:r>
                        <a:rPr lang="en-US" sz="1600" dirty="0" smtClean="0"/>
                        <a:t>4</a:t>
                      </a:r>
                      <a:endParaRPr lang="en-US" sz="1600" dirty="0"/>
                    </a:p>
                  </a:txBody>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114292361"/>
              </p:ext>
            </p:extLst>
          </p:nvPr>
        </p:nvGraphicFramePr>
        <p:xfrm>
          <a:off x="5113795" y="4730352"/>
          <a:ext cx="1723772" cy="741680"/>
        </p:xfrm>
        <a:graphic>
          <a:graphicData uri="http://schemas.openxmlformats.org/drawingml/2006/table">
            <a:tbl>
              <a:tblPr firstRow="1" bandRow="1">
                <a:tableStyleId>{5C22544A-7EE6-4342-B048-85BDC9FD1C3A}</a:tableStyleId>
              </a:tblPr>
              <a:tblGrid>
                <a:gridCol w="866204"/>
                <a:gridCol w="857568"/>
              </a:tblGrid>
              <a:tr h="370840">
                <a:tc>
                  <a:txBody>
                    <a:bodyPr/>
                    <a:lstStyle/>
                    <a:p>
                      <a:r>
                        <a:rPr lang="en-US" sz="1600" dirty="0" smtClean="0"/>
                        <a:t>Process</a:t>
                      </a:r>
                      <a:endParaRPr lang="en-US" sz="1600" dirty="0"/>
                    </a:p>
                  </a:txBody>
                  <a:tcPr/>
                </a:tc>
                <a:tc>
                  <a:txBody>
                    <a:bodyPr/>
                    <a:lstStyle/>
                    <a:p>
                      <a:r>
                        <a:rPr lang="en-US" sz="1600" dirty="0" smtClean="0"/>
                        <a:t>Priority</a:t>
                      </a:r>
                      <a:endParaRPr lang="en-US" sz="1600" dirty="0"/>
                    </a:p>
                  </a:txBody>
                  <a:tcPr/>
                </a:tc>
              </a:tr>
              <a:tr h="370840">
                <a:tc>
                  <a:txBody>
                    <a:bodyPr/>
                    <a:lstStyle/>
                    <a:p>
                      <a:r>
                        <a:rPr lang="en-US" sz="1600" dirty="0" smtClean="0"/>
                        <a:t>P0</a:t>
                      </a:r>
                      <a:endParaRPr lang="en-US" sz="1600" dirty="0"/>
                    </a:p>
                  </a:txBody>
                  <a:tcPr/>
                </a:tc>
                <a:tc>
                  <a:txBody>
                    <a:bodyPr/>
                    <a:lstStyle/>
                    <a:p>
                      <a:r>
                        <a:rPr lang="en-US" sz="1600" dirty="0" smtClean="0"/>
                        <a:t>5</a:t>
                      </a:r>
                      <a:endParaRPr lang="en-US" sz="1600" dirty="0"/>
                    </a:p>
                  </a:txBody>
                  <a:tcPr/>
                </a:tc>
              </a:tr>
            </a:tbl>
          </a:graphicData>
        </a:graphic>
      </p:graphicFrame>
    </p:spTree>
    <p:extLst>
      <p:ext uri="{BB962C8B-B14F-4D97-AF65-F5344CB8AC3E}">
        <p14:creationId xmlns:p14="http://schemas.microsoft.com/office/powerpoint/2010/main" val="286664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21"/>
                                        </p:tgtEl>
                                        <p:attrNameLst>
                                          <p:attrName>ppt_x</p:attrName>
                                        </p:attrNameLst>
                                      </p:cBhvr>
                                      <p:tavLst>
                                        <p:tav tm="0">
                                          <p:val>
                                            <p:strVal val="ppt_x"/>
                                          </p:val>
                                        </p:tav>
                                        <p:tav tm="100000">
                                          <p:val>
                                            <p:strVal val="ppt_x"/>
                                          </p:val>
                                        </p:tav>
                                      </p:tavLst>
                                    </p:anim>
                                    <p:anim calcmode="lin" valueType="num">
                                      <p:cBhvr additive="base">
                                        <p:cTn id="40" dur="500"/>
                                        <p:tgtEl>
                                          <p:spTgt spid="21"/>
                                        </p:tgtEl>
                                        <p:attrNameLst>
                                          <p:attrName>ppt_y</p:attrName>
                                        </p:attrNameLst>
                                      </p:cBhvr>
                                      <p:tavLst>
                                        <p:tav tm="0">
                                          <p:val>
                                            <p:strVal val="ppt_y"/>
                                          </p:val>
                                        </p:tav>
                                        <p:tav tm="100000">
                                          <p:val>
                                            <p:strVal val="1+ppt_h/2"/>
                                          </p:val>
                                        </p:tav>
                                      </p:tavLst>
                                    </p:anim>
                                    <p:set>
                                      <p:cBhvr>
                                        <p:cTn id="41" dur="1" fill="hold">
                                          <p:stCondLst>
                                            <p:cond delay="499"/>
                                          </p:stCondLst>
                                        </p:cTn>
                                        <p:tgtEl>
                                          <p:spTgt spid="2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nodeType="clickEffect">
                                  <p:stCondLst>
                                    <p:cond delay="0"/>
                                  </p:stCondLst>
                                  <p:childTnLst>
                                    <p:anim calcmode="lin" valueType="num">
                                      <p:cBhvr additive="base">
                                        <p:cTn id="59" dur="500"/>
                                        <p:tgtEl>
                                          <p:spTgt spid="22"/>
                                        </p:tgtEl>
                                        <p:attrNameLst>
                                          <p:attrName>ppt_x</p:attrName>
                                        </p:attrNameLst>
                                      </p:cBhvr>
                                      <p:tavLst>
                                        <p:tav tm="0">
                                          <p:val>
                                            <p:strVal val="ppt_x"/>
                                          </p:val>
                                        </p:tav>
                                        <p:tav tm="100000">
                                          <p:val>
                                            <p:strVal val="ppt_x"/>
                                          </p:val>
                                        </p:tav>
                                      </p:tavLst>
                                    </p:anim>
                                    <p:anim calcmode="lin" valueType="num">
                                      <p:cBhvr additive="base">
                                        <p:cTn id="60" dur="500"/>
                                        <p:tgtEl>
                                          <p:spTgt spid="22"/>
                                        </p:tgtEl>
                                        <p:attrNameLst>
                                          <p:attrName>ppt_y</p:attrName>
                                        </p:attrNameLst>
                                      </p:cBhvr>
                                      <p:tavLst>
                                        <p:tav tm="0">
                                          <p:val>
                                            <p:strVal val="ppt_y"/>
                                          </p:val>
                                        </p:tav>
                                        <p:tav tm="100000">
                                          <p:val>
                                            <p:strVal val="1+ppt_h/2"/>
                                          </p:val>
                                        </p:tav>
                                      </p:tavLst>
                                    </p:anim>
                                    <p:set>
                                      <p:cBhvr>
                                        <p:cTn id="61" dur="1" fill="hold">
                                          <p:stCondLst>
                                            <p:cond delay="499"/>
                                          </p:stCondLst>
                                        </p:cTn>
                                        <p:tgtEl>
                                          <p:spTgt spid="2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nodeType="clickEffect">
                                  <p:stCondLst>
                                    <p:cond delay="0"/>
                                  </p:stCondLst>
                                  <p:childTnLst>
                                    <p:anim calcmode="lin" valueType="num">
                                      <p:cBhvr additive="base">
                                        <p:cTn id="79" dur="500"/>
                                        <p:tgtEl>
                                          <p:spTgt spid="23"/>
                                        </p:tgtEl>
                                        <p:attrNameLst>
                                          <p:attrName>ppt_x</p:attrName>
                                        </p:attrNameLst>
                                      </p:cBhvr>
                                      <p:tavLst>
                                        <p:tav tm="0">
                                          <p:val>
                                            <p:strVal val="ppt_x"/>
                                          </p:val>
                                        </p:tav>
                                        <p:tav tm="100000">
                                          <p:val>
                                            <p:strVal val="ppt_x"/>
                                          </p:val>
                                        </p:tav>
                                      </p:tavLst>
                                    </p:anim>
                                    <p:anim calcmode="lin" valueType="num">
                                      <p:cBhvr additive="base">
                                        <p:cTn id="80" dur="500"/>
                                        <p:tgtEl>
                                          <p:spTgt spid="23"/>
                                        </p:tgtEl>
                                        <p:attrNameLst>
                                          <p:attrName>ppt_y</p:attrName>
                                        </p:attrNameLst>
                                      </p:cBhvr>
                                      <p:tavLst>
                                        <p:tav tm="0">
                                          <p:val>
                                            <p:strVal val="ppt_y"/>
                                          </p:val>
                                        </p:tav>
                                        <p:tav tm="100000">
                                          <p:val>
                                            <p:strVal val="1+ppt_h/2"/>
                                          </p:val>
                                        </p:tav>
                                      </p:tavLst>
                                    </p:anim>
                                    <p:set>
                                      <p:cBhvr>
                                        <p:cTn id="81" dur="1" fill="hold">
                                          <p:stCondLst>
                                            <p:cond delay="499"/>
                                          </p:stCondLst>
                                        </p:cTn>
                                        <p:tgtEl>
                                          <p:spTgt spid="2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5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24"/>
                                        </p:tgtEl>
                                        <p:attrNameLst>
                                          <p:attrName>style.visibility</p:attrName>
                                        </p:attrNameLst>
                                      </p:cBhvr>
                                      <p:to>
                                        <p:strVal val="visible"/>
                                      </p:to>
                                    </p:set>
                                    <p:anim calcmode="lin" valueType="num">
                                      <p:cBhvr additive="base">
                                        <p:cTn id="94" dur="500" fill="hold"/>
                                        <p:tgtEl>
                                          <p:spTgt spid="24"/>
                                        </p:tgtEl>
                                        <p:attrNameLst>
                                          <p:attrName>ppt_x</p:attrName>
                                        </p:attrNameLst>
                                      </p:cBhvr>
                                      <p:tavLst>
                                        <p:tav tm="0">
                                          <p:val>
                                            <p:strVal val="#ppt_x"/>
                                          </p:val>
                                        </p:tav>
                                        <p:tav tm="100000">
                                          <p:val>
                                            <p:strVal val="#ppt_x"/>
                                          </p:val>
                                        </p:tav>
                                      </p:tavLst>
                                    </p:anim>
                                    <p:anim calcmode="lin" valueType="num">
                                      <p:cBhvr additive="base">
                                        <p:cTn id="9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xit" presetSubtype="4" fill="hold" nodeType="clickEffect">
                                  <p:stCondLst>
                                    <p:cond delay="0"/>
                                  </p:stCondLst>
                                  <p:childTnLst>
                                    <p:anim calcmode="lin" valueType="num">
                                      <p:cBhvr additive="base">
                                        <p:cTn id="99" dur="500"/>
                                        <p:tgtEl>
                                          <p:spTgt spid="24"/>
                                        </p:tgtEl>
                                        <p:attrNameLst>
                                          <p:attrName>ppt_x</p:attrName>
                                        </p:attrNameLst>
                                      </p:cBhvr>
                                      <p:tavLst>
                                        <p:tav tm="0">
                                          <p:val>
                                            <p:strVal val="ppt_x"/>
                                          </p:val>
                                        </p:tav>
                                        <p:tav tm="100000">
                                          <p:val>
                                            <p:strVal val="ppt_x"/>
                                          </p:val>
                                        </p:tav>
                                      </p:tavLst>
                                    </p:anim>
                                    <p:anim calcmode="lin" valueType="num">
                                      <p:cBhvr additive="base">
                                        <p:cTn id="100" dur="500"/>
                                        <p:tgtEl>
                                          <p:spTgt spid="24"/>
                                        </p:tgtEl>
                                        <p:attrNameLst>
                                          <p:attrName>ppt_y</p:attrName>
                                        </p:attrNameLst>
                                      </p:cBhvr>
                                      <p:tavLst>
                                        <p:tav tm="0">
                                          <p:val>
                                            <p:strVal val="ppt_y"/>
                                          </p:val>
                                        </p:tav>
                                        <p:tav tm="100000">
                                          <p:val>
                                            <p:strVal val="1+ppt_h/2"/>
                                          </p:val>
                                        </p:tav>
                                      </p:tavLst>
                                    </p:anim>
                                    <p:set>
                                      <p:cBhvr>
                                        <p:cTn id="101" dur="1" fill="hold">
                                          <p:stCondLst>
                                            <p:cond delay="499"/>
                                          </p:stCondLst>
                                        </p:cTn>
                                        <p:tgtEl>
                                          <p:spTgt spid="24"/>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5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25"/>
                                        </p:tgtEl>
                                        <p:attrNameLst>
                                          <p:attrName>style.visibility</p:attrName>
                                        </p:attrNameLst>
                                      </p:cBhvr>
                                      <p:to>
                                        <p:strVal val="visible"/>
                                      </p:to>
                                    </p:set>
                                    <p:anim calcmode="lin" valueType="num">
                                      <p:cBhvr additive="base">
                                        <p:cTn id="114" dur="500" fill="hold"/>
                                        <p:tgtEl>
                                          <p:spTgt spid="25"/>
                                        </p:tgtEl>
                                        <p:attrNameLst>
                                          <p:attrName>ppt_x</p:attrName>
                                        </p:attrNameLst>
                                      </p:cBhvr>
                                      <p:tavLst>
                                        <p:tav tm="0">
                                          <p:val>
                                            <p:strVal val="#ppt_x"/>
                                          </p:val>
                                        </p:tav>
                                        <p:tav tm="100000">
                                          <p:val>
                                            <p:strVal val="#ppt_x"/>
                                          </p:val>
                                        </p:tav>
                                      </p:tavLst>
                                    </p:anim>
                                    <p:anim calcmode="lin" valueType="num">
                                      <p:cBhvr additive="base">
                                        <p:cTn id="11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xit" presetSubtype="4" fill="hold" nodeType="clickEffect">
                                  <p:stCondLst>
                                    <p:cond delay="0"/>
                                  </p:stCondLst>
                                  <p:childTnLst>
                                    <p:anim calcmode="lin" valueType="num">
                                      <p:cBhvr additive="base">
                                        <p:cTn id="119" dur="500"/>
                                        <p:tgtEl>
                                          <p:spTgt spid="25"/>
                                        </p:tgtEl>
                                        <p:attrNameLst>
                                          <p:attrName>ppt_x</p:attrName>
                                        </p:attrNameLst>
                                      </p:cBhvr>
                                      <p:tavLst>
                                        <p:tav tm="0">
                                          <p:val>
                                            <p:strVal val="ppt_x"/>
                                          </p:val>
                                        </p:tav>
                                        <p:tav tm="100000">
                                          <p:val>
                                            <p:strVal val="ppt_x"/>
                                          </p:val>
                                        </p:tav>
                                      </p:tavLst>
                                    </p:anim>
                                    <p:anim calcmode="lin" valueType="num">
                                      <p:cBhvr additive="base">
                                        <p:cTn id="120" dur="500"/>
                                        <p:tgtEl>
                                          <p:spTgt spid="25"/>
                                        </p:tgtEl>
                                        <p:attrNameLst>
                                          <p:attrName>ppt_y</p:attrName>
                                        </p:attrNameLst>
                                      </p:cBhvr>
                                      <p:tavLst>
                                        <p:tav tm="0">
                                          <p:val>
                                            <p:strVal val="ppt_y"/>
                                          </p:val>
                                        </p:tav>
                                        <p:tav tm="100000">
                                          <p:val>
                                            <p:strVal val="1+ppt_h/2"/>
                                          </p:val>
                                        </p:tav>
                                      </p:tavLst>
                                    </p:anim>
                                    <p:set>
                                      <p:cBhvr>
                                        <p:cTn id="121" dur="1" fill="hold">
                                          <p:stCondLst>
                                            <p:cond delay="499"/>
                                          </p:stCondLst>
                                        </p:cTn>
                                        <p:tgtEl>
                                          <p:spTgt spid="25"/>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51"/>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animBg="1"/>
      <p:bldP spid="54" grpId="0"/>
      <p:bldP spid="55" grpId="0"/>
      <p:bldP spid="56" grpId="0"/>
      <p:bldP spid="57" grpId="0"/>
      <p:bldP spid="58" grpId="0"/>
      <p:bldP spid="15" grpId="0" animBg="1"/>
      <p:bldP spid="16" grpId="0" animBg="1"/>
      <p:bldP spid="17" grpId="0" animBg="1"/>
      <p:bldP spid="18" grpId="0" animBg="1"/>
      <p:bldP spid="19"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Preemptive </a:t>
            </a:r>
            <a:r>
              <a:rPr lang="en-US" dirty="0"/>
              <a:t>Priority Scheduling</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endParaRPr lang="en-US" dirty="0"/>
          </a:p>
          <a:p>
            <a:endParaRPr lang="en-US" dirty="0"/>
          </a:p>
          <a:p>
            <a:endParaRPr lang="en-US" dirty="0" smtClean="0"/>
          </a:p>
          <a:p>
            <a:r>
              <a:rPr lang="en-US" dirty="0" smtClean="0"/>
              <a:t>Gantt Chart </a:t>
            </a:r>
            <a:r>
              <a:rPr lang="en-US" sz="2100" dirty="0">
                <a:solidFill>
                  <a:srgbClr val="C00000"/>
                </a:solidFill>
              </a:rPr>
              <a:t>(small values for priority means higher priority of a process</a:t>
            </a:r>
            <a:r>
              <a:rPr lang="en-US" sz="2100" dirty="0" smtClean="0">
                <a:solidFill>
                  <a:srgbClr val="C00000"/>
                </a:solidFill>
              </a:rPr>
              <a:t>)</a:t>
            </a:r>
          </a:p>
          <a:p>
            <a:endParaRPr lang="en-US" sz="2100" dirty="0">
              <a:solidFill>
                <a:srgbClr val="FF0000"/>
              </a:solidFill>
            </a:endParaRPr>
          </a:p>
          <a:p>
            <a:endParaRPr lang="en-US" sz="2100" dirty="0" smtClean="0">
              <a:solidFill>
                <a:srgbClr val="FF0000"/>
              </a:solidFill>
            </a:endParaRPr>
          </a:p>
          <a:p>
            <a:endParaRPr lang="en-US" sz="2100" dirty="0">
              <a:solidFill>
                <a:srgbClr val="FF0000"/>
              </a:solidFill>
            </a:endParaRPr>
          </a:p>
          <a:p>
            <a:r>
              <a:rPr lang="en-US" sz="2100" dirty="0"/>
              <a:t>Average Turnaround Time:	 (22+12+2+4) / 4 	= 	</a:t>
            </a:r>
            <a:r>
              <a:rPr lang="en-US" sz="2100" dirty="0" smtClean="0"/>
              <a:t>10 </a:t>
            </a:r>
            <a:r>
              <a:rPr lang="en-US" sz="2100" dirty="0" err="1"/>
              <a:t>ms</a:t>
            </a:r>
            <a:r>
              <a:rPr lang="en-US" sz="2100" dirty="0"/>
              <a:t> </a:t>
            </a:r>
          </a:p>
          <a:p>
            <a:r>
              <a:rPr lang="en-US" sz="2100" dirty="0"/>
              <a:t>Average Waiting Time:	 (12+6+0+0) / 4 		= 	</a:t>
            </a:r>
            <a:r>
              <a:rPr lang="en-US" sz="2100" dirty="0" smtClean="0"/>
              <a:t>4.5 </a:t>
            </a:r>
            <a:r>
              <a:rPr lang="en-US" sz="2100" dirty="0" err="1"/>
              <a:t>ms</a:t>
            </a:r>
            <a:endParaRPr lang="en-US" sz="2100" dirty="0" smtClean="0">
              <a:solidFill>
                <a:srgbClr val="FF0000"/>
              </a:solidFill>
            </a:endParaRPr>
          </a:p>
          <a:p>
            <a:endParaRPr lang="en-US" sz="2100" dirty="0">
              <a:solidFill>
                <a:srgbClr val="FF0000"/>
              </a:solidFill>
            </a:endParaRPr>
          </a:p>
          <a:p>
            <a:endParaRPr lang="en-US" sz="2100" dirty="0" smtClean="0">
              <a:solidFill>
                <a:srgbClr val="FF0000"/>
              </a:solidFill>
            </a:endParaRPr>
          </a:p>
          <a:p>
            <a:endParaRPr lang="en-US" sz="2100" dirty="0">
              <a:solidFill>
                <a:srgbClr val="FF0000"/>
              </a:solidFill>
            </a:endParaRPr>
          </a:p>
          <a:p>
            <a:pPr marL="0" indent="0">
              <a:buNone/>
            </a:pPr>
            <a:endParaRPr lang="en-US" sz="2100" dirty="0" smtClean="0"/>
          </a:p>
          <a:p>
            <a:endParaRPr lang="en-US" dirty="0">
              <a:solidFill>
                <a:srgbClr val="FF0000"/>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3112309181"/>
              </p:ext>
            </p:extLst>
          </p:nvPr>
        </p:nvGraphicFramePr>
        <p:xfrm>
          <a:off x="236803" y="1028128"/>
          <a:ext cx="8524898" cy="2202252"/>
        </p:xfrm>
        <a:graphic>
          <a:graphicData uri="http://schemas.openxmlformats.org/drawingml/2006/table">
            <a:tbl>
              <a:tblPr firstRow="1" bandRow="1">
                <a:tableStyleId>{5C22544A-7EE6-4342-B048-85BDC9FD1C3A}</a:tableStyleId>
              </a:tblPr>
              <a:tblGrid>
                <a:gridCol w="948436"/>
                <a:gridCol w="1436814"/>
                <a:gridCol w="1304671"/>
                <a:gridCol w="1359218"/>
                <a:gridCol w="1914588"/>
                <a:gridCol w="1561171"/>
              </a:tblGrid>
              <a:tr h="648272">
                <a:tc>
                  <a:txBody>
                    <a:bodyPr/>
                    <a:lstStyle/>
                    <a:p>
                      <a:pPr algn="ctr"/>
                      <a:r>
                        <a:rPr lang="en-US" dirty="0" smtClean="0"/>
                        <a:t>Process</a:t>
                      </a:r>
                      <a:endParaRPr lang="en-US" dirty="0"/>
                    </a:p>
                  </a:txBody>
                  <a:tcPr/>
                </a:tc>
                <a:tc>
                  <a:txBody>
                    <a:bodyPr/>
                    <a:lstStyle/>
                    <a:p>
                      <a:pPr algn="ctr"/>
                      <a:r>
                        <a:rPr lang="en-US" dirty="0" smtClean="0"/>
                        <a:t>Arrival Time </a:t>
                      </a:r>
                    </a:p>
                    <a:p>
                      <a:pPr algn="ctr"/>
                      <a:r>
                        <a:rPr lang="en-US" dirty="0" smtClean="0"/>
                        <a:t>(T0)</a:t>
                      </a:r>
                      <a:endParaRPr lang="en-US" dirty="0"/>
                    </a:p>
                  </a:txBody>
                  <a:tcPr/>
                </a:tc>
                <a:tc>
                  <a:txBody>
                    <a:bodyPr/>
                    <a:lstStyle/>
                    <a:p>
                      <a:pPr algn="ctr"/>
                      <a:r>
                        <a:rPr lang="en-US" dirty="0" smtClean="0"/>
                        <a:t>Burst Time </a:t>
                      </a:r>
                    </a:p>
                    <a:p>
                      <a:pPr algn="ctr"/>
                      <a:r>
                        <a:rPr lang="en-US" dirty="0" smtClean="0"/>
                        <a:t>(∆T)</a:t>
                      </a:r>
                      <a:endParaRPr lang="en-US" dirty="0"/>
                    </a:p>
                  </a:txBody>
                  <a:tcPr/>
                </a:tc>
                <a:tc>
                  <a:txBody>
                    <a:bodyPr/>
                    <a:lstStyle/>
                    <a:p>
                      <a:pPr algn="ctr"/>
                      <a:r>
                        <a:rPr lang="en-US" dirty="0" smtClean="0"/>
                        <a:t>Finish Time </a:t>
                      </a:r>
                    </a:p>
                    <a:p>
                      <a:pPr algn="ctr"/>
                      <a:r>
                        <a:rPr lang="en-US" dirty="0" smtClean="0"/>
                        <a:t>(T1)</a:t>
                      </a:r>
                      <a:endParaRPr lang="en-US" dirty="0"/>
                    </a:p>
                  </a:txBody>
                  <a:tcPr/>
                </a:tc>
                <a:tc>
                  <a:txBody>
                    <a:bodyPr/>
                    <a:lstStyle/>
                    <a:p>
                      <a:pPr algn="ctr"/>
                      <a:r>
                        <a:rPr lang="en-US" dirty="0" smtClean="0"/>
                        <a:t>Turnaround Time </a:t>
                      </a:r>
                    </a:p>
                    <a:p>
                      <a:pPr algn="ctr"/>
                      <a:r>
                        <a:rPr lang="en-US" dirty="0" smtClean="0"/>
                        <a:t>(TAT = T1-T0)</a:t>
                      </a:r>
                      <a:endParaRPr lang="en-US" dirty="0"/>
                    </a:p>
                  </a:txBody>
                  <a:tcPr/>
                </a:tc>
                <a:tc>
                  <a:txBody>
                    <a:bodyPr/>
                    <a:lstStyle/>
                    <a:p>
                      <a:pPr algn="ctr"/>
                      <a:r>
                        <a:rPr lang="en-US" dirty="0" smtClean="0"/>
                        <a:t>Waiting Time (WT = TAT-∆T)</a:t>
                      </a:r>
                      <a:endParaRPr lang="en-US" dirty="0"/>
                    </a:p>
                  </a:txBody>
                  <a:tcPr/>
                </a:tc>
              </a:tr>
              <a:tr h="388495">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10</a:t>
                      </a:r>
                      <a:endParaRPr lang="en-US" dirty="0"/>
                    </a:p>
                  </a:txBody>
                  <a:tcPr/>
                </a:tc>
                <a:tc>
                  <a:txBody>
                    <a:bodyPr/>
                    <a:lstStyle/>
                    <a:p>
                      <a:pPr algn="ctr"/>
                      <a:r>
                        <a:rPr lang="en-US" dirty="0" smtClean="0"/>
                        <a:t>22</a:t>
                      </a:r>
                      <a:endParaRPr lang="en-US" dirty="0"/>
                    </a:p>
                  </a:txBody>
                  <a:tcPr/>
                </a:tc>
                <a:tc>
                  <a:txBody>
                    <a:bodyPr/>
                    <a:lstStyle/>
                    <a:p>
                      <a:pPr algn="ctr"/>
                      <a:r>
                        <a:rPr lang="en-US" dirty="0" smtClean="0"/>
                        <a:t>22</a:t>
                      </a:r>
                      <a:endParaRPr lang="en-US" dirty="0"/>
                    </a:p>
                  </a:txBody>
                  <a:tcPr/>
                </a:tc>
                <a:tc>
                  <a:txBody>
                    <a:bodyPr/>
                    <a:lstStyle/>
                    <a:p>
                      <a:pPr algn="ctr"/>
                      <a:r>
                        <a:rPr lang="en-US" dirty="0" smtClean="0"/>
                        <a:t>12</a:t>
                      </a:r>
                      <a:endParaRPr lang="en-US" dirty="0"/>
                    </a:p>
                  </a:txBody>
                  <a:tcPr/>
                </a:tc>
              </a:tr>
              <a:tr h="388495">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13</a:t>
                      </a:r>
                      <a:endParaRPr lang="en-US" dirty="0"/>
                    </a:p>
                  </a:txBody>
                  <a:tcPr/>
                </a:tc>
                <a:tc>
                  <a:txBody>
                    <a:bodyPr/>
                    <a:lstStyle/>
                    <a:p>
                      <a:pPr algn="ctr"/>
                      <a:r>
                        <a:rPr lang="en-US" dirty="0" smtClean="0"/>
                        <a:t>12</a:t>
                      </a:r>
                      <a:endParaRPr lang="en-US" dirty="0"/>
                    </a:p>
                  </a:txBody>
                  <a:tcPr/>
                </a:tc>
                <a:tc>
                  <a:txBody>
                    <a:bodyPr/>
                    <a:lstStyle/>
                    <a:p>
                      <a:pPr algn="ctr"/>
                      <a:r>
                        <a:rPr lang="en-US" dirty="0" smtClean="0"/>
                        <a:t>6</a:t>
                      </a:r>
                      <a:endParaRPr lang="en-US" dirty="0"/>
                    </a:p>
                  </a:txBody>
                  <a:tcPr/>
                </a:tc>
              </a:tr>
              <a:tr h="388495">
                <a:tc>
                  <a:txBody>
                    <a:bodyPr/>
                    <a:lstStyle/>
                    <a:p>
                      <a:pPr algn="ctr"/>
                      <a:r>
                        <a:rPr lang="en-US" dirty="0" smtClean="0"/>
                        <a:t>P2</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r>
              <a:tr h="388495">
                <a:tc>
                  <a:txBody>
                    <a:bodyPr/>
                    <a:lstStyle/>
                    <a:p>
                      <a:pPr algn="ctr"/>
                      <a:r>
                        <a:rPr lang="en-US" dirty="0" smtClean="0"/>
                        <a:t>P3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9</a:t>
                      </a:r>
                      <a:endParaRPr lang="en-US" dirty="0"/>
                    </a:p>
                  </a:txBody>
                  <a:tcPr/>
                </a:tc>
                <a:tc>
                  <a:txBody>
                    <a:bodyPr/>
                    <a:lstStyle/>
                    <a:p>
                      <a:pPr algn="ctr"/>
                      <a:r>
                        <a:rPr lang="en-US" dirty="0" smtClean="0"/>
                        <a:t>4</a:t>
                      </a:r>
                      <a:endParaRPr lang="en-US" dirty="0"/>
                    </a:p>
                  </a:txBody>
                  <a:tcPr/>
                </a:tc>
                <a:tc>
                  <a:txBody>
                    <a:bodyPr/>
                    <a:lstStyle/>
                    <a:p>
                      <a:pPr algn="ctr"/>
                      <a:r>
                        <a:rPr lang="en-US" dirty="0" smtClean="0"/>
                        <a:t>0</a:t>
                      </a:r>
                      <a:endParaRPr lang="en-US" dirty="0"/>
                    </a:p>
                  </a:txBody>
                  <a:tcPr/>
                </a:tc>
              </a:tr>
            </a:tbl>
          </a:graphicData>
        </a:graphic>
      </p:graphicFrame>
      <p:sp useBgFill="1">
        <p:nvSpPr>
          <p:cNvPr id="32" name="Rectangle 31"/>
          <p:cNvSpPr/>
          <p:nvPr/>
        </p:nvSpPr>
        <p:spPr>
          <a:xfrm>
            <a:off x="3917451" y="1010720"/>
            <a:ext cx="1353312" cy="683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3" name="Rectangle 32"/>
          <p:cNvSpPr/>
          <p:nvPr/>
        </p:nvSpPr>
        <p:spPr>
          <a:xfrm>
            <a:off x="5267526" y="1015657"/>
            <a:ext cx="1920240"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p:cNvSpPr/>
          <p:nvPr/>
        </p:nvSpPr>
        <p:spPr>
          <a:xfrm>
            <a:off x="7187766" y="1010720"/>
            <a:ext cx="1651434" cy="658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p:cNvSpPr/>
          <p:nvPr/>
        </p:nvSpPr>
        <p:spPr>
          <a:xfrm>
            <a:off x="3917451" y="1676883"/>
            <a:ext cx="1353312" cy="391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6" name="Rectangle 35"/>
          <p:cNvSpPr/>
          <p:nvPr/>
        </p:nvSpPr>
        <p:spPr>
          <a:xfrm>
            <a:off x="3917451" y="2075807"/>
            <a:ext cx="1353312"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7" name="Rectangle 36"/>
          <p:cNvSpPr/>
          <p:nvPr/>
        </p:nvSpPr>
        <p:spPr>
          <a:xfrm>
            <a:off x="3917451" y="2454918"/>
            <a:ext cx="1353312"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8" name="Rectangle 37"/>
          <p:cNvSpPr/>
          <p:nvPr/>
        </p:nvSpPr>
        <p:spPr>
          <a:xfrm>
            <a:off x="3917451" y="2829583"/>
            <a:ext cx="1353312" cy="4023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38"/>
          <p:cNvSpPr/>
          <p:nvPr/>
        </p:nvSpPr>
        <p:spPr>
          <a:xfrm>
            <a:off x="5267526" y="1682650"/>
            <a:ext cx="192024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0" name="Rectangle 39"/>
          <p:cNvSpPr/>
          <p:nvPr/>
        </p:nvSpPr>
        <p:spPr>
          <a:xfrm>
            <a:off x="5267526" y="2030326"/>
            <a:ext cx="1920240" cy="4049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1" name="Rectangle 40"/>
          <p:cNvSpPr/>
          <p:nvPr/>
        </p:nvSpPr>
        <p:spPr>
          <a:xfrm>
            <a:off x="5267526" y="2430379"/>
            <a:ext cx="1920240"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Rectangle 41"/>
          <p:cNvSpPr/>
          <p:nvPr/>
        </p:nvSpPr>
        <p:spPr>
          <a:xfrm>
            <a:off x="5267526" y="2805044"/>
            <a:ext cx="1920240"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3" name="Rectangle 42"/>
          <p:cNvSpPr/>
          <p:nvPr/>
        </p:nvSpPr>
        <p:spPr>
          <a:xfrm>
            <a:off x="7187766" y="1677713"/>
            <a:ext cx="1651434"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4" name="Rectangle 43"/>
          <p:cNvSpPr/>
          <p:nvPr/>
        </p:nvSpPr>
        <p:spPr>
          <a:xfrm>
            <a:off x="7187766" y="2046331"/>
            <a:ext cx="1651434" cy="384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5" name="Rectangle 44"/>
          <p:cNvSpPr/>
          <p:nvPr/>
        </p:nvSpPr>
        <p:spPr>
          <a:xfrm>
            <a:off x="7187766" y="2425442"/>
            <a:ext cx="1651434" cy="374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6" name="Rectangle 45"/>
          <p:cNvSpPr/>
          <p:nvPr/>
        </p:nvSpPr>
        <p:spPr>
          <a:xfrm>
            <a:off x="7187766" y="2800107"/>
            <a:ext cx="1651434" cy="4297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6050571" y="4108687"/>
            <a:ext cx="1371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48" name="Rectangle 47"/>
          <p:cNvSpPr/>
          <p:nvPr/>
        </p:nvSpPr>
        <p:spPr>
          <a:xfrm>
            <a:off x="4227542" y="4107657"/>
            <a:ext cx="914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P3</a:t>
            </a:r>
            <a:endParaRPr lang="en-US" dirty="0"/>
          </a:p>
        </p:txBody>
      </p:sp>
      <p:sp>
        <p:nvSpPr>
          <p:cNvPr id="49" name="TextBox 48"/>
          <p:cNvSpPr txBox="1"/>
          <p:nvPr/>
        </p:nvSpPr>
        <p:spPr>
          <a:xfrm>
            <a:off x="2321256" y="4572000"/>
            <a:ext cx="318448" cy="381000"/>
          </a:xfrm>
          <a:prstGeom prst="rect">
            <a:avLst/>
          </a:prstGeom>
          <a:noFill/>
        </p:spPr>
        <p:txBody>
          <a:bodyPr wrap="square" rtlCol="0">
            <a:spAutoFit/>
          </a:bodyPr>
          <a:lstStyle/>
          <a:p>
            <a:r>
              <a:rPr lang="en-US" dirty="0" smtClean="0"/>
              <a:t>0</a:t>
            </a:r>
            <a:endParaRPr lang="en-US" dirty="0"/>
          </a:p>
        </p:txBody>
      </p:sp>
      <p:sp>
        <p:nvSpPr>
          <p:cNvPr id="60" name="TextBox 59"/>
          <p:cNvSpPr txBox="1"/>
          <p:nvPr/>
        </p:nvSpPr>
        <p:spPr>
          <a:xfrm>
            <a:off x="4095752" y="4571763"/>
            <a:ext cx="205609" cy="369332"/>
          </a:xfrm>
          <a:prstGeom prst="rect">
            <a:avLst/>
          </a:prstGeom>
          <a:noFill/>
        </p:spPr>
        <p:txBody>
          <a:bodyPr wrap="square" rtlCol="0">
            <a:spAutoFit/>
          </a:bodyPr>
          <a:lstStyle/>
          <a:p>
            <a:r>
              <a:rPr lang="en-US" dirty="0" smtClean="0"/>
              <a:t>5</a:t>
            </a:r>
            <a:endParaRPr lang="en-US" dirty="0"/>
          </a:p>
        </p:txBody>
      </p:sp>
      <p:sp>
        <p:nvSpPr>
          <p:cNvPr id="61" name="TextBox 60"/>
          <p:cNvSpPr txBox="1"/>
          <p:nvPr/>
        </p:nvSpPr>
        <p:spPr>
          <a:xfrm>
            <a:off x="4990545" y="4583668"/>
            <a:ext cx="267255" cy="369332"/>
          </a:xfrm>
          <a:prstGeom prst="rect">
            <a:avLst/>
          </a:prstGeom>
          <a:noFill/>
        </p:spPr>
        <p:txBody>
          <a:bodyPr wrap="square" rtlCol="0">
            <a:spAutoFit/>
          </a:bodyPr>
          <a:lstStyle/>
          <a:p>
            <a:r>
              <a:rPr lang="en-US" dirty="0"/>
              <a:t>9</a:t>
            </a:r>
          </a:p>
        </p:txBody>
      </p:sp>
      <p:sp>
        <p:nvSpPr>
          <p:cNvPr id="62" name="TextBox 61"/>
          <p:cNvSpPr txBox="1"/>
          <p:nvPr/>
        </p:nvSpPr>
        <p:spPr>
          <a:xfrm>
            <a:off x="5831685" y="4578906"/>
            <a:ext cx="452301" cy="369332"/>
          </a:xfrm>
          <a:prstGeom prst="rect">
            <a:avLst/>
          </a:prstGeom>
          <a:noFill/>
        </p:spPr>
        <p:txBody>
          <a:bodyPr wrap="square" rtlCol="0">
            <a:spAutoFit/>
          </a:bodyPr>
          <a:lstStyle/>
          <a:p>
            <a:r>
              <a:rPr lang="en-US" dirty="0" smtClean="0"/>
              <a:t>13</a:t>
            </a:r>
            <a:endParaRPr lang="en-US" dirty="0"/>
          </a:p>
        </p:txBody>
      </p:sp>
      <p:sp>
        <p:nvSpPr>
          <p:cNvPr id="63" name="TextBox 62"/>
          <p:cNvSpPr txBox="1"/>
          <p:nvPr/>
        </p:nvSpPr>
        <p:spPr>
          <a:xfrm>
            <a:off x="7206944" y="4577834"/>
            <a:ext cx="448784" cy="369332"/>
          </a:xfrm>
          <a:prstGeom prst="rect">
            <a:avLst/>
          </a:prstGeom>
          <a:noFill/>
        </p:spPr>
        <p:txBody>
          <a:bodyPr wrap="square" rtlCol="0">
            <a:spAutoFit/>
          </a:bodyPr>
          <a:lstStyle/>
          <a:p>
            <a:r>
              <a:rPr lang="en-US" dirty="0" smtClean="0"/>
              <a:t>22</a:t>
            </a:r>
            <a:endParaRPr lang="en-US" dirty="0"/>
          </a:p>
        </p:txBody>
      </p:sp>
      <p:cxnSp>
        <p:nvCxnSpPr>
          <p:cNvPr id="64" name="Straight Connector 63"/>
          <p:cNvCxnSpPr/>
          <p:nvPr/>
        </p:nvCxnSpPr>
        <p:spPr>
          <a:xfrm>
            <a:off x="2452048" y="4114800"/>
            <a:ext cx="0" cy="45720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444905" y="4107418"/>
            <a:ext cx="457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P0</a:t>
            </a:r>
            <a:endParaRPr lang="en-US" dirty="0"/>
          </a:p>
        </p:txBody>
      </p:sp>
      <p:sp>
        <p:nvSpPr>
          <p:cNvPr id="66" name="Rectangle 65"/>
          <p:cNvSpPr/>
          <p:nvPr/>
        </p:nvSpPr>
        <p:spPr>
          <a:xfrm>
            <a:off x="2901777" y="4107418"/>
            <a:ext cx="662956"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67" name="Rectangle 66"/>
          <p:cNvSpPr/>
          <p:nvPr/>
        </p:nvSpPr>
        <p:spPr>
          <a:xfrm>
            <a:off x="3564733" y="4107418"/>
            <a:ext cx="662956"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P2</a:t>
            </a:r>
            <a:endParaRPr lang="en-US" dirty="0"/>
          </a:p>
        </p:txBody>
      </p:sp>
      <p:sp>
        <p:nvSpPr>
          <p:cNvPr id="68" name="Rectangle 67"/>
          <p:cNvSpPr/>
          <p:nvPr/>
        </p:nvSpPr>
        <p:spPr>
          <a:xfrm>
            <a:off x="5142224" y="4107181"/>
            <a:ext cx="9144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P1</a:t>
            </a:r>
            <a:endParaRPr lang="en-US" dirty="0"/>
          </a:p>
        </p:txBody>
      </p:sp>
      <p:sp>
        <p:nvSpPr>
          <p:cNvPr id="69" name="TextBox 68"/>
          <p:cNvSpPr txBox="1"/>
          <p:nvPr/>
        </p:nvSpPr>
        <p:spPr>
          <a:xfrm>
            <a:off x="3424194" y="4561759"/>
            <a:ext cx="205609" cy="369332"/>
          </a:xfrm>
          <a:prstGeom prst="rect">
            <a:avLst/>
          </a:prstGeom>
          <a:noFill/>
        </p:spPr>
        <p:txBody>
          <a:bodyPr wrap="square" rtlCol="0">
            <a:spAutoFit/>
          </a:bodyPr>
          <a:lstStyle/>
          <a:p>
            <a:r>
              <a:rPr lang="en-US" dirty="0"/>
              <a:t>3</a:t>
            </a:r>
          </a:p>
        </p:txBody>
      </p:sp>
      <p:sp>
        <p:nvSpPr>
          <p:cNvPr id="70" name="TextBox 69"/>
          <p:cNvSpPr txBox="1"/>
          <p:nvPr/>
        </p:nvSpPr>
        <p:spPr>
          <a:xfrm>
            <a:off x="2769162" y="4588547"/>
            <a:ext cx="205609"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45368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35"/>
                                        </p:tgtEl>
                                      </p:cBhvr>
                                    </p:animEffect>
                                    <p:anim calcmode="lin" valueType="num">
                                      <p:cBhvr>
                                        <p:cTn id="14" dur="1000"/>
                                        <p:tgtEl>
                                          <p:spTgt spid="35"/>
                                        </p:tgtEl>
                                        <p:attrNameLst>
                                          <p:attrName>ppt_x</p:attrName>
                                        </p:attrNameLst>
                                      </p:cBhvr>
                                      <p:tavLst>
                                        <p:tav tm="0">
                                          <p:val>
                                            <p:strVal val="ppt_x"/>
                                          </p:val>
                                        </p:tav>
                                        <p:tav tm="100000">
                                          <p:val>
                                            <p:strVal val="ppt_x"/>
                                          </p:val>
                                        </p:tav>
                                      </p:tavLst>
                                    </p:anim>
                                    <p:anim calcmode="lin" valueType="num">
                                      <p:cBhvr>
                                        <p:cTn id="15" dur="1000"/>
                                        <p:tgtEl>
                                          <p:spTgt spid="35"/>
                                        </p:tgtEl>
                                        <p:attrNameLst>
                                          <p:attrName>ppt_y</p:attrName>
                                        </p:attrNameLst>
                                      </p:cBhvr>
                                      <p:tavLst>
                                        <p:tav tm="0">
                                          <p:val>
                                            <p:strVal val="ppt_y"/>
                                          </p:val>
                                        </p:tav>
                                        <p:tav tm="100000">
                                          <p:val>
                                            <p:strVal val="ppt_y+.1"/>
                                          </p:val>
                                        </p:tav>
                                      </p:tavLst>
                                    </p:anim>
                                    <p:set>
                                      <p:cBhvr>
                                        <p:cTn id="16" dur="1" fill="hold">
                                          <p:stCondLst>
                                            <p:cond delay="999"/>
                                          </p:stCondLst>
                                        </p:cTn>
                                        <p:tgtEl>
                                          <p:spTgt spid="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36"/>
                                        </p:tgtEl>
                                      </p:cBhvr>
                                    </p:animEffect>
                                    <p:anim calcmode="lin" valueType="num">
                                      <p:cBhvr>
                                        <p:cTn id="21" dur="1000"/>
                                        <p:tgtEl>
                                          <p:spTgt spid="36"/>
                                        </p:tgtEl>
                                        <p:attrNameLst>
                                          <p:attrName>ppt_x</p:attrName>
                                        </p:attrNameLst>
                                      </p:cBhvr>
                                      <p:tavLst>
                                        <p:tav tm="0">
                                          <p:val>
                                            <p:strVal val="ppt_x"/>
                                          </p:val>
                                        </p:tav>
                                        <p:tav tm="100000">
                                          <p:val>
                                            <p:strVal val="ppt_x"/>
                                          </p:val>
                                        </p:tav>
                                      </p:tavLst>
                                    </p:anim>
                                    <p:anim calcmode="lin" valueType="num">
                                      <p:cBhvr>
                                        <p:cTn id="22" dur="1000"/>
                                        <p:tgtEl>
                                          <p:spTgt spid="36"/>
                                        </p:tgtEl>
                                        <p:attrNameLst>
                                          <p:attrName>ppt_y</p:attrName>
                                        </p:attrNameLst>
                                      </p:cBhvr>
                                      <p:tavLst>
                                        <p:tav tm="0">
                                          <p:val>
                                            <p:strVal val="ppt_y"/>
                                          </p:val>
                                        </p:tav>
                                        <p:tav tm="100000">
                                          <p:val>
                                            <p:strVal val="ppt_y+.1"/>
                                          </p:val>
                                        </p:tav>
                                      </p:tavLst>
                                    </p:anim>
                                    <p:set>
                                      <p:cBhvr>
                                        <p:cTn id="23" dur="1" fill="hold">
                                          <p:stCondLst>
                                            <p:cond delay="999"/>
                                          </p:stCondLst>
                                        </p:cTn>
                                        <p:tgtEl>
                                          <p:spTgt spid="3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37"/>
                                        </p:tgtEl>
                                      </p:cBhvr>
                                    </p:animEffect>
                                    <p:anim calcmode="lin" valueType="num">
                                      <p:cBhvr>
                                        <p:cTn id="28" dur="1000"/>
                                        <p:tgtEl>
                                          <p:spTgt spid="37"/>
                                        </p:tgtEl>
                                        <p:attrNameLst>
                                          <p:attrName>ppt_x</p:attrName>
                                        </p:attrNameLst>
                                      </p:cBhvr>
                                      <p:tavLst>
                                        <p:tav tm="0">
                                          <p:val>
                                            <p:strVal val="ppt_x"/>
                                          </p:val>
                                        </p:tav>
                                        <p:tav tm="100000">
                                          <p:val>
                                            <p:strVal val="ppt_x"/>
                                          </p:val>
                                        </p:tav>
                                      </p:tavLst>
                                    </p:anim>
                                    <p:anim calcmode="lin" valueType="num">
                                      <p:cBhvr>
                                        <p:cTn id="29" dur="1000"/>
                                        <p:tgtEl>
                                          <p:spTgt spid="37"/>
                                        </p:tgtEl>
                                        <p:attrNameLst>
                                          <p:attrName>ppt_y</p:attrName>
                                        </p:attrNameLst>
                                      </p:cBhvr>
                                      <p:tavLst>
                                        <p:tav tm="0">
                                          <p:val>
                                            <p:strVal val="ppt_y"/>
                                          </p:val>
                                        </p:tav>
                                        <p:tav tm="100000">
                                          <p:val>
                                            <p:strVal val="ppt_y+.1"/>
                                          </p:val>
                                        </p:tav>
                                      </p:tavLst>
                                    </p:anim>
                                    <p:set>
                                      <p:cBhvr>
                                        <p:cTn id="30" dur="1" fill="hold">
                                          <p:stCondLst>
                                            <p:cond delay="999"/>
                                          </p:stCondLst>
                                        </p:cTn>
                                        <p:tgtEl>
                                          <p:spTgt spid="3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38"/>
                                        </p:tgtEl>
                                      </p:cBhvr>
                                    </p:animEffect>
                                    <p:anim calcmode="lin" valueType="num">
                                      <p:cBhvr>
                                        <p:cTn id="35" dur="1000"/>
                                        <p:tgtEl>
                                          <p:spTgt spid="38"/>
                                        </p:tgtEl>
                                        <p:attrNameLst>
                                          <p:attrName>ppt_x</p:attrName>
                                        </p:attrNameLst>
                                      </p:cBhvr>
                                      <p:tavLst>
                                        <p:tav tm="0">
                                          <p:val>
                                            <p:strVal val="ppt_x"/>
                                          </p:val>
                                        </p:tav>
                                        <p:tav tm="100000">
                                          <p:val>
                                            <p:strVal val="ppt_x"/>
                                          </p:val>
                                        </p:tav>
                                      </p:tavLst>
                                    </p:anim>
                                    <p:anim calcmode="lin" valueType="num">
                                      <p:cBhvr>
                                        <p:cTn id="36" dur="1000"/>
                                        <p:tgtEl>
                                          <p:spTgt spid="38"/>
                                        </p:tgtEl>
                                        <p:attrNameLst>
                                          <p:attrName>ppt_y</p:attrName>
                                        </p:attrNameLst>
                                      </p:cBhvr>
                                      <p:tavLst>
                                        <p:tav tm="0">
                                          <p:val>
                                            <p:strVal val="ppt_y"/>
                                          </p:val>
                                        </p:tav>
                                        <p:tav tm="100000">
                                          <p:val>
                                            <p:strVal val="ppt_y+.1"/>
                                          </p:val>
                                        </p:tav>
                                      </p:tavLst>
                                    </p:anim>
                                    <p:set>
                                      <p:cBhvr>
                                        <p:cTn id="37" dur="1" fill="hold">
                                          <p:stCondLst>
                                            <p:cond delay="999"/>
                                          </p:stCondLst>
                                        </p:cTn>
                                        <p:tgtEl>
                                          <p:spTgt spid="3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0" nodeType="clickEffect">
                                  <p:stCondLst>
                                    <p:cond delay="0"/>
                                  </p:stCondLst>
                                  <p:childTnLst>
                                    <p:animEffect transition="out" filter="fade">
                                      <p:cBhvr>
                                        <p:cTn id="41" dur="1000"/>
                                        <p:tgtEl>
                                          <p:spTgt spid="33"/>
                                        </p:tgtEl>
                                      </p:cBhvr>
                                    </p:animEffect>
                                    <p:anim calcmode="lin" valueType="num">
                                      <p:cBhvr>
                                        <p:cTn id="42" dur="1000"/>
                                        <p:tgtEl>
                                          <p:spTgt spid="33"/>
                                        </p:tgtEl>
                                        <p:attrNameLst>
                                          <p:attrName>ppt_x</p:attrName>
                                        </p:attrNameLst>
                                      </p:cBhvr>
                                      <p:tavLst>
                                        <p:tav tm="0">
                                          <p:val>
                                            <p:strVal val="ppt_x"/>
                                          </p:val>
                                        </p:tav>
                                        <p:tav tm="100000">
                                          <p:val>
                                            <p:strVal val="ppt_x"/>
                                          </p:val>
                                        </p:tav>
                                      </p:tavLst>
                                    </p:anim>
                                    <p:anim calcmode="lin" valueType="num">
                                      <p:cBhvr>
                                        <p:cTn id="43" dur="1000"/>
                                        <p:tgtEl>
                                          <p:spTgt spid="33"/>
                                        </p:tgtEl>
                                        <p:attrNameLst>
                                          <p:attrName>ppt_y</p:attrName>
                                        </p:attrNameLst>
                                      </p:cBhvr>
                                      <p:tavLst>
                                        <p:tav tm="0">
                                          <p:val>
                                            <p:strVal val="ppt_y"/>
                                          </p:val>
                                        </p:tav>
                                        <p:tav tm="100000">
                                          <p:val>
                                            <p:strVal val="ppt_y+.1"/>
                                          </p:val>
                                        </p:tav>
                                      </p:tavLst>
                                    </p:anim>
                                    <p:set>
                                      <p:cBhvr>
                                        <p:cTn id="44" dur="1" fill="hold">
                                          <p:stCondLst>
                                            <p:cond delay="999"/>
                                          </p:stCondLst>
                                        </p:cTn>
                                        <p:tgtEl>
                                          <p:spTgt spid="3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0" nodeType="clickEffect">
                                  <p:stCondLst>
                                    <p:cond delay="0"/>
                                  </p:stCondLst>
                                  <p:childTnLst>
                                    <p:animEffect transition="out" filter="fade">
                                      <p:cBhvr>
                                        <p:cTn id="48" dur="1000"/>
                                        <p:tgtEl>
                                          <p:spTgt spid="39"/>
                                        </p:tgtEl>
                                      </p:cBhvr>
                                    </p:animEffect>
                                    <p:anim calcmode="lin" valueType="num">
                                      <p:cBhvr>
                                        <p:cTn id="49" dur="1000"/>
                                        <p:tgtEl>
                                          <p:spTgt spid="39"/>
                                        </p:tgtEl>
                                        <p:attrNameLst>
                                          <p:attrName>ppt_x</p:attrName>
                                        </p:attrNameLst>
                                      </p:cBhvr>
                                      <p:tavLst>
                                        <p:tav tm="0">
                                          <p:val>
                                            <p:strVal val="ppt_x"/>
                                          </p:val>
                                        </p:tav>
                                        <p:tav tm="100000">
                                          <p:val>
                                            <p:strVal val="ppt_x"/>
                                          </p:val>
                                        </p:tav>
                                      </p:tavLst>
                                    </p:anim>
                                    <p:anim calcmode="lin" valueType="num">
                                      <p:cBhvr>
                                        <p:cTn id="50" dur="1000"/>
                                        <p:tgtEl>
                                          <p:spTgt spid="39"/>
                                        </p:tgtEl>
                                        <p:attrNameLst>
                                          <p:attrName>ppt_y</p:attrName>
                                        </p:attrNameLst>
                                      </p:cBhvr>
                                      <p:tavLst>
                                        <p:tav tm="0">
                                          <p:val>
                                            <p:strVal val="ppt_y"/>
                                          </p:val>
                                        </p:tav>
                                        <p:tav tm="100000">
                                          <p:val>
                                            <p:strVal val="ppt_y+.1"/>
                                          </p:val>
                                        </p:tav>
                                      </p:tavLst>
                                    </p:anim>
                                    <p:set>
                                      <p:cBhvr>
                                        <p:cTn id="51" dur="1" fill="hold">
                                          <p:stCondLst>
                                            <p:cond delay="999"/>
                                          </p:stCondLst>
                                        </p:cTn>
                                        <p:tgtEl>
                                          <p:spTgt spid="3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0" nodeType="clickEffect">
                                  <p:stCondLst>
                                    <p:cond delay="0"/>
                                  </p:stCondLst>
                                  <p:childTnLst>
                                    <p:animEffect transition="out" filter="fade">
                                      <p:cBhvr>
                                        <p:cTn id="55" dur="1000"/>
                                        <p:tgtEl>
                                          <p:spTgt spid="40"/>
                                        </p:tgtEl>
                                      </p:cBhvr>
                                    </p:animEffect>
                                    <p:anim calcmode="lin" valueType="num">
                                      <p:cBhvr>
                                        <p:cTn id="56" dur="1000"/>
                                        <p:tgtEl>
                                          <p:spTgt spid="40"/>
                                        </p:tgtEl>
                                        <p:attrNameLst>
                                          <p:attrName>ppt_x</p:attrName>
                                        </p:attrNameLst>
                                      </p:cBhvr>
                                      <p:tavLst>
                                        <p:tav tm="0">
                                          <p:val>
                                            <p:strVal val="ppt_x"/>
                                          </p:val>
                                        </p:tav>
                                        <p:tav tm="100000">
                                          <p:val>
                                            <p:strVal val="ppt_x"/>
                                          </p:val>
                                        </p:tav>
                                      </p:tavLst>
                                    </p:anim>
                                    <p:anim calcmode="lin" valueType="num">
                                      <p:cBhvr>
                                        <p:cTn id="57" dur="1000"/>
                                        <p:tgtEl>
                                          <p:spTgt spid="40"/>
                                        </p:tgtEl>
                                        <p:attrNameLst>
                                          <p:attrName>ppt_y</p:attrName>
                                        </p:attrNameLst>
                                      </p:cBhvr>
                                      <p:tavLst>
                                        <p:tav tm="0">
                                          <p:val>
                                            <p:strVal val="ppt_y"/>
                                          </p:val>
                                        </p:tav>
                                        <p:tav tm="100000">
                                          <p:val>
                                            <p:strVal val="ppt_y+.1"/>
                                          </p:val>
                                        </p:tav>
                                      </p:tavLst>
                                    </p:anim>
                                    <p:set>
                                      <p:cBhvr>
                                        <p:cTn id="58" dur="1" fill="hold">
                                          <p:stCondLst>
                                            <p:cond delay="999"/>
                                          </p:stCondLst>
                                        </p:cTn>
                                        <p:tgtEl>
                                          <p:spTgt spid="4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0" nodeType="clickEffect">
                                  <p:stCondLst>
                                    <p:cond delay="0"/>
                                  </p:stCondLst>
                                  <p:childTnLst>
                                    <p:animEffect transition="out" filter="fade">
                                      <p:cBhvr>
                                        <p:cTn id="62" dur="1000"/>
                                        <p:tgtEl>
                                          <p:spTgt spid="41"/>
                                        </p:tgtEl>
                                      </p:cBhvr>
                                    </p:animEffect>
                                    <p:anim calcmode="lin" valueType="num">
                                      <p:cBhvr>
                                        <p:cTn id="63" dur="1000"/>
                                        <p:tgtEl>
                                          <p:spTgt spid="41"/>
                                        </p:tgtEl>
                                        <p:attrNameLst>
                                          <p:attrName>ppt_x</p:attrName>
                                        </p:attrNameLst>
                                      </p:cBhvr>
                                      <p:tavLst>
                                        <p:tav tm="0">
                                          <p:val>
                                            <p:strVal val="ppt_x"/>
                                          </p:val>
                                        </p:tav>
                                        <p:tav tm="100000">
                                          <p:val>
                                            <p:strVal val="ppt_x"/>
                                          </p:val>
                                        </p:tav>
                                      </p:tavLst>
                                    </p:anim>
                                    <p:anim calcmode="lin" valueType="num">
                                      <p:cBhvr>
                                        <p:cTn id="64" dur="1000"/>
                                        <p:tgtEl>
                                          <p:spTgt spid="41"/>
                                        </p:tgtEl>
                                        <p:attrNameLst>
                                          <p:attrName>ppt_y</p:attrName>
                                        </p:attrNameLst>
                                      </p:cBhvr>
                                      <p:tavLst>
                                        <p:tav tm="0">
                                          <p:val>
                                            <p:strVal val="ppt_y"/>
                                          </p:val>
                                        </p:tav>
                                        <p:tav tm="100000">
                                          <p:val>
                                            <p:strVal val="ppt_y+.1"/>
                                          </p:val>
                                        </p:tav>
                                      </p:tavLst>
                                    </p:anim>
                                    <p:set>
                                      <p:cBhvr>
                                        <p:cTn id="65" dur="1" fill="hold">
                                          <p:stCondLst>
                                            <p:cond delay="999"/>
                                          </p:stCondLst>
                                        </p:cTn>
                                        <p:tgtEl>
                                          <p:spTgt spid="4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2" presetClass="exit" presetSubtype="0" fill="hold" grpId="0" nodeType="clickEffect">
                                  <p:stCondLst>
                                    <p:cond delay="0"/>
                                  </p:stCondLst>
                                  <p:childTnLst>
                                    <p:animEffect transition="out" filter="fade">
                                      <p:cBhvr>
                                        <p:cTn id="69" dur="1000"/>
                                        <p:tgtEl>
                                          <p:spTgt spid="42"/>
                                        </p:tgtEl>
                                      </p:cBhvr>
                                    </p:animEffect>
                                    <p:anim calcmode="lin" valueType="num">
                                      <p:cBhvr>
                                        <p:cTn id="70" dur="1000"/>
                                        <p:tgtEl>
                                          <p:spTgt spid="42"/>
                                        </p:tgtEl>
                                        <p:attrNameLst>
                                          <p:attrName>ppt_x</p:attrName>
                                        </p:attrNameLst>
                                      </p:cBhvr>
                                      <p:tavLst>
                                        <p:tav tm="0">
                                          <p:val>
                                            <p:strVal val="ppt_x"/>
                                          </p:val>
                                        </p:tav>
                                        <p:tav tm="100000">
                                          <p:val>
                                            <p:strVal val="ppt_x"/>
                                          </p:val>
                                        </p:tav>
                                      </p:tavLst>
                                    </p:anim>
                                    <p:anim calcmode="lin" valueType="num">
                                      <p:cBhvr>
                                        <p:cTn id="71" dur="1000"/>
                                        <p:tgtEl>
                                          <p:spTgt spid="42"/>
                                        </p:tgtEl>
                                        <p:attrNameLst>
                                          <p:attrName>ppt_y</p:attrName>
                                        </p:attrNameLst>
                                      </p:cBhvr>
                                      <p:tavLst>
                                        <p:tav tm="0">
                                          <p:val>
                                            <p:strVal val="ppt_y"/>
                                          </p:val>
                                        </p:tav>
                                        <p:tav tm="100000">
                                          <p:val>
                                            <p:strVal val="ppt_y+.1"/>
                                          </p:val>
                                        </p:tav>
                                      </p:tavLst>
                                    </p:anim>
                                    <p:set>
                                      <p:cBhvr>
                                        <p:cTn id="72" dur="1" fill="hold">
                                          <p:stCondLst>
                                            <p:cond delay="999"/>
                                          </p:stCondLst>
                                        </p:cTn>
                                        <p:tgtEl>
                                          <p:spTgt spid="4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0" nodeType="clickEffect">
                                  <p:stCondLst>
                                    <p:cond delay="0"/>
                                  </p:stCondLst>
                                  <p:childTnLst>
                                    <p:animEffect transition="out" filter="fade">
                                      <p:cBhvr>
                                        <p:cTn id="76" dur="1000"/>
                                        <p:tgtEl>
                                          <p:spTgt spid="34"/>
                                        </p:tgtEl>
                                      </p:cBhvr>
                                    </p:animEffect>
                                    <p:anim calcmode="lin" valueType="num">
                                      <p:cBhvr>
                                        <p:cTn id="77" dur="1000"/>
                                        <p:tgtEl>
                                          <p:spTgt spid="34"/>
                                        </p:tgtEl>
                                        <p:attrNameLst>
                                          <p:attrName>ppt_x</p:attrName>
                                        </p:attrNameLst>
                                      </p:cBhvr>
                                      <p:tavLst>
                                        <p:tav tm="0">
                                          <p:val>
                                            <p:strVal val="ppt_x"/>
                                          </p:val>
                                        </p:tav>
                                        <p:tav tm="100000">
                                          <p:val>
                                            <p:strVal val="ppt_x"/>
                                          </p:val>
                                        </p:tav>
                                      </p:tavLst>
                                    </p:anim>
                                    <p:anim calcmode="lin" valueType="num">
                                      <p:cBhvr>
                                        <p:cTn id="78" dur="1000"/>
                                        <p:tgtEl>
                                          <p:spTgt spid="34"/>
                                        </p:tgtEl>
                                        <p:attrNameLst>
                                          <p:attrName>ppt_y</p:attrName>
                                        </p:attrNameLst>
                                      </p:cBhvr>
                                      <p:tavLst>
                                        <p:tav tm="0">
                                          <p:val>
                                            <p:strVal val="ppt_y"/>
                                          </p:val>
                                        </p:tav>
                                        <p:tav tm="100000">
                                          <p:val>
                                            <p:strVal val="ppt_y+.1"/>
                                          </p:val>
                                        </p:tav>
                                      </p:tavLst>
                                    </p:anim>
                                    <p:set>
                                      <p:cBhvr>
                                        <p:cTn id="79" dur="1" fill="hold">
                                          <p:stCondLst>
                                            <p:cond delay="999"/>
                                          </p:stCondLst>
                                        </p:cTn>
                                        <p:tgtEl>
                                          <p:spTgt spid="3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xit" presetSubtype="0" fill="hold" grpId="0" nodeType="clickEffect">
                                  <p:stCondLst>
                                    <p:cond delay="0"/>
                                  </p:stCondLst>
                                  <p:childTnLst>
                                    <p:animEffect transition="out" filter="fade">
                                      <p:cBhvr>
                                        <p:cTn id="83" dur="1000"/>
                                        <p:tgtEl>
                                          <p:spTgt spid="43"/>
                                        </p:tgtEl>
                                      </p:cBhvr>
                                    </p:animEffect>
                                    <p:anim calcmode="lin" valueType="num">
                                      <p:cBhvr>
                                        <p:cTn id="84" dur="1000"/>
                                        <p:tgtEl>
                                          <p:spTgt spid="43"/>
                                        </p:tgtEl>
                                        <p:attrNameLst>
                                          <p:attrName>ppt_x</p:attrName>
                                        </p:attrNameLst>
                                      </p:cBhvr>
                                      <p:tavLst>
                                        <p:tav tm="0">
                                          <p:val>
                                            <p:strVal val="ppt_x"/>
                                          </p:val>
                                        </p:tav>
                                        <p:tav tm="100000">
                                          <p:val>
                                            <p:strVal val="ppt_x"/>
                                          </p:val>
                                        </p:tav>
                                      </p:tavLst>
                                    </p:anim>
                                    <p:anim calcmode="lin" valueType="num">
                                      <p:cBhvr>
                                        <p:cTn id="85" dur="1000"/>
                                        <p:tgtEl>
                                          <p:spTgt spid="43"/>
                                        </p:tgtEl>
                                        <p:attrNameLst>
                                          <p:attrName>ppt_y</p:attrName>
                                        </p:attrNameLst>
                                      </p:cBhvr>
                                      <p:tavLst>
                                        <p:tav tm="0">
                                          <p:val>
                                            <p:strVal val="ppt_y"/>
                                          </p:val>
                                        </p:tav>
                                        <p:tav tm="100000">
                                          <p:val>
                                            <p:strVal val="ppt_y+.1"/>
                                          </p:val>
                                        </p:tav>
                                      </p:tavLst>
                                    </p:anim>
                                    <p:set>
                                      <p:cBhvr>
                                        <p:cTn id="86" dur="1" fill="hold">
                                          <p:stCondLst>
                                            <p:cond delay="999"/>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exit" presetSubtype="0" fill="hold" grpId="0" nodeType="clickEffect">
                                  <p:stCondLst>
                                    <p:cond delay="0"/>
                                  </p:stCondLst>
                                  <p:childTnLst>
                                    <p:animEffect transition="out" filter="fade">
                                      <p:cBhvr>
                                        <p:cTn id="90" dur="1000"/>
                                        <p:tgtEl>
                                          <p:spTgt spid="44"/>
                                        </p:tgtEl>
                                      </p:cBhvr>
                                    </p:animEffect>
                                    <p:anim calcmode="lin" valueType="num">
                                      <p:cBhvr>
                                        <p:cTn id="91" dur="1000"/>
                                        <p:tgtEl>
                                          <p:spTgt spid="44"/>
                                        </p:tgtEl>
                                        <p:attrNameLst>
                                          <p:attrName>ppt_x</p:attrName>
                                        </p:attrNameLst>
                                      </p:cBhvr>
                                      <p:tavLst>
                                        <p:tav tm="0">
                                          <p:val>
                                            <p:strVal val="ppt_x"/>
                                          </p:val>
                                        </p:tav>
                                        <p:tav tm="100000">
                                          <p:val>
                                            <p:strVal val="ppt_x"/>
                                          </p:val>
                                        </p:tav>
                                      </p:tavLst>
                                    </p:anim>
                                    <p:anim calcmode="lin" valueType="num">
                                      <p:cBhvr>
                                        <p:cTn id="92" dur="1000"/>
                                        <p:tgtEl>
                                          <p:spTgt spid="44"/>
                                        </p:tgtEl>
                                        <p:attrNameLst>
                                          <p:attrName>ppt_y</p:attrName>
                                        </p:attrNameLst>
                                      </p:cBhvr>
                                      <p:tavLst>
                                        <p:tav tm="0">
                                          <p:val>
                                            <p:strVal val="ppt_y"/>
                                          </p:val>
                                        </p:tav>
                                        <p:tav tm="100000">
                                          <p:val>
                                            <p:strVal val="ppt_y+.1"/>
                                          </p:val>
                                        </p:tav>
                                      </p:tavLst>
                                    </p:anim>
                                    <p:set>
                                      <p:cBhvr>
                                        <p:cTn id="93" dur="1" fill="hold">
                                          <p:stCondLst>
                                            <p:cond delay="999"/>
                                          </p:stCondLst>
                                        </p:cTn>
                                        <p:tgtEl>
                                          <p:spTgt spid="4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2" presetClass="exit" presetSubtype="0" fill="hold" grpId="0" nodeType="clickEffect">
                                  <p:stCondLst>
                                    <p:cond delay="0"/>
                                  </p:stCondLst>
                                  <p:childTnLst>
                                    <p:animEffect transition="out" filter="fade">
                                      <p:cBhvr>
                                        <p:cTn id="97" dur="1000"/>
                                        <p:tgtEl>
                                          <p:spTgt spid="45"/>
                                        </p:tgtEl>
                                      </p:cBhvr>
                                    </p:animEffect>
                                    <p:anim calcmode="lin" valueType="num">
                                      <p:cBhvr>
                                        <p:cTn id="98" dur="1000"/>
                                        <p:tgtEl>
                                          <p:spTgt spid="45"/>
                                        </p:tgtEl>
                                        <p:attrNameLst>
                                          <p:attrName>ppt_x</p:attrName>
                                        </p:attrNameLst>
                                      </p:cBhvr>
                                      <p:tavLst>
                                        <p:tav tm="0">
                                          <p:val>
                                            <p:strVal val="ppt_x"/>
                                          </p:val>
                                        </p:tav>
                                        <p:tav tm="100000">
                                          <p:val>
                                            <p:strVal val="ppt_x"/>
                                          </p:val>
                                        </p:tav>
                                      </p:tavLst>
                                    </p:anim>
                                    <p:anim calcmode="lin" valueType="num">
                                      <p:cBhvr>
                                        <p:cTn id="99" dur="1000"/>
                                        <p:tgtEl>
                                          <p:spTgt spid="45"/>
                                        </p:tgtEl>
                                        <p:attrNameLst>
                                          <p:attrName>ppt_y</p:attrName>
                                        </p:attrNameLst>
                                      </p:cBhvr>
                                      <p:tavLst>
                                        <p:tav tm="0">
                                          <p:val>
                                            <p:strVal val="ppt_y"/>
                                          </p:val>
                                        </p:tav>
                                        <p:tav tm="100000">
                                          <p:val>
                                            <p:strVal val="ppt_y+.1"/>
                                          </p:val>
                                        </p:tav>
                                      </p:tavLst>
                                    </p:anim>
                                    <p:set>
                                      <p:cBhvr>
                                        <p:cTn id="100" dur="1" fill="hold">
                                          <p:stCondLst>
                                            <p:cond delay="999"/>
                                          </p:stCondLst>
                                        </p:cTn>
                                        <p:tgtEl>
                                          <p:spTgt spid="4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42" presetClass="exit" presetSubtype="0" fill="hold" grpId="0" nodeType="clickEffect">
                                  <p:stCondLst>
                                    <p:cond delay="0"/>
                                  </p:stCondLst>
                                  <p:childTnLst>
                                    <p:animEffect transition="out" filter="fade">
                                      <p:cBhvr>
                                        <p:cTn id="104" dur="1000"/>
                                        <p:tgtEl>
                                          <p:spTgt spid="46"/>
                                        </p:tgtEl>
                                      </p:cBhvr>
                                    </p:animEffect>
                                    <p:anim calcmode="lin" valueType="num">
                                      <p:cBhvr>
                                        <p:cTn id="105" dur="1000"/>
                                        <p:tgtEl>
                                          <p:spTgt spid="46"/>
                                        </p:tgtEl>
                                        <p:attrNameLst>
                                          <p:attrName>ppt_x</p:attrName>
                                        </p:attrNameLst>
                                      </p:cBhvr>
                                      <p:tavLst>
                                        <p:tav tm="0">
                                          <p:val>
                                            <p:strVal val="ppt_x"/>
                                          </p:val>
                                        </p:tav>
                                        <p:tav tm="100000">
                                          <p:val>
                                            <p:strVal val="ppt_x"/>
                                          </p:val>
                                        </p:tav>
                                      </p:tavLst>
                                    </p:anim>
                                    <p:anim calcmode="lin" valueType="num">
                                      <p:cBhvr>
                                        <p:cTn id="106" dur="1000"/>
                                        <p:tgtEl>
                                          <p:spTgt spid="46"/>
                                        </p:tgtEl>
                                        <p:attrNameLst>
                                          <p:attrName>ppt_y</p:attrName>
                                        </p:attrNameLst>
                                      </p:cBhvr>
                                      <p:tavLst>
                                        <p:tav tm="0">
                                          <p:val>
                                            <p:strVal val="ppt_y"/>
                                          </p:val>
                                        </p:tav>
                                        <p:tav tm="100000">
                                          <p:val>
                                            <p:strVal val="ppt_y+.1"/>
                                          </p:val>
                                        </p:tav>
                                      </p:tavLst>
                                    </p:anim>
                                    <p:set>
                                      <p:cBhvr>
                                        <p:cTn id="107" dur="1" fill="hold">
                                          <p:stCondLst>
                                            <p:cond delay="999"/>
                                          </p:stCondLst>
                                        </p:cTn>
                                        <p:tgtEl>
                                          <p:spTgt spid="46"/>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Preemptive Priority Scheduling</a:t>
            </a:r>
          </a:p>
        </p:txBody>
      </p:sp>
      <p:sp>
        <p:nvSpPr>
          <p:cNvPr id="3" name="Content Placeholder 2"/>
          <p:cNvSpPr>
            <a:spLocks noGrp="1"/>
          </p:cNvSpPr>
          <p:nvPr>
            <p:ph idx="1"/>
          </p:nvPr>
        </p:nvSpPr>
        <p:spPr/>
        <p:txBody>
          <a:bodyPr/>
          <a:lstStyle/>
          <a:p>
            <a:r>
              <a:rPr lang="en-IN" dirty="0"/>
              <a:t>Advantages:</a:t>
            </a:r>
          </a:p>
          <a:p>
            <a:pPr lvl="1"/>
            <a:r>
              <a:rPr lang="en-IN" dirty="0"/>
              <a:t>Priority is </a:t>
            </a:r>
            <a:r>
              <a:rPr lang="en-IN" dirty="0" smtClean="0"/>
              <a:t>considered so </a:t>
            </a:r>
            <a:r>
              <a:rPr lang="en-IN" b="1" dirty="0" smtClean="0">
                <a:solidFill>
                  <a:srgbClr val="C00000"/>
                </a:solidFill>
              </a:rPr>
              <a:t>critical </a:t>
            </a:r>
            <a:r>
              <a:rPr lang="en-IN" b="1" dirty="0">
                <a:solidFill>
                  <a:srgbClr val="C00000"/>
                </a:solidFill>
              </a:rPr>
              <a:t>processes can get even better response time</a:t>
            </a:r>
            <a:r>
              <a:rPr lang="en-IN" dirty="0"/>
              <a:t>.</a:t>
            </a:r>
          </a:p>
          <a:p>
            <a:r>
              <a:rPr lang="en-IN" dirty="0"/>
              <a:t>Disadvantages:</a:t>
            </a:r>
          </a:p>
          <a:p>
            <a:pPr lvl="1">
              <a:buClr>
                <a:schemeClr val="tx1"/>
              </a:buClr>
            </a:pPr>
            <a:r>
              <a:rPr lang="en-IN" b="1" dirty="0">
                <a:solidFill>
                  <a:srgbClr val="C00000"/>
                </a:solidFill>
              </a:rPr>
              <a:t>Starvation is possible for low priority processes</a:t>
            </a:r>
            <a:r>
              <a:rPr lang="en-IN" dirty="0"/>
              <a:t>. It can be overcome by using technique called ‘Aging’.</a:t>
            </a:r>
          </a:p>
          <a:p>
            <a:pPr lvl="1">
              <a:buClr>
                <a:schemeClr val="tx1"/>
              </a:buClr>
            </a:pPr>
            <a:r>
              <a:rPr lang="en-IN" b="1" dirty="0">
                <a:solidFill>
                  <a:srgbClr val="C00000"/>
                </a:solidFill>
              </a:rPr>
              <a:t>Aging</a:t>
            </a:r>
            <a:r>
              <a:rPr lang="en-IN" dirty="0"/>
              <a:t>: </a:t>
            </a:r>
            <a:r>
              <a:rPr lang="en-IN" b="1" dirty="0">
                <a:solidFill>
                  <a:srgbClr val="C00000"/>
                </a:solidFill>
              </a:rPr>
              <a:t>gradually increases the priority of processes </a:t>
            </a:r>
            <a:r>
              <a:rPr lang="en-IN" dirty="0"/>
              <a:t>that wait in the system for a long time.</a:t>
            </a:r>
          </a:p>
          <a:p>
            <a:pPr lvl="1">
              <a:buClr>
                <a:schemeClr val="tx1"/>
              </a:buClr>
            </a:pPr>
            <a:r>
              <a:rPr lang="en-IN" b="1" dirty="0">
                <a:solidFill>
                  <a:srgbClr val="C00000"/>
                </a:solidFill>
              </a:rPr>
              <a:t>Context switch overhead is there</a:t>
            </a:r>
            <a:r>
              <a:rPr lang="en-IN" dirty="0"/>
              <a:t>.</a:t>
            </a:r>
          </a:p>
          <a:p>
            <a:endParaRPr lang="en-IN" dirty="0"/>
          </a:p>
        </p:txBody>
      </p:sp>
    </p:spTree>
    <p:extLst>
      <p:ext uri="{BB962C8B-B14F-4D97-AF65-F5344CB8AC3E}">
        <p14:creationId xmlns:p14="http://schemas.microsoft.com/office/powerpoint/2010/main" val="234993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Real Time </a:t>
            </a:r>
            <a:r>
              <a:rPr lang="en-IN" dirty="0" smtClean="0"/>
              <a:t>Operating System</a:t>
            </a:r>
            <a:endParaRPr lang="en-IN" dirty="0"/>
          </a:p>
        </p:txBody>
      </p:sp>
      <p:sp>
        <p:nvSpPr>
          <p:cNvPr id="3" name="Content Placeholder 2"/>
          <p:cNvSpPr>
            <a:spLocks noGrp="1"/>
          </p:cNvSpPr>
          <p:nvPr>
            <p:ph idx="1"/>
          </p:nvPr>
        </p:nvSpPr>
        <p:spPr/>
        <p:txBody>
          <a:bodyPr/>
          <a:lstStyle/>
          <a:p>
            <a:r>
              <a:rPr lang="en-IN" dirty="0" smtClean="0"/>
              <a:t>Real time computing may be defined as that type of computing in which the </a:t>
            </a:r>
            <a:r>
              <a:rPr lang="en-IN" b="1" dirty="0" smtClean="0">
                <a:solidFill>
                  <a:srgbClr val="C00000"/>
                </a:solidFill>
              </a:rPr>
              <a:t>correctness of the system depends not only on the logical result of the computation but also on the time at which the results are produced</a:t>
            </a:r>
            <a:r>
              <a:rPr lang="en-IN" dirty="0" smtClean="0"/>
              <a:t>.</a:t>
            </a:r>
          </a:p>
          <a:p>
            <a:r>
              <a:rPr lang="en-IN" dirty="0" smtClean="0"/>
              <a:t>Real time task may be classified as hard and soft.</a:t>
            </a:r>
          </a:p>
          <a:p>
            <a:r>
              <a:rPr lang="en-IN" dirty="0" smtClean="0"/>
              <a:t>A </a:t>
            </a:r>
            <a:r>
              <a:rPr lang="en-IN" b="1" dirty="0" smtClean="0">
                <a:solidFill>
                  <a:srgbClr val="C00000"/>
                </a:solidFill>
              </a:rPr>
              <a:t>hard real time task is one that must meet its deadline</a:t>
            </a:r>
            <a:r>
              <a:rPr lang="en-IN" dirty="0" smtClean="0"/>
              <a:t>; otherwise </a:t>
            </a:r>
            <a:r>
              <a:rPr lang="en-IN" b="1" dirty="0" smtClean="0">
                <a:solidFill>
                  <a:srgbClr val="C00000"/>
                </a:solidFill>
              </a:rPr>
              <a:t>it will cause unacceptable damage </a:t>
            </a:r>
            <a:r>
              <a:rPr lang="en-IN" dirty="0" smtClean="0"/>
              <a:t>or a fatal error to the system.  </a:t>
            </a:r>
          </a:p>
          <a:p>
            <a:r>
              <a:rPr lang="en-IN" dirty="0"/>
              <a:t>A </a:t>
            </a:r>
            <a:r>
              <a:rPr lang="en-IN" dirty="0" smtClean="0"/>
              <a:t>soft real </a:t>
            </a:r>
            <a:r>
              <a:rPr lang="en-IN" dirty="0"/>
              <a:t>time task </a:t>
            </a:r>
            <a:r>
              <a:rPr lang="en-IN" dirty="0" smtClean="0"/>
              <a:t>has an associated </a:t>
            </a:r>
            <a:r>
              <a:rPr lang="en-IN" b="1" dirty="0" smtClean="0">
                <a:solidFill>
                  <a:srgbClr val="C00000"/>
                </a:solidFill>
              </a:rPr>
              <a:t>deadline that is desirable but not mandatory</a:t>
            </a:r>
            <a:r>
              <a:rPr lang="en-IN" dirty="0" smtClean="0"/>
              <a:t>; </a:t>
            </a:r>
            <a:r>
              <a:rPr lang="en-IN" dirty="0"/>
              <a:t>it </a:t>
            </a:r>
            <a:r>
              <a:rPr lang="en-IN" dirty="0" smtClean="0"/>
              <a:t>will not </a:t>
            </a:r>
            <a:r>
              <a:rPr lang="en-IN" dirty="0"/>
              <a:t>cause unacceptable damage or a fatal error </a:t>
            </a:r>
            <a:r>
              <a:rPr lang="en-IN" dirty="0" smtClean="0"/>
              <a:t>on missing deadline.</a:t>
            </a:r>
            <a:endParaRPr lang="en-IN" dirty="0"/>
          </a:p>
        </p:txBody>
      </p:sp>
    </p:spTree>
    <p:extLst>
      <p:ext uri="{BB962C8B-B14F-4D97-AF65-F5344CB8AC3E}">
        <p14:creationId xmlns:p14="http://schemas.microsoft.com/office/powerpoint/2010/main" val="21484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Characteristics of Real </a:t>
            </a:r>
            <a:r>
              <a:rPr lang="en-IN" dirty="0"/>
              <a:t>Time </a:t>
            </a:r>
            <a:r>
              <a:rPr lang="en-IN" dirty="0" smtClean="0"/>
              <a:t>OS</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smtClean="0"/>
              <a:t>Determinism: </a:t>
            </a:r>
            <a:r>
              <a:rPr lang="en-US" dirty="0"/>
              <a:t>Operations are performed at fixed, predetermined times or within predetermined time intervals</a:t>
            </a:r>
            <a:r>
              <a:rPr lang="en-US" dirty="0" smtClean="0"/>
              <a:t>.</a:t>
            </a:r>
          </a:p>
          <a:p>
            <a:pPr marL="457200" indent="-457200">
              <a:buFont typeface="+mj-lt"/>
              <a:buAutoNum type="arabicPeriod"/>
            </a:pPr>
            <a:r>
              <a:rPr lang="en-US" dirty="0" smtClean="0"/>
              <a:t>Responsiveness: </a:t>
            </a:r>
            <a:r>
              <a:rPr lang="en-US" dirty="0"/>
              <a:t>How long, after acknowledgment, the operating system takes to service the interrupt. </a:t>
            </a:r>
            <a:endParaRPr lang="en-US" dirty="0" smtClean="0"/>
          </a:p>
          <a:p>
            <a:pPr marL="457200" indent="0">
              <a:buNone/>
            </a:pPr>
            <a:r>
              <a:rPr lang="en-US" dirty="0" smtClean="0"/>
              <a:t>It </a:t>
            </a:r>
            <a:r>
              <a:rPr lang="en-US" dirty="0"/>
              <a:t>includes the time to begin execution of the interrupt service routine (ISR). If a context switch is necessary, the delay is longer than an ISR executed within the context of the current process.</a:t>
            </a:r>
            <a:endParaRPr lang="en-IN" dirty="0" smtClean="0"/>
          </a:p>
          <a:p>
            <a:endParaRPr lang="en-IN" dirty="0"/>
          </a:p>
        </p:txBody>
      </p:sp>
    </p:spTree>
    <p:extLst>
      <p:ext uri="{BB962C8B-B14F-4D97-AF65-F5344CB8AC3E}">
        <p14:creationId xmlns:p14="http://schemas.microsoft.com/office/powerpoint/2010/main" val="152806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Characteristics of Real </a:t>
            </a:r>
            <a:r>
              <a:rPr lang="en-IN" dirty="0"/>
              <a:t>Time </a:t>
            </a:r>
            <a:r>
              <a:rPr lang="en-IN" dirty="0" smtClean="0"/>
              <a:t>OS</a:t>
            </a:r>
            <a:endParaRPr lang="en-IN"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t>User </a:t>
            </a:r>
            <a:r>
              <a:rPr lang="en-US" dirty="0" smtClean="0"/>
              <a:t>Control: </a:t>
            </a:r>
            <a:r>
              <a:rPr lang="en-US" dirty="0"/>
              <a:t>User should be able to</a:t>
            </a:r>
          </a:p>
          <a:p>
            <a:pPr marL="1025525" lvl="2" indent="-457200">
              <a:buFont typeface="+mj-lt"/>
              <a:buAutoNum type="arabicParenR"/>
            </a:pPr>
            <a:r>
              <a:rPr lang="en-US" dirty="0" smtClean="0"/>
              <a:t>Specify </a:t>
            </a:r>
            <a:r>
              <a:rPr lang="en-US" dirty="0"/>
              <a:t>paging or process </a:t>
            </a:r>
            <a:r>
              <a:rPr lang="en-US" dirty="0" smtClean="0"/>
              <a:t>swapping</a:t>
            </a:r>
          </a:p>
          <a:p>
            <a:pPr marL="1025525" lvl="2" indent="-457200">
              <a:buFont typeface="+mj-lt"/>
              <a:buAutoNum type="arabicParenR"/>
            </a:pPr>
            <a:r>
              <a:rPr lang="en-US" dirty="0" smtClean="0"/>
              <a:t>Decide </a:t>
            </a:r>
            <a:r>
              <a:rPr lang="en-US" dirty="0"/>
              <a:t>which processes must reside in main memory</a:t>
            </a:r>
          </a:p>
          <a:p>
            <a:pPr marL="1025525" lvl="2" indent="-457200">
              <a:buFont typeface="+mj-lt"/>
              <a:buAutoNum type="arabicParenR"/>
            </a:pPr>
            <a:r>
              <a:rPr lang="en-US" dirty="0" smtClean="0"/>
              <a:t>Establish </a:t>
            </a:r>
            <a:r>
              <a:rPr lang="en-US" dirty="0"/>
              <a:t>the rights of processes</a:t>
            </a:r>
          </a:p>
          <a:p>
            <a:pPr marL="1025525" lvl="2" indent="-457200">
              <a:buFont typeface="+mj-lt"/>
              <a:buAutoNum type="arabicParenR"/>
            </a:pPr>
            <a:r>
              <a:rPr lang="en-US" dirty="0" smtClean="0"/>
              <a:t>Select </a:t>
            </a:r>
            <a:r>
              <a:rPr lang="en-US" dirty="0"/>
              <a:t>algorithms for disks scheduling</a:t>
            </a:r>
            <a:endParaRPr lang="en-IN" dirty="0" smtClean="0"/>
          </a:p>
          <a:p>
            <a:pPr marL="457200" indent="-457200">
              <a:buFont typeface="+mj-lt"/>
              <a:buAutoNum type="arabicPeriod" startAt="4"/>
            </a:pPr>
            <a:r>
              <a:rPr lang="en-US" dirty="0" smtClean="0"/>
              <a:t>Reliability: </a:t>
            </a:r>
            <a:r>
              <a:rPr lang="en-US" dirty="0"/>
              <a:t>Real time system must be reliable. Reliability means </a:t>
            </a:r>
            <a:r>
              <a:rPr lang="en-US" dirty="0" smtClean="0"/>
              <a:t>the </a:t>
            </a:r>
            <a:r>
              <a:rPr lang="en-US" dirty="0"/>
              <a:t>system should not </a:t>
            </a:r>
            <a:r>
              <a:rPr lang="en-US" dirty="0" smtClean="0"/>
              <a:t>fail.</a:t>
            </a:r>
          </a:p>
          <a:p>
            <a:pPr marL="457200" indent="-457200">
              <a:buFont typeface="+mj-lt"/>
              <a:buAutoNum type="arabicPeriod" startAt="4"/>
            </a:pPr>
            <a:r>
              <a:rPr lang="en-US" dirty="0"/>
              <a:t>Fail-soft </a:t>
            </a:r>
            <a:r>
              <a:rPr lang="en-US" dirty="0" smtClean="0"/>
              <a:t>operation: </a:t>
            </a:r>
            <a:r>
              <a:rPr lang="en-US" dirty="0"/>
              <a:t>It </a:t>
            </a:r>
            <a:r>
              <a:rPr lang="en-US" dirty="0" smtClean="0"/>
              <a:t>is an </a:t>
            </a:r>
            <a:r>
              <a:rPr lang="en-US" dirty="0"/>
              <a:t>ability of a system to fail in such a way as to preserve as much capability and data as possible.</a:t>
            </a:r>
          </a:p>
          <a:p>
            <a:pPr marL="457200" indent="-457200">
              <a:buFont typeface="+mj-lt"/>
              <a:buAutoNum type="arabicPeriod" startAt="4"/>
            </a:pPr>
            <a:endParaRPr lang="en-US" dirty="0"/>
          </a:p>
          <a:p>
            <a:pPr marL="457200" indent="-457200">
              <a:buFont typeface="+mj-lt"/>
              <a:buAutoNum type="arabicPeriod" startAt="4"/>
            </a:pPr>
            <a:endParaRPr lang="en-IN" dirty="0"/>
          </a:p>
        </p:txBody>
      </p:sp>
    </p:spTree>
    <p:extLst>
      <p:ext uri="{BB962C8B-B14F-4D97-AF65-F5344CB8AC3E}">
        <p14:creationId xmlns:p14="http://schemas.microsoft.com/office/powerpoint/2010/main" val="231566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Factors of </a:t>
            </a:r>
            <a:r>
              <a:rPr lang="en-IN" dirty="0" smtClean="0"/>
              <a:t>Real </a:t>
            </a:r>
            <a:r>
              <a:rPr lang="en-IN" dirty="0"/>
              <a:t>Time </a:t>
            </a:r>
            <a:r>
              <a:rPr lang="en-IN" dirty="0" smtClean="0"/>
              <a:t>Scheduling</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Whether a system performs schedulability analysis or not</a:t>
            </a:r>
          </a:p>
          <a:p>
            <a:pPr marL="457200" indent="-457200">
              <a:buFont typeface="+mj-lt"/>
              <a:buAutoNum type="arabicPeriod"/>
            </a:pPr>
            <a:r>
              <a:rPr lang="en-US" dirty="0" smtClean="0"/>
              <a:t>If it does, whether it is done statically or dynamically </a:t>
            </a:r>
            <a:endParaRPr lang="en-US" dirty="0"/>
          </a:p>
          <a:p>
            <a:pPr marL="457200" indent="-457200">
              <a:buFont typeface="+mj-lt"/>
              <a:buAutoNum type="arabicPeriod"/>
            </a:pPr>
            <a:r>
              <a:rPr lang="en-US" dirty="0" smtClean="0"/>
              <a:t>Whether the result of the analysis itself produces a schedule or plan according to which task are dispatched at run time.</a:t>
            </a:r>
            <a:endParaRPr lang="en-US" dirty="0"/>
          </a:p>
          <a:p>
            <a:pPr marL="457200" indent="-457200">
              <a:buFont typeface="+mj-lt"/>
              <a:buAutoNum type="arabicPeriod"/>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283946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Classes of Real Time Scheduling Algorithms</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Static </a:t>
            </a:r>
            <a:r>
              <a:rPr lang="en-US" dirty="0"/>
              <a:t>table-driven approaches</a:t>
            </a:r>
          </a:p>
          <a:p>
            <a:pPr lvl="1" indent="-342900"/>
            <a:r>
              <a:rPr lang="en-US" dirty="0" smtClean="0"/>
              <a:t>It </a:t>
            </a:r>
            <a:r>
              <a:rPr lang="en-US" dirty="0"/>
              <a:t>is applicable </a:t>
            </a:r>
            <a:r>
              <a:rPr lang="en-US" dirty="0" smtClean="0"/>
              <a:t>to a periodic </a:t>
            </a:r>
            <a:r>
              <a:rPr lang="en-US" dirty="0"/>
              <a:t>tasks. This performs a static analysis of feasible schedules.</a:t>
            </a:r>
          </a:p>
          <a:p>
            <a:pPr lvl="1" indent="-342900"/>
            <a:r>
              <a:rPr lang="en-US" dirty="0" smtClean="0"/>
              <a:t>Input </a:t>
            </a:r>
            <a:r>
              <a:rPr lang="en-US" dirty="0"/>
              <a:t>required for </a:t>
            </a:r>
            <a:r>
              <a:rPr lang="en-US" dirty="0" smtClean="0"/>
              <a:t>analysis are: periodic </a:t>
            </a:r>
            <a:r>
              <a:rPr lang="en-US" dirty="0"/>
              <a:t>arrival times, execution time, periodic ending deadline and relative priority of tasks.</a:t>
            </a:r>
          </a:p>
          <a:p>
            <a:pPr lvl="1" indent="-342900"/>
            <a:r>
              <a:rPr lang="en-US" dirty="0" smtClean="0"/>
              <a:t>The </a:t>
            </a:r>
            <a:r>
              <a:rPr lang="en-US" dirty="0"/>
              <a:t>scheduler tries to develop schedule to meet all needs.</a:t>
            </a:r>
          </a:p>
          <a:p>
            <a:pPr marL="457200" indent="-457200">
              <a:buFont typeface="+mj-lt"/>
              <a:buAutoNum type="arabicPeriod"/>
            </a:pPr>
            <a:endParaRPr lang="en-IN" dirty="0"/>
          </a:p>
        </p:txBody>
      </p:sp>
    </p:spTree>
    <p:extLst>
      <p:ext uri="{BB962C8B-B14F-4D97-AF65-F5344CB8AC3E}">
        <p14:creationId xmlns:p14="http://schemas.microsoft.com/office/powerpoint/2010/main" val="144983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Classes of Real Time Scheduling Algorithms</a:t>
            </a:r>
            <a:endParaRPr lang="en-IN" dirty="0"/>
          </a:p>
        </p:txBody>
      </p:sp>
      <p:sp>
        <p:nvSpPr>
          <p:cNvPr id="3" name="Content Placeholder 2"/>
          <p:cNvSpPr>
            <a:spLocks noGrp="1"/>
          </p:cNvSpPr>
          <p:nvPr>
            <p:ph idx="1"/>
          </p:nvPr>
        </p:nvSpPr>
        <p:spPr/>
        <p:txBody>
          <a:bodyPr/>
          <a:lstStyle/>
          <a:p>
            <a:pPr marL="457200" indent="-457200">
              <a:buFont typeface="+mj-lt"/>
              <a:buAutoNum type="arabicPeriod" startAt="2"/>
            </a:pPr>
            <a:r>
              <a:rPr lang="en-US" dirty="0"/>
              <a:t>Static priority-driven preemptive approaches</a:t>
            </a:r>
          </a:p>
          <a:p>
            <a:pPr lvl="1" indent="-342900"/>
            <a:r>
              <a:rPr lang="en-US" dirty="0"/>
              <a:t>A static analysis is done, and the result is used to assign priorities to tasks. A traditional priority driven preemptive scheduler can then be used.</a:t>
            </a:r>
          </a:p>
          <a:p>
            <a:pPr lvl="1" indent="-342900"/>
            <a:r>
              <a:rPr lang="en-US" dirty="0"/>
              <a:t>At run-time, </a:t>
            </a:r>
            <a:r>
              <a:rPr lang="en-US" dirty="0" smtClean="0"/>
              <a:t>task with highest-priority are </a:t>
            </a:r>
            <a:r>
              <a:rPr lang="en-US" dirty="0"/>
              <a:t>executed </a:t>
            </a:r>
            <a:r>
              <a:rPr lang="en-US" dirty="0" smtClean="0"/>
              <a:t>first</a:t>
            </a:r>
            <a:r>
              <a:rPr lang="en-US" dirty="0"/>
              <a:t>, with preemptive-resume policy. When resources are used, need to compute worst-case blocking times.</a:t>
            </a:r>
          </a:p>
          <a:p>
            <a:pPr lvl="1" indent="-342900"/>
            <a:r>
              <a:rPr lang="en-US" dirty="0"/>
              <a:t>Usually, in a real-time system, the priority is related to the time constraints on the tasks</a:t>
            </a:r>
            <a:r>
              <a:rPr lang="en-US" dirty="0" smtClean="0"/>
              <a:t>.</a:t>
            </a:r>
            <a:endParaRPr lang="en-US" dirty="0"/>
          </a:p>
        </p:txBody>
      </p:sp>
    </p:spTree>
    <p:extLst>
      <p:ext uri="{BB962C8B-B14F-4D97-AF65-F5344CB8AC3E}">
        <p14:creationId xmlns:p14="http://schemas.microsoft.com/office/powerpoint/2010/main" val="275107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(goals) of </a:t>
            </a:r>
            <a:r>
              <a:rPr lang="en-IN" dirty="0" smtClean="0"/>
              <a:t>scheduling</a:t>
            </a:r>
            <a:endParaRPr lang="en-IN" dirty="0"/>
          </a:p>
        </p:txBody>
      </p:sp>
      <p:sp>
        <p:nvSpPr>
          <p:cNvPr id="3" name="Content Placeholder 2"/>
          <p:cNvSpPr>
            <a:spLocks noGrp="1"/>
          </p:cNvSpPr>
          <p:nvPr>
            <p:ph idx="1"/>
          </p:nvPr>
        </p:nvSpPr>
        <p:spPr/>
        <p:txBody>
          <a:bodyPr/>
          <a:lstStyle/>
          <a:p>
            <a:r>
              <a:rPr lang="en-IN" b="1" dirty="0" smtClean="0"/>
              <a:t>Fairness</a:t>
            </a:r>
            <a:r>
              <a:rPr lang="en-IN" dirty="0" smtClean="0"/>
              <a:t>: </a:t>
            </a:r>
            <a:r>
              <a:rPr lang="en-IN" b="1" dirty="0" smtClean="0">
                <a:solidFill>
                  <a:srgbClr val="C00000"/>
                </a:solidFill>
              </a:rPr>
              <a:t>giving each process a fair share of the CPU</a:t>
            </a:r>
            <a:r>
              <a:rPr lang="en-IN" dirty="0" smtClean="0"/>
              <a:t>.</a:t>
            </a:r>
          </a:p>
          <a:p>
            <a:r>
              <a:rPr lang="en-IN" b="1" dirty="0" smtClean="0"/>
              <a:t>Balance</a:t>
            </a:r>
            <a:r>
              <a:rPr lang="en-IN" dirty="0" smtClean="0"/>
              <a:t>: </a:t>
            </a:r>
            <a:r>
              <a:rPr lang="en-IN" b="1" dirty="0">
                <a:solidFill>
                  <a:srgbClr val="C00000"/>
                </a:solidFill>
              </a:rPr>
              <a:t>keeping all the parts </a:t>
            </a:r>
            <a:r>
              <a:rPr lang="en-IN" dirty="0" smtClean="0"/>
              <a:t>of the system </a:t>
            </a:r>
            <a:r>
              <a:rPr lang="en-IN" b="1" dirty="0">
                <a:solidFill>
                  <a:srgbClr val="C00000"/>
                </a:solidFill>
              </a:rPr>
              <a:t>busy</a:t>
            </a:r>
            <a:r>
              <a:rPr lang="en-IN" dirty="0" smtClean="0"/>
              <a:t> </a:t>
            </a:r>
            <a:r>
              <a:rPr lang="en-US" dirty="0"/>
              <a:t>(Maximize)</a:t>
            </a:r>
            <a:r>
              <a:rPr lang="en-IN" dirty="0" smtClean="0"/>
              <a:t>.</a:t>
            </a:r>
          </a:p>
          <a:p>
            <a:r>
              <a:rPr lang="en-IN" b="1" dirty="0" smtClean="0"/>
              <a:t>Throughput</a:t>
            </a:r>
            <a:r>
              <a:rPr lang="en-IN" dirty="0" smtClean="0"/>
              <a:t>: </a:t>
            </a:r>
            <a:r>
              <a:rPr lang="en-US" b="1" dirty="0">
                <a:solidFill>
                  <a:srgbClr val="C00000"/>
                </a:solidFill>
              </a:rPr>
              <a:t>no of processes </a:t>
            </a:r>
            <a:r>
              <a:rPr lang="en-US" dirty="0"/>
              <a:t>that </a:t>
            </a:r>
            <a:r>
              <a:rPr lang="en-US" dirty="0" smtClean="0"/>
              <a:t>are </a:t>
            </a:r>
            <a:r>
              <a:rPr lang="en-US" b="1" dirty="0">
                <a:solidFill>
                  <a:srgbClr val="C00000"/>
                </a:solidFill>
              </a:rPr>
              <a:t>completed per time </a:t>
            </a:r>
            <a:r>
              <a:rPr lang="en-US" dirty="0" smtClean="0"/>
              <a:t>unit </a:t>
            </a:r>
            <a:r>
              <a:rPr lang="en-US" dirty="0"/>
              <a:t>(Maximize).</a:t>
            </a:r>
            <a:endParaRPr lang="en-IN" dirty="0"/>
          </a:p>
          <a:p>
            <a:r>
              <a:rPr lang="en-IN" b="1" dirty="0" smtClean="0"/>
              <a:t>Turnaround time</a:t>
            </a:r>
            <a:r>
              <a:rPr lang="en-IN" dirty="0" smtClean="0"/>
              <a:t>: </a:t>
            </a:r>
            <a:r>
              <a:rPr lang="en-US" b="1" dirty="0">
                <a:solidFill>
                  <a:srgbClr val="C00000"/>
                </a:solidFill>
              </a:rPr>
              <a:t>time to execute a process </a:t>
            </a:r>
            <a:r>
              <a:rPr lang="en-US" dirty="0"/>
              <a:t>from submission to completion (Minimize)</a:t>
            </a:r>
            <a:r>
              <a:rPr lang="en-IN" dirty="0"/>
              <a:t>.</a:t>
            </a:r>
          </a:p>
          <a:p>
            <a:pPr lvl="1"/>
            <a:r>
              <a:rPr lang="en-IN" b="1" dirty="0"/>
              <a:t>Turnaround time </a:t>
            </a:r>
            <a:r>
              <a:rPr lang="en-IN" dirty="0"/>
              <a:t>= Process finish time – Process arrival </a:t>
            </a:r>
            <a:r>
              <a:rPr lang="en-IN" dirty="0" smtClean="0"/>
              <a:t>time</a:t>
            </a:r>
            <a:endParaRPr lang="en-US" dirty="0"/>
          </a:p>
        </p:txBody>
      </p:sp>
    </p:spTree>
    <p:extLst>
      <p:ext uri="{BB962C8B-B14F-4D97-AF65-F5344CB8AC3E}">
        <p14:creationId xmlns:p14="http://schemas.microsoft.com/office/powerpoint/2010/main" val="391558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Classes of Real Time Scheduling Algorithms</a:t>
            </a:r>
            <a:endParaRPr lang="en-IN"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t>Dynamic planning-based </a:t>
            </a:r>
            <a:r>
              <a:rPr lang="en-US" dirty="0" smtClean="0"/>
              <a:t>approaches</a:t>
            </a:r>
            <a:endParaRPr lang="en-US" dirty="0"/>
          </a:p>
          <a:p>
            <a:pPr lvl="1" indent="-342900"/>
            <a:r>
              <a:rPr lang="en-US" dirty="0"/>
              <a:t>Feasibility is determined at run-time rather than an offline analysis prior to start of execution.</a:t>
            </a:r>
          </a:p>
          <a:p>
            <a:pPr lvl="1" indent="-342900"/>
            <a:r>
              <a:rPr lang="en-US" dirty="0"/>
              <a:t>An arriving task is accepted only if it is feasible to meet its time constraints.</a:t>
            </a:r>
          </a:p>
          <a:p>
            <a:pPr lvl="1" indent="-342900"/>
            <a:r>
              <a:rPr lang="en-US" dirty="0"/>
              <a:t>Requires constant reworking of the schedule to accommodate new tasks and existing </a:t>
            </a:r>
            <a:r>
              <a:rPr lang="en-US" dirty="0" smtClean="0"/>
              <a:t>ones.</a:t>
            </a:r>
            <a:endParaRPr lang="en-US" dirty="0"/>
          </a:p>
          <a:p>
            <a:pPr lvl="1" indent="-342900"/>
            <a:endParaRPr lang="en-US" dirty="0"/>
          </a:p>
        </p:txBody>
      </p:sp>
    </p:spTree>
    <p:extLst>
      <p:ext uri="{BB962C8B-B14F-4D97-AF65-F5344CB8AC3E}">
        <p14:creationId xmlns:p14="http://schemas.microsoft.com/office/powerpoint/2010/main" val="251712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Classes of Real Time Scheduling Algorithms</a:t>
            </a:r>
            <a:endParaRPr lang="en-IN" dirty="0"/>
          </a:p>
        </p:txBody>
      </p:sp>
      <p:sp>
        <p:nvSpPr>
          <p:cNvPr id="3" name="Content Placeholder 2"/>
          <p:cNvSpPr>
            <a:spLocks noGrp="1"/>
          </p:cNvSpPr>
          <p:nvPr>
            <p:ph idx="1"/>
          </p:nvPr>
        </p:nvSpPr>
        <p:spPr/>
        <p:txBody>
          <a:bodyPr/>
          <a:lstStyle/>
          <a:p>
            <a:pPr marL="457200" indent="-457200">
              <a:buFont typeface="+mj-lt"/>
              <a:buAutoNum type="arabicPeriod" startAt="4"/>
            </a:pPr>
            <a:r>
              <a:rPr lang="en-US" dirty="0"/>
              <a:t>Dynamic Best Effort</a:t>
            </a:r>
          </a:p>
          <a:p>
            <a:pPr lvl="1" indent="-342900"/>
            <a:r>
              <a:rPr lang="en-US" dirty="0"/>
              <a:t>There is no feasibility analysis.</a:t>
            </a:r>
          </a:p>
          <a:p>
            <a:pPr lvl="1" indent="-342900"/>
            <a:r>
              <a:rPr lang="en-US" dirty="0"/>
              <a:t>System tries to meet all deadlines and aborts any started process whose </a:t>
            </a:r>
            <a:r>
              <a:rPr lang="en-US" dirty="0" smtClean="0"/>
              <a:t>deadline is </a:t>
            </a:r>
            <a:r>
              <a:rPr lang="en-US" dirty="0"/>
              <a:t>missed.</a:t>
            </a:r>
          </a:p>
          <a:p>
            <a:pPr lvl="1" indent="-342900"/>
            <a:endParaRPr lang="en-US" dirty="0"/>
          </a:p>
        </p:txBody>
      </p:sp>
    </p:spTree>
    <p:extLst>
      <p:ext uri="{BB962C8B-B14F-4D97-AF65-F5344CB8AC3E}">
        <p14:creationId xmlns:p14="http://schemas.microsoft.com/office/powerpoint/2010/main" val="6133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Exercise-1</a:t>
            </a:r>
            <a:endParaRPr lang="en-IN" dirty="0"/>
          </a:p>
        </p:txBody>
      </p:sp>
      <p:sp>
        <p:nvSpPr>
          <p:cNvPr id="3" name="Content Placeholder 2"/>
          <p:cNvSpPr>
            <a:spLocks noGrp="1"/>
          </p:cNvSpPr>
          <p:nvPr>
            <p:ph idx="1"/>
          </p:nvPr>
        </p:nvSpPr>
        <p:spPr/>
        <p:txBody>
          <a:bodyPr/>
          <a:lstStyle/>
          <a:p>
            <a:r>
              <a:rPr lang="en-IN" dirty="0"/>
              <a:t>Five batch jobs A to E arrive at same time. They have estimated running times 10,6,2,4 and 8 minutes. Their priorities are 3,5,2,1 and 4 respectively with 5 being highest priority. For each of the following algorithm determine mean process turnaround time. Ignore process swapping overhead</a:t>
            </a:r>
            <a:r>
              <a:rPr lang="en-IN" dirty="0" smtClean="0"/>
              <a:t>. Quantum time is 2 minute.</a:t>
            </a:r>
            <a:endParaRPr lang="en-IN" dirty="0"/>
          </a:p>
          <a:p>
            <a:r>
              <a:rPr lang="en-IN" dirty="0"/>
              <a:t>Round Robin, Priority Scheduling, FCFS, SJF.</a:t>
            </a:r>
          </a:p>
          <a:p>
            <a:endParaRPr lang="en-IN" dirty="0"/>
          </a:p>
        </p:txBody>
      </p:sp>
    </p:spTree>
    <p:extLst>
      <p:ext uri="{BB962C8B-B14F-4D97-AF65-F5344CB8AC3E}">
        <p14:creationId xmlns:p14="http://schemas.microsoft.com/office/powerpoint/2010/main" val="22945915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Exercise-2</a:t>
            </a:r>
            <a:endParaRPr lang="en-IN" dirty="0"/>
          </a:p>
        </p:txBody>
      </p:sp>
      <p:sp>
        <p:nvSpPr>
          <p:cNvPr id="3" name="Content Placeholder 2"/>
          <p:cNvSpPr>
            <a:spLocks noGrp="1"/>
          </p:cNvSpPr>
          <p:nvPr>
            <p:ph idx="1"/>
          </p:nvPr>
        </p:nvSpPr>
        <p:spPr/>
        <p:txBody>
          <a:bodyPr/>
          <a:lstStyle/>
          <a:p>
            <a:r>
              <a:rPr lang="en-IN" dirty="0"/>
              <a:t>Suppose that the following processes arrive for the execution at the times indicated. Each process will run the listed amount of time. Assume </a:t>
            </a:r>
            <a:r>
              <a:rPr lang="en-IN" dirty="0" err="1"/>
              <a:t>preemptive</a:t>
            </a:r>
            <a:r>
              <a:rPr lang="en-IN" dirty="0"/>
              <a:t> scheduling.</a:t>
            </a:r>
          </a:p>
          <a:p>
            <a:pPr lvl="1"/>
            <a:r>
              <a:rPr lang="en-IN" dirty="0"/>
              <a:t>Process         Arrival Time (</a:t>
            </a:r>
            <a:r>
              <a:rPr lang="en-IN" dirty="0" err="1"/>
              <a:t>ms</a:t>
            </a:r>
            <a:r>
              <a:rPr lang="en-IN" dirty="0"/>
              <a:t>)           Burst Time (</a:t>
            </a:r>
            <a:r>
              <a:rPr lang="en-IN" dirty="0" err="1" smtClean="0"/>
              <a:t>ms</a:t>
            </a:r>
            <a:r>
              <a:rPr lang="en-IN" dirty="0" smtClean="0"/>
              <a:t>)</a:t>
            </a:r>
          </a:p>
          <a:p>
            <a:pPr marL="0" indent="0">
              <a:buNone/>
            </a:pPr>
            <a:r>
              <a:rPr lang="en-IN" dirty="0"/>
              <a:t>	</a:t>
            </a:r>
            <a:r>
              <a:rPr lang="en-IN" dirty="0" smtClean="0"/>
              <a:t>P1                      0.0                                    8</a:t>
            </a:r>
          </a:p>
          <a:p>
            <a:pPr marL="0" indent="0">
              <a:buNone/>
            </a:pPr>
            <a:r>
              <a:rPr lang="en-IN" dirty="0"/>
              <a:t>	</a:t>
            </a:r>
            <a:r>
              <a:rPr lang="en-IN" dirty="0" smtClean="0"/>
              <a:t>P2                      </a:t>
            </a:r>
            <a:r>
              <a:rPr lang="en-IN" dirty="0"/>
              <a:t>0.4                                    4</a:t>
            </a:r>
          </a:p>
          <a:p>
            <a:pPr marL="0" indent="0">
              <a:buNone/>
            </a:pPr>
            <a:r>
              <a:rPr lang="en-IN" dirty="0" smtClean="0"/>
              <a:t>	P3                      </a:t>
            </a:r>
            <a:r>
              <a:rPr lang="en-IN" dirty="0"/>
              <a:t>1.0                                    1</a:t>
            </a:r>
          </a:p>
          <a:p>
            <a:r>
              <a:rPr lang="en-IN" dirty="0"/>
              <a:t>What is the turnaround time for these processes with Shortest Job First scheduling algorithm?</a:t>
            </a:r>
          </a:p>
          <a:p>
            <a:endParaRPr lang="en-IN" dirty="0"/>
          </a:p>
        </p:txBody>
      </p:sp>
    </p:spTree>
    <p:extLst>
      <p:ext uri="{BB962C8B-B14F-4D97-AF65-F5344CB8AC3E}">
        <p14:creationId xmlns:p14="http://schemas.microsoft.com/office/powerpoint/2010/main" val="7427930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Exercise-3 (GTU)</a:t>
            </a:r>
            <a:endParaRPr lang="en-IN" dirty="0"/>
          </a:p>
        </p:txBody>
      </p:sp>
      <p:sp>
        <p:nvSpPr>
          <p:cNvPr id="3" name="Content Placeholder 2"/>
          <p:cNvSpPr>
            <a:spLocks noGrp="1"/>
          </p:cNvSpPr>
          <p:nvPr>
            <p:ph idx="1"/>
          </p:nvPr>
        </p:nvSpPr>
        <p:spPr/>
        <p:txBody>
          <a:bodyPr/>
          <a:lstStyle/>
          <a:p>
            <a:r>
              <a:rPr lang="en-IN" dirty="0"/>
              <a:t>Consider the following set of processes with length of CPU burst time given in </a:t>
            </a:r>
            <a:r>
              <a:rPr lang="en-IN" dirty="0" smtClean="0"/>
              <a:t>milliseconds.</a:t>
            </a:r>
          </a:p>
          <a:p>
            <a:pPr lvl="1"/>
            <a:r>
              <a:rPr lang="en-IN" dirty="0" smtClean="0"/>
              <a:t>Process         </a:t>
            </a:r>
            <a:r>
              <a:rPr lang="en-IN" dirty="0"/>
              <a:t>Burst Time      Priority</a:t>
            </a:r>
          </a:p>
          <a:p>
            <a:pPr marL="0" indent="0">
              <a:buNone/>
            </a:pPr>
            <a:r>
              <a:rPr lang="en-IN" dirty="0" smtClean="0"/>
              <a:t>	P1                   </a:t>
            </a:r>
            <a:r>
              <a:rPr lang="en-IN" dirty="0"/>
              <a:t>10                        3</a:t>
            </a:r>
          </a:p>
          <a:p>
            <a:pPr marL="0" indent="0">
              <a:buNone/>
            </a:pPr>
            <a:r>
              <a:rPr lang="en-IN" dirty="0" smtClean="0"/>
              <a:t>	P2                   </a:t>
            </a:r>
            <a:r>
              <a:rPr lang="en-IN" dirty="0"/>
              <a:t>1       	</a:t>
            </a:r>
            <a:r>
              <a:rPr lang="en-IN"/>
              <a:t>            </a:t>
            </a:r>
            <a:r>
              <a:rPr lang="en-IN" smtClean="0"/>
              <a:t>1</a:t>
            </a:r>
            <a:endParaRPr lang="en-IN" dirty="0" smtClean="0"/>
          </a:p>
          <a:p>
            <a:pPr marL="0" indent="0">
              <a:buNone/>
            </a:pPr>
            <a:r>
              <a:rPr lang="en-IN" dirty="0"/>
              <a:t>	</a:t>
            </a:r>
            <a:r>
              <a:rPr lang="en-IN" dirty="0" smtClean="0"/>
              <a:t>P3                   </a:t>
            </a:r>
            <a:r>
              <a:rPr lang="en-IN" dirty="0"/>
              <a:t>2                          </a:t>
            </a:r>
            <a:r>
              <a:rPr lang="en-IN" dirty="0" smtClean="0"/>
              <a:t>3</a:t>
            </a:r>
          </a:p>
          <a:p>
            <a:pPr marL="0" indent="0">
              <a:buNone/>
            </a:pPr>
            <a:r>
              <a:rPr lang="en-IN" dirty="0"/>
              <a:t>	</a:t>
            </a:r>
            <a:r>
              <a:rPr lang="en-IN" dirty="0" smtClean="0"/>
              <a:t>P4                   </a:t>
            </a:r>
            <a:r>
              <a:rPr lang="en-IN" dirty="0"/>
              <a:t>1                          4</a:t>
            </a:r>
          </a:p>
          <a:p>
            <a:pPr marL="0" indent="0">
              <a:buNone/>
            </a:pPr>
            <a:r>
              <a:rPr lang="en-IN" dirty="0" smtClean="0"/>
              <a:t>	P5                   </a:t>
            </a:r>
            <a:r>
              <a:rPr lang="en-IN" dirty="0"/>
              <a:t>5                          2</a:t>
            </a:r>
          </a:p>
          <a:p>
            <a:r>
              <a:rPr lang="en-IN" dirty="0"/>
              <a:t>Assume arrival order is: P1, P2, P3, P4, P5 all at time 0 and a smaller priority number implies a higher priority. Draw the Gantt charts illustrating the execution of these processes using </a:t>
            </a:r>
            <a:r>
              <a:rPr lang="en-IN" dirty="0" err="1"/>
              <a:t>preemptive</a:t>
            </a:r>
            <a:r>
              <a:rPr lang="en-IN" dirty="0"/>
              <a:t> priority scheduling.</a:t>
            </a:r>
          </a:p>
          <a:p>
            <a:endParaRPr lang="en-IN" dirty="0"/>
          </a:p>
        </p:txBody>
      </p:sp>
    </p:spTree>
    <p:extLst>
      <p:ext uri="{BB962C8B-B14F-4D97-AF65-F5344CB8AC3E}">
        <p14:creationId xmlns:p14="http://schemas.microsoft.com/office/powerpoint/2010/main" val="44376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asked in GTU</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t>Define term Scheduler, Scheduling and Scheduling Algorithm with example.</a:t>
            </a:r>
          </a:p>
          <a:p>
            <a:pPr marL="457200" indent="-457200">
              <a:buFont typeface="+mj-lt"/>
              <a:buAutoNum type="arabicPeriod"/>
            </a:pPr>
            <a:r>
              <a:rPr lang="en-US" dirty="0"/>
              <a:t>Define </a:t>
            </a:r>
            <a:r>
              <a:rPr lang="en-US" dirty="0" smtClean="0"/>
              <a:t>terms</a:t>
            </a:r>
            <a:r>
              <a:rPr lang="en-US" dirty="0"/>
              <a:t>. 1. Throughput 2. Waiting Time 3. Turnaround Time 4. Response Time </a:t>
            </a:r>
            <a:r>
              <a:rPr lang="en-US" dirty="0" smtClean="0"/>
              <a:t>5</a:t>
            </a:r>
            <a:r>
              <a:rPr lang="en-US" dirty="0"/>
              <a:t>. Granularity 6. Short Term Scheduler 7. CPU Utilization</a:t>
            </a:r>
          </a:p>
          <a:p>
            <a:pPr marL="457200" indent="-457200">
              <a:buFont typeface="+mj-lt"/>
              <a:buAutoNum type="arabicPeriod"/>
            </a:pPr>
            <a:r>
              <a:rPr lang="en-US" dirty="0"/>
              <a:t>What is scheduler? Explain queuing diagram representation of process scheduler with </a:t>
            </a:r>
            <a:r>
              <a:rPr lang="en-US" dirty="0" smtClean="0"/>
              <a:t>figure.</a:t>
            </a:r>
            <a:endParaRPr lang="en-US" dirty="0"/>
          </a:p>
          <a:p>
            <a:pPr marL="457200" indent="-457200">
              <a:buFont typeface="+mj-lt"/>
              <a:buAutoNum type="arabicPeriod"/>
            </a:pPr>
            <a:r>
              <a:rPr lang="en-US" dirty="0"/>
              <a:t>Write various </a:t>
            </a:r>
            <a:r>
              <a:rPr lang="en-US" dirty="0" smtClean="0"/>
              <a:t>scheduling </a:t>
            </a:r>
            <a:r>
              <a:rPr lang="en-US" dirty="0"/>
              <a:t>criteria.</a:t>
            </a:r>
            <a:endParaRPr lang="en-IN" dirty="0"/>
          </a:p>
        </p:txBody>
      </p:sp>
    </p:spTree>
    <p:extLst>
      <p:ext uri="{BB962C8B-B14F-4D97-AF65-F5344CB8AC3E}">
        <p14:creationId xmlns:p14="http://schemas.microsoft.com/office/powerpoint/2010/main" val="1829380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asked in GTU</a:t>
            </a:r>
            <a:endParaRPr lang="en-IN" dirty="0"/>
          </a:p>
        </p:txBody>
      </p:sp>
      <p:sp>
        <p:nvSpPr>
          <p:cNvPr id="3" name="Content Placeholder 2"/>
          <p:cNvSpPr>
            <a:spLocks noGrp="1"/>
          </p:cNvSpPr>
          <p:nvPr>
            <p:ph idx="1"/>
          </p:nvPr>
        </p:nvSpPr>
        <p:spPr/>
        <p:txBody>
          <a:bodyPr/>
          <a:lstStyle/>
          <a:p>
            <a:pPr marL="457200" indent="-457200">
              <a:buFont typeface="+mj-lt"/>
              <a:buAutoNum type="arabicPeriod" startAt="5"/>
            </a:pPr>
            <a:r>
              <a:rPr lang="en-US" dirty="0"/>
              <a:t>Consider Five Processes P1 to P5 arrived at same time. They have estimated running time 10,2,6,8 and 4 seconds, respectively. Their Priorities are 3,2,5,4 and 1, respectively with 5 being highest Priority. Find the average turnaround time and average waiting time for </a:t>
            </a:r>
            <a:r>
              <a:rPr lang="en-US" dirty="0" smtClean="0"/>
              <a:t>Round Robin (</a:t>
            </a:r>
            <a:r>
              <a:rPr lang="en-US" dirty="0" smtClean="0"/>
              <a:t>quantum time=3</a:t>
            </a:r>
            <a:r>
              <a:rPr lang="en-US" dirty="0"/>
              <a:t>) and Priority Scheduling </a:t>
            </a:r>
            <a:r>
              <a:rPr lang="en-US" dirty="0" smtClean="0"/>
              <a:t>algorithm.</a:t>
            </a:r>
            <a:endParaRPr lang="en-US" dirty="0"/>
          </a:p>
          <a:p>
            <a:pPr marL="457200" indent="-457200">
              <a:buFont typeface="+mj-lt"/>
              <a:buAutoNum type="arabicPeriod" startAt="5"/>
            </a:pPr>
            <a:r>
              <a:rPr lang="en-US" dirty="0"/>
              <a:t>Consider the processes P1, P2, P3, P4 given in the below table, arrives for execution in the same order, with arrival time 0, and given burst time, draw GANTT chart and find the average waiting time using the FCFS and SJF scheduling algorithm.</a:t>
            </a:r>
          </a:p>
        </p:txBody>
      </p:sp>
    </p:spTree>
    <p:extLst>
      <p:ext uri="{BB962C8B-B14F-4D97-AF65-F5344CB8AC3E}">
        <p14:creationId xmlns:p14="http://schemas.microsoft.com/office/powerpoint/2010/main" val="6504967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 you"/>
          <p:cNvPicPr>
            <a:picLocks noChangeAspect="1" noChangeArrowheads="1"/>
          </p:cNvPicPr>
          <p:nvPr/>
        </p:nvPicPr>
        <p:blipFill rotWithShape="1">
          <a:blip r:embed="rId2">
            <a:extLst>
              <a:ext uri="{28A0092B-C50C-407E-A947-70E740481C1C}">
                <a14:useLocalDpi xmlns:a14="http://schemas.microsoft.com/office/drawing/2010/main" val="0"/>
              </a:ext>
            </a:extLst>
          </a:blip>
          <a:srcRect l="3996" t="6154" b="10691"/>
          <a:stretch/>
        </p:blipFill>
        <p:spPr bwMode="auto">
          <a:xfrm>
            <a:off x="278483" y="1333500"/>
            <a:ext cx="858703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807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(goals) of </a:t>
            </a:r>
            <a:r>
              <a:rPr lang="en-IN" dirty="0" smtClean="0"/>
              <a:t>scheduling</a:t>
            </a:r>
            <a:endParaRPr lang="en-IN" dirty="0"/>
          </a:p>
        </p:txBody>
      </p:sp>
      <p:sp>
        <p:nvSpPr>
          <p:cNvPr id="3" name="Content Placeholder 2"/>
          <p:cNvSpPr>
            <a:spLocks noGrp="1"/>
          </p:cNvSpPr>
          <p:nvPr>
            <p:ph idx="1"/>
          </p:nvPr>
        </p:nvSpPr>
        <p:spPr/>
        <p:txBody>
          <a:bodyPr/>
          <a:lstStyle/>
          <a:p>
            <a:r>
              <a:rPr lang="en-IN" b="1" dirty="0" smtClean="0"/>
              <a:t>CPU utilization</a:t>
            </a:r>
            <a:r>
              <a:rPr lang="en-IN" dirty="0" smtClean="0"/>
              <a:t>: </a:t>
            </a:r>
            <a:r>
              <a:rPr lang="en-US" dirty="0"/>
              <a:t>It is </a:t>
            </a:r>
            <a:r>
              <a:rPr lang="en-US" b="1" dirty="0">
                <a:solidFill>
                  <a:srgbClr val="C00000"/>
                </a:solidFill>
              </a:rPr>
              <a:t>percent of time </a:t>
            </a:r>
            <a:r>
              <a:rPr lang="en-US" dirty="0"/>
              <a:t>that the </a:t>
            </a:r>
            <a:r>
              <a:rPr lang="en-US" b="1" dirty="0">
                <a:solidFill>
                  <a:srgbClr val="C00000"/>
                </a:solidFill>
              </a:rPr>
              <a:t>CPU is busy </a:t>
            </a:r>
            <a:r>
              <a:rPr lang="en-US" dirty="0"/>
              <a:t>in executing a </a:t>
            </a:r>
            <a:r>
              <a:rPr lang="en-US" dirty="0" smtClean="0"/>
              <a:t>process.</a:t>
            </a:r>
          </a:p>
          <a:p>
            <a:pPr lvl="1"/>
            <a:r>
              <a:rPr lang="en-IN" dirty="0" smtClean="0"/>
              <a:t>keep CPU as busy as possible </a:t>
            </a:r>
            <a:r>
              <a:rPr lang="en-US" sz="2400" dirty="0"/>
              <a:t>(Maximized)</a:t>
            </a:r>
            <a:r>
              <a:rPr lang="en-IN" dirty="0" smtClean="0"/>
              <a:t>.</a:t>
            </a:r>
          </a:p>
          <a:p>
            <a:r>
              <a:rPr lang="en-IN" b="1" dirty="0" smtClean="0"/>
              <a:t>Response time</a:t>
            </a:r>
            <a:r>
              <a:rPr lang="en-IN" dirty="0" smtClean="0"/>
              <a:t>: </a:t>
            </a:r>
            <a:r>
              <a:rPr lang="en-US" b="1" dirty="0">
                <a:solidFill>
                  <a:srgbClr val="C00000"/>
                </a:solidFill>
              </a:rPr>
              <a:t>time between issuing a command </a:t>
            </a:r>
            <a:r>
              <a:rPr lang="en-US" dirty="0"/>
              <a:t>and </a:t>
            </a:r>
            <a:r>
              <a:rPr lang="en-US" b="1" dirty="0">
                <a:solidFill>
                  <a:srgbClr val="C00000"/>
                </a:solidFill>
              </a:rPr>
              <a:t>getting</a:t>
            </a:r>
            <a:r>
              <a:rPr lang="en-US" dirty="0"/>
              <a:t> the </a:t>
            </a:r>
            <a:r>
              <a:rPr lang="en-US" b="1" dirty="0">
                <a:solidFill>
                  <a:srgbClr val="C00000"/>
                </a:solidFill>
              </a:rPr>
              <a:t>result</a:t>
            </a:r>
            <a:r>
              <a:rPr lang="en-US" dirty="0" smtClean="0"/>
              <a:t> </a:t>
            </a:r>
            <a:r>
              <a:rPr lang="en-US" dirty="0"/>
              <a:t>(Minimized)</a:t>
            </a:r>
            <a:r>
              <a:rPr lang="en-IN" dirty="0" smtClean="0"/>
              <a:t>.</a:t>
            </a:r>
          </a:p>
          <a:p>
            <a:r>
              <a:rPr lang="en-US" b="1" dirty="0"/>
              <a:t>Waiting time</a:t>
            </a:r>
            <a:r>
              <a:rPr lang="en-US" dirty="0" smtClean="0"/>
              <a:t>: </a:t>
            </a:r>
            <a:r>
              <a:rPr lang="en-US" b="1" dirty="0">
                <a:solidFill>
                  <a:srgbClr val="C00000"/>
                </a:solidFill>
              </a:rPr>
              <a:t>amount of time a process </a:t>
            </a:r>
            <a:r>
              <a:rPr lang="en-US" dirty="0" smtClean="0"/>
              <a:t>has been </a:t>
            </a:r>
            <a:r>
              <a:rPr lang="en-US" b="1" dirty="0">
                <a:solidFill>
                  <a:srgbClr val="C00000"/>
                </a:solidFill>
              </a:rPr>
              <a:t>waiting</a:t>
            </a:r>
            <a:r>
              <a:rPr lang="en-US" dirty="0"/>
              <a:t> in the ready </a:t>
            </a:r>
            <a:r>
              <a:rPr lang="en-US" dirty="0" smtClean="0"/>
              <a:t>queue </a:t>
            </a:r>
            <a:r>
              <a:rPr lang="en-US" dirty="0"/>
              <a:t>(Minimize).</a:t>
            </a:r>
          </a:p>
          <a:p>
            <a:pPr lvl="1"/>
            <a:r>
              <a:rPr lang="en-IN" b="1" dirty="0"/>
              <a:t>Waiting time</a:t>
            </a:r>
            <a:r>
              <a:rPr lang="en-IN" dirty="0"/>
              <a:t> = Turnaround time – Actual execution </a:t>
            </a:r>
            <a:r>
              <a:rPr lang="en-IN" dirty="0" smtClean="0"/>
              <a:t>time</a:t>
            </a:r>
            <a:endParaRPr lang="en-US" dirty="0"/>
          </a:p>
        </p:txBody>
      </p:sp>
    </p:spTree>
    <p:extLst>
      <p:ext uri="{BB962C8B-B14F-4D97-AF65-F5344CB8AC3E}">
        <p14:creationId xmlns:p14="http://schemas.microsoft.com/office/powerpoint/2010/main" val="382711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schedulers</a:t>
            </a:r>
            <a:endParaRPr lang="en-US" dirty="0"/>
          </a:p>
        </p:txBody>
      </p:sp>
      <p:sp>
        <p:nvSpPr>
          <p:cNvPr id="3" name="Content Placeholder 2"/>
          <p:cNvSpPr>
            <a:spLocks noGrp="1"/>
          </p:cNvSpPr>
          <p:nvPr>
            <p:ph idx="1"/>
          </p:nvPr>
        </p:nvSpPr>
        <p:spPr/>
        <p:txBody>
          <a:bodyPr/>
          <a:lstStyle/>
          <a:p>
            <a:endParaRPr lang="en-US" dirty="0"/>
          </a:p>
        </p:txBody>
      </p:sp>
      <p:pic>
        <p:nvPicPr>
          <p:cNvPr id="4"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8874" y="2114549"/>
            <a:ext cx="1156465" cy="846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3211115" y="4436598"/>
            <a:ext cx="1766888" cy="514350"/>
            <a:chOff x="1488" y="3024"/>
            <a:chExt cx="1484" cy="432"/>
          </a:xfrm>
        </p:grpSpPr>
        <p:sp>
          <p:nvSpPr>
            <p:cNvPr id="6" name="Line 5"/>
            <p:cNvSpPr>
              <a:spLocks noChangeShapeType="1"/>
            </p:cNvSpPr>
            <p:nvPr/>
          </p:nvSpPr>
          <p:spPr bwMode="auto">
            <a:xfrm>
              <a:off x="1493" y="3024"/>
              <a:ext cx="147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 name="Line 6"/>
            <p:cNvSpPr>
              <a:spLocks noChangeShapeType="1"/>
            </p:cNvSpPr>
            <p:nvPr/>
          </p:nvSpPr>
          <p:spPr bwMode="auto">
            <a:xfrm>
              <a:off x="1488" y="3029"/>
              <a:ext cx="0" cy="4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 name="Line 7"/>
            <p:cNvSpPr>
              <a:spLocks noChangeShapeType="1"/>
            </p:cNvSpPr>
            <p:nvPr/>
          </p:nvSpPr>
          <p:spPr bwMode="auto">
            <a:xfrm>
              <a:off x="1493" y="3456"/>
              <a:ext cx="147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 name="Line 8"/>
            <p:cNvSpPr>
              <a:spLocks noChangeShapeType="1"/>
            </p:cNvSpPr>
            <p:nvPr/>
          </p:nvSpPr>
          <p:spPr bwMode="auto">
            <a:xfrm>
              <a:off x="1680" y="3029"/>
              <a:ext cx="0" cy="4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0" name="Line 9"/>
            <p:cNvSpPr>
              <a:spLocks noChangeShapeType="1"/>
            </p:cNvSpPr>
            <p:nvPr/>
          </p:nvSpPr>
          <p:spPr bwMode="auto">
            <a:xfrm>
              <a:off x="1872" y="3029"/>
              <a:ext cx="0" cy="4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1" name="Line 10"/>
            <p:cNvSpPr>
              <a:spLocks noChangeShapeType="1"/>
            </p:cNvSpPr>
            <p:nvPr/>
          </p:nvSpPr>
          <p:spPr bwMode="auto">
            <a:xfrm>
              <a:off x="2064" y="3029"/>
              <a:ext cx="0" cy="4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2" name="Line 11"/>
            <p:cNvSpPr>
              <a:spLocks noChangeShapeType="1"/>
            </p:cNvSpPr>
            <p:nvPr/>
          </p:nvSpPr>
          <p:spPr bwMode="auto">
            <a:xfrm>
              <a:off x="2256" y="3029"/>
              <a:ext cx="0" cy="4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3" name="Line 12"/>
            <p:cNvSpPr>
              <a:spLocks noChangeShapeType="1"/>
            </p:cNvSpPr>
            <p:nvPr/>
          </p:nvSpPr>
          <p:spPr bwMode="auto">
            <a:xfrm>
              <a:off x="2448" y="3029"/>
              <a:ext cx="0" cy="4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4" name="Line 13"/>
            <p:cNvSpPr>
              <a:spLocks noChangeShapeType="1"/>
            </p:cNvSpPr>
            <p:nvPr/>
          </p:nvSpPr>
          <p:spPr bwMode="auto">
            <a:xfrm>
              <a:off x="2640" y="3029"/>
              <a:ext cx="0" cy="42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5" name="Group 14"/>
          <p:cNvGrpSpPr>
            <a:grpSpLocks/>
          </p:cNvGrpSpPr>
          <p:nvPr/>
        </p:nvGrpSpPr>
        <p:grpSpPr bwMode="auto">
          <a:xfrm>
            <a:off x="3207544" y="2432777"/>
            <a:ext cx="1779984" cy="522684"/>
            <a:chOff x="1485" y="1341"/>
            <a:chExt cx="1495" cy="439"/>
          </a:xfrm>
        </p:grpSpPr>
        <p:sp>
          <p:nvSpPr>
            <p:cNvPr id="16" name="Line 15"/>
            <p:cNvSpPr>
              <a:spLocks noChangeShapeType="1"/>
            </p:cNvSpPr>
            <p:nvPr/>
          </p:nvSpPr>
          <p:spPr bwMode="auto">
            <a:xfrm flipH="1">
              <a:off x="1485" y="1776"/>
              <a:ext cx="14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7" name="Line 16"/>
            <p:cNvSpPr>
              <a:spLocks noChangeShapeType="1"/>
            </p:cNvSpPr>
            <p:nvPr/>
          </p:nvSpPr>
          <p:spPr bwMode="auto">
            <a:xfrm flipV="1">
              <a:off x="2976" y="1341"/>
              <a:ext cx="0" cy="43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8" name="Line 17"/>
            <p:cNvSpPr>
              <a:spLocks noChangeShapeType="1"/>
            </p:cNvSpPr>
            <p:nvPr/>
          </p:nvSpPr>
          <p:spPr bwMode="auto">
            <a:xfrm flipH="1">
              <a:off x="1485" y="1344"/>
              <a:ext cx="149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18"/>
            <p:cNvSpPr>
              <a:spLocks noChangeShapeType="1"/>
            </p:cNvSpPr>
            <p:nvPr/>
          </p:nvSpPr>
          <p:spPr bwMode="auto">
            <a:xfrm flipV="1">
              <a:off x="2784" y="1341"/>
              <a:ext cx="0" cy="43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0" name="Line 19"/>
            <p:cNvSpPr>
              <a:spLocks noChangeShapeType="1"/>
            </p:cNvSpPr>
            <p:nvPr/>
          </p:nvSpPr>
          <p:spPr bwMode="auto">
            <a:xfrm flipV="1">
              <a:off x="2592" y="1341"/>
              <a:ext cx="0" cy="43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1" name="Line 20"/>
            <p:cNvSpPr>
              <a:spLocks noChangeShapeType="1"/>
            </p:cNvSpPr>
            <p:nvPr/>
          </p:nvSpPr>
          <p:spPr bwMode="auto">
            <a:xfrm flipV="1">
              <a:off x="2400" y="1341"/>
              <a:ext cx="0" cy="43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2" name="Line 21"/>
            <p:cNvSpPr>
              <a:spLocks noChangeShapeType="1"/>
            </p:cNvSpPr>
            <p:nvPr/>
          </p:nvSpPr>
          <p:spPr bwMode="auto">
            <a:xfrm flipV="1">
              <a:off x="2208" y="1341"/>
              <a:ext cx="0" cy="43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Line 22"/>
            <p:cNvSpPr>
              <a:spLocks noChangeShapeType="1"/>
            </p:cNvSpPr>
            <p:nvPr/>
          </p:nvSpPr>
          <p:spPr bwMode="auto">
            <a:xfrm flipV="1">
              <a:off x="2016" y="1341"/>
              <a:ext cx="0" cy="43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4" name="Line 23"/>
            <p:cNvSpPr>
              <a:spLocks noChangeShapeType="1"/>
            </p:cNvSpPr>
            <p:nvPr/>
          </p:nvSpPr>
          <p:spPr bwMode="auto">
            <a:xfrm flipV="1">
              <a:off x="1824" y="1341"/>
              <a:ext cx="0" cy="43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25" name="Line 24"/>
          <p:cNvSpPr>
            <a:spLocks noChangeShapeType="1"/>
          </p:cNvSpPr>
          <p:nvPr/>
        </p:nvSpPr>
        <p:spPr bwMode="auto">
          <a:xfrm>
            <a:off x="1731169" y="2722097"/>
            <a:ext cx="1579136" cy="476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6" name="Line 25"/>
          <p:cNvSpPr>
            <a:spLocks noChangeShapeType="1"/>
          </p:cNvSpPr>
          <p:nvPr/>
        </p:nvSpPr>
        <p:spPr bwMode="auto">
          <a:xfrm>
            <a:off x="4988719" y="2664948"/>
            <a:ext cx="1246584"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7" name="Line 26"/>
          <p:cNvSpPr>
            <a:spLocks noChangeShapeType="1"/>
          </p:cNvSpPr>
          <p:nvPr/>
        </p:nvSpPr>
        <p:spPr bwMode="auto">
          <a:xfrm>
            <a:off x="7344966" y="2607798"/>
            <a:ext cx="732234"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8" name="Line 27"/>
          <p:cNvSpPr>
            <a:spLocks noChangeShapeType="1"/>
          </p:cNvSpPr>
          <p:nvPr/>
        </p:nvSpPr>
        <p:spPr bwMode="auto">
          <a:xfrm flipH="1">
            <a:off x="2407444" y="4722348"/>
            <a:ext cx="80843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9" name="Line 28"/>
          <p:cNvSpPr>
            <a:spLocks noChangeShapeType="1"/>
          </p:cNvSpPr>
          <p:nvPr/>
        </p:nvSpPr>
        <p:spPr bwMode="auto">
          <a:xfrm flipV="1">
            <a:off x="2411015" y="2718527"/>
            <a:ext cx="0" cy="2008584"/>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0" name="Line 29"/>
          <p:cNvSpPr>
            <a:spLocks noChangeShapeType="1"/>
          </p:cNvSpPr>
          <p:nvPr/>
        </p:nvSpPr>
        <p:spPr bwMode="auto">
          <a:xfrm flipV="1">
            <a:off x="7343425" y="2836398"/>
            <a:ext cx="377778" cy="1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1" name="Line 30"/>
          <p:cNvSpPr>
            <a:spLocks noChangeShapeType="1"/>
          </p:cNvSpPr>
          <p:nvPr/>
        </p:nvSpPr>
        <p:spPr bwMode="auto">
          <a:xfrm>
            <a:off x="7725965" y="2842352"/>
            <a:ext cx="0" cy="187523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2" name="Line 31"/>
          <p:cNvSpPr>
            <a:spLocks noChangeShapeType="1"/>
          </p:cNvSpPr>
          <p:nvPr/>
        </p:nvSpPr>
        <p:spPr bwMode="auto">
          <a:xfrm flipH="1">
            <a:off x="4987528" y="4722348"/>
            <a:ext cx="2743200" cy="205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3" name="Line 32"/>
          <p:cNvSpPr>
            <a:spLocks noChangeShapeType="1"/>
          </p:cNvSpPr>
          <p:nvPr/>
        </p:nvSpPr>
        <p:spPr bwMode="auto">
          <a:xfrm flipH="1">
            <a:off x="2407444" y="3807948"/>
            <a:ext cx="5323284"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4" name="Rectangle 33"/>
          <p:cNvSpPr>
            <a:spLocks noChangeArrowheads="1"/>
          </p:cNvSpPr>
          <p:nvPr/>
        </p:nvSpPr>
        <p:spPr bwMode="auto">
          <a:xfrm>
            <a:off x="1771650" y="2362530"/>
            <a:ext cx="791083" cy="37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000" dirty="0"/>
              <a:t>Admit</a:t>
            </a:r>
          </a:p>
        </p:txBody>
      </p:sp>
      <p:sp>
        <p:nvSpPr>
          <p:cNvPr id="35" name="Rectangle 34"/>
          <p:cNvSpPr>
            <a:spLocks noChangeArrowheads="1"/>
          </p:cNvSpPr>
          <p:nvPr/>
        </p:nvSpPr>
        <p:spPr bwMode="auto">
          <a:xfrm>
            <a:off x="3371850" y="2063296"/>
            <a:ext cx="1526862" cy="37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000" dirty="0"/>
              <a:t>Ready Queue</a:t>
            </a:r>
          </a:p>
        </p:txBody>
      </p:sp>
      <p:sp>
        <p:nvSpPr>
          <p:cNvPr id="36" name="Rectangle 35"/>
          <p:cNvSpPr>
            <a:spLocks noChangeArrowheads="1"/>
          </p:cNvSpPr>
          <p:nvPr/>
        </p:nvSpPr>
        <p:spPr bwMode="auto">
          <a:xfrm>
            <a:off x="5048437" y="2291896"/>
            <a:ext cx="1047563" cy="37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000" dirty="0" smtClean="0"/>
              <a:t>Dispatch</a:t>
            </a:r>
            <a:endParaRPr lang="en-US" altLang="en-US" sz="2000" dirty="0"/>
          </a:p>
        </p:txBody>
      </p:sp>
      <p:sp>
        <p:nvSpPr>
          <p:cNvPr id="37" name="Rectangle 36"/>
          <p:cNvSpPr>
            <a:spLocks noChangeArrowheads="1"/>
          </p:cNvSpPr>
          <p:nvPr/>
        </p:nvSpPr>
        <p:spPr bwMode="auto">
          <a:xfrm>
            <a:off x="4724400" y="3443288"/>
            <a:ext cx="1080201" cy="37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000" dirty="0"/>
              <a:t>Time-out</a:t>
            </a:r>
          </a:p>
        </p:txBody>
      </p:sp>
      <p:sp>
        <p:nvSpPr>
          <p:cNvPr id="38" name="Rectangle 37"/>
          <p:cNvSpPr>
            <a:spLocks noChangeArrowheads="1"/>
          </p:cNvSpPr>
          <p:nvPr/>
        </p:nvSpPr>
        <p:spPr bwMode="auto">
          <a:xfrm>
            <a:off x="5657850" y="4349296"/>
            <a:ext cx="1270894" cy="37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000" dirty="0"/>
              <a:t>Event Wait</a:t>
            </a:r>
          </a:p>
        </p:txBody>
      </p:sp>
      <p:sp>
        <p:nvSpPr>
          <p:cNvPr id="39" name="Rectangle 38"/>
          <p:cNvSpPr>
            <a:spLocks noChangeArrowheads="1"/>
          </p:cNvSpPr>
          <p:nvPr/>
        </p:nvSpPr>
        <p:spPr bwMode="auto">
          <a:xfrm>
            <a:off x="7343425" y="2215696"/>
            <a:ext cx="563456" cy="37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000" dirty="0" smtClean="0"/>
              <a:t>Exit</a:t>
            </a:r>
          </a:p>
        </p:txBody>
      </p:sp>
      <p:sp>
        <p:nvSpPr>
          <p:cNvPr id="40" name="Rectangle 39"/>
          <p:cNvSpPr>
            <a:spLocks noChangeArrowheads="1"/>
          </p:cNvSpPr>
          <p:nvPr/>
        </p:nvSpPr>
        <p:spPr bwMode="auto">
          <a:xfrm>
            <a:off x="6248400" y="2444296"/>
            <a:ext cx="1132523" cy="37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000" dirty="0"/>
              <a:t>Processor</a:t>
            </a:r>
          </a:p>
        </p:txBody>
      </p:sp>
      <p:sp>
        <p:nvSpPr>
          <p:cNvPr id="41" name="Rectangle 40"/>
          <p:cNvSpPr>
            <a:spLocks noChangeArrowheads="1"/>
          </p:cNvSpPr>
          <p:nvPr/>
        </p:nvSpPr>
        <p:spPr bwMode="auto">
          <a:xfrm>
            <a:off x="3200400" y="4953000"/>
            <a:ext cx="1725634" cy="37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000" dirty="0"/>
              <a:t>Blocked Queue</a:t>
            </a:r>
          </a:p>
        </p:txBody>
      </p:sp>
      <p:sp>
        <p:nvSpPr>
          <p:cNvPr id="42" name="Rectangle 41"/>
          <p:cNvSpPr>
            <a:spLocks noChangeArrowheads="1"/>
          </p:cNvSpPr>
          <p:nvPr/>
        </p:nvSpPr>
        <p:spPr bwMode="auto">
          <a:xfrm>
            <a:off x="1971684" y="4748542"/>
            <a:ext cx="863218" cy="68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sz="2000" dirty="0"/>
              <a:t>Event</a:t>
            </a:r>
          </a:p>
          <a:p>
            <a:r>
              <a:rPr lang="en-US" altLang="en-US" sz="2000" dirty="0"/>
              <a:t>Occurs</a:t>
            </a:r>
          </a:p>
        </p:txBody>
      </p:sp>
      <p:sp>
        <p:nvSpPr>
          <p:cNvPr id="43" name="Rectangle 42"/>
          <p:cNvSpPr>
            <a:spLocks noChangeArrowheads="1"/>
          </p:cNvSpPr>
          <p:nvPr/>
        </p:nvSpPr>
        <p:spPr bwMode="auto">
          <a:xfrm>
            <a:off x="1772874" y="1676400"/>
            <a:ext cx="1275126" cy="68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dirty="0" smtClean="0">
                <a:solidFill>
                  <a:srgbClr val="C00000"/>
                </a:solidFill>
              </a:rPr>
              <a:t>Long Term</a:t>
            </a:r>
          </a:p>
          <a:p>
            <a:pPr algn="ctr"/>
            <a:r>
              <a:rPr lang="en-US" altLang="en-US" sz="2000" dirty="0" smtClean="0">
                <a:solidFill>
                  <a:srgbClr val="C00000"/>
                </a:solidFill>
              </a:rPr>
              <a:t>Scheduler</a:t>
            </a:r>
            <a:endParaRPr lang="en-US" altLang="en-US" sz="2000" dirty="0">
              <a:solidFill>
                <a:srgbClr val="C00000"/>
              </a:solidFill>
            </a:endParaRPr>
          </a:p>
        </p:txBody>
      </p:sp>
      <p:sp>
        <p:nvSpPr>
          <p:cNvPr id="44" name="Rectangle 43"/>
          <p:cNvSpPr>
            <a:spLocks noChangeArrowheads="1"/>
          </p:cNvSpPr>
          <p:nvPr/>
        </p:nvSpPr>
        <p:spPr bwMode="auto">
          <a:xfrm>
            <a:off x="4911657" y="1652487"/>
            <a:ext cx="1287950" cy="68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dirty="0" smtClean="0">
                <a:solidFill>
                  <a:srgbClr val="C00000"/>
                </a:solidFill>
              </a:rPr>
              <a:t>Short Term</a:t>
            </a:r>
          </a:p>
          <a:p>
            <a:pPr algn="ctr"/>
            <a:r>
              <a:rPr lang="en-US" altLang="en-US" sz="2000" dirty="0" smtClean="0">
                <a:solidFill>
                  <a:srgbClr val="C00000"/>
                </a:solidFill>
              </a:rPr>
              <a:t>Scheduler</a:t>
            </a:r>
            <a:endParaRPr lang="en-US" altLang="en-US" sz="2000" dirty="0">
              <a:solidFill>
                <a:srgbClr val="C00000"/>
              </a:solidFill>
            </a:endParaRPr>
          </a:p>
        </p:txBody>
      </p:sp>
      <p:sp>
        <p:nvSpPr>
          <p:cNvPr id="45" name="Rectangle 44"/>
          <p:cNvSpPr>
            <a:spLocks noChangeArrowheads="1"/>
          </p:cNvSpPr>
          <p:nvPr/>
        </p:nvSpPr>
        <p:spPr bwMode="auto">
          <a:xfrm>
            <a:off x="837864" y="3753718"/>
            <a:ext cx="1600536" cy="68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dirty="0" smtClean="0">
                <a:solidFill>
                  <a:srgbClr val="C00000"/>
                </a:solidFill>
              </a:rPr>
              <a:t>Medium Term</a:t>
            </a:r>
          </a:p>
          <a:p>
            <a:pPr algn="ctr"/>
            <a:r>
              <a:rPr lang="en-US" altLang="en-US" sz="2000" dirty="0" smtClean="0">
                <a:solidFill>
                  <a:srgbClr val="C00000"/>
                </a:solidFill>
              </a:rPr>
              <a:t>Scheduler</a:t>
            </a:r>
            <a:endParaRPr lang="en-US" altLang="en-US" sz="2000" dirty="0">
              <a:solidFill>
                <a:srgbClr val="C00000"/>
              </a:solidFill>
            </a:endParaRPr>
          </a:p>
        </p:txBody>
      </p:sp>
    </p:spTree>
    <p:extLst>
      <p:ext uri="{BB962C8B-B14F-4D97-AF65-F5344CB8AC3E}">
        <p14:creationId xmlns:p14="http://schemas.microsoft.com/office/powerpoint/2010/main" val="276993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p:bldP spid="35" grpId="0"/>
      <p:bldP spid="36" grpId="0"/>
      <p:bldP spid="37" grpId="0"/>
      <p:bldP spid="38" grpId="0"/>
      <p:bldP spid="39" grpId="0"/>
      <p:bldP spid="40" grpId="0"/>
      <p:bldP spid="41" grpId="0"/>
      <p:bldP spid="42" grpId="0"/>
      <p:bldP spid="43" grpId="0"/>
      <p:bldP spid="44"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schedulers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483206589"/>
              </p:ext>
            </p:extLst>
          </p:nvPr>
        </p:nvGraphicFramePr>
        <p:xfrm>
          <a:off x="190500" y="990600"/>
          <a:ext cx="8763000" cy="370840"/>
        </p:xfrm>
        <a:graphic>
          <a:graphicData uri="http://schemas.openxmlformats.org/drawingml/2006/table">
            <a:tbl>
              <a:tblPr firstRow="1" bandRow="1">
                <a:tableStyleId>{5C22544A-7EE6-4342-B048-85BDC9FD1C3A}</a:tableStyleId>
              </a:tblPr>
              <a:tblGrid>
                <a:gridCol w="2921000"/>
                <a:gridCol w="2921000"/>
                <a:gridCol w="2921000"/>
              </a:tblGrid>
              <a:tr h="370840">
                <a:tc>
                  <a:txBody>
                    <a:bodyPr/>
                    <a:lstStyle/>
                    <a:p>
                      <a:r>
                        <a:rPr lang="en-US" dirty="0" smtClean="0"/>
                        <a:t>Long-Term Scheduler</a:t>
                      </a:r>
                      <a:endParaRPr lang="en-US" dirty="0"/>
                    </a:p>
                  </a:txBody>
                  <a:tcPr/>
                </a:tc>
                <a:tc>
                  <a:txBody>
                    <a:bodyPr/>
                    <a:lstStyle/>
                    <a:p>
                      <a:r>
                        <a:rPr lang="en-US" dirty="0" smtClean="0"/>
                        <a:t>Short-Term Scheduler</a:t>
                      </a:r>
                      <a:endParaRPr lang="en-US" dirty="0"/>
                    </a:p>
                  </a:txBody>
                  <a:tcPr/>
                </a:tc>
                <a:tc>
                  <a:txBody>
                    <a:bodyPr/>
                    <a:lstStyle/>
                    <a:p>
                      <a:r>
                        <a:rPr lang="en-US" dirty="0" smtClean="0"/>
                        <a:t>Medium-Term Scheduler</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034509281"/>
              </p:ext>
            </p:extLst>
          </p:nvPr>
        </p:nvGraphicFramePr>
        <p:xfrm>
          <a:off x="190500" y="1363640"/>
          <a:ext cx="8763000" cy="640080"/>
        </p:xfrm>
        <a:graphic>
          <a:graphicData uri="http://schemas.openxmlformats.org/drawingml/2006/table">
            <a:tbl>
              <a:tblPr firstRow="1" bandRow="1">
                <a:tableStyleId>{BC89EF96-8CEA-46FF-86C4-4CE0E7609802}</a:tableStyleId>
              </a:tblPr>
              <a:tblGrid>
                <a:gridCol w="2921000"/>
                <a:gridCol w="2921000"/>
                <a:gridCol w="2921000"/>
              </a:tblGrid>
              <a:tr h="370840">
                <a:tc>
                  <a:txBody>
                    <a:bodyPr/>
                    <a:lstStyle/>
                    <a:p>
                      <a:r>
                        <a:rPr lang="en-US" b="0" dirty="0" smtClean="0"/>
                        <a:t>It is a </a:t>
                      </a:r>
                      <a:r>
                        <a:rPr lang="en-US" b="0" dirty="0" smtClean="0">
                          <a:solidFill>
                            <a:srgbClr val="C00000"/>
                          </a:solidFill>
                        </a:rPr>
                        <a:t>job scheduler</a:t>
                      </a:r>
                      <a:r>
                        <a:rPr lang="en-US" b="0" dirty="0" smtClean="0"/>
                        <a:t>.</a:t>
                      </a:r>
                      <a:endParaRPr lang="en-US" b="0" dirty="0"/>
                    </a:p>
                  </a:txBody>
                  <a:tcPr/>
                </a:tc>
                <a:tc>
                  <a:txBody>
                    <a:bodyPr/>
                    <a:lstStyle/>
                    <a:p>
                      <a:r>
                        <a:rPr lang="en-US" b="0" dirty="0" smtClean="0"/>
                        <a:t>It is a </a:t>
                      </a:r>
                      <a:r>
                        <a:rPr lang="en-US" b="0" dirty="0" smtClean="0">
                          <a:solidFill>
                            <a:srgbClr val="C00000"/>
                          </a:solidFill>
                        </a:rPr>
                        <a:t>CPU scheduler</a:t>
                      </a:r>
                      <a:r>
                        <a:rPr lang="en-US" b="0" dirty="0" smtClean="0"/>
                        <a:t>.</a:t>
                      </a:r>
                      <a:endParaRPr lang="en-US" b="0" dirty="0"/>
                    </a:p>
                  </a:txBody>
                  <a:tcPr/>
                </a:tc>
                <a:tc>
                  <a:txBody>
                    <a:bodyPr/>
                    <a:lstStyle/>
                    <a:p>
                      <a:r>
                        <a:rPr lang="en-US" b="0" dirty="0" smtClean="0"/>
                        <a:t>It is a </a:t>
                      </a:r>
                      <a:r>
                        <a:rPr lang="en-US" b="0" dirty="0" smtClean="0">
                          <a:solidFill>
                            <a:srgbClr val="C00000"/>
                          </a:solidFill>
                        </a:rPr>
                        <a:t>process swapping scheduler</a:t>
                      </a:r>
                      <a:r>
                        <a:rPr lang="en-US" b="0" dirty="0" smtClean="0"/>
                        <a:t>.</a:t>
                      </a:r>
                      <a:endParaRPr lang="en-US" b="0"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803646751"/>
              </p:ext>
            </p:extLst>
          </p:nvPr>
        </p:nvGraphicFramePr>
        <p:xfrm>
          <a:off x="193344" y="2002808"/>
          <a:ext cx="8763000" cy="914400"/>
        </p:xfrm>
        <a:graphic>
          <a:graphicData uri="http://schemas.openxmlformats.org/drawingml/2006/table">
            <a:tbl>
              <a:tblPr firstRow="1" bandRow="1">
                <a:tableStyleId>{BC89EF96-8CEA-46FF-86C4-4CE0E7609802}</a:tableStyleId>
              </a:tblPr>
              <a:tblGrid>
                <a:gridCol w="2921000"/>
                <a:gridCol w="2921000"/>
                <a:gridCol w="2921000"/>
              </a:tblGrid>
              <a:tr h="370840">
                <a:tc>
                  <a:txBody>
                    <a:bodyPr/>
                    <a:lstStyle/>
                    <a:p>
                      <a:r>
                        <a:rPr lang="en-US" sz="1800" b="0" kern="1200" dirty="0" smtClean="0">
                          <a:effectLst/>
                        </a:rPr>
                        <a:t>It </a:t>
                      </a:r>
                      <a:r>
                        <a:rPr lang="en-US" sz="1800" b="0" kern="1200" dirty="0" smtClean="0">
                          <a:solidFill>
                            <a:srgbClr val="C00000"/>
                          </a:solidFill>
                          <a:effectLst/>
                        </a:rPr>
                        <a:t>selects processes from pool </a:t>
                      </a:r>
                      <a:r>
                        <a:rPr lang="en-US" sz="1800" b="0" kern="1200" dirty="0" smtClean="0">
                          <a:effectLst/>
                        </a:rPr>
                        <a:t>and loads them into memory for execution.</a:t>
                      </a:r>
                      <a:endParaRPr lang="en-US" b="0" dirty="0"/>
                    </a:p>
                  </a:txBody>
                  <a:tcPr/>
                </a:tc>
                <a:tc>
                  <a:txBody>
                    <a:bodyPr/>
                    <a:lstStyle/>
                    <a:p>
                      <a:r>
                        <a:rPr lang="en-US" sz="1800" b="0" kern="1200" dirty="0" smtClean="0">
                          <a:effectLst/>
                        </a:rPr>
                        <a:t>It </a:t>
                      </a:r>
                      <a:r>
                        <a:rPr lang="en-US" sz="1800" b="0" kern="1200" dirty="0" smtClean="0">
                          <a:solidFill>
                            <a:srgbClr val="C00000"/>
                          </a:solidFill>
                          <a:effectLst/>
                        </a:rPr>
                        <a:t>selects</a:t>
                      </a:r>
                      <a:r>
                        <a:rPr lang="en-US" sz="1800" b="0" kern="1200" dirty="0" smtClean="0">
                          <a:effectLst/>
                        </a:rPr>
                        <a:t> those </a:t>
                      </a:r>
                      <a:r>
                        <a:rPr lang="en-US" sz="1800" b="0" kern="1200" dirty="0" smtClean="0">
                          <a:solidFill>
                            <a:srgbClr val="C00000"/>
                          </a:solidFill>
                          <a:effectLst/>
                        </a:rPr>
                        <a:t>processes which are ready </a:t>
                      </a:r>
                      <a:r>
                        <a:rPr lang="en-US" sz="1800" b="0" kern="1200" dirty="0" smtClean="0">
                          <a:effectLst/>
                        </a:rPr>
                        <a:t>to execute.</a:t>
                      </a:r>
                      <a:endParaRPr lang="en-US" b="0" dirty="0"/>
                    </a:p>
                  </a:txBody>
                  <a:tcPr/>
                </a:tc>
                <a:tc>
                  <a:txBody>
                    <a:bodyPr/>
                    <a:lstStyle/>
                    <a:p>
                      <a:r>
                        <a:rPr lang="en-US" sz="1800" b="0" kern="1200" dirty="0" smtClean="0">
                          <a:effectLst/>
                        </a:rPr>
                        <a:t>It can </a:t>
                      </a:r>
                      <a:r>
                        <a:rPr lang="en-US" sz="1800" b="0" kern="1200" dirty="0" smtClean="0">
                          <a:solidFill>
                            <a:srgbClr val="C00000"/>
                          </a:solidFill>
                          <a:effectLst/>
                        </a:rPr>
                        <a:t>re-introduce the process </a:t>
                      </a:r>
                      <a:r>
                        <a:rPr lang="en-US" sz="1800" b="0" kern="1200" dirty="0" smtClean="0">
                          <a:effectLst/>
                        </a:rPr>
                        <a:t>into memory and execution can be continued.</a:t>
                      </a:r>
                      <a:endParaRPr lang="en-US" b="0" dirty="0"/>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095934651"/>
              </p:ext>
            </p:extLst>
          </p:nvPr>
        </p:nvGraphicFramePr>
        <p:xfrm>
          <a:off x="193344" y="2913720"/>
          <a:ext cx="8763000" cy="914400"/>
        </p:xfrm>
        <a:graphic>
          <a:graphicData uri="http://schemas.openxmlformats.org/drawingml/2006/table">
            <a:tbl>
              <a:tblPr firstRow="1" bandRow="1">
                <a:tableStyleId>{BC89EF96-8CEA-46FF-86C4-4CE0E7609802}</a:tableStyleId>
              </a:tblPr>
              <a:tblGrid>
                <a:gridCol w="2921000"/>
                <a:gridCol w="2921000"/>
                <a:gridCol w="2921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rgbClr val="C00000"/>
                          </a:solidFill>
                          <a:effectLst/>
                        </a:rPr>
                        <a:t>Speed is lesser </a:t>
                      </a:r>
                      <a:r>
                        <a:rPr lang="en-US" sz="1800" b="0" kern="1200" dirty="0" smtClean="0">
                          <a:effectLst/>
                        </a:rPr>
                        <a:t>than short term scheduler.</a:t>
                      </a:r>
                      <a:endParaRPr lang="en-US" b="0" dirty="0" smtClean="0"/>
                    </a:p>
                    <a:p>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rgbClr val="C00000"/>
                          </a:solidFill>
                          <a:effectLst/>
                        </a:rPr>
                        <a:t>Speed is fastest </a:t>
                      </a:r>
                      <a:r>
                        <a:rPr lang="en-US" sz="1800" b="0" kern="1200" dirty="0" smtClean="0">
                          <a:effectLst/>
                        </a:rPr>
                        <a:t>among other two schedulers.</a:t>
                      </a:r>
                      <a:endParaRPr lang="en-US" b="0" dirty="0" smtClean="0"/>
                    </a:p>
                    <a:p>
                      <a:endParaRPr lang="en-US" b="0" dirty="0"/>
                    </a:p>
                  </a:txBody>
                  <a:tcPr/>
                </a:tc>
                <a:tc>
                  <a:txBody>
                    <a:bodyPr/>
                    <a:lstStyle/>
                    <a:p>
                      <a:r>
                        <a:rPr lang="en-US" sz="1800" b="0" kern="1200" dirty="0" smtClean="0">
                          <a:solidFill>
                            <a:srgbClr val="C00000"/>
                          </a:solidFill>
                          <a:effectLst/>
                        </a:rPr>
                        <a:t>Speed is in between </a:t>
                      </a:r>
                      <a:r>
                        <a:rPr lang="en-US" sz="1800" b="0" kern="1200" dirty="0" smtClean="0">
                          <a:effectLst/>
                        </a:rPr>
                        <a:t>both short and long term scheduler.</a:t>
                      </a:r>
                      <a:endParaRPr lang="en-US" b="0" dirty="0"/>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3592500190"/>
              </p:ext>
            </p:extLst>
          </p:nvPr>
        </p:nvGraphicFramePr>
        <p:xfrm>
          <a:off x="190500" y="3831608"/>
          <a:ext cx="8763000" cy="914400"/>
        </p:xfrm>
        <a:graphic>
          <a:graphicData uri="http://schemas.openxmlformats.org/drawingml/2006/table">
            <a:tbl>
              <a:tblPr firstRow="1" bandRow="1">
                <a:tableStyleId>{BC89EF96-8CEA-46FF-86C4-4CE0E7609802}</a:tableStyleId>
              </a:tblPr>
              <a:tblGrid>
                <a:gridCol w="2921000"/>
                <a:gridCol w="2921000"/>
                <a:gridCol w="2921000"/>
              </a:tblGrid>
              <a:tr h="370840">
                <a:tc>
                  <a:txBody>
                    <a:bodyPr/>
                    <a:lstStyle/>
                    <a:p>
                      <a:r>
                        <a:rPr lang="en-US" sz="1800" b="0" kern="1200" dirty="0" smtClean="0">
                          <a:effectLst/>
                        </a:rPr>
                        <a:t>It is almost </a:t>
                      </a:r>
                      <a:r>
                        <a:rPr lang="en-US" sz="1800" b="0" kern="1200" dirty="0" smtClean="0">
                          <a:solidFill>
                            <a:srgbClr val="C00000"/>
                          </a:solidFill>
                          <a:effectLst/>
                        </a:rPr>
                        <a:t>absent or minimal</a:t>
                      </a:r>
                      <a:r>
                        <a:rPr lang="en-US" sz="1800" b="0" kern="1200" dirty="0" smtClean="0">
                          <a:effectLst/>
                        </a:rPr>
                        <a:t> </a:t>
                      </a:r>
                      <a:r>
                        <a:rPr lang="en-US" sz="1800" b="0" kern="1200" dirty="0" smtClean="0">
                          <a:solidFill>
                            <a:srgbClr val="C00000"/>
                          </a:solidFill>
                          <a:effectLst/>
                        </a:rPr>
                        <a:t>in time sharing system</a:t>
                      </a:r>
                      <a:r>
                        <a:rPr lang="en-US" sz="1800" b="0" kern="1200" dirty="0" smtClean="0">
                          <a:effectLst/>
                        </a:rPr>
                        <a:t>.</a:t>
                      </a:r>
                      <a:endParaRPr lang="en-US" b="0" dirty="0"/>
                    </a:p>
                  </a:txBody>
                  <a:tcPr/>
                </a:tc>
                <a:tc>
                  <a:txBody>
                    <a:bodyPr/>
                    <a:lstStyle/>
                    <a:p>
                      <a:r>
                        <a:rPr lang="en-US" sz="1800" b="0" kern="1200" dirty="0" smtClean="0">
                          <a:effectLst/>
                        </a:rPr>
                        <a:t>It is also </a:t>
                      </a:r>
                      <a:r>
                        <a:rPr lang="en-US" sz="1800" b="0" kern="1200" dirty="0" smtClean="0">
                          <a:solidFill>
                            <a:srgbClr val="C00000"/>
                          </a:solidFill>
                          <a:effectLst/>
                        </a:rPr>
                        <a:t>minimal in time sharing system</a:t>
                      </a:r>
                      <a:r>
                        <a:rPr lang="en-US" sz="1800" b="0" kern="1200" dirty="0" smtClean="0">
                          <a:effectLst/>
                        </a:rPr>
                        <a:t>.</a:t>
                      </a:r>
                      <a:endParaRPr lang="en-US" b="0" dirty="0"/>
                    </a:p>
                  </a:txBody>
                  <a:tcPr/>
                </a:tc>
                <a:tc>
                  <a:txBody>
                    <a:bodyPr/>
                    <a:lstStyle/>
                    <a:p>
                      <a:r>
                        <a:rPr lang="en-US" sz="1800" b="0" kern="1200" dirty="0" smtClean="0">
                          <a:effectLst/>
                        </a:rPr>
                        <a:t>It is a </a:t>
                      </a:r>
                      <a:r>
                        <a:rPr lang="en-US" sz="1800" b="0" kern="1200" dirty="0" smtClean="0">
                          <a:solidFill>
                            <a:srgbClr val="C00000"/>
                          </a:solidFill>
                          <a:effectLst/>
                        </a:rPr>
                        <a:t>part of time sharing systems</a:t>
                      </a:r>
                      <a:r>
                        <a:rPr lang="en-US" sz="1800" b="0" kern="1200" dirty="0" smtClean="0">
                          <a:effectLst/>
                        </a:rPr>
                        <a:t>.</a:t>
                      </a:r>
                      <a:endParaRPr lang="en-US" b="0" dirty="0"/>
                    </a:p>
                  </a:txBody>
                  <a:tcPr/>
                </a:tc>
              </a:tr>
            </a:tbl>
          </a:graphicData>
        </a:graphic>
      </p:graphicFrame>
    </p:spTree>
    <p:extLst>
      <p:ext uri="{BB962C8B-B14F-4D97-AF65-F5344CB8AC3E}">
        <p14:creationId xmlns:p14="http://schemas.microsoft.com/office/powerpoint/2010/main" val="276250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t>
            </a:r>
            <a:r>
              <a:rPr lang="en-US" dirty="0" smtClean="0"/>
              <a:t>algorithms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First Come First Served (FCFS)</a:t>
            </a:r>
          </a:p>
          <a:p>
            <a:pPr marL="457200" indent="-457200">
              <a:buFont typeface="+mj-lt"/>
              <a:buAutoNum type="arabicPeriod"/>
            </a:pPr>
            <a:r>
              <a:rPr lang="en-US" dirty="0"/>
              <a:t>Shortest Job First (SJF</a:t>
            </a:r>
            <a:r>
              <a:rPr lang="en-US" dirty="0" smtClean="0"/>
              <a:t>)</a:t>
            </a:r>
          </a:p>
          <a:p>
            <a:pPr marL="457200" indent="-457200">
              <a:buFont typeface="+mj-lt"/>
              <a:buAutoNum type="arabicPeriod"/>
            </a:pPr>
            <a:r>
              <a:rPr lang="en-US" dirty="0"/>
              <a:t>Shortest Remaining Time Next (SRTN)</a:t>
            </a:r>
          </a:p>
          <a:p>
            <a:pPr marL="457200" indent="-457200">
              <a:buFont typeface="+mj-lt"/>
              <a:buAutoNum type="arabicPeriod"/>
            </a:pPr>
            <a:r>
              <a:rPr lang="en-US" dirty="0"/>
              <a:t>Round Robin (RR)</a:t>
            </a:r>
          </a:p>
          <a:p>
            <a:pPr marL="457200" indent="-457200">
              <a:buFont typeface="+mj-lt"/>
              <a:buAutoNum type="arabicPeriod"/>
            </a:pPr>
            <a:r>
              <a:rPr lang="en-US" dirty="0" smtClean="0"/>
              <a:t>Priority</a:t>
            </a:r>
          </a:p>
          <a:p>
            <a:pPr marL="857250" lvl="1" indent="-457200">
              <a:buFont typeface="+mj-lt"/>
              <a:buAutoNum type="arabicPeriod"/>
            </a:pPr>
            <a:r>
              <a:rPr lang="en-US" dirty="0" smtClean="0"/>
              <a:t>Preemptive</a:t>
            </a:r>
          </a:p>
          <a:p>
            <a:pPr marL="857250" lvl="1" indent="-457200">
              <a:buFont typeface="+mj-lt"/>
              <a:buAutoNum type="arabicPeriod"/>
            </a:pPr>
            <a:r>
              <a:rPr lang="en-US" dirty="0" smtClean="0"/>
              <a:t>Non-Preemptive</a:t>
            </a:r>
            <a:endParaRPr lang="en-US" dirty="0"/>
          </a:p>
        </p:txBody>
      </p:sp>
    </p:spTree>
    <p:extLst>
      <p:ext uri="{BB962C8B-B14F-4D97-AF65-F5344CB8AC3E}">
        <p14:creationId xmlns:p14="http://schemas.microsoft.com/office/powerpoint/2010/main" val="142621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Come First Served (FCFS)</a:t>
            </a:r>
          </a:p>
        </p:txBody>
      </p:sp>
      <p:sp>
        <p:nvSpPr>
          <p:cNvPr id="3" name="Content Placeholder 2"/>
          <p:cNvSpPr>
            <a:spLocks noGrp="1"/>
          </p:cNvSpPr>
          <p:nvPr>
            <p:ph idx="1"/>
          </p:nvPr>
        </p:nvSpPr>
        <p:spPr/>
        <p:txBody>
          <a:bodyPr/>
          <a:lstStyle/>
          <a:p>
            <a:r>
              <a:rPr lang="en-US" dirty="0"/>
              <a:t>Selection criteria</a:t>
            </a:r>
          </a:p>
          <a:p>
            <a:pPr lvl="1"/>
            <a:r>
              <a:rPr lang="en-US" dirty="0"/>
              <a:t>The </a:t>
            </a:r>
            <a:r>
              <a:rPr lang="en-US" b="1" dirty="0">
                <a:solidFill>
                  <a:srgbClr val="C00000"/>
                </a:solidFill>
              </a:rPr>
              <a:t>process </a:t>
            </a:r>
            <a:r>
              <a:rPr lang="en-US" dirty="0"/>
              <a:t>that </a:t>
            </a:r>
            <a:r>
              <a:rPr lang="en-US" b="1" dirty="0">
                <a:solidFill>
                  <a:srgbClr val="C00000"/>
                </a:solidFill>
              </a:rPr>
              <a:t>request first is served first</a:t>
            </a:r>
            <a:r>
              <a:rPr lang="en-US" dirty="0"/>
              <a:t>.</a:t>
            </a:r>
          </a:p>
          <a:p>
            <a:pPr lvl="1"/>
            <a:r>
              <a:rPr lang="en-US" dirty="0"/>
              <a:t>It means that </a:t>
            </a:r>
            <a:r>
              <a:rPr lang="en-US" b="1" dirty="0">
                <a:solidFill>
                  <a:srgbClr val="C00000"/>
                </a:solidFill>
              </a:rPr>
              <a:t>processes are served in the exact order of their arrival</a:t>
            </a:r>
            <a:r>
              <a:rPr lang="en-US" dirty="0"/>
              <a:t>.</a:t>
            </a:r>
          </a:p>
          <a:p>
            <a:r>
              <a:rPr lang="en-US" dirty="0"/>
              <a:t>Decision Mode</a:t>
            </a:r>
          </a:p>
          <a:p>
            <a:pPr lvl="1">
              <a:buClr>
                <a:schemeClr val="tx1"/>
              </a:buClr>
            </a:pPr>
            <a:r>
              <a:rPr lang="en-US" b="1" dirty="0">
                <a:solidFill>
                  <a:srgbClr val="C00000"/>
                </a:solidFill>
              </a:rPr>
              <a:t>Non preemptive</a:t>
            </a:r>
            <a:r>
              <a:rPr lang="en-US" dirty="0"/>
              <a:t>: Once a process is selected, it runs until it is blocked for an I/O or some other </a:t>
            </a:r>
            <a:r>
              <a:rPr lang="en-US" dirty="0" smtClean="0"/>
              <a:t>event </a:t>
            </a:r>
            <a:r>
              <a:rPr lang="en-US" dirty="0"/>
              <a:t>or it is terminated.</a:t>
            </a:r>
          </a:p>
          <a:p>
            <a:r>
              <a:rPr lang="en-US" dirty="0"/>
              <a:t>Implementation:</a:t>
            </a:r>
          </a:p>
          <a:p>
            <a:pPr lvl="1"/>
            <a:r>
              <a:rPr lang="en-US" dirty="0"/>
              <a:t>This strategy can be </a:t>
            </a:r>
            <a:r>
              <a:rPr lang="en-US" b="1" dirty="0">
                <a:solidFill>
                  <a:srgbClr val="C00000"/>
                </a:solidFill>
              </a:rPr>
              <a:t>easily implemented </a:t>
            </a:r>
            <a:r>
              <a:rPr lang="en-US" dirty="0"/>
              <a:t>by using FIFO (First In First Out) queue. </a:t>
            </a:r>
          </a:p>
          <a:p>
            <a:pPr lvl="1"/>
            <a:r>
              <a:rPr lang="en-US" dirty="0"/>
              <a:t>When CPU becomes free, a process from the first position in a queue is selected to run.</a:t>
            </a:r>
          </a:p>
        </p:txBody>
      </p:sp>
      <p:sp>
        <p:nvSpPr>
          <p:cNvPr id="4" name="Rectangle 3"/>
          <p:cNvSpPr/>
          <p:nvPr/>
        </p:nvSpPr>
        <p:spPr>
          <a:xfrm>
            <a:off x="3733800" y="2438400"/>
            <a:ext cx="34290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Connector 5"/>
          <p:cNvCxnSpPr/>
          <p:nvPr/>
        </p:nvCxnSpPr>
        <p:spPr>
          <a:xfrm>
            <a:off x="5453064" y="243840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0" y="243840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324600" y="243840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95601" y="2596634"/>
            <a:ext cx="785811" cy="400110"/>
          </a:xfrm>
          <a:prstGeom prst="rect">
            <a:avLst/>
          </a:prstGeom>
          <a:noFill/>
        </p:spPr>
        <p:txBody>
          <a:bodyPr wrap="square" rtlCol="0">
            <a:spAutoFit/>
          </a:bodyPr>
          <a:lstStyle/>
          <a:p>
            <a:pPr algn="r"/>
            <a:r>
              <a:rPr lang="en-US" sz="2000" dirty="0" smtClean="0"/>
              <a:t>Head</a:t>
            </a:r>
            <a:endParaRPr lang="en-US" sz="2000" dirty="0"/>
          </a:p>
        </p:txBody>
      </p:sp>
      <p:sp>
        <p:nvSpPr>
          <p:cNvPr id="10" name="TextBox 9"/>
          <p:cNvSpPr txBox="1"/>
          <p:nvPr/>
        </p:nvSpPr>
        <p:spPr>
          <a:xfrm>
            <a:off x="7162800" y="2596634"/>
            <a:ext cx="785811" cy="400110"/>
          </a:xfrm>
          <a:prstGeom prst="rect">
            <a:avLst/>
          </a:prstGeom>
          <a:noFill/>
        </p:spPr>
        <p:txBody>
          <a:bodyPr wrap="square" rtlCol="0">
            <a:spAutoFit/>
          </a:bodyPr>
          <a:lstStyle/>
          <a:p>
            <a:r>
              <a:rPr lang="en-US" sz="2000" dirty="0" smtClean="0"/>
              <a:t>Tail</a:t>
            </a:r>
            <a:endParaRPr lang="en-US" sz="2000" dirty="0"/>
          </a:p>
        </p:txBody>
      </p:sp>
      <p:sp>
        <p:nvSpPr>
          <p:cNvPr id="11" name="TextBox 10"/>
          <p:cNvSpPr txBox="1"/>
          <p:nvPr/>
        </p:nvSpPr>
        <p:spPr>
          <a:xfrm>
            <a:off x="3910013" y="2596634"/>
            <a:ext cx="485775" cy="400110"/>
          </a:xfrm>
          <a:prstGeom prst="rect">
            <a:avLst/>
          </a:prstGeom>
          <a:noFill/>
        </p:spPr>
        <p:txBody>
          <a:bodyPr wrap="square" rtlCol="0">
            <a:spAutoFit/>
          </a:bodyPr>
          <a:lstStyle/>
          <a:p>
            <a:pPr algn="r"/>
            <a:r>
              <a:rPr lang="en-US" sz="2000" dirty="0" smtClean="0"/>
              <a:t>P1</a:t>
            </a:r>
            <a:endParaRPr lang="en-US" sz="2000" dirty="0"/>
          </a:p>
        </p:txBody>
      </p:sp>
      <p:sp>
        <p:nvSpPr>
          <p:cNvPr id="12" name="TextBox 11"/>
          <p:cNvSpPr txBox="1"/>
          <p:nvPr/>
        </p:nvSpPr>
        <p:spPr>
          <a:xfrm>
            <a:off x="4748213" y="2581245"/>
            <a:ext cx="485775" cy="400110"/>
          </a:xfrm>
          <a:prstGeom prst="rect">
            <a:avLst/>
          </a:prstGeom>
          <a:noFill/>
        </p:spPr>
        <p:txBody>
          <a:bodyPr wrap="square" rtlCol="0">
            <a:spAutoFit/>
          </a:bodyPr>
          <a:lstStyle/>
          <a:p>
            <a:pPr algn="r"/>
            <a:r>
              <a:rPr lang="en-US" sz="2000" dirty="0" smtClean="0"/>
              <a:t>P2</a:t>
            </a:r>
            <a:endParaRPr lang="en-US" sz="2000" dirty="0"/>
          </a:p>
        </p:txBody>
      </p:sp>
      <p:sp>
        <p:nvSpPr>
          <p:cNvPr id="13" name="TextBox 12"/>
          <p:cNvSpPr txBox="1"/>
          <p:nvPr/>
        </p:nvSpPr>
        <p:spPr>
          <a:xfrm>
            <a:off x="7965280" y="2596634"/>
            <a:ext cx="485775" cy="400110"/>
          </a:xfrm>
          <a:prstGeom prst="rect">
            <a:avLst/>
          </a:prstGeom>
          <a:noFill/>
        </p:spPr>
        <p:txBody>
          <a:bodyPr wrap="square" rtlCol="0">
            <a:spAutoFit/>
          </a:bodyPr>
          <a:lstStyle/>
          <a:p>
            <a:pPr algn="r"/>
            <a:r>
              <a:rPr lang="en-US" sz="2000" dirty="0" smtClean="0"/>
              <a:t>P3</a:t>
            </a:r>
            <a:endParaRPr lang="en-US" sz="2000" dirty="0"/>
          </a:p>
        </p:txBody>
      </p:sp>
    </p:spTree>
    <p:extLst>
      <p:ext uri="{BB962C8B-B14F-4D97-AF65-F5344CB8AC3E}">
        <p14:creationId xmlns:p14="http://schemas.microsoft.com/office/powerpoint/2010/main" val="428677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path" presetSubtype="0" accel="50000" decel="50000" fill="hold" grpId="1" nodeType="clickEffect">
                                  <p:stCondLst>
                                    <p:cond delay="0"/>
                                  </p:stCondLst>
                                  <p:childTnLst>
                                    <p:animMotion origin="layout" path="M 5.55556E-7 -3.7037E-7 L -0.2559 0.00324 " pathEditMode="relative" rAng="0" ptsTypes="AA">
                                      <p:cBhvr>
                                        <p:cTn id="46" dur="2000" fill="hold"/>
                                        <p:tgtEl>
                                          <p:spTgt spid="13"/>
                                        </p:tgtEl>
                                        <p:attrNameLst>
                                          <p:attrName>ppt_x</p:attrName>
                                          <p:attrName>ppt_y</p:attrName>
                                        </p:attrNameLst>
                                      </p:cBhvr>
                                      <p:rCtr x="-12795" y="162"/>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1" grpId="0"/>
      <p:bldP spid="12" grpId="0"/>
      <p:bldP spid="13" grpId="0"/>
      <p:bldP spid="13"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21244</TotalTime>
  <Words>3453</Words>
  <Application>Microsoft Office PowerPoint</Application>
  <PresentationFormat>On-screen Show (4:3)</PresentationFormat>
  <Paragraphs>940</Paragraphs>
  <Slides>47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47</vt:i4>
      </vt:variant>
    </vt:vector>
  </HeadingPairs>
  <TitlesOfParts>
    <vt:vector size="58" baseType="lpstr">
      <vt:lpstr>Arial</vt:lpstr>
      <vt:lpstr>Calibri</vt:lpstr>
      <vt:lpstr>Open Sans</vt:lpstr>
      <vt:lpstr>Open Sans Bold</vt:lpstr>
      <vt:lpstr>Open Sans Extrabold</vt:lpstr>
      <vt:lpstr>Open Sans Light</vt:lpstr>
      <vt:lpstr>Open Sans Semibold</vt:lpstr>
      <vt:lpstr>Times New Roman</vt:lpstr>
      <vt:lpstr>Wingdings</vt:lpstr>
      <vt:lpstr>Office Theme</vt:lpstr>
      <vt:lpstr>1_Office Theme</vt:lpstr>
      <vt:lpstr>PowerPoint Presentation</vt:lpstr>
      <vt:lpstr>Topics to be covered</vt:lpstr>
      <vt:lpstr>What is Process scheduling?</vt:lpstr>
      <vt:lpstr>Objectives (goals) of scheduling</vt:lpstr>
      <vt:lpstr>Objectives (goals) of scheduling</vt:lpstr>
      <vt:lpstr>Types of schedulers</vt:lpstr>
      <vt:lpstr>Types of schedulers</vt:lpstr>
      <vt:lpstr>Scheduling algorithms</vt:lpstr>
      <vt:lpstr>First Come First Served (FCFS)</vt:lpstr>
      <vt:lpstr>First Come First Served (FCFS)</vt:lpstr>
      <vt:lpstr>First Come First Served (FCFS)</vt:lpstr>
      <vt:lpstr>First Come First Served (FCFS)</vt:lpstr>
      <vt:lpstr>Shortest Job First (SJF)</vt:lpstr>
      <vt:lpstr>Shortest Job First (SJF)</vt:lpstr>
      <vt:lpstr>Shortest Job First (SJF)</vt:lpstr>
      <vt:lpstr>Shortest Job First (SJF)</vt:lpstr>
      <vt:lpstr>Shortest Remaining Time Next (SRTN)</vt:lpstr>
      <vt:lpstr>Shortest Remaining Time Next (SRTN)</vt:lpstr>
      <vt:lpstr>Shortest Remaining Time Next (SRTN)</vt:lpstr>
      <vt:lpstr>Shortest Remaining Time Next (SRTN)</vt:lpstr>
      <vt:lpstr>Round Robin (RR)</vt:lpstr>
      <vt:lpstr>Round Robin (RR)</vt:lpstr>
      <vt:lpstr>Round Robin (RR)</vt:lpstr>
      <vt:lpstr>Round Robin (RR)</vt:lpstr>
      <vt:lpstr>Round Robin (RR)</vt:lpstr>
      <vt:lpstr>Non Preemptive Priority Scheduling</vt:lpstr>
      <vt:lpstr>Non Preemptive Priority Scheduling</vt:lpstr>
      <vt:lpstr>Non Preemptive Priority Scheduling</vt:lpstr>
      <vt:lpstr>Non Preemptive Priority Scheduling</vt:lpstr>
      <vt:lpstr>Preemptive Priority Scheduling</vt:lpstr>
      <vt:lpstr>Preemptive Priority Scheduling</vt:lpstr>
      <vt:lpstr>Preemptive Priority Scheduling</vt:lpstr>
      <vt:lpstr>Preemptive Priority Scheduling</vt:lpstr>
      <vt:lpstr>Real Time Operating System</vt:lpstr>
      <vt:lpstr>Characteristics of Real Time OS</vt:lpstr>
      <vt:lpstr>Characteristics of Real Time OS</vt:lpstr>
      <vt:lpstr>Factors of Real Time Scheduling</vt:lpstr>
      <vt:lpstr>Classes of Real Time Scheduling Algorithms</vt:lpstr>
      <vt:lpstr>Classes of Real Time Scheduling Algorithms</vt:lpstr>
      <vt:lpstr>Classes of Real Time Scheduling Algorithms</vt:lpstr>
      <vt:lpstr>Classes of Real Time Scheduling Algorithms</vt:lpstr>
      <vt:lpstr>Exercise-1</vt:lpstr>
      <vt:lpstr>Exercise-2</vt:lpstr>
      <vt:lpstr>Exercise-3 (GTU)</vt:lpstr>
      <vt:lpstr>Questions asked in GTU</vt:lpstr>
      <vt:lpstr>Questions asked in GTU</vt:lpstr>
      <vt:lpstr>PowerPoint Presentation</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1604</cp:revision>
  <dcterms:created xsi:type="dcterms:W3CDTF">2013-05-17T03:00:03Z</dcterms:created>
  <dcterms:modified xsi:type="dcterms:W3CDTF">2020-01-13T05:46:24Z</dcterms:modified>
</cp:coreProperties>
</file>