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460" r:id="rId2"/>
    <p:sldId id="409" r:id="rId3"/>
    <p:sldId id="410" r:id="rId4"/>
    <p:sldId id="458" r:id="rId5"/>
    <p:sldId id="411" r:id="rId6"/>
    <p:sldId id="465" r:id="rId7"/>
    <p:sldId id="464" r:id="rId8"/>
    <p:sldId id="413" r:id="rId9"/>
    <p:sldId id="414" r:id="rId10"/>
    <p:sldId id="417" r:id="rId11"/>
    <p:sldId id="415" r:id="rId12"/>
    <p:sldId id="418" r:id="rId13"/>
    <p:sldId id="425" r:id="rId14"/>
    <p:sldId id="426" r:id="rId15"/>
    <p:sldId id="459" r:id="rId16"/>
    <p:sldId id="427" r:id="rId17"/>
    <p:sldId id="428" r:id="rId18"/>
    <p:sldId id="429" r:id="rId19"/>
    <p:sldId id="431" r:id="rId20"/>
    <p:sldId id="432" r:id="rId21"/>
    <p:sldId id="433" r:id="rId22"/>
    <p:sldId id="434" r:id="rId23"/>
    <p:sldId id="435" r:id="rId24"/>
    <p:sldId id="436" r:id="rId25"/>
    <p:sldId id="437" r:id="rId26"/>
    <p:sldId id="423" r:id="rId27"/>
    <p:sldId id="438" r:id="rId28"/>
    <p:sldId id="439" r:id="rId29"/>
    <p:sldId id="440" r:id="rId30"/>
    <p:sldId id="442" r:id="rId31"/>
    <p:sldId id="443" r:id="rId32"/>
    <p:sldId id="445" r:id="rId33"/>
    <p:sldId id="446" r:id="rId34"/>
    <p:sldId id="448" r:id="rId35"/>
    <p:sldId id="449" r:id="rId36"/>
    <p:sldId id="450" r:id="rId37"/>
    <p:sldId id="451" r:id="rId38"/>
    <p:sldId id="452" r:id="rId39"/>
    <p:sldId id="453" r:id="rId40"/>
    <p:sldId id="454" r:id="rId41"/>
    <p:sldId id="455" r:id="rId42"/>
    <p:sldId id="456" r:id="rId43"/>
    <p:sldId id="466" r:id="rId44"/>
    <p:sldId id="461" r:id="rId45"/>
    <p:sldId id="463" r:id="rId46"/>
    <p:sldId id="4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On6FDfOKU5SW/kp3JGMlg==" hashData="LhGAz9o6UK4Yuz0/+NOG3N/0tz7U2JtwuOe5L2Of6G1DC4DM7/IswuR3jmQN5NDwDDEBgd7Bpo6NswbzPa1Lk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7D7D8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p:scale>
          <a:sx n="69" d="100"/>
          <a:sy n="69" d="100"/>
        </p:scale>
        <p:origin x="85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28-Jan-20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a:t>
            </a:r>
            <a:r>
              <a:rPr lang="da-DK" sz="1800" baseline="0" noProof="1" smtClean="0">
                <a:solidFill>
                  <a:srgbClr val="FFFFFF"/>
                </a:solidFill>
                <a:latin typeface="+mj-lt"/>
                <a:ea typeface="Open Sans" panose="020B0606030504020204" pitchFamily="34" charset="0"/>
                <a:cs typeface="Open Sans" panose="020B0606030504020204" pitchFamily="34" charset="0"/>
              </a:rPr>
              <a:t>5: </a:t>
            </a:r>
            <a:r>
              <a:rPr lang="en-US" dirty="0" smtClean="0"/>
              <a:t>Deadlocks</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a:t>
            </a:r>
            <a:r>
              <a:rPr lang="da-DK" sz="1800" baseline="0" noProof="1" smtClean="0">
                <a:solidFill>
                  <a:srgbClr val="FFFFFF"/>
                </a:solidFill>
                <a:latin typeface="+mj-lt"/>
                <a:ea typeface="Open Sans" panose="020B0606030504020204" pitchFamily="34" charset="0"/>
                <a:cs typeface="Open Sans" panose="020B0606030504020204" pitchFamily="34" charset="0"/>
              </a:rPr>
              <a:t>5: </a:t>
            </a:r>
            <a:r>
              <a:rPr lang="en-US" dirty="0" smtClean="0"/>
              <a:t>Deadlocks</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smtClean="0">
                  <a:solidFill>
                    <a:prstClr val="black"/>
                  </a:solidFill>
                </a:rPr>
                <a:t>Prof. </a:t>
              </a:r>
              <a:r>
                <a:rPr lang="en-US" sz="2000" b="1" dirty="0" err="1" smtClean="0">
                  <a:solidFill>
                    <a:prstClr val="black"/>
                  </a:solidFill>
                </a:rPr>
                <a:t>Firoz</a:t>
              </a:r>
              <a:r>
                <a:rPr lang="en-US" sz="2000" b="1" dirty="0" smtClean="0">
                  <a:solidFill>
                    <a:prstClr val="black"/>
                  </a:solidFill>
                </a:rPr>
                <a:t> A. </a:t>
              </a:r>
              <a:r>
                <a:rPr lang="en-US" sz="2000" b="1" dirty="0" err="1" smtClean="0">
                  <a:solidFill>
                    <a:prstClr val="black"/>
                  </a:solidFill>
                </a:rPr>
                <a:t>Sherasiya</a:t>
              </a:r>
              <a:endParaRPr lang="en-US" sz="2000" b="1" dirty="0" smtClean="0">
                <a:solidFill>
                  <a:prstClr val="black"/>
                </a:solidFill>
              </a:endParaRPr>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smtClean="0">
                  <a:solidFill>
                    <a:prstClr val="black"/>
                  </a:solidFill>
                </a:rPr>
                <a:t>     9879879861</a:t>
              </a:r>
              <a:endParaRPr lang="en-US" dirty="0">
                <a:solidFill>
                  <a:prstClr val="black"/>
                </a:solidFill>
              </a:endParaRPr>
            </a:p>
            <a:p>
              <a:r>
                <a:rPr lang="en-US" dirty="0">
                  <a:solidFill>
                    <a:prstClr val="black"/>
                  </a:solidFill>
                </a:rPr>
                <a:t>    </a:t>
              </a:r>
              <a:r>
                <a:rPr lang="en-US" dirty="0" smtClean="0">
                  <a:solidFill>
                    <a:prstClr val="black"/>
                  </a:solidFill>
                </a:rPr>
                <a:t> firoz.sherasiya@darshan.ac.in</a:t>
              </a:r>
              <a:endParaRPr lang="en-US" dirty="0">
                <a:solidFill>
                  <a:prstClr val="black"/>
                </a:solidFil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F39C12"/>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52" name="TextBox 51"/>
                <p:cNvSpPr txBox="1"/>
                <p:nvPr/>
              </p:nvSpPr>
              <p:spPr>
                <a:xfrm>
                  <a:off x="237041" y="1195624"/>
                  <a:ext cx="4181886" cy="707886"/>
                </a:xfrm>
                <a:prstGeom prst="rect">
                  <a:avLst/>
                </a:prstGeom>
                <a:noFill/>
              </p:spPr>
              <p:txBody>
                <a:bodyPr wrap="square" rtlCol="0" anchor="ctr">
                  <a:spAutoFit/>
                </a:bodyPr>
                <a:lstStyle/>
                <a:p>
                  <a:r>
                    <a:rPr lang="en-US" sz="2000" b="1" dirty="0" smtClean="0">
                      <a:solidFill>
                        <a:prstClr val="white"/>
                      </a:solidFill>
                      <a:ea typeface="Open Sans Light" panose="020B0306030504020204" pitchFamily="34" charset="0"/>
                      <a:cs typeface="Open Sans Light" panose="020B0306030504020204" pitchFamily="34" charset="0"/>
                    </a:rPr>
                    <a:t>3140702</a:t>
                  </a:r>
                  <a:endParaRPr lang="en-US" sz="2000" b="1" dirty="0">
                    <a:solidFill>
                      <a:prstClr val="white"/>
                    </a:solidFill>
                    <a:ea typeface="Open Sans Light" panose="020B0306030504020204" pitchFamily="34" charset="0"/>
                    <a:cs typeface="Open Sans Light" panose="020B0306030504020204" pitchFamily="34" charset="0"/>
                  </a:endParaRPr>
                </a:p>
                <a:p>
                  <a:r>
                    <a:rPr lang="en-US" sz="2000" b="1" dirty="0" smtClean="0">
                      <a:solidFill>
                        <a:prstClr val="white"/>
                      </a:solidFill>
                      <a:ea typeface="Open Sans Light" panose="020B0306030504020204" pitchFamily="34" charset="0"/>
                      <a:cs typeface="Open Sans Light" panose="020B0306030504020204" pitchFamily="34" charset="0"/>
                    </a:rPr>
                    <a:t>Operating System</a:t>
                  </a:r>
                  <a:endParaRPr lang="en-US" sz="2000" b="1" dirty="0">
                    <a:solidFill>
                      <a:prstClr val="white"/>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315222"/>
                <a:ext cx="4188156" cy="1384995"/>
              </a:xfrm>
              <a:prstGeom prst="rect">
                <a:avLst/>
              </a:prstGeom>
              <a:noFill/>
            </p:spPr>
            <p:txBody>
              <a:bodyPr wrap="square" rtlCol="0">
                <a:spAutoFit/>
              </a:bodyPr>
              <a:lstStyle/>
              <a:p>
                <a:r>
                  <a:rPr lang="en-US" sz="4400" b="1" dirty="0" smtClean="0">
                    <a:solidFill>
                      <a:prstClr val="white"/>
                    </a:solidFill>
                    <a:ea typeface="Open Sans Bold" panose="020B0806030504020204" pitchFamily="34" charset="0"/>
                    <a:cs typeface="Open Sans Bold" panose="020B0806030504020204" pitchFamily="34" charset="0"/>
                  </a:rPr>
                  <a:t>Unit - 5</a:t>
                </a:r>
                <a:endParaRPr lang="en-US" sz="4400" b="1" dirty="0" smtClean="0">
                  <a:solidFill>
                    <a:prstClr val="white"/>
                  </a:solidFill>
                  <a:ea typeface="Open Sans Bold" panose="020B0806030504020204" pitchFamily="34" charset="0"/>
                  <a:cs typeface="Open Sans Bold" panose="020B0806030504020204" pitchFamily="34" charset="0"/>
                </a:endParaRPr>
              </a:p>
              <a:p>
                <a:r>
                  <a:rPr lang="en-US" sz="4000" b="1" dirty="0" smtClean="0">
                    <a:solidFill>
                      <a:prstClr val="white"/>
                    </a:solidFill>
                    <a:ea typeface="Open Sans Bold" panose="020B0806030504020204" pitchFamily="34" charset="0"/>
                    <a:cs typeface="Open Sans Bold" panose="020B0806030504020204" pitchFamily="34" charset="0"/>
                  </a:rPr>
                  <a:t>Deadlock</a:t>
                </a:r>
                <a:endParaRPr lang="en-US" sz="4400" b="1" dirty="0">
                  <a:solidFill>
                    <a:prstClr val="white"/>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762696"/>
            <a:ext cx="2743200" cy="2642616"/>
          </a:xfrm>
          <a:prstGeom prst="rect">
            <a:avLst/>
          </a:prstGeom>
        </p:spPr>
      </p:pic>
    </p:spTree>
    <p:extLst>
      <p:ext uri="{BB962C8B-B14F-4D97-AF65-F5344CB8AC3E}">
        <p14:creationId xmlns:p14="http://schemas.microsoft.com/office/powerpoint/2010/main" val="3815456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4752974" cy="5059363"/>
          </a:xfrm>
        </p:spPr>
        <p:txBody>
          <a:bodyPr/>
          <a:lstStyle/>
          <a:p>
            <a:endParaRPr lang="en-US" dirty="0"/>
          </a:p>
        </p:txBody>
      </p:sp>
      <p:sp>
        <p:nvSpPr>
          <p:cNvPr id="6" name="Content Placeholder 5"/>
          <p:cNvSpPr>
            <a:spLocks noGrp="1"/>
          </p:cNvSpPr>
          <p:nvPr>
            <p:ph sz="half" idx="2"/>
          </p:nvPr>
        </p:nvSpPr>
        <p:spPr>
          <a:xfrm>
            <a:off x="4943474" y="1066800"/>
            <a:ext cx="4010025" cy="5059363"/>
          </a:xfrm>
        </p:spPr>
        <p:txBody>
          <a:bodyPr>
            <a:normAutofit fontScale="77500" lnSpcReduction="20000"/>
          </a:bodyPr>
          <a:lstStyle/>
          <a:p>
            <a:r>
              <a:rPr lang="en-US" dirty="0"/>
              <a:t>We are starting from node D.</a:t>
            </a:r>
          </a:p>
          <a:p>
            <a:r>
              <a:rPr lang="en-US" dirty="0"/>
              <a:t>Empty list L = ()</a:t>
            </a:r>
          </a:p>
          <a:p>
            <a:r>
              <a:rPr lang="en-US" dirty="0"/>
              <a:t>Add current node so Empty list = (D).</a:t>
            </a:r>
          </a:p>
          <a:p>
            <a:r>
              <a:rPr lang="en-US" dirty="0"/>
              <a:t>From this node there is one outgoing arc to T so add T </a:t>
            </a:r>
            <a:r>
              <a:rPr lang="en-US" dirty="0" smtClean="0"/>
              <a:t>to list</a:t>
            </a:r>
            <a:r>
              <a:rPr lang="en-US" dirty="0"/>
              <a:t>.</a:t>
            </a:r>
          </a:p>
          <a:p>
            <a:r>
              <a:rPr lang="en-US" dirty="0"/>
              <a:t>So </a:t>
            </a:r>
            <a:r>
              <a:rPr lang="en-US" dirty="0" smtClean="0"/>
              <a:t>list become L </a:t>
            </a:r>
            <a:r>
              <a:rPr lang="en-US" dirty="0"/>
              <a:t>= (D, T).</a:t>
            </a:r>
          </a:p>
          <a:p>
            <a:r>
              <a:rPr lang="en-US" dirty="0"/>
              <a:t>Continue this step….so we get </a:t>
            </a:r>
            <a:r>
              <a:rPr lang="en-US" dirty="0" smtClean="0"/>
              <a:t>list </a:t>
            </a:r>
            <a:r>
              <a:rPr lang="en-US" dirty="0"/>
              <a:t>as below</a:t>
            </a:r>
          </a:p>
          <a:p>
            <a:r>
              <a:rPr lang="en-US" dirty="0"/>
              <a:t>L = (D, T, E)………… L = (</a:t>
            </a:r>
            <a:r>
              <a:rPr lang="en-US" b="1" dirty="0">
                <a:solidFill>
                  <a:srgbClr val="C00000"/>
                </a:solidFill>
              </a:rPr>
              <a:t>D</a:t>
            </a:r>
            <a:r>
              <a:rPr lang="en-US" dirty="0"/>
              <a:t>, T, E, V, G, U, </a:t>
            </a:r>
            <a:r>
              <a:rPr lang="en-US" b="1" dirty="0">
                <a:solidFill>
                  <a:srgbClr val="C00000"/>
                </a:solidFill>
              </a:rPr>
              <a:t>D</a:t>
            </a:r>
            <a:r>
              <a:rPr lang="en-US" dirty="0"/>
              <a:t>)</a:t>
            </a:r>
          </a:p>
          <a:p>
            <a:r>
              <a:rPr lang="en-US" dirty="0"/>
              <a:t>In the above step in </a:t>
            </a:r>
            <a:r>
              <a:rPr lang="en-US" dirty="0" smtClean="0"/>
              <a:t>list </a:t>
            </a:r>
            <a:r>
              <a:rPr lang="en-US" dirty="0"/>
              <a:t>the node </a:t>
            </a:r>
            <a:r>
              <a:rPr lang="en-US" b="1" dirty="0">
                <a:solidFill>
                  <a:srgbClr val="C00000"/>
                </a:solidFill>
              </a:rPr>
              <a:t>D appears twice</a:t>
            </a:r>
            <a:r>
              <a:rPr lang="en-US" dirty="0"/>
              <a:t>, so deadlock.</a:t>
            </a:r>
          </a:p>
        </p:txBody>
      </p:sp>
      <p:sp>
        <p:nvSpPr>
          <p:cNvPr id="4" name="Title 3"/>
          <p:cNvSpPr>
            <a:spLocks noGrp="1"/>
          </p:cNvSpPr>
          <p:nvPr>
            <p:ph type="title"/>
          </p:nvPr>
        </p:nvSpPr>
        <p:spPr/>
        <p:txBody>
          <a:bodyPr>
            <a:normAutofit fontScale="90000"/>
          </a:bodyPr>
          <a:lstStyle/>
          <a:p>
            <a:r>
              <a:rPr lang="en-US" sz="4000" dirty="0"/>
              <a:t>Deadlock </a:t>
            </a:r>
            <a:r>
              <a:rPr lang="en-US" sz="4000" dirty="0" smtClean="0"/>
              <a:t>detection for single </a:t>
            </a:r>
            <a:r>
              <a:rPr lang="en-US" sz="4000" dirty="0" smtClean="0"/>
              <a:t>resource (RAG)</a:t>
            </a:r>
            <a:endParaRPr lang="en-US" dirty="0"/>
          </a:p>
        </p:txBody>
      </p:sp>
      <p:sp>
        <p:nvSpPr>
          <p:cNvPr id="7" name="TextBox 6"/>
          <p:cNvSpPr txBox="1"/>
          <p:nvPr/>
        </p:nvSpPr>
        <p:spPr>
          <a:xfrm>
            <a:off x="304800" y="1409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a:t>
            </a:r>
            <a:endParaRPr lang="en-US" dirty="0"/>
          </a:p>
        </p:txBody>
      </p:sp>
      <p:sp>
        <p:nvSpPr>
          <p:cNvPr id="8" name="Oval 7"/>
          <p:cNvSpPr/>
          <p:nvPr/>
        </p:nvSpPr>
        <p:spPr>
          <a:xfrm>
            <a:off x="1323975"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9" name="TextBox 8"/>
          <p:cNvSpPr txBox="1"/>
          <p:nvPr/>
        </p:nvSpPr>
        <p:spPr>
          <a:xfrm>
            <a:off x="1323975" y="21717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10" name="Oval 9"/>
          <p:cNvSpPr/>
          <p:nvPr/>
        </p:nvSpPr>
        <p:spPr>
          <a:xfrm>
            <a:off x="3143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2333625" y="2133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2" name="TextBox 11"/>
          <p:cNvSpPr txBox="1"/>
          <p:nvPr/>
        </p:nvSpPr>
        <p:spPr>
          <a:xfrm>
            <a:off x="3343275" y="216693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13" name="Oval 12"/>
          <p:cNvSpPr/>
          <p:nvPr/>
        </p:nvSpPr>
        <p:spPr>
          <a:xfrm>
            <a:off x="4429125" y="213836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4" name="Oval 13"/>
          <p:cNvSpPr/>
          <p:nvPr/>
        </p:nvSpPr>
        <p:spPr>
          <a:xfrm>
            <a:off x="3338512" y="1371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5" name="TextBox 14"/>
          <p:cNvSpPr txBox="1"/>
          <p:nvPr/>
        </p:nvSpPr>
        <p:spPr>
          <a:xfrm>
            <a:off x="4429125"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16" name="TextBox 15"/>
          <p:cNvSpPr txBox="1"/>
          <p:nvPr/>
        </p:nvSpPr>
        <p:spPr>
          <a:xfrm>
            <a:off x="2327763" y="3124200"/>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17" name="Oval 16"/>
          <p:cNvSpPr/>
          <p:nvPr/>
        </p:nvSpPr>
        <p:spPr>
          <a:xfrm>
            <a:off x="1323975" y="30861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8" name="Oval 17"/>
          <p:cNvSpPr/>
          <p:nvPr/>
        </p:nvSpPr>
        <p:spPr>
          <a:xfrm>
            <a:off x="2333625" y="40386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9" name="TextBox 18"/>
          <p:cNvSpPr txBox="1"/>
          <p:nvPr/>
        </p:nvSpPr>
        <p:spPr>
          <a:xfrm>
            <a:off x="1323975" y="4068396"/>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20" name="Straight Arrow Connector 19"/>
          <p:cNvCxnSpPr>
            <a:endCxn id="8" idx="2"/>
          </p:cNvCxnSpPr>
          <p:nvPr/>
        </p:nvCxnSpPr>
        <p:spPr>
          <a:xfrm>
            <a:off x="771525" y="1600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2000"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6"/>
            <a:endCxn id="12" idx="1"/>
          </p:cNvCxnSpPr>
          <p:nvPr/>
        </p:nvCxnSpPr>
        <p:spPr>
          <a:xfrm flipV="1">
            <a:off x="2790825" y="2357436"/>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3"/>
            <a:endCxn id="13" idx="2"/>
          </p:cNvCxnSpPr>
          <p:nvPr/>
        </p:nvCxnSpPr>
        <p:spPr>
          <a:xfrm>
            <a:off x="3800475" y="2357436"/>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2"/>
            <a:endCxn id="9" idx="3"/>
          </p:cNvCxnSpPr>
          <p:nvPr/>
        </p:nvCxnSpPr>
        <p:spPr>
          <a:xfrm flipH="1">
            <a:off x="1781175" y="2362200"/>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2" idx="0"/>
          </p:cNvCxnSpPr>
          <p:nvPr/>
        </p:nvCxnSpPr>
        <p:spPr>
          <a:xfrm>
            <a:off x="3567112"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4"/>
            <a:endCxn id="15" idx="0"/>
          </p:cNvCxnSpPr>
          <p:nvPr/>
        </p:nvCxnSpPr>
        <p:spPr>
          <a:xfrm>
            <a:off x="4657725" y="2595560"/>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553674" y="1834113"/>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6" idx="0"/>
          </p:cNvCxnSpPr>
          <p:nvPr/>
        </p:nvCxnSpPr>
        <p:spPr>
          <a:xfrm flipV="1">
            <a:off x="2556363" y="25908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0"/>
            <a:endCxn id="9" idx="2"/>
          </p:cNvCxnSpPr>
          <p:nvPr/>
        </p:nvCxnSpPr>
        <p:spPr>
          <a:xfrm flipV="1">
            <a:off x="1552575" y="25527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2556363" y="35052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1552575" y="3543300"/>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rot="10800000" flipV="1">
            <a:off x="2784963" y="3519486"/>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2238375" y="1981200"/>
            <a:ext cx="2699238" cy="2667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95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indefinite" fill="hold" grpId="0" nodeType="click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Deadlock detection </a:t>
            </a:r>
            <a:r>
              <a:rPr lang="en-US" dirty="0"/>
              <a:t>for single resource</a:t>
            </a:r>
          </a:p>
        </p:txBody>
      </p:sp>
      <p:sp>
        <p:nvSpPr>
          <p:cNvPr id="3" name="Content Placeholder 2"/>
          <p:cNvSpPr>
            <a:spLocks noGrp="1"/>
          </p:cNvSpPr>
          <p:nvPr>
            <p:ph idx="1"/>
          </p:nvPr>
        </p:nvSpPr>
        <p:spPr/>
        <p:txBody>
          <a:bodyPr/>
          <a:lstStyle/>
          <a:p>
            <a:r>
              <a:rPr lang="en-US" dirty="0"/>
              <a:t>Algorithm for detecting deadlock for single resource</a:t>
            </a:r>
          </a:p>
          <a:p>
            <a:pPr marL="819150" lvl="1" indent="-457200">
              <a:buFont typeface="+mj-lt"/>
              <a:buAutoNum type="arabicPeriod"/>
            </a:pPr>
            <a:r>
              <a:rPr lang="en-US" dirty="0"/>
              <a:t>For each node, N in the graph, perform the following five steps with N as the starting node.</a:t>
            </a:r>
          </a:p>
          <a:p>
            <a:pPr marL="1139825" lvl="2" indent="-514350">
              <a:buFont typeface="+mj-lt"/>
              <a:buAutoNum type="romanLcPeriod"/>
            </a:pPr>
            <a:r>
              <a:rPr lang="en-US" dirty="0"/>
              <a:t>Initialize L to the empty list, designate all arcs as unmarked.</a:t>
            </a:r>
          </a:p>
          <a:p>
            <a:pPr marL="1139825" lvl="2" indent="-514350">
              <a:buFont typeface="+mj-lt"/>
              <a:buAutoNum type="romanLcPeriod"/>
            </a:pPr>
            <a:r>
              <a:rPr lang="en-US" dirty="0"/>
              <a:t>Add current node to end of L, check to see if node now appears in L two times. If it does, graph contains a cycle (listed in L), algorithm terminates.</a:t>
            </a:r>
          </a:p>
          <a:p>
            <a:pPr marL="1139825" lvl="2" indent="-514350">
              <a:buFont typeface="+mj-lt"/>
              <a:buAutoNum type="romanLcPeriod"/>
            </a:pPr>
            <a:r>
              <a:rPr lang="en-US" dirty="0"/>
              <a:t>From given node, see if any unmarked outgoing arcs. If so, go to step </a:t>
            </a:r>
            <a:r>
              <a:rPr lang="en-US" dirty="0" smtClean="0"/>
              <a:t>4; </a:t>
            </a:r>
            <a:r>
              <a:rPr lang="en-US" dirty="0"/>
              <a:t>if not, go to step </a:t>
            </a:r>
            <a:r>
              <a:rPr lang="en-US" dirty="0" smtClean="0"/>
              <a:t>5.</a:t>
            </a:r>
            <a:endParaRPr lang="en-US" dirty="0"/>
          </a:p>
          <a:p>
            <a:pPr marL="1139825" lvl="2" indent="-514350">
              <a:buFont typeface="+mj-lt"/>
              <a:buAutoNum type="romanLcPeriod"/>
            </a:pPr>
            <a:r>
              <a:rPr lang="en-US" dirty="0"/>
              <a:t>Pick an unmarked outgoing arc at random and mark it. Then follow it to the new current node and go to step </a:t>
            </a:r>
            <a:r>
              <a:rPr lang="en-US" dirty="0" smtClean="0"/>
              <a:t>2.</a:t>
            </a:r>
            <a:endParaRPr lang="en-US" dirty="0"/>
          </a:p>
          <a:p>
            <a:pPr marL="1139825" lvl="2" indent="-514350">
              <a:buFont typeface="+mj-lt"/>
              <a:buAutoNum type="romanLcPeriod"/>
            </a:pPr>
            <a:r>
              <a:rPr lang="en-US" dirty="0"/>
              <a:t>If this is initial node, graph does not contain any cycles, algorithm terminates. Otherwise, dead end. Remove it, go back to previous node, make that one current node, go to step </a:t>
            </a:r>
            <a:r>
              <a:rPr lang="en-US" dirty="0" smtClean="0"/>
              <a:t>2.</a:t>
            </a:r>
            <a:endParaRPr lang="en-US" dirty="0"/>
          </a:p>
          <a:p>
            <a:endParaRPr lang="en-US" dirty="0"/>
          </a:p>
        </p:txBody>
      </p:sp>
    </p:spTree>
    <p:extLst>
      <p:ext uri="{BB962C8B-B14F-4D97-AF65-F5344CB8AC3E}">
        <p14:creationId xmlns:p14="http://schemas.microsoft.com/office/powerpoint/2010/main" val="151510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7948098"/>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1378525733"/>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104032842"/>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5613084" y="4282440"/>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5615940" y="4787788"/>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5615940" y="5295900"/>
            <a:ext cx="3157536" cy="4572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8328102" y="4363496"/>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7686152" y="486675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8337396" y="4865649"/>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flipH="1">
            <a:off x="1828800" y="2286000"/>
            <a:ext cx="4495800" cy="3124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2441165" y="2344463"/>
            <a:ext cx="4495800" cy="3124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876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6" grpId="0"/>
      <p:bldP spid="5" grpId="0"/>
      <p:bldP spid="18" grpId="0"/>
      <p:bldP spid="19" grpId="0"/>
      <p:bldP spid="20" grpId="0"/>
      <p:bldP spid="21" grpId="0" animBg="1"/>
      <p:bldP spid="22" grpId="0" animBg="1"/>
      <p:bldP spid="23" grpId="0" animBg="1"/>
      <p:bldP spid="24"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00822412"/>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642433903"/>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91317513"/>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776288" y="5295900"/>
            <a:ext cx="3157536" cy="45720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ounded Rectangle 23"/>
          <p:cNvSpPr/>
          <p:nvPr/>
        </p:nvSpPr>
        <p:spPr>
          <a:xfrm>
            <a:off x="6172199" y="2015222"/>
            <a:ext cx="2566985" cy="457200"/>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6" name="Straight Arrow Connector 5"/>
          <p:cNvCxnSpPr>
            <a:endCxn id="24" idx="1"/>
          </p:cNvCxnSpPr>
          <p:nvPr/>
        </p:nvCxnSpPr>
        <p:spPr>
          <a:xfrm flipV="1">
            <a:off x="3919536" y="2243822"/>
            <a:ext cx="2252663" cy="32425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267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Deadlock detection for </a:t>
            </a:r>
            <a:r>
              <a:rPr lang="en-US" dirty="0" smtClean="0"/>
              <a:t>multiple resource</a:t>
            </a:r>
            <a:endParaRPr lang="en-US" dirty="0"/>
          </a:p>
        </p:txBody>
      </p:sp>
      <p:sp>
        <p:nvSpPr>
          <p:cNvPr id="11" name="Content Placeholder 10"/>
          <p:cNvSpPr>
            <a:spLocks noGrp="1"/>
          </p:cNvSpPr>
          <p:nvPr>
            <p:ph idx="1"/>
          </p:nvPr>
        </p:nvSpPr>
        <p:spPr/>
        <p:txBody>
          <a:bodyPr/>
          <a:lstStyle/>
          <a:p>
            <a:pPr marL="0" indent="0">
              <a:buNone/>
            </a:pPr>
            <a:endParaRPr lang="en-US" dirty="0" smtClean="0"/>
          </a:p>
          <a:p>
            <a:pPr marL="0" indent="0">
              <a:buNone/>
            </a:pPr>
            <a:r>
              <a:rPr lang="en-US" dirty="0" smtClean="0"/>
              <a:t>E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01671588"/>
              </p:ext>
            </p:extLst>
          </p:nvPr>
        </p:nvGraphicFramePr>
        <p:xfrm>
          <a:off x="7620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40491894"/>
              </p:ext>
            </p:extLst>
          </p:nvPr>
        </p:nvGraphicFramePr>
        <p:xfrm>
          <a:off x="6172200" y="990600"/>
          <a:ext cx="2560320" cy="1513840"/>
        </p:xfrm>
        <a:graphic>
          <a:graphicData uri="http://schemas.openxmlformats.org/drawingml/2006/table">
            <a:tbl>
              <a:tblPr firstRow="1" bandRow="1">
                <a:tableStyleId>{5C22544A-7EE6-4342-B048-85BDC9FD1C3A}</a:tableStyleId>
              </a:tblPr>
              <a:tblGrid>
                <a:gridCol w="640080"/>
                <a:gridCol w="640080"/>
                <a:gridCol w="640080"/>
                <a:gridCol w="640080"/>
              </a:tblGrid>
              <a:tr h="1006912">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4" name="TextBox 3"/>
          <p:cNvSpPr txBox="1"/>
          <p:nvPr/>
        </p:nvSpPr>
        <p:spPr>
          <a:xfrm>
            <a:off x="5538788"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375522161"/>
              </p:ext>
            </p:extLst>
          </p:nvPr>
        </p:nvGraphicFramePr>
        <p:xfrm>
          <a:off x="762000" y="326350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r>
            </a:tbl>
          </a:graphicData>
        </a:graphic>
      </p:graphicFrame>
      <p:sp>
        <p:nvSpPr>
          <p:cNvPr id="14" name="TextBox 13"/>
          <p:cNvSpPr txBox="1"/>
          <p:nvPr/>
        </p:nvSpPr>
        <p:spPr>
          <a:xfrm>
            <a:off x="190500" y="3632111"/>
            <a:ext cx="633412" cy="461665"/>
          </a:xfrm>
          <a:prstGeom prst="rect">
            <a:avLst/>
          </a:prstGeom>
          <a:noFill/>
        </p:spPr>
        <p:txBody>
          <a:bodyPr wrap="square" rtlCol="0">
            <a:spAutoFit/>
          </a:bodyPr>
          <a:lstStyle/>
          <a:p>
            <a:r>
              <a:rPr lang="en-US" sz="2400" dirty="0" smtClean="0"/>
              <a:t>C =</a:t>
            </a:r>
            <a:endParaRPr lang="en-US" sz="2400" dirty="0"/>
          </a:p>
        </p:txBody>
      </p:sp>
      <p:sp>
        <p:nvSpPr>
          <p:cNvPr id="16" name="TextBox 15"/>
          <p:cNvSpPr txBox="1"/>
          <p:nvPr/>
        </p:nvSpPr>
        <p:spPr>
          <a:xfrm>
            <a:off x="4953000" y="3705463"/>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3202040632"/>
              </p:ext>
            </p:extLst>
          </p:nvPr>
        </p:nvGraphicFramePr>
        <p:xfrm>
          <a:off x="5605462" y="3253344"/>
          <a:ext cx="3200400" cy="2527696"/>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t>P3</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c>
                  <a:txBody>
                    <a:bodyPr/>
                    <a:lstStyle/>
                    <a:p>
                      <a:pPr algn="ctr"/>
                      <a:r>
                        <a:rPr lang="en-US" strike="sngStrike" dirty="0" smtClean="0"/>
                        <a:t>0</a:t>
                      </a:r>
                      <a:endParaRPr lang="en-US" strike="sngStrike" dirty="0"/>
                    </a:p>
                  </a:txBody>
                  <a:tcPr anchor="ctr"/>
                </a:tc>
              </a:tr>
            </a:tbl>
          </a:graphicData>
        </a:graphic>
      </p:graphicFrame>
      <p:sp>
        <p:nvSpPr>
          <p:cNvPr id="5" name="TextBox 4"/>
          <p:cNvSpPr txBox="1"/>
          <p:nvPr/>
        </p:nvSpPr>
        <p:spPr>
          <a:xfrm>
            <a:off x="762000" y="25146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6172200" y="2514600"/>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19" name="TextBox 18"/>
          <p:cNvSpPr txBox="1"/>
          <p:nvPr/>
        </p:nvSpPr>
        <p:spPr>
          <a:xfrm>
            <a:off x="762000" y="5791200"/>
            <a:ext cx="3200400" cy="646331"/>
          </a:xfrm>
          <a:prstGeom prst="rect">
            <a:avLst/>
          </a:prstGeom>
          <a:noFill/>
        </p:spPr>
        <p:txBody>
          <a:bodyPr wrap="square" rtlCol="0">
            <a:spAutoFit/>
          </a:bodyPr>
          <a:lstStyle/>
          <a:p>
            <a:r>
              <a:rPr lang="en-US" dirty="0"/>
              <a:t>no of resources held by each process</a:t>
            </a:r>
          </a:p>
        </p:txBody>
      </p:sp>
      <p:sp>
        <p:nvSpPr>
          <p:cNvPr id="20" name="TextBox 19"/>
          <p:cNvSpPr txBox="1"/>
          <p:nvPr/>
        </p:nvSpPr>
        <p:spPr>
          <a:xfrm>
            <a:off x="5605464" y="5791200"/>
            <a:ext cx="3157536" cy="646331"/>
          </a:xfrm>
          <a:prstGeom prst="rect">
            <a:avLst/>
          </a:prstGeom>
          <a:noFill/>
        </p:spPr>
        <p:txBody>
          <a:bodyPr wrap="square" rtlCol="0">
            <a:spAutoFit/>
          </a:bodyPr>
          <a:lstStyle/>
          <a:p>
            <a:r>
              <a:rPr lang="en-US" dirty="0"/>
              <a:t>no of resources still needed by each process to proceed</a:t>
            </a:r>
          </a:p>
        </p:txBody>
      </p:sp>
      <p:sp>
        <p:nvSpPr>
          <p:cNvPr id="21" name="Rounded Rectangle 20"/>
          <p:cNvSpPr/>
          <p:nvPr/>
        </p:nvSpPr>
        <p:spPr>
          <a:xfrm>
            <a:off x="5613084" y="4282440"/>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ounded Rectangle 21"/>
          <p:cNvSpPr/>
          <p:nvPr/>
        </p:nvSpPr>
        <p:spPr>
          <a:xfrm>
            <a:off x="5615940" y="4787788"/>
            <a:ext cx="3157536"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8315848" y="4363496"/>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Oval 25"/>
          <p:cNvSpPr/>
          <p:nvPr/>
        </p:nvSpPr>
        <p:spPr>
          <a:xfrm>
            <a:off x="8328102" y="48768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Left Brace 5"/>
          <p:cNvSpPr/>
          <p:nvPr/>
        </p:nvSpPr>
        <p:spPr>
          <a:xfrm>
            <a:off x="5275934" y="4282440"/>
            <a:ext cx="308573" cy="96254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7" name="TextBox 6"/>
          <p:cNvSpPr txBox="1"/>
          <p:nvPr/>
        </p:nvSpPr>
        <p:spPr>
          <a:xfrm>
            <a:off x="3981450" y="4572000"/>
            <a:ext cx="1259242" cy="369332"/>
          </a:xfrm>
          <a:prstGeom prst="rect">
            <a:avLst/>
          </a:prstGeom>
          <a:noFill/>
        </p:spPr>
        <p:txBody>
          <a:bodyPr wrap="square" rtlCol="0">
            <a:spAutoFit/>
          </a:bodyPr>
          <a:lstStyle/>
          <a:p>
            <a:pPr algn="ctr"/>
            <a:r>
              <a:rPr lang="en-US" dirty="0" smtClean="0"/>
              <a:t>DEADLOCK</a:t>
            </a:r>
            <a:endParaRPr lang="en-IN" dirty="0"/>
          </a:p>
        </p:txBody>
      </p:sp>
    </p:spTree>
    <p:extLst>
      <p:ext uri="{BB962C8B-B14F-4D97-AF65-F5344CB8AC3E}">
        <p14:creationId xmlns:p14="http://schemas.microsoft.com/office/powerpoint/2010/main" val="21277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6" grpId="0" animBg="1"/>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IN" dirty="0"/>
              <a:t>Recovery through </a:t>
            </a:r>
            <a:r>
              <a:rPr lang="en-IN" dirty="0" smtClean="0"/>
              <a:t>pre-emption</a:t>
            </a:r>
          </a:p>
          <a:p>
            <a:pPr lvl="1"/>
            <a:r>
              <a:rPr lang="en-IN" dirty="0"/>
              <a:t>In </a:t>
            </a:r>
            <a:r>
              <a:rPr lang="en-IN" dirty="0" smtClean="0"/>
              <a:t>this method </a:t>
            </a:r>
            <a:r>
              <a:rPr lang="en-IN" b="1" dirty="0" smtClean="0">
                <a:solidFill>
                  <a:srgbClr val="C00000"/>
                </a:solidFill>
              </a:rPr>
              <a:t>resources are temporarily taken </a:t>
            </a:r>
            <a:r>
              <a:rPr lang="en-IN" b="1" dirty="0">
                <a:solidFill>
                  <a:srgbClr val="C00000"/>
                </a:solidFill>
              </a:rPr>
              <a:t>away </a:t>
            </a:r>
            <a:r>
              <a:rPr lang="en-IN" dirty="0"/>
              <a:t>from its current owner and give it to another process</a:t>
            </a:r>
            <a:r>
              <a:rPr lang="en-IN" dirty="0" smtClean="0"/>
              <a:t>.</a:t>
            </a:r>
          </a:p>
          <a:p>
            <a:pPr lvl="1"/>
            <a:r>
              <a:rPr lang="en-IN" dirty="0"/>
              <a:t>The </a:t>
            </a:r>
            <a:r>
              <a:rPr lang="en-IN" b="1" dirty="0">
                <a:solidFill>
                  <a:srgbClr val="C00000"/>
                </a:solidFill>
              </a:rPr>
              <a:t>ability to take a resource away from a process</a:t>
            </a:r>
            <a:r>
              <a:rPr lang="en-IN" dirty="0"/>
              <a:t>, have </a:t>
            </a:r>
            <a:r>
              <a:rPr lang="en-IN" b="1" dirty="0">
                <a:solidFill>
                  <a:srgbClr val="C00000"/>
                </a:solidFill>
              </a:rPr>
              <a:t>another process use it</a:t>
            </a:r>
            <a:r>
              <a:rPr lang="en-IN" dirty="0"/>
              <a:t>, and then </a:t>
            </a:r>
            <a:r>
              <a:rPr lang="en-IN" b="1" dirty="0">
                <a:solidFill>
                  <a:srgbClr val="C00000"/>
                </a:solidFill>
              </a:rPr>
              <a:t>give it back without the process </a:t>
            </a:r>
            <a:r>
              <a:rPr lang="en-IN" dirty="0"/>
              <a:t>noticing it is highly </a:t>
            </a:r>
            <a:r>
              <a:rPr lang="en-IN" b="1" dirty="0">
                <a:solidFill>
                  <a:srgbClr val="C00000"/>
                </a:solidFill>
              </a:rPr>
              <a:t>dependent on the nature of the resource</a:t>
            </a:r>
            <a:r>
              <a:rPr lang="en-IN" dirty="0" smtClean="0"/>
              <a:t>.</a:t>
            </a:r>
          </a:p>
          <a:p>
            <a:pPr lvl="1"/>
            <a:r>
              <a:rPr lang="en-IN" dirty="0"/>
              <a:t>Recovering this way is frequently difficult or impossible. </a:t>
            </a:r>
          </a:p>
          <a:p>
            <a:endParaRPr lang="en-US" dirty="0"/>
          </a:p>
        </p:txBody>
      </p:sp>
      <p:sp>
        <p:nvSpPr>
          <p:cNvPr id="4" name="Oval 3"/>
          <p:cNvSpPr/>
          <p:nvPr/>
        </p:nvSpPr>
        <p:spPr>
          <a:xfrm>
            <a:off x="6710854" y="382905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5" name="Oval 4"/>
          <p:cNvSpPr/>
          <p:nvPr/>
        </p:nvSpPr>
        <p:spPr>
          <a:xfrm>
            <a:off x="6710853" y="539115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6" name="Rectangle 5"/>
          <p:cNvSpPr/>
          <p:nvPr/>
        </p:nvSpPr>
        <p:spPr>
          <a:xfrm>
            <a:off x="5562600" y="466725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7" name="Rectangle 6"/>
          <p:cNvSpPr/>
          <p:nvPr/>
        </p:nvSpPr>
        <p:spPr>
          <a:xfrm>
            <a:off x="7620000" y="466725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8" name="Curved Connector 7"/>
          <p:cNvCxnSpPr>
            <a:stCxn id="7" idx="2"/>
            <a:endCxn id="5" idx="6"/>
          </p:cNvCxnSpPr>
          <p:nvPr/>
        </p:nvCxnSpPr>
        <p:spPr>
          <a:xfrm rot="5400000">
            <a:off x="7400924" y="5153024"/>
            <a:ext cx="438150" cy="6096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6" idx="0"/>
            <a:endCxn id="4" idx="2"/>
          </p:cNvCxnSpPr>
          <p:nvPr/>
        </p:nvCxnSpPr>
        <p:spPr>
          <a:xfrm rot="5400000" flipH="1" flipV="1">
            <a:off x="6012902" y="3969298"/>
            <a:ext cx="552450" cy="8434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4" idx="6"/>
            <a:endCxn id="7" idx="0"/>
          </p:cNvCxnSpPr>
          <p:nvPr/>
        </p:nvCxnSpPr>
        <p:spPr>
          <a:xfrm>
            <a:off x="7315199" y="4114800"/>
            <a:ext cx="6096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22883" y="3962401"/>
            <a:ext cx="566244" cy="307777"/>
          </a:xfrm>
          <a:prstGeom prst="rect">
            <a:avLst/>
          </a:prstGeom>
          <a:noFill/>
        </p:spPr>
        <p:txBody>
          <a:bodyPr wrap="square" rtlCol="0">
            <a:spAutoFit/>
          </a:bodyPr>
          <a:lstStyle/>
          <a:p>
            <a:r>
              <a:rPr lang="en-US" sz="1400" dirty="0" smtClean="0"/>
              <a:t>Hold</a:t>
            </a:r>
            <a:endParaRPr lang="en-US" sz="1400" dirty="0"/>
          </a:p>
        </p:txBody>
      </p:sp>
      <p:sp>
        <p:nvSpPr>
          <p:cNvPr id="13" name="TextBox 12"/>
          <p:cNvSpPr txBox="1"/>
          <p:nvPr/>
        </p:nvSpPr>
        <p:spPr>
          <a:xfrm>
            <a:off x="7663356" y="5483423"/>
            <a:ext cx="566244" cy="307777"/>
          </a:xfrm>
          <a:prstGeom prst="rect">
            <a:avLst/>
          </a:prstGeom>
          <a:noFill/>
        </p:spPr>
        <p:txBody>
          <a:bodyPr wrap="square" rtlCol="0">
            <a:spAutoFit/>
          </a:bodyPr>
          <a:lstStyle/>
          <a:p>
            <a:r>
              <a:rPr lang="en-US" sz="1400" dirty="0" smtClean="0"/>
              <a:t>Hold</a:t>
            </a:r>
            <a:endParaRPr lang="en-US" sz="1400" dirty="0"/>
          </a:p>
        </p:txBody>
      </p:sp>
      <p:sp>
        <p:nvSpPr>
          <p:cNvPr id="15" name="TextBox 14"/>
          <p:cNvSpPr txBox="1"/>
          <p:nvPr/>
        </p:nvSpPr>
        <p:spPr>
          <a:xfrm>
            <a:off x="7619997" y="3978175"/>
            <a:ext cx="838199" cy="307777"/>
          </a:xfrm>
          <a:prstGeom prst="rect">
            <a:avLst/>
          </a:prstGeom>
          <a:noFill/>
        </p:spPr>
        <p:txBody>
          <a:bodyPr wrap="square" rtlCol="0">
            <a:spAutoFit/>
          </a:bodyPr>
          <a:lstStyle/>
          <a:p>
            <a:r>
              <a:rPr lang="en-US" sz="1400" dirty="0" smtClean="0"/>
              <a:t>Request</a:t>
            </a:r>
            <a:endParaRPr lang="en-US" sz="1400" dirty="0"/>
          </a:p>
        </p:txBody>
      </p:sp>
      <p:cxnSp>
        <p:nvCxnSpPr>
          <p:cNvPr id="19" name="Curved Connector 18"/>
          <p:cNvCxnSpPr>
            <a:stCxn id="7" idx="0"/>
            <a:endCxn id="4" idx="6"/>
          </p:cNvCxnSpPr>
          <p:nvPr/>
        </p:nvCxnSpPr>
        <p:spPr>
          <a:xfrm rot="16200000" flipV="1">
            <a:off x="7343775" y="4086224"/>
            <a:ext cx="552450" cy="60960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36926" y="4146100"/>
            <a:ext cx="566244" cy="307777"/>
          </a:xfrm>
          <a:prstGeom prst="rect">
            <a:avLst/>
          </a:prstGeom>
          <a:noFill/>
        </p:spPr>
        <p:txBody>
          <a:bodyPr wrap="square" rtlCol="0">
            <a:spAutoFit/>
          </a:bodyPr>
          <a:lstStyle/>
          <a:p>
            <a:r>
              <a:rPr lang="en-US" sz="1400" dirty="0" smtClean="0"/>
              <a:t>Hold</a:t>
            </a:r>
            <a:endParaRPr lang="en-US" sz="1400" dirty="0"/>
          </a:p>
        </p:txBody>
      </p:sp>
    </p:spTree>
    <p:extLst>
      <p:ext uri="{BB962C8B-B14F-4D97-AF65-F5344CB8AC3E}">
        <p14:creationId xmlns:p14="http://schemas.microsoft.com/office/powerpoint/2010/main" val="41354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3" grpId="0"/>
      <p:bldP spid="13" grpId="1"/>
      <p:bldP spid="15" grpId="0"/>
      <p:bldP spid="15" grpId="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recovery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2"/>
            </a:pPr>
            <a:r>
              <a:rPr lang="en-IN" dirty="0" smtClean="0"/>
              <a:t>Recovery </a:t>
            </a:r>
            <a:r>
              <a:rPr lang="en-IN" dirty="0"/>
              <a:t>through rollback</a:t>
            </a:r>
          </a:p>
          <a:p>
            <a:pPr lvl="1">
              <a:buClr>
                <a:schemeClr val="tx1"/>
              </a:buClr>
            </a:pPr>
            <a:r>
              <a:rPr lang="en-IN" b="1" dirty="0">
                <a:solidFill>
                  <a:srgbClr val="C00000"/>
                </a:solidFill>
              </a:rPr>
              <a:t>PCB (Process Control Block) </a:t>
            </a:r>
            <a:r>
              <a:rPr lang="en-IN" dirty="0" smtClean="0"/>
              <a:t>and </a:t>
            </a:r>
            <a:r>
              <a:rPr lang="en-IN" b="1" dirty="0">
                <a:solidFill>
                  <a:srgbClr val="C00000"/>
                </a:solidFill>
              </a:rPr>
              <a:t>resource state </a:t>
            </a:r>
            <a:r>
              <a:rPr lang="en-IN" dirty="0" smtClean="0"/>
              <a:t>are </a:t>
            </a:r>
            <a:r>
              <a:rPr lang="en-IN" b="1" dirty="0">
                <a:solidFill>
                  <a:srgbClr val="C00000"/>
                </a:solidFill>
              </a:rPr>
              <a:t>periodically saved at “checkpoint”</a:t>
            </a:r>
            <a:r>
              <a:rPr lang="en-IN" dirty="0" smtClean="0"/>
              <a:t>.</a:t>
            </a:r>
          </a:p>
          <a:p>
            <a:pPr lvl="1"/>
            <a:r>
              <a:rPr lang="en-US" dirty="0" smtClean="0"/>
              <a:t>When </a:t>
            </a:r>
            <a:r>
              <a:rPr lang="en-US" b="1" dirty="0">
                <a:solidFill>
                  <a:srgbClr val="C00000"/>
                </a:solidFill>
              </a:rPr>
              <a:t>deadlock is detected</a:t>
            </a:r>
            <a:r>
              <a:rPr lang="en-US" dirty="0" smtClean="0"/>
              <a:t>, </a:t>
            </a:r>
            <a:r>
              <a:rPr lang="en-US" b="1" dirty="0">
                <a:solidFill>
                  <a:srgbClr val="C00000"/>
                </a:solidFill>
              </a:rPr>
              <a:t>rollback the preempted process up to the previous safe state</a:t>
            </a:r>
            <a:r>
              <a:rPr lang="en-US" dirty="0" smtClean="0"/>
              <a:t> before it acquired that resource.</a:t>
            </a:r>
          </a:p>
          <a:p>
            <a:pPr lvl="1">
              <a:buClr>
                <a:schemeClr val="tx1"/>
              </a:buClr>
            </a:pPr>
            <a:r>
              <a:rPr lang="en-US" b="1" dirty="0">
                <a:solidFill>
                  <a:srgbClr val="C00000"/>
                </a:solidFill>
              </a:rPr>
              <a:t>Discard the resource manipulation </a:t>
            </a:r>
            <a:r>
              <a:rPr lang="en-US" dirty="0" smtClean="0"/>
              <a:t>that occurred after that checkpoint.</a:t>
            </a:r>
          </a:p>
          <a:p>
            <a:pPr lvl="1"/>
            <a:r>
              <a:rPr lang="en-US" dirty="0" smtClean="0"/>
              <a:t>Start the process after it is determined it can run again.</a:t>
            </a:r>
            <a:endParaRPr lang="en-IN" dirty="0"/>
          </a:p>
        </p:txBody>
      </p:sp>
      <p:cxnSp>
        <p:nvCxnSpPr>
          <p:cNvPr id="5" name="Straight Connector 4"/>
          <p:cNvCxnSpPr/>
          <p:nvPr/>
        </p:nvCxnSpPr>
        <p:spPr>
          <a:xfrm>
            <a:off x="1524000" y="4529701"/>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00400" y="4301101"/>
            <a:ext cx="0" cy="147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4400" y="4301101"/>
            <a:ext cx="0" cy="147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84000" y="398613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11" name="Rectangle 10"/>
          <p:cNvSpPr/>
          <p:nvPr/>
        </p:nvSpPr>
        <p:spPr>
          <a:xfrm>
            <a:off x="2498558" y="5798250"/>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a:t>
            </a:r>
          </a:p>
          <a:p>
            <a:pPr algn="ctr"/>
            <a:r>
              <a:rPr lang="en-US" dirty="0" smtClean="0">
                <a:solidFill>
                  <a:schemeClr val="tx1"/>
                </a:solidFill>
              </a:rPr>
              <a:t>Checkpoints</a:t>
            </a:r>
            <a:endParaRPr lang="en-IN" dirty="0">
              <a:solidFill>
                <a:schemeClr val="tx1"/>
              </a:solidFill>
            </a:endParaRPr>
          </a:p>
        </p:txBody>
      </p:sp>
      <p:sp>
        <p:nvSpPr>
          <p:cNvPr id="19" name="Rectangle 18"/>
          <p:cNvSpPr/>
          <p:nvPr/>
        </p:nvSpPr>
        <p:spPr>
          <a:xfrm>
            <a:off x="4022558" y="5798250"/>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t>
            </a:r>
          </a:p>
          <a:p>
            <a:pPr algn="ctr"/>
            <a:r>
              <a:rPr lang="en-US" dirty="0" smtClean="0">
                <a:solidFill>
                  <a:schemeClr val="tx1"/>
                </a:solidFill>
              </a:rPr>
              <a:t>Checkpoints</a:t>
            </a:r>
            <a:endParaRPr lang="en-IN" dirty="0">
              <a:solidFill>
                <a:schemeClr val="tx1"/>
              </a:solidFill>
            </a:endParaRPr>
          </a:p>
        </p:txBody>
      </p:sp>
      <p:sp>
        <p:nvSpPr>
          <p:cNvPr id="20" name="Oval 19"/>
          <p:cNvSpPr/>
          <p:nvPr/>
        </p:nvSpPr>
        <p:spPr>
          <a:xfrm>
            <a:off x="2930400" y="39963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21" name="Oval 20"/>
          <p:cNvSpPr/>
          <p:nvPr/>
        </p:nvSpPr>
        <p:spPr>
          <a:xfrm>
            <a:off x="4454400" y="398613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22" name="TextBox 21"/>
          <p:cNvSpPr txBox="1"/>
          <p:nvPr/>
        </p:nvSpPr>
        <p:spPr>
          <a:xfrm>
            <a:off x="2911642" y="4602202"/>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F1</a:t>
            </a:r>
            <a:endParaRPr lang="en-IN" dirty="0"/>
          </a:p>
        </p:txBody>
      </p:sp>
      <p:sp>
        <p:nvSpPr>
          <p:cNvPr id="23" name="TextBox 22"/>
          <p:cNvSpPr txBox="1"/>
          <p:nvPr/>
        </p:nvSpPr>
        <p:spPr>
          <a:xfrm>
            <a:off x="4419600" y="4602202"/>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F2</a:t>
            </a:r>
            <a:endParaRPr lang="en-IN" dirty="0"/>
          </a:p>
        </p:txBody>
      </p:sp>
      <p:sp>
        <p:nvSpPr>
          <p:cNvPr id="25" name="Flowchart: Magnetic Disk 24"/>
          <p:cNvSpPr/>
          <p:nvPr/>
        </p:nvSpPr>
        <p:spPr>
          <a:xfrm>
            <a:off x="6172200" y="4748369"/>
            <a:ext cx="609600" cy="508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27" name="Straight Arrow Connector 26"/>
          <p:cNvCxnSpPr>
            <a:stCxn id="25" idx="1"/>
          </p:cNvCxnSpPr>
          <p:nvPr/>
        </p:nvCxnSpPr>
        <p:spPr>
          <a:xfrm flipV="1">
            <a:off x="6477000" y="4536301"/>
            <a:ext cx="0" cy="21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219450" y="56313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29" name="Flowchart: Magnetic Disk 28"/>
          <p:cNvSpPr/>
          <p:nvPr/>
        </p:nvSpPr>
        <p:spPr>
          <a:xfrm>
            <a:off x="3657600" y="4748369"/>
            <a:ext cx="609600" cy="5085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30" name="Straight Arrow Connector 29"/>
          <p:cNvCxnSpPr>
            <a:stCxn id="29" idx="1"/>
          </p:cNvCxnSpPr>
          <p:nvPr/>
        </p:nvCxnSpPr>
        <p:spPr>
          <a:xfrm flipV="1">
            <a:off x="3962400" y="4231501"/>
            <a:ext cx="0" cy="516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5" idx="3"/>
          </p:cNvCxnSpPr>
          <p:nvPr/>
        </p:nvCxnSpPr>
        <p:spPr>
          <a:xfrm flipH="1" flipV="1">
            <a:off x="6477000" y="5256901"/>
            <a:ext cx="6350" cy="37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835442" y="3691500"/>
            <a:ext cx="745524" cy="214431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p:cNvCxnSpPr>
            <a:stCxn id="25" idx="3"/>
            <a:endCxn id="28" idx="0"/>
          </p:cNvCxnSpPr>
          <p:nvPr/>
        </p:nvCxnSpPr>
        <p:spPr>
          <a:xfrm>
            <a:off x="6477000" y="5256901"/>
            <a:ext cx="12450" cy="37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938204" y="398613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Tree>
    <p:extLst>
      <p:ext uri="{BB962C8B-B14F-4D97-AF65-F5344CB8AC3E}">
        <p14:creationId xmlns:p14="http://schemas.microsoft.com/office/powerpoint/2010/main" val="6737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1" nodeType="clickEffect">
                                  <p:stCondLst>
                                    <p:cond delay="0"/>
                                  </p:stCondLst>
                                  <p:childTnLst>
                                    <p:animMotion origin="layout" path="M 3.88889E-6 -1.48148E-6 L 0.21284 -0.00509 " pathEditMode="relative" rAng="0" ptsTypes="AA">
                                      <p:cBhvr>
                                        <p:cTn id="32" dur="2000" fill="hold"/>
                                        <p:tgtEl>
                                          <p:spTgt spid="9"/>
                                        </p:tgtEl>
                                        <p:attrNameLst>
                                          <p:attrName>ppt_x</p:attrName>
                                          <p:attrName>ppt_y</p:attrName>
                                        </p:attrNameLst>
                                      </p:cBhvr>
                                      <p:rCtr x="10642" y="-255"/>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1" nodeType="clickEffect">
                                  <p:stCondLst>
                                    <p:cond delay="0"/>
                                  </p:stCondLst>
                                  <p:childTnLst>
                                    <p:animMotion origin="layout" path="M -3.33333E-6 2.59259E-6 L 0.16667 -0.00116 " pathEditMode="relative" rAng="0" ptsTypes="AA">
                                      <p:cBhvr>
                                        <p:cTn id="42" dur="2000" fill="hold"/>
                                        <p:tgtEl>
                                          <p:spTgt spid="20"/>
                                        </p:tgtEl>
                                        <p:attrNameLst>
                                          <p:attrName>ppt_x</p:attrName>
                                          <p:attrName>ppt_y</p:attrName>
                                        </p:attrNameLst>
                                      </p:cBhvr>
                                      <p:rCtr x="8333" y="-69"/>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0 1.85185E-6 L 0.19618 0.00139 " pathEditMode="relative" rAng="0" ptsTypes="AA">
                                      <p:cBhvr>
                                        <p:cTn id="60" dur="2000" fill="hold"/>
                                        <p:tgtEl>
                                          <p:spTgt spid="21"/>
                                        </p:tgtEl>
                                        <p:attrNameLst>
                                          <p:attrName>ppt_x</p:attrName>
                                          <p:attrName>ppt_y</p:attrName>
                                        </p:attrNameLst>
                                      </p:cBhvr>
                                      <p:rCtr x="9809" y="69"/>
                                    </p:animMotion>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7"/>
                                        </p:tgtEl>
                                      </p:cBhvr>
                                    </p:animEffect>
                                    <p:set>
                                      <p:cBhvr>
                                        <p:cTn id="89" dur="1" fill="hold">
                                          <p:stCondLst>
                                            <p:cond delay="499"/>
                                          </p:stCondLst>
                                        </p:cTn>
                                        <p:tgtEl>
                                          <p:spTgt spid="2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2" nodeType="clickEffect">
                                  <p:stCondLst>
                                    <p:cond delay="0"/>
                                  </p:stCondLst>
                                  <p:childTnLst>
                                    <p:animEffect transition="out" filter="fade">
                                      <p:cBhvr>
                                        <p:cTn id="100" dur="500"/>
                                        <p:tgtEl>
                                          <p:spTgt spid="9"/>
                                        </p:tgtEl>
                                      </p:cBhvr>
                                    </p:animEffect>
                                    <p:set>
                                      <p:cBhvr>
                                        <p:cTn id="101" dur="1" fill="hold">
                                          <p:stCondLst>
                                            <p:cond delay="499"/>
                                          </p:stCondLst>
                                        </p:cTn>
                                        <p:tgtEl>
                                          <p:spTgt spid="9"/>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par>
                                <p:cTn id="105" presetID="10" presetClass="exit" presetSubtype="0" fill="hold" grpId="2" nodeType="withEffect">
                                  <p:stCondLst>
                                    <p:cond delay="0"/>
                                  </p:stCondLst>
                                  <p:childTnLst>
                                    <p:animEffect transition="out" filter="fade">
                                      <p:cBhvr>
                                        <p:cTn id="106" dur="500"/>
                                        <p:tgtEl>
                                          <p:spTgt spid="21"/>
                                        </p:tgtEl>
                                      </p:cBhvr>
                                    </p:animEffect>
                                    <p:set>
                                      <p:cBhvr>
                                        <p:cTn id="107" dur="1" fill="hold">
                                          <p:stCondLst>
                                            <p:cond delay="499"/>
                                          </p:stCondLst>
                                        </p:cTn>
                                        <p:tgtEl>
                                          <p:spTgt spid="2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1" grpId="0"/>
      <p:bldP spid="19" grpId="0"/>
      <p:bldP spid="20" grpId="0" animBg="1"/>
      <p:bldP spid="20" grpId="1" animBg="1"/>
      <p:bldP spid="20" grpId="2" animBg="1"/>
      <p:bldP spid="21" grpId="0" animBg="1"/>
      <p:bldP spid="21" grpId="1" animBg="1"/>
      <p:bldP spid="21" grpId="2" animBg="1"/>
      <p:bldP spid="22" grpId="0" animBg="1"/>
      <p:bldP spid="23" grpId="0" animBg="1"/>
      <p:bldP spid="25" grpId="0" animBg="1"/>
      <p:bldP spid="28" grpId="0" animBg="1"/>
      <p:bldP spid="29" grpId="0" animBg="1"/>
      <p:bldP spid="29" grpId="1"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 (</a:t>
            </a:r>
            <a:r>
              <a:rPr lang="en-US" dirty="0" err="1"/>
              <a:t>cont</a:t>
            </a:r>
            <a:r>
              <a:rPr lang="en-US" dirty="0"/>
              <a:t>…)</a:t>
            </a:r>
          </a:p>
        </p:txBody>
      </p:sp>
      <p:sp>
        <p:nvSpPr>
          <p:cNvPr id="3" name="Content Placeholder 2"/>
          <p:cNvSpPr>
            <a:spLocks noGrp="1"/>
          </p:cNvSpPr>
          <p:nvPr>
            <p:ph idx="1"/>
          </p:nvPr>
        </p:nvSpPr>
        <p:spPr/>
        <p:txBody>
          <a:bodyPr/>
          <a:lstStyle/>
          <a:p>
            <a:pPr marL="457200" indent="-457200">
              <a:buFont typeface="+mj-lt"/>
              <a:buAutoNum type="arabicPeriod" startAt="3"/>
            </a:pPr>
            <a:r>
              <a:rPr lang="en-IN" dirty="0" smtClean="0"/>
              <a:t>Recovery </a:t>
            </a:r>
            <a:r>
              <a:rPr lang="en-IN" dirty="0"/>
              <a:t>through killing </a:t>
            </a:r>
            <a:r>
              <a:rPr lang="en-IN" dirty="0" smtClean="0"/>
              <a:t>processes</a:t>
            </a:r>
          </a:p>
          <a:p>
            <a:pPr lvl="1"/>
            <a:r>
              <a:rPr lang="en-IN" dirty="0"/>
              <a:t>The </a:t>
            </a:r>
            <a:r>
              <a:rPr lang="en-IN" dirty="0" smtClean="0"/>
              <a:t>simplest </a:t>
            </a:r>
            <a:r>
              <a:rPr lang="en-IN" dirty="0"/>
              <a:t>way to break a deadlock is to </a:t>
            </a:r>
            <a:r>
              <a:rPr lang="en-IN" b="1" dirty="0">
                <a:solidFill>
                  <a:srgbClr val="C00000"/>
                </a:solidFill>
              </a:rPr>
              <a:t>kill one or more processes</a:t>
            </a:r>
            <a:r>
              <a:rPr lang="en-IN" dirty="0"/>
              <a:t>.</a:t>
            </a:r>
          </a:p>
          <a:p>
            <a:pPr lvl="2"/>
            <a:r>
              <a:rPr lang="en-US" dirty="0" smtClean="0"/>
              <a:t>Kill all the process involved in deadlock</a:t>
            </a:r>
          </a:p>
          <a:p>
            <a:pPr lvl="2"/>
            <a:r>
              <a:rPr lang="en-US" dirty="0" smtClean="0"/>
              <a:t>Kill process one by one. </a:t>
            </a:r>
          </a:p>
          <a:p>
            <a:pPr lvl="3"/>
            <a:r>
              <a:rPr lang="en-US" dirty="0" smtClean="0"/>
              <a:t>After killing each process check for deadlock</a:t>
            </a:r>
          </a:p>
          <a:p>
            <a:pPr lvl="4"/>
            <a:r>
              <a:rPr lang="en-US" dirty="0" smtClean="0"/>
              <a:t>If deadlock recovered then stop killing more process</a:t>
            </a:r>
          </a:p>
          <a:p>
            <a:pPr lvl="4"/>
            <a:r>
              <a:rPr lang="en-US" dirty="0" smtClean="0"/>
              <a:t>Otherwise kill another process</a:t>
            </a:r>
            <a:endParaRPr lang="en-US" dirty="0"/>
          </a:p>
        </p:txBody>
      </p:sp>
    </p:spTree>
    <p:extLst>
      <p:ext uri="{BB962C8B-B14F-4D97-AF65-F5344CB8AC3E}">
        <p14:creationId xmlns:p14="http://schemas.microsoft.com/office/powerpoint/2010/main" val="21529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a:t>
            </a:r>
            <a:r>
              <a:rPr lang="en-IN" dirty="0"/>
              <a:t>and unsafe states</a:t>
            </a:r>
          </a:p>
        </p:txBody>
      </p:sp>
      <p:sp>
        <p:nvSpPr>
          <p:cNvPr id="3" name="Content Placeholder 2"/>
          <p:cNvSpPr>
            <a:spLocks noGrp="1"/>
          </p:cNvSpPr>
          <p:nvPr>
            <p:ph idx="1"/>
          </p:nvPr>
        </p:nvSpPr>
        <p:spPr/>
        <p:txBody>
          <a:bodyPr/>
          <a:lstStyle/>
          <a:p>
            <a:r>
              <a:rPr lang="en-IN" dirty="0"/>
              <a:t>A state is said to be safe if it is not deadlocked and there is some scheduling order in which every process can run to completion even if all of them suddenly request their maximum number of resources immediately</a:t>
            </a:r>
            <a:r>
              <a:rPr lang="en-IN" dirty="0" smtClean="0"/>
              <a:t>.</a:t>
            </a:r>
          </a:p>
          <a:p>
            <a:r>
              <a:rPr lang="en-IN" dirty="0" smtClean="0"/>
              <a:t>Total resources are 10 </a:t>
            </a:r>
          </a:p>
          <a:p>
            <a:r>
              <a:rPr lang="en-IN" dirty="0" smtClean="0"/>
              <a:t>7 </a:t>
            </a:r>
            <a:r>
              <a:rPr lang="en-IN" dirty="0"/>
              <a:t>resources already </a:t>
            </a:r>
            <a:r>
              <a:rPr lang="en-IN" dirty="0" smtClean="0"/>
              <a:t>allocated</a:t>
            </a:r>
          </a:p>
          <a:p>
            <a:r>
              <a:rPr lang="en-IN" dirty="0" smtClean="0"/>
              <a:t>So there </a:t>
            </a:r>
            <a:r>
              <a:rPr lang="en-IN" dirty="0"/>
              <a:t>are 3 still </a:t>
            </a:r>
            <a:r>
              <a:rPr lang="en-IN" dirty="0" smtClean="0"/>
              <a:t>free</a:t>
            </a:r>
          </a:p>
          <a:p>
            <a:r>
              <a:rPr lang="en-IN" dirty="0" smtClean="0"/>
              <a:t>A need 6 resources more to complete it. </a:t>
            </a:r>
          </a:p>
          <a:p>
            <a:r>
              <a:rPr lang="en-IN" dirty="0" smtClean="0"/>
              <a:t>B </a:t>
            </a:r>
            <a:r>
              <a:rPr lang="en-IN" dirty="0"/>
              <a:t>need </a:t>
            </a:r>
            <a:r>
              <a:rPr lang="en-IN" dirty="0" smtClean="0"/>
              <a:t>2 </a:t>
            </a:r>
            <a:r>
              <a:rPr lang="en-IN" dirty="0"/>
              <a:t>resources more to complete it.</a:t>
            </a:r>
          </a:p>
          <a:p>
            <a:r>
              <a:rPr lang="en-IN" dirty="0"/>
              <a:t>C</a:t>
            </a:r>
            <a:r>
              <a:rPr lang="en-IN" dirty="0" smtClean="0"/>
              <a:t> </a:t>
            </a:r>
            <a:r>
              <a:rPr lang="en-IN" dirty="0"/>
              <a:t>need 5</a:t>
            </a:r>
            <a:r>
              <a:rPr lang="en-IN" dirty="0" smtClean="0"/>
              <a:t> </a:t>
            </a:r>
            <a:r>
              <a:rPr lang="en-IN" dirty="0"/>
              <a:t>resources more to complete it.</a:t>
            </a:r>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85906618"/>
              </p:ext>
            </p:extLst>
          </p:nvPr>
        </p:nvGraphicFramePr>
        <p:xfrm>
          <a:off x="6477000" y="2438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175450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Safe states</a:t>
            </a:r>
            <a:endParaRPr lang="en-IN" dirty="0"/>
          </a:p>
        </p:txBody>
      </p:sp>
      <p:sp>
        <p:nvSpPr>
          <p:cNvPr id="3" name="Content Placeholder 2"/>
          <p:cNvSpPr>
            <a:spLocks noGrp="1"/>
          </p:cNvSpPr>
          <p:nvPr>
            <p:ph idx="1"/>
          </p:nvPr>
        </p:nvSpPr>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2546825"/>
              </p:ext>
            </p:extLst>
          </p:nvPr>
        </p:nvGraphicFramePr>
        <p:xfrm>
          <a:off x="366585" y="1041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51070921"/>
              </p:ext>
            </p:extLst>
          </p:nvPr>
        </p:nvGraphicFramePr>
        <p:xfrm>
          <a:off x="3581400"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81753782"/>
              </p:ext>
            </p:extLst>
          </p:nvPr>
        </p:nvGraphicFramePr>
        <p:xfrm>
          <a:off x="6691185"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5</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41179995"/>
              </p:ext>
            </p:extLst>
          </p:nvPr>
        </p:nvGraphicFramePr>
        <p:xfrm>
          <a:off x="381000" y="3708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7</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12849895"/>
              </p:ext>
            </p:extLst>
          </p:nvPr>
        </p:nvGraphicFramePr>
        <p:xfrm>
          <a:off x="3595815" y="3684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a:t>
                      </a:r>
                      <a:endParaRPr lang="en-IN" dirty="0"/>
                    </a:p>
                  </a:txBody>
                  <a:tcPr/>
                </a:tc>
              </a:tr>
              <a:tr h="370840">
                <a:tc gridSpan="3">
                  <a:txBody>
                    <a:bodyPr/>
                    <a:lstStyle/>
                    <a:p>
                      <a:pPr algn="ctr"/>
                      <a:r>
                        <a:rPr lang="en-US" dirty="0" smtClean="0"/>
                        <a:t>Free : 7</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9059379"/>
              </p:ext>
            </p:extLst>
          </p:nvPr>
        </p:nvGraphicFramePr>
        <p:xfrm>
          <a:off x="6705600" y="3684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9</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11" name="Straight Arrow Connector 10"/>
          <p:cNvCxnSpPr/>
          <p:nvPr/>
        </p:nvCxnSpPr>
        <p:spPr>
          <a:xfrm flipV="1">
            <a:off x="1905000" y="1968500"/>
            <a:ext cx="2750407" cy="774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862906" y="1981200"/>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3" name="Straight Arrow Connector 12"/>
          <p:cNvCxnSpPr/>
          <p:nvPr/>
        </p:nvCxnSpPr>
        <p:spPr>
          <a:xfrm>
            <a:off x="4947980" y="1981200"/>
            <a:ext cx="2979330"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077721" y="185050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20" name="Straight Arrow Connector 19"/>
          <p:cNvCxnSpPr/>
          <p:nvPr/>
        </p:nvCxnSpPr>
        <p:spPr>
          <a:xfrm flipH="1">
            <a:off x="1610851" y="2843749"/>
            <a:ext cx="6316459" cy="2175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2857016" y="4081996"/>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24" name="Straight Arrow Connector 23"/>
          <p:cNvCxnSpPr/>
          <p:nvPr/>
        </p:nvCxnSpPr>
        <p:spPr>
          <a:xfrm>
            <a:off x="1637977" y="4993204"/>
            <a:ext cx="3129283" cy="2741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2830212" y="4710112"/>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27" name="Straight Arrow Connector 26"/>
          <p:cNvCxnSpPr/>
          <p:nvPr/>
        </p:nvCxnSpPr>
        <p:spPr>
          <a:xfrm flipV="1">
            <a:off x="5072705" y="4267200"/>
            <a:ext cx="2703299" cy="10482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6030611" y="4419600"/>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6</a:t>
            </a:r>
            <a:endParaRPr lang="en-IN" dirty="0"/>
          </a:p>
        </p:txBody>
      </p:sp>
    </p:spTree>
    <p:extLst>
      <p:ext uri="{BB962C8B-B14F-4D97-AF65-F5344CB8AC3E}">
        <p14:creationId xmlns:p14="http://schemas.microsoft.com/office/powerpoint/2010/main" val="16627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1" grpId="0" animBg="1"/>
      <p:bldP spid="25"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smtClean="0"/>
              <a:t>Definitions</a:t>
            </a:r>
            <a:endParaRPr lang="en-US" dirty="0"/>
          </a:p>
          <a:p>
            <a:r>
              <a:rPr lang="en-US" dirty="0"/>
              <a:t>Deadlock </a:t>
            </a:r>
            <a:r>
              <a:rPr lang="en-US" dirty="0" smtClean="0"/>
              <a:t>characteristics</a:t>
            </a:r>
          </a:p>
          <a:p>
            <a:r>
              <a:rPr lang="en-US" dirty="0"/>
              <a:t>Deadlock i</a:t>
            </a:r>
            <a:r>
              <a:rPr lang="en-US" dirty="0" smtClean="0"/>
              <a:t>gnorance</a:t>
            </a:r>
          </a:p>
          <a:p>
            <a:pPr lvl="1"/>
            <a:r>
              <a:rPr lang="en-US" dirty="0"/>
              <a:t>Ostrich Algorithm</a:t>
            </a:r>
          </a:p>
          <a:p>
            <a:r>
              <a:rPr lang="en-US" dirty="0" smtClean="0"/>
              <a:t>Deadlock </a:t>
            </a:r>
            <a:r>
              <a:rPr lang="en-US" dirty="0"/>
              <a:t>detection and r</a:t>
            </a:r>
            <a:r>
              <a:rPr lang="en-US" dirty="0" smtClean="0"/>
              <a:t>ecovery</a:t>
            </a:r>
          </a:p>
          <a:p>
            <a:r>
              <a:rPr lang="en-US" dirty="0" smtClean="0"/>
              <a:t>Deadlock avoidance</a:t>
            </a:r>
            <a:endParaRPr lang="en-US" dirty="0"/>
          </a:p>
          <a:p>
            <a:pPr lvl="1"/>
            <a:r>
              <a:rPr lang="en-US" dirty="0"/>
              <a:t>Banker’s algorithm</a:t>
            </a:r>
            <a:endParaRPr lang="en-US" dirty="0" smtClean="0"/>
          </a:p>
          <a:p>
            <a:r>
              <a:rPr lang="en-US" dirty="0"/>
              <a:t>Deadlock </a:t>
            </a:r>
            <a:r>
              <a:rPr lang="en-US" dirty="0" smtClean="0"/>
              <a:t>prevention</a:t>
            </a:r>
            <a:endParaRPr lang="en-US" dirty="0"/>
          </a:p>
          <a:p>
            <a:pPr marL="0" indent="0">
              <a:buNone/>
            </a:pPr>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nsafe states</a:t>
            </a:r>
            <a:endParaRPr lang="en-IN" dirty="0"/>
          </a:p>
        </p:txBody>
      </p:sp>
      <p:sp>
        <p:nvSpPr>
          <p:cNvPr id="3" name="Content Placeholder 2"/>
          <p:cNvSpPr>
            <a:spLocks noGrp="1"/>
          </p:cNvSpPr>
          <p:nvPr>
            <p:ph idx="1"/>
          </p:nvPr>
        </p:nvSpPr>
        <p:spPr/>
        <p:txBody>
          <a:bodyPr/>
          <a:lstStyle/>
          <a:p>
            <a:endParaRPr lang="en-IN" dirty="0"/>
          </a:p>
          <a:p>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92546825"/>
              </p:ext>
            </p:extLst>
          </p:nvPr>
        </p:nvGraphicFramePr>
        <p:xfrm>
          <a:off x="366585" y="10414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3</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3</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0900658"/>
              </p:ext>
            </p:extLst>
          </p:nvPr>
        </p:nvGraphicFramePr>
        <p:xfrm>
          <a:off x="3581400"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71034655"/>
              </p:ext>
            </p:extLst>
          </p:nvPr>
        </p:nvGraphicFramePr>
        <p:xfrm>
          <a:off x="6691185" y="1017588"/>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4</a:t>
                      </a:r>
                      <a:endParaRPr lang="en-IN" dirty="0"/>
                    </a:p>
                  </a:txBody>
                  <a:tcPr/>
                </a:tc>
                <a:tc>
                  <a:txBody>
                    <a:bodyPr/>
                    <a:lstStyle/>
                    <a:p>
                      <a:pPr algn="ctr"/>
                      <a:r>
                        <a:rPr lang="en-US" dirty="0" smtClean="0"/>
                        <a:t>4</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11" name="Straight Arrow Connector 10"/>
          <p:cNvCxnSpPr/>
          <p:nvPr/>
        </p:nvCxnSpPr>
        <p:spPr>
          <a:xfrm flipV="1">
            <a:off x="1905000" y="1600200"/>
            <a:ext cx="2743200" cy="1143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862906" y="176688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IN" dirty="0"/>
          </a:p>
        </p:txBody>
      </p:sp>
      <p:cxnSp>
        <p:nvCxnSpPr>
          <p:cNvPr id="26" name="Straight Arrow Connector 25"/>
          <p:cNvCxnSpPr/>
          <p:nvPr/>
        </p:nvCxnSpPr>
        <p:spPr>
          <a:xfrm flipV="1">
            <a:off x="5012853" y="1981200"/>
            <a:ext cx="2835747" cy="7119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5970759" y="191666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a:t>
            </a:r>
            <a:endParaRPr lang="en-IN" dirty="0"/>
          </a:p>
        </p:txBody>
      </p:sp>
      <p:graphicFrame>
        <p:nvGraphicFramePr>
          <p:cNvPr id="30" name="Table 29"/>
          <p:cNvGraphicFramePr>
            <a:graphicFrameLocks noGrp="1"/>
          </p:cNvGraphicFramePr>
          <p:nvPr>
            <p:extLst>
              <p:ext uri="{D42A27DB-BD31-4B8C-83A1-F6EECF244321}">
                <p14:modId xmlns:p14="http://schemas.microsoft.com/office/powerpoint/2010/main" val="3327756151"/>
              </p:ext>
            </p:extLst>
          </p:nvPr>
        </p:nvGraphicFramePr>
        <p:xfrm>
          <a:off x="366585" y="39370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4</a:t>
                      </a:r>
                      <a:endParaRPr lang="en-IN" dirty="0"/>
                    </a:p>
                  </a:txBody>
                  <a:tcPr/>
                </a:tc>
                <a:tc>
                  <a:txBody>
                    <a:bodyPr/>
                    <a:lstStyle/>
                    <a:p>
                      <a:pPr algn="ctr"/>
                      <a:r>
                        <a:rPr lang="en-US" dirty="0" smtClean="0"/>
                        <a:t>9</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2</a:t>
                      </a:r>
                      <a:endParaRPr lang="en-IN" dirty="0"/>
                    </a:p>
                  </a:txBody>
                  <a:tcPr/>
                </a:tc>
                <a:tc>
                  <a:txBody>
                    <a:bodyPr/>
                    <a:lstStyle/>
                    <a:p>
                      <a:pPr algn="ctr"/>
                      <a:r>
                        <a:rPr lang="en-US" dirty="0" smtClean="0"/>
                        <a:t>7</a:t>
                      </a:r>
                      <a:endParaRPr lang="en-IN"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cxnSp>
        <p:nvCxnSpPr>
          <p:cNvPr id="31" name="Straight Arrow Connector 30"/>
          <p:cNvCxnSpPr/>
          <p:nvPr/>
        </p:nvCxnSpPr>
        <p:spPr>
          <a:xfrm flipH="1">
            <a:off x="1828800" y="1981200"/>
            <a:ext cx="6019800" cy="3657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2857016" y="4355068"/>
            <a:ext cx="37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a:t>
            </a:r>
            <a:endParaRPr lang="en-IN" dirty="0"/>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4479453" y="4100512"/>
            <a:ext cx="1749287" cy="1828800"/>
          </a:xfrm>
          <a:prstGeom prst="rect">
            <a:avLst/>
          </a:prstGeom>
        </p:spPr>
      </p:pic>
    </p:spTree>
    <p:extLst>
      <p:ext uri="{BB962C8B-B14F-4D97-AF65-F5344CB8AC3E}">
        <p14:creationId xmlns:p14="http://schemas.microsoft.com/office/powerpoint/2010/main" val="25853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avoidance</a:t>
            </a:r>
            <a:endParaRPr lang="en-IN" dirty="0"/>
          </a:p>
        </p:txBody>
      </p:sp>
      <p:sp>
        <p:nvSpPr>
          <p:cNvPr id="3" name="Content Placeholder 2"/>
          <p:cNvSpPr>
            <a:spLocks noGrp="1"/>
          </p:cNvSpPr>
          <p:nvPr>
            <p:ph idx="1"/>
          </p:nvPr>
        </p:nvSpPr>
        <p:spPr/>
        <p:txBody>
          <a:bodyPr/>
          <a:lstStyle/>
          <a:p>
            <a:r>
              <a:rPr lang="en-IN" dirty="0"/>
              <a:t>Deadlock can be avoided by </a:t>
            </a:r>
            <a:r>
              <a:rPr lang="en-IN" b="1" dirty="0">
                <a:solidFill>
                  <a:srgbClr val="C00000"/>
                </a:solidFill>
              </a:rPr>
              <a:t>allocating resources carefully</a:t>
            </a:r>
            <a:r>
              <a:rPr lang="en-IN" dirty="0"/>
              <a:t>.</a:t>
            </a:r>
          </a:p>
          <a:p>
            <a:r>
              <a:rPr lang="en-IN" dirty="0"/>
              <a:t>Carefully </a:t>
            </a:r>
            <a:r>
              <a:rPr lang="en-IN" b="1" dirty="0" smtClean="0">
                <a:solidFill>
                  <a:srgbClr val="C00000"/>
                </a:solidFill>
              </a:rPr>
              <a:t>analyse </a:t>
            </a:r>
            <a:r>
              <a:rPr lang="en-IN" b="1" dirty="0">
                <a:solidFill>
                  <a:srgbClr val="C00000"/>
                </a:solidFill>
              </a:rPr>
              <a:t>each resource</a:t>
            </a:r>
            <a:r>
              <a:rPr lang="en-IN" dirty="0"/>
              <a:t> request to </a:t>
            </a:r>
            <a:r>
              <a:rPr lang="en-IN" b="1" dirty="0">
                <a:solidFill>
                  <a:srgbClr val="C00000"/>
                </a:solidFill>
              </a:rPr>
              <a:t>see if it can be safely granted</a:t>
            </a:r>
            <a:r>
              <a:rPr lang="en-IN" dirty="0"/>
              <a:t>.</a:t>
            </a:r>
          </a:p>
          <a:p>
            <a:r>
              <a:rPr lang="en-IN" dirty="0"/>
              <a:t>Need an algorithm that can always avoid deadlock by making right choice all the </a:t>
            </a:r>
            <a:r>
              <a:rPr lang="en-IN" dirty="0" smtClean="0"/>
              <a:t>time </a:t>
            </a:r>
            <a:r>
              <a:rPr lang="en-IN" b="1" dirty="0">
                <a:solidFill>
                  <a:srgbClr val="C00000"/>
                </a:solidFill>
              </a:rPr>
              <a:t>(Banker’s algorithm).</a:t>
            </a:r>
          </a:p>
          <a:p>
            <a:r>
              <a:rPr lang="en-IN" dirty="0"/>
              <a:t>Banker’s algorithm for single resource</a:t>
            </a:r>
          </a:p>
          <a:p>
            <a:r>
              <a:rPr lang="en-IN" dirty="0"/>
              <a:t>Banker’s algorithm for multiple resource</a:t>
            </a:r>
          </a:p>
        </p:txBody>
      </p:sp>
    </p:spTree>
    <p:extLst>
      <p:ext uri="{BB962C8B-B14F-4D97-AF65-F5344CB8AC3E}">
        <p14:creationId xmlns:p14="http://schemas.microsoft.com/office/powerpoint/2010/main" val="213758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p:txBody>
          <a:bodyPr/>
          <a:lstStyle/>
          <a:p>
            <a:r>
              <a:rPr lang="en-US" dirty="0"/>
              <a:t>What the algorithm does is check to see if granting the request leads to an unsafe state. If it does, the request is denied. </a:t>
            </a:r>
          </a:p>
          <a:p>
            <a:r>
              <a:rPr lang="en-US" dirty="0"/>
              <a:t>If granting the request leads to a safe state, it is carried out</a:t>
            </a:r>
            <a:r>
              <a:rPr lang="en-US" dirty="0" smtClean="0"/>
              <a:t>.</a:t>
            </a:r>
          </a:p>
          <a:p>
            <a:r>
              <a:rPr lang="en-US" dirty="0" smtClean="0"/>
              <a:t>If </a:t>
            </a:r>
            <a:r>
              <a:rPr lang="en-US" dirty="0"/>
              <a:t>we have situation as per </a:t>
            </a:r>
            <a:r>
              <a:rPr lang="en-US" dirty="0" smtClean="0"/>
              <a:t>figure </a:t>
            </a:r>
          </a:p>
          <a:p>
            <a:pPr lvl="1"/>
            <a:r>
              <a:rPr lang="en-US" dirty="0" smtClean="0"/>
              <a:t>then </a:t>
            </a:r>
            <a:r>
              <a:rPr lang="en-US" dirty="0"/>
              <a:t>it is safe state </a:t>
            </a:r>
            <a:endParaRPr lang="en-US" dirty="0" smtClean="0"/>
          </a:p>
          <a:p>
            <a:pPr lvl="1"/>
            <a:r>
              <a:rPr lang="en-US" dirty="0" smtClean="0"/>
              <a:t>because </a:t>
            </a:r>
            <a:r>
              <a:rPr lang="en-US" dirty="0"/>
              <a:t>with 10 free units </a:t>
            </a:r>
            <a:endParaRPr lang="en-US" dirty="0" smtClean="0"/>
          </a:p>
          <a:p>
            <a:pPr lvl="1"/>
            <a:r>
              <a:rPr lang="en-US" dirty="0" smtClean="0"/>
              <a:t>one </a:t>
            </a:r>
            <a:r>
              <a:rPr lang="en-US" dirty="0"/>
              <a:t>by one all customers can be </a:t>
            </a:r>
            <a:r>
              <a:rPr lang="en-US" dirty="0" smtClean="0"/>
              <a:t>served</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567803119"/>
              </p:ext>
            </p:extLst>
          </p:nvPr>
        </p:nvGraphicFramePr>
        <p:xfrm>
          <a:off x="6629400" y="23622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0</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0</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0</a:t>
                      </a:r>
                      <a:endParaRPr lang="en-IN" dirty="0"/>
                    </a:p>
                  </a:txBody>
                  <a:tcPr/>
                </a:tc>
                <a:tc>
                  <a:txBody>
                    <a:bodyPr/>
                    <a:lstStyle/>
                    <a:p>
                      <a:pPr algn="ctr"/>
                      <a:r>
                        <a:rPr lang="en-US" dirty="0" smtClean="0"/>
                        <a:t>4</a:t>
                      </a:r>
                      <a:endParaRPr lang="en-IN" dirty="0"/>
                    </a:p>
                  </a:txBody>
                  <a:tcPr/>
                </a:tc>
              </a:tr>
              <a:tr h="370840">
                <a:tc>
                  <a:txBody>
                    <a:bodyPr/>
                    <a:lstStyle/>
                    <a:p>
                      <a:pPr algn="ctr"/>
                      <a:r>
                        <a:rPr lang="en-IN" dirty="0" smtClean="0"/>
                        <a:t>D</a:t>
                      </a:r>
                      <a:endParaRPr lang="en-IN" dirty="0"/>
                    </a:p>
                  </a:txBody>
                  <a:tcPr/>
                </a:tc>
                <a:tc>
                  <a:txBody>
                    <a:bodyPr/>
                    <a:lstStyle/>
                    <a:p>
                      <a:pPr algn="ctr"/>
                      <a:r>
                        <a:rPr lang="en-IN" dirty="0" smtClean="0"/>
                        <a:t>0</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3342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7639215"/>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t>C</a:t>
                      </a:r>
                      <a:endParaRPr lang="en-IN" dirty="0"/>
                    </a:p>
                  </a:txBody>
                  <a:tcPr/>
                </a:tc>
                <a:tc>
                  <a:txBody>
                    <a:bodyPr/>
                    <a:lstStyle/>
                    <a:p>
                      <a:pPr algn="ctr"/>
                      <a:r>
                        <a:rPr lang="en-IN" dirty="0" smtClean="0"/>
                        <a:t>2</a:t>
                      </a:r>
                      <a:endParaRPr lang="en-IN" dirty="0"/>
                    </a:p>
                  </a:txBody>
                  <a:tcPr/>
                </a:tc>
                <a:tc>
                  <a:txBody>
                    <a:bodyPr/>
                    <a:lstStyle/>
                    <a:p>
                      <a:pPr algn="ctr"/>
                      <a:r>
                        <a:rPr lang="en-US" dirty="0" smtClean="0"/>
                        <a:t>4</a:t>
                      </a:r>
                      <a:endParaRPr lang="en-IN" dirty="0"/>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2</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33492155"/>
              </p:ext>
            </p:extLst>
          </p:nvPr>
        </p:nvGraphicFramePr>
        <p:xfrm>
          <a:off x="35814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dirty="0" smtClean="0">
                          <a:solidFill>
                            <a:srgbClr val="C00000"/>
                          </a:solidFill>
                        </a:rPr>
                        <a:t>C</a:t>
                      </a:r>
                      <a:endParaRPr lang="en-IN" dirty="0">
                        <a:solidFill>
                          <a:srgbClr val="C00000"/>
                        </a:solidFill>
                      </a:endParaRPr>
                    </a:p>
                  </a:txBody>
                  <a:tcPr/>
                </a:tc>
                <a:tc>
                  <a:txBody>
                    <a:bodyPr/>
                    <a:lstStyle/>
                    <a:p>
                      <a:pPr algn="ctr"/>
                      <a:r>
                        <a:rPr lang="en-IN" dirty="0" smtClean="0">
                          <a:solidFill>
                            <a:srgbClr val="C00000"/>
                          </a:solidFill>
                        </a:rPr>
                        <a:t>4</a:t>
                      </a:r>
                      <a:endParaRPr lang="en-IN" dirty="0">
                        <a:solidFill>
                          <a:srgbClr val="C00000"/>
                        </a:solidFill>
                      </a:endParaRPr>
                    </a:p>
                  </a:txBody>
                  <a:tcPr/>
                </a:tc>
                <a:tc>
                  <a:txBody>
                    <a:bodyPr/>
                    <a:lstStyle/>
                    <a:p>
                      <a:pPr algn="ctr"/>
                      <a:r>
                        <a:rPr lang="en-US" dirty="0" smtClean="0">
                          <a:solidFill>
                            <a:srgbClr val="C00000"/>
                          </a:solidFill>
                        </a:rPr>
                        <a:t>4</a:t>
                      </a:r>
                      <a:endParaRPr lang="en-IN" dirty="0">
                        <a:solidFill>
                          <a:srgbClr val="C00000"/>
                        </a:solidFill>
                      </a:endParaRPr>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2732322"/>
              </p:ext>
            </p:extLst>
          </p:nvPr>
        </p:nvGraphicFramePr>
        <p:xfrm>
          <a:off x="6691185"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0</a:t>
                      </a:r>
                      <a:endParaRPr lang="en-IN" strike="sngStrike" dirty="0"/>
                    </a:p>
                  </a:txBody>
                  <a:tcPr/>
                </a:tc>
              </a:tr>
              <a:tr h="370840">
                <a:tc>
                  <a:txBody>
                    <a:bodyPr/>
                    <a:lstStyle/>
                    <a:p>
                      <a:pPr algn="ctr"/>
                      <a:r>
                        <a:rPr lang="en-IN" dirty="0" smtClean="0"/>
                        <a:t>D</a:t>
                      </a:r>
                      <a:endParaRPr lang="en-IN" dirty="0"/>
                    </a:p>
                  </a:txBody>
                  <a:tcPr/>
                </a:tc>
                <a:tc>
                  <a:txBody>
                    <a:bodyPr/>
                    <a:lstStyle/>
                    <a:p>
                      <a:pPr algn="ctr"/>
                      <a:r>
                        <a:rPr lang="en-IN" dirty="0" smtClean="0"/>
                        <a:t>4</a:t>
                      </a:r>
                      <a:endParaRPr lang="en-IN" dirty="0"/>
                    </a:p>
                  </a:txBody>
                  <a:tcPr/>
                </a:tc>
                <a:tc>
                  <a:txBody>
                    <a:bodyPr/>
                    <a:lstStyle/>
                    <a:p>
                      <a:pPr algn="ctr"/>
                      <a:r>
                        <a:rPr lang="en-IN" dirty="0" smtClean="0"/>
                        <a:t>7</a:t>
                      </a:r>
                      <a:endParaRPr lang="en-IN"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2302383"/>
              </p:ext>
            </p:extLst>
          </p:nvPr>
        </p:nvGraphicFramePr>
        <p:xfrm>
          <a:off x="381000"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dirty="0" smtClean="0">
                          <a:solidFill>
                            <a:srgbClr val="C00000"/>
                          </a:solidFill>
                        </a:rPr>
                        <a:t>D</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tc>
                  <a:txBody>
                    <a:bodyPr/>
                    <a:lstStyle/>
                    <a:p>
                      <a:pPr algn="ctr"/>
                      <a:r>
                        <a:rPr lang="en-IN" dirty="0" smtClean="0">
                          <a:solidFill>
                            <a:srgbClr val="C00000"/>
                          </a:solidFill>
                        </a:rPr>
                        <a:t>7</a:t>
                      </a:r>
                      <a:endParaRPr lang="en-IN" dirty="0">
                        <a:solidFill>
                          <a:srgbClr val="C00000"/>
                        </a:solidFill>
                      </a:endParaRPr>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54896998"/>
              </p:ext>
            </p:extLst>
          </p:nvPr>
        </p:nvGraphicFramePr>
        <p:xfrm>
          <a:off x="3581400"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8</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3992245"/>
              </p:ext>
            </p:extLst>
          </p:nvPr>
        </p:nvGraphicFramePr>
        <p:xfrm>
          <a:off x="6691185" y="379476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tc>
                  <a:txBody>
                    <a:bodyPr/>
                    <a:lstStyle/>
                    <a:p>
                      <a:pPr algn="ctr"/>
                      <a:r>
                        <a:rPr lang="en-US" dirty="0" smtClean="0">
                          <a:solidFill>
                            <a:srgbClr val="C00000"/>
                          </a:solidFill>
                        </a:rPr>
                        <a:t>5</a:t>
                      </a:r>
                      <a:endParaRPr lang="en-IN" dirty="0">
                        <a:solidFill>
                          <a:srgbClr val="C00000"/>
                        </a:solidFill>
                      </a:endParaRPr>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
        <p:nvSpPr>
          <p:cNvPr id="10" name="Rounded Rectangle 9"/>
          <p:cNvSpPr/>
          <p:nvPr/>
        </p:nvSpPr>
        <p:spPr>
          <a:xfrm>
            <a:off x="381000" y="2254250"/>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ounded Rectangle 10"/>
          <p:cNvSpPr/>
          <p:nvPr/>
        </p:nvSpPr>
        <p:spPr>
          <a:xfrm>
            <a:off x="6694842" y="2618778"/>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3581400" y="4524378"/>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4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3733800"/>
            <a:ext cx="1828800" cy="1828800"/>
          </a:xfrm>
        </p:spPr>
      </p:pic>
      <p:graphicFrame>
        <p:nvGraphicFramePr>
          <p:cNvPr id="4" name="Table 3"/>
          <p:cNvGraphicFramePr>
            <a:graphicFrameLocks noGrp="1"/>
          </p:cNvGraphicFramePr>
          <p:nvPr>
            <p:extLst>
              <p:ext uri="{D42A27DB-BD31-4B8C-83A1-F6EECF244321}">
                <p14:modId xmlns:p14="http://schemas.microsoft.com/office/powerpoint/2010/main" val="2860193009"/>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strike="sngStrike" dirty="0" smtClean="0"/>
                        <a:t>B</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9</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3838510"/>
              </p:ext>
            </p:extLst>
          </p:nvPr>
        </p:nvGraphicFramePr>
        <p:xfrm>
          <a:off x="35814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tc>
                  <a:txBody>
                    <a:bodyPr/>
                    <a:lstStyle/>
                    <a:p>
                      <a:pPr algn="ctr"/>
                      <a:r>
                        <a:rPr lang="en-US" dirty="0" smtClean="0">
                          <a:solidFill>
                            <a:srgbClr val="C00000"/>
                          </a:solidFill>
                        </a:rPr>
                        <a:t>6</a:t>
                      </a:r>
                      <a:endParaRPr lang="en-IN" dirty="0">
                        <a:solidFill>
                          <a:srgbClr val="C00000"/>
                        </a:solidFill>
                      </a:endParaRPr>
                    </a:p>
                  </a:txBody>
                  <a:tcPr/>
                </a:tc>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z="1800" strike="sngStrike" kern="1200" dirty="0" smtClean="0">
                          <a:solidFill>
                            <a:schemeClr val="tx1"/>
                          </a:solidFill>
                          <a:latin typeface="+mn-lt"/>
                          <a:ea typeface="+mn-ea"/>
                          <a:cs typeface="+mn-cs"/>
                        </a:rPr>
                        <a:t>C</a:t>
                      </a:r>
                      <a:endParaRPr lang="en-IN" sz="1800" strike="sngStrike" kern="1200" dirty="0">
                        <a:solidFill>
                          <a:schemeClr val="tx1"/>
                        </a:solidFill>
                        <a:latin typeface="+mn-lt"/>
                        <a:ea typeface="+mn-ea"/>
                        <a:cs typeface="+mn-cs"/>
                      </a:endParaRPr>
                    </a:p>
                  </a:txBody>
                  <a:tcPr/>
                </a:tc>
                <a:tc>
                  <a:txBody>
                    <a:bodyPr/>
                    <a:lstStyle/>
                    <a:p>
                      <a:pPr algn="ctr"/>
                      <a:r>
                        <a:rPr lang="en-IN" sz="1800" strike="sngStrike" kern="1200" dirty="0" smtClean="0">
                          <a:solidFill>
                            <a:schemeClr val="tx1"/>
                          </a:solidFill>
                          <a:latin typeface="+mn-lt"/>
                          <a:ea typeface="+mn-ea"/>
                          <a:cs typeface="+mn-cs"/>
                        </a:rPr>
                        <a:t>0</a:t>
                      </a:r>
                      <a:endParaRPr lang="en-IN" sz="1800" strike="sngStrike" kern="1200" dirty="0">
                        <a:solidFill>
                          <a:schemeClr val="tx1"/>
                        </a:solidFill>
                        <a:latin typeface="+mn-lt"/>
                        <a:ea typeface="+mn-ea"/>
                        <a:cs typeface="+mn-cs"/>
                      </a:endParaRPr>
                    </a:p>
                  </a:txBody>
                  <a:tcPr/>
                </a:tc>
                <a:tc>
                  <a:txBody>
                    <a:bodyPr/>
                    <a:lstStyle/>
                    <a:p>
                      <a:pPr algn="ctr"/>
                      <a:r>
                        <a:rPr lang="en-US" strike="sngStrike" dirty="0" smtClean="0">
                          <a:solidFill>
                            <a:schemeClr val="tx1"/>
                          </a:solidFill>
                        </a:rPr>
                        <a:t>-</a:t>
                      </a:r>
                      <a:endParaRPr lang="en-IN" strike="sngStrike" dirty="0">
                        <a:solidFill>
                          <a:schemeClr val="tx1"/>
                        </a:solidFill>
                      </a:endParaRPr>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4</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7857082"/>
              </p:ext>
            </p:extLst>
          </p:nvPr>
        </p:nvGraphicFramePr>
        <p:xfrm>
          <a:off x="6691185"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strike="sngStrike" dirty="0" smtClean="0"/>
                        <a:t>A</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B</a:t>
                      </a:r>
                      <a:endParaRPr lang="en-IN" strike="sngStrike" dirty="0"/>
                    </a:p>
                  </a:txBody>
                  <a:tcPr/>
                </a:tc>
                <a:tc>
                  <a:txBody>
                    <a:bodyPr/>
                    <a:lstStyle/>
                    <a:p>
                      <a:pPr algn="ctr"/>
                      <a:r>
                        <a:rPr lang="en-US"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US" strike="sngStrike" dirty="0" smtClean="0"/>
                        <a:t>C</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US" strike="sngStrike" dirty="0" smtClean="0"/>
                        <a:t>-</a:t>
                      </a:r>
                      <a:endParaRPr lang="en-IN" strike="sngStrike" dirty="0"/>
                    </a:p>
                  </a:txBody>
                  <a:tcPr/>
                </a:tc>
              </a:tr>
              <a:tr h="370840">
                <a:tc>
                  <a:txBody>
                    <a:bodyPr/>
                    <a:lstStyle/>
                    <a:p>
                      <a:pPr algn="ctr"/>
                      <a:r>
                        <a:rPr lang="en-IN" strike="sngStrike" dirty="0" smtClean="0"/>
                        <a:t>D</a:t>
                      </a:r>
                      <a:endParaRPr lang="en-IN" strike="sngStrike" dirty="0"/>
                    </a:p>
                  </a:txBody>
                  <a:tcPr/>
                </a:tc>
                <a:tc>
                  <a:txBody>
                    <a:bodyPr/>
                    <a:lstStyle/>
                    <a:p>
                      <a:pPr algn="ctr"/>
                      <a:r>
                        <a:rPr lang="en-IN" strike="sngStrike" dirty="0" smtClean="0"/>
                        <a:t>0</a:t>
                      </a:r>
                      <a:endParaRPr lang="en-IN" strike="sngStrike" dirty="0"/>
                    </a:p>
                  </a:txBody>
                  <a:tcPr/>
                </a:tc>
                <a:tc>
                  <a:txBody>
                    <a:bodyPr/>
                    <a:lstStyle/>
                    <a:p>
                      <a:pPr algn="ctr"/>
                      <a:r>
                        <a:rPr lang="en-IN" strike="sngStrike" dirty="0" smtClean="0"/>
                        <a:t>-</a:t>
                      </a:r>
                      <a:endParaRPr lang="en-IN" strike="sngStrike" dirty="0"/>
                    </a:p>
                  </a:txBody>
                  <a:tcPr/>
                </a:tc>
              </a:tr>
              <a:tr h="370840">
                <a:tc gridSpan="3">
                  <a:txBody>
                    <a:bodyPr/>
                    <a:lstStyle/>
                    <a:p>
                      <a:pPr algn="ctr"/>
                      <a:r>
                        <a:rPr lang="en-US" dirty="0" smtClean="0"/>
                        <a:t>Free : 10</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sp>
        <p:nvSpPr>
          <p:cNvPr id="7" name="Rounded Rectangle 6"/>
          <p:cNvSpPr/>
          <p:nvPr/>
        </p:nvSpPr>
        <p:spPr>
          <a:xfrm>
            <a:off x="387350" y="1514475"/>
            <a:ext cx="2133600" cy="3810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387350" y="5715000"/>
            <a:ext cx="837565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order of execution is C, D, B, A. So if we can find proper order of execution then there is no deadlock.</a:t>
            </a:r>
            <a:endParaRPr lang="en-US" dirty="0"/>
          </a:p>
        </p:txBody>
      </p:sp>
    </p:spTree>
    <p:extLst>
      <p:ext uri="{BB962C8B-B14F-4D97-AF65-F5344CB8AC3E}">
        <p14:creationId xmlns:p14="http://schemas.microsoft.com/office/powerpoint/2010/main" val="318647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0998937"/>
              </p:ext>
            </p:extLst>
          </p:nvPr>
        </p:nvGraphicFramePr>
        <p:xfrm>
          <a:off x="381000" y="1143000"/>
          <a:ext cx="2148015" cy="222504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6</a:t>
                      </a:r>
                      <a:endParaRPr lang="en-IN" dirty="0"/>
                    </a:p>
                  </a:txBody>
                  <a:tcPr/>
                </a:tc>
              </a:tr>
              <a:tr h="370840">
                <a:tc>
                  <a:txBody>
                    <a:bodyPr/>
                    <a:lstStyle/>
                    <a:p>
                      <a:pPr algn="ctr"/>
                      <a:r>
                        <a:rPr lang="en-US" strike="noStrike" dirty="0" smtClean="0"/>
                        <a:t>B</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US" strike="noStrike" dirty="0" smtClean="0"/>
                        <a:t>5</a:t>
                      </a:r>
                      <a:endParaRPr lang="en-IN" strike="noStrike" dirty="0"/>
                    </a:p>
                  </a:txBody>
                  <a:tcPr/>
                </a:tc>
              </a:tr>
              <a:tr h="370840">
                <a:tc>
                  <a:txBody>
                    <a:bodyPr/>
                    <a:lstStyle/>
                    <a:p>
                      <a:pPr algn="ctr"/>
                      <a:r>
                        <a:rPr lang="en-US" strike="noStrike" dirty="0" smtClean="0"/>
                        <a:t>C</a:t>
                      </a:r>
                      <a:endParaRPr lang="en-IN" strike="noStrike" dirty="0"/>
                    </a:p>
                  </a:txBody>
                  <a:tcPr/>
                </a:tc>
                <a:tc>
                  <a:txBody>
                    <a:bodyPr/>
                    <a:lstStyle/>
                    <a:p>
                      <a:pPr algn="ctr"/>
                      <a:r>
                        <a:rPr lang="en-IN" strike="noStrike" dirty="0" smtClean="0"/>
                        <a:t>2</a:t>
                      </a:r>
                      <a:endParaRPr lang="en-IN" strike="noStrike" dirty="0"/>
                    </a:p>
                  </a:txBody>
                  <a:tcPr/>
                </a:tc>
                <a:tc>
                  <a:txBody>
                    <a:bodyPr/>
                    <a:lstStyle/>
                    <a:p>
                      <a:pPr algn="ctr"/>
                      <a:r>
                        <a:rPr lang="en-IN" strike="noStrike" dirty="0" smtClean="0"/>
                        <a:t>4</a:t>
                      </a:r>
                      <a:endParaRPr lang="en-IN" strike="noStrike" dirty="0"/>
                    </a:p>
                  </a:txBody>
                  <a:tcPr/>
                </a:tc>
              </a:tr>
              <a:tr h="370840">
                <a:tc>
                  <a:txBody>
                    <a:bodyPr/>
                    <a:lstStyle/>
                    <a:p>
                      <a:pPr algn="ctr"/>
                      <a:r>
                        <a:rPr lang="en-IN" strike="noStrike" dirty="0" smtClean="0"/>
                        <a:t>D</a:t>
                      </a:r>
                      <a:endParaRPr lang="en-IN" strike="noStrike" dirty="0"/>
                    </a:p>
                  </a:txBody>
                  <a:tcPr/>
                </a:tc>
                <a:tc>
                  <a:txBody>
                    <a:bodyPr/>
                    <a:lstStyle/>
                    <a:p>
                      <a:pPr algn="ctr"/>
                      <a:r>
                        <a:rPr lang="en-IN" strike="noStrike" dirty="0" smtClean="0"/>
                        <a:t>4</a:t>
                      </a:r>
                      <a:endParaRPr lang="en-IN" strike="noStrike" dirty="0"/>
                    </a:p>
                  </a:txBody>
                  <a:tcPr/>
                </a:tc>
                <a:tc>
                  <a:txBody>
                    <a:bodyPr/>
                    <a:lstStyle/>
                    <a:p>
                      <a:pPr algn="ctr"/>
                      <a:r>
                        <a:rPr lang="en-IN" strike="noStrike" dirty="0" smtClean="0"/>
                        <a:t>7</a:t>
                      </a:r>
                      <a:endParaRPr lang="en-IN" strike="noStrike" dirty="0"/>
                    </a:p>
                  </a:txBody>
                  <a:tcPr/>
                </a:tc>
              </a:tr>
              <a:tr h="370840">
                <a:tc gridSpan="3">
                  <a:txBody>
                    <a:bodyPr/>
                    <a:lstStyle/>
                    <a:p>
                      <a:pPr algn="ctr"/>
                      <a:r>
                        <a:rPr lang="en-US" dirty="0" smtClean="0"/>
                        <a:t>Free : 1</a:t>
                      </a:r>
                      <a:endParaRPr lang="en-IN" dirty="0"/>
                    </a:p>
                  </a:txBody>
                  <a:tcPr/>
                </a:tc>
                <a:tc hMerge="1">
                  <a:txBody>
                    <a:bodyPr/>
                    <a:lstStyle/>
                    <a:p>
                      <a:endParaRPr lang="en-IN" dirty="0"/>
                    </a:p>
                  </a:txBody>
                  <a:tcPr/>
                </a:tc>
                <a:tc hMerge="1">
                  <a:txBody>
                    <a:bodyPr/>
                    <a:lstStyle/>
                    <a:p>
                      <a:endParaRPr lang="en-IN" dirty="0"/>
                    </a:p>
                  </a:txBody>
                  <a:tcPr/>
                </a:tc>
              </a:tr>
            </a:tbl>
          </a:graphicData>
        </a:graphic>
      </p:graphicFrame>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0714" t="8656" r="10714" b="9201"/>
          <a:stretch/>
        </p:blipFill>
        <p:spPr>
          <a:xfrm>
            <a:off x="3124200" y="1295400"/>
            <a:ext cx="1749297" cy="1828800"/>
          </a:xfrm>
          <a:prstGeom prst="rect">
            <a:avLst/>
          </a:prstGeom>
        </p:spPr>
      </p:pic>
    </p:spTree>
    <p:extLst>
      <p:ext uri="{BB962C8B-B14F-4D97-AF65-F5344CB8AC3E}">
        <p14:creationId xmlns:p14="http://schemas.microsoft.com/office/powerpoint/2010/main" val="66082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835871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92971932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598481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2" name="Rounded Rectangle 1"/>
          <p:cNvSpPr/>
          <p:nvPr/>
        </p:nvSpPr>
        <p:spPr>
          <a:xfrm>
            <a:off x="4876800" y="53086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67640" y="2065273"/>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543176" y="5370512"/>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94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9" grpId="0" animBg="1"/>
      <p:bldP spid="20" grpId="0" animBg="1"/>
      <p:bldP spid="26" grpId="0"/>
      <p:bldP spid="2"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856428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650218512"/>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16801454"/>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305705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4183762"/>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98718728"/>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78847736"/>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6" name="Rounded Rectangle 15"/>
          <p:cNvSpPr/>
          <p:nvPr/>
        </p:nvSpPr>
        <p:spPr>
          <a:xfrm>
            <a:off x="4876800" y="3854373"/>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2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37846374"/>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005010311"/>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47661287"/>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54845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Deadlock?</a:t>
            </a:r>
            <a:endParaRPr lang="en-US" dirty="0"/>
          </a:p>
        </p:txBody>
      </p:sp>
      <p:sp>
        <p:nvSpPr>
          <p:cNvPr id="3" name="Content Placeholder 2"/>
          <p:cNvSpPr>
            <a:spLocks noGrp="1"/>
          </p:cNvSpPr>
          <p:nvPr>
            <p:ph idx="1"/>
          </p:nvPr>
        </p:nvSpPr>
        <p:spPr/>
        <p:txBody>
          <a:bodyPr/>
          <a:lstStyle/>
          <a:p>
            <a:pPr lvl="1"/>
            <a:endParaRPr lang="en-US" dirty="0"/>
          </a:p>
        </p:txBody>
      </p:sp>
      <p:pic>
        <p:nvPicPr>
          <p:cNvPr id="1026" name="Picture 2" descr="Image result for deadlock on r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518" y="1324838"/>
            <a:ext cx="5414963" cy="466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4257140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005010311"/>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4089618"/>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43434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8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64174823"/>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94239477"/>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93483649"/>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946220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7643472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94239477"/>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25098651"/>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48006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69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1405203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4257457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976723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607524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01617701"/>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244257457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948174744"/>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
        <p:nvSpPr>
          <p:cNvPr id="14" name="Rounded Rectangle 13"/>
          <p:cNvSpPr/>
          <p:nvPr/>
        </p:nvSpPr>
        <p:spPr>
          <a:xfrm>
            <a:off x="4876800" y="5791200"/>
            <a:ext cx="3209928"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7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78364267"/>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1647699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88031069"/>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spTree>
    <p:extLst>
      <p:ext uri="{BB962C8B-B14F-4D97-AF65-F5344CB8AC3E}">
        <p14:creationId xmlns:p14="http://schemas.microsoft.com/office/powerpoint/2010/main" val="229924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48403755"/>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c>
                  <a:txBody>
                    <a:bodyPr/>
                    <a:lstStyle/>
                    <a:p>
                      <a:pPr algn="ctr"/>
                      <a:r>
                        <a:rPr lang="en-US" dirty="0" smtClean="0"/>
                        <a:t>-</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3216476993"/>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855746695"/>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4</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pic>
        <p:nvPicPr>
          <p:cNvPr id="1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412606"/>
            <a:ext cx="1828800" cy="1828800"/>
          </a:xfrm>
          <a:prstGeom prst="rect">
            <a:avLst/>
          </a:prstGeom>
        </p:spPr>
      </p:pic>
    </p:spTree>
    <p:extLst>
      <p:ext uri="{BB962C8B-B14F-4D97-AF65-F5344CB8AC3E}">
        <p14:creationId xmlns:p14="http://schemas.microsoft.com/office/powerpoint/2010/main" val="362496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da-DK" dirty="0"/>
              <a:t>Banker’s algorithm for </a:t>
            </a:r>
            <a:r>
              <a:rPr lang="da-DK" dirty="0" smtClean="0"/>
              <a:t>multiple resource</a:t>
            </a:r>
            <a:endParaRPr lang="en-US" dirty="0"/>
          </a:p>
        </p:txBody>
      </p:sp>
      <p:sp>
        <p:nvSpPr>
          <p:cNvPr id="11" name="Content Placeholder 10"/>
          <p:cNvSpPr>
            <a:spLocks noGrp="1"/>
          </p:cNvSpPr>
          <p:nvPr>
            <p:ph idx="1"/>
          </p:nvPr>
        </p:nvSpPr>
        <p:spPr>
          <a:xfrm>
            <a:off x="190500" y="990600"/>
            <a:ext cx="8763000" cy="5334000"/>
          </a:xfrm>
        </p:spPr>
        <p:txBody>
          <a:bodyPr/>
          <a:lstStyle/>
          <a:p>
            <a:pPr marL="0" indent="0">
              <a:buNone/>
            </a:pPr>
            <a:endParaRPr lang="en-US"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28815173"/>
              </p:ext>
            </p:extLst>
          </p:nvPr>
        </p:nvGraphicFramePr>
        <p:xfrm>
          <a:off x="3048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6</a:t>
                      </a:r>
                      <a:endParaRPr lang="en-US" dirty="0"/>
                    </a:p>
                  </a:txBody>
                  <a:tcPr marL="0" marR="0" marT="0" marB="0" anchor="ctr"/>
                </a:tc>
                <a:tc>
                  <a:txBody>
                    <a:bodyPr/>
                    <a:lstStyle/>
                    <a:p>
                      <a:pPr algn="ctr"/>
                      <a:r>
                        <a:rPr lang="en-US" dirty="0" smtClean="0"/>
                        <a:t>3</a:t>
                      </a:r>
                      <a:endParaRPr lang="en-US" dirty="0"/>
                    </a:p>
                  </a:txBody>
                  <a:tcPr marL="0" marR="0" marT="0" marB="0" anchor="ctr"/>
                </a:tc>
                <a:tc>
                  <a:txBody>
                    <a:bodyPr/>
                    <a:lstStyle/>
                    <a:p>
                      <a:pPr algn="ctr"/>
                      <a:r>
                        <a:rPr lang="en-US" dirty="0" smtClean="0"/>
                        <a:t>4</a:t>
                      </a:r>
                      <a:endParaRPr lang="en-US" dirty="0"/>
                    </a:p>
                  </a:txBody>
                  <a:tcPr marL="0" marR="0" marT="0" marB="0" anchor="ctr"/>
                </a:tc>
                <a:tc>
                  <a:txBody>
                    <a:bodyPr/>
                    <a:lstStyle/>
                    <a:p>
                      <a:pPr algn="ctr"/>
                      <a:r>
                        <a:rPr lang="en-US" dirty="0" smtClean="0"/>
                        <a:t>2</a:t>
                      </a:r>
                      <a:endParaRPr lang="en-US" dirty="0"/>
                    </a:p>
                  </a:txBody>
                  <a:tcPr marL="0" marR="0" marT="0" marB="0"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18699890"/>
              </p:ext>
            </p:extLst>
          </p:nvPr>
        </p:nvGraphicFramePr>
        <p:xfrm>
          <a:off x="330708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5</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2</a:t>
                      </a:r>
                      <a:endParaRPr lang="en-US" dirty="0"/>
                    </a:p>
                  </a:txBody>
                  <a:tcPr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8358716"/>
              </p:ext>
            </p:extLst>
          </p:nvPr>
        </p:nvGraphicFramePr>
        <p:xfrm>
          <a:off x="457200" y="2898768"/>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5" name="TextBox 4"/>
          <p:cNvSpPr txBox="1"/>
          <p:nvPr/>
        </p:nvSpPr>
        <p:spPr>
          <a:xfrm>
            <a:off x="304800" y="2438400"/>
            <a:ext cx="2514600" cy="369332"/>
          </a:xfrm>
          <a:prstGeom prst="rect">
            <a:avLst/>
          </a:prstGeom>
          <a:noFill/>
        </p:spPr>
        <p:txBody>
          <a:bodyPr wrap="square" rtlCol="0">
            <a:spAutoFit/>
          </a:bodyPr>
          <a:lstStyle/>
          <a:p>
            <a:r>
              <a:rPr lang="en-US" dirty="0"/>
              <a:t>total no of each resource</a:t>
            </a:r>
          </a:p>
        </p:txBody>
      </p:sp>
      <p:sp>
        <p:nvSpPr>
          <p:cNvPr id="18" name="TextBox 17"/>
          <p:cNvSpPr txBox="1"/>
          <p:nvPr/>
        </p:nvSpPr>
        <p:spPr>
          <a:xfrm>
            <a:off x="3314700" y="2438400"/>
            <a:ext cx="2514600" cy="369332"/>
          </a:xfrm>
          <a:prstGeom prst="rect">
            <a:avLst/>
          </a:prstGeom>
          <a:noFill/>
        </p:spPr>
        <p:txBody>
          <a:bodyPr wrap="square" rtlCol="0">
            <a:spAutoFit/>
          </a:bodyPr>
          <a:lstStyle/>
          <a:p>
            <a:r>
              <a:rPr lang="en-US" dirty="0" smtClean="0"/>
              <a:t>resources hold</a:t>
            </a:r>
            <a:endParaRPr lang="en-US" dirty="0"/>
          </a:p>
        </p:txBody>
      </p:sp>
      <p:sp>
        <p:nvSpPr>
          <p:cNvPr id="19" name="TextBox 18"/>
          <p:cNvSpPr txBox="1"/>
          <p:nvPr/>
        </p:nvSpPr>
        <p:spPr>
          <a:xfrm rot="16200000">
            <a:off x="2322731" y="4260206"/>
            <a:ext cx="33160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held by each process</a:t>
            </a:r>
          </a:p>
        </p:txBody>
      </p:sp>
      <p:sp>
        <p:nvSpPr>
          <p:cNvPr id="20" name="TextBox 19"/>
          <p:cNvSpPr txBox="1"/>
          <p:nvPr/>
        </p:nvSpPr>
        <p:spPr>
          <a:xfrm rot="16200000">
            <a:off x="6747096" y="4255443"/>
            <a:ext cx="332559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 of resources still needed by each process to proceed</a:t>
            </a:r>
          </a:p>
        </p:txBody>
      </p:sp>
      <p:graphicFrame>
        <p:nvGraphicFramePr>
          <p:cNvPr id="15" name="Table 14"/>
          <p:cNvGraphicFramePr>
            <a:graphicFrameLocks noGrp="1"/>
          </p:cNvGraphicFramePr>
          <p:nvPr>
            <p:extLst>
              <p:ext uri="{D42A27DB-BD31-4B8C-83A1-F6EECF244321}">
                <p14:modId xmlns:p14="http://schemas.microsoft.com/office/powerpoint/2010/main" val="664273995"/>
              </p:ext>
            </p:extLst>
          </p:nvPr>
        </p:nvGraphicFramePr>
        <p:xfrm>
          <a:off x="4875432" y="2917372"/>
          <a:ext cx="3200400" cy="3331028"/>
        </p:xfrm>
        <a:graphic>
          <a:graphicData uri="http://schemas.openxmlformats.org/drawingml/2006/table">
            <a:tbl>
              <a:tblPr firstRow="1" bandRow="1">
                <a:tableStyleId>{5C22544A-7EE6-4342-B048-85BDC9FD1C3A}</a:tableStyleId>
              </a:tblPr>
              <a:tblGrid>
                <a:gridCol w="640080"/>
                <a:gridCol w="640080"/>
                <a:gridCol w="640080"/>
                <a:gridCol w="640080"/>
                <a:gridCol w="640080"/>
              </a:tblGrid>
              <a:tr h="947058">
                <a:tc>
                  <a:txBody>
                    <a:bodyPr/>
                    <a:lstStyle/>
                    <a:p>
                      <a:pPr algn="l"/>
                      <a:r>
                        <a:rPr lang="en-US" dirty="0" smtClean="0"/>
                        <a:t>Process</a:t>
                      </a:r>
                      <a:endParaRPr lang="en-US" dirty="0"/>
                    </a:p>
                  </a:txBody>
                  <a:tcPr vert="vert270" anchor="ctr"/>
                </a:tc>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76794">
                <a:tc>
                  <a:txBody>
                    <a:bodyPr/>
                    <a:lstStyle/>
                    <a:p>
                      <a:pPr algn="ctr"/>
                      <a:r>
                        <a:rPr lang="en-US" dirty="0" smtClean="0"/>
                        <a:t>P1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P2</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2</a:t>
                      </a:r>
                      <a:endParaRPr lang="en-US" dirty="0"/>
                    </a:p>
                  </a:txBody>
                  <a:tcPr marT="0" marB="0" anchor="ctr"/>
                </a:tc>
              </a:tr>
              <a:tr h="476794">
                <a:tc>
                  <a:txBody>
                    <a:bodyPr/>
                    <a:lstStyle/>
                    <a:p>
                      <a:pPr algn="ctr"/>
                      <a:r>
                        <a:rPr lang="en-US" dirty="0" smtClean="0"/>
                        <a:t>P3</a:t>
                      </a:r>
                      <a:endParaRPr lang="en-US" dirty="0"/>
                    </a:p>
                  </a:txBody>
                  <a:tcPr marT="0" marB="0" anchor="ctr"/>
                </a:tc>
                <a:tc>
                  <a:txBody>
                    <a:bodyPr/>
                    <a:lstStyle/>
                    <a:p>
                      <a:pPr algn="ctr"/>
                      <a:r>
                        <a:rPr lang="en-US" dirty="0" smtClean="0"/>
                        <a:t>3</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r>
              <a:tr h="476794">
                <a:tc>
                  <a:txBody>
                    <a:bodyPr/>
                    <a:lstStyle/>
                    <a:p>
                      <a:pPr algn="ctr"/>
                      <a:r>
                        <a:rPr lang="en-US" dirty="0" smtClean="0"/>
                        <a:t>P4</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solidFill>
                            <a:srgbClr val="C00000"/>
                          </a:solidFill>
                        </a:rPr>
                        <a:t>1</a:t>
                      </a:r>
                      <a:endParaRPr lang="en-US" dirty="0">
                        <a:solidFill>
                          <a:srgbClr val="C00000"/>
                        </a:solidFill>
                      </a:endParaRPr>
                    </a:p>
                  </a:txBody>
                  <a:tcPr marT="0" marB="0" anchor="ctr"/>
                </a:tc>
              </a:tr>
              <a:tr h="476794">
                <a:tc>
                  <a:txBody>
                    <a:bodyPr/>
                    <a:lstStyle/>
                    <a:p>
                      <a:pPr algn="ctr"/>
                      <a:r>
                        <a:rPr lang="en-US" dirty="0" smtClean="0"/>
                        <a:t>P5</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59848130"/>
              </p:ext>
            </p:extLst>
          </p:nvPr>
        </p:nvGraphicFramePr>
        <p:xfrm>
          <a:off x="6324600" y="990600"/>
          <a:ext cx="2560320" cy="1463040"/>
        </p:xfrm>
        <a:graphic>
          <a:graphicData uri="http://schemas.openxmlformats.org/drawingml/2006/table">
            <a:tbl>
              <a:tblPr firstRow="1" bandRow="1">
                <a:tableStyleId>{5C22544A-7EE6-4342-B048-85BDC9FD1C3A}</a:tableStyleId>
              </a:tblPr>
              <a:tblGrid>
                <a:gridCol w="640080"/>
                <a:gridCol w="640080"/>
                <a:gridCol w="640080"/>
                <a:gridCol w="640080"/>
              </a:tblGrid>
              <a:tr h="973123">
                <a:tc>
                  <a:txBody>
                    <a:bodyPr/>
                    <a:lstStyle/>
                    <a:p>
                      <a:pPr algn="l"/>
                      <a:r>
                        <a:rPr lang="en-US" dirty="0" smtClean="0"/>
                        <a:t>Tape Drive</a:t>
                      </a:r>
                      <a:endParaRPr lang="en-US" dirty="0"/>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b="1" kern="1200" dirty="0" smtClean="0">
                          <a:solidFill>
                            <a:schemeClr val="lt1"/>
                          </a:solidFill>
                          <a:latin typeface="+mn-lt"/>
                          <a:ea typeface="+mn-ea"/>
                          <a:cs typeface="+mn-cs"/>
                        </a:rPr>
                        <a:t>CD </a:t>
                      </a:r>
                      <a:r>
                        <a:rPr lang="en-US" sz="1800" b="1" kern="1200" dirty="0" err="1" smtClean="0">
                          <a:solidFill>
                            <a:schemeClr val="lt1"/>
                          </a:solidFill>
                          <a:latin typeface="+mn-lt"/>
                          <a:ea typeface="+mn-ea"/>
                          <a:cs typeface="+mn-cs"/>
                        </a:rPr>
                        <a:t>Roms</a:t>
                      </a:r>
                      <a:endParaRPr lang="en-US" sz="1800" b="1" kern="1200" dirty="0">
                        <a:solidFill>
                          <a:schemeClr val="lt1"/>
                        </a:solidFill>
                        <a:latin typeface="+mn-lt"/>
                        <a:ea typeface="+mn-ea"/>
                        <a:cs typeface="+mn-cs"/>
                      </a:endParaRPr>
                    </a:p>
                  </a:txBody>
                  <a:tcPr vert="vert270" anchor="ctr"/>
                </a:tc>
              </a:tr>
              <a:tr h="489917">
                <a:tc>
                  <a:txBody>
                    <a:bodyPr/>
                    <a:lstStyle/>
                    <a:p>
                      <a:pPr algn="ctr"/>
                      <a:r>
                        <a:rPr lang="en-US" dirty="0" smtClean="0"/>
                        <a:t>1</a:t>
                      </a:r>
                      <a:endParaRPr lang="en-US" dirty="0"/>
                    </a:p>
                  </a:txBody>
                  <a:tcPr marT="0" marB="0" anchor="ctr"/>
                </a:tc>
                <a:tc>
                  <a:txBody>
                    <a:bodyPr/>
                    <a:lstStyle/>
                    <a:p>
                      <a:pPr algn="ctr"/>
                      <a:r>
                        <a:rPr lang="en-US" dirty="0" smtClean="0"/>
                        <a:t>0</a:t>
                      </a:r>
                      <a:endParaRPr lang="en-US" dirty="0"/>
                    </a:p>
                  </a:txBody>
                  <a:tcPr marT="0" marB="0" anchor="ctr"/>
                </a:tc>
                <a:tc>
                  <a:txBody>
                    <a:bodyPr/>
                    <a:lstStyle/>
                    <a:p>
                      <a:pPr algn="ctr"/>
                      <a:r>
                        <a:rPr lang="en-US" dirty="0" smtClean="0"/>
                        <a:t>2</a:t>
                      </a:r>
                      <a:endParaRPr lang="en-US" dirty="0"/>
                    </a:p>
                  </a:txBody>
                  <a:tcPr marT="0" marB="0" anchor="ctr"/>
                </a:tc>
                <a:tc>
                  <a:txBody>
                    <a:bodyPr/>
                    <a:lstStyle/>
                    <a:p>
                      <a:pPr algn="ctr"/>
                      <a:r>
                        <a:rPr lang="en-US" dirty="0" smtClean="0"/>
                        <a:t>0</a:t>
                      </a:r>
                      <a:endParaRPr lang="en-US" dirty="0"/>
                    </a:p>
                  </a:txBody>
                  <a:tcPr marT="0" marB="0" anchor="ctr"/>
                </a:tc>
              </a:tr>
            </a:tbl>
          </a:graphicData>
        </a:graphic>
      </p:graphicFrame>
      <p:sp>
        <p:nvSpPr>
          <p:cNvPr id="26" name="TextBox 25"/>
          <p:cNvSpPr txBox="1"/>
          <p:nvPr/>
        </p:nvSpPr>
        <p:spPr>
          <a:xfrm>
            <a:off x="6324600" y="2438400"/>
            <a:ext cx="2628900" cy="369332"/>
          </a:xfrm>
          <a:prstGeom prst="rect">
            <a:avLst/>
          </a:prstGeom>
          <a:noFill/>
        </p:spPr>
        <p:txBody>
          <a:bodyPr wrap="square" rtlCol="0">
            <a:spAutoFit/>
          </a:bodyPr>
          <a:lstStyle/>
          <a:p>
            <a:r>
              <a:rPr lang="en-US" dirty="0" smtClean="0"/>
              <a:t>Available (free) resources</a:t>
            </a:r>
            <a:endParaRPr lang="en-US" dirty="0"/>
          </a:p>
        </p:txBody>
      </p:sp>
      <p:pic>
        <p:nvPicPr>
          <p:cNvPr id="16"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3657600" y="4412606"/>
            <a:ext cx="1749297" cy="1828800"/>
          </a:xfrm>
          <a:prstGeom prst="rect">
            <a:avLst/>
          </a:prstGeom>
        </p:spPr>
      </p:pic>
    </p:spTree>
    <p:extLst>
      <p:ext uri="{BB962C8B-B14F-4D97-AF65-F5344CB8AC3E}">
        <p14:creationId xmlns:p14="http://schemas.microsoft.com/office/powerpoint/2010/main" val="29034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t>
            </a:r>
            <a:r>
              <a:rPr lang="en-US" dirty="0"/>
              <a:t>prevention</a:t>
            </a:r>
          </a:p>
        </p:txBody>
      </p:sp>
      <p:sp>
        <p:nvSpPr>
          <p:cNvPr id="3" name="Content Placeholder 2"/>
          <p:cNvSpPr>
            <a:spLocks noGrp="1"/>
          </p:cNvSpPr>
          <p:nvPr>
            <p:ph idx="1"/>
          </p:nvPr>
        </p:nvSpPr>
        <p:spPr/>
        <p:txBody>
          <a:bodyPr/>
          <a:lstStyle/>
          <a:p>
            <a:r>
              <a:rPr lang="en-US" dirty="0"/>
              <a:t>Deadlock can be </a:t>
            </a:r>
            <a:r>
              <a:rPr lang="en-US" b="1" dirty="0">
                <a:solidFill>
                  <a:srgbClr val="C00000"/>
                </a:solidFill>
              </a:rPr>
              <a:t>prevented by attacking the one of the four conditions</a:t>
            </a:r>
            <a:r>
              <a:rPr lang="en-US" dirty="0"/>
              <a:t> that leads to deadlock.</a:t>
            </a:r>
          </a:p>
          <a:p>
            <a:pPr marL="819150" lvl="1" indent="-457200">
              <a:buFont typeface="+mj-lt"/>
              <a:buAutoNum type="arabicPeriod"/>
            </a:pPr>
            <a:r>
              <a:rPr lang="en-US" dirty="0"/>
              <a:t>Attacking the Mutual Exclusion Condition</a:t>
            </a:r>
          </a:p>
          <a:p>
            <a:pPr marL="819150" lvl="1" indent="-457200">
              <a:buFont typeface="+mj-lt"/>
              <a:buAutoNum type="arabicPeriod"/>
            </a:pPr>
            <a:r>
              <a:rPr lang="en-US" dirty="0"/>
              <a:t>Attacking the Hold and Wait Condition</a:t>
            </a:r>
          </a:p>
          <a:p>
            <a:pPr marL="819150" lvl="1" indent="-457200">
              <a:buFont typeface="+mj-lt"/>
              <a:buAutoNum type="arabicPeriod"/>
            </a:pPr>
            <a:r>
              <a:rPr lang="en-US" dirty="0"/>
              <a:t>Attacking the No Preemption Condition</a:t>
            </a:r>
          </a:p>
          <a:p>
            <a:pPr marL="819150" lvl="1" indent="-457200">
              <a:buFont typeface="+mj-lt"/>
              <a:buAutoNum type="arabicPeriod"/>
            </a:pPr>
            <a:r>
              <a:rPr lang="en-US" dirty="0"/>
              <a:t>Attacking the Circular Wait Condition</a:t>
            </a:r>
          </a:p>
        </p:txBody>
      </p:sp>
    </p:spTree>
    <p:extLst>
      <p:ext uri="{BB962C8B-B14F-4D97-AF65-F5344CB8AC3E}">
        <p14:creationId xmlns:p14="http://schemas.microsoft.com/office/powerpoint/2010/main" val="16871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Attacking the </a:t>
            </a:r>
            <a:r>
              <a:rPr lang="en-US" dirty="0" smtClean="0"/>
              <a:t>mutual exclusion condition</a:t>
            </a:r>
            <a:endParaRPr lang="en-US" dirty="0"/>
          </a:p>
        </p:txBody>
      </p:sp>
      <p:sp>
        <p:nvSpPr>
          <p:cNvPr id="3" name="Content Placeholder 2"/>
          <p:cNvSpPr>
            <a:spLocks noGrp="1"/>
          </p:cNvSpPr>
          <p:nvPr>
            <p:ph idx="1"/>
          </p:nvPr>
        </p:nvSpPr>
        <p:spPr/>
        <p:txBody>
          <a:bodyPr/>
          <a:lstStyle/>
          <a:p>
            <a:r>
              <a:rPr lang="en-US" dirty="0" smtClean="0"/>
              <a:t>No </a:t>
            </a:r>
            <a:r>
              <a:rPr lang="en-US" dirty="0"/>
              <a:t>deadlock </a:t>
            </a:r>
            <a:r>
              <a:rPr lang="en-US" b="1" dirty="0">
                <a:solidFill>
                  <a:srgbClr val="C00000"/>
                </a:solidFill>
              </a:rPr>
              <a:t>if each resource can be assigned to more than one process</a:t>
            </a:r>
            <a:r>
              <a:rPr lang="en-US" dirty="0" smtClean="0"/>
              <a:t>.</a:t>
            </a:r>
            <a:endParaRPr lang="en-US" dirty="0"/>
          </a:p>
          <a:p>
            <a:r>
              <a:rPr lang="en-US" dirty="0" smtClean="0"/>
              <a:t>We </a:t>
            </a:r>
            <a:r>
              <a:rPr lang="en-US" b="1" dirty="0">
                <a:solidFill>
                  <a:srgbClr val="C00000"/>
                </a:solidFill>
              </a:rPr>
              <a:t>can not assign some resources to more than one process</a:t>
            </a:r>
            <a:r>
              <a:rPr lang="en-US" dirty="0" smtClean="0"/>
              <a:t> at a time such as </a:t>
            </a:r>
            <a:r>
              <a:rPr lang="en-US" b="1" dirty="0">
                <a:solidFill>
                  <a:srgbClr val="C00000"/>
                </a:solidFill>
              </a:rPr>
              <a:t>CD-Recorder</a:t>
            </a:r>
            <a:r>
              <a:rPr lang="en-US" dirty="0" smtClean="0"/>
              <a:t>, </a:t>
            </a:r>
            <a:r>
              <a:rPr lang="en-US" b="1" dirty="0">
                <a:solidFill>
                  <a:srgbClr val="C00000"/>
                </a:solidFill>
              </a:rPr>
              <a:t>Printer</a:t>
            </a:r>
            <a:r>
              <a:rPr lang="en-US" dirty="0" smtClean="0"/>
              <a:t> etc…</a:t>
            </a:r>
          </a:p>
          <a:p>
            <a:r>
              <a:rPr lang="en-US" dirty="0" smtClean="0"/>
              <a:t>So this solution is not feasible.</a:t>
            </a:r>
          </a:p>
        </p:txBody>
      </p:sp>
    </p:spTree>
    <p:extLst>
      <p:ext uri="{BB962C8B-B14F-4D97-AF65-F5344CB8AC3E}">
        <p14:creationId xmlns:p14="http://schemas.microsoft.com/office/powerpoint/2010/main" val="1028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Deadlock?</a:t>
            </a:r>
            <a:endParaRPr lang="en-US" dirty="0"/>
          </a:p>
        </p:txBody>
      </p:sp>
      <p:sp>
        <p:nvSpPr>
          <p:cNvPr id="3" name="Content Placeholder 2"/>
          <p:cNvSpPr>
            <a:spLocks noGrp="1"/>
          </p:cNvSpPr>
          <p:nvPr>
            <p:ph idx="1"/>
          </p:nvPr>
        </p:nvSpPr>
        <p:spPr/>
        <p:txBody>
          <a:bodyPr/>
          <a:lstStyle/>
          <a:p>
            <a:r>
              <a:rPr lang="en-US" dirty="0" smtClean="0"/>
              <a:t>A </a:t>
            </a:r>
            <a:r>
              <a:rPr lang="en-US" dirty="0"/>
              <a:t>set of processes is deadlocked </a:t>
            </a:r>
            <a:r>
              <a:rPr lang="en-US" b="1" dirty="0">
                <a:solidFill>
                  <a:srgbClr val="C00000"/>
                </a:solidFill>
              </a:rPr>
              <a:t>if each process in the set is waiting for an event </a:t>
            </a:r>
            <a:r>
              <a:rPr lang="en-US" dirty="0"/>
              <a:t>that </a:t>
            </a:r>
            <a:r>
              <a:rPr lang="en-US" b="1" dirty="0">
                <a:solidFill>
                  <a:srgbClr val="C00000"/>
                </a:solidFill>
              </a:rPr>
              <a:t>only another process in the set can cause</a:t>
            </a:r>
            <a:r>
              <a:rPr lang="en-IN" dirty="0" smtClean="0"/>
              <a:t>.</a:t>
            </a:r>
          </a:p>
          <a:p>
            <a:r>
              <a:rPr lang="en-US" dirty="0"/>
              <a:t>Deadlocks are a </a:t>
            </a:r>
            <a:r>
              <a:rPr lang="en-US" b="1" dirty="0">
                <a:solidFill>
                  <a:srgbClr val="C00000"/>
                </a:solidFill>
              </a:rPr>
              <a:t>set of blocked processes </a:t>
            </a:r>
            <a:r>
              <a:rPr lang="en-US" dirty="0"/>
              <a:t>each </a:t>
            </a:r>
            <a:r>
              <a:rPr lang="en-US" b="1" dirty="0" smtClean="0">
                <a:solidFill>
                  <a:srgbClr val="C00000"/>
                </a:solidFill>
              </a:rPr>
              <a:t>holding a resource and waiting to acquire a resource held by another process</a:t>
            </a:r>
            <a:r>
              <a:rPr lang="en-US" dirty="0" smtClean="0"/>
              <a:t>.</a:t>
            </a:r>
            <a:endParaRPr lang="en-IN" dirty="0" smtClean="0"/>
          </a:p>
          <a:p>
            <a:pPr lvl="1"/>
            <a:endParaRPr lang="en-US" dirty="0"/>
          </a:p>
        </p:txBody>
      </p:sp>
      <p:sp>
        <p:nvSpPr>
          <p:cNvPr id="4" name="Rectangle 3"/>
          <p:cNvSpPr/>
          <p:nvPr/>
        </p:nvSpPr>
        <p:spPr>
          <a:xfrm>
            <a:off x="1295400" y="51142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8" name="Oval 7"/>
          <p:cNvSpPr/>
          <p:nvPr/>
        </p:nvSpPr>
        <p:spPr>
          <a:xfrm>
            <a:off x="1219200" y="28956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dirty="0"/>
          </a:p>
        </p:txBody>
      </p:sp>
      <p:cxnSp>
        <p:nvCxnSpPr>
          <p:cNvPr id="21" name="Straight Arrow Connector 20"/>
          <p:cNvCxnSpPr>
            <a:stCxn id="8" idx="4"/>
            <a:endCxn id="4" idx="0"/>
          </p:cNvCxnSpPr>
          <p:nvPr/>
        </p:nvCxnSpPr>
        <p:spPr>
          <a:xfrm>
            <a:off x="1752600" y="38862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971800" y="4267200"/>
            <a:ext cx="566244" cy="307777"/>
          </a:xfrm>
          <a:prstGeom prst="rect">
            <a:avLst/>
          </a:prstGeom>
          <a:noFill/>
        </p:spPr>
        <p:txBody>
          <a:bodyPr wrap="square" rtlCol="0">
            <a:spAutoFit/>
          </a:bodyPr>
          <a:lstStyle/>
          <a:p>
            <a:r>
              <a:rPr lang="en-US" sz="1400" dirty="0" smtClean="0"/>
              <a:t>Hold</a:t>
            </a:r>
            <a:endParaRPr lang="en-US" sz="1400" dirty="0"/>
          </a:p>
        </p:txBody>
      </p:sp>
      <p:sp>
        <p:nvSpPr>
          <p:cNvPr id="38" name="Rectangle 37"/>
          <p:cNvSpPr/>
          <p:nvPr/>
        </p:nvSpPr>
        <p:spPr>
          <a:xfrm>
            <a:off x="3048000" y="5114211"/>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39" name="Oval 38"/>
          <p:cNvSpPr/>
          <p:nvPr/>
        </p:nvSpPr>
        <p:spPr>
          <a:xfrm>
            <a:off x="2971800" y="28956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sz="1400" dirty="0"/>
          </a:p>
        </p:txBody>
      </p:sp>
      <p:cxnSp>
        <p:nvCxnSpPr>
          <p:cNvPr id="40" name="Straight Arrow Connector 39"/>
          <p:cNvCxnSpPr>
            <a:stCxn id="38" idx="0"/>
            <a:endCxn id="39" idx="4"/>
          </p:cNvCxnSpPr>
          <p:nvPr/>
        </p:nvCxnSpPr>
        <p:spPr>
          <a:xfrm flipV="1">
            <a:off x="3505200" y="3886200"/>
            <a:ext cx="0" cy="122801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71045" y="4267200"/>
            <a:ext cx="838199" cy="307777"/>
          </a:xfrm>
          <a:prstGeom prst="rect">
            <a:avLst/>
          </a:prstGeom>
          <a:noFill/>
        </p:spPr>
        <p:txBody>
          <a:bodyPr wrap="square" rtlCol="0">
            <a:spAutoFit/>
          </a:bodyPr>
          <a:lstStyle/>
          <a:p>
            <a:r>
              <a:rPr lang="en-US" sz="1400" dirty="0" smtClean="0"/>
              <a:t>Request</a:t>
            </a:r>
            <a:endParaRPr lang="en-US" sz="1400" dirty="0"/>
          </a:p>
        </p:txBody>
      </p:sp>
      <p:sp>
        <p:nvSpPr>
          <p:cNvPr id="43" name="Oval 42"/>
          <p:cNvSpPr/>
          <p:nvPr/>
        </p:nvSpPr>
        <p:spPr>
          <a:xfrm>
            <a:off x="6787054" y="32004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45" name="Oval 44"/>
          <p:cNvSpPr/>
          <p:nvPr/>
        </p:nvSpPr>
        <p:spPr>
          <a:xfrm>
            <a:off x="6787053" y="4762500"/>
            <a:ext cx="604345"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46" name="Rectangle 45"/>
          <p:cNvSpPr/>
          <p:nvPr/>
        </p:nvSpPr>
        <p:spPr>
          <a:xfrm>
            <a:off x="5638800" y="403860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47" name="Rectangle 46"/>
          <p:cNvSpPr/>
          <p:nvPr/>
        </p:nvSpPr>
        <p:spPr>
          <a:xfrm>
            <a:off x="7696200" y="4038600"/>
            <a:ext cx="6096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51" name="Curved Connector 50"/>
          <p:cNvCxnSpPr>
            <a:stCxn id="47" idx="2"/>
            <a:endCxn id="45" idx="6"/>
          </p:cNvCxnSpPr>
          <p:nvPr/>
        </p:nvCxnSpPr>
        <p:spPr>
          <a:xfrm rot="5400000">
            <a:off x="7477124" y="4524374"/>
            <a:ext cx="438150" cy="609602"/>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5" idx="2"/>
            <a:endCxn id="46" idx="2"/>
          </p:cNvCxnSpPr>
          <p:nvPr/>
        </p:nvCxnSpPr>
        <p:spPr>
          <a:xfrm rot="10800000">
            <a:off x="5943601" y="4610100"/>
            <a:ext cx="843453" cy="4381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6" idx="0"/>
            <a:endCxn id="43" idx="2"/>
          </p:cNvCxnSpPr>
          <p:nvPr/>
        </p:nvCxnSpPr>
        <p:spPr>
          <a:xfrm rot="5400000" flipH="1" flipV="1">
            <a:off x="6089102" y="3340648"/>
            <a:ext cx="552450" cy="8434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43" idx="6"/>
            <a:endCxn id="47" idx="0"/>
          </p:cNvCxnSpPr>
          <p:nvPr/>
        </p:nvCxnSpPr>
        <p:spPr>
          <a:xfrm>
            <a:off x="7391399" y="3486150"/>
            <a:ext cx="609601" cy="552450"/>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9083" y="3333751"/>
            <a:ext cx="566244" cy="307777"/>
          </a:xfrm>
          <a:prstGeom prst="rect">
            <a:avLst/>
          </a:prstGeom>
          <a:noFill/>
        </p:spPr>
        <p:txBody>
          <a:bodyPr wrap="square" rtlCol="0">
            <a:spAutoFit/>
          </a:bodyPr>
          <a:lstStyle/>
          <a:p>
            <a:r>
              <a:rPr lang="en-US" sz="1400" dirty="0" smtClean="0"/>
              <a:t>Hold</a:t>
            </a:r>
            <a:endParaRPr lang="en-US" sz="1400" dirty="0"/>
          </a:p>
        </p:txBody>
      </p:sp>
      <p:sp>
        <p:nvSpPr>
          <p:cNvPr id="22" name="TextBox 21"/>
          <p:cNvSpPr txBox="1"/>
          <p:nvPr/>
        </p:nvSpPr>
        <p:spPr>
          <a:xfrm>
            <a:off x="7739556" y="4854773"/>
            <a:ext cx="566244" cy="307777"/>
          </a:xfrm>
          <a:prstGeom prst="rect">
            <a:avLst/>
          </a:prstGeom>
          <a:noFill/>
        </p:spPr>
        <p:txBody>
          <a:bodyPr wrap="square" rtlCol="0">
            <a:spAutoFit/>
          </a:bodyPr>
          <a:lstStyle/>
          <a:p>
            <a:r>
              <a:rPr lang="en-US" sz="1400" dirty="0" smtClean="0"/>
              <a:t>Hold</a:t>
            </a:r>
            <a:endParaRPr lang="en-US" sz="1400" dirty="0"/>
          </a:p>
        </p:txBody>
      </p:sp>
      <p:sp>
        <p:nvSpPr>
          <p:cNvPr id="26" name="TextBox 25"/>
          <p:cNvSpPr txBox="1"/>
          <p:nvPr/>
        </p:nvSpPr>
        <p:spPr>
          <a:xfrm>
            <a:off x="5653580" y="5005684"/>
            <a:ext cx="838199" cy="307777"/>
          </a:xfrm>
          <a:prstGeom prst="rect">
            <a:avLst/>
          </a:prstGeom>
          <a:noFill/>
        </p:spPr>
        <p:txBody>
          <a:bodyPr wrap="square" rtlCol="0">
            <a:spAutoFit/>
          </a:bodyPr>
          <a:lstStyle/>
          <a:p>
            <a:r>
              <a:rPr lang="en-US" sz="1400" dirty="0" smtClean="0"/>
              <a:t>Request</a:t>
            </a:r>
            <a:endParaRPr lang="en-US" sz="1400" dirty="0"/>
          </a:p>
        </p:txBody>
      </p:sp>
      <p:sp>
        <p:nvSpPr>
          <p:cNvPr id="27" name="TextBox 26"/>
          <p:cNvSpPr txBox="1"/>
          <p:nvPr/>
        </p:nvSpPr>
        <p:spPr>
          <a:xfrm>
            <a:off x="7696197" y="3349525"/>
            <a:ext cx="838199" cy="307777"/>
          </a:xfrm>
          <a:prstGeom prst="rect">
            <a:avLst/>
          </a:prstGeom>
          <a:noFill/>
        </p:spPr>
        <p:txBody>
          <a:bodyPr wrap="square" rtlCol="0">
            <a:spAutoFit/>
          </a:bodyPr>
          <a:lstStyle/>
          <a:p>
            <a:r>
              <a:rPr lang="en-US" sz="1400" dirty="0" smtClean="0"/>
              <a:t>Request</a:t>
            </a:r>
            <a:endParaRPr lang="en-US" sz="1400" dirty="0"/>
          </a:p>
        </p:txBody>
      </p:sp>
      <p:sp>
        <p:nvSpPr>
          <p:cNvPr id="9" name="TextBox 8"/>
          <p:cNvSpPr txBox="1"/>
          <p:nvPr/>
        </p:nvSpPr>
        <p:spPr>
          <a:xfrm>
            <a:off x="6344962" y="4143375"/>
            <a:ext cx="1254673" cy="369332"/>
          </a:xfrm>
          <a:prstGeom prst="rect">
            <a:avLst/>
          </a:prstGeom>
          <a:noFill/>
        </p:spPr>
        <p:txBody>
          <a:bodyPr wrap="square" rtlCol="0">
            <a:spAutoFit/>
          </a:bodyPr>
          <a:lstStyle/>
          <a:p>
            <a:pPr algn="ctr"/>
            <a:r>
              <a:rPr lang="en-US" b="1" dirty="0" smtClean="0">
                <a:solidFill>
                  <a:srgbClr val="C00000"/>
                </a:solidFill>
              </a:rPr>
              <a:t>DEADLOCK</a:t>
            </a:r>
            <a:endParaRPr lang="en-US" b="1" dirty="0">
              <a:solidFill>
                <a:srgbClr val="C00000"/>
              </a:solidFill>
            </a:endParaRPr>
          </a:p>
        </p:txBody>
      </p:sp>
    </p:spTree>
    <p:extLst>
      <p:ext uri="{BB962C8B-B14F-4D97-AF65-F5344CB8AC3E}">
        <p14:creationId xmlns:p14="http://schemas.microsoft.com/office/powerpoint/2010/main" val="355644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5" grpId="0"/>
      <p:bldP spid="38" grpId="0" animBg="1"/>
      <p:bldP spid="39" grpId="0" animBg="1"/>
      <p:bldP spid="41" grpId="0"/>
      <p:bldP spid="43" grpId="0" animBg="1"/>
      <p:bldP spid="45" grpId="0" animBg="1"/>
      <p:bldP spid="46" grpId="0" animBg="1"/>
      <p:bldP spid="47" grpId="0" animBg="1"/>
      <p:bldP spid="20" grpId="0"/>
      <p:bldP spid="22" grpId="0"/>
      <p:bldP spid="26" grpId="0"/>
      <p:bldP spid="27"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Attacking the </a:t>
            </a:r>
            <a:r>
              <a:rPr lang="en-US" dirty="0" smtClean="0"/>
              <a:t>hold </a:t>
            </a:r>
            <a:r>
              <a:rPr lang="en-US" dirty="0"/>
              <a:t>and </a:t>
            </a:r>
            <a:r>
              <a:rPr lang="en-US" dirty="0" smtClean="0"/>
              <a:t>wait condition</a:t>
            </a:r>
            <a:endParaRPr lang="en-US" dirty="0"/>
          </a:p>
        </p:txBody>
      </p:sp>
      <p:sp>
        <p:nvSpPr>
          <p:cNvPr id="3" name="Content Placeholder 2"/>
          <p:cNvSpPr>
            <a:spLocks noGrp="1"/>
          </p:cNvSpPr>
          <p:nvPr>
            <p:ph idx="1"/>
          </p:nvPr>
        </p:nvSpPr>
        <p:spPr/>
        <p:txBody>
          <a:bodyPr/>
          <a:lstStyle/>
          <a:p>
            <a:r>
              <a:rPr lang="en-US" dirty="0" smtClean="0"/>
              <a:t>Require </a:t>
            </a:r>
            <a:r>
              <a:rPr lang="en-US" dirty="0"/>
              <a:t>processes to </a:t>
            </a:r>
            <a:r>
              <a:rPr lang="en-US" b="1" dirty="0">
                <a:solidFill>
                  <a:srgbClr val="C00000"/>
                </a:solidFill>
              </a:rPr>
              <a:t>request all their resources before starting execution</a:t>
            </a:r>
            <a:r>
              <a:rPr lang="en-US" dirty="0"/>
              <a:t>.</a:t>
            </a:r>
          </a:p>
          <a:p>
            <a:r>
              <a:rPr lang="en-US" dirty="0"/>
              <a:t>A process is </a:t>
            </a:r>
            <a:r>
              <a:rPr lang="en-US" b="1" dirty="0">
                <a:solidFill>
                  <a:srgbClr val="C00000"/>
                </a:solidFill>
              </a:rPr>
              <a:t>allowed to run if all resources it needed is available</a:t>
            </a:r>
            <a:r>
              <a:rPr lang="en-US" dirty="0"/>
              <a:t>. Otherwise nothing will be allocated and it will just wait.</a:t>
            </a:r>
          </a:p>
          <a:p>
            <a:r>
              <a:rPr lang="en-US" dirty="0"/>
              <a:t>Problem with this strategy is that a </a:t>
            </a:r>
            <a:r>
              <a:rPr lang="en-US" b="1" dirty="0">
                <a:solidFill>
                  <a:srgbClr val="C00000"/>
                </a:solidFill>
              </a:rPr>
              <a:t>process may not know required resources at start of run</a:t>
            </a:r>
            <a:r>
              <a:rPr lang="en-US" dirty="0"/>
              <a:t>.</a:t>
            </a:r>
          </a:p>
          <a:p>
            <a:r>
              <a:rPr lang="en-US" dirty="0"/>
              <a:t>Resource will not be used optimally.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886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Attacking the </a:t>
            </a:r>
            <a:r>
              <a:rPr lang="en-US" dirty="0" smtClean="0"/>
              <a:t>no preemption </a:t>
            </a:r>
            <a:r>
              <a:rPr lang="en-US" dirty="0"/>
              <a:t>c</a:t>
            </a:r>
            <a:r>
              <a:rPr lang="en-US" dirty="0" smtClean="0"/>
              <a:t>ondition</a:t>
            </a:r>
            <a:endParaRPr lang="en-US" dirty="0"/>
          </a:p>
        </p:txBody>
      </p:sp>
      <p:sp>
        <p:nvSpPr>
          <p:cNvPr id="3" name="Content Placeholder 2"/>
          <p:cNvSpPr>
            <a:spLocks noGrp="1"/>
          </p:cNvSpPr>
          <p:nvPr>
            <p:ph idx="1"/>
          </p:nvPr>
        </p:nvSpPr>
        <p:spPr/>
        <p:txBody>
          <a:bodyPr/>
          <a:lstStyle/>
          <a:p>
            <a:r>
              <a:rPr lang="en-US" dirty="0" smtClean="0"/>
              <a:t>When </a:t>
            </a:r>
            <a:r>
              <a:rPr lang="en-US" dirty="0"/>
              <a:t>a process </a:t>
            </a:r>
            <a:r>
              <a:rPr lang="en-US" b="1" dirty="0">
                <a:solidFill>
                  <a:srgbClr val="C00000"/>
                </a:solidFill>
              </a:rPr>
              <a:t>P0 request some resource R which is held by another process P1</a:t>
            </a:r>
            <a:r>
              <a:rPr lang="en-US" dirty="0"/>
              <a:t> then </a:t>
            </a:r>
            <a:r>
              <a:rPr lang="en-US" b="1" dirty="0">
                <a:solidFill>
                  <a:srgbClr val="C00000"/>
                </a:solidFill>
              </a:rPr>
              <a:t>resource R is forcibly taken away from the process P1 and allocated to P0</a:t>
            </a:r>
            <a:r>
              <a:rPr lang="en-US" dirty="0"/>
              <a:t>. </a:t>
            </a:r>
          </a:p>
          <a:p>
            <a:r>
              <a:rPr lang="en-US" dirty="0"/>
              <a:t>Consider a </a:t>
            </a:r>
            <a:r>
              <a:rPr lang="en-US" b="1" dirty="0">
                <a:solidFill>
                  <a:srgbClr val="C00000"/>
                </a:solidFill>
              </a:rPr>
              <a:t>process holds the printer</a:t>
            </a:r>
            <a:r>
              <a:rPr lang="en-US" dirty="0"/>
              <a:t>, </a:t>
            </a:r>
            <a:r>
              <a:rPr lang="en-US" b="1" dirty="0">
                <a:solidFill>
                  <a:srgbClr val="C00000"/>
                </a:solidFill>
              </a:rPr>
              <a:t>halfway through its job; taking the printer away from this process without having any ill effect is not possible</a:t>
            </a:r>
            <a:r>
              <a:rPr lang="en-US" dirty="0" smtClean="0"/>
              <a:t>.</a:t>
            </a:r>
          </a:p>
          <a:p>
            <a:r>
              <a:rPr lang="en-US" dirty="0"/>
              <a:t>This is not a possible option</a:t>
            </a:r>
            <a:r>
              <a:rPr lang="en-US" dirty="0" smtClean="0"/>
              <a:t>.</a:t>
            </a:r>
            <a:endParaRPr lang="en-US" dirty="0"/>
          </a:p>
          <a:p>
            <a:endParaRPr lang="en-US" dirty="0"/>
          </a:p>
        </p:txBody>
      </p:sp>
    </p:spTree>
    <p:extLst>
      <p:ext uri="{BB962C8B-B14F-4D97-AF65-F5344CB8AC3E}">
        <p14:creationId xmlns:p14="http://schemas.microsoft.com/office/powerpoint/2010/main" val="37576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the </a:t>
            </a:r>
            <a:r>
              <a:rPr lang="en-US" dirty="0" smtClean="0"/>
              <a:t>circular wait condition</a:t>
            </a:r>
            <a:endParaRPr lang="en-US" dirty="0"/>
          </a:p>
        </p:txBody>
      </p:sp>
      <p:sp>
        <p:nvSpPr>
          <p:cNvPr id="3" name="Content Placeholder 2"/>
          <p:cNvSpPr>
            <a:spLocks noGrp="1"/>
          </p:cNvSpPr>
          <p:nvPr>
            <p:ph idx="1"/>
          </p:nvPr>
        </p:nvSpPr>
        <p:spPr/>
        <p:txBody>
          <a:bodyPr>
            <a:normAutofit/>
          </a:bodyPr>
          <a:lstStyle/>
          <a:p>
            <a:r>
              <a:rPr lang="en-US" dirty="0"/>
              <a:t>P</a:t>
            </a:r>
            <a:r>
              <a:rPr lang="en-US" dirty="0" smtClean="0"/>
              <a:t>rovide </a:t>
            </a:r>
            <a:r>
              <a:rPr lang="en-US" dirty="0"/>
              <a:t>a </a:t>
            </a:r>
            <a:r>
              <a:rPr lang="en-US" b="1" dirty="0">
                <a:solidFill>
                  <a:srgbClr val="C00000"/>
                </a:solidFill>
              </a:rPr>
              <a:t>global numbering of all the resources</a:t>
            </a:r>
            <a:r>
              <a:rPr lang="en-US" dirty="0"/>
              <a:t>. </a:t>
            </a:r>
          </a:p>
          <a:p>
            <a:r>
              <a:rPr lang="en-US" dirty="0"/>
              <a:t>Now the rule is </a:t>
            </a:r>
            <a:r>
              <a:rPr lang="en-US" dirty="0" smtClean="0"/>
              <a:t>that: </a:t>
            </a:r>
            <a:r>
              <a:rPr lang="en-US" b="1" dirty="0">
                <a:solidFill>
                  <a:srgbClr val="C00000"/>
                </a:solidFill>
              </a:rPr>
              <a:t>processes can request resources whenever they want to, but all requests must be made in numerical order</a:t>
            </a:r>
            <a:r>
              <a:rPr lang="en-US" dirty="0"/>
              <a:t>. </a:t>
            </a:r>
          </a:p>
          <a:p>
            <a:r>
              <a:rPr lang="en-US" dirty="0"/>
              <a:t>A process need not acquire them all at once.</a:t>
            </a:r>
          </a:p>
          <a:p>
            <a:r>
              <a:rPr lang="en-US" dirty="0"/>
              <a:t>Circular wait is prevented if a process holding resource n cannot wait for resource m, if m &gt; n.</a:t>
            </a:r>
          </a:p>
          <a:p>
            <a:pPr marL="1082675" lvl="2" indent="-457200">
              <a:buFont typeface="+mj-lt"/>
              <a:buAutoNum type="arabicPeriod"/>
            </a:pPr>
            <a:r>
              <a:rPr lang="en-US" dirty="0" smtClean="0"/>
              <a:t>Printer</a:t>
            </a:r>
          </a:p>
          <a:p>
            <a:pPr marL="1082675" lvl="2" indent="-457200">
              <a:buFont typeface="+mj-lt"/>
              <a:buAutoNum type="arabicPeriod"/>
            </a:pPr>
            <a:r>
              <a:rPr lang="en-US" dirty="0" smtClean="0"/>
              <a:t>Scanner</a:t>
            </a:r>
          </a:p>
          <a:p>
            <a:pPr marL="1082675" lvl="2" indent="-457200">
              <a:buFont typeface="+mj-lt"/>
              <a:buAutoNum type="arabicPeriod"/>
            </a:pPr>
            <a:r>
              <a:rPr lang="en-US" dirty="0" smtClean="0"/>
              <a:t>Plotter</a:t>
            </a:r>
          </a:p>
          <a:p>
            <a:pPr marL="1082675" lvl="2" indent="-457200">
              <a:buFont typeface="+mj-lt"/>
              <a:buAutoNum type="arabicPeriod"/>
            </a:pPr>
            <a:r>
              <a:rPr lang="en-US" dirty="0" smtClean="0"/>
              <a:t>Tape Drive</a:t>
            </a:r>
          </a:p>
          <a:p>
            <a:pPr marL="1082675" lvl="2" indent="-457200">
              <a:buFont typeface="+mj-lt"/>
              <a:buAutoNum type="arabicPeriod"/>
            </a:pPr>
            <a:r>
              <a:rPr lang="en-US" dirty="0" smtClean="0"/>
              <a:t>CD Rom</a:t>
            </a:r>
          </a:p>
          <a:p>
            <a:r>
              <a:rPr lang="en-US" dirty="0" smtClean="0"/>
              <a:t>A </a:t>
            </a:r>
            <a:r>
              <a:rPr lang="en-US" dirty="0"/>
              <a:t>process may request 1st a CD </a:t>
            </a:r>
            <a:r>
              <a:rPr lang="en-US" dirty="0" smtClean="0"/>
              <a:t>ROM, </a:t>
            </a:r>
            <a:r>
              <a:rPr lang="en-US" dirty="0"/>
              <a:t>then tape drive. But it may not request 1st a </a:t>
            </a:r>
            <a:r>
              <a:rPr lang="en-US" dirty="0" smtClean="0"/>
              <a:t>tape drive, then CD ROM.</a:t>
            </a:r>
            <a:endParaRPr lang="en-US" dirty="0"/>
          </a:p>
          <a:p>
            <a:r>
              <a:rPr lang="en-US" dirty="0"/>
              <a:t>Resource graph can never have cycle.</a:t>
            </a:r>
          </a:p>
        </p:txBody>
      </p:sp>
    </p:spTree>
    <p:extLst>
      <p:ext uri="{BB962C8B-B14F-4D97-AF65-F5344CB8AC3E}">
        <p14:creationId xmlns:p14="http://schemas.microsoft.com/office/powerpoint/2010/main" val="16820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smtClean="0"/>
              <a:t>Consider a system consisting of four resources of same type that are shared by three processes, each of which needs at most two resources</a:t>
            </a:r>
            <a:r>
              <a:rPr lang="en-US" dirty="0" smtClean="0"/>
              <a:t>. Show the system is deadlock free.</a:t>
            </a:r>
            <a:endParaRPr lang="en-US" dirty="0" smtClean="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00306431"/>
              </p:ext>
            </p:extLst>
          </p:nvPr>
        </p:nvGraphicFramePr>
        <p:xfrm>
          <a:off x="402082" y="2133600"/>
          <a:ext cx="2182050" cy="1854200"/>
        </p:xfrm>
        <a:graphic>
          <a:graphicData uri="http://schemas.openxmlformats.org/drawingml/2006/table">
            <a:tbl>
              <a:tblPr firstRow="1" bandRow="1">
                <a:tableStyleId>{69012ECD-51FC-41F1-AA8D-1B2483CD663E}</a:tableStyleId>
              </a:tblPr>
              <a:tblGrid>
                <a:gridCol w="948436"/>
                <a:gridCol w="582930"/>
                <a:gridCol w="650684"/>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t>A</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Total : 4, Free : 1</a:t>
                      </a:r>
                      <a:endParaRPr lang="en-IN" dirty="0" smtClean="0"/>
                    </a:p>
                  </a:txBody>
                  <a:tcPr/>
                </a:tc>
                <a:tc hMerge="1">
                  <a:txBody>
                    <a:bodyPr/>
                    <a:lstStyle/>
                    <a:p>
                      <a:endParaRPr lang="en-IN" dirty="0"/>
                    </a:p>
                  </a:txBody>
                  <a:tcPr/>
                </a:tc>
                <a:tc hMerge="1">
                  <a:txBody>
                    <a:bodyPr/>
                    <a:lstStyle/>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4307467"/>
              </p:ext>
            </p:extLst>
          </p:nvPr>
        </p:nvGraphicFramePr>
        <p:xfrm>
          <a:off x="2772791" y="2133600"/>
          <a:ext cx="2182051" cy="1854200"/>
        </p:xfrm>
        <a:graphic>
          <a:graphicData uri="http://schemas.openxmlformats.org/drawingml/2006/table">
            <a:tbl>
              <a:tblPr firstRow="1" bandRow="1">
                <a:tableStyleId>{69012ECD-51FC-41F1-AA8D-1B2483CD663E}</a:tableStyleId>
              </a:tblPr>
              <a:tblGrid>
                <a:gridCol w="948436"/>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00B050"/>
                          </a:solidFill>
                        </a:rPr>
                        <a:t>A</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0</a:t>
                      </a:r>
                      <a:endParaRPr lang="en-IN" dirty="0" smtClean="0"/>
                    </a:p>
                  </a:txBody>
                  <a:tcPr/>
                </a:tc>
                <a:tc hMerge="1">
                  <a:txBody>
                    <a:bodyPr/>
                    <a:lstStyle/>
                    <a:p>
                      <a:endParaRPr lang="en-US"/>
                    </a:p>
                  </a:txBody>
                  <a:tcPr/>
                </a:tc>
                <a:tc hMerge="1">
                  <a:txBody>
                    <a:bodyPr/>
                    <a:lstStyle/>
                    <a:p>
                      <a:endParaRPr 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60159133"/>
              </p:ext>
            </p:extLst>
          </p:nvPr>
        </p:nvGraphicFramePr>
        <p:xfrm>
          <a:off x="5143500" y="213360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t>B</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a:txBody>
                    <a:bodyPr/>
                    <a:lstStyle/>
                    <a:p>
                      <a:pPr algn="ctr"/>
                      <a:r>
                        <a:rPr lang="en-US" dirty="0" smtClean="0"/>
                        <a:t>C</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2</a:t>
                      </a:r>
                      <a:endParaRPr lang="en-IN" dirty="0" smtClean="0"/>
                    </a:p>
                  </a:txBody>
                  <a:tcPr/>
                </a:tc>
                <a:tc hMerge="1">
                  <a:txBody>
                    <a:bodyPr/>
                    <a:lstStyle/>
                    <a:p>
                      <a:endParaRPr lang="en-US"/>
                    </a:p>
                  </a:txBody>
                  <a:tcPr/>
                </a:tc>
                <a:tc hMerge="1">
                  <a:txBody>
                    <a:bodyPr/>
                    <a:lstStyle/>
                    <a:p>
                      <a:endParaRPr lang="en-US"/>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57860885"/>
              </p:ext>
            </p:extLst>
          </p:nvPr>
        </p:nvGraphicFramePr>
        <p:xfrm>
          <a:off x="419100" y="436245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00B050"/>
                          </a:solidFill>
                        </a:rPr>
                        <a:t>B</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r>
              <a:tr h="370840">
                <a:tc>
                  <a:txBody>
                    <a:bodyPr/>
                    <a:lstStyle/>
                    <a:p>
                      <a:pPr algn="ctr"/>
                      <a:r>
                        <a:rPr lang="en-US" dirty="0" smtClean="0"/>
                        <a:t>C</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1</a:t>
                      </a:r>
                      <a:endParaRPr lang="en-IN" dirty="0" smtClean="0"/>
                    </a:p>
                  </a:txBody>
                  <a:tcPr/>
                </a:tc>
                <a:tc hMerge="1">
                  <a:txBody>
                    <a:bodyPr/>
                    <a:lstStyle/>
                    <a:p>
                      <a:endParaRPr lang="en-US"/>
                    </a:p>
                  </a:txBody>
                  <a:tcPr/>
                </a:tc>
                <a:tc hMerge="1">
                  <a:txBody>
                    <a:bodyPr/>
                    <a:lstStyle/>
                    <a:p>
                      <a:endParaRPr lang="en-US"/>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82606494"/>
              </p:ext>
            </p:extLst>
          </p:nvPr>
        </p:nvGraphicFramePr>
        <p:xfrm>
          <a:off x="2781300" y="436245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t>C</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3</a:t>
                      </a:r>
                      <a:endParaRPr lang="en-IN" dirty="0" smtClean="0"/>
                    </a:p>
                  </a:txBody>
                  <a:tcPr/>
                </a:tc>
                <a:tc hMerge="1">
                  <a:txBody>
                    <a:bodyPr/>
                    <a:lstStyle/>
                    <a:p>
                      <a:endParaRPr lang="en-US"/>
                    </a:p>
                  </a:txBody>
                  <a:tcPr/>
                </a:tc>
                <a:tc hMerge="1">
                  <a:txBody>
                    <a:bodyPr/>
                    <a:lstStyle/>
                    <a:p>
                      <a:endParaRPr lang="en-US"/>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95257503"/>
              </p:ext>
            </p:extLst>
          </p:nvPr>
        </p:nvGraphicFramePr>
        <p:xfrm>
          <a:off x="5143500" y="4362450"/>
          <a:ext cx="2148015" cy="1854200"/>
        </p:xfrm>
        <a:graphic>
          <a:graphicData uri="http://schemas.openxmlformats.org/drawingml/2006/table">
            <a:tbl>
              <a:tblPr firstRow="1" bandRow="1">
                <a:tableStyleId>{69012ECD-51FC-41F1-AA8D-1B2483CD663E}</a:tableStyleId>
              </a:tblPr>
              <a:tblGrid>
                <a:gridCol w="914400"/>
                <a:gridCol w="582930"/>
                <a:gridCol w="650685"/>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c>
                  <a:txBody>
                    <a:bodyPr/>
                    <a:lstStyle/>
                    <a:p>
                      <a:pPr algn="ctr"/>
                      <a:r>
                        <a:rPr lang="en-US" dirty="0" smtClean="0"/>
                        <a:t>Max</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00B050"/>
                          </a:solidFill>
                        </a:rPr>
                        <a:t>C</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c>
                  <a:txBody>
                    <a:bodyPr/>
                    <a:lstStyle/>
                    <a:p>
                      <a:pPr algn="ctr"/>
                      <a:r>
                        <a:rPr lang="en-US" dirty="0" smtClean="0">
                          <a:solidFill>
                            <a:srgbClr val="00B050"/>
                          </a:solidFill>
                        </a:rPr>
                        <a:t>2</a:t>
                      </a:r>
                      <a:endParaRPr lang="en-IN" dirty="0">
                        <a:solidFill>
                          <a:srgbClr val="00B050"/>
                        </a:solidFill>
                      </a:endParaRPr>
                    </a:p>
                  </a:txBody>
                  <a:tcPr/>
                </a:tc>
              </a:tr>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2</a:t>
                      </a:r>
                      <a:endParaRPr lang="en-IN" dirty="0" smtClean="0"/>
                    </a:p>
                  </a:txBody>
                  <a:tcPr/>
                </a:tc>
                <a:tc hMerge="1">
                  <a:txBody>
                    <a:bodyPr/>
                    <a:lstStyle/>
                    <a:p>
                      <a:endParaRPr lang="en-US"/>
                    </a:p>
                  </a:txBody>
                  <a:tcPr/>
                </a:tc>
                <a:tc hMerge="1">
                  <a:txBody>
                    <a:bodyPr/>
                    <a:lstStyle/>
                    <a:p>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0109221"/>
              </p:ext>
            </p:extLst>
          </p:nvPr>
        </p:nvGraphicFramePr>
        <p:xfrm>
          <a:off x="7483880" y="4362450"/>
          <a:ext cx="1497330" cy="1854200"/>
        </p:xfrm>
        <a:graphic>
          <a:graphicData uri="http://schemas.openxmlformats.org/drawingml/2006/table">
            <a:tbl>
              <a:tblPr firstRow="1" bandRow="1">
                <a:tableStyleId>{69012ECD-51FC-41F1-AA8D-1B2483CD663E}</a:tableStyleId>
              </a:tblPr>
              <a:tblGrid>
                <a:gridCol w="914400"/>
                <a:gridCol w="582930"/>
              </a:tblGrid>
              <a:tr h="370840">
                <a:tc>
                  <a:txBody>
                    <a:bodyPr/>
                    <a:lstStyle/>
                    <a:p>
                      <a:pPr algn="ctr"/>
                      <a:r>
                        <a:rPr lang="en-US" dirty="0" smtClean="0"/>
                        <a:t>Process</a:t>
                      </a:r>
                      <a:endParaRPr lang="en-IN" dirty="0"/>
                    </a:p>
                  </a:txBody>
                  <a:tcPr/>
                </a:tc>
                <a:tc>
                  <a:txBody>
                    <a:bodyPr/>
                    <a:lstStyle/>
                    <a:p>
                      <a:pPr algn="ctr"/>
                      <a:r>
                        <a:rPr lang="en-US" dirty="0" smtClean="0"/>
                        <a:t>Has</a:t>
                      </a:r>
                      <a:endParaRPr lang="en-IN" dirty="0"/>
                    </a:p>
                  </a:txBody>
                  <a:tcPr/>
                </a:tc>
              </a:tr>
              <a:tr h="370840">
                <a:tc>
                  <a:txBody>
                    <a:bodyPr/>
                    <a:lstStyle/>
                    <a:p>
                      <a:pPr algn="ctr"/>
                      <a:r>
                        <a:rPr lang="en-US" dirty="0" smtClean="0">
                          <a:solidFill>
                            <a:srgbClr val="C00000"/>
                          </a:solidFill>
                        </a:rPr>
                        <a:t>A</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C00000"/>
                          </a:solidFill>
                        </a:rPr>
                        <a:t>B</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a:txBody>
                    <a:bodyPr/>
                    <a:lstStyle/>
                    <a:p>
                      <a:pPr algn="ctr"/>
                      <a:r>
                        <a:rPr lang="en-US" dirty="0" smtClean="0">
                          <a:solidFill>
                            <a:srgbClr val="C00000"/>
                          </a:solidFill>
                        </a:rPr>
                        <a:t>C</a:t>
                      </a:r>
                      <a:endParaRPr lang="en-IN" dirty="0">
                        <a:solidFill>
                          <a:srgbClr val="C00000"/>
                        </a:solidFill>
                      </a:endParaRPr>
                    </a:p>
                  </a:txBody>
                  <a:tcPr/>
                </a:tc>
                <a:tc>
                  <a:txBody>
                    <a:bodyPr/>
                    <a:lstStyle/>
                    <a:p>
                      <a:pPr algn="ctr"/>
                      <a:r>
                        <a:rPr lang="en-US" dirty="0" smtClean="0">
                          <a:solidFill>
                            <a:srgbClr val="C00000"/>
                          </a:solidFill>
                        </a:rPr>
                        <a:t>0</a:t>
                      </a:r>
                      <a:endParaRPr lang="en-IN" dirty="0">
                        <a:solidFill>
                          <a:srgbClr val="C00000"/>
                        </a:solidFill>
                      </a:endParaRPr>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Free : 4</a:t>
                      </a:r>
                      <a:endParaRPr lang="en-IN" dirty="0" smtClean="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5113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in GTU</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What is RAG? Explain briefly.</a:t>
            </a:r>
          </a:p>
          <a:p>
            <a:pPr marL="457200" indent="-457200">
              <a:buFont typeface="+mj-lt"/>
              <a:buAutoNum type="arabicPeriod"/>
            </a:pPr>
            <a:r>
              <a:rPr lang="en-US" dirty="0"/>
              <a:t>What is Deadlock? List the conditions that lead to deadlock. How Deadlock can be prevented?</a:t>
            </a:r>
          </a:p>
          <a:p>
            <a:pPr marL="457200" indent="-457200">
              <a:buFont typeface="+mj-lt"/>
              <a:buAutoNum type="arabicPeriod"/>
            </a:pPr>
            <a:r>
              <a:rPr lang="en-US" dirty="0" smtClean="0"/>
              <a:t>Which </a:t>
            </a:r>
            <a:r>
              <a:rPr lang="en-US" dirty="0"/>
              <a:t>are the necessary conditions for Deadlock? Explain Deadlock recovery in </a:t>
            </a:r>
            <a:r>
              <a:rPr lang="en-US" dirty="0" smtClean="0"/>
              <a:t>brief.</a:t>
            </a:r>
          </a:p>
          <a:p>
            <a:pPr marL="457200" indent="-457200">
              <a:buFont typeface="+mj-lt"/>
              <a:buAutoNum type="arabicPeriod"/>
            </a:pPr>
            <a:endParaRPr lang="en-US" dirty="0"/>
          </a:p>
          <a:p>
            <a:pPr marL="457200" indent="-457200" algn="just">
              <a:buFont typeface="+mj-lt"/>
              <a:buAutoNum type="arabicPeriod"/>
            </a:pPr>
            <a:endParaRPr lang="en-IN" dirty="0"/>
          </a:p>
        </p:txBody>
      </p:sp>
    </p:spTree>
    <p:extLst>
      <p:ext uri="{BB962C8B-B14F-4D97-AF65-F5344CB8AC3E}">
        <p14:creationId xmlns:p14="http://schemas.microsoft.com/office/powerpoint/2010/main" val="1711747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in GTU</a:t>
            </a:r>
            <a:endParaRPr lang="en-IN"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startAt="4"/>
            </a:pPr>
            <a:r>
              <a:rPr lang="en-US" dirty="0"/>
              <a:t>Consider the snapshot of the system with Five Processes and Four </a:t>
            </a:r>
            <a:r>
              <a:rPr lang="en-US" dirty="0" smtClean="0"/>
              <a:t>types of </a:t>
            </a:r>
            <a:r>
              <a:rPr lang="en-US" dirty="0"/>
              <a:t>resources A,B,C,D</a:t>
            </a:r>
            <a:r>
              <a:rPr lang="en-US" dirty="0" smtClean="0"/>
              <a:t>.</a:t>
            </a:r>
          </a:p>
          <a:p>
            <a:pPr marL="457200" indent="-457200">
              <a:buFont typeface="+mj-lt"/>
              <a:buAutoNum type="arabicPeriod" startAt="4"/>
            </a:pPr>
            <a:endParaRPr lang="en-US" dirty="0"/>
          </a:p>
          <a:p>
            <a:pPr marL="457200" indent="-457200">
              <a:buFont typeface="+mj-lt"/>
              <a:buAutoNum type="arabicPeriod" startAt="4"/>
            </a:pPr>
            <a:endParaRPr lang="en-US" dirty="0" smtClean="0"/>
          </a:p>
          <a:p>
            <a:pPr marL="457200" indent="-457200">
              <a:buFont typeface="+mj-lt"/>
              <a:buAutoNum type="arabicPeriod" startAt="4"/>
            </a:pPr>
            <a:endParaRPr lang="en-US" dirty="0"/>
          </a:p>
          <a:p>
            <a:pPr marL="457200" indent="-457200">
              <a:buFont typeface="+mj-lt"/>
              <a:buAutoNum type="arabicPeriod" startAt="4"/>
            </a:pPr>
            <a:endParaRPr lang="en-US" dirty="0" smtClean="0"/>
          </a:p>
          <a:p>
            <a:pPr marL="457200" indent="-457200">
              <a:buFont typeface="+mj-lt"/>
              <a:buAutoNum type="arabicPeriod" startAt="4"/>
            </a:pPr>
            <a:endParaRPr lang="en-US" dirty="0"/>
          </a:p>
          <a:p>
            <a:pPr marL="457200" indent="-457200">
              <a:buFont typeface="+mj-lt"/>
              <a:buAutoNum type="arabicPeriod" startAt="4"/>
            </a:pPr>
            <a:endParaRPr lang="en-US" dirty="0" smtClean="0"/>
          </a:p>
          <a:p>
            <a:pPr marL="457200" indent="-457200">
              <a:buFont typeface="+mj-lt"/>
              <a:buAutoNum type="arabicPeriod" startAt="4"/>
            </a:pPr>
            <a:endParaRPr lang="en-US" dirty="0"/>
          </a:p>
          <a:p>
            <a:pPr marL="457200" indent="-457200">
              <a:buFont typeface="+mj-lt"/>
              <a:buAutoNum type="arabicPeriod" startAt="4"/>
            </a:pPr>
            <a:endParaRPr lang="en-US" dirty="0" smtClean="0"/>
          </a:p>
          <a:p>
            <a:pPr marL="457200" indent="-457200">
              <a:buFont typeface="+mj-lt"/>
              <a:buAutoNum type="arabicPeriod" startAt="4"/>
            </a:pPr>
            <a:endParaRPr lang="en-US" dirty="0" smtClean="0"/>
          </a:p>
          <a:p>
            <a:pPr lvl="1"/>
            <a:r>
              <a:rPr lang="en-US" dirty="0" smtClean="0"/>
              <a:t>Currently </a:t>
            </a:r>
            <a:r>
              <a:rPr lang="en-US" dirty="0"/>
              <a:t>Available set of resources is (1,5,2,0). </a:t>
            </a:r>
            <a:endParaRPr lang="en-US" dirty="0" smtClean="0"/>
          </a:p>
          <a:p>
            <a:pPr lvl="1"/>
            <a:r>
              <a:rPr lang="en-US" dirty="0" smtClean="0"/>
              <a:t>Answer </a:t>
            </a:r>
            <a:r>
              <a:rPr lang="en-US" dirty="0"/>
              <a:t>the </a:t>
            </a:r>
            <a:r>
              <a:rPr lang="en-US" dirty="0" smtClean="0"/>
              <a:t>following Questions </a:t>
            </a:r>
            <a:r>
              <a:rPr lang="en-US" dirty="0"/>
              <a:t>using bankers algorithm.</a:t>
            </a:r>
          </a:p>
          <a:p>
            <a:pPr marL="1139825" lvl="2" indent="-514350">
              <a:buFont typeface="+mj-lt"/>
              <a:buAutoNum type="romanUcPeriod"/>
            </a:pPr>
            <a:r>
              <a:rPr lang="en-US" dirty="0" smtClean="0"/>
              <a:t>Find </a:t>
            </a:r>
            <a:r>
              <a:rPr lang="en-US" dirty="0"/>
              <a:t>the content of Need Matrix.</a:t>
            </a:r>
          </a:p>
          <a:p>
            <a:pPr marL="1139825" lvl="2" indent="-514350">
              <a:buFont typeface="+mj-lt"/>
              <a:buAutoNum type="romanUcPeriod"/>
            </a:pPr>
            <a:r>
              <a:rPr lang="en-US" dirty="0" smtClean="0"/>
              <a:t>Is </a:t>
            </a:r>
            <a:r>
              <a:rPr lang="en-US" dirty="0"/>
              <a:t>the System in Safe State?</a:t>
            </a:r>
          </a:p>
          <a:p>
            <a:pPr marL="1139825" lvl="2" indent="-514350">
              <a:buFont typeface="+mj-lt"/>
              <a:buAutoNum type="romanUcPeriod"/>
            </a:pPr>
            <a:r>
              <a:rPr lang="en-US" dirty="0" smtClean="0"/>
              <a:t>If </a:t>
            </a:r>
            <a:r>
              <a:rPr lang="en-US" dirty="0"/>
              <a:t>request from Process P1 arrives for (0,4,2,0) can the request </a:t>
            </a:r>
            <a:r>
              <a:rPr lang="en-US" dirty="0" smtClean="0"/>
              <a:t> be granted </a:t>
            </a:r>
            <a:r>
              <a:rPr lang="en-US" dirty="0"/>
              <a:t>immediately</a:t>
            </a:r>
            <a:endParaRPr lang="en-US" dirty="0" smtClean="0"/>
          </a:p>
          <a:p>
            <a:pPr marL="457200" indent="-457200">
              <a:buFont typeface="+mj-lt"/>
              <a:buAutoNum type="arabicPeriod" startAt="4"/>
            </a:pPr>
            <a:endParaRPr lang="en-US" dirty="0"/>
          </a:p>
          <a:p>
            <a:pPr marL="457200" indent="-457200" algn="just">
              <a:buFont typeface="+mj-lt"/>
              <a:buAutoNum type="arabicPeriod" startAt="4"/>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42410251"/>
              </p:ext>
            </p:extLst>
          </p:nvPr>
        </p:nvGraphicFramePr>
        <p:xfrm>
          <a:off x="1295400" y="1595120"/>
          <a:ext cx="6096000" cy="2595880"/>
        </p:xfrm>
        <a:graphic>
          <a:graphicData uri="http://schemas.openxmlformats.org/drawingml/2006/table">
            <a:tbl>
              <a:tblPr firstRow="1" bandRow="1">
                <a:tableStyleId>{69012ECD-51FC-41F1-AA8D-1B2483CD663E}</a:tableStyleId>
              </a:tblPr>
              <a:tblGrid>
                <a:gridCol w="609600"/>
                <a:gridCol w="609600"/>
                <a:gridCol w="609600"/>
                <a:gridCol w="609600"/>
                <a:gridCol w="609600"/>
                <a:gridCol w="609600"/>
                <a:gridCol w="609600"/>
                <a:gridCol w="609600"/>
                <a:gridCol w="609600"/>
                <a:gridCol w="609600"/>
              </a:tblGrid>
              <a:tr h="370840">
                <a:tc gridSpan="5">
                  <a:txBody>
                    <a:bodyPr/>
                    <a:lstStyle/>
                    <a:p>
                      <a:pPr algn="ctr"/>
                      <a:r>
                        <a:rPr lang="en-US" dirty="0" smtClean="0"/>
                        <a:t>Allocation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7">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gridSpan="4">
                  <a:txBody>
                    <a:bodyPr/>
                    <a:lstStyle/>
                    <a:p>
                      <a:pPr algn="ctr"/>
                      <a:r>
                        <a:rPr lang="en-US" dirty="0" smtClean="0"/>
                        <a:t>Max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a:r>
                        <a:rPr lang="en-US" dirty="0" smtClean="0"/>
                        <a:t>P0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P4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61630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p:cNvPicPr>
            <a:picLocks noChangeAspect="1" noChangeArrowheads="1"/>
          </p:cNvPicPr>
          <p:nvPr/>
        </p:nvPicPr>
        <p:blipFill rotWithShape="1">
          <a:blip r:embed="rId2">
            <a:extLst>
              <a:ext uri="{28A0092B-C50C-407E-A947-70E740481C1C}">
                <a14:useLocalDpi xmlns:a14="http://schemas.microsoft.com/office/drawing/2010/main" val="0"/>
              </a:ext>
            </a:extLst>
          </a:blip>
          <a:srcRect l="3996" t="6154" b="10691"/>
          <a:stretch/>
        </p:blipFill>
        <p:spPr bwMode="auto">
          <a:xfrm>
            <a:off x="278483" y="1333500"/>
            <a:ext cx="858703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4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err="1" smtClean="0"/>
              <a:t>Preemptable</a:t>
            </a:r>
            <a:r>
              <a:rPr lang="en-US" sz="4000" dirty="0" smtClean="0"/>
              <a:t> </a:t>
            </a:r>
            <a:r>
              <a:rPr lang="en-US" sz="4000" dirty="0"/>
              <a:t>and non-</a:t>
            </a:r>
            <a:r>
              <a:rPr lang="en-US" sz="4000" dirty="0" err="1"/>
              <a:t>preemptable</a:t>
            </a:r>
            <a:r>
              <a:rPr lang="en-US" sz="4000" dirty="0"/>
              <a:t> resource </a:t>
            </a:r>
            <a:endParaRPr lang="en-US" dirty="0"/>
          </a:p>
        </p:txBody>
      </p:sp>
      <p:sp>
        <p:nvSpPr>
          <p:cNvPr id="3" name="Content Placeholder 2"/>
          <p:cNvSpPr>
            <a:spLocks noGrp="1"/>
          </p:cNvSpPr>
          <p:nvPr>
            <p:ph idx="1"/>
          </p:nvPr>
        </p:nvSpPr>
        <p:spPr/>
        <p:txBody>
          <a:bodyPr>
            <a:normAutofit/>
          </a:bodyPr>
          <a:lstStyle/>
          <a:p>
            <a:r>
              <a:rPr lang="en-US" b="1" dirty="0" err="1" smtClean="0"/>
              <a:t>Preemptable</a:t>
            </a:r>
            <a:r>
              <a:rPr lang="en-US" dirty="0"/>
              <a:t>:- Preemptive resources are those which </a:t>
            </a:r>
            <a:r>
              <a:rPr lang="en-US" b="1" dirty="0">
                <a:solidFill>
                  <a:srgbClr val="C00000"/>
                </a:solidFill>
              </a:rPr>
              <a:t>can be taken away from a process without causing any ill effects </a:t>
            </a:r>
            <a:r>
              <a:rPr lang="en-US" dirty="0"/>
              <a:t>to the </a:t>
            </a:r>
            <a:r>
              <a:rPr lang="en-US" dirty="0" smtClean="0"/>
              <a:t>process. </a:t>
            </a:r>
          </a:p>
          <a:p>
            <a:pPr lvl="1"/>
            <a:r>
              <a:rPr lang="en-US" dirty="0" smtClean="0"/>
              <a:t>Example:- Memory.</a:t>
            </a:r>
            <a:endParaRPr lang="en-US" dirty="0"/>
          </a:p>
          <a:p>
            <a:r>
              <a:rPr lang="en-US" b="1" dirty="0" smtClean="0"/>
              <a:t>Non-</a:t>
            </a:r>
            <a:r>
              <a:rPr lang="en-US" b="1" dirty="0" err="1" smtClean="0"/>
              <a:t>preemptable</a:t>
            </a:r>
            <a:r>
              <a:rPr lang="en-US" dirty="0" smtClean="0"/>
              <a:t>:- Non-pre-emptive </a:t>
            </a:r>
            <a:r>
              <a:rPr lang="en-US" dirty="0"/>
              <a:t>resources are those which </a:t>
            </a:r>
            <a:r>
              <a:rPr lang="en-US" b="1" dirty="0">
                <a:solidFill>
                  <a:srgbClr val="C00000"/>
                </a:solidFill>
              </a:rPr>
              <a:t>cannot be taken away from the process without causing any ill </a:t>
            </a:r>
            <a:r>
              <a:rPr lang="en-US" b="1" dirty="0" smtClean="0">
                <a:solidFill>
                  <a:srgbClr val="C00000"/>
                </a:solidFill>
              </a:rPr>
              <a:t>effects </a:t>
            </a:r>
            <a:r>
              <a:rPr lang="en-US" dirty="0"/>
              <a:t>to the process.</a:t>
            </a:r>
          </a:p>
          <a:p>
            <a:pPr lvl="1"/>
            <a:r>
              <a:rPr lang="en-US" dirty="0" smtClean="0"/>
              <a:t>Example:- CD-ROM (CD recorder), Printer.</a:t>
            </a:r>
          </a:p>
        </p:txBody>
      </p:sp>
    </p:spTree>
    <p:extLst>
      <p:ext uri="{BB962C8B-B14F-4D97-AF65-F5344CB8AC3E}">
        <p14:creationId xmlns:p14="http://schemas.microsoft.com/office/powerpoint/2010/main" val="26291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Deadlock v/s Starvation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2902032"/>
              </p:ext>
            </p:extLst>
          </p:nvPr>
        </p:nvGraphicFramePr>
        <p:xfrm>
          <a:off x="190500" y="990600"/>
          <a:ext cx="8763000" cy="45720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2400" dirty="0" smtClean="0"/>
                        <a:t>Deadlock</a:t>
                      </a:r>
                      <a:endParaRPr lang="en-US" sz="2400" dirty="0"/>
                    </a:p>
                  </a:txBody>
                  <a:tcPr/>
                </a:tc>
                <a:tc>
                  <a:txBody>
                    <a:bodyPr/>
                    <a:lstStyle/>
                    <a:p>
                      <a:r>
                        <a:rPr lang="en-US" sz="2400" dirty="0" smtClean="0"/>
                        <a:t>Starvation</a:t>
                      </a:r>
                      <a:endParaRPr lang="en-US" sz="24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58642610"/>
              </p:ext>
            </p:extLst>
          </p:nvPr>
        </p:nvGraphicFramePr>
        <p:xfrm>
          <a:off x="190500" y="1447800"/>
          <a:ext cx="8763000" cy="6400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1800" b="0" kern="1200" dirty="0" smtClean="0">
                          <a:solidFill>
                            <a:schemeClr val="dk1"/>
                          </a:solidFill>
                          <a:latin typeface="+mn-lt"/>
                          <a:ea typeface="+mn-ea"/>
                          <a:cs typeface="+mn-cs"/>
                        </a:rPr>
                        <a:t>All processes keep waiting for each other to complete and none get executed.</a:t>
                      </a:r>
                      <a:endParaRPr lang="en-US" sz="1800" b="0" kern="1200" dirty="0">
                        <a:solidFill>
                          <a:schemeClr val="dk1"/>
                        </a:solidFill>
                        <a:latin typeface="+mn-lt"/>
                        <a:ea typeface="+mn-ea"/>
                        <a:cs typeface="+mn-cs"/>
                      </a:endParaRP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High priority process keep executing and low priority process are blocked.</a:t>
                      </a:r>
                      <a:endParaRPr lang="en-US" sz="1800" b="0" kern="1200" dirty="0" smtClean="0">
                        <a:solidFill>
                          <a:schemeClr val="dk1"/>
                        </a:solidFill>
                        <a:latin typeface="+mn-lt"/>
                        <a:ea typeface="+mn-ea"/>
                        <a:cs typeface="+mn-cs"/>
                      </a:endParaRPr>
                    </a:p>
                  </a:txBody>
                  <a:tcPr>
                    <a:solidFill>
                      <a:schemeClr val="accent1">
                        <a:lumMod val="60000"/>
                        <a:lumOff val="40000"/>
                      </a:schemeClr>
                    </a:solidFill>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969209951"/>
              </p:ext>
            </p:extLst>
          </p:nvPr>
        </p:nvGraphicFramePr>
        <p:xfrm>
          <a:off x="190500" y="2067560"/>
          <a:ext cx="8763000" cy="6400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1800" b="0" kern="1200" dirty="0" smtClean="0">
                          <a:solidFill>
                            <a:schemeClr val="dk1"/>
                          </a:solidFill>
                          <a:latin typeface="+mn-lt"/>
                          <a:ea typeface="+mn-ea"/>
                          <a:cs typeface="+mn-cs"/>
                        </a:rPr>
                        <a:t>Resources are blocked by the process.</a:t>
                      </a:r>
                      <a:endParaRPr lang="en-US" sz="1800" b="0" kern="1200" dirty="0">
                        <a:solidFill>
                          <a:schemeClr val="dk1"/>
                        </a:solidFill>
                        <a:latin typeface="+mn-lt"/>
                        <a:ea typeface="+mn-ea"/>
                        <a:cs typeface="+mn-cs"/>
                      </a:endParaRP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Resources are continuously utilized by the higher priority process.</a:t>
                      </a:r>
                    </a:p>
                  </a:txBody>
                  <a:tcPr>
                    <a:solidFill>
                      <a:schemeClr val="accent1">
                        <a:lumMod val="60000"/>
                        <a:lumOff val="40000"/>
                      </a:schemeClr>
                    </a:solidFill>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93694648"/>
              </p:ext>
            </p:extLst>
          </p:nvPr>
        </p:nvGraphicFramePr>
        <p:xfrm>
          <a:off x="190500" y="2687320"/>
          <a:ext cx="8763000" cy="6400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1800" b="0" kern="1200" dirty="0" smtClean="0">
                          <a:solidFill>
                            <a:schemeClr val="dk1"/>
                          </a:solidFill>
                          <a:latin typeface="+mn-lt"/>
                          <a:ea typeface="+mn-ea"/>
                          <a:cs typeface="+mn-cs"/>
                        </a:rPr>
                        <a:t>Necessary conditions are mutual exclusion, hold and wait, no preemption, circular wait.</a:t>
                      </a:r>
                      <a:endParaRPr lang="en-US" sz="1800" b="0" kern="1200" dirty="0">
                        <a:solidFill>
                          <a:schemeClr val="dk1"/>
                        </a:solidFill>
                        <a:latin typeface="+mn-lt"/>
                        <a:ea typeface="+mn-ea"/>
                        <a:cs typeface="+mn-cs"/>
                      </a:endParaRP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Priorities are assigned to the process.</a:t>
                      </a:r>
                    </a:p>
                  </a:txBody>
                  <a:tcPr>
                    <a:solidFill>
                      <a:schemeClr val="accent1">
                        <a:lumMod val="60000"/>
                        <a:lumOff val="40000"/>
                      </a:schemeClr>
                    </a:solidFill>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152632389"/>
              </p:ext>
            </p:extLst>
          </p:nvPr>
        </p:nvGraphicFramePr>
        <p:xfrm>
          <a:off x="190500" y="3307080"/>
          <a:ext cx="8763000" cy="370840"/>
        </p:xfrm>
        <a:graphic>
          <a:graphicData uri="http://schemas.openxmlformats.org/drawingml/2006/table">
            <a:tbl>
              <a:tblPr firstRow="1" bandRow="1">
                <a:tableStyleId>{5C22544A-7EE6-4342-B048-85BDC9FD1C3A}</a:tableStyleId>
              </a:tblPr>
              <a:tblGrid>
                <a:gridCol w="4381500"/>
                <a:gridCol w="43815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Also known as circular wait.</a:t>
                      </a: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Also known as lived lock.</a:t>
                      </a:r>
                    </a:p>
                  </a:txBody>
                  <a:tcPr>
                    <a:solidFill>
                      <a:schemeClr val="accent1">
                        <a:lumMod val="60000"/>
                        <a:lumOff val="40000"/>
                      </a:schemeClr>
                    </a:solidFill>
                  </a:tcPr>
                </a:tc>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483632036"/>
              </p:ext>
            </p:extLst>
          </p:nvPr>
        </p:nvGraphicFramePr>
        <p:xfrm>
          <a:off x="190500" y="3657600"/>
          <a:ext cx="8763000" cy="640080"/>
        </p:xfrm>
        <a:graphic>
          <a:graphicData uri="http://schemas.openxmlformats.org/drawingml/2006/table">
            <a:tbl>
              <a:tblPr firstRow="1" bandRow="1">
                <a:tableStyleId>{5C22544A-7EE6-4342-B048-85BDC9FD1C3A}</a:tableStyleId>
              </a:tblPr>
              <a:tblGrid>
                <a:gridCol w="4381500"/>
                <a:gridCol w="43815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It can be prevented by avoiding the necessary conditions for deadlock.</a:t>
                      </a: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It can be prevented by Aging.</a:t>
                      </a:r>
                    </a:p>
                  </a:txBody>
                  <a:tcPr>
                    <a:solidFill>
                      <a:schemeClr val="accent1">
                        <a:lumMod val="60000"/>
                        <a:lumOff val="40000"/>
                      </a:schemeClr>
                    </a:solidFill>
                  </a:tcPr>
                </a:tc>
              </a:tr>
            </a:tbl>
          </a:graphicData>
        </a:graphic>
      </p:graphicFrame>
    </p:spTree>
    <p:extLst>
      <p:ext uri="{BB962C8B-B14F-4D97-AF65-F5344CB8AC3E}">
        <p14:creationId xmlns:p14="http://schemas.microsoft.com/office/powerpoint/2010/main" val="3825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Conditions </a:t>
            </a:r>
            <a:r>
              <a:rPr lang="en-US" dirty="0"/>
              <a:t>that lead to deadlock</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͏Mutual exclusion</a:t>
            </a:r>
            <a:endParaRPr lang="en-US" dirty="0"/>
          </a:p>
          <a:p>
            <a:pPr lvl="1"/>
            <a:r>
              <a:rPr lang="en-US" dirty="0"/>
              <a:t>Each resource is either currently </a:t>
            </a:r>
            <a:r>
              <a:rPr lang="en-US" b="1" dirty="0">
                <a:solidFill>
                  <a:srgbClr val="C00000"/>
                </a:solidFill>
              </a:rPr>
              <a:t>assigned to exactly one process or is available</a:t>
            </a:r>
            <a:r>
              <a:rPr lang="en-US" dirty="0"/>
              <a:t>.</a:t>
            </a:r>
          </a:p>
          <a:p>
            <a:pPr marL="457200" indent="-457200">
              <a:buFont typeface="+mj-lt"/>
              <a:buAutoNum type="arabicPeriod"/>
            </a:pPr>
            <a:r>
              <a:rPr lang="en-US" dirty="0"/>
              <a:t>Hold and </a:t>
            </a:r>
            <a:r>
              <a:rPr lang="en-US" dirty="0" smtClean="0"/>
              <a:t>wait</a:t>
            </a:r>
            <a:endParaRPr lang="en-US" dirty="0"/>
          </a:p>
          <a:p>
            <a:pPr lvl="1"/>
            <a:r>
              <a:rPr lang="en-US" dirty="0"/>
              <a:t>Process currently holding resources granted earlier can </a:t>
            </a:r>
            <a:r>
              <a:rPr lang="en-US" b="1" dirty="0">
                <a:solidFill>
                  <a:srgbClr val="C00000"/>
                </a:solidFill>
              </a:rPr>
              <a:t>request more resources</a:t>
            </a:r>
            <a:r>
              <a:rPr lang="en-US" dirty="0"/>
              <a:t>.</a:t>
            </a:r>
          </a:p>
          <a:p>
            <a:pPr marL="457200" indent="-457200">
              <a:buFont typeface="+mj-lt"/>
              <a:buAutoNum type="arabicPeriod"/>
            </a:pPr>
            <a:r>
              <a:rPr lang="en-US" dirty="0"/>
              <a:t>No </a:t>
            </a:r>
            <a:r>
              <a:rPr lang="en-US" dirty="0" smtClean="0"/>
              <a:t>preemption</a:t>
            </a:r>
            <a:endParaRPr lang="en-US" dirty="0"/>
          </a:p>
          <a:p>
            <a:pPr lvl="1"/>
            <a:r>
              <a:rPr lang="en-US" dirty="0"/>
              <a:t>Previously granted resources </a:t>
            </a:r>
            <a:r>
              <a:rPr lang="en-US" b="1" dirty="0">
                <a:solidFill>
                  <a:srgbClr val="C00000"/>
                </a:solidFill>
              </a:rPr>
              <a:t>cannot be forcibly taken away </a:t>
            </a:r>
            <a:r>
              <a:rPr lang="en-US" dirty="0"/>
              <a:t>from process.</a:t>
            </a:r>
          </a:p>
          <a:p>
            <a:pPr marL="457200" indent="-457200">
              <a:buFont typeface="+mj-lt"/>
              <a:buAutoNum type="arabicPeriod"/>
            </a:pPr>
            <a:r>
              <a:rPr lang="en-US" dirty="0"/>
              <a:t>Circular </a:t>
            </a:r>
            <a:r>
              <a:rPr lang="en-US" dirty="0" smtClean="0"/>
              <a:t>wait</a:t>
            </a:r>
            <a:endParaRPr lang="en-US" dirty="0"/>
          </a:p>
          <a:p>
            <a:pPr lvl="1"/>
            <a:r>
              <a:rPr lang="en-US" dirty="0"/>
              <a:t>There must be a </a:t>
            </a:r>
            <a:r>
              <a:rPr lang="en-US" b="1" dirty="0">
                <a:solidFill>
                  <a:srgbClr val="C00000"/>
                </a:solidFill>
              </a:rPr>
              <a:t>circular chain of 2 or more processes</a:t>
            </a:r>
            <a:r>
              <a:rPr lang="en-US" dirty="0"/>
              <a:t>. Each process is waiting for resource that is held by next member of the chain.</a:t>
            </a:r>
          </a:p>
          <a:p>
            <a:pPr>
              <a:buClr>
                <a:schemeClr val="tx1"/>
              </a:buClr>
            </a:pPr>
            <a:r>
              <a:rPr lang="en-US" b="1" dirty="0">
                <a:solidFill>
                  <a:srgbClr val="C00000"/>
                </a:solidFill>
              </a:rPr>
              <a:t>All four of these conditions must be present for a deadlock to occur.</a:t>
            </a:r>
          </a:p>
          <a:p>
            <a:endParaRPr lang="en-US" dirty="0"/>
          </a:p>
        </p:txBody>
      </p:sp>
    </p:spTree>
    <p:extLst>
      <p:ext uri="{BB962C8B-B14F-4D97-AF65-F5344CB8AC3E}">
        <p14:creationId xmlns:p14="http://schemas.microsoft.com/office/powerpoint/2010/main" val="311025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a:t>
            </a:r>
            <a:r>
              <a:rPr lang="en-US" dirty="0" smtClean="0"/>
              <a:t>deadlock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Just </a:t>
            </a:r>
            <a:r>
              <a:rPr lang="en-US" b="1" dirty="0">
                <a:solidFill>
                  <a:srgbClr val="C00000"/>
                </a:solidFill>
              </a:rPr>
              <a:t>ignore</a:t>
            </a:r>
            <a:r>
              <a:rPr lang="en-US" dirty="0">
                <a:solidFill>
                  <a:srgbClr val="C00000"/>
                </a:solidFill>
              </a:rPr>
              <a:t> </a:t>
            </a:r>
            <a:r>
              <a:rPr lang="en-US" dirty="0"/>
              <a:t>the </a:t>
            </a:r>
            <a:r>
              <a:rPr lang="en-US" dirty="0" smtClean="0"/>
              <a:t>problem.</a:t>
            </a:r>
          </a:p>
          <a:p>
            <a:pPr marL="457200" indent="-457200">
              <a:buClr>
                <a:schemeClr val="tx1"/>
              </a:buClr>
              <a:buFont typeface="+mj-lt"/>
              <a:buAutoNum type="arabicPeriod"/>
            </a:pPr>
            <a:r>
              <a:rPr lang="en-US" dirty="0" smtClean="0">
                <a:solidFill>
                  <a:srgbClr val="C00000"/>
                </a:solidFill>
              </a:rPr>
              <a:t>͏</a:t>
            </a:r>
            <a:r>
              <a:rPr lang="en-US" b="1" dirty="0" smtClean="0">
                <a:solidFill>
                  <a:srgbClr val="C00000"/>
                </a:solidFill>
              </a:rPr>
              <a:t>Detection</a:t>
            </a:r>
            <a:r>
              <a:rPr lang="en-US" dirty="0" smtClean="0"/>
              <a:t> </a:t>
            </a:r>
            <a:r>
              <a:rPr lang="en-US" dirty="0"/>
              <a:t>and </a:t>
            </a:r>
            <a:r>
              <a:rPr lang="en-US" b="1" dirty="0">
                <a:solidFill>
                  <a:srgbClr val="C00000"/>
                </a:solidFill>
              </a:rPr>
              <a:t>recovery</a:t>
            </a:r>
            <a:r>
              <a:rPr lang="en-US" dirty="0"/>
              <a:t>. </a:t>
            </a:r>
            <a:endParaRPr lang="en-US" dirty="0" smtClean="0"/>
          </a:p>
          <a:p>
            <a:pPr lvl="1"/>
            <a:r>
              <a:rPr lang="en-US" dirty="0" smtClean="0"/>
              <a:t>Let deadlocks occur</a:t>
            </a:r>
            <a:r>
              <a:rPr lang="en-US" dirty="0"/>
              <a:t>, detect </a:t>
            </a:r>
            <a:r>
              <a:rPr lang="en-US" dirty="0" smtClean="0"/>
              <a:t>them and </a:t>
            </a:r>
            <a:r>
              <a:rPr lang="en-US" dirty="0"/>
              <a:t>take action.</a:t>
            </a:r>
          </a:p>
          <a:p>
            <a:pPr marL="457200" indent="-457200">
              <a:buFont typeface="+mj-lt"/>
              <a:buAutoNum type="arabicPeriod"/>
            </a:pPr>
            <a:r>
              <a:rPr lang="en-US" dirty="0"/>
              <a:t>Dynamic </a:t>
            </a:r>
            <a:r>
              <a:rPr lang="en-US" b="1" dirty="0">
                <a:solidFill>
                  <a:srgbClr val="C00000"/>
                </a:solidFill>
              </a:rPr>
              <a:t>avoidance</a:t>
            </a:r>
            <a:r>
              <a:rPr lang="en-US" dirty="0"/>
              <a:t> by careful </a:t>
            </a:r>
            <a:r>
              <a:rPr lang="en-US" dirty="0" smtClean="0"/>
              <a:t>resource allocation.</a:t>
            </a:r>
          </a:p>
          <a:p>
            <a:pPr marL="457200" indent="-457200">
              <a:buClr>
                <a:schemeClr val="tx1"/>
              </a:buClr>
              <a:buFont typeface="+mj-lt"/>
              <a:buAutoNum type="arabicPeriod"/>
            </a:pPr>
            <a:r>
              <a:rPr lang="en-US" dirty="0" smtClean="0">
                <a:solidFill>
                  <a:srgbClr val="C00000"/>
                </a:solidFill>
              </a:rPr>
              <a:t>͏</a:t>
            </a:r>
            <a:r>
              <a:rPr lang="en-US" b="1" dirty="0" smtClean="0">
                <a:solidFill>
                  <a:srgbClr val="C00000"/>
                </a:solidFill>
              </a:rPr>
              <a:t>Prevention</a:t>
            </a:r>
            <a:r>
              <a:rPr lang="en-US" dirty="0"/>
              <a:t>, by structurally </a:t>
            </a:r>
            <a:r>
              <a:rPr lang="en-US" dirty="0" smtClean="0"/>
              <a:t>negating (killing) one of </a:t>
            </a:r>
            <a:r>
              <a:rPr lang="en-US" dirty="0"/>
              <a:t>the four required conditions.</a:t>
            </a:r>
          </a:p>
        </p:txBody>
      </p:sp>
    </p:spTree>
    <p:extLst>
      <p:ext uri="{BB962C8B-B14F-4D97-AF65-F5344CB8AC3E}">
        <p14:creationId xmlns:p14="http://schemas.microsoft.com/office/powerpoint/2010/main" val="28064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Deadlock ignorance (Ostrich Algorithm)</a:t>
            </a:r>
          </a:p>
        </p:txBody>
      </p:sp>
      <p:sp>
        <p:nvSpPr>
          <p:cNvPr id="3" name="Content Placeholder 2"/>
          <p:cNvSpPr>
            <a:spLocks noGrp="1"/>
          </p:cNvSpPr>
          <p:nvPr>
            <p:ph idx="1"/>
          </p:nvPr>
        </p:nvSpPr>
        <p:spPr/>
        <p:txBody>
          <a:bodyPr/>
          <a:lstStyle/>
          <a:p>
            <a:r>
              <a:rPr lang="en-US" dirty="0" smtClean="0"/>
              <a:t>When storm approaches, an ostrich puts his head in </a:t>
            </a:r>
            <a:r>
              <a:rPr lang="en-US" dirty="0"/>
              <a:t>the sand </a:t>
            </a:r>
            <a:r>
              <a:rPr lang="en-US" dirty="0" smtClean="0"/>
              <a:t>(ground) and </a:t>
            </a:r>
            <a:r>
              <a:rPr lang="en-US" dirty="0"/>
              <a:t>pretend (imagine) that there is no problem at all</a:t>
            </a:r>
            <a:r>
              <a:rPr lang="en-US" dirty="0" smtClean="0"/>
              <a:t>.</a:t>
            </a:r>
          </a:p>
          <a:p>
            <a:pPr>
              <a:buClr>
                <a:schemeClr val="tx1"/>
              </a:buClr>
            </a:pPr>
            <a:r>
              <a:rPr lang="en-US" b="1" dirty="0" smtClean="0">
                <a:solidFill>
                  <a:srgbClr val="C00000"/>
                </a:solidFill>
              </a:rPr>
              <a:t>Ignore</a:t>
            </a:r>
            <a:r>
              <a:rPr lang="en-US" dirty="0" smtClean="0"/>
              <a:t> the </a:t>
            </a:r>
            <a:r>
              <a:rPr lang="en-US" b="1" dirty="0">
                <a:solidFill>
                  <a:srgbClr val="C00000"/>
                </a:solidFill>
              </a:rPr>
              <a:t>deadlock</a:t>
            </a:r>
            <a:r>
              <a:rPr lang="en-US" dirty="0" smtClean="0"/>
              <a:t> and </a:t>
            </a:r>
            <a:r>
              <a:rPr lang="en-US" b="1" dirty="0">
                <a:solidFill>
                  <a:srgbClr val="C00000"/>
                </a:solidFill>
              </a:rPr>
              <a:t>pretend</a:t>
            </a:r>
            <a:r>
              <a:rPr lang="en-US" dirty="0" smtClean="0"/>
              <a:t> that </a:t>
            </a:r>
            <a:r>
              <a:rPr lang="en-US" b="1" dirty="0">
                <a:solidFill>
                  <a:srgbClr val="C00000"/>
                </a:solidFill>
              </a:rPr>
              <a:t>deadlock never occur</a:t>
            </a:r>
            <a:r>
              <a:rPr lang="en-US" dirty="0" smtClean="0"/>
              <a:t>.</a:t>
            </a:r>
            <a:endParaRPr lang="en-US" dirty="0"/>
          </a:p>
          <a:p>
            <a:r>
              <a:rPr lang="en-US" dirty="0"/>
              <a:t>Reasonable if </a:t>
            </a:r>
          </a:p>
          <a:p>
            <a:pPr lvl="1"/>
            <a:r>
              <a:rPr lang="en-US" dirty="0"/>
              <a:t>deadlocks </a:t>
            </a:r>
            <a:r>
              <a:rPr lang="en-US" sz="2400" b="1" dirty="0">
                <a:solidFill>
                  <a:srgbClr val="C00000"/>
                </a:solidFill>
              </a:rPr>
              <a:t>occur very rarely </a:t>
            </a:r>
          </a:p>
          <a:p>
            <a:pPr lvl="1">
              <a:buClr>
                <a:schemeClr val="tx1"/>
              </a:buClr>
            </a:pPr>
            <a:r>
              <a:rPr lang="en-US" sz="2400" b="1" dirty="0">
                <a:solidFill>
                  <a:srgbClr val="C00000"/>
                </a:solidFill>
              </a:rPr>
              <a:t>difficult to detect</a:t>
            </a:r>
          </a:p>
          <a:p>
            <a:pPr lvl="1">
              <a:buClr>
                <a:schemeClr val="tx1"/>
              </a:buClr>
            </a:pPr>
            <a:r>
              <a:rPr lang="en-US" sz="2400" b="1" dirty="0">
                <a:solidFill>
                  <a:srgbClr val="C00000"/>
                </a:solidFill>
              </a:rPr>
              <a:t>cost</a:t>
            </a:r>
            <a:r>
              <a:rPr lang="en-US" dirty="0"/>
              <a:t> of prevention is </a:t>
            </a:r>
            <a:r>
              <a:rPr lang="en-US" sz="2400" b="1" dirty="0">
                <a:solidFill>
                  <a:srgbClr val="C00000"/>
                </a:solidFill>
              </a:rPr>
              <a:t>high</a:t>
            </a:r>
          </a:p>
          <a:p>
            <a:r>
              <a:rPr lang="en-US" dirty="0"/>
              <a:t>UNIX and Windows takes this approach</a:t>
            </a:r>
          </a:p>
          <a:p>
            <a:endParaRPr lang="en-US" dirty="0"/>
          </a:p>
        </p:txBody>
      </p:sp>
      <p:pic>
        <p:nvPicPr>
          <p:cNvPr id="5"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val="0"/>
              </a:ext>
            </a:extLst>
          </a:blip>
          <a:srcRect l="23437" t="8333" r="29688" b="12500"/>
          <a:stretch/>
        </p:blipFill>
        <p:spPr bwMode="auto">
          <a:xfrm>
            <a:off x="6172200" y="2819400"/>
            <a:ext cx="259882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2902" t="25173" r="21313" b="11493"/>
          <a:stretch/>
        </p:blipFill>
        <p:spPr bwMode="auto">
          <a:xfrm>
            <a:off x="6172200" y="2734236"/>
            <a:ext cx="2598821" cy="29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9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26550</TotalTime>
  <Words>4120</Words>
  <Application>Microsoft Office PowerPoint</Application>
  <PresentationFormat>On-screen Show (4:3)</PresentationFormat>
  <Paragraphs>1981</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Open Sans</vt:lpstr>
      <vt:lpstr>Open Sans Bold</vt:lpstr>
      <vt:lpstr>Open Sans Extrabold</vt:lpstr>
      <vt:lpstr>Open Sans Light</vt:lpstr>
      <vt:lpstr>Open Sans Semibold</vt:lpstr>
      <vt:lpstr>Times New Roman</vt:lpstr>
      <vt:lpstr>Wingdings</vt:lpstr>
      <vt:lpstr>Office Theme</vt:lpstr>
      <vt:lpstr>PowerPoint Presentation</vt:lpstr>
      <vt:lpstr>Topics to be covered</vt:lpstr>
      <vt:lpstr>What is Deadlock?</vt:lpstr>
      <vt:lpstr>What is Deadlock?</vt:lpstr>
      <vt:lpstr>Preemptable and non-preemptable resource </vt:lpstr>
      <vt:lpstr>Deadlock v/s Starvation</vt:lpstr>
      <vt:lpstr>Conditions that lead to deadlock</vt:lpstr>
      <vt:lpstr>Strategies for dealing with deadlock</vt:lpstr>
      <vt:lpstr>Deadlock ignorance (Ostrich Algorithm)</vt:lpstr>
      <vt:lpstr>Deadlock detection for single resource (RAG)</vt:lpstr>
      <vt:lpstr>Deadlock detection for single resource</vt:lpstr>
      <vt:lpstr>Deadlock detection for multiple resource</vt:lpstr>
      <vt:lpstr>Deadlock detection for multiple resource</vt:lpstr>
      <vt:lpstr>Deadlock detection for multiple resource</vt:lpstr>
      <vt:lpstr>Deadlock recovery</vt:lpstr>
      <vt:lpstr>Deadlock recovery (cont…)</vt:lpstr>
      <vt:lpstr>Deadlock recovery (cont…)</vt:lpstr>
      <vt:lpstr>Safe and unsafe states</vt:lpstr>
      <vt:lpstr>Safe states</vt:lpstr>
      <vt:lpstr>Unsafe states</vt:lpstr>
      <vt:lpstr>Deadlock avoidance</vt:lpstr>
      <vt:lpstr>Banker’s algorithm for single resource</vt:lpstr>
      <vt:lpstr>Banker’s algorithm for single resource</vt:lpstr>
      <vt:lpstr>Banker’s algorithm for single resource</vt:lpstr>
      <vt:lpstr>Banker’s algorithm for single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prevention</vt:lpstr>
      <vt:lpstr>Attacking the mutual exclusion condition</vt:lpstr>
      <vt:lpstr>Attacking the hold and wait condition</vt:lpstr>
      <vt:lpstr>Attacking the no preemption condition</vt:lpstr>
      <vt:lpstr>Attacking the circular wait condition</vt:lpstr>
      <vt:lpstr>Example</vt:lpstr>
      <vt:lpstr>Questions asked in GTU</vt:lpstr>
      <vt:lpstr>Questions asked in GTU</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2194</cp:revision>
  <dcterms:created xsi:type="dcterms:W3CDTF">2013-05-17T03:00:03Z</dcterms:created>
  <dcterms:modified xsi:type="dcterms:W3CDTF">2020-01-29T02:59:13Z</dcterms:modified>
</cp:coreProperties>
</file>