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1"/>
  </p:notesMasterIdLst>
  <p:sldIdLst>
    <p:sldId id="273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85" r:id="rId49"/>
    <p:sldId id="322" r:id="rId50"/>
    <p:sldId id="323" r:id="rId51"/>
    <p:sldId id="324" r:id="rId52"/>
    <p:sldId id="325" r:id="rId53"/>
    <p:sldId id="326" r:id="rId54"/>
    <p:sldId id="327" r:id="rId55"/>
    <p:sldId id="386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88" r:id="rId68"/>
    <p:sldId id="422" r:id="rId69"/>
    <p:sldId id="354" r:id="rId70"/>
    <p:sldId id="389" r:id="rId71"/>
    <p:sldId id="357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51" r:id="rId85"/>
    <p:sldId id="352" r:id="rId86"/>
    <p:sldId id="355" r:id="rId87"/>
    <p:sldId id="374" r:id="rId88"/>
    <p:sldId id="375" r:id="rId89"/>
    <p:sldId id="356" r:id="rId90"/>
    <p:sldId id="378" r:id="rId91"/>
    <p:sldId id="379" r:id="rId92"/>
    <p:sldId id="358" r:id="rId93"/>
    <p:sldId id="359" r:id="rId94"/>
    <p:sldId id="360" r:id="rId95"/>
    <p:sldId id="361" r:id="rId96"/>
    <p:sldId id="362" r:id="rId97"/>
    <p:sldId id="363" r:id="rId98"/>
    <p:sldId id="364" r:id="rId99"/>
    <p:sldId id="365" r:id="rId100"/>
    <p:sldId id="366" r:id="rId101"/>
    <p:sldId id="367" r:id="rId102"/>
    <p:sldId id="368" r:id="rId103"/>
    <p:sldId id="369" r:id="rId104"/>
    <p:sldId id="370" r:id="rId105"/>
    <p:sldId id="371" r:id="rId106"/>
    <p:sldId id="372" r:id="rId107"/>
    <p:sldId id="373" r:id="rId108"/>
    <p:sldId id="387" r:id="rId109"/>
    <p:sldId id="390" r:id="rId110"/>
    <p:sldId id="391" r:id="rId111"/>
    <p:sldId id="392" r:id="rId112"/>
    <p:sldId id="393" r:id="rId113"/>
    <p:sldId id="394" r:id="rId114"/>
    <p:sldId id="395" r:id="rId115"/>
    <p:sldId id="380" r:id="rId116"/>
    <p:sldId id="381" r:id="rId117"/>
    <p:sldId id="383" r:id="rId118"/>
    <p:sldId id="382" r:id="rId119"/>
    <p:sldId id="384" r:id="rId1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BIFxGRKeBmK8SKpiNrg4Tg==" hashData="kwpzewqmexKhz9So7SI+YNTKM6j02l+WgI8QcdZVlidTULTXV33co9YscYh8E3Dwt6aCYYyLAHZ4Ls1XL06aW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743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18-Jul-19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47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39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6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dirty="0"/>
              <a:t>Introduction: </a:t>
            </a:r>
            <a:r>
              <a:rPr lang="en-US"/>
              <a:t>Digital Fundamentals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34" b="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6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30" name="TextBox 29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</a:t>
              </a:r>
              <a:r>
                <a:rPr lang="en-US" sz="2000" b="1" dirty="0" err="1"/>
                <a:t>Krunal</a:t>
              </a:r>
              <a:r>
                <a:rPr lang="en-US" sz="2000" b="1" dirty="0"/>
                <a:t> D. </a:t>
              </a:r>
              <a:r>
                <a:rPr lang="en-US" sz="2000" b="1" dirty="0" err="1"/>
                <a:t>Vyas</a:t>
              </a:r>
              <a:endParaRPr lang="en-US" sz="20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9601901005</a:t>
              </a:r>
            </a:p>
            <a:p>
              <a:r>
                <a:rPr lang="en-US" dirty="0"/>
                <a:t>     krunal.vyas@darshan.ac.in</a:t>
              </a: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33" name="Shape 411"/>
            <p:cNvGrpSpPr/>
            <p:nvPr/>
          </p:nvGrpSpPr>
          <p:grpSpPr>
            <a:xfrm>
              <a:off x="272251" y="5632139"/>
              <a:ext cx="216000" cy="143995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44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45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46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34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35" name="Group 25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Pentagon 36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29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41" name="Pentagon 4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3130704</a:t>
                  </a:r>
                </a:p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Digital Fundamentals</a:t>
                  </a: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152400" y="2590800"/>
                <a:ext cx="477521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Module 1:</a:t>
                </a:r>
              </a:p>
              <a:p>
                <a:r>
                  <a:rPr lang="en-US" sz="32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Fundamentals of Digital  Systems and Logic families</a:t>
                </a: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7" name="Picture 46" descr="output-onlinepngtool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1905000"/>
            <a:ext cx="4800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5830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Exclusive-NOR (X-NOR)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57710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X-NOR gate that has 1 state when all of its input are same and has 0 state when one of its input has 0 state and other input is 1 state.</a:t>
            </a:r>
          </a:p>
          <a:p>
            <a:pPr algn="just"/>
            <a:r>
              <a:rPr lang="en-US" dirty="0"/>
              <a:t>Also known as equality detector.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31242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350073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5000" y="334833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6606" y="2743200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Logic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78932" y="3200400"/>
                <a:ext cx="1662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32" y="3200400"/>
                <a:ext cx="1662828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0" y="4067269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79727" y="3581400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Truth Table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11779" y="2695576"/>
            <a:ext cx="255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2-input XNOR Gate</a:t>
            </a:r>
          </a:p>
        </p:txBody>
      </p:sp>
      <p:grpSp>
        <p:nvGrpSpPr>
          <p:cNvPr id="4" name="Group 18"/>
          <p:cNvGrpSpPr/>
          <p:nvPr/>
        </p:nvGrpSpPr>
        <p:grpSpPr>
          <a:xfrm>
            <a:off x="1628776" y="3200400"/>
            <a:ext cx="1719449" cy="724319"/>
            <a:chOff x="7186131" y="5434009"/>
            <a:chExt cx="1719449" cy="724319"/>
          </a:xfrm>
        </p:grpSpPr>
        <p:grpSp>
          <p:nvGrpSpPr>
            <p:cNvPr id="5" name="Group 19"/>
            <p:cNvGrpSpPr/>
            <p:nvPr/>
          </p:nvGrpSpPr>
          <p:grpSpPr>
            <a:xfrm>
              <a:off x="7186131" y="5434009"/>
              <a:ext cx="1332140" cy="724319"/>
              <a:chOff x="3675121" y="5435203"/>
              <a:chExt cx="1332140" cy="724319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Stored Data 71"/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Stored Data 71"/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20"/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0999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  <p:bldP spid="13" grpId="0" animBg="1"/>
      <p:bldP spid="16" grpId="0"/>
      <p:bldP spid="18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XS-3 Addition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2028" y="15103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58856" y="15103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5684" y="15103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2512" y="15103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32028" y="22599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8856" y="22599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5684" y="22599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12512" y="22599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32028" y="300952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8856" y="30095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85684" y="30095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12512" y="30095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05200" y="22599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276600" y="2958152"/>
            <a:ext cx="510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12544" y="151035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75228" y="15103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02056" y="15103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28884" y="15103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12544" y="22599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75228" y="22599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02056" y="22599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28884" y="22599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24600" y="2996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2888" y="2996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09716" y="2996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36544" y="2996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53795" y="14478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80623" y="1447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53795" y="21973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0623" y="21973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6967" y="21973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526967" y="2895601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53795" y="29204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80623" y="29204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0" y="3608895"/>
            <a:ext cx="3967438" cy="42970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Propagate carry to next group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19800" y="2996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15394" y="3549793"/>
            <a:ext cx="324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47" name="Curved Connector 46"/>
          <p:cNvCxnSpPr>
            <a:stCxn id="45" idx="2"/>
            <a:endCxn id="46" idx="3"/>
          </p:cNvCxnSpPr>
          <p:nvPr/>
        </p:nvCxnSpPr>
        <p:spPr>
          <a:xfrm rot="5400000">
            <a:off x="5947891" y="3573743"/>
            <a:ext cx="260781" cy="276094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06834" y="354979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3276600" y="4147078"/>
            <a:ext cx="510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12544" y="418924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70832" y="418924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97660" y="418924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24488" y="418924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038600" y="419281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61715" y="419281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88543" y="419281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15371" y="419281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10042" y="471275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768330" y="47127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95158" y="47127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821986" y="47127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940234" y="471275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90462" y="47171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548750" y="47171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75578" y="47171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02406" y="47171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720654" y="4717108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3256340" y="5410200"/>
            <a:ext cx="510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305136" y="546157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63424" y="546157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290252" y="546157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817080" y="546157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085556" y="546593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543844" y="546593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70672" y="546593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97500" y="546593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0" y="4197713"/>
            <a:ext cx="3606763" cy="197448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Add 0011 to group which generated carry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Subtract 0011 to group which do not generated carry</a:t>
            </a:r>
          </a:p>
        </p:txBody>
      </p:sp>
    </p:spTree>
    <p:extLst>
      <p:ext uri="{BB962C8B-B14F-4D97-AF65-F5344CB8AC3E}">
        <p14:creationId xmlns:p14="http://schemas.microsoft.com/office/powerpoint/2010/main" val="3076321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5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50" grpId="0"/>
      <p:bldP spid="51" grpId="0"/>
      <p:bldP spid="54" grpId="0"/>
      <p:bldP spid="55" grpId="0"/>
      <p:bldP spid="58" grpId="0"/>
      <p:bldP spid="64" grpId="0"/>
      <p:bldP spid="65" grpId="0"/>
      <p:bldP spid="71" grpId="0" animBg="1"/>
      <p:bldP spid="45" grpId="0"/>
      <p:bldP spid="46" grpId="0"/>
      <p:bldP spid="48" grpId="0"/>
      <p:bldP spid="56" grpId="0"/>
      <p:bldP spid="57" grpId="0"/>
      <p:bldP spid="60" grpId="0"/>
      <p:bldP spid="61" grpId="0"/>
      <p:bldP spid="68" grpId="0"/>
      <p:bldP spid="69" grpId="0"/>
      <p:bldP spid="70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4" grpId="0"/>
      <p:bldP spid="85" grpId="0"/>
      <p:bldP spid="86" grpId="0"/>
      <p:bldP spid="87" grpId="0"/>
      <p:bldP spid="89" grpId="0"/>
      <p:bldP spid="90" grpId="0"/>
      <p:bldP spid="91" grpId="0"/>
      <p:bldP spid="92" grpId="0"/>
      <p:bldP spid="9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XS-3 Addition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24382" y="128175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2606" y="128175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79406" y="128175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2433" y="17526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8210" y="1281751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.1001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5428" y="1219200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247.6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5428" y="1676401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359.4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8600" y="1676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381000" y="2374616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2000" y="2399440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607.0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127113" y="2451790"/>
            <a:ext cx="1850839" cy="29349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Carry generated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24382" y="175260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12606" y="17526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79406" y="17526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18210" y="1752601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.0111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368234" y="2362200"/>
            <a:ext cx="45640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24382" y="231082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1011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12606" y="2310824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72000" y="2310824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0110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38800" y="2310825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.0000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52048" y="4973792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- 0011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47972" y="4973791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+0011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14224" y="4973791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+0011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52448" y="4973792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+.0011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2362200" y="3352800"/>
            <a:ext cx="45640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39373" y="335280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1011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533776" y="3352800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0000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800600" y="33528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867400" y="3352801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.0000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56560" y="3838576"/>
            <a:ext cx="324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75" name="Curved Connector 74"/>
          <p:cNvCxnSpPr>
            <a:endCxn id="74" idx="3"/>
          </p:cNvCxnSpPr>
          <p:nvPr/>
        </p:nvCxnSpPr>
        <p:spPr>
          <a:xfrm rot="5400000">
            <a:off x="3511406" y="3908570"/>
            <a:ext cx="292388" cy="15240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48000" y="383857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09072" y="2806123"/>
            <a:ext cx="324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78" name="Curved Connector 77"/>
          <p:cNvCxnSpPr>
            <a:endCxn id="77" idx="3"/>
          </p:cNvCxnSpPr>
          <p:nvPr/>
        </p:nvCxnSpPr>
        <p:spPr>
          <a:xfrm rot="5400000">
            <a:off x="4563918" y="2876117"/>
            <a:ext cx="292388" cy="15240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100512" y="280612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83636" y="2785506"/>
            <a:ext cx="324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81" name="Curved Connector 80"/>
          <p:cNvCxnSpPr>
            <a:endCxn id="80" idx="3"/>
          </p:cNvCxnSpPr>
          <p:nvPr/>
        </p:nvCxnSpPr>
        <p:spPr>
          <a:xfrm rot="5400000">
            <a:off x="5638482" y="2855500"/>
            <a:ext cx="292388" cy="15240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175076" y="278550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2362200" y="4419600"/>
            <a:ext cx="45632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7117325" y="2886250"/>
            <a:ext cx="1850839" cy="35512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Propagate carry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67400" y="4446815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.0000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86658" y="444681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742167" y="444681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624382" y="444681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1100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2377425" y="5588781"/>
            <a:ext cx="45632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7373" y="2979075"/>
            <a:ext cx="2421608" cy="349792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Add 0011 to group which generated carry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Subtract 0011 to group which do not generated carry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086600" y="5577998"/>
            <a:ext cx="1850839" cy="62913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Corrected Sum in XS-3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869975" y="5637930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.0011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789233" y="563793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1010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44742" y="563793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0011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626957" y="563793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1001</a:t>
            </a:r>
          </a:p>
        </p:txBody>
      </p:sp>
    </p:spTree>
    <p:extLst>
      <p:ext uri="{BB962C8B-B14F-4D97-AF65-F5344CB8AC3E}">
        <p14:creationId xmlns:p14="http://schemas.microsoft.com/office/powerpoint/2010/main" val="931256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25" grpId="0"/>
      <p:bldP spid="33" grpId="0"/>
      <p:bldP spid="50" grpId="0"/>
      <p:bldP spid="54" grpId="0"/>
      <p:bldP spid="58" grpId="0"/>
      <p:bldP spid="64" grpId="0"/>
      <p:bldP spid="71" grpId="0" animBg="1"/>
      <p:bldP spid="44" grpId="0"/>
      <p:bldP spid="45" grpId="0"/>
      <p:bldP spid="46" grpId="0"/>
      <p:bldP spid="47" grpId="0"/>
      <p:bldP spid="49" grpId="0"/>
      <p:bldP spid="52" grpId="0"/>
      <p:bldP spid="53" grpId="0"/>
      <p:bldP spid="56" grpId="0"/>
      <p:bldP spid="57" grpId="0"/>
      <p:bldP spid="60" grpId="0"/>
      <p:bldP spid="61" grpId="0"/>
      <p:bldP spid="62" grpId="0"/>
      <p:bldP spid="67" grpId="0"/>
      <p:bldP spid="68" grpId="0"/>
      <p:bldP spid="69" grpId="0"/>
      <p:bldP spid="70" grpId="0"/>
      <p:bldP spid="74" grpId="0"/>
      <p:bldP spid="76" grpId="0"/>
      <p:bldP spid="77" grpId="0"/>
      <p:bldP spid="79" grpId="0"/>
      <p:bldP spid="80" grpId="0"/>
      <p:bldP spid="82" grpId="0"/>
      <p:bldP spid="90" grpId="0" animBg="1"/>
      <p:bldP spid="55" grpId="0"/>
      <p:bldP spid="65" grpId="0"/>
      <p:bldP spid="66" grpId="0"/>
      <p:bldP spid="92" grpId="0"/>
      <p:bldP spid="94" grpId="0" animBg="1"/>
      <p:bldP spid="95" grpId="0" animBg="1"/>
      <p:bldP spid="96" grpId="0"/>
      <p:bldP spid="97" grpId="0"/>
      <p:bldP spid="98" grpId="0"/>
      <p:bldP spid="99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XS-3 Subtraction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24382" y="128175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2606" y="128175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79406" y="128175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2433" y="175260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5428" y="1219200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267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5428" y="1676401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175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8600" y="167640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381000" y="2374616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2000" y="2399440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092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24382" y="175260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12606" y="17526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79406" y="17526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1000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368234" y="2362200"/>
            <a:ext cx="350699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24382" y="231082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0000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12606" y="2310824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00600" y="2310824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0010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81138" y="2812692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-0011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440621" y="2812692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+0011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2362200" y="3352800"/>
            <a:ext cx="35130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39373" y="335280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0011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06173" y="33528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1100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800600" y="33528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0101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019800" y="2819400"/>
            <a:ext cx="2930146" cy="217193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Subtract 0011 to group which generated borrow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Add 0011 to group which do not generated borrow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24518" y="2812692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+0011</a:t>
            </a:r>
          </a:p>
        </p:txBody>
      </p:sp>
    </p:spTree>
    <p:extLst>
      <p:ext uri="{BB962C8B-B14F-4D97-AF65-F5344CB8AC3E}">
        <p14:creationId xmlns:p14="http://schemas.microsoft.com/office/powerpoint/2010/main" val="2150494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25" grpId="0"/>
      <p:bldP spid="50" grpId="0"/>
      <p:bldP spid="54" grpId="0"/>
      <p:bldP spid="58" grpId="0"/>
      <p:bldP spid="64" grpId="0"/>
      <p:bldP spid="44" grpId="0"/>
      <p:bldP spid="45" grpId="0"/>
      <p:bldP spid="46" grpId="0"/>
      <p:bldP spid="49" grpId="0"/>
      <p:bldP spid="52" grpId="0"/>
      <p:bldP spid="53" grpId="0"/>
      <p:bldP spid="57" grpId="0"/>
      <p:bldP spid="60" grpId="0"/>
      <p:bldP spid="67" grpId="0"/>
      <p:bldP spid="68" grpId="0"/>
      <p:bldP spid="69" grpId="0"/>
      <p:bldP spid="94" grpId="0" animBg="1"/>
      <p:bldP spid="7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XS-3 Subtraction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24382" y="128175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2606" y="128175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4977" y="1281750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.1001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2433" y="175260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5428" y="1219200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57.6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5428" y="1676401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27.8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8600" y="167640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381000" y="2374616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2000" y="2399440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29.8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24382" y="175260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0101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12606" y="17526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44977" y="1752600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.1011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368234" y="2362200"/>
            <a:ext cx="350699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24382" y="231082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0010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12606" y="2310824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44977" y="2310824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.1110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81138" y="2812692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-0011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440621" y="2812692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+0011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2362200" y="3352800"/>
            <a:ext cx="35130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39373" y="335280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0101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06173" y="33528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1100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44977" y="3352800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.1011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019800" y="2819400"/>
            <a:ext cx="2930146" cy="217193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Subtract 0011 to group which generated borrow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Add 0011 to group which do not generated borrow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24518" y="2812692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-.0011</a:t>
            </a:r>
          </a:p>
        </p:txBody>
      </p:sp>
    </p:spTree>
    <p:extLst>
      <p:ext uri="{BB962C8B-B14F-4D97-AF65-F5344CB8AC3E}">
        <p14:creationId xmlns:p14="http://schemas.microsoft.com/office/powerpoint/2010/main" val="3098404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25" grpId="0"/>
      <p:bldP spid="50" grpId="0"/>
      <p:bldP spid="54" grpId="0"/>
      <p:bldP spid="58" grpId="0"/>
      <p:bldP spid="64" grpId="0"/>
      <p:bldP spid="44" grpId="0"/>
      <p:bldP spid="45" grpId="0"/>
      <p:bldP spid="46" grpId="0"/>
      <p:bldP spid="49" grpId="0"/>
      <p:bldP spid="52" grpId="0"/>
      <p:bldP spid="53" grpId="0"/>
      <p:bldP spid="57" grpId="0"/>
      <p:bldP spid="60" grpId="0"/>
      <p:bldP spid="67" grpId="0"/>
      <p:bldP spid="68" grpId="0"/>
      <p:bldP spid="69" grpId="0"/>
      <p:bldP spid="94" grpId="0" animBg="1"/>
      <p:bldP spid="72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bit changes between each pair of successive code words (</a:t>
            </a:r>
            <a:r>
              <a:rPr lang="en-US" dirty="0">
                <a:solidFill>
                  <a:schemeClr val="tx2"/>
                </a:solidFill>
              </a:rPr>
              <a:t>Unit distance code</a:t>
            </a:r>
            <a:r>
              <a:rPr lang="en-US" dirty="0"/>
              <a:t>). </a:t>
            </a:r>
          </a:p>
          <a:p>
            <a:r>
              <a:rPr lang="en-US" dirty="0"/>
              <a:t>Gray code is a reflected code.</a:t>
            </a:r>
          </a:p>
          <a:p>
            <a:r>
              <a:rPr lang="en-US" dirty="0"/>
              <a:t>Gray codes are designed recursively using following rules:</a:t>
            </a:r>
          </a:p>
          <a:p>
            <a:pPr lvl="1"/>
            <a:r>
              <a:rPr lang="en-US" dirty="0"/>
              <a:t>1-bit Gray code has two code words, </a:t>
            </a:r>
            <a:r>
              <a:rPr lang="en-US" dirty="0">
                <a:solidFill>
                  <a:schemeClr val="tx2"/>
                </a:solidFill>
              </a:rPr>
              <a:t>0 and 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</a:rPr>
              <a:t>first 2</a:t>
            </a:r>
            <a:r>
              <a:rPr lang="en-US" baseline="30000" dirty="0">
                <a:solidFill>
                  <a:schemeClr val="tx2"/>
                </a:solidFill>
              </a:rPr>
              <a:t>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code words of an (n+1)-bit Gray code equal the code words of n-bit gray code, written </a:t>
            </a:r>
            <a:r>
              <a:rPr lang="en-US" dirty="0">
                <a:solidFill>
                  <a:schemeClr val="tx2"/>
                </a:solidFill>
              </a:rPr>
              <a:t>in order </a:t>
            </a:r>
            <a:r>
              <a:rPr lang="en-US" dirty="0"/>
              <a:t>with a leading </a:t>
            </a:r>
            <a:r>
              <a:rPr lang="en-US" dirty="0">
                <a:solidFill>
                  <a:schemeClr val="tx2"/>
                </a:solidFill>
              </a:rPr>
              <a:t>0 appended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</a:rPr>
              <a:t>last 2</a:t>
            </a:r>
            <a:r>
              <a:rPr lang="en-US" baseline="30000" dirty="0">
                <a:solidFill>
                  <a:schemeClr val="tx2"/>
                </a:solidFill>
              </a:rPr>
              <a:t>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code words of an (n+1)-bit Gray code equal the code words of n-bit gray code, but written </a:t>
            </a:r>
            <a:r>
              <a:rPr lang="en-US" dirty="0">
                <a:solidFill>
                  <a:schemeClr val="tx2"/>
                </a:solidFill>
              </a:rPr>
              <a:t>in reverse order </a:t>
            </a:r>
            <a:r>
              <a:rPr lang="en-US" dirty="0"/>
              <a:t>with a leading </a:t>
            </a:r>
            <a:r>
              <a:rPr lang="en-US" dirty="0">
                <a:solidFill>
                  <a:schemeClr val="tx2"/>
                </a:solidFill>
              </a:rPr>
              <a:t>1 appended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78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276398"/>
              </p:ext>
            </p:extLst>
          </p:nvPr>
        </p:nvGraphicFramePr>
        <p:xfrm>
          <a:off x="152400" y="76200"/>
          <a:ext cx="8733432" cy="6583680"/>
        </p:xfrm>
        <a:graphic>
          <a:graphicData uri="http://schemas.openxmlformats.org/drawingml/2006/table">
            <a:tbl>
              <a:tblPr/>
              <a:tblGrid>
                <a:gridCol w="14555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5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555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555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555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555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Gray Code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4-bit Binary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1-bit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2-bit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3-bit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4-bit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0 0 1 0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0 1 1 0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0 1 0 0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1 1 1 0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1 0 1 0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18862" y="86424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718862" y="121920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2348552" y="86424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2348552" y="121920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2033676" y="86424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2033676" y="121920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2348552" y="1598948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2348552" y="195390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2033676" y="1598948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2033676" y="195390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3733800" y="86424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3733800" y="121920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3733800" y="1598948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3733800" y="195390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3364332" y="86424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3364332" y="121920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3364332" y="1598948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3364332" y="195390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735916" y="231648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3735916" y="2671436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3735916" y="305118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3735916" y="340614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3366448" y="231648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3366448" y="2671436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3366448" y="305118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3366448" y="340614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5100470" y="864244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5100470" y="1219200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5100470" y="1598948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5100470" y="1953904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/>
          <p:cNvSpPr/>
          <p:nvPr/>
        </p:nvSpPr>
        <p:spPr>
          <a:xfrm>
            <a:off x="4738048" y="86424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/>
          <p:cNvSpPr/>
          <p:nvPr/>
        </p:nvSpPr>
        <p:spPr>
          <a:xfrm>
            <a:off x="4738048" y="121920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4738048" y="1598948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4738048" y="195390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102586" y="2316480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/>
          <p:cNvSpPr/>
          <p:nvPr/>
        </p:nvSpPr>
        <p:spPr>
          <a:xfrm>
            <a:off x="5102586" y="2671436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5102586" y="3051184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5102586" y="3406140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/>
          <p:cNvSpPr/>
          <p:nvPr/>
        </p:nvSpPr>
        <p:spPr>
          <a:xfrm>
            <a:off x="4740164" y="231648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/>
          <p:cNvSpPr/>
          <p:nvPr/>
        </p:nvSpPr>
        <p:spPr>
          <a:xfrm>
            <a:off x="4740164" y="2671436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/>
          <p:cNvSpPr/>
          <p:nvPr/>
        </p:nvSpPr>
        <p:spPr>
          <a:xfrm>
            <a:off x="4740164" y="305118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/>
          <p:cNvSpPr/>
          <p:nvPr/>
        </p:nvSpPr>
        <p:spPr>
          <a:xfrm>
            <a:off x="4740164" y="340614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/>
          <p:cNvSpPr/>
          <p:nvPr/>
        </p:nvSpPr>
        <p:spPr>
          <a:xfrm>
            <a:off x="5098354" y="3790664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5098354" y="4145620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5098354" y="4525368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5098354" y="4880324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/>
          <p:cNvSpPr/>
          <p:nvPr/>
        </p:nvSpPr>
        <p:spPr>
          <a:xfrm>
            <a:off x="4735932" y="379066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/>
          <p:cNvSpPr/>
          <p:nvPr/>
        </p:nvSpPr>
        <p:spPr>
          <a:xfrm>
            <a:off x="4735932" y="414562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4735932" y="4525368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/>
          <p:cNvSpPr/>
          <p:nvPr/>
        </p:nvSpPr>
        <p:spPr>
          <a:xfrm>
            <a:off x="4735932" y="488032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/>
          <p:cNvSpPr/>
          <p:nvPr/>
        </p:nvSpPr>
        <p:spPr>
          <a:xfrm>
            <a:off x="5100470" y="5242900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/>
          <p:cNvSpPr/>
          <p:nvPr/>
        </p:nvSpPr>
        <p:spPr>
          <a:xfrm>
            <a:off x="5100470" y="5597856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/>
          <p:cNvSpPr/>
          <p:nvPr/>
        </p:nvSpPr>
        <p:spPr>
          <a:xfrm>
            <a:off x="5100470" y="5977604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/>
          <p:cNvSpPr/>
          <p:nvPr/>
        </p:nvSpPr>
        <p:spPr>
          <a:xfrm>
            <a:off x="5100470" y="6332560"/>
            <a:ext cx="557822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/>
          <p:cNvSpPr/>
          <p:nvPr/>
        </p:nvSpPr>
        <p:spPr>
          <a:xfrm>
            <a:off x="4738048" y="524290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/>
          <p:cNvSpPr/>
          <p:nvPr/>
        </p:nvSpPr>
        <p:spPr>
          <a:xfrm>
            <a:off x="4738048" y="5597856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/>
          <p:cNvSpPr/>
          <p:nvPr/>
        </p:nvSpPr>
        <p:spPr>
          <a:xfrm>
            <a:off x="4738048" y="5977604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/>
          <p:cNvSpPr/>
          <p:nvPr/>
        </p:nvSpPr>
        <p:spPr>
          <a:xfrm>
            <a:off x="4738048" y="6332560"/>
            <a:ext cx="314876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363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to </a:t>
            </a:r>
            <a:r>
              <a:rPr lang="en-IN" dirty="0" err="1"/>
              <a:t>Gray</a:t>
            </a:r>
            <a:r>
              <a:rPr lang="en-IN" dirty="0"/>
              <a:t>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652355"/>
          </a:xfrm>
        </p:spPr>
        <p:txBody>
          <a:bodyPr/>
          <a:lstStyle/>
          <a:p>
            <a:r>
              <a:rPr lang="en-IN" dirty="0"/>
              <a:t>Conversion of n-bit Binary number (B) to </a:t>
            </a:r>
            <a:r>
              <a:rPr lang="en-IN" dirty="0" err="1"/>
              <a:t>Gray</a:t>
            </a:r>
            <a:r>
              <a:rPr lang="en-IN" dirty="0"/>
              <a:t> Code (G) is as follows: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Example: Convert (1001)</a:t>
            </a:r>
            <a:r>
              <a:rPr lang="en-IN" baseline="-25000" dirty="0"/>
              <a:t>2</a:t>
            </a:r>
            <a:r>
              <a:rPr lang="en-IN" dirty="0"/>
              <a:t> to </a:t>
            </a:r>
            <a:r>
              <a:rPr lang="en-IN" dirty="0" err="1"/>
              <a:t>Gray</a:t>
            </a:r>
            <a:r>
              <a:rPr lang="en-IN" dirty="0"/>
              <a:t> Code.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2291674"/>
                  </p:ext>
                </p:extLst>
              </p:nvPr>
            </p:nvGraphicFramePr>
            <p:xfrm>
              <a:off x="609600" y="1981200"/>
              <a:ext cx="8229600" cy="533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192291674"/>
                  </p:ext>
                </p:extLst>
              </p:nvPr>
            </p:nvGraphicFramePr>
            <p:xfrm>
              <a:off x="609600" y="1981200"/>
              <a:ext cx="8229600" cy="533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676400"/>
                    <a:gridCol w="2133600"/>
                    <a:gridCol w="2743200"/>
                    <a:gridCol w="1676400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27" t="-2273" r="-392000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9143" t="-2273" r="-208000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9333" t="-2273" r="-61778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91636" t="-2273" r="-1091" b="-227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838200" y="20574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313296" y="2057400"/>
            <a:ext cx="2043752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542790" y="2057400"/>
            <a:ext cx="247294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239000" y="2057400"/>
            <a:ext cx="139591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384768" y="3650347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537" y="3655367"/>
            <a:ext cx="1574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latin typeface="+mj-lt"/>
              </a:rPr>
              <a:t>Binary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4618910"/>
            <a:ext cx="1574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latin typeface="+mj-lt"/>
              </a:rPr>
              <a:t>Gray</a:t>
            </a:r>
            <a:endParaRPr lang="en-US" sz="28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4488" y="3650347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61043" y="3650347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51968" y="3650347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86354" y="4618910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1</a:t>
            </a:r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2754484" y="4173567"/>
            <a:ext cx="1586" cy="44534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080231" y="3666220"/>
                <a:ext cx="7394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231" y="3666220"/>
                <a:ext cx="73943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3803358" y="4618910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1</a:t>
            </a:r>
          </a:p>
        </p:txBody>
      </p:sp>
      <p:cxnSp>
        <p:nvCxnSpPr>
          <p:cNvPr id="21" name="Straight Arrow Connector 20"/>
          <p:cNvCxnSpPr>
            <a:stCxn id="17" idx="2"/>
            <a:endCxn id="18" idx="0"/>
          </p:cNvCxnSpPr>
          <p:nvPr/>
        </p:nvCxnSpPr>
        <p:spPr>
          <a:xfrm>
            <a:off x="3449947" y="4189440"/>
            <a:ext cx="723127" cy="42947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534823" y="3666220"/>
                <a:ext cx="7394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823" y="3666220"/>
                <a:ext cx="73943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5257800" y="4618910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0</a:t>
            </a:r>
          </a:p>
        </p:txBody>
      </p:sp>
      <p:cxnSp>
        <p:nvCxnSpPr>
          <p:cNvPr id="26" name="Straight Arrow Connector 25"/>
          <p:cNvCxnSpPr>
            <a:stCxn id="24" idx="2"/>
            <a:endCxn id="25" idx="0"/>
          </p:cNvCxnSpPr>
          <p:nvPr/>
        </p:nvCxnSpPr>
        <p:spPr>
          <a:xfrm>
            <a:off x="4904539" y="4189440"/>
            <a:ext cx="722977" cy="42947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981228" y="3666220"/>
                <a:ext cx="7394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228" y="3666220"/>
                <a:ext cx="73943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6704355" y="4618910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1</a:t>
            </a:r>
          </a:p>
        </p:txBody>
      </p:sp>
      <p:cxnSp>
        <p:nvCxnSpPr>
          <p:cNvPr id="29" name="Straight Arrow Connector 28"/>
          <p:cNvCxnSpPr>
            <a:stCxn id="27" idx="2"/>
            <a:endCxn id="28" idx="0"/>
          </p:cNvCxnSpPr>
          <p:nvPr/>
        </p:nvCxnSpPr>
        <p:spPr>
          <a:xfrm>
            <a:off x="6350944" y="4189440"/>
            <a:ext cx="723127" cy="42947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116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 animBg="1"/>
      <p:bldP spid="18" grpId="0"/>
      <p:bldP spid="24" grpId="0" animBg="1"/>
      <p:bldP spid="25" grpId="0"/>
      <p:bldP spid="27" grpId="0" animBg="1"/>
      <p:bldP spid="28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Gray</a:t>
            </a:r>
            <a:r>
              <a:rPr lang="en-IN" dirty="0"/>
              <a:t> to Binary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652355"/>
          </a:xfrm>
        </p:spPr>
        <p:txBody>
          <a:bodyPr/>
          <a:lstStyle/>
          <a:p>
            <a:r>
              <a:rPr lang="en-IN" dirty="0"/>
              <a:t>Conversion of n-bit </a:t>
            </a:r>
            <a:r>
              <a:rPr lang="en-IN" dirty="0" err="1"/>
              <a:t>Gray</a:t>
            </a:r>
            <a:r>
              <a:rPr lang="en-IN" dirty="0"/>
              <a:t> Code (G) to Binary Number (B) is as follows: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Example: Convert </a:t>
            </a:r>
            <a:r>
              <a:rPr lang="en-IN" dirty="0" err="1"/>
              <a:t>Gray</a:t>
            </a:r>
            <a:r>
              <a:rPr lang="en-IN" dirty="0"/>
              <a:t> code 1101 to Binary.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9536779"/>
                  </p:ext>
                </p:extLst>
              </p:nvPr>
            </p:nvGraphicFramePr>
            <p:xfrm>
              <a:off x="609600" y="1981200"/>
              <a:ext cx="8229600" cy="533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919536779"/>
                  </p:ext>
                </p:extLst>
              </p:nvPr>
            </p:nvGraphicFramePr>
            <p:xfrm>
              <a:off x="609600" y="1981200"/>
              <a:ext cx="8229600" cy="533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676400"/>
                    <a:gridCol w="2133600"/>
                    <a:gridCol w="2743200"/>
                    <a:gridCol w="1676400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27" t="-2273" r="-392000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9143" t="-2273" r="-208000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9333" t="-2273" r="-61778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91636" t="-2273" r="-1091" b="-227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838200" y="20574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313296" y="2057400"/>
            <a:ext cx="2043752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542790" y="2057400"/>
            <a:ext cx="247294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227499" y="2057400"/>
            <a:ext cx="1535501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384768" y="3650347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537" y="3655367"/>
            <a:ext cx="1574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latin typeface="+mj-lt"/>
              </a:rPr>
              <a:t>Gray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7203" y="5191780"/>
            <a:ext cx="1574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latin typeface="+mj-lt"/>
              </a:rPr>
              <a:t>Binary</a:t>
            </a:r>
            <a:endParaRPr lang="en-US" sz="28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4488" y="3650347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61043" y="3650347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51968" y="3650347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86354" y="5191780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1</a:t>
            </a:r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2754484" y="4173567"/>
            <a:ext cx="1586" cy="101821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286497" y="4357300"/>
                <a:ext cx="5050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497" y="4357300"/>
                <a:ext cx="50504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3803358" y="5191780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0</a:t>
            </a:r>
          </a:p>
        </p:txBody>
      </p:sp>
      <p:cxnSp>
        <p:nvCxnSpPr>
          <p:cNvPr id="21" name="Straight Arrow Connector 20"/>
          <p:cNvCxnSpPr>
            <a:stCxn id="15" idx="0"/>
            <a:endCxn id="12" idx="2"/>
          </p:cNvCxnSpPr>
          <p:nvPr/>
        </p:nvCxnSpPr>
        <p:spPr>
          <a:xfrm flipV="1">
            <a:off x="2756070" y="4173567"/>
            <a:ext cx="1428134" cy="101821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57800" y="5191780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04355" y="5191780"/>
            <a:ext cx="739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671115" y="4399558"/>
                <a:ext cx="5050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115" y="4399558"/>
                <a:ext cx="50504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18" idx="0"/>
            <a:endCxn id="13" idx="2"/>
          </p:cNvCxnSpPr>
          <p:nvPr/>
        </p:nvCxnSpPr>
        <p:spPr>
          <a:xfrm flipV="1">
            <a:off x="4173074" y="4173567"/>
            <a:ext cx="1457685" cy="101821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012294" y="4442569"/>
                <a:ext cx="5050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294" y="4442569"/>
                <a:ext cx="50504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25" idx="0"/>
            <a:endCxn id="14" idx="2"/>
          </p:cNvCxnSpPr>
          <p:nvPr/>
        </p:nvCxnSpPr>
        <p:spPr>
          <a:xfrm flipV="1">
            <a:off x="5627516" y="4173567"/>
            <a:ext cx="1394168" cy="101821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19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 animBg="1"/>
      <p:bldP spid="18" grpId="0"/>
      <p:bldP spid="25" grpId="0"/>
      <p:bldP spid="28" grpId="0"/>
      <p:bldP spid="39" grpId="0" animBg="1"/>
      <p:bldP spid="4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4FD1F7-13E2-43AD-81E9-0C162F46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Error-Detecting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7CB7CC-FA17-4320-8BFA-C000F5D0D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Noise can alter or distort the data in transmission.</a:t>
            </a:r>
          </a:p>
          <a:p>
            <a:pPr algn="just"/>
            <a:r>
              <a:rPr lang="en-IN" dirty="0"/>
              <a:t>The 1s may get changed to 0s and 0s to 1s.</a:t>
            </a:r>
          </a:p>
          <a:p>
            <a:pPr algn="just"/>
            <a:r>
              <a:rPr lang="en-IN" dirty="0"/>
              <a:t>Because digital systems must be accurate to the digit, errors can pose a serious problem.</a:t>
            </a:r>
          </a:p>
          <a:p>
            <a:pPr algn="just"/>
            <a:r>
              <a:rPr lang="en-IN" dirty="0"/>
              <a:t>Single bit error should be detect &amp; correct by different schemes.</a:t>
            </a:r>
          </a:p>
          <a:p>
            <a:pPr algn="just"/>
            <a:r>
              <a:rPr lang="en-IN" dirty="0"/>
              <a:t>Parity, Check Sums and Block Parity are the examples of error detecting code.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199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38ADA7-F39B-49A4-B335-BA8ED09A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B08020-C074-419C-8DC5-1754DA45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Parity bit is the simplest technique.</a:t>
            </a:r>
          </a:p>
          <a:p>
            <a:pPr algn="just"/>
            <a:r>
              <a:rPr lang="en-US" dirty="0"/>
              <a:t>There are two types of parity – Odd parity and Even parity.</a:t>
            </a:r>
          </a:p>
          <a:p>
            <a:pPr algn="just"/>
            <a:r>
              <a:rPr lang="en-US" dirty="0"/>
              <a:t>For odd parity, the parity is set to a 0 or a 1 at the transmitter such that the total number of 1 bits in the word including the parity bit is an odd number.</a:t>
            </a:r>
          </a:p>
          <a:p>
            <a:pPr algn="just"/>
            <a:r>
              <a:rPr lang="en-US" dirty="0"/>
              <a:t>For even parity, the parity is set to a 0 or a 1 at the transmitter such that the total number of 1 bits in the word including the parity bit is an even number.</a:t>
            </a:r>
          </a:p>
          <a:p>
            <a:pPr algn="just"/>
            <a:r>
              <a:rPr lang="en-US" dirty="0"/>
              <a:t>For example, 0110 binary number has “1” as Odd parity and “0” as even parity.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558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NAND as Universal Gate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786" y="2202594"/>
            <a:ext cx="2290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NOT using NAND</a:t>
            </a:r>
          </a:p>
        </p:txBody>
      </p:sp>
      <p:grpSp>
        <p:nvGrpSpPr>
          <p:cNvPr id="3" name="Group 19"/>
          <p:cNvGrpSpPr/>
          <p:nvPr/>
        </p:nvGrpSpPr>
        <p:grpSpPr>
          <a:xfrm>
            <a:off x="794700" y="1344111"/>
            <a:ext cx="2096864" cy="741118"/>
            <a:chOff x="951136" y="1707023"/>
            <a:chExt cx="2096864" cy="741118"/>
          </a:xfrm>
        </p:grpSpPr>
        <p:grpSp>
          <p:nvGrpSpPr>
            <p:cNvPr id="4" name="Group 4"/>
            <p:cNvGrpSpPr/>
            <p:nvPr/>
          </p:nvGrpSpPr>
          <p:grpSpPr>
            <a:xfrm>
              <a:off x="1366243" y="1707023"/>
              <a:ext cx="1681757" cy="741118"/>
              <a:chOff x="3279279" y="4177246"/>
              <a:chExt cx="1681757" cy="741118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7"/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/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" name="Delay 67"/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366243" y="1900799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951136" y="208470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81000" y="148383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0960" y="148383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A’</a:t>
            </a:r>
          </a:p>
        </p:txBody>
      </p:sp>
      <p:grpSp>
        <p:nvGrpSpPr>
          <p:cNvPr id="8" name="Group 20"/>
          <p:cNvGrpSpPr/>
          <p:nvPr/>
        </p:nvGrpSpPr>
        <p:grpSpPr>
          <a:xfrm>
            <a:off x="6015764" y="1337016"/>
            <a:ext cx="2096864" cy="741118"/>
            <a:chOff x="951136" y="1707023"/>
            <a:chExt cx="2096864" cy="741118"/>
          </a:xfrm>
        </p:grpSpPr>
        <p:grpSp>
          <p:nvGrpSpPr>
            <p:cNvPr id="13" name="Group 21"/>
            <p:cNvGrpSpPr/>
            <p:nvPr/>
          </p:nvGrpSpPr>
          <p:grpSpPr>
            <a:xfrm>
              <a:off x="1366243" y="1707023"/>
              <a:ext cx="1681757" cy="741118"/>
              <a:chOff x="3279279" y="4177246"/>
              <a:chExt cx="1681757" cy="741118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26"/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8" name="Delay 67"/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>
              <a:off x="1366243" y="1900799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951136" y="208470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30"/>
          <p:cNvGrpSpPr/>
          <p:nvPr/>
        </p:nvGrpSpPr>
        <p:grpSpPr>
          <a:xfrm>
            <a:off x="4562607" y="1337016"/>
            <a:ext cx="1681757" cy="741118"/>
            <a:chOff x="3279279" y="4177246"/>
            <a:chExt cx="1681757" cy="741118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33"/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5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080804" y="129995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83577" y="165597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83042" y="99060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(AB)’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73647" y="990600"/>
            <a:ext cx="1537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((AB)’)’ = AB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24445" y="220259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AND using NAND</a:t>
            </a:r>
          </a:p>
        </p:txBody>
      </p:sp>
      <p:grpSp>
        <p:nvGrpSpPr>
          <p:cNvPr id="21" name="Group 42"/>
          <p:cNvGrpSpPr/>
          <p:nvPr/>
        </p:nvGrpSpPr>
        <p:grpSpPr>
          <a:xfrm>
            <a:off x="2904741" y="4311917"/>
            <a:ext cx="2096864" cy="741118"/>
            <a:chOff x="951136" y="1707023"/>
            <a:chExt cx="2096864" cy="741118"/>
          </a:xfrm>
        </p:grpSpPr>
        <p:grpSp>
          <p:nvGrpSpPr>
            <p:cNvPr id="22" name="Group 43"/>
            <p:cNvGrpSpPr/>
            <p:nvPr/>
          </p:nvGrpSpPr>
          <p:grpSpPr>
            <a:xfrm>
              <a:off x="1366243" y="1707023"/>
              <a:ext cx="1681757" cy="741118"/>
              <a:chOff x="3279279" y="4177246"/>
              <a:chExt cx="1681757" cy="74111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48"/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/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0" name="Delay 67"/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5" name="Straight Connector 44"/>
            <p:cNvCxnSpPr/>
            <p:nvPr/>
          </p:nvCxnSpPr>
          <p:spPr>
            <a:xfrm>
              <a:off x="1366243" y="1900799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951136" y="208470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52"/>
          <p:cNvGrpSpPr/>
          <p:nvPr/>
        </p:nvGrpSpPr>
        <p:grpSpPr>
          <a:xfrm>
            <a:off x="2904741" y="3234673"/>
            <a:ext cx="2096864" cy="741118"/>
            <a:chOff x="951136" y="1707023"/>
            <a:chExt cx="2096864" cy="741118"/>
          </a:xfrm>
        </p:grpSpPr>
        <p:grpSp>
          <p:nvGrpSpPr>
            <p:cNvPr id="34" name="Group 53"/>
            <p:cNvGrpSpPr/>
            <p:nvPr/>
          </p:nvGrpSpPr>
          <p:grpSpPr>
            <a:xfrm>
              <a:off x="1366243" y="1707023"/>
              <a:ext cx="1681757" cy="741118"/>
              <a:chOff x="3279279" y="4177246"/>
              <a:chExt cx="1681757" cy="741118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58"/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/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0" name="Delay 67"/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Straight Connector 54"/>
            <p:cNvCxnSpPr/>
            <p:nvPr/>
          </p:nvCxnSpPr>
          <p:spPr>
            <a:xfrm>
              <a:off x="1366243" y="1900799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951136" y="208470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/>
          <p:cNvCxnSpPr/>
          <p:nvPr/>
        </p:nvCxnSpPr>
        <p:spPr>
          <a:xfrm>
            <a:off x="5001605" y="3602540"/>
            <a:ext cx="0" cy="3732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004781" y="4316347"/>
            <a:ext cx="0" cy="3732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001605" y="3975791"/>
            <a:ext cx="263923" cy="9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005840" y="4321746"/>
            <a:ext cx="263923" cy="9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69"/>
          <p:cNvGrpSpPr/>
          <p:nvPr/>
        </p:nvGrpSpPr>
        <p:grpSpPr>
          <a:xfrm>
            <a:off x="5212116" y="3775517"/>
            <a:ext cx="1681757" cy="741118"/>
            <a:chOff x="3279279" y="4177246"/>
            <a:chExt cx="1681757" cy="741118"/>
          </a:xfrm>
        </p:grpSpPr>
        <p:cxnSp>
          <p:nvCxnSpPr>
            <p:cNvPr id="71" name="Straight Connector 70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72"/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4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542955" y="335493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45728" y="445876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730252" y="3106365"/>
            <a:ext cx="42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A’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903251" y="3871748"/>
            <a:ext cx="19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(A’B’)’ = (A+B)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584874" y="525780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OR using NAND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93939" y="4786146"/>
            <a:ext cx="42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B’</a:t>
            </a:r>
          </a:p>
        </p:txBody>
      </p:sp>
    </p:spTree>
    <p:extLst>
      <p:ext uri="{BB962C8B-B14F-4D97-AF65-F5344CB8AC3E}">
        <p14:creationId xmlns:p14="http://schemas.microsoft.com/office/powerpoint/2010/main" val="1340816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  <p:bldP spid="38" grpId="0"/>
      <p:bldP spid="39" grpId="0"/>
      <p:bldP spid="40" grpId="0"/>
      <p:bldP spid="41" grpId="0"/>
      <p:bldP spid="42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F8145-6683-4CBC-AFAD-6D963BB9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213CB0-5671-4401-97CF-8574E425E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Detect a single-bit error but can not detect two or more errors within the same word.</a:t>
            </a:r>
          </a:p>
          <a:p>
            <a:pPr algn="just"/>
            <a:r>
              <a:rPr lang="en-US" dirty="0"/>
              <a:t>In any practical system, there is always a finite probability of the occurrence of single error.</a:t>
            </a:r>
          </a:p>
          <a:p>
            <a:pPr algn="just"/>
            <a:r>
              <a:rPr lang="en-US" dirty="0"/>
              <a:t>E.g. In an even-parity scheme, code 10111001 is erroneous because number of 1s is odd(5), while code 11110110 is error free because number of 1s is even(6).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464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A89659-8D40-45BC-8F2A-0091A8B3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Sums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416C8D-8CF0-44C0-8D04-424E45BF5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Simple parity can not detect two errors within the same word. </a:t>
            </a:r>
          </a:p>
          <a:p>
            <a:pPr algn="just"/>
            <a:r>
              <a:rPr lang="en-US" dirty="0"/>
              <a:t>Added to the sum of the previously transmitted words</a:t>
            </a:r>
          </a:p>
          <a:p>
            <a:pPr algn="just"/>
            <a:r>
              <a:rPr lang="en-US" dirty="0"/>
              <a:t>At the transmission, the </a:t>
            </a:r>
            <a:r>
              <a:rPr lang="en-US" i="1" dirty="0"/>
              <a:t>check sum</a:t>
            </a:r>
            <a:r>
              <a:rPr lang="en-US" dirty="0"/>
              <a:t> up to that time is sent to the receiver. </a:t>
            </a:r>
          </a:p>
          <a:p>
            <a:pPr algn="just"/>
            <a:r>
              <a:rPr lang="en-US" dirty="0"/>
              <a:t>The receiver can check its sum with the transmitted sum. </a:t>
            </a:r>
          </a:p>
          <a:p>
            <a:pPr algn="just"/>
            <a:r>
              <a:rPr lang="en-US" dirty="0"/>
              <a:t>If the two sums are the same, then no errors were detected at the receiver end.</a:t>
            </a:r>
          </a:p>
          <a:p>
            <a:pPr algn="just"/>
            <a:r>
              <a:rPr lang="en-US" dirty="0"/>
              <a:t>If there is an error, the receiving location can ask for retransmission of the entire data.</a:t>
            </a:r>
          </a:p>
          <a:p>
            <a:pPr algn="just"/>
            <a:r>
              <a:rPr lang="en-US" dirty="0"/>
              <a:t>This type of transmission is used in teleprocessing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197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5821EF-A23D-496C-950F-1094A4C4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Parity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48D21F-BA14-4F25-B20C-4BCB4412AFD1}"/>
              </a:ext>
            </a:extLst>
          </p:cNvPr>
          <p:cNvSpPr txBox="1"/>
          <p:nvPr/>
        </p:nvSpPr>
        <p:spPr>
          <a:xfrm>
            <a:off x="1143000" y="1151156"/>
            <a:ext cx="144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01011011</a:t>
            </a:r>
          </a:p>
          <a:p>
            <a:r>
              <a:rPr lang="en-US" sz="2400" dirty="0"/>
              <a:t>10010101</a:t>
            </a:r>
          </a:p>
          <a:p>
            <a:r>
              <a:rPr lang="en-US" sz="2400" dirty="0"/>
              <a:t>01101110</a:t>
            </a:r>
          </a:p>
          <a:p>
            <a:r>
              <a:rPr lang="en-US" sz="2400" dirty="0"/>
              <a:t>11010011</a:t>
            </a:r>
          </a:p>
          <a:p>
            <a:r>
              <a:rPr lang="en-US" sz="2400" dirty="0"/>
              <a:t>10001101</a:t>
            </a:r>
          </a:p>
          <a:p>
            <a:r>
              <a:rPr lang="en-US" sz="2400" dirty="0"/>
              <a:t>01110111</a:t>
            </a:r>
            <a:endParaRPr lang="en-IN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415BD77-0BFD-4193-A470-375FF43E84A9}"/>
              </a:ext>
            </a:extLst>
          </p:cNvPr>
          <p:cNvCxnSpPr/>
          <p:nvPr/>
        </p:nvCxnSpPr>
        <p:spPr>
          <a:xfrm>
            <a:off x="2590800" y="1264800"/>
            <a:ext cx="0" cy="208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1D6050D-A8CA-459C-9580-54DAF292354E}"/>
              </a:ext>
            </a:extLst>
          </p:cNvPr>
          <p:cNvCxnSpPr>
            <a:cxnSpLocks/>
          </p:cNvCxnSpPr>
          <p:nvPr/>
        </p:nvCxnSpPr>
        <p:spPr>
          <a:xfrm rot="16200000">
            <a:off x="1834800" y="2596800"/>
            <a:ext cx="0" cy="15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5EACA33-2A99-4AAC-BB63-85B795BB8B09}"/>
              </a:ext>
            </a:extLst>
          </p:cNvPr>
          <p:cNvSpPr txBox="1"/>
          <p:nvPr/>
        </p:nvSpPr>
        <p:spPr>
          <a:xfrm>
            <a:off x="2590800" y="1143000"/>
            <a:ext cx="3047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A02FAAC-F024-44D3-BDA0-DF09E7DC7E7E}"/>
              </a:ext>
            </a:extLst>
          </p:cNvPr>
          <p:cNvSpPr txBox="1"/>
          <p:nvPr/>
        </p:nvSpPr>
        <p:spPr>
          <a:xfrm>
            <a:off x="1143000" y="3348335"/>
            <a:ext cx="1524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01110110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E69F9F9-9F3D-4F01-877D-BB6E7FD56C16}"/>
              </a:ext>
            </a:extLst>
          </p:cNvPr>
          <p:cNvCxnSpPr>
            <a:cxnSpLocks/>
          </p:cNvCxnSpPr>
          <p:nvPr/>
        </p:nvCxnSpPr>
        <p:spPr>
          <a:xfrm flipV="1">
            <a:off x="2752815" y="3733800"/>
            <a:ext cx="0" cy="61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80E1D76B-FB43-471D-BD73-B064026678B8}"/>
              </a:ext>
            </a:extLst>
          </p:cNvPr>
          <p:cNvCxnSpPr>
            <a:cxnSpLocks/>
          </p:cNvCxnSpPr>
          <p:nvPr/>
        </p:nvCxnSpPr>
        <p:spPr>
          <a:xfrm rot="5400000" flipV="1">
            <a:off x="837000" y="3275400"/>
            <a:ext cx="0" cy="61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90A76A4-4612-4844-9F1F-7F41EC3FC431}"/>
              </a:ext>
            </a:extLst>
          </p:cNvPr>
          <p:cNvSpPr txBox="1"/>
          <p:nvPr/>
        </p:nvSpPr>
        <p:spPr>
          <a:xfrm>
            <a:off x="1905000" y="4345800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Parity Column</a:t>
            </a:r>
            <a:endParaRPr lang="en-IN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E9A6B10-866C-403A-B3B1-336E2A92713E}"/>
              </a:ext>
            </a:extLst>
          </p:cNvPr>
          <p:cNvSpPr txBox="1"/>
          <p:nvPr/>
        </p:nvSpPr>
        <p:spPr>
          <a:xfrm>
            <a:off x="-69845" y="3797160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Parity Row</a:t>
            </a:r>
            <a:endParaRPr lang="en-IN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6F0D5BB-E1FE-4F0B-88E1-BBDF02E888EB}"/>
              </a:ext>
            </a:extLst>
          </p:cNvPr>
          <p:cNvSpPr txBox="1"/>
          <p:nvPr/>
        </p:nvSpPr>
        <p:spPr>
          <a:xfrm>
            <a:off x="3657620" y="1151156"/>
            <a:ext cx="144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01011011</a:t>
            </a:r>
          </a:p>
          <a:p>
            <a:r>
              <a:rPr lang="en-US" sz="2400" dirty="0"/>
              <a:t>10010101</a:t>
            </a:r>
          </a:p>
          <a:p>
            <a:r>
              <a:rPr lang="en-US" sz="2400" dirty="0"/>
              <a:t>0110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110</a:t>
            </a:r>
          </a:p>
          <a:p>
            <a:r>
              <a:rPr lang="en-US" sz="2400" dirty="0"/>
              <a:t>11010011</a:t>
            </a:r>
          </a:p>
          <a:p>
            <a:r>
              <a:rPr lang="en-US" sz="2400" dirty="0"/>
              <a:t>10001101</a:t>
            </a:r>
          </a:p>
          <a:p>
            <a:r>
              <a:rPr lang="en-US" sz="2400" dirty="0"/>
              <a:t>01110111</a:t>
            </a:r>
            <a:endParaRPr lang="en-IN" sz="2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705F2ECC-89FE-45BB-901A-E89F3865D343}"/>
              </a:ext>
            </a:extLst>
          </p:cNvPr>
          <p:cNvCxnSpPr/>
          <p:nvPr/>
        </p:nvCxnSpPr>
        <p:spPr>
          <a:xfrm>
            <a:off x="5105420" y="1264800"/>
            <a:ext cx="0" cy="208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1D27C166-43D3-4FDA-A4E3-7018B7FB3A36}"/>
              </a:ext>
            </a:extLst>
          </p:cNvPr>
          <p:cNvCxnSpPr>
            <a:cxnSpLocks/>
          </p:cNvCxnSpPr>
          <p:nvPr/>
        </p:nvCxnSpPr>
        <p:spPr>
          <a:xfrm rot="16200000">
            <a:off x="4349420" y="2596800"/>
            <a:ext cx="0" cy="15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34045D2-45EF-4A8F-B147-E13A2094C227}"/>
              </a:ext>
            </a:extLst>
          </p:cNvPr>
          <p:cNvSpPr txBox="1"/>
          <p:nvPr/>
        </p:nvSpPr>
        <p:spPr>
          <a:xfrm>
            <a:off x="5105420" y="1143000"/>
            <a:ext cx="3047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322A47F-915F-44FD-B994-00D8417E3C99}"/>
              </a:ext>
            </a:extLst>
          </p:cNvPr>
          <p:cNvSpPr txBox="1"/>
          <p:nvPr/>
        </p:nvSpPr>
        <p:spPr>
          <a:xfrm>
            <a:off x="3657620" y="3348335"/>
            <a:ext cx="144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01110110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6A96EC8-B4C4-4B2E-B781-939EA5FF1D20}"/>
              </a:ext>
            </a:extLst>
          </p:cNvPr>
          <p:cNvSpPr txBox="1"/>
          <p:nvPr/>
        </p:nvSpPr>
        <p:spPr>
          <a:xfrm>
            <a:off x="6400820" y="1151156"/>
            <a:ext cx="144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01011011</a:t>
            </a:r>
          </a:p>
          <a:p>
            <a:r>
              <a:rPr lang="en-US" sz="2400" dirty="0"/>
              <a:t>10010101</a:t>
            </a:r>
          </a:p>
          <a:p>
            <a:r>
              <a:rPr lang="en-US" sz="2400" dirty="0"/>
              <a:t>01101110</a:t>
            </a:r>
          </a:p>
          <a:p>
            <a:r>
              <a:rPr lang="en-US" sz="2400" dirty="0"/>
              <a:t>1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0011</a:t>
            </a:r>
          </a:p>
          <a:p>
            <a:r>
              <a:rPr lang="en-US" sz="2400" dirty="0"/>
              <a:t>10001101</a:t>
            </a:r>
          </a:p>
          <a:p>
            <a:r>
              <a:rPr lang="en-US" sz="2400" dirty="0"/>
              <a:t>01110111</a:t>
            </a:r>
            <a:endParaRPr lang="en-IN" sz="2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D546BE89-D8FD-4BC4-81E4-9411D81CC9FC}"/>
              </a:ext>
            </a:extLst>
          </p:cNvPr>
          <p:cNvCxnSpPr/>
          <p:nvPr/>
        </p:nvCxnSpPr>
        <p:spPr>
          <a:xfrm>
            <a:off x="7848620" y="1264800"/>
            <a:ext cx="0" cy="208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835828F-7C6C-4640-98B1-42203C3FA8E0}"/>
              </a:ext>
            </a:extLst>
          </p:cNvPr>
          <p:cNvCxnSpPr>
            <a:cxnSpLocks/>
          </p:cNvCxnSpPr>
          <p:nvPr/>
        </p:nvCxnSpPr>
        <p:spPr>
          <a:xfrm rot="16200000">
            <a:off x="7092620" y="2596800"/>
            <a:ext cx="0" cy="151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07F4F65-EA31-4353-B4DC-E860F1989C2C}"/>
              </a:ext>
            </a:extLst>
          </p:cNvPr>
          <p:cNvSpPr txBox="1"/>
          <p:nvPr/>
        </p:nvSpPr>
        <p:spPr>
          <a:xfrm>
            <a:off x="7848620" y="1143000"/>
            <a:ext cx="3047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B801DF7-C8CB-46B9-B283-D2B250453488}"/>
              </a:ext>
            </a:extLst>
          </p:cNvPr>
          <p:cNvSpPr txBox="1"/>
          <p:nvPr/>
        </p:nvSpPr>
        <p:spPr>
          <a:xfrm>
            <a:off x="6400820" y="3348335"/>
            <a:ext cx="1524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01110110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0BDD2B7A-4868-41DB-BFF9-FD75C9BF17CF}"/>
              </a:ext>
            </a:extLst>
          </p:cNvPr>
          <p:cNvCxnSpPr>
            <a:cxnSpLocks/>
          </p:cNvCxnSpPr>
          <p:nvPr/>
        </p:nvCxnSpPr>
        <p:spPr>
          <a:xfrm flipV="1">
            <a:off x="4448475" y="3733800"/>
            <a:ext cx="0" cy="61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AF87797C-EC1A-4BD1-8C23-4E07E7CD7664}"/>
              </a:ext>
            </a:extLst>
          </p:cNvPr>
          <p:cNvCxnSpPr>
            <a:cxnSpLocks/>
          </p:cNvCxnSpPr>
          <p:nvPr/>
        </p:nvCxnSpPr>
        <p:spPr>
          <a:xfrm flipV="1">
            <a:off x="6715225" y="3733800"/>
            <a:ext cx="0" cy="61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FCAEBF45-3383-4F34-8643-E383FB16FC63}"/>
              </a:ext>
            </a:extLst>
          </p:cNvPr>
          <p:cNvCxnSpPr>
            <a:cxnSpLocks/>
          </p:cNvCxnSpPr>
          <p:nvPr/>
        </p:nvCxnSpPr>
        <p:spPr>
          <a:xfrm flipV="1">
            <a:off x="7039275" y="3733800"/>
            <a:ext cx="0" cy="61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09883AB5-886C-4236-9F2E-72DC6E1FA8C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716200" y="1807280"/>
            <a:ext cx="0" cy="61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0541C7D2-1527-4118-A53E-E7EDD57F2EC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457000" y="2179725"/>
            <a:ext cx="0" cy="61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699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4" grpId="0"/>
      <p:bldP spid="15" grpId="0"/>
      <p:bldP spid="19" grpId="0"/>
      <p:bldP spid="20" grpId="0"/>
      <p:bldP spid="21" grpId="0"/>
      <p:bldP spid="24" grpId="0"/>
      <p:bldP spid="25" grpId="0"/>
      <p:bldP spid="26" grpId="0"/>
      <p:bldP spid="29" grpId="0"/>
      <p:bldP spid="30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FDBDA3-7D2A-4EF5-A847-86F2B187F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Correcting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572F92-0DFF-48E1-9D2D-427BEF297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0574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just"/>
            <a:r>
              <a:rPr lang="en-US" dirty="0"/>
              <a:t>7-bit Hamming Code is widely used error correcting code,                 containing 4 bits of data and 3 bits of even parity.</a:t>
            </a:r>
          </a:p>
          <a:p>
            <a:r>
              <a:rPr lang="en-US" dirty="0"/>
              <a:t>Pattern: P</a:t>
            </a:r>
            <a:r>
              <a:rPr lang="en-US" baseline="-25000" dirty="0"/>
              <a:t>1</a:t>
            </a:r>
            <a:r>
              <a:rPr lang="en-US" dirty="0"/>
              <a:t> P</a:t>
            </a:r>
            <a:r>
              <a:rPr lang="en-US" baseline="-25000" dirty="0"/>
              <a:t>2</a:t>
            </a:r>
            <a:r>
              <a:rPr lang="en-US" dirty="0"/>
              <a:t> D</a:t>
            </a:r>
            <a:r>
              <a:rPr lang="en-US" baseline="-25000" dirty="0"/>
              <a:t>3</a:t>
            </a:r>
            <a:r>
              <a:rPr lang="en-US" dirty="0"/>
              <a:t> P</a:t>
            </a:r>
            <a:r>
              <a:rPr lang="en-US" baseline="-25000" dirty="0"/>
              <a:t>4</a:t>
            </a:r>
            <a:r>
              <a:rPr lang="en-US" dirty="0"/>
              <a:t> D</a:t>
            </a:r>
            <a:r>
              <a:rPr lang="en-US" baseline="-25000" dirty="0"/>
              <a:t>5</a:t>
            </a:r>
            <a:r>
              <a:rPr lang="en-US" dirty="0"/>
              <a:t> D</a:t>
            </a:r>
            <a:r>
              <a:rPr lang="en-US" baseline="-25000" dirty="0"/>
              <a:t>6 </a:t>
            </a:r>
            <a:r>
              <a:rPr lang="en-US" dirty="0"/>
              <a:t>D</a:t>
            </a:r>
            <a:r>
              <a:rPr lang="en-US" baseline="-25000" dirty="0"/>
              <a:t>7</a:t>
            </a:r>
            <a:endParaRPr lang="en-US" dirty="0"/>
          </a:p>
          <a:p>
            <a:r>
              <a:rPr lang="en-US" dirty="0"/>
              <a:t>Group-1: P</a:t>
            </a:r>
            <a:r>
              <a:rPr lang="en-US" baseline="-25000" dirty="0"/>
              <a:t>1</a:t>
            </a:r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D</a:t>
            </a:r>
            <a:r>
              <a:rPr lang="en-US" baseline="-25000" dirty="0"/>
              <a:t>5</a:t>
            </a:r>
            <a:r>
              <a:rPr lang="en-US" dirty="0"/>
              <a:t>D</a:t>
            </a:r>
            <a:r>
              <a:rPr lang="en-US" baseline="-25000" dirty="0"/>
              <a:t>7, </a:t>
            </a:r>
            <a:r>
              <a:rPr lang="en-US" dirty="0"/>
              <a:t>Group-2: P</a:t>
            </a:r>
            <a:r>
              <a:rPr lang="en-US" baseline="-25000" dirty="0"/>
              <a:t>2</a:t>
            </a:r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D</a:t>
            </a:r>
            <a:r>
              <a:rPr lang="en-US" baseline="-25000" dirty="0"/>
              <a:t>6</a:t>
            </a:r>
            <a:r>
              <a:rPr lang="en-US" dirty="0"/>
              <a:t>D</a:t>
            </a:r>
            <a:r>
              <a:rPr lang="en-US" baseline="-25000" dirty="0"/>
              <a:t>7, </a:t>
            </a:r>
            <a:r>
              <a:rPr lang="en-US" dirty="0"/>
              <a:t>Group-3: P</a:t>
            </a:r>
            <a:r>
              <a:rPr lang="en-US" baseline="-25000" dirty="0"/>
              <a:t>4</a:t>
            </a:r>
            <a:r>
              <a:rPr lang="en-US" dirty="0"/>
              <a:t>D</a:t>
            </a:r>
            <a:r>
              <a:rPr lang="en-US" baseline="-25000" dirty="0"/>
              <a:t>5</a:t>
            </a:r>
            <a:r>
              <a:rPr lang="en-US" dirty="0"/>
              <a:t>D</a:t>
            </a:r>
            <a:r>
              <a:rPr lang="en-US" baseline="-25000" dirty="0"/>
              <a:t>6</a:t>
            </a:r>
            <a:r>
              <a:rPr lang="en-US" dirty="0"/>
              <a:t>D</a:t>
            </a:r>
            <a:r>
              <a:rPr lang="en-US" baseline="-25000" dirty="0"/>
              <a:t>7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2222E7A-1D7C-4BAD-A445-EC2B21D9A3D7}"/>
              </a:ext>
            </a:extLst>
          </p:cNvPr>
          <p:cNvSpPr txBox="1">
            <a:spLocks/>
          </p:cNvSpPr>
          <p:nvPr/>
        </p:nvSpPr>
        <p:spPr>
          <a:xfrm>
            <a:off x="181275" y="3200400"/>
            <a:ext cx="8763000" cy="2895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Data = 1101</a:t>
            </a:r>
          </a:p>
          <a:p>
            <a:pPr marL="0" indent="0">
              <a:buNone/>
            </a:pPr>
            <a:r>
              <a:rPr lang="en-US" dirty="0"/>
              <a:t>	P</a:t>
            </a:r>
            <a:r>
              <a:rPr lang="en-US" baseline="-25000" dirty="0"/>
              <a:t>1</a:t>
            </a:r>
            <a:r>
              <a:rPr lang="en-US" dirty="0"/>
              <a:t> P</a:t>
            </a:r>
            <a:r>
              <a:rPr lang="en-US" baseline="-25000" dirty="0"/>
              <a:t>2</a:t>
            </a:r>
            <a:r>
              <a:rPr lang="en-US" dirty="0"/>
              <a:t> D</a:t>
            </a:r>
            <a:r>
              <a:rPr lang="en-US" baseline="-25000" dirty="0"/>
              <a:t>3</a:t>
            </a:r>
            <a:r>
              <a:rPr lang="en-US" dirty="0"/>
              <a:t> P</a:t>
            </a:r>
            <a:r>
              <a:rPr lang="en-US" baseline="-25000" dirty="0"/>
              <a:t>4</a:t>
            </a:r>
            <a:r>
              <a:rPr lang="en-US" dirty="0"/>
              <a:t> D</a:t>
            </a:r>
            <a:r>
              <a:rPr lang="en-US" baseline="-25000" dirty="0"/>
              <a:t>5</a:t>
            </a:r>
            <a:r>
              <a:rPr lang="en-US" dirty="0"/>
              <a:t> D</a:t>
            </a:r>
            <a:r>
              <a:rPr lang="en-US" baseline="-25000" dirty="0"/>
              <a:t>6 </a:t>
            </a:r>
            <a:r>
              <a:rPr lang="en-US" dirty="0"/>
              <a:t>D</a:t>
            </a:r>
            <a:r>
              <a:rPr lang="en-US" baseline="-25000" dirty="0"/>
              <a:t>7 </a:t>
            </a:r>
            <a:r>
              <a:rPr lang="en-US" dirty="0"/>
              <a:t>= P</a:t>
            </a:r>
            <a:r>
              <a:rPr lang="en-US" baseline="-25000" dirty="0"/>
              <a:t>1</a:t>
            </a:r>
            <a:r>
              <a:rPr lang="en-US" dirty="0"/>
              <a:t> P</a:t>
            </a:r>
            <a:r>
              <a:rPr lang="en-US" baseline="-25000" dirty="0"/>
              <a:t>2</a:t>
            </a:r>
            <a:r>
              <a:rPr lang="en-US" dirty="0"/>
              <a:t> 1 P</a:t>
            </a:r>
            <a:r>
              <a:rPr lang="en-US" baseline="-25000" dirty="0"/>
              <a:t>4</a:t>
            </a:r>
            <a:r>
              <a:rPr lang="en-US" dirty="0"/>
              <a:t> 1 0 1</a:t>
            </a:r>
          </a:p>
          <a:p>
            <a:pPr marL="0" indent="0">
              <a:buNone/>
            </a:pPr>
            <a:r>
              <a:rPr lang="en-US" dirty="0"/>
              <a:t>	P</a:t>
            </a:r>
            <a:r>
              <a:rPr lang="en-US" baseline="-25000" dirty="0"/>
              <a:t>1 </a:t>
            </a:r>
            <a:r>
              <a:rPr lang="en-US" dirty="0"/>
              <a:t>D</a:t>
            </a:r>
            <a:r>
              <a:rPr lang="en-US" baseline="-25000" dirty="0"/>
              <a:t>3 </a:t>
            </a:r>
            <a:r>
              <a:rPr lang="en-US" dirty="0"/>
              <a:t>D</a:t>
            </a:r>
            <a:r>
              <a:rPr lang="en-US" baseline="-25000" dirty="0"/>
              <a:t>5 </a:t>
            </a:r>
            <a:r>
              <a:rPr lang="en-US" dirty="0"/>
              <a:t>D</a:t>
            </a:r>
            <a:r>
              <a:rPr lang="en-US" baseline="-25000" dirty="0"/>
              <a:t>7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1 1 1</a:t>
            </a:r>
          </a:p>
          <a:p>
            <a:pPr marL="0" indent="0">
              <a:buNone/>
            </a:pPr>
            <a:r>
              <a:rPr lang="en-US" dirty="0"/>
              <a:t>	P</a:t>
            </a:r>
            <a:r>
              <a:rPr lang="en-US" baseline="-25000" dirty="0"/>
              <a:t>2 </a:t>
            </a:r>
            <a:r>
              <a:rPr lang="en-US" dirty="0"/>
              <a:t>D</a:t>
            </a:r>
            <a:r>
              <a:rPr lang="en-US" baseline="-25000" dirty="0"/>
              <a:t>3 </a:t>
            </a:r>
            <a:r>
              <a:rPr lang="en-US" dirty="0"/>
              <a:t>D</a:t>
            </a:r>
            <a:r>
              <a:rPr lang="en-US" baseline="-25000" dirty="0"/>
              <a:t>6 </a:t>
            </a:r>
            <a:r>
              <a:rPr lang="en-US" dirty="0"/>
              <a:t>D</a:t>
            </a:r>
            <a:r>
              <a:rPr lang="en-US" baseline="-25000" dirty="0"/>
              <a:t>7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1 0 1</a:t>
            </a:r>
          </a:p>
          <a:p>
            <a:pPr marL="0" indent="0">
              <a:buNone/>
            </a:pPr>
            <a:r>
              <a:rPr lang="en-US" dirty="0"/>
              <a:t>	P</a:t>
            </a:r>
            <a:r>
              <a:rPr lang="en-US" baseline="-25000" dirty="0"/>
              <a:t>4 </a:t>
            </a:r>
            <a:r>
              <a:rPr lang="en-US" dirty="0"/>
              <a:t>D</a:t>
            </a:r>
            <a:r>
              <a:rPr lang="en-US" baseline="-25000" dirty="0"/>
              <a:t>5 </a:t>
            </a:r>
            <a:r>
              <a:rPr lang="en-US" dirty="0"/>
              <a:t>D</a:t>
            </a:r>
            <a:r>
              <a:rPr lang="en-US" baseline="-25000" dirty="0"/>
              <a:t>6 </a:t>
            </a:r>
            <a:r>
              <a:rPr lang="en-US" dirty="0"/>
              <a:t>D</a:t>
            </a:r>
            <a:r>
              <a:rPr lang="en-US" baseline="-25000" dirty="0"/>
              <a:t>7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1 0 1</a:t>
            </a:r>
          </a:p>
          <a:p>
            <a:r>
              <a:rPr lang="en-IN" dirty="0"/>
              <a:t>7-bit Hamming Code is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IN" dirty="0"/>
              <a:t>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IN" dirty="0"/>
              <a:t> 1 </a:t>
            </a:r>
            <a:r>
              <a:rPr lang="en-IN" dirty="0">
                <a:solidFill>
                  <a:srgbClr val="FF0000"/>
                </a:solidFill>
              </a:rPr>
              <a:t>0</a:t>
            </a:r>
            <a:r>
              <a:rPr lang="en-IN" dirty="0"/>
              <a:t> 1 0 1</a:t>
            </a:r>
          </a:p>
        </p:txBody>
      </p:sp>
    </p:spTree>
    <p:extLst>
      <p:ext uri="{BB962C8B-B14F-4D97-AF65-F5344CB8AC3E}">
        <p14:creationId xmlns:p14="http://schemas.microsoft.com/office/powerpoint/2010/main" val="1540356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A33396-B687-4D3B-969E-A832CA69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Correcting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EA7C58-FBA3-4B6B-8EE7-1DECBB0EB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detect error?</a:t>
            </a:r>
          </a:p>
          <a:p>
            <a:r>
              <a:rPr lang="en-US" dirty="0"/>
              <a:t>Example: Received data = 1001001</a:t>
            </a:r>
          </a:p>
          <a:p>
            <a:pPr marL="0" indent="0">
              <a:buNone/>
            </a:pPr>
            <a:r>
              <a:rPr lang="en-US" dirty="0"/>
              <a:t>	P</a:t>
            </a:r>
            <a:r>
              <a:rPr lang="en-US" baseline="-25000" dirty="0"/>
              <a:t>1</a:t>
            </a:r>
            <a:r>
              <a:rPr lang="en-US" dirty="0"/>
              <a:t> P</a:t>
            </a:r>
            <a:r>
              <a:rPr lang="en-US" baseline="-25000" dirty="0"/>
              <a:t>2</a:t>
            </a:r>
            <a:r>
              <a:rPr lang="en-US" dirty="0"/>
              <a:t> D</a:t>
            </a:r>
            <a:r>
              <a:rPr lang="en-US" baseline="-25000" dirty="0"/>
              <a:t>3</a:t>
            </a:r>
            <a:r>
              <a:rPr lang="en-US" dirty="0"/>
              <a:t> P</a:t>
            </a:r>
            <a:r>
              <a:rPr lang="en-US" baseline="-25000" dirty="0"/>
              <a:t>4</a:t>
            </a:r>
            <a:r>
              <a:rPr lang="en-US" dirty="0"/>
              <a:t> D</a:t>
            </a:r>
            <a:r>
              <a:rPr lang="en-US" baseline="-25000" dirty="0"/>
              <a:t>5</a:t>
            </a:r>
            <a:r>
              <a:rPr lang="en-US" dirty="0"/>
              <a:t> D</a:t>
            </a:r>
            <a:r>
              <a:rPr lang="en-US" baseline="-25000" dirty="0"/>
              <a:t>6 </a:t>
            </a:r>
            <a:r>
              <a:rPr lang="en-US" dirty="0"/>
              <a:t>D</a:t>
            </a:r>
            <a:r>
              <a:rPr lang="en-US" baseline="-25000" dirty="0"/>
              <a:t>7 </a:t>
            </a:r>
            <a:r>
              <a:rPr lang="en-US" dirty="0"/>
              <a:t>= 1 0 0 1 0 0 1 </a:t>
            </a:r>
          </a:p>
          <a:p>
            <a:pPr marL="0" indent="0">
              <a:buNone/>
            </a:pPr>
            <a:r>
              <a:rPr lang="en-US" dirty="0"/>
              <a:t>	P</a:t>
            </a:r>
            <a:r>
              <a:rPr lang="en-US" baseline="-25000" dirty="0"/>
              <a:t>1 </a:t>
            </a:r>
            <a:r>
              <a:rPr lang="en-US" dirty="0"/>
              <a:t>D</a:t>
            </a:r>
            <a:r>
              <a:rPr lang="en-US" baseline="-25000" dirty="0"/>
              <a:t>3 </a:t>
            </a:r>
            <a:r>
              <a:rPr lang="en-US" dirty="0"/>
              <a:t>D</a:t>
            </a:r>
            <a:r>
              <a:rPr lang="en-US" baseline="-25000" dirty="0"/>
              <a:t>5 </a:t>
            </a:r>
            <a:r>
              <a:rPr lang="en-US" dirty="0"/>
              <a:t>D</a:t>
            </a:r>
            <a:r>
              <a:rPr lang="en-US" baseline="-25000" dirty="0"/>
              <a:t>7 </a:t>
            </a:r>
            <a:r>
              <a:rPr lang="en-US" dirty="0"/>
              <a:t>= 1 0 0 1 (No Error) </a:t>
            </a:r>
          </a:p>
          <a:p>
            <a:pPr marL="0" indent="0">
              <a:buNone/>
            </a:pPr>
            <a:r>
              <a:rPr lang="en-US" dirty="0"/>
              <a:t>	P</a:t>
            </a:r>
            <a:r>
              <a:rPr lang="en-US" baseline="-25000" dirty="0"/>
              <a:t>2 </a:t>
            </a:r>
            <a:r>
              <a:rPr lang="en-US" dirty="0"/>
              <a:t>D</a:t>
            </a:r>
            <a:r>
              <a:rPr lang="en-US" baseline="-25000" dirty="0"/>
              <a:t>3 </a:t>
            </a:r>
            <a:r>
              <a:rPr lang="en-US" dirty="0"/>
              <a:t>D</a:t>
            </a:r>
            <a:r>
              <a:rPr lang="en-US" baseline="-25000" dirty="0"/>
              <a:t>6 </a:t>
            </a:r>
            <a:r>
              <a:rPr lang="en-US" dirty="0"/>
              <a:t>D</a:t>
            </a:r>
            <a:r>
              <a:rPr lang="en-US" baseline="-25000" dirty="0"/>
              <a:t>7 </a:t>
            </a:r>
            <a:r>
              <a:rPr lang="en-US" dirty="0"/>
              <a:t>= 0 0 0 1 (Error)</a:t>
            </a:r>
          </a:p>
          <a:p>
            <a:pPr marL="0" indent="0">
              <a:buNone/>
            </a:pPr>
            <a:r>
              <a:rPr lang="en-US" dirty="0"/>
              <a:t>	P</a:t>
            </a:r>
            <a:r>
              <a:rPr lang="en-US" baseline="-25000" dirty="0"/>
              <a:t>4 </a:t>
            </a:r>
            <a:r>
              <a:rPr lang="en-US" dirty="0"/>
              <a:t>D</a:t>
            </a:r>
            <a:r>
              <a:rPr lang="en-US" baseline="-25000" dirty="0"/>
              <a:t>5 </a:t>
            </a:r>
            <a:r>
              <a:rPr lang="en-US" dirty="0"/>
              <a:t>D</a:t>
            </a:r>
            <a:r>
              <a:rPr lang="en-US" baseline="-25000" dirty="0"/>
              <a:t>6 </a:t>
            </a:r>
            <a:r>
              <a:rPr lang="en-US" dirty="0"/>
              <a:t>D</a:t>
            </a:r>
            <a:r>
              <a:rPr lang="en-US" baseline="-25000" dirty="0"/>
              <a:t>7 </a:t>
            </a:r>
            <a:r>
              <a:rPr lang="en-US" dirty="0"/>
              <a:t>= 1 0 0 1 (No Error)</a:t>
            </a:r>
          </a:p>
          <a:p>
            <a:r>
              <a:rPr lang="en-US" dirty="0"/>
              <a:t>The error word is 0 1 0 = 2</a:t>
            </a:r>
            <a:r>
              <a:rPr lang="en-US" baseline="-25000" dirty="0"/>
              <a:t>10</a:t>
            </a:r>
            <a:r>
              <a:rPr lang="en-US" dirty="0"/>
              <a:t>.</a:t>
            </a:r>
          </a:p>
          <a:p>
            <a:r>
              <a:rPr lang="en-US" dirty="0"/>
              <a:t>Complement the 2</a:t>
            </a:r>
            <a:r>
              <a:rPr lang="en-US" baseline="30000" dirty="0"/>
              <a:t>nd</a:t>
            </a:r>
            <a:r>
              <a:rPr lang="en-US" dirty="0"/>
              <a:t> bit (from left).</a:t>
            </a:r>
          </a:p>
          <a:p>
            <a:r>
              <a:rPr lang="en-US" dirty="0"/>
              <a:t>Correct code is 1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0 1 0 0 1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067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IC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Threshold voltage</a:t>
            </a:r>
          </a:p>
          <a:p>
            <a:r>
              <a:rPr lang="en-US" dirty="0"/>
              <a:t>Propagation Delay</a:t>
            </a:r>
          </a:p>
          <a:p>
            <a:r>
              <a:rPr lang="en-US" dirty="0"/>
              <a:t>Power dissipation</a:t>
            </a:r>
          </a:p>
          <a:p>
            <a:r>
              <a:rPr lang="en-US" dirty="0"/>
              <a:t>Fan-in</a:t>
            </a:r>
          </a:p>
          <a:p>
            <a:r>
              <a:rPr lang="en-US" dirty="0"/>
              <a:t>Fan-out</a:t>
            </a:r>
          </a:p>
          <a:p>
            <a:r>
              <a:rPr lang="en-US" dirty="0"/>
              <a:t>Voltage &amp; Current parameters</a:t>
            </a:r>
          </a:p>
          <a:p>
            <a:r>
              <a:rPr lang="en-US" dirty="0"/>
              <a:t>Noise Margin</a:t>
            </a:r>
          </a:p>
          <a:p>
            <a:r>
              <a:rPr lang="en-US" dirty="0"/>
              <a:t>Operating Temperatures</a:t>
            </a:r>
          </a:p>
          <a:p>
            <a:r>
              <a:rPr lang="en-US" dirty="0"/>
              <a:t>Speed power products</a:t>
            </a:r>
          </a:p>
        </p:txBody>
      </p:sp>
    </p:spTree>
    <p:extLst>
      <p:ext uri="{BB962C8B-B14F-4D97-AF65-F5344CB8AC3E}">
        <p14:creationId xmlns:p14="http://schemas.microsoft.com/office/powerpoint/2010/main" val="266991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v/s CMOS v/s ECL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114323"/>
              </p:ext>
            </p:extLst>
          </p:nvPr>
        </p:nvGraphicFramePr>
        <p:xfrm>
          <a:off x="190500" y="1066800"/>
          <a:ext cx="8762999" cy="1982151"/>
        </p:xfrm>
        <a:graphic>
          <a:graphicData uri="http://schemas.openxmlformats.org/drawingml/2006/table">
            <a:tbl>
              <a:tblPr firstRow="1" bandRow="1"/>
              <a:tblGrid>
                <a:gridCol w="30860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25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5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717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6002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CMOS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ECL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02">
                <a:tc>
                  <a:txBody>
                    <a:bodyPr/>
                    <a:lstStyle/>
                    <a:p>
                      <a:r>
                        <a:rPr lang="en-US" sz="2000" dirty="0"/>
                        <a:t>Power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Moderate-High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002">
                <a:tc>
                  <a:txBody>
                    <a:bodyPr/>
                    <a:lstStyle/>
                    <a:p>
                      <a:r>
                        <a:rPr lang="en-US" sz="2000" dirty="0"/>
                        <a:t>Frequency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Very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002">
                <a:tc>
                  <a:txBody>
                    <a:bodyPr/>
                    <a:lstStyle/>
                    <a:p>
                      <a:r>
                        <a:rPr lang="en-US" sz="2000" dirty="0"/>
                        <a:t>Circuit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Moderate-high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High-very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7191">
                <a:tc>
                  <a:txBody>
                    <a:bodyPr/>
                    <a:lstStyle/>
                    <a:p>
                      <a:r>
                        <a:rPr lang="en-US" sz="2000" dirty="0"/>
                        <a:t>Circuit</a:t>
                      </a:r>
                      <a:r>
                        <a:rPr lang="en-US" sz="2000" baseline="0" dirty="0"/>
                        <a:t> types per family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41862"/>
              </p:ext>
            </p:extLst>
          </p:nvPr>
        </p:nvGraphicFramePr>
        <p:xfrm>
          <a:off x="195264" y="3275649"/>
          <a:ext cx="8758238" cy="2194560"/>
        </p:xfrm>
        <a:graphic>
          <a:graphicData uri="http://schemas.openxmlformats.org/drawingml/2006/table">
            <a:tbl>
              <a:tblPr firstRow="1" bandRow="1"/>
              <a:tblGrid>
                <a:gridCol w="9684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32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00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Logic</a:t>
                      </a:r>
                      <a:r>
                        <a:rPr lang="en-US" sz="2000" b="1" baseline="0" dirty="0">
                          <a:solidFill>
                            <a:schemeClr val="tx2"/>
                          </a:solidFill>
                        </a:rPr>
                        <a:t> Family</a:t>
                      </a:r>
                      <a:endParaRPr 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Propagation delay time (ns)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Power dissipation per gate (</a:t>
                      </a:r>
                      <a:r>
                        <a:rPr lang="en-US" sz="2000" b="1" dirty="0" err="1">
                          <a:solidFill>
                            <a:schemeClr val="tx2"/>
                          </a:solidFill>
                        </a:rPr>
                        <a:t>mW</a:t>
                      </a:r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Noise Margin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Fan-in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Fan-out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02">
                <a:tc>
                  <a:txBody>
                    <a:bodyPr/>
                    <a:lstStyle/>
                    <a:p>
                      <a:r>
                        <a:rPr lang="en-US" sz="2000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002">
                <a:tc>
                  <a:txBody>
                    <a:bodyPr/>
                    <a:lstStyle/>
                    <a:p>
                      <a:r>
                        <a:rPr lang="en-US" sz="2000" dirty="0"/>
                        <a:t>CMOS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002">
                <a:tc>
                  <a:txBody>
                    <a:bodyPr/>
                    <a:lstStyle/>
                    <a:p>
                      <a:r>
                        <a:rPr lang="en-US" sz="2000" dirty="0"/>
                        <a:t>ECL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66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 </a:t>
            </a:r>
            <a:r>
              <a:rPr lang="en-US" dirty="0" err="1"/>
              <a:t>Transistor</a:t>
            </a:r>
            <a:r>
              <a:rPr lang="en-US" dirty="0"/>
              <a:t> Logic (TTL)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Dependence on transistors alone to perform basic logic operations.</a:t>
            </a:r>
          </a:p>
          <a:p>
            <a:pPr algn="just"/>
            <a:r>
              <a:rPr lang="en-US" dirty="0"/>
              <a:t>Most popular logic family.</a:t>
            </a:r>
          </a:p>
          <a:p>
            <a:pPr algn="just"/>
            <a:r>
              <a:rPr lang="en-US"/>
              <a:t>Most </a:t>
            </a:r>
            <a:r>
              <a:rPr lang="en-US" dirty="0"/>
              <a:t>widely useful bipolar digital IC family.</a:t>
            </a:r>
          </a:p>
          <a:p>
            <a:pPr algn="just"/>
            <a:r>
              <a:rPr lang="en-US" dirty="0"/>
              <a:t>The TTL uses transistors operating in saturated mode.</a:t>
            </a:r>
          </a:p>
          <a:p>
            <a:pPr algn="just"/>
            <a:r>
              <a:rPr lang="en-US" dirty="0"/>
              <a:t>It is the fastest of the saturated logic families.</a:t>
            </a:r>
          </a:p>
          <a:p>
            <a:pPr algn="just"/>
            <a:r>
              <a:rPr lang="en-US" dirty="0"/>
              <a:t>Good speed, low manufacturing cost, wide range of circuits, and the availability in SSI and MSI are its merits.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1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Schottky</a:t>
            </a:r>
            <a:r>
              <a:rPr lang="en-US" dirty="0"/>
              <a:t> TTL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a transistor is saturated, excess charge carries will be stored in the base region and they must be removed before the transistor can be turned off.</a:t>
            </a:r>
          </a:p>
          <a:p>
            <a:pPr algn="just"/>
            <a:r>
              <a:rPr lang="en-US" dirty="0"/>
              <a:t>So, owing to storage time delay, the speed is reduced.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Schottky</a:t>
            </a:r>
            <a:r>
              <a:rPr lang="en-US" dirty="0"/>
              <a:t> TTL series reduces this storage time delay by not allowing the transistor to go into full saturation.</a:t>
            </a:r>
          </a:p>
          <a:p>
            <a:pPr algn="just"/>
            <a:r>
              <a:rPr lang="en-US" dirty="0"/>
              <a:t>This is accomplished by using a </a:t>
            </a:r>
            <a:r>
              <a:rPr lang="en-US" dirty="0" err="1"/>
              <a:t>Schottky</a:t>
            </a:r>
            <a:r>
              <a:rPr lang="en-US" dirty="0"/>
              <a:t> barrier diode(SBD) between the base and the collector of each transistor.</a:t>
            </a:r>
          </a:p>
          <a:p>
            <a:pPr algn="just"/>
            <a:r>
              <a:rPr lang="en-US"/>
              <a:t>More </a:t>
            </a:r>
            <a:r>
              <a:rPr lang="en-US" dirty="0"/>
              <a:t>than three times the switching speed of standard TTL, at the expense of approximately doubling the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266991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Tri-state TTL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It utilizes the advantage of the high speed of operation of the totem-pole configuration and wire </a:t>
            </a:r>
            <a:r>
              <a:rPr lang="en-US" dirty="0" err="1"/>
              <a:t>ANDing</a:t>
            </a:r>
            <a:r>
              <a:rPr lang="en-US" dirty="0"/>
              <a:t> of the open-collector configuration.</a:t>
            </a:r>
          </a:p>
          <a:p>
            <a:pPr algn="just"/>
            <a:r>
              <a:rPr lang="en-US" dirty="0"/>
              <a:t>It is called the tri-state TTL, because it allows three possible output states: HIGH, LOW, and HIGH Impedance (Hi-Z).</a:t>
            </a:r>
          </a:p>
          <a:p>
            <a:pPr algn="just"/>
            <a:r>
              <a:rPr lang="en-US" dirty="0"/>
              <a:t>In the Hi-Z state, both the transistors in the totem-pole arrangement are turned off, so that the output terminal is a HIGH impedance to ground or </a:t>
            </a:r>
            <a:r>
              <a:rPr lang="en-US" dirty="0" err="1"/>
              <a:t>V</a:t>
            </a:r>
            <a:r>
              <a:rPr lang="en-US" baseline="-25000" dirty="0" err="1"/>
              <a:t>cc</a:t>
            </a:r>
            <a:r>
              <a:rPr lang="en-US" dirty="0"/>
              <a:t>.</a:t>
            </a:r>
            <a:endParaRPr lang="en-US" baseline="-25000" dirty="0"/>
          </a:p>
          <a:p>
            <a:pPr algn="just"/>
            <a:r>
              <a:rPr lang="en-US" dirty="0"/>
              <a:t>In fact, the output is an open or floating terminal, that is, neither a LOW nor a HIGH.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1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NOR as Universal Gate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786" y="2202594"/>
            <a:ext cx="209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NOT using NOR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148383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0960" y="148383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A’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80804" y="129995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83577" y="165597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83042" y="990600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(A+B)’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62800" y="99060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((A+B)’)’ = A+B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24445" y="2202594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OR using NOR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5001605" y="3602540"/>
            <a:ext cx="0" cy="3732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004781" y="4316347"/>
            <a:ext cx="0" cy="3732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001605" y="3975791"/>
            <a:ext cx="263923" cy="9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005840" y="4321746"/>
            <a:ext cx="263923" cy="9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542955" y="335493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45728" y="445876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730252" y="3106365"/>
            <a:ext cx="42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A’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903251" y="3871748"/>
            <a:ext cx="17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(A’+B’)’ = AB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429000" y="525780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AND using NOR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93939" y="4786146"/>
            <a:ext cx="42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B’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4700" y="1359991"/>
            <a:ext cx="2134555" cy="723601"/>
            <a:chOff x="794700" y="1359991"/>
            <a:chExt cx="2134555" cy="723601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209807" y="1537887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94700" y="172179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82"/>
            <p:cNvGrpSpPr/>
            <p:nvPr/>
          </p:nvGrpSpPr>
          <p:grpSpPr>
            <a:xfrm>
              <a:off x="1209806" y="1359991"/>
              <a:ext cx="1719449" cy="723601"/>
              <a:chOff x="7186131" y="5434727"/>
              <a:chExt cx="1719449" cy="723601"/>
            </a:xfrm>
          </p:grpSpPr>
          <p:grpSp>
            <p:nvGrpSpPr>
              <p:cNvPr id="5" name="Group 83"/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Stored Data 71"/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Stored Data 71"/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" name="Group 84"/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Oval 86"/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7" name="Group 91"/>
          <p:cNvGrpSpPr/>
          <p:nvPr/>
        </p:nvGrpSpPr>
        <p:grpSpPr>
          <a:xfrm>
            <a:off x="4452751" y="1347650"/>
            <a:ext cx="1719449" cy="723601"/>
            <a:chOff x="7186131" y="5434727"/>
            <a:chExt cx="1719449" cy="723601"/>
          </a:xfrm>
        </p:grpSpPr>
        <p:grpSp>
          <p:nvGrpSpPr>
            <p:cNvPr id="8" name="Group 92"/>
            <p:cNvGrpSpPr/>
            <p:nvPr/>
          </p:nvGrpSpPr>
          <p:grpSpPr>
            <a:xfrm>
              <a:off x="7186131" y="5434727"/>
              <a:ext cx="1332140" cy="723601"/>
              <a:chOff x="3675121" y="5435921"/>
              <a:chExt cx="1332140" cy="723601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Stored Data 71"/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93"/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" name="Group 100"/>
          <p:cNvGrpSpPr/>
          <p:nvPr/>
        </p:nvGrpSpPr>
        <p:grpSpPr>
          <a:xfrm>
            <a:off x="6007950" y="1352533"/>
            <a:ext cx="2134555" cy="723601"/>
            <a:chOff x="794700" y="1359991"/>
            <a:chExt cx="2134555" cy="723601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1209807" y="1537887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94700" y="172179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3"/>
            <p:cNvGrpSpPr/>
            <p:nvPr/>
          </p:nvGrpSpPr>
          <p:grpSpPr>
            <a:xfrm>
              <a:off x="1209806" y="1359991"/>
              <a:ext cx="1719449" cy="723601"/>
              <a:chOff x="7186131" y="5434727"/>
              <a:chExt cx="1719449" cy="723601"/>
            </a:xfrm>
          </p:grpSpPr>
          <p:grpSp>
            <p:nvGrpSpPr>
              <p:cNvPr id="13" name="Group 104"/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109" name="Straight Connector 108"/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Stored Data 71"/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Stored Data 71"/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" name="Group 105"/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Oval 107"/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6" name="Group 112"/>
          <p:cNvGrpSpPr/>
          <p:nvPr/>
        </p:nvGrpSpPr>
        <p:grpSpPr>
          <a:xfrm>
            <a:off x="2876429" y="3237310"/>
            <a:ext cx="2134555" cy="723601"/>
            <a:chOff x="794700" y="1359991"/>
            <a:chExt cx="2134555" cy="723601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1209807" y="1537887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794700" y="172179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15"/>
            <p:cNvGrpSpPr/>
            <p:nvPr/>
          </p:nvGrpSpPr>
          <p:grpSpPr>
            <a:xfrm>
              <a:off x="1209806" y="1359991"/>
              <a:ext cx="1719449" cy="723601"/>
              <a:chOff x="7186131" y="5434727"/>
              <a:chExt cx="1719449" cy="723601"/>
            </a:xfrm>
          </p:grpSpPr>
          <p:grpSp>
            <p:nvGrpSpPr>
              <p:cNvPr id="21" name="Group 116"/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Stored Data 71"/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4" name="Stored Data 71"/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2" name="Group 117"/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Oval 119"/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23" name="Group 124"/>
          <p:cNvGrpSpPr/>
          <p:nvPr/>
        </p:nvGrpSpPr>
        <p:grpSpPr>
          <a:xfrm>
            <a:off x="2865537" y="4316347"/>
            <a:ext cx="2134555" cy="723601"/>
            <a:chOff x="794700" y="1359991"/>
            <a:chExt cx="2134555" cy="723601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1209807" y="1537887"/>
              <a:ext cx="0" cy="363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794700" y="172179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127"/>
            <p:cNvGrpSpPr/>
            <p:nvPr/>
          </p:nvGrpSpPr>
          <p:grpSpPr>
            <a:xfrm>
              <a:off x="1209806" y="1359991"/>
              <a:ext cx="1719449" cy="723601"/>
              <a:chOff x="7186131" y="5434727"/>
              <a:chExt cx="1719449" cy="723601"/>
            </a:xfrm>
          </p:grpSpPr>
          <p:grpSp>
            <p:nvGrpSpPr>
              <p:cNvPr id="25" name="Group 128"/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133" name="Straight Connector 132"/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Stored Data 71"/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6" name="Stored Data 71"/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" name="Group 129"/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Oval 131"/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27" name="Group 136"/>
          <p:cNvGrpSpPr/>
          <p:nvPr/>
        </p:nvGrpSpPr>
        <p:grpSpPr>
          <a:xfrm>
            <a:off x="5091116" y="3775901"/>
            <a:ext cx="1719449" cy="723601"/>
            <a:chOff x="7186131" y="5434727"/>
            <a:chExt cx="1719449" cy="723601"/>
          </a:xfrm>
        </p:grpSpPr>
        <p:grpSp>
          <p:nvGrpSpPr>
            <p:cNvPr id="28" name="Group 137"/>
            <p:cNvGrpSpPr/>
            <p:nvPr/>
          </p:nvGrpSpPr>
          <p:grpSpPr>
            <a:xfrm>
              <a:off x="7186131" y="5434727"/>
              <a:ext cx="1332140" cy="723601"/>
              <a:chOff x="3675121" y="5435921"/>
              <a:chExt cx="1332140" cy="723601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V="1">
                <a:off x="3675121" y="5630201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Stored Data 71"/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" name="Group 138"/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140" name="Straight Connector 139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Oval 140"/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0577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  <p:bldP spid="38" grpId="0"/>
      <p:bldP spid="39" grpId="0"/>
      <p:bldP spid="40" grpId="0"/>
      <p:bldP spid="41" grpId="0"/>
      <p:bldP spid="42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4229100" cy="2590800"/>
              </a:xfrm>
            </p:spPr>
            <p:txBody>
              <a:bodyPr/>
              <a:lstStyle/>
              <a:p>
                <a:r>
                  <a:rPr lang="en-US" dirty="0"/>
                  <a:t>AND laws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0=0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𝑁𝑢𝑙𝑙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𝐿𝑎𝑤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𝐼𝑑𝑒𝑛𝑡𝑖𝑡𝑦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𝐿𝑎𝑤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4229100" cy="2590800"/>
              </a:xfrm>
              <a:blipFill rotWithShape="0">
                <a:blip r:embed="rId2"/>
                <a:stretch>
                  <a:fillRect l="-216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724400" y="990600"/>
                <a:ext cx="4229100" cy="2590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OR laws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𝑁𝑢𝑙𝑙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𝐿𝑎𝑤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+1=1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𝐼𝑑𝑒𝑛𝑡𝑖𝑡𝑦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𝐿𝑎𝑤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990600"/>
                <a:ext cx="4229100" cy="2590800"/>
              </a:xfrm>
              <a:prstGeom prst="rect">
                <a:avLst/>
              </a:prstGeom>
              <a:blipFill rotWithShape="0">
                <a:blip r:embed="rId3"/>
                <a:stretch>
                  <a:fillRect l="-216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90500" y="3657600"/>
                <a:ext cx="4229100" cy="2590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Commutative laws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657600"/>
                <a:ext cx="4229100" cy="2590800"/>
              </a:xfrm>
              <a:prstGeom prst="rect">
                <a:avLst/>
              </a:prstGeom>
              <a:blipFill rotWithShape="0">
                <a:blip r:embed="rId4"/>
                <a:stretch>
                  <a:fillRect l="-216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24400" y="3657600"/>
            <a:ext cx="4229100" cy="2590800"/>
          </a:xfrm>
          <a:prstGeom prst="rect">
            <a:avLst/>
          </a:prstGeom>
          <a:blipFill rotWithShape="0">
            <a:blip r:embed="rId5"/>
            <a:stretch>
              <a:fillRect l="-2161" t="-941"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``</a:t>
            </a:r>
          </a:p>
        </p:txBody>
      </p:sp>
    </p:spTree>
    <p:extLst>
      <p:ext uri="{BB962C8B-B14F-4D97-AF65-F5344CB8AC3E}">
        <p14:creationId xmlns:p14="http://schemas.microsoft.com/office/powerpoint/2010/main" val="2653447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4229100" cy="2590800"/>
              </a:xfrm>
            </p:spPr>
            <p:txBody>
              <a:bodyPr/>
              <a:lstStyle/>
              <a:p>
                <a:r>
                  <a:rPr lang="en-US" dirty="0"/>
                  <a:t>Distributive laws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4229100" cy="2590800"/>
              </a:xfrm>
              <a:blipFill rotWithShape="0">
                <a:blip r:embed="rId2"/>
                <a:stretch>
                  <a:fillRect l="-216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724400" y="990600"/>
                <a:ext cx="4229100" cy="2590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Redundant Literal Rule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990600"/>
                <a:ext cx="4229100" cy="2590800"/>
              </a:xfrm>
              <a:prstGeom prst="rect">
                <a:avLst/>
              </a:prstGeom>
              <a:blipFill rotWithShape="0">
                <a:blip r:embed="rId3"/>
                <a:stretch>
                  <a:fillRect l="-216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90500" y="3657600"/>
                <a:ext cx="4229100" cy="2590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Idempotent laws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657600"/>
                <a:ext cx="4229100" cy="2590800"/>
              </a:xfrm>
              <a:prstGeom prst="rect">
                <a:avLst/>
              </a:prstGeom>
              <a:blipFill rotWithShape="0">
                <a:blip r:embed="rId4"/>
                <a:stretch>
                  <a:fillRect l="-216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724400" y="3657600"/>
                <a:ext cx="4229100" cy="2590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Tx/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Absorption laws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657600"/>
                <a:ext cx="4229100" cy="2590800"/>
              </a:xfrm>
              <a:prstGeom prst="rect">
                <a:avLst/>
              </a:prstGeom>
              <a:blipFill rotWithShape="0">
                <a:blip r:embed="rId5"/>
                <a:stretch>
                  <a:fillRect l="-216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783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4229100" cy="2590800"/>
              </a:xfrm>
            </p:spPr>
            <p:txBody>
              <a:bodyPr/>
              <a:lstStyle/>
              <a:p>
                <a:r>
                  <a:rPr lang="en-US" dirty="0"/>
                  <a:t>De Morgan’s Theorem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4229100" cy="2590800"/>
              </a:xfrm>
              <a:blipFill rotWithShape="0">
                <a:blip r:embed="rId2"/>
                <a:stretch>
                  <a:fillRect l="-216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171700" y="2820153"/>
            <a:ext cx="4800600" cy="76124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Break the line change the sign</a:t>
            </a:r>
          </a:p>
        </p:txBody>
      </p:sp>
    </p:spTree>
    <p:extLst>
      <p:ext uri="{BB962C8B-B14F-4D97-AF65-F5344CB8AC3E}">
        <p14:creationId xmlns:p14="http://schemas.microsoft.com/office/powerpoint/2010/main" val="451275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Proof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82" t="-11278" b="-338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599" y="1561466"/>
          <a:ext cx="838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799" y="1561466"/>
          <a:ext cx="838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5999" y="1561466"/>
          <a:ext cx="838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67497" y="1561466"/>
          <a:ext cx="104730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A+B+C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4114799" y="1561466"/>
              <a:ext cx="9906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1" i="0" smtClean="0">
                                        <a:latin typeface="+mn-lt"/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IN" sz="2400" b="1" i="0" smtClean="0">
                                        <a:latin typeface="+mn-lt"/>
                                      </a:rPr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IN" sz="2400" b="1" i="0" smtClean="0">
                                        <a:latin typeface="+mn-lt"/>
                                      </a:rPr>
                                      <m:t>B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IN" sz="2400" b="1" i="0" smtClean="0">
                                        <a:latin typeface="+mn-lt"/>
                                      </a:rPr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IN" sz="2400" b="1" i="0" smtClean="0">
                                        <a:latin typeface="+mn-lt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24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610483399"/>
                  </p:ext>
                </p:extLst>
              </p:nvPr>
            </p:nvGraphicFramePr>
            <p:xfrm>
              <a:off x="4114799" y="1561466"/>
              <a:ext cx="9906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10" t="-1333" r="-2439" b="-8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5105399" y="1561466"/>
              <a:ext cx="8382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1" i="0" smtClean="0">
                                        <a:latin typeface="+mn-lt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24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193222265"/>
                  </p:ext>
                </p:extLst>
              </p:nvPr>
            </p:nvGraphicFramePr>
            <p:xfrm>
              <a:off x="5105399" y="1561466"/>
              <a:ext cx="8382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25" t="-1333" r="-3623" b="-8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5943599" y="1561466"/>
              <a:ext cx="8382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1" i="0" smtClean="0">
                                        <a:latin typeface="+mn-lt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892283689"/>
                  </p:ext>
                </p:extLst>
              </p:nvPr>
            </p:nvGraphicFramePr>
            <p:xfrm>
              <a:off x="5943599" y="1561466"/>
              <a:ext cx="8382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19" t="-1333" r="-2878" b="-8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/>
            </p:nvGraphicFramePr>
            <p:xfrm>
              <a:off x="6781799" y="1561466"/>
              <a:ext cx="8382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1" i="0" smtClean="0">
                                        <a:latin typeface="+mn-lt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693484062"/>
                  </p:ext>
                </p:extLst>
              </p:nvPr>
            </p:nvGraphicFramePr>
            <p:xfrm>
              <a:off x="6781799" y="1561466"/>
              <a:ext cx="8382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725" t="-1333" r="-3623" b="-8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/>
            </p:nvGraphicFramePr>
            <p:xfrm>
              <a:off x="7619999" y="1561466"/>
              <a:ext cx="8382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1" i="0" smtClean="0">
                                        <a:latin typeface="+mn-lt"/>
                                      </a:rPr>
                                      <m:t>A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1" i="0" smtClean="0">
                                        <a:latin typeface="+mn-lt"/>
                                      </a:rPr>
                                      <m:t>B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1" i="0" smtClean="0">
                                        <a:latin typeface="+mn-lt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052371236"/>
                  </p:ext>
                </p:extLst>
              </p:nvPr>
            </p:nvGraphicFramePr>
            <p:xfrm>
              <a:off x="7619999" y="1561466"/>
              <a:ext cx="8382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719" t="-1333" r="-2878" b="-8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3" name="Rectangle 32"/>
          <p:cNvSpPr/>
          <p:nvPr/>
        </p:nvSpPr>
        <p:spPr>
          <a:xfrm>
            <a:off x="381000" y="57150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/>
              <a:t>From truth table, it is clearly visible that L.H.S. = R.H.S. Hence, the complement of a sum of variables is equal to the product of their individual complements.</a:t>
            </a:r>
          </a:p>
        </p:txBody>
      </p:sp>
      <p:sp>
        <p:nvSpPr>
          <p:cNvPr id="34" name="Left Brace 33"/>
          <p:cNvSpPr/>
          <p:nvPr/>
        </p:nvSpPr>
        <p:spPr>
          <a:xfrm rot="5400000">
            <a:off x="2673112" y="-870821"/>
            <a:ext cx="363467" cy="4501110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Left Brace 34"/>
          <p:cNvSpPr/>
          <p:nvPr/>
        </p:nvSpPr>
        <p:spPr>
          <a:xfrm rot="5400000">
            <a:off x="6600067" y="-304532"/>
            <a:ext cx="363467" cy="3352799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2448227" y="838200"/>
            <a:ext cx="876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rgbClr val="C00000"/>
                </a:solidFill>
              </a:rPr>
              <a:t>L.H.S.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356983" y="838200"/>
            <a:ext cx="958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rgbClr val="C00000"/>
                </a:solidFill>
              </a:rPr>
              <a:t>R.H.S.</a:t>
            </a:r>
          </a:p>
        </p:txBody>
      </p:sp>
    </p:spTree>
    <p:extLst>
      <p:ext uri="{BB962C8B-B14F-4D97-AF65-F5344CB8AC3E}">
        <p14:creationId xmlns:p14="http://schemas.microsoft.com/office/powerpoint/2010/main" val="586348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Proof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82" t="-11278" b="-338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9034" y="1561466"/>
          <a:ext cx="838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27234" y="1561466"/>
          <a:ext cx="838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65434" y="1561466"/>
          <a:ext cx="838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46932" y="1561466"/>
          <a:ext cx="104730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3794234" y="1561466"/>
              <a:ext cx="9906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1" i="0" smtClean="0">
                                        <a:latin typeface="+mn-lt"/>
                                      </a:rPr>
                                      <m:t>ABC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24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959103160"/>
                  </p:ext>
                </p:extLst>
              </p:nvPr>
            </p:nvGraphicFramePr>
            <p:xfrm>
              <a:off x="3794234" y="1561466"/>
              <a:ext cx="9906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13" t="-1333" r="-3067" b="-8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4784834" y="1561466"/>
              <a:ext cx="8382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1" i="0" smtClean="0">
                                        <a:latin typeface="+mn-lt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24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6201912"/>
                  </p:ext>
                </p:extLst>
              </p:nvPr>
            </p:nvGraphicFramePr>
            <p:xfrm>
              <a:off x="4784834" y="1561466"/>
              <a:ext cx="8382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19" t="-1333" r="-2878" b="-8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5623034" y="1561466"/>
              <a:ext cx="8382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1" i="0" smtClean="0">
                                        <a:latin typeface="+mn-lt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203285867"/>
                  </p:ext>
                </p:extLst>
              </p:nvPr>
            </p:nvGraphicFramePr>
            <p:xfrm>
              <a:off x="5623034" y="1561466"/>
              <a:ext cx="8382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25" t="-1333" r="-3623" b="-8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/>
            </p:nvGraphicFramePr>
            <p:xfrm>
              <a:off x="6461234" y="1561466"/>
              <a:ext cx="8382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1" i="0" smtClean="0">
                                        <a:latin typeface="+mn-lt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291384675"/>
                  </p:ext>
                </p:extLst>
              </p:nvPr>
            </p:nvGraphicFramePr>
            <p:xfrm>
              <a:off x="6461234" y="1561466"/>
              <a:ext cx="8382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719" t="-1333" r="-2878" b="-8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/>
            </p:nvGraphicFramePr>
            <p:xfrm>
              <a:off x="7299433" y="1561466"/>
              <a:ext cx="1524002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1" i="0" smtClean="0">
                                        <a:latin typeface="+mn-lt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1" i="0" smtClean="0">
                                        <a:latin typeface="+mn-lt"/>
                                      </a:rPr>
                                      <m:t>B</m:t>
                                    </m:r>
                                  </m:e>
                                </m:acc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 b="1" i="0" smtClean="0">
                                        <a:latin typeface="+mn-lt"/>
                                      </a:rPr>
                                      <m:t>C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078771631"/>
                  </p:ext>
                </p:extLst>
              </p:nvPr>
            </p:nvGraphicFramePr>
            <p:xfrm>
              <a:off x="7299433" y="1561466"/>
              <a:ext cx="1524002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98" t="-1333" r="-1594" b="-8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1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 smtClean="0"/>
                            <a:t>0</a:t>
                          </a:r>
                          <a:endParaRPr lang="en-IN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3" name="Rectangle 32"/>
          <p:cNvSpPr/>
          <p:nvPr/>
        </p:nvSpPr>
        <p:spPr>
          <a:xfrm>
            <a:off x="381000" y="57150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/>
              <a:t>From truth table, it is clearly visible that L.H.S. = R.H.S. Hence, the complement of a product of variables is equal to the sum of their individual complements.</a:t>
            </a:r>
          </a:p>
        </p:txBody>
      </p:sp>
      <p:sp>
        <p:nvSpPr>
          <p:cNvPr id="34" name="Left Brace 33"/>
          <p:cNvSpPr/>
          <p:nvPr/>
        </p:nvSpPr>
        <p:spPr>
          <a:xfrm rot="5400000">
            <a:off x="2373622" y="-870821"/>
            <a:ext cx="363467" cy="4501110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Left Brace 34"/>
          <p:cNvSpPr/>
          <p:nvPr/>
        </p:nvSpPr>
        <p:spPr>
          <a:xfrm rot="5400000">
            <a:off x="6620438" y="-605665"/>
            <a:ext cx="372701" cy="3970227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2148737" y="838200"/>
            <a:ext cx="876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rgbClr val="C00000"/>
                </a:solidFill>
              </a:rPr>
              <a:t>L.H.S.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356985" y="838200"/>
            <a:ext cx="958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rgbClr val="C00000"/>
                </a:solidFill>
              </a:rPr>
              <a:t>R.H.S.</a:t>
            </a:r>
          </a:p>
        </p:txBody>
      </p:sp>
    </p:spTree>
    <p:extLst>
      <p:ext uri="{BB962C8B-B14F-4D97-AF65-F5344CB8AC3E}">
        <p14:creationId xmlns:p14="http://schemas.microsoft.com/office/powerpoint/2010/main" val="669594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Boolean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8763000" cy="914400"/>
              </a:xfrm>
            </p:spPr>
            <p:txBody>
              <a:bodyPr/>
              <a:lstStyle/>
              <a:p>
                <a:r>
                  <a:rPr lang="en-US" dirty="0"/>
                  <a:t>Reduce the expression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8763000" cy="914400"/>
              </a:xfrm>
              <a:blipFill rotWithShape="0">
                <a:blip r:embed="rId2"/>
                <a:stretch>
                  <a:fillRect l="-904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2400" y="1600200"/>
                <a:ext cx="4440575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00200"/>
                <a:ext cx="4440575" cy="5246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2400" y="2127198"/>
                <a:ext cx="4391908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127198"/>
                <a:ext cx="4391908" cy="5246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200" y="2660598"/>
                <a:ext cx="4738157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𝐵𝐴𝐶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𝐵𝐷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660598"/>
                <a:ext cx="4738157" cy="5246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7813" y="3124200"/>
                <a:ext cx="4377480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𝐴𝐵𝐶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𝐵𝐷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13" y="3124200"/>
                <a:ext cx="4377480" cy="5241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2400" y="3590169"/>
                <a:ext cx="4639475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590169"/>
                <a:ext cx="4639475" cy="52411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1809" y="4038600"/>
                <a:ext cx="20943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𝐵𝐷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09" y="4038600"/>
                <a:ext cx="209435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634211" y="2158680"/>
            <a:ext cx="2319289" cy="461665"/>
          </a:xfrm>
          <a:prstGeom prst="rect">
            <a:avLst/>
          </a:prstGeom>
          <a:ln w="25400">
            <a:noFill/>
            <a:prstDash val="dash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(Distributive law)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34211" y="2662535"/>
            <a:ext cx="2319289" cy="461665"/>
          </a:xfrm>
          <a:prstGeom prst="rect">
            <a:avLst/>
          </a:prstGeom>
          <a:ln w="25400">
            <a:noFill/>
            <a:prstDash val="dash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(Distributive law)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76804" y="3146449"/>
            <a:ext cx="1276696" cy="461665"/>
          </a:xfrm>
          <a:prstGeom prst="rect">
            <a:avLst/>
          </a:prstGeom>
          <a:ln w="25400">
            <a:noFill/>
            <a:prstDash val="dash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(A.A = A)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80151" y="4069377"/>
            <a:ext cx="1465466" cy="461665"/>
          </a:xfrm>
          <a:prstGeom prst="rect">
            <a:avLst/>
          </a:prstGeom>
          <a:ln w="25400">
            <a:noFill/>
            <a:prstDash val="dash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(1 + A = 1)</a:t>
            </a:r>
          </a:p>
        </p:txBody>
      </p:sp>
    </p:spTree>
    <p:extLst>
      <p:ext uri="{BB962C8B-B14F-4D97-AF65-F5344CB8AC3E}">
        <p14:creationId xmlns:p14="http://schemas.microsoft.com/office/powerpoint/2010/main" val="35355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Boolean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8763000" cy="914400"/>
              </a:xfrm>
            </p:spPr>
            <p:txBody>
              <a:bodyPr/>
              <a:lstStyle/>
              <a:p>
                <a:r>
                  <a:rPr lang="en-US" dirty="0"/>
                  <a:t>Reduce the expression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8763000" cy="914400"/>
              </a:xfrm>
              <a:blipFill rotWithShape="0">
                <a:blip r:embed="rId2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3400" y="1600200"/>
                <a:ext cx="3985643" cy="581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00200"/>
                <a:ext cx="3985643" cy="5819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3400" y="2127198"/>
                <a:ext cx="3558410" cy="581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127198"/>
                <a:ext cx="3558410" cy="5819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3240" y="2660598"/>
                <a:ext cx="4714560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40" y="2660598"/>
                <a:ext cx="4714560" cy="5246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8813" y="3124200"/>
                <a:ext cx="5781775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13" y="3124200"/>
                <a:ext cx="5781775" cy="5246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3400" y="3590169"/>
                <a:ext cx="6093271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90169"/>
                <a:ext cx="6093271" cy="5246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7200" y="4038600"/>
                <a:ext cx="5092100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038600"/>
                <a:ext cx="5092100" cy="5246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71045" y="4504569"/>
                <a:ext cx="4024755" cy="52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45" y="4504569"/>
                <a:ext cx="4024755" cy="5246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34157" y="4953000"/>
                <a:ext cx="26662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+0+0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7" y="4953000"/>
                <a:ext cx="2666243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33400" y="5420380"/>
                <a:ext cx="14142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420380"/>
                <a:ext cx="141423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573579" y="2198933"/>
            <a:ext cx="2372381" cy="461665"/>
          </a:xfrm>
          <a:prstGeom prst="rect">
            <a:avLst/>
          </a:prstGeom>
          <a:ln w="25400">
            <a:noFill/>
            <a:prstDash val="dash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DeMorgan’s</a:t>
            </a:r>
            <a:r>
              <a:rPr lang="en-US" sz="2400" dirty="0">
                <a:solidFill>
                  <a:schemeClr val="tx2"/>
                </a:solidFill>
              </a:rPr>
              <a:t> law)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73578" y="2695202"/>
            <a:ext cx="2372381" cy="461665"/>
          </a:xfrm>
          <a:prstGeom prst="rect">
            <a:avLst/>
          </a:prstGeom>
          <a:ln w="25400">
            <a:noFill/>
            <a:prstDash val="dash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DeMorgan’s</a:t>
            </a:r>
            <a:r>
              <a:rPr lang="en-US" sz="2400" dirty="0">
                <a:solidFill>
                  <a:schemeClr val="tx2"/>
                </a:solidFill>
              </a:rPr>
              <a:t> law)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26670" y="3183488"/>
            <a:ext cx="2319289" cy="461665"/>
          </a:xfrm>
          <a:prstGeom prst="rect">
            <a:avLst/>
          </a:prstGeom>
          <a:ln w="25400">
            <a:noFill/>
            <a:prstDash val="dash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(Distributive law)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34211" y="3671774"/>
            <a:ext cx="2319289" cy="461665"/>
          </a:xfrm>
          <a:prstGeom prst="rect">
            <a:avLst/>
          </a:prstGeom>
          <a:ln w="25400">
            <a:noFill/>
            <a:prstDash val="dash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(Distributive law)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91757" y="4038600"/>
            <a:ext cx="1322671" cy="461665"/>
          </a:xfrm>
          <a:prstGeom prst="rect">
            <a:avLst/>
          </a:prstGeom>
          <a:ln w="25400">
            <a:noFill/>
            <a:prstDash val="dash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(A.A’ = 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34211" y="4488474"/>
            <a:ext cx="2319289" cy="461665"/>
          </a:xfrm>
          <a:prstGeom prst="rect">
            <a:avLst/>
          </a:prstGeom>
          <a:ln w="25400">
            <a:noFill/>
            <a:prstDash val="dash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(Distributive law)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23288" y="4958715"/>
            <a:ext cx="1322671" cy="461665"/>
          </a:xfrm>
          <a:prstGeom prst="rect">
            <a:avLst/>
          </a:prstGeom>
          <a:ln w="25400">
            <a:noFill/>
            <a:prstDash val="dash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(A.A’ = 0)</a:t>
            </a:r>
          </a:p>
        </p:txBody>
      </p:sp>
    </p:spTree>
    <p:extLst>
      <p:ext uri="{BB962C8B-B14F-4D97-AF65-F5344CB8AC3E}">
        <p14:creationId xmlns:p14="http://schemas.microsoft.com/office/powerpoint/2010/main" val="1419282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3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  <a:p>
            <a:r>
              <a:rPr lang="en-US" dirty="0"/>
              <a:t>Boolean Algebra</a:t>
            </a:r>
          </a:p>
          <a:p>
            <a:r>
              <a:rPr lang="en-US" dirty="0"/>
              <a:t>Number Systems</a:t>
            </a:r>
          </a:p>
          <a:p>
            <a:r>
              <a:rPr lang="en-US"/>
              <a:t>Codes</a:t>
            </a:r>
            <a:endParaRPr lang="en-US" dirty="0"/>
          </a:p>
          <a:p>
            <a:r>
              <a:rPr lang="en-US" dirty="0"/>
              <a:t>Logic Family Terminology</a:t>
            </a:r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𝐵𝐶</m:t>
                                </m:r>
                              </m:e>
                            </m:acc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81800" y="1095376"/>
                <a:ext cx="1002647" cy="46166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095376"/>
                <a:ext cx="100264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05" b="-1688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81800" y="1600200"/>
                <a:ext cx="1042978" cy="46166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600200"/>
                <a:ext cx="104297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56" b="-155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022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/>
              <a:t>Number Systems</a:t>
            </a:r>
          </a:p>
        </p:txBody>
      </p:sp>
      <p:sp>
        <p:nvSpPr>
          <p:cNvPr id="5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1: </a:t>
            </a:r>
            <a:r>
              <a:rPr lang="en-US" noProof="1"/>
              <a:t>Binary Systems &amp; Logic Circuits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172386389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Number Systems</a:t>
            </a:r>
          </a:p>
        </p:txBody>
      </p:sp>
      <p:graphicFrame>
        <p:nvGraphicFramePr>
          <p:cNvPr id="7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834249"/>
              </p:ext>
            </p:extLst>
          </p:nvPr>
        </p:nvGraphicFramePr>
        <p:xfrm>
          <a:off x="304801" y="1066801"/>
          <a:ext cx="8648699" cy="3630002"/>
        </p:xfrm>
        <a:graphic>
          <a:graphicData uri="http://schemas.openxmlformats.org/drawingml/2006/table">
            <a:tbl>
              <a:tblPr/>
              <a:tblGrid>
                <a:gridCol w="16790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12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522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05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255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743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Symbols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Used by Humans?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Used in Computers?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0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 1, …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3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13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Octal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 1, …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365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 1, … 9,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A, B, …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942894"/>
            <a:ext cx="1454727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" y="2535488"/>
            <a:ext cx="1454727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" y="3106525"/>
            <a:ext cx="1454727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3699119"/>
            <a:ext cx="1454727" cy="720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49095" y="1942894"/>
            <a:ext cx="746505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49095" y="2535488"/>
            <a:ext cx="746505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9095" y="3106525"/>
            <a:ext cx="746505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49095" y="3699119"/>
            <a:ext cx="746505" cy="720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00400" y="1942894"/>
            <a:ext cx="1600200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00400" y="2535488"/>
            <a:ext cx="1600200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00400" y="3106525"/>
            <a:ext cx="1600200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00400" y="3733800"/>
            <a:ext cx="1600200" cy="871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25975" y="1949718"/>
            <a:ext cx="1454727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25975" y="2542312"/>
            <a:ext cx="1454727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25975" y="3113349"/>
            <a:ext cx="1454727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25975" y="3705943"/>
            <a:ext cx="1454727" cy="720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30975" y="1949718"/>
            <a:ext cx="1454727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30975" y="2542312"/>
            <a:ext cx="1454727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30975" y="3113349"/>
            <a:ext cx="1454727" cy="484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30975" y="3705943"/>
            <a:ext cx="1454727" cy="720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83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Quantities / Counting</a:t>
            </a:r>
          </a:p>
        </p:txBody>
      </p:sp>
      <p:graphicFrame>
        <p:nvGraphicFramePr>
          <p:cNvPr id="4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54707"/>
              </p:ext>
            </p:extLst>
          </p:nvPr>
        </p:nvGraphicFramePr>
        <p:xfrm>
          <a:off x="220070" y="1066800"/>
          <a:ext cx="4275730" cy="4495794"/>
        </p:xfrm>
        <a:graphic>
          <a:graphicData uri="http://schemas.openxmlformats.org/drawingml/2006/table">
            <a:tbl>
              <a:tblPr/>
              <a:tblGrid>
                <a:gridCol w="1111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65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65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08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514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Octal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Hexa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7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34981"/>
              </p:ext>
            </p:extLst>
          </p:nvPr>
        </p:nvGraphicFramePr>
        <p:xfrm>
          <a:off x="4715870" y="1066800"/>
          <a:ext cx="4275730" cy="4495794"/>
        </p:xfrm>
        <a:graphic>
          <a:graphicData uri="http://schemas.openxmlformats.org/drawingml/2006/table">
            <a:tbl>
              <a:tblPr/>
              <a:tblGrid>
                <a:gridCol w="1111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65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65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08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514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Octal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Hexa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33400" y="1905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1905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0" y="1905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1905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2362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76400" y="2362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4600" y="2362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81400" y="2362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2819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52600" y="2819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90800" y="2819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57600" y="2819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400" y="330993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76400" y="330993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4600" y="330993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1400" y="330993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9600" y="376237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52600" y="376237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90800" y="376237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57600" y="376237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7208" y="42386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00208" y="42386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538408" y="42386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05208" y="42386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3400" y="4724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76400" y="4724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14600" y="4724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581400" y="4724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3400" y="5181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76400" y="5181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14600" y="5181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81400" y="5181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29200" y="1905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72200" y="1905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010400" y="1905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077200" y="1905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029200" y="2362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172200" y="2362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010400" y="2362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77200" y="2362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076824" y="2833688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039993" y="2833688"/>
            <a:ext cx="645414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058024" y="2833688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124824" y="2833688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029200" y="330517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72200" y="330517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010400" y="330517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077200" y="330517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014912" y="37814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157912" y="37814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996112" y="37814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062912" y="37814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29200" y="4267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172200" y="4267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010400" y="4267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8077200" y="4267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953000" y="4724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995645" y="4724400"/>
            <a:ext cx="70995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010400" y="4724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001000" y="4724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029200" y="5181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172200" y="5181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010400" y="5181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077200" y="5181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8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among 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Possibilities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5338563" y="3923556"/>
            <a:ext cx="2503885" cy="649188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/>
              <a:t>Hexadecimal</a:t>
            </a: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1219200" y="16764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Decimal</a:t>
            </a:r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5334000" y="16764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Octal</a:t>
            </a: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1219200" y="38385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Binary</a:t>
            </a: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 flipV="1">
            <a:off x="3732212" y="2238375"/>
            <a:ext cx="16764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 flipV="1">
            <a:off x="3732212" y="2238375"/>
            <a:ext cx="16764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V="1">
            <a:off x="6627812" y="254317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 flipV="1">
            <a:off x="2436812" y="246697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rot="5400000" flipV="1">
            <a:off x="4570412" y="140017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rot="5400000" flipV="1">
            <a:off x="4570412" y="360997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40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1219200" y="5402759"/>
            <a:ext cx="6705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dirty="0"/>
              <a:t>25</a:t>
            </a:r>
            <a:r>
              <a:rPr lang="en-US" altLang="en-US" sz="4000" baseline="-25000" dirty="0"/>
              <a:t>10</a:t>
            </a:r>
            <a:r>
              <a:rPr lang="en-US" altLang="en-US" sz="4000" dirty="0"/>
              <a:t> = 11001</a:t>
            </a:r>
            <a:r>
              <a:rPr lang="en-US" altLang="en-US" sz="4000" baseline="-25000" dirty="0"/>
              <a:t>2</a:t>
            </a:r>
            <a:r>
              <a:rPr lang="en-US" altLang="en-US" sz="4000" dirty="0"/>
              <a:t> = 31</a:t>
            </a:r>
            <a:r>
              <a:rPr lang="en-US" altLang="en-US" sz="4000" baseline="-25000" dirty="0"/>
              <a:t>8</a:t>
            </a:r>
            <a:r>
              <a:rPr lang="en-US" altLang="en-US" sz="4000" dirty="0"/>
              <a:t> = 19</a:t>
            </a:r>
            <a:r>
              <a:rPr lang="en-US" altLang="en-US" sz="4000" baseline="-25000" dirty="0"/>
              <a:t>16</a:t>
            </a: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7696200" y="5867400"/>
            <a:ext cx="1295400" cy="457200"/>
          </a:xfrm>
          <a:prstGeom prst="wedgeRoundRectCallout">
            <a:avLst>
              <a:gd name="adj1" fmla="val -81248"/>
              <a:gd name="adj2" fmla="val -29166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383340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4114800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Divide by two, keep track of the remainder</a:t>
            </a:r>
          </a:p>
          <a:p>
            <a:pPr lvl="1"/>
            <a:r>
              <a:rPr lang="en-US" altLang="en-US" dirty="0"/>
              <a:t>First remainder is bit 0 (LSB, least-significant bit)</a:t>
            </a:r>
          </a:p>
          <a:p>
            <a:pPr lvl="1"/>
            <a:r>
              <a:rPr lang="en-US" altLang="en-US" dirty="0"/>
              <a:t>Second remainder is bit 1 and so on</a:t>
            </a:r>
          </a:p>
        </p:txBody>
      </p:sp>
      <p:sp>
        <p:nvSpPr>
          <p:cNvPr id="9" name="Oval 1028"/>
          <p:cNvSpPr>
            <a:spLocks noChangeArrowheads="1"/>
          </p:cNvSpPr>
          <p:nvPr/>
        </p:nvSpPr>
        <p:spPr bwMode="auto">
          <a:xfrm>
            <a:off x="13731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Decimal</a:t>
            </a:r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54117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Binary</a:t>
            </a:r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 flipV="1">
            <a:off x="4116388" y="1447800"/>
            <a:ext cx="1066800" cy="47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02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(Decimal to Binary)</a:t>
            </a:r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228600" y="121920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125</a:t>
            </a:r>
            <a:r>
              <a:rPr lang="en-US" altLang="en-US" sz="2800" baseline="-25000" dirty="0">
                <a:latin typeface="+mj-lt"/>
              </a:rPr>
              <a:t>10</a:t>
            </a:r>
            <a:r>
              <a:rPr lang="en-US" altLang="en-US" sz="2800" dirty="0">
                <a:latin typeface="+mj-lt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+mj-lt"/>
              </a:rPr>
              <a:t>?</a:t>
            </a:r>
            <a:r>
              <a:rPr lang="en-US" altLang="en-US" sz="2800" baseline="-25000" dirty="0">
                <a:solidFill>
                  <a:srgbClr val="C00000"/>
                </a:solidFill>
                <a:latin typeface="+mj-lt"/>
              </a:rPr>
              <a:t>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45960"/>
              </p:ext>
            </p:extLst>
          </p:nvPr>
        </p:nvGraphicFramePr>
        <p:xfrm>
          <a:off x="2590800" y="1224260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49961"/>
              </p:ext>
            </p:extLst>
          </p:nvPr>
        </p:nvGraphicFramePr>
        <p:xfrm>
          <a:off x="3352800" y="1224260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125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862583"/>
              </p:ext>
            </p:extLst>
          </p:nvPr>
        </p:nvGraphicFramePr>
        <p:xfrm>
          <a:off x="4114800" y="1224260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934701"/>
              </p:ext>
            </p:extLst>
          </p:nvPr>
        </p:nvGraphicFramePr>
        <p:xfrm>
          <a:off x="2590800" y="1778912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27066"/>
              </p:ext>
            </p:extLst>
          </p:nvPr>
        </p:nvGraphicFramePr>
        <p:xfrm>
          <a:off x="3352800" y="1778912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74501"/>
              </p:ext>
            </p:extLst>
          </p:nvPr>
        </p:nvGraphicFramePr>
        <p:xfrm>
          <a:off x="4114800" y="1778912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82958"/>
              </p:ext>
            </p:extLst>
          </p:nvPr>
        </p:nvGraphicFramePr>
        <p:xfrm>
          <a:off x="2590800" y="2333565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334877"/>
              </p:ext>
            </p:extLst>
          </p:nvPr>
        </p:nvGraphicFramePr>
        <p:xfrm>
          <a:off x="3352800" y="2333565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31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83260"/>
              </p:ext>
            </p:extLst>
          </p:nvPr>
        </p:nvGraphicFramePr>
        <p:xfrm>
          <a:off x="4114800" y="2333565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33720"/>
              </p:ext>
            </p:extLst>
          </p:nvPr>
        </p:nvGraphicFramePr>
        <p:xfrm>
          <a:off x="2590800" y="2873929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0893"/>
              </p:ext>
            </p:extLst>
          </p:nvPr>
        </p:nvGraphicFramePr>
        <p:xfrm>
          <a:off x="3352800" y="2873929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15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053577"/>
              </p:ext>
            </p:extLst>
          </p:nvPr>
        </p:nvGraphicFramePr>
        <p:xfrm>
          <a:off x="4114800" y="2873929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73928"/>
              </p:ext>
            </p:extLst>
          </p:nvPr>
        </p:nvGraphicFramePr>
        <p:xfrm>
          <a:off x="2590800" y="3415902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86462"/>
              </p:ext>
            </p:extLst>
          </p:nvPr>
        </p:nvGraphicFramePr>
        <p:xfrm>
          <a:off x="3352800" y="3415902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5801"/>
              </p:ext>
            </p:extLst>
          </p:nvPr>
        </p:nvGraphicFramePr>
        <p:xfrm>
          <a:off x="4114800" y="3415902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533091"/>
              </p:ext>
            </p:extLst>
          </p:nvPr>
        </p:nvGraphicFramePr>
        <p:xfrm>
          <a:off x="2590800" y="3970554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25972"/>
              </p:ext>
            </p:extLst>
          </p:nvPr>
        </p:nvGraphicFramePr>
        <p:xfrm>
          <a:off x="3352800" y="3970554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44029"/>
              </p:ext>
            </p:extLst>
          </p:nvPr>
        </p:nvGraphicFramePr>
        <p:xfrm>
          <a:off x="4114800" y="3970554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51674"/>
              </p:ext>
            </p:extLst>
          </p:nvPr>
        </p:nvGraphicFramePr>
        <p:xfrm>
          <a:off x="2590800" y="4525207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362457"/>
              </p:ext>
            </p:extLst>
          </p:nvPr>
        </p:nvGraphicFramePr>
        <p:xfrm>
          <a:off x="3352800" y="4525207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92754"/>
              </p:ext>
            </p:extLst>
          </p:nvPr>
        </p:nvGraphicFramePr>
        <p:xfrm>
          <a:off x="4114800" y="4525207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534315"/>
              </p:ext>
            </p:extLst>
          </p:nvPr>
        </p:nvGraphicFramePr>
        <p:xfrm>
          <a:off x="3352800" y="5065571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 Box 1027"/>
          <p:cNvSpPr txBox="1">
            <a:spLocks noChangeArrowheads="1"/>
          </p:cNvSpPr>
          <p:nvPr/>
        </p:nvSpPr>
        <p:spPr bwMode="auto">
          <a:xfrm>
            <a:off x="5715000" y="5612307"/>
            <a:ext cx="13596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125</a:t>
            </a:r>
            <a:r>
              <a:rPr lang="en-US" altLang="en-US" sz="2800" baseline="-25000" dirty="0">
                <a:latin typeface="+mj-lt"/>
              </a:rPr>
              <a:t>10</a:t>
            </a:r>
            <a:r>
              <a:rPr lang="en-US" altLang="en-US" sz="2800" dirty="0">
                <a:latin typeface="+mj-lt"/>
              </a:rPr>
              <a:t> = 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105400" y="1281233"/>
            <a:ext cx="0" cy="3824167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1027"/>
          <p:cNvSpPr txBox="1">
            <a:spLocks noChangeArrowheads="1"/>
          </p:cNvSpPr>
          <p:nvPr/>
        </p:nvSpPr>
        <p:spPr bwMode="auto">
          <a:xfrm>
            <a:off x="6865152" y="5612307"/>
            <a:ext cx="18097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</a:rPr>
              <a:t>1111101</a:t>
            </a:r>
            <a:r>
              <a:rPr lang="en-US" altLang="en-US" sz="2800" baseline="-25000" dirty="0">
                <a:solidFill>
                  <a:srgbClr val="C00000"/>
                </a:solidFill>
              </a:rPr>
              <a:t>2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88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(Decimal to Binary)</a:t>
            </a:r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228600" y="121920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0.6875</a:t>
            </a:r>
            <a:r>
              <a:rPr lang="en-US" altLang="en-US" sz="2800" baseline="-25000" dirty="0">
                <a:latin typeface="+mj-lt"/>
              </a:rPr>
              <a:t>10</a:t>
            </a:r>
            <a:r>
              <a:rPr lang="en-US" altLang="en-US" sz="2800" dirty="0">
                <a:latin typeface="+mj-lt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+mj-lt"/>
              </a:rPr>
              <a:t>?</a:t>
            </a:r>
            <a:r>
              <a:rPr lang="en-US" altLang="en-US" sz="2800" baseline="-25000" dirty="0">
                <a:solidFill>
                  <a:srgbClr val="C00000"/>
                </a:solidFill>
                <a:latin typeface="+mj-lt"/>
              </a:rPr>
              <a:t>2</a:t>
            </a: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228600" y="244858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0.6875 x 2 =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2133600" y="24384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1.3750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3675516" y="24384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1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5428116" y="24384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0.3750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4800600" y="2438400"/>
            <a:ext cx="447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+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Text Box 1027"/>
          <p:cNvSpPr txBox="1">
            <a:spLocks noChangeArrowheads="1"/>
          </p:cNvSpPr>
          <p:nvPr/>
        </p:nvSpPr>
        <p:spPr bwMode="auto">
          <a:xfrm>
            <a:off x="228600" y="290578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0.3750 x 2 =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2133600" y="28956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0.7500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" name="Text Box 1027"/>
          <p:cNvSpPr txBox="1">
            <a:spLocks noChangeArrowheads="1"/>
          </p:cNvSpPr>
          <p:nvPr/>
        </p:nvSpPr>
        <p:spPr bwMode="auto">
          <a:xfrm>
            <a:off x="3675516" y="28956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3" name="Text Box 1027"/>
          <p:cNvSpPr txBox="1">
            <a:spLocks noChangeArrowheads="1"/>
          </p:cNvSpPr>
          <p:nvPr/>
        </p:nvSpPr>
        <p:spPr bwMode="auto">
          <a:xfrm>
            <a:off x="5428116" y="28956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0.7500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 Box 1027"/>
          <p:cNvSpPr txBox="1">
            <a:spLocks noChangeArrowheads="1"/>
          </p:cNvSpPr>
          <p:nvPr/>
        </p:nvSpPr>
        <p:spPr bwMode="auto">
          <a:xfrm>
            <a:off x="4800600" y="2895600"/>
            <a:ext cx="447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+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5" name="Text Box 1027"/>
          <p:cNvSpPr txBox="1">
            <a:spLocks noChangeArrowheads="1"/>
          </p:cNvSpPr>
          <p:nvPr/>
        </p:nvSpPr>
        <p:spPr bwMode="auto">
          <a:xfrm>
            <a:off x="228600" y="336298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0.7500 x 2 =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 Box 1027"/>
          <p:cNvSpPr txBox="1">
            <a:spLocks noChangeArrowheads="1"/>
          </p:cNvSpPr>
          <p:nvPr/>
        </p:nvSpPr>
        <p:spPr bwMode="auto">
          <a:xfrm>
            <a:off x="2133600" y="33528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1.5000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7" name="Text Box 1027"/>
          <p:cNvSpPr txBox="1">
            <a:spLocks noChangeArrowheads="1"/>
          </p:cNvSpPr>
          <p:nvPr/>
        </p:nvSpPr>
        <p:spPr bwMode="auto">
          <a:xfrm>
            <a:off x="3675516" y="33528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1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8" name="Text Box 1027"/>
          <p:cNvSpPr txBox="1">
            <a:spLocks noChangeArrowheads="1"/>
          </p:cNvSpPr>
          <p:nvPr/>
        </p:nvSpPr>
        <p:spPr bwMode="auto">
          <a:xfrm>
            <a:off x="5428116" y="33528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0.5000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9" name="Text Box 1027"/>
          <p:cNvSpPr txBox="1">
            <a:spLocks noChangeArrowheads="1"/>
          </p:cNvSpPr>
          <p:nvPr/>
        </p:nvSpPr>
        <p:spPr bwMode="auto">
          <a:xfrm>
            <a:off x="4800600" y="3352800"/>
            <a:ext cx="447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+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0" name="Text Box 1027"/>
          <p:cNvSpPr txBox="1">
            <a:spLocks noChangeArrowheads="1"/>
          </p:cNvSpPr>
          <p:nvPr/>
        </p:nvSpPr>
        <p:spPr bwMode="auto">
          <a:xfrm>
            <a:off x="228600" y="382018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0.5000 x 2 =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1" name="Text Box 1027"/>
          <p:cNvSpPr txBox="1">
            <a:spLocks noChangeArrowheads="1"/>
          </p:cNvSpPr>
          <p:nvPr/>
        </p:nvSpPr>
        <p:spPr bwMode="auto">
          <a:xfrm>
            <a:off x="2133600" y="38100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1.0000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2" name="Text Box 1027"/>
          <p:cNvSpPr txBox="1">
            <a:spLocks noChangeArrowheads="1"/>
          </p:cNvSpPr>
          <p:nvPr/>
        </p:nvSpPr>
        <p:spPr bwMode="auto">
          <a:xfrm>
            <a:off x="3675516" y="38100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1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3" name="Text Box 1027"/>
          <p:cNvSpPr txBox="1">
            <a:spLocks noChangeArrowheads="1"/>
          </p:cNvSpPr>
          <p:nvPr/>
        </p:nvSpPr>
        <p:spPr bwMode="auto">
          <a:xfrm>
            <a:off x="5428116" y="38100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0.0000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4" name="Text Box 1027"/>
          <p:cNvSpPr txBox="1">
            <a:spLocks noChangeArrowheads="1"/>
          </p:cNvSpPr>
          <p:nvPr/>
        </p:nvSpPr>
        <p:spPr bwMode="auto">
          <a:xfrm>
            <a:off x="4800600" y="3810000"/>
            <a:ext cx="447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+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5" name="Text Box 1027"/>
          <p:cNvSpPr txBox="1">
            <a:spLocks noChangeArrowheads="1"/>
          </p:cNvSpPr>
          <p:nvPr/>
        </p:nvSpPr>
        <p:spPr bwMode="auto">
          <a:xfrm>
            <a:off x="3048000" y="4876800"/>
            <a:ext cx="17227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0.6875</a:t>
            </a:r>
            <a:r>
              <a:rPr lang="en-US" altLang="en-US" sz="2800" baseline="-25000" dirty="0">
                <a:latin typeface="+mj-lt"/>
              </a:rPr>
              <a:t>10</a:t>
            </a:r>
            <a:r>
              <a:rPr lang="en-US" altLang="en-US" sz="2800" dirty="0">
                <a:latin typeface="+mj-lt"/>
              </a:rPr>
              <a:t> = 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6" name="Text Box 1027"/>
          <p:cNvSpPr txBox="1">
            <a:spLocks noChangeArrowheads="1"/>
          </p:cNvSpPr>
          <p:nvPr/>
        </p:nvSpPr>
        <p:spPr bwMode="auto">
          <a:xfrm>
            <a:off x="4561236" y="4876800"/>
            <a:ext cx="18097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</a:rPr>
              <a:t>0.1011</a:t>
            </a:r>
            <a:r>
              <a:rPr lang="en-US" altLang="en-US" sz="2800" baseline="-25000" dirty="0">
                <a:solidFill>
                  <a:srgbClr val="C00000"/>
                </a:solidFill>
              </a:rPr>
              <a:t>2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86200" y="2448580"/>
            <a:ext cx="0" cy="174242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027"/>
          <p:cNvSpPr txBox="1">
            <a:spLocks noChangeArrowheads="1"/>
          </p:cNvSpPr>
          <p:nvPr/>
        </p:nvSpPr>
        <p:spPr bwMode="auto">
          <a:xfrm>
            <a:off x="3756476" y="17526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1" u="sng" dirty="0">
                <a:latin typeface="+mj-lt"/>
              </a:rPr>
              <a:t>integer</a:t>
            </a:r>
            <a:endParaRPr lang="en-US" altLang="en-US" sz="2800" i="1" u="sng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0" name="Text Box 1027"/>
          <p:cNvSpPr txBox="1">
            <a:spLocks noChangeArrowheads="1"/>
          </p:cNvSpPr>
          <p:nvPr/>
        </p:nvSpPr>
        <p:spPr bwMode="auto">
          <a:xfrm>
            <a:off x="5351916" y="1752600"/>
            <a:ext cx="13536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1" u="sng" dirty="0">
                <a:latin typeface="+mj-lt"/>
              </a:rPr>
              <a:t>fraction</a:t>
            </a:r>
            <a:endParaRPr lang="en-US" altLang="en-US" sz="2800" i="1" u="sng" baseline="-250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6029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9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(32)</a:t>
            </a:r>
            <a:r>
              <a:rPr lang="en-US" baseline="-25000" dirty="0"/>
              <a:t>10</a:t>
            </a:r>
            <a:r>
              <a:rPr lang="en-US" dirty="0"/>
              <a:t> = (   )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(555)</a:t>
            </a:r>
            <a:r>
              <a:rPr lang="en-US" baseline="-25000" dirty="0"/>
              <a:t>10</a:t>
            </a:r>
            <a:r>
              <a:rPr lang="en-US" dirty="0"/>
              <a:t> = (   )</a:t>
            </a:r>
            <a:r>
              <a:rPr lang="en-US" baseline="-25000" dirty="0"/>
              <a:t>2</a:t>
            </a:r>
          </a:p>
          <a:p>
            <a:r>
              <a:rPr lang="en-US" dirty="0"/>
              <a:t>(12999)</a:t>
            </a:r>
            <a:r>
              <a:rPr lang="en-US" baseline="-25000" dirty="0"/>
              <a:t>10</a:t>
            </a:r>
            <a:r>
              <a:rPr lang="en-US" dirty="0"/>
              <a:t> = (   )</a:t>
            </a:r>
            <a:r>
              <a:rPr lang="en-US" baseline="-25000" dirty="0"/>
              <a:t>2</a:t>
            </a:r>
          </a:p>
          <a:p>
            <a:r>
              <a:rPr lang="en-US" dirty="0"/>
              <a:t>(157.63)</a:t>
            </a:r>
            <a:r>
              <a:rPr lang="en-US" baseline="-25000" dirty="0"/>
              <a:t>10</a:t>
            </a:r>
            <a:r>
              <a:rPr lang="en-US" dirty="0"/>
              <a:t> = (   )</a:t>
            </a:r>
            <a:r>
              <a:rPr lang="en-US" baseline="-25000" dirty="0"/>
              <a:t>2    </a:t>
            </a:r>
          </a:p>
          <a:p>
            <a:r>
              <a:rPr lang="en-US" dirty="0"/>
              <a:t>(64.125)</a:t>
            </a:r>
            <a:r>
              <a:rPr lang="en-US" baseline="-25000" dirty="0"/>
              <a:t>10</a:t>
            </a:r>
            <a:r>
              <a:rPr lang="en-US" dirty="0"/>
              <a:t> = (   </a:t>
            </a:r>
            <a:r>
              <a:rPr lang="en-US"/>
              <a:t>)</a:t>
            </a:r>
            <a:r>
              <a:rPr lang="en-US" baseline="-25000"/>
              <a:t>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88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4114800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Multiply each bit by 2</a:t>
            </a:r>
            <a:r>
              <a:rPr lang="en-US" altLang="en-US" sz="2400" i="1" baseline="30000" dirty="0"/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pPr lvl="1"/>
            <a:r>
              <a:rPr lang="en-US" altLang="en-US" dirty="0"/>
              <a:t>The weight is the position of the bit, starting from 0 on the right</a:t>
            </a:r>
          </a:p>
          <a:p>
            <a:pPr lvl="1"/>
            <a:r>
              <a:rPr lang="en-US" altLang="en-US" dirty="0"/>
              <a:t>Add the results</a:t>
            </a:r>
          </a:p>
        </p:txBody>
      </p:sp>
      <p:sp>
        <p:nvSpPr>
          <p:cNvPr id="9" name="Oval 1028"/>
          <p:cNvSpPr>
            <a:spLocks noChangeArrowheads="1"/>
          </p:cNvSpPr>
          <p:nvPr/>
        </p:nvSpPr>
        <p:spPr bwMode="auto">
          <a:xfrm>
            <a:off x="13731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Binary</a:t>
            </a:r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54117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Decimal</a:t>
            </a:r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 flipV="1">
            <a:off x="4116388" y="1447800"/>
            <a:ext cx="1066800" cy="47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2397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basic logical unit of the digital system is gate circuit</a:t>
            </a:r>
          </a:p>
          <a:p>
            <a:r>
              <a:rPr lang="en-US" dirty="0"/>
              <a:t>Types of gate circuits are as follows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AND Gate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OR Gate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NOT Gate (Inverter)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NOR Gate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NAND Gate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XOR Gate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XNOR Gate</a:t>
            </a:r>
          </a:p>
        </p:txBody>
      </p:sp>
    </p:spTree>
    <p:extLst>
      <p:ext uri="{BB962C8B-B14F-4D97-AF65-F5344CB8AC3E}">
        <p14:creationId xmlns:p14="http://schemas.microsoft.com/office/powerpoint/2010/main" val="70954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(Binary to Decimal)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" y="12192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latin typeface="+mj-lt"/>
              </a:rPr>
              <a:t>1	0	1	0	1	1</a:t>
            </a:r>
            <a:endParaRPr lang="en-US" sz="4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03588" y="3139500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1 x 2</a:t>
            </a:r>
            <a:r>
              <a:rPr lang="en-US" sz="2800" baseline="30000" dirty="0">
                <a:latin typeface="+mj-lt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6362455" y="3149025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1 x 2</a:t>
            </a:r>
            <a:r>
              <a:rPr lang="en-US" sz="2800" baseline="30000" dirty="0">
                <a:latin typeface="+mj-lt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838455" y="3149025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0 x 2</a:t>
            </a:r>
            <a:r>
              <a:rPr lang="en-US" sz="2800" baseline="30000" dirty="0">
                <a:latin typeface="+mj-lt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3314455" y="3149025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1 x 2</a:t>
            </a:r>
            <a:r>
              <a:rPr lang="en-US" sz="2800" baseline="30000" dirty="0">
                <a:latin typeface="+mj-lt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90455" y="3139499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0 x 2</a:t>
            </a:r>
            <a:r>
              <a:rPr lang="en-US" sz="2800" baseline="30000" dirty="0">
                <a:latin typeface="+mj-lt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455" y="3139498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1 x 2</a:t>
            </a:r>
            <a:r>
              <a:rPr lang="en-US" sz="2800" baseline="30000" dirty="0">
                <a:latin typeface="+mj-lt"/>
              </a:rPr>
              <a:t>5</a:t>
            </a:r>
          </a:p>
        </p:txBody>
      </p:sp>
      <p:cxnSp>
        <p:nvCxnSpPr>
          <p:cNvPr id="13" name="Straight Arrow Connector 12"/>
          <p:cNvCxnSpPr>
            <a:endCxn id="5" idx="0"/>
          </p:cNvCxnSpPr>
          <p:nvPr/>
        </p:nvCxnSpPr>
        <p:spPr>
          <a:xfrm>
            <a:off x="6953127" y="1927086"/>
            <a:ext cx="1541134" cy="12124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6019800" y="1927085"/>
            <a:ext cx="933328" cy="12219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5133791" y="1922322"/>
            <a:ext cx="295337" cy="122670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0"/>
          </p:cNvCxnSpPr>
          <p:nvPr/>
        </p:nvCxnSpPr>
        <p:spPr>
          <a:xfrm flipH="1">
            <a:off x="3905128" y="1927085"/>
            <a:ext cx="178751" cy="12219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2381128" y="1922322"/>
            <a:ext cx="752291" cy="121717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1" idx="0"/>
          </p:cNvCxnSpPr>
          <p:nvPr/>
        </p:nvCxnSpPr>
        <p:spPr>
          <a:xfrm flipH="1">
            <a:off x="857128" y="1922322"/>
            <a:ext cx="1362381" cy="121717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543800" y="3124200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82858" y="3124199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78667" y="3124198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09275" y="3124197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08474" y="3124197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920213" y="3647418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1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79080" y="3656943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2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55080" y="3656943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0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71800" y="5328634"/>
            <a:ext cx="2033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101011</a:t>
            </a:r>
            <a:r>
              <a:rPr lang="en-US" sz="3600" baseline="-25000" dirty="0">
                <a:latin typeface="+mj-lt"/>
              </a:rPr>
              <a:t>2 </a:t>
            </a:r>
            <a:r>
              <a:rPr lang="en-US" sz="3600" dirty="0">
                <a:latin typeface="+mj-lt"/>
              </a:rPr>
              <a:t>=</a:t>
            </a:r>
            <a:endParaRPr lang="en-US" sz="3600" baseline="-25000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07080" y="3647417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0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3080" y="3647416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32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60425" y="3632118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999483" y="3632117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95292" y="3632116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25900" y="3632115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25099" y="3632115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76200" y="4191000"/>
            <a:ext cx="1181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j-lt"/>
              </a:rPr>
              <a:t>43</a:t>
            </a:r>
            <a:r>
              <a:rPr lang="en-US" sz="3600" baseline="-25000" dirty="0">
                <a:solidFill>
                  <a:srgbClr val="C00000"/>
                </a:solidFill>
                <a:latin typeface="+mj-lt"/>
              </a:rPr>
              <a:t>10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90617" y="5328634"/>
            <a:ext cx="1181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j-lt"/>
              </a:rPr>
              <a:t>43</a:t>
            </a:r>
            <a:r>
              <a:rPr lang="en-US" sz="3600" baseline="-25000" dirty="0">
                <a:solidFill>
                  <a:srgbClr val="C00000"/>
                </a:solidFill>
                <a:latin typeface="+mj-lt"/>
              </a:rPr>
              <a:t>10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285688" y="3639204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8</a:t>
            </a:r>
            <a:endParaRPr lang="en-US" sz="2800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750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(Binary to Decimal)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" y="12192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latin typeface="+mj-lt"/>
              </a:rPr>
              <a:t>1	1	.	1	1</a:t>
            </a:r>
            <a:endParaRPr lang="en-US" sz="4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1588" y="3139500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1 x 2</a:t>
            </a:r>
            <a:r>
              <a:rPr lang="en-US" sz="2800" baseline="30000" dirty="0">
                <a:latin typeface="+mj-lt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0455" y="3149025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1 x 2</a:t>
            </a:r>
            <a:r>
              <a:rPr lang="en-US" sz="2800" baseline="30000" dirty="0">
                <a:latin typeface="+mj-lt"/>
              </a:rPr>
              <a:t>1</a:t>
            </a:r>
          </a:p>
        </p:txBody>
      </p:sp>
      <p:cxnSp>
        <p:nvCxnSpPr>
          <p:cNvPr id="13" name="Straight Arrow Connector 12"/>
          <p:cNvCxnSpPr>
            <a:endCxn id="52" idx="0"/>
          </p:cNvCxnSpPr>
          <p:nvPr/>
        </p:nvCxnSpPr>
        <p:spPr>
          <a:xfrm>
            <a:off x="5516654" y="1982566"/>
            <a:ext cx="183516" cy="116645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 flipH="1">
            <a:off x="2381128" y="1927086"/>
            <a:ext cx="285872" cy="122193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971800" y="3124200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48213" y="3647418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1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07080" y="3656943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2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38255" y="5328634"/>
            <a:ext cx="1918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11.11</a:t>
            </a:r>
            <a:r>
              <a:rPr lang="en-US" sz="3600" baseline="-25000" dirty="0">
                <a:latin typeface="+mj-lt"/>
              </a:rPr>
              <a:t>2 </a:t>
            </a:r>
            <a:r>
              <a:rPr lang="en-US" sz="3600" dirty="0">
                <a:latin typeface="+mj-lt"/>
              </a:rPr>
              <a:t>=</a:t>
            </a:r>
            <a:endParaRPr lang="en-US" sz="3600" baseline="-25000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88425" y="3632118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22262" y="4191000"/>
            <a:ext cx="1335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j-lt"/>
              </a:rPr>
              <a:t>3.75</a:t>
            </a:r>
            <a:r>
              <a:rPr lang="en-US" sz="3600" baseline="-25000" dirty="0">
                <a:solidFill>
                  <a:srgbClr val="C00000"/>
                </a:solidFill>
                <a:latin typeface="+mj-lt"/>
              </a:rPr>
              <a:t>10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76800" y="5328634"/>
            <a:ext cx="1414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j-lt"/>
              </a:rPr>
              <a:t>3.75</a:t>
            </a:r>
            <a:r>
              <a:rPr lang="en-US" sz="3600" baseline="-25000" dirty="0">
                <a:solidFill>
                  <a:srgbClr val="C00000"/>
                </a:solidFill>
                <a:latin typeface="+mj-lt"/>
              </a:rPr>
              <a:t>10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50630" y="3139500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1 x 2</a:t>
            </a:r>
            <a:r>
              <a:rPr lang="en-US" sz="2800" baseline="30000" dirty="0">
                <a:latin typeface="+mj-lt"/>
              </a:rPr>
              <a:t>-2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109497" y="3149025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1 x 2</a:t>
            </a:r>
            <a:r>
              <a:rPr lang="en-US" sz="2800" baseline="30000" dirty="0">
                <a:latin typeface="+mj-lt"/>
              </a:rPr>
              <a:t>-1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90842" y="3124200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67255" y="3647418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0.25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126122" y="3656943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0.5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07467" y="3632118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36162" y="3124200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52787" y="3632118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cxnSp>
        <p:nvCxnSpPr>
          <p:cNvPr id="59" name="Straight Arrow Connector 58"/>
          <p:cNvCxnSpPr>
            <a:endCxn id="5" idx="0"/>
          </p:cNvCxnSpPr>
          <p:nvPr/>
        </p:nvCxnSpPr>
        <p:spPr>
          <a:xfrm>
            <a:off x="3755370" y="1927086"/>
            <a:ext cx="166891" cy="12124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1" idx="0"/>
          </p:cNvCxnSpPr>
          <p:nvPr/>
        </p:nvCxnSpPr>
        <p:spPr>
          <a:xfrm>
            <a:off x="6495673" y="1927086"/>
            <a:ext cx="745630" cy="12124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88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32" grpId="0"/>
      <p:bldP spid="37" grpId="0"/>
      <p:bldP spid="38" grpId="0"/>
      <p:bldP spid="40" grpId="0"/>
      <p:bldP spid="43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(11011)</a:t>
            </a:r>
            <a:r>
              <a:rPr lang="en-US" baseline="-25000" dirty="0"/>
              <a:t>2</a:t>
            </a:r>
            <a:r>
              <a:rPr lang="en-US" dirty="0"/>
              <a:t> = (   )</a:t>
            </a:r>
            <a:r>
              <a:rPr lang="en-US" baseline="-25000" dirty="0"/>
              <a:t>10</a:t>
            </a:r>
            <a:endParaRPr lang="en-US" dirty="0"/>
          </a:p>
          <a:p>
            <a:r>
              <a:rPr lang="en-US" dirty="0"/>
              <a:t>(101101)</a:t>
            </a:r>
            <a:r>
              <a:rPr lang="en-US" baseline="-25000" dirty="0"/>
              <a:t>2</a:t>
            </a:r>
            <a:r>
              <a:rPr lang="en-US" dirty="0"/>
              <a:t> = (   )</a:t>
            </a:r>
            <a:r>
              <a:rPr lang="en-US" baseline="-25000" dirty="0"/>
              <a:t>10</a:t>
            </a:r>
            <a:endParaRPr lang="en-US" dirty="0"/>
          </a:p>
          <a:p>
            <a:r>
              <a:rPr lang="en-US" dirty="0"/>
              <a:t>(11101111)</a:t>
            </a:r>
            <a:r>
              <a:rPr lang="en-US" baseline="-25000" dirty="0"/>
              <a:t>2</a:t>
            </a:r>
            <a:r>
              <a:rPr lang="en-US" dirty="0"/>
              <a:t> = (   )</a:t>
            </a:r>
            <a:r>
              <a:rPr lang="en-US" baseline="-25000" dirty="0"/>
              <a:t>10</a:t>
            </a:r>
            <a:endParaRPr lang="en-US" dirty="0"/>
          </a:p>
          <a:p>
            <a:r>
              <a:rPr lang="en-US" dirty="0"/>
              <a:t>(110.011)</a:t>
            </a:r>
            <a:r>
              <a:rPr lang="en-US" baseline="-25000" dirty="0"/>
              <a:t>2</a:t>
            </a:r>
            <a:r>
              <a:rPr lang="en-US" dirty="0"/>
              <a:t> = (   )</a:t>
            </a:r>
            <a:r>
              <a:rPr lang="en-US" baseline="-25000" dirty="0"/>
              <a:t>10</a:t>
            </a:r>
            <a:endParaRPr lang="en-US" dirty="0"/>
          </a:p>
          <a:p>
            <a:r>
              <a:rPr lang="en-US" dirty="0"/>
              <a:t>(1001.0010)</a:t>
            </a:r>
            <a:r>
              <a:rPr lang="en-US" baseline="-25000" dirty="0"/>
              <a:t>2</a:t>
            </a:r>
            <a:r>
              <a:rPr lang="en-US" dirty="0"/>
              <a:t> = (   )</a:t>
            </a:r>
            <a:r>
              <a:rPr lang="en-US" baseline="-25000" dirty="0"/>
              <a:t>10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1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Octal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4114800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Divide by eight</a:t>
            </a:r>
          </a:p>
          <a:p>
            <a:pPr lvl="1"/>
            <a:r>
              <a:rPr lang="en-US" altLang="en-US" dirty="0"/>
              <a:t>Keep track of the remainder</a:t>
            </a:r>
          </a:p>
        </p:txBody>
      </p:sp>
      <p:sp>
        <p:nvSpPr>
          <p:cNvPr id="9" name="Oval 1028"/>
          <p:cNvSpPr>
            <a:spLocks noChangeArrowheads="1"/>
          </p:cNvSpPr>
          <p:nvPr/>
        </p:nvSpPr>
        <p:spPr bwMode="auto">
          <a:xfrm>
            <a:off x="13731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Decimal</a:t>
            </a:r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54117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Octal</a:t>
            </a:r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 flipV="1">
            <a:off x="4116388" y="1447800"/>
            <a:ext cx="1066800" cy="47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1052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(Decimal to Octal)</a:t>
            </a:r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228600" y="121920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125</a:t>
            </a:r>
            <a:r>
              <a:rPr lang="en-US" altLang="en-US" sz="2800" baseline="-25000" dirty="0">
                <a:latin typeface="+mj-lt"/>
              </a:rPr>
              <a:t>10</a:t>
            </a:r>
            <a:r>
              <a:rPr lang="en-US" altLang="en-US" sz="2800" dirty="0">
                <a:latin typeface="+mj-lt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+mj-lt"/>
              </a:rPr>
              <a:t>?</a:t>
            </a:r>
            <a:r>
              <a:rPr lang="en-US" altLang="en-US" sz="2800" baseline="-25000" dirty="0">
                <a:solidFill>
                  <a:srgbClr val="C00000"/>
                </a:solidFill>
                <a:latin typeface="+mj-lt"/>
              </a:rPr>
              <a:t>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20079"/>
              </p:ext>
            </p:extLst>
          </p:nvPr>
        </p:nvGraphicFramePr>
        <p:xfrm>
          <a:off x="2590800" y="1224260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80361"/>
              </p:ext>
            </p:extLst>
          </p:nvPr>
        </p:nvGraphicFramePr>
        <p:xfrm>
          <a:off x="3352800" y="1224260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125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3181"/>
              </p:ext>
            </p:extLst>
          </p:nvPr>
        </p:nvGraphicFramePr>
        <p:xfrm>
          <a:off x="4114800" y="1224260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68120"/>
              </p:ext>
            </p:extLst>
          </p:nvPr>
        </p:nvGraphicFramePr>
        <p:xfrm>
          <a:off x="2590800" y="1778912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79802"/>
              </p:ext>
            </p:extLst>
          </p:nvPr>
        </p:nvGraphicFramePr>
        <p:xfrm>
          <a:off x="3352800" y="1778912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15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04726"/>
              </p:ext>
            </p:extLst>
          </p:nvPr>
        </p:nvGraphicFramePr>
        <p:xfrm>
          <a:off x="4114800" y="1778912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25404"/>
              </p:ext>
            </p:extLst>
          </p:nvPr>
        </p:nvGraphicFramePr>
        <p:xfrm>
          <a:off x="2590800" y="2333565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75849"/>
              </p:ext>
            </p:extLst>
          </p:nvPr>
        </p:nvGraphicFramePr>
        <p:xfrm>
          <a:off x="3352800" y="2333565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400532"/>
              </p:ext>
            </p:extLst>
          </p:nvPr>
        </p:nvGraphicFramePr>
        <p:xfrm>
          <a:off x="4114800" y="2333565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017210"/>
              </p:ext>
            </p:extLst>
          </p:nvPr>
        </p:nvGraphicFramePr>
        <p:xfrm>
          <a:off x="3352800" y="2819400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 Box 1027"/>
          <p:cNvSpPr txBox="1">
            <a:spLocks noChangeArrowheads="1"/>
          </p:cNvSpPr>
          <p:nvPr/>
        </p:nvSpPr>
        <p:spPr bwMode="auto">
          <a:xfrm>
            <a:off x="5791200" y="3733800"/>
            <a:ext cx="13596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125</a:t>
            </a:r>
            <a:r>
              <a:rPr lang="en-US" altLang="en-US" sz="2800" baseline="-25000" dirty="0">
                <a:latin typeface="+mj-lt"/>
              </a:rPr>
              <a:t>10</a:t>
            </a:r>
            <a:r>
              <a:rPr lang="en-US" altLang="en-US" sz="2800" dirty="0">
                <a:latin typeface="+mj-lt"/>
              </a:rPr>
              <a:t> = 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105400" y="1281234"/>
            <a:ext cx="0" cy="1538166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1027"/>
          <p:cNvSpPr txBox="1">
            <a:spLocks noChangeArrowheads="1"/>
          </p:cNvSpPr>
          <p:nvPr/>
        </p:nvSpPr>
        <p:spPr bwMode="auto">
          <a:xfrm>
            <a:off x="6934200" y="3733800"/>
            <a:ext cx="11236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</a:rPr>
              <a:t>175</a:t>
            </a:r>
            <a:r>
              <a:rPr lang="en-US" altLang="en-US" sz="2800" baseline="-25000" dirty="0">
                <a:solidFill>
                  <a:srgbClr val="C00000"/>
                </a:solidFill>
              </a:rPr>
              <a:t>8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5558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(Decimal to Octal)</a:t>
            </a:r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228600" y="121920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0.6875</a:t>
            </a:r>
            <a:r>
              <a:rPr lang="en-US" altLang="en-US" sz="2800" baseline="-25000" dirty="0">
                <a:latin typeface="+mj-lt"/>
              </a:rPr>
              <a:t>10</a:t>
            </a:r>
            <a:r>
              <a:rPr lang="en-US" altLang="en-US" sz="2800" dirty="0">
                <a:latin typeface="+mj-lt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+mj-lt"/>
              </a:rPr>
              <a:t>?</a:t>
            </a:r>
            <a:r>
              <a:rPr lang="en-US" altLang="en-US" sz="2800" baseline="-25000" dirty="0">
                <a:solidFill>
                  <a:srgbClr val="C00000"/>
                </a:solidFill>
                <a:latin typeface="+mj-lt"/>
              </a:rPr>
              <a:t>8</a:t>
            </a: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228600" y="244858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0.6875 x 8 =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2133600" y="24384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5.5000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3675516" y="24384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5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5428116" y="24384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0.5000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4800600" y="2438400"/>
            <a:ext cx="447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+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Text Box 1027"/>
          <p:cNvSpPr txBox="1">
            <a:spLocks noChangeArrowheads="1"/>
          </p:cNvSpPr>
          <p:nvPr/>
        </p:nvSpPr>
        <p:spPr bwMode="auto">
          <a:xfrm>
            <a:off x="228600" y="290578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0.5000 x 8 =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2133600" y="28956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4.0000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" name="Text Box 1027"/>
          <p:cNvSpPr txBox="1">
            <a:spLocks noChangeArrowheads="1"/>
          </p:cNvSpPr>
          <p:nvPr/>
        </p:nvSpPr>
        <p:spPr bwMode="auto">
          <a:xfrm>
            <a:off x="3675516" y="28956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4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3" name="Text Box 1027"/>
          <p:cNvSpPr txBox="1">
            <a:spLocks noChangeArrowheads="1"/>
          </p:cNvSpPr>
          <p:nvPr/>
        </p:nvSpPr>
        <p:spPr bwMode="auto">
          <a:xfrm>
            <a:off x="5428116" y="28956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0.0000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 Box 1027"/>
          <p:cNvSpPr txBox="1">
            <a:spLocks noChangeArrowheads="1"/>
          </p:cNvSpPr>
          <p:nvPr/>
        </p:nvSpPr>
        <p:spPr bwMode="auto">
          <a:xfrm>
            <a:off x="4800600" y="2895600"/>
            <a:ext cx="447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+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5" name="Text Box 1027"/>
          <p:cNvSpPr txBox="1">
            <a:spLocks noChangeArrowheads="1"/>
          </p:cNvSpPr>
          <p:nvPr/>
        </p:nvSpPr>
        <p:spPr bwMode="auto">
          <a:xfrm>
            <a:off x="3048000" y="4876800"/>
            <a:ext cx="17227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0.6875</a:t>
            </a:r>
            <a:r>
              <a:rPr lang="en-US" altLang="en-US" sz="2800" baseline="-25000" dirty="0">
                <a:latin typeface="+mj-lt"/>
              </a:rPr>
              <a:t>10</a:t>
            </a:r>
            <a:r>
              <a:rPr lang="en-US" altLang="en-US" sz="2800" dirty="0">
                <a:latin typeface="+mj-lt"/>
              </a:rPr>
              <a:t> = 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6" name="Text Box 1027"/>
          <p:cNvSpPr txBox="1">
            <a:spLocks noChangeArrowheads="1"/>
          </p:cNvSpPr>
          <p:nvPr/>
        </p:nvSpPr>
        <p:spPr bwMode="auto">
          <a:xfrm>
            <a:off x="4561236" y="4876800"/>
            <a:ext cx="18097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</a:rPr>
              <a:t>0.54</a:t>
            </a:r>
            <a:r>
              <a:rPr lang="en-US" altLang="en-US" sz="2800" baseline="-25000" dirty="0">
                <a:solidFill>
                  <a:srgbClr val="C00000"/>
                </a:solidFill>
              </a:rPr>
              <a:t>8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86200" y="2448580"/>
            <a:ext cx="0" cy="90422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027"/>
          <p:cNvSpPr txBox="1">
            <a:spLocks noChangeArrowheads="1"/>
          </p:cNvSpPr>
          <p:nvPr/>
        </p:nvSpPr>
        <p:spPr bwMode="auto">
          <a:xfrm>
            <a:off x="3756476" y="17526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1" u="sng" dirty="0">
                <a:latin typeface="+mj-lt"/>
              </a:rPr>
              <a:t>integer</a:t>
            </a:r>
            <a:endParaRPr lang="en-US" altLang="en-US" sz="2800" i="1" u="sng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0" name="Text Box 1027"/>
          <p:cNvSpPr txBox="1">
            <a:spLocks noChangeArrowheads="1"/>
          </p:cNvSpPr>
          <p:nvPr/>
        </p:nvSpPr>
        <p:spPr bwMode="auto">
          <a:xfrm>
            <a:off x="5351916" y="1752600"/>
            <a:ext cx="13536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i="1" u="sng" dirty="0">
                <a:latin typeface="+mj-lt"/>
              </a:rPr>
              <a:t>fraction</a:t>
            </a:r>
            <a:endParaRPr lang="en-US" altLang="en-US" sz="2800" i="1" u="sng" baseline="-250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0615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5" grpId="0"/>
      <p:bldP spid="26" grpId="0"/>
      <p:bldP spid="29" grpId="0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(32)</a:t>
            </a:r>
            <a:r>
              <a:rPr lang="en-US" baseline="-25000" dirty="0"/>
              <a:t>10</a:t>
            </a:r>
            <a:r>
              <a:rPr lang="en-US" dirty="0"/>
              <a:t> = (   )</a:t>
            </a:r>
            <a:r>
              <a:rPr lang="en-US" baseline="-25000" dirty="0"/>
              <a:t>8</a:t>
            </a:r>
            <a:endParaRPr lang="en-US" dirty="0"/>
          </a:p>
          <a:p>
            <a:r>
              <a:rPr lang="en-US" dirty="0"/>
              <a:t>(555)</a:t>
            </a:r>
            <a:r>
              <a:rPr lang="en-US" baseline="-25000" dirty="0"/>
              <a:t>10</a:t>
            </a:r>
            <a:r>
              <a:rPr lang="en-US" dirty="0"/>
              <a:t> = (   )</a:t>
            </a:r>
            <a:r>
              <a:rPr lang="en-US" baseline="-25000" dirty="0"/>
              <a:t>8</a:t>
            </a:r>
          </a:p>
          <a:p>
            <a:r>
              <a:rPr lang="en-US" dirty="0"/>
              <a:t>(12999)</a:t>
            </a:r>
            <a:r>
              <a:rPr lang="en-US" baseline="-25000" dirty="0"/>
              <a:t>10</a:t>
            </a:r>
            <a:r>
              <a:rPr lang="en-US" dirty="0"/>
              <a:t> = (   )</a:t>
            </a:r>
            <a:r>
              <a:rPr lang="en-US" baseline="-25000" dirty="0"/>
              <a:t>8</a:t>
            </a:r>
          </a:p>
          <a:p>
            <a:r>
              <a:rPr lang="en-US" dirty="0"/>
              <a:t>(157.63)</a:t>
            </a:r>
            <a:r>
              <a:rPr lang="en-US" baseline="-25000" dirty="0"/>
              <a:t>10</a:t>
            </a:r>
            <a:r>
              <a:rPr lang="en-US" dirty="0"/>
              <a:t> = (   )</a:t>
            </a:r>
            <a:r>
              <a:rPr lang="en-US" baseline="-25000" dirty="0"/>
              <a:t>8</a:t>
            </a:r>
          </a:p>
          <a:p>
            <a:r>
              <a:rPr lang="en-US" dirty="0"/>
              <a:t>(64.125)</a:t>
            </a:r>
            <a:r>
              <a:rPr lang="en-US" baseline="-25000" dirty="0"/>
              <a:t>10</a:t>
            </a:r>
            <a:r>
              <a:rPr lang="en-US" dirty="0"/>
              <a:t> = (   )</a:t>
            </a:r>
            <a:r>
              <a:rPr lang="en-US" baseline="-25000" dirty="0"/>
              <a:t>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74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Decimal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4114800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8</a:t>
            </a:r>
            <a:r>
              <a:rPr lang="en-US" altLang="en-US" sz="24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pPr lvl="1"/>
            <a:r>
              <a:rPr lang="en-US" altLang="en-US" dirty="0"/>
              <a:t>The weight is the position of the bit, starting from 0 on the right</a:t>
            </a:r>
          </a:p>
          <a:p>
            <a:pPr lvl="1"/>
            <a:r>
              <a:rPr lang="en-US" altLang="en-US" dirty="0"/>
              <a:t>Add the results</a:t>
            </a:r>
          </a:p>
        </p:txBody>
      </p:sp>
      <p:sp>
        <p:nvSpPr>
          <p:cNvPr id="9" name="Oval 1028"/>
          <p:cNvSpPr>
            <a:spLocks noChangeArrowheads="1"/>
          </p:cNvSpPr>
          <p:nvPr/>
        </p:nvSpPr>
        <p:spPr bwMode="auto">
          <a:xfrm>
            <a:off x="13731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Octal</a:t>
            </a:r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54117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Decimal</a:t>
            </a:r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 flipV="1">
            <a:off x="4116388" y="1447800"/>
            <a:ext cx="1066800" cy="47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5024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(Octal to Decimal)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" y="12192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latin typeface="+mj-lt"/>
              </a:rPr>
              <a:t>7	2	4</a:t>
            </a:r>
            <a:endParaRPr lang="en-US" sz="4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3533" y="2992624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4 x 8</a:t>
            </a:r>
            <a:r>
              <a:rPr lang="en-US" sz="2800" baseline="30000" dirty="0">
                <a:latin typeface="+mj-lt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3962400" y="3002149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2 x 8</a:t>
            </a:r>
            <a:r>
              <a:rPr lang="en-US" sz="2800" baseline="30000" dirty="0">
                <a:latin typeface="+mj-lt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2438400" y="3002149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7 x 8</a:t>
            </a:r>
            <a:r>
              <a:rPr lang="en-US" sz="2800" baseline="30000" dirty="0">
                <a:latin typeface="+mj-lt"/>
              </a:rPr>
              <a:t>2</a:t>
            </a:r>
          </a:p>
        </p:txBody>
      </p:sp>
      <p:cxnSp>
        <p:nvCxnSpPr>
          <p:cNvPr id="13" name="Straight Arrow Connector 12"/>
          <p:cNvCxnSpPr>
            <a:endCxn id="5" idx="0"/>
          </p:cNvCxnSpPr>
          <p:nvPr/>
        </p:nvCxnSpPr>
        <p:spPr>
          <a:xfrm>
            <a:off x="5520158" y="1927086"/>
            <a:ext cx="574048" cy="106553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 flipH="1">
            <a:off x="4553073" y="1927086"/>
            <a:ext cx="18927" cy="10750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 flipH="1">
            <a:off x="3029073" y="1927086"/>
            <a:ext cx="550546" cy="10750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43745" y="2977324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82803" y="2977323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52800" y="5181600"/>
            <a:ext cx="144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724</a:t>
            </a:r>
            <a:r>
              <a:rPr lang="en-US" sz="3600" baseline="-25000" dirty="0">
                <a:latin typeface="+mj-lt"/>
              </a:rPr>
              <a:t>8 </a:t>
            </a:r>
            <a:r>
              <a:rPr lang="en-US" sz="3600" dirty="0">
                <a:latin typeface="+mj-lt"/>
              </a:rPr>
              <a:t>=</a:t>
            </a:r>
            <a:endParaRPr lang="en-US" sz="3600" baseline="-250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59216" y="4191000"/>
            <a:ext cx="1298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j-lt"/>
              </a:rPr>
              <a:t>468</a:t>
            </a:r>
            <a:r>
              <a:rPr lang="en-US" sz="3600" baseline="-25000" dirty="0">
                <a:solidFill>
                  <a:srgbClr val="C00000"/>
                </a:solidFill>
                <a:latin typeface="+mj-lt"/>
              </a:rPr>
              <a:t>10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724400" y="5181600"/>
            <a:ext cx="121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j-lt"/>
              </a:rPr>
              <a:t>468</a:t>
            </a:r>
            <a:r>
              <a:rPr lang="en-US" sz="3600" baseline="-25000" dirty="0">
                <a:solidFill>
                  <a:srgbClr val="C00000"/>
                </a:solidFill>
                <a:latin typeface="+mj-lt"/>
              </a:rPr>
              <a:t>10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503533" y="3499961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4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962400" y="3509486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16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438400" y="3509486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448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43745" y="3484661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82803" y="3484660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8256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32" grpId="0"/>
      <p:bldP spid="33" grpId="0"/>
      <p:bldP spid="40" grpId="0"/>
      <p:bldP spid="48" grpId="0"/>
      <p:bldP spid="49" grpId="0"/>
      <p:bldP spid="51" grpId="0"/>
      <p:bldP spid="52" grpId="0"/>
      <p:bldP spid="53" grpId="0"/>
      <p:bldP spid="54" grpId="0"/>
      <p:bldP spid="5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(Octal to Decimal)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" y="12192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latin typeface="+mj-lt"/>
              </a:rPr>
              <a:t>4	3	.	2	5</a:t>
            </a:r>
            <a:endParaRPr lang="en-US" sz="4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1588" y="3139500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3 x 8</a:t>
            </a:r>
            <a:r>
              <a:rPr lang="en-US" sz="2800" baseline="30000" dirty="0">
                <a:latin typeface="+mj-lt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0455" y="3149025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4 x 8</a:t>
            </a:r>
            <a:r>
              <a:rPr lang="en-US" sz="2800" baseline="30000" dirty="0">
                <a:latin typeface="+mj-lt"/>
              </a:rPr>
              <a:t>1</a:t>
            </a:r>
          </a:p>
        </p:txBody>
      </p:sp>
      <p:cxnSp>
        <p:nvCxnSpPr>
          <p:cNvPr id="13" name="Straight Arrow Connector 12"/>
          <p:cNvCxnSpPr>
            <a:endCxn id="52" idx="0"/>
          </p:cNvCxnSpPr>
          <p:nvPr/>
        </p:nvCxnSpPr>
        <p:spPr>
          <a:xfrm>
            <a:off x="5516654" y="1982566"/>
            <a:ext cx="183516" cy="116645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 flipH="1">
            <a:off x="2381128" y="1927086"/>
            <a:ext cx="285872" cy="122193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971800" y="3124200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48213" y="3647418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3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07080" y="3656943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32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38255" y="5328634"/>
            <a:ext cx="1918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43.25</a:t>
            </a:r>
            <a:r>
              <a:rPr lang="en-US" sz="3600" baseline="-25000" dirty="0">
                <a:latin typeface="+mj-lt"/>
              </a:rPr>
              <a:t>8 </a:t>
            </a:r>
            <a:r>
              <a:rPr lang="en-US" sz="3600" dirty="0">
                <a:latin typeface="+mj-lt"/>
              </a:rPr>
              <a:t>=</a:t>
            </a:r>
            <a:endParaRPr lang="en-US" sz="3600" baseline="-25000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88425" y="3632118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57600" y="4191000"/>
            <a:ext cx="2042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j-lt"/>
              </a:rPr>
              <a:t>35.3281</a:t>
            </a:r>
            <a:r>
              <a:rPr lang="en-US" sz="3600" baseline="-25000" dirty="0">
                <a:solidFill>
                  <a:srgbClr val="C00000"/>
                </a:solidFill>
                <a:latin typeface="+mj-lt"/>
              </a:rPr>
              <a:t>10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76800" y="5328634"/>
            <a:ext cx="205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j-lt"/>
              </a:rPr>
              <a:t>35.3281</a:t>
            </a:r>
            <a:r>
              <a:rPr lang="en-US" sz="3600" baseline="-25000" dirty="0">
                <a:solidFill>
                  <a:srgbClr val="C00000"/>
                </a:solidFill>
                <a:latin typeface="+mj-lt"/>
              </a:rPr>
              <a:t>10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50630" y="3139500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5 x 8</a:t>
            </a:r>
            <a:r>
              <a:rPr lang="en-US" sz="2800" baseline="30000" dirty="0">
                <a:latin typeface="+mj-lt"/>
              </a:rPr>
              <a:t>-2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109497" y="3149025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2 x 8</a:t>
            </a:r>
            <a:r>
              <a:rPr lang="en-US" sz="2800" baseline="30000" dirty="0">
                <a:latin typeface="+mj-lt"/>
              </a:rPr>
              <a:t>-1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90842" y="3124200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67255" y="3647418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0.0781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126122" y="3656943"/>
            <a:ext cx="1181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0.25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07467" y="3632118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36162" y="3124200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52787" y="3632118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cxnSp>
        <p:nvCxnSpPr>
          <p:cNvPr id="59" name="Straight Arrow Connector 58"/>
          <p:cNvCxnSpPr>
            <a:endCxn id="5" idx="0"/>
          </p:cNvCxnSpPr>
          <p:nvPr/>
        </p:nvCxnSpPr>
        <p:spPr>
          <a:xfrm>
            <a:off x="3755370" y="1927086"/>
            <a:ext cx="166891" cy="12124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1" idx="0"/>
          </p:cNvCxnSpPr>
          <p:nvPr/>
        </p:nvCxnSpPr>
        <p:spPr>
          <a:xfrm>
            <a:off x="6495673" y="1927086"/>
            <a:ext cx="745630" cy="12124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637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32" grpId="0"/>
      <p:bldP spid="37" grpId="0"/>
      <p:bldP spid="38" grpId="0"/>
      <p:bldP spid="40" grpId="0"/>
      <p:bldP spid="43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AND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371600"/>
          </a:xfrm>
        </p:spPr>
        <p:txBody>
          <a:bodyPr/>
          <a:lstStyle/>
          <a:p>
            <a:pPr algn="just"/>
            <a:r>
              <a:rPr lang="en-US" dirty="0"/>
              <a:t>AND Gate has an output which is normally at logic level “0” and only goes “HIGH” to a logic level “1” when ALL of its inputs are at logic level “1”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09925" y="2916482"/>
            <a:ext cx="1566675" cy="741118"/>
            <a:chOff x="4042896" y="1715660"/>
            <a:chExt cx="1566675" cy="741118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95400" y="2819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319593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5000" y="304353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6606" y="2438400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Logic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78932" y="2895600"/>
                <a:ext cx="14838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32" y="2895600"/>
                <a:ext cx="1483868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00600" y="4067269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32327" y="3581400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Truth Table</a:t>
            </a:r>
          </a:p>
        </p:txBody>
      </p:sp>
      <p:pic>
        <p:nvPicPr>
          <p:cNvPr id="17" name="Picture 3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CBCB"/>
              </a:clrFrom>
              <a:clrTo>
                <a:srgbClr val="F9CBC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83050"/>
            <a:ext cx="2895600" cy="9461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1219200" y="2438400"/>
            <a:ext cx="2388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2-input AND Gate</a:t>
            </a:r>
          </a:p>
        </p:txBody>
      </p:sp>
    </p:spTree>
    <p:extLst>
      <p:ext uri="{BB962C8B-B14F-4D97-AF65-F5344CB8AC3E}">
        <p14:creationId xmlns:p14="http://schemas.microsoft.com/office/powerpoint/2010/main" val="3962770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  <p:bldP spid="13" grpId="0" animBg="1"/>
      <p:bldP spid="16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(32)</a:t>
            </a:r>
            <a:r>
              <a:rPr lang="en-US" baseline="-25000" dirty="0"/>
              <a:t>8</a:t>
            </a:r>
            <a:r>
              <a:rPr lang="en-US" dirty="0"/>
              <a:t> = (   )</a:t>
            </a:r>
            <a:r>
              <a:rPr lang="en-US" baseline="-25000" dirty="0"/>
              <a:t>10</a:t>
            </a:r>
            <a:endParaRPr lang="en-US" dirty="0"/>
          </a:p>
          <a:p>
            <a:r>
              <a:rPr lang="en-US" dirty="0"/>
              <a:t>(555)</a:t>
            </a:r>
            <a:r>
              <a:rPr lang="en-US" baseline="-25000" dirty="0"/>
              <a:t>8</a:t>
            </a:r>
            <a:r>
              <a:rPr lang="en-US" dirty="0"/>
              <a:t> = (   )</a:t>
            </a:r>
            <a:r>
              <a:rPr lang="en-US" baseline="-25000" dirty="0"/>
              <a:t>10</a:t>
            </a:r>
          </a:p>
          <a:p>
            <a:r>
              <a:rPr lang="en-US" dirty="0"/>
              <a:t>(12333)</a:t>
            </a:r>
            <a:r>
              <a:rPr lang="en-US" baseline="-25000" dirty="0"/>
              <a:t>8</a:t>
            </a:r>
            <a:r>
              <a:rPr lang="en-US" dirty="0"/>
              <a:t> = (   )</a:t>
            </a:r>
            <a:r>
              <a:rPr lang="en-US" baseline="-25000" dirty="0"/>
              <a:t>10</a:t>
            </a:r>
          </a:p>
          <a:p>
            <a:r>
              <a:rPr lang="en-US" dirty="0"/>
              <a:t>(157.63)</a:t>
            </a:r>
            <a:r>
              <a:rPr lang="en-US" baseline="-25000" dirty="0"/>
              <a:t>8</a:t>
            </a:r>
            <a:r>
              <a:rPr lang="en-US" dirty="0"/>
              <a:t> = (   )</a:t>
            </a:r>
            <a:r>
              <a:rPr lang="en-US" baseline="-25000" dirty="0"/>
              <a:t>10</a:t>
            </a:r>
          </a:p>
          <a:p>
            <a:r>
              <a:rPr lang="en-US" dirty="0"/>
              <a:t>(64.125)</a:t>
            </a:r>
            <a:r>
              <a:rPr lang="en-US" baseline="-25000" dirty="0"/>
              <a:t>8</a:t>
            </a:r>
            <a:r>
              <a:rPr lang="en-US" dirty="0"/>
              <a:t> = (   )</a:t>
            </a:r>
            <a:r>
              <a:rPr lang="en-US" baseline="-25000" dirty="0"/>
              <a:t>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54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Hexa-Decimal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4114800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Divide by 16</a:t>
            </a:r>
          </a:p>
          <a:p>
            <a:pPr lvl="1"/>
            <a:r>
              <a:rPr lang="en-US" altLang="en-US" dirty="0"/>
              <a:t>Keep track of the remainder</a:t>
            </a:r>
          </a:p>
        </p:txBody>
      </p:sp>
      <p:sp>
        <p:nvSpPr>
          <p:cNvPr id="9" name="Oval 1028"/>
          <p:cNvSpPr>
            <a:spLocks noChangeArrowheads="1"/>
          </p:cNvSpPr>
          <p:nvPr/>
        </p:nvSpPr>
        <p:spPr bwMode="auto">
          <a:xfrm>
            <a:off x="13731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Decimal</a:t>
            </a:r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54117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Hexa-Decimal</a:t>
            </a:r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 flipV="1">
            <a:off x="4116388" y="1447800"/>
            <a:ext cx="1066800" cy="47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0972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(Decimal to </a:t>
            </a:r>
            <a:r>
              <a:rPr lang="en-US" dirty="0" err="1"/>
              <a:t>HexaDecimal</a:t>
            </a:r>
            <a:r>
              <a:rPr lang="en-US" dirty="0"/>
              <a:t>)</a:t>
            </a:r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228600" y="121920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1234</a:t>
            </a:r>
            <a:r>
              <a:rPr lang="en-US" altLang="en-US" sz="2800" baseline="-25000" dirty="0">
                <a:latin typeface="+mj-lt"/>
              </a:rPr>
              <a:t>10</a:t>
            </a:r>
            <a:r>
              <a:rPr lang="en-US" altLang="en-US" sz="2800" dirty="0">
                <a:latin typeface="+mj-lt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+mj-lt"/>
              </a:rPr>
              <a:t>?</a:t>
            </a:r>
            <a:r>
              <a:rPr lang="en-US" altLang="en-US" sz="2800" baseline="-25000" dirty="0">
                <a:solidFill>
                  <a:srgbClr val="C00000"/>
                </a:solidFill>
                <a:latin typeface="+mj-lt"/>
              </a:rPr>
              <a:t>16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684296"/>
              </p:ext>
            </p:extLst>
          </p:nvPr>
        </p:nvGraphicFramePr>
        <p:xfrm>
          <a:off x="2590800" y="1224260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60029"/>
              </p:ext>
            </p:extLst>
          </p:nvPr>
        </p:nvGraphicFramePr>
        <p:xfrm>
          <a:off x="3352800" y="1224260"/>
          <a:ext cx="9906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1234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19612"/>
              </p:ext>
            </p:extLst>
          </p:nvPr>
        </p:nvGraphicFramePr>
        <p:xfrm>
          <a:off x="4343400" y="1224259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 Box 1027"/>
          <p:cNvSpPr txBox="1">
            <a:spLocks noChangeArrowheads="1"/>
          </p:cNvSpPr>
          <p:nvPr/>
        </p:nvSpPr>
        <p:spPr bwMode="auto">
          <a:xfrm>
            <a:off x="5562600" y="3733800"/>
            <a:ext cx="15120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1234</a:t>
            </a:r>
            <a:r>
              <a:rPr lang="en-US" altLang="en-US" sz="2800" baseline="-25000" dirty="0">
                <a:latin typeface="+mj-lt"/>
              </a:rPr>
              <a:t>10</a:t>
            </a:r>
            <a:r>
              <a:rPr lang="en-US" altLang="en-US" sz="2800" dirty="0">
                <a:latin typeface="+mj-lt"/>
              </a:rPr>
              <a:t> = 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638800" y="1219200"/>
            <a:ext cx="0" cy="1538166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1027"/>
          <p:cNvSpPr txBox="1">
            <a:spLocks noChangeArrowheads="1"/>
          </p:cNvSpPr>
          <p:nvPr/>
        </p:nvSpPr>
        <p:spPr bwMode="auto">
          <a:xfrm>
            <a:off x="6934200" y="3733800"/>
            <a:ext cx="11236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</a:rPr>
              <a:t>4D2</a:t>
            </a:r>
            <a:r>
              <a:rPr lang="en-US" altLang="en-US" sz="2800" baseline="-25000" dirty="0">
                <a:solidFill>
                  <a:srgbClr val="C00000"/>
                </a:solidFill>
              </a:rPr>
              <a:t>16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067261"/>
              </p:ext>
            </p:extLst>
          </p:nvPr>
        </p:nvGraphicFramePr>
        <p:xfrm>
          <a:off x="2590800" y="1742420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686042"/>
              </p:ext>
            </p:extLst>
          </p:nvPr>
        </p:nvGraphicFramePr>
        <p:xfrm>
          <a:off x="3352800" y="1742420"/>
          <a:ext cx="9906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77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50017"/>
              </p:ext>
            </p:extLst>
          </p:nvPr>
        </p:nvGraphicFramePr>
        <p:xfrm>
          <a:off x="4343400" y="1742419"/>
          <a:ext cx="9906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13=D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982418"/>
              </p:ext>
            </p:extLst>
          </p:nvPr>
        </p:nvGraphicFramePr>
        <p:xfrm>
          <a:off x="2590800" y="2260579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60896"/>
              </p:ext>
            </p:extLst>
          </p:nvPr>
        </p:nvGraphicFramePr>
        <p:xfrm>
          <a:off x="3352800" y="2260579"/>
          <a:ext cx="9906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63770"/>
              </p:ext>
            </p:extLst>
          </p:nvPr>
        </p:nvGraphicFramePr>
        <p:xfrm>
          <a:off x="4343400" y="2260578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88413"/>
              </p:ext>
            </p:extLst>
          </p:nvPr>
        </p:nvGraphicFramePr>
        <p:xfrm>
          <a:off x="3352800" y="2778738"/>
          <a:ext cx="9906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02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(32)</a:t>
            </a:r>
            <a:r>
              <a:rPr lang="en-US" baseline="-25000" dirty="0"/>
              <a:t>10</a:t>
            </a:r>
            <a:r>
              <a:rPr lang="en-US" dirty="0"/>
              <a:t> = (   )</a:t>
            </a:r>
            <a:r>
              <a:rPr lang="en-US" baseline="-25000" dirty="0"/>
              <a:t>16</a:t>
            </a:r>
            <a:endParaRPr lang="en-US" dirty="0"/>
          </a:p>
          <a:p>
            <a:r>
              <a:rPr lang="en-US" dirty="0"/>
              <a:t>(555)</a:t>
            </a:r>
            <a:r>
              <a:rPr lang="en-US" baseline="-25000" dirty="0"/>
              <a:t>10</a:t>
            </a:r>
            <a:r>
              <a:rPr lang="en-US" dirty="0"/>
              <a:t> = (   )</a:t>
            </a:r>
            <a:r>
              <a:rPr lang="en-US" baseline="-25000" dirty="0"/>
              <a:t>16</a:t>
            </a:r>
          </a:p>
          <a:p>
            <a:r>
              <a:rPr lang="en-US" dirty="0"/>
              <a:t>(12999)</a:t>
            </a:r>
            <a:r>
              <a:rPr lang="en-US" baseline="-25000" dirty="0"/>
              <a:t>10</a:t>
            </a:r>
            <a:r>
              <a:rPr lang="en-US" dirty="0"/>
              <a:t> = (   )</a:t>
            </a:r>
            <a:r>
              <a:rPr lang="en-US" baseline="-25000" dirty="0"/>
              <a:t>16</a:t>
            </a:r>
          </a:p>
          <a:p>
            <a:r>
              <a:rPr lang="en-US" dirty="0"/>
              <a:t>(157.63)</a:t>
            </a:r>
            <a:r>
              <a:rPr lang="en-US" baseline="-25000" dirty="0"/>
              <a:t>10</a:t>
            </a:r>
            <a:r>
              <a:rPr lang="en-US" dirty="0"/>
              <a:t> = (   )</a:t>
            </a:r>
            <a:r>
              <a:rPr lang="en-US" baseline="-25000" dirty="0"/>
              <a:t>16</a:t>
            </a:r>
          </a:p>
          <a:p>
            <a:r>
              <a:rPr lang="en-US" dirty="0"/>
              <a:t>(64.125)</a:t>
            </a:r>
            <a:r>
              <a:rPr lang="en-US" baseline="-25000" dirty="0"/>
              <a:t>10</a:t>
            </a:r>
            <a:r>
              <a:rPr lang="en-US" dirty="0"/>
              <a:t> = </a:t>
            </a:r>
            <a:r>
              <a:rPr lang="en-US"/>
              <a:t>(   )</a:t>
            </a:r>
            <a:r>
              <a:rPr lang="en-US" baseline="-25000"/>
              <a:t>16</a:t>
            </a:r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92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Hexa-Decimal to Decimal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4114800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16</a:t>
            </a:r>
            <a:r>
              <a:rPr lang="en-US" altLang="en-US" sz="24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pPr lvl="1"/>
            <a:r>
              <a:rPr lang="en-US" altLang="en-US" dirty="0"/>
              <a:t>The weight is the position of the bit, starting from 0 on the right</a:t>
            </a:r>
          </a:p>
          <a:p>
            <a:pPr lvl="1"/>
            <a:r>
              <a:rPr lang="en-US" altLang="en-US" dirty="0"/>
              <a:t>Add the results</a:t>
            </a:r>
          </a:p>
        </p:txBody>
      </p:sp>
      <p:sp>
        <p:nvSpPr>
          <p:cNvPr id="9" name="Oval 1028"/>
          <p:cNvSpPr>
            <a:spLocks noChangeArrowheads="1"/>
          </p:cNvSpPr>
          <p:nvPr/>
        </p:nvSpPr>
        <p:spPr bwMode="auto">
          <a:xfrm>
            <a:off x="13731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Hexa-Decimal</a:t>
            </a:r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54117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Decimal</a:t>
            </a:r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 flipV="1">
            <a:off x="4116388" y="1447800"/>
            <a:ext cx="1066800" cy="47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9287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</a:t>
            </a:r>
            <a:r>
              <a:rPr lang="en-US" dirty="0" err="1"/>
              <a:t>HexaDecimal</a:t>
            </a:r>
            <a:r>
              <a:rPr lang="en-US" dirty="0"/>
              <a:t> to Decimal)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" y="12192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latin typeface="+mj-lt"/>
              </a:rPr>
              <a:t>A	B	C</a:t>
            </a:r>
            <a:endParaRPr lang="en-US" sz="4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3533" y="2992624"/>
            <a:ext cx="1197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C x 16</a:t>
            </a:r>
            <a:r>
              <a:rPr lang="en-US" sz="2800" baseline="30000" dirty="0">
                <a:latin typeface="+mj-lt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3962401" y="3002149"/>
            <a:ext cx="1181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B x 16</a:t>
            </a:r>
            <a:r>
              <a:rPr lang="en-US" sz="2800" baseline="30000" dirty="0">
                <a:latin typeface="+mj-lt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2386014" y="3002149"/>
            <a:ext cx="1233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A x 16</a:t>
            </a:r>
            <a:r>
              <a:rPr lang="en-US" sz="2800" baseline="30000" dirty="0">
                <a:latin typeface="+mj-lt"/>
              </a:rPr>
              <a:t>2</a:t>
            </a:r>
          </a:p>
        </p:txBody>
      </p:sp>
      <p:cxnSp>
        <p:nvCxnSpPr>
          <p:cNvPr id="13" name="Straight Arrow Connector 12"/>
          <p:cNvCxnSpPr>
            <a:endCxn id="5" idx="0"/>
          </p:cNvCxnSpPr>
          <p:nvPr/>
        </p:nvCxnSpPr>
        <p:spPr>
          <a:xfrm>
            <a:off x="5520158" y="1927086"/>
            <a:ext cx="582360" cy="106553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 flipH="1">
            <a:off x="4552951" y="1927086"/>
            <a:ext cx="19049" cy="10750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 flipH="1">
            <a:off x="3002880" y="1927086"/>
            <a:ext cx="576740" cy="10750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43745" y="2977324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82803" y="2977323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69991" y="5181600"/>
            <a:ext cx="1630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ABC</a:t>
            </a:r>
            <a:r>
              <a:rPr lang="en-US" sz="3600" baseline="-25000" dirty="0">
                <a:latin typeface="+mj-lt"/>
              </a:rPr>
              <a:t>16 </a:t>
            </a:r>
            <a:r>
              <a:rPr lang="en-US" sz="3600" dirty="0">
                <a:latin typeface="+mj-lt"/>
              </a:rPr>
              <a:t>=</a:t>
            </a:r>
            <a:endParaRPr lang="en-US" sz="3600" baseline="-250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10000" y="4495800"/>
            <a:ext cx="1493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j-lt"/>
              </a:rPr>
              <a:t>2748</a:t>
            </a:r>
            <a:r>
              <a:rPr lang="en-US" sz="3600" baseline="-25000" dirty="0">
                <a:solidFill>
                  <a:srgbClr val="C00000"/>
                </a:solidFill>
                <a:latin typeface="+mj-lt"/>
              </a:rPr>
              <a:t>10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724400" y="5181600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j-lt"/>
              </a:rPr>
              <a:t>2748</a:t>
            </a:r>
            <a:r>
              <a:rPr lang="en-US" sz="3600" baseline="-25000" dirty="0">
                <a:solidFill>
                  <a:srgbClr val="C00000"/>
                </a:solidFill>
                <a:latin typeface="+mj-lt"/>
              </a:rPr>
              <a:t>10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03533" y="3515844"/>
            <a:ext cx="1197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12 x 16</a:t>
            </a:r>
            <a:r>
              <a:rPr lang="en-US" sz="2400" baseline="30000" dirty="0">
                <a:latin typeface="+mj-lt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62401" y="3525369"/>
            <a:ext cx="118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11 x 16</a:t>
            </a:r>
            <a:r>
              <a:rPr lang="en-US" sz="2400" baseline="30000" dirty="0">
                <a:latin typeface="+mj-lt"/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86014" y="3525369"/>
            <a:ext cx="1233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10 x 16</a:t>
            </a:r>
            <a:r>
              <a:rPr lang="en-US" sz="2400" baseline="30000" dirty="0">
                <a:latin typeface="+mj-lt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43745" y="3500544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82803" y="3500543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0348" y="3999892"/>
            <a:ext cx="1197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12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959216" y="4009417"/>
            <a:ext cx="118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176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82829" y="4009417"/>
            <a:ext cx="1233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2560</a:t>
            </a:r>
            <a:endParaRPr lang="en-US" sz="2400" baseline="300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40560" y="3984592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79618" y="3984591"/>
            <a:ext cx="376413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+</a:t>
            </a:r>
            <a:endParaRPr lang="en-US" sz="2800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1020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32" grpId="0"/>
      <p:bldP spid="33" grpId="0"/>
      <p:bldP spid="40" grpId="0"/>
      <p:bldP spid="48" grpId="0"/>
      <p:bldP spid="49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4" grpId="0"/>
      <p:bldP spid="3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(FA8)</a:t>
            </a:r>
            <a:r>
              <a:rPr lang="en-US" baseline="-25000" dirty="0"/>
              <a:t>16</a:t>
            </a:r>
            <a:r>
              <a:rPr lang="en-US" dirty="0"/>
              <a:t> = (   )</a:t>
            </a:r>
            <a:r>
              <a:rPr lang="en-US" baseline="-25000" dirty="0"/>
              <a:t>10</a:t>
            </a:r>
            <a:endParaRPr lang="en-US" dirty="0"/>
          </a:p>
          <a:p>
            <a:r>
              <a:rPr lang="en-US" dirty="0"/>
              <a:t>(9AC3)</a:t>
            </a:r>
            <a:r>
              <a:rPr lang="en-US" baseline="-25000" dirty="0"/>
              <a:t>16</a:t>
            </a:r>
            <a:r>
              <a:rPr lang="en-US" dirty="0"/>
              <a:t> = (   )</a:t>
            </a:r>
            <a:r>
              <a:rPr lang="en-US" baseline="-25000" dirty="0"/>
              <a:t>10</a:t>
            </a:r>
          </a:p>
          <a:p>
            <a:r>
              <a:rPr lang="en-US" dirty="0"/>
              <a:t>(1A74D)</a:t>
            </a:r>
            <a:r>
              <a:rPr lang="en-US" baseline="-25000" dirty="0"/>
              <a:t>16</a:t>
            </a:r>
            <a:r>
              <a:rPr lang="en-US" dirty="0"/>
              <a:t> = (   )</a:t>
            </a:r>
            <a:r>
              <a:rPr lang="en-US" baseline="-25000" dirty="0"/>
              <a:t>10</a:t>
            </a:r>
          </a:p>
          <a:p>
            <a:r>
              <a:rPr lang="en-US" dirty="0"/>
              <a:t>(1AC.9A)</a:t>
            </a:r>
            <a:r>
              <a:rPr lang="en-US" baseline="-25000" dirty="0"/>
              <a:t>16</a:t>
            </a:r>
            <a:r>
              <a:rPr lang="en-US" dirty="0"/>
              <a:t> = (   )</a:t>
            </a:r>
            <a:r>
              <a:rPr lang="en-US" baseline="-25000" dirty="0"/>
              <a:t>10</a:t>
            </a:r>
          </a:p>
          <a:p>
            <a:r>
              <a:rPr lang="en-US" dirty="0"/>
              <a:t>(ABC.5AC)</a:t>
            </a:r>
            <a:r>
              <a:rPr lang="en-US" baseline="-25000" dirty="0"/>
              <a:t>16</a:t>
            </a:r>
            <a:r>
              <a:rPr lang="en-US" dirty="0"/>
              <a:t> = (   )</a:t>
            </a:r>
            <a:r>
              <a:rPr lang="en-US" baseline="-25000" dirty="0"/>
              <a:t>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99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Binary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1219200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Convert each octal digit to a 3-bit equivalent binary representation</a:t>
            </a:r>
          </a:p>
        </p:txBody>
      </p:sp>
      <p:sp>
        <p:nvSpPr>
          <p:cNvPr id="9" name="Oval 1028"/>
          <p:cNvSpPr>
            <a:spLocks noChangeArrowheads="1"/>
          </p:cNvSpPr>
          <p:nvPr/>
        </p:nvSpPr>
        <p:spPr bwMode="auto">
          <a:xfrm>
            <a:off x="13731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Octal</a:t>
            </a:r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54117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Binary</a:t>
            </a:r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 flipV="1">
            <a:off x="4116388" y="1447800"/>
            <a:ext cx="1066800" cy="47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9585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- Binary Table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75742639-40B7-4B46-8FD8-A502FFD53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000000"/>
              </p:ext>
            </p:extLst>
          </p:nvPr>
        </p:nvGraphicFramePr>
        <p:xfrm>
          <a:off x="2133600" y="1066800"/>
          <a:ext cx="52578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xmlns="" val="4744476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3536892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Octal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Binary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869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000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582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001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595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010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679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011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746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100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437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101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908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110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307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111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5089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470591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(Octal to Binary)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705</a:t>
            </a:r>
            <a:r>
              <a:rPr lang="en-US" altLang="en-US" sz="2800" baseline="-25000" dirty="0">
                <a:latin typeface="+mj-lt"/>
              </a:rPr>
              <a:t>8</a:t>
            </a:r>
            <a:r>
              <a:rPr lang="en-US" altLang="en-US" sz="2800" dirty="0">
                <a:latin typeface="+mj-lt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+mj-lt"/>
              </a:rPr>
              <a:t>?</a:t>
            </a:r>
            <a:r>
              <a:rPr lang="en-US" altLang="en-US" sz="2800" baseline="-25000" dirty="0">
                <a:solidFill>
                  <a:srgbClr val="C00000"/>
                </a:solidFill>
                <a:latin typeface="+mj-lt"/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6400" y="1905000"/>
            <a:ext cx="5791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latin typeface="+mj-lt"/>
              </a:rPr>
              <a:t>7		0		5</a:t>
            </a:r>
            <a:endParaRPr lang="en-US" sz="4000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67400" y="3124200"/>
            <a:ext cx="1041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latin typeface="+mj-lt"/>
              </a:rPr>
              <a:t>101</a:t>
            </a:r>
            <a:endParaRPr lang="en-US" sz="4000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51200" y="3124200"/>
            <a:ext cx="1041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000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09800" y="3124200"/>
            <a:ext cx="1041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latin typeface="+mj-lt"/>
              </a:rPr>
              <a:t>111</a:t>
            </a:r>
            <a:endParaRPr lang="en-US" sz="4000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31790" y="4800600"/>
            <a:ext cx="1630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705</a:t>
            </a:r>
            <a:r>
              <a:rPr lang="en-US" sz="3600" baseline="-25000" dirty="0">
                <a:latin typeface="+mj-lt"/>
              </a:rPr>
              <a:t>8 </a:t>
            </a:r>
            <a:r>
              <a:rPr lang="en-US" sz="3600" dirty="0">
                <a:latin typeface="+mj-lt"/>
              </a:rPr>
              <a:t>=</a:t>
            </a:r>
            <a:endParaRPr lang="en-US" sz="3600" baseline="-25000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10000" y="4800600"/>
            <a:ext cx="2667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j-lt"/>
              </a:rPr>
              <a:t>111000101</a:t>
            </a:r>
            <a:r>
              <a:rPr lang="en-US" sz="3600" baseline="-25000" dirty="0">
                <a:solidFill>
                  <a:srgbClr val="C00000"/>
                </a:solidFill>
                <a:latin typeface="+mj-lt"/>
              </a:rPr>
              <a:t>2</a:t>
            </a:r>
          </a:p>
        </p:txBody>
      </p:sp>
      <p:cxnSp>
        <p:nvCxnSpPr>
          <p:cNvPr id="45" name="Straight Arrow Connector 44"/>
          <p:cNvCxnSpPr>
            <a:endCxn id="41" idx="0"/>
          </p:cNvCxnSpPr>
          <p:nvPr/>
        </p:nvCxnSpPr>
        <p:spPr>
          <a:xfrm>
            <a:off x="2730599" y="2612886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9" idx="0"/>
          </p:cNvCxnSpPr>
          <p:nvPr/>
        </p:nvCxnSpPr>
        <p:spPr>
          <a:xfrm>
            <a:off x="4571998" y="2649676"/>
            <a:ext cx="2" cy="47452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8" idx="0"/>
          </p:cNvCxnSpPr>
          <p:nvPr/>
        </p:nvCxnSpPr>
        <p:spPr>
          <a:xfrm>
            <a:off x="6388198" y="2663964"/>
            <a:ext cx="2" cy="4602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788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OR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371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OR Gate or Inclusive-OR gate has an output which is normally at logic level “0” and only goes “HIGH” to a logic level “1” when one or more of its inputs are at logic level “1”.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2819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319593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5000" y="304353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6606" y="2438400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Logic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78932" y="2895600"/>
                <a:ext cx="1626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32" y="2895600"/>
                <a:ext cx="1626536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00600" y="4067269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32327" y="3581400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Truth Table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11779" y="2433935"/>
            <a:ext cx="219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2-input OR Gate</a:t>
            </a:r>
          </a:p>
        </p:txBody>
      </p:sp>
      <p:grpSp>
        <p:nvGrpSpPr>
          <p:cNvPr id="4" name="Group 18"/>
          <p:cNvGrpSpPr/>
          <p:nvPr/>
        </p:nvGrpSpPr>
        <p:grpSpPr>
          <a:xfrm>
            <a:off x="1677362" y="2895600"/>
            <a:ext cx="1599238" cy="723601"/>
            <a:chOff x="3675121" y="3048834"/>
            <a:chExt cx="1599238" cy="723601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22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4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6" name="Picture 3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CBCB"/>
              </a:clrFrom>
              <a:clrTo>
                <a:srgbClr val="F9CBC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14800"/>
            <a:ext cx="2743200" cy="1898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742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  <p:bldP spid="13" grpId="0" animBg="1"/>
      <p:bldP spid="16" grpId="0"/>
      <p:bldP spid="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(463)</a:t>
            </a:r>
            <a:r>
              <a:rPr lang="en-US" baseline="-25000" dirty="0"/>
              <a:t>8</a:t>
            </a:r>
            <a:r>
              <a:rPr lang="en-US" dirty="0"/>
              <a:t> = (   )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(2056)</a:t>
            </a:r>
            <a:r>
              <a:rPr lang="en-US" baseline="-25000" dirty="0"/>
              <a:t>8</a:t>
            </a:r>
            <a:r>
              <a:rPr lang="en-US" dirty="0"/>
              <a:t> = (   )</a:t>
            </a:r>
            <a:r>
              <a:rPr lang="en-US" baseline="-25000" dirty="0"/>
              <a:t>2</a:t>
            </a:r>
          </a:p>
          <a:p>
            <a:r>
              <a:rPr lang="en-US" dirty="0"/>
              <a:t>(2057.64)</a:t>
            </a:r>
            <a:r>
              <a:rPr lang="en-US" baseline="-25000" dirty="0"/>
              <a:t>8</a:t>
            </a:r>
            <a:r>
              <a:rPr lang="en-US" dirty="0"/>
              <a:t> = (   )</a:t>
            </a:r>
            <a:r>
              <a:rPr lang="en-US" baseline="-25000" dirty="0"/>
              <a:t>2</a:t>
            </a:r>
          </a:p>
          <a:p>
            <a:r>
              <a:rPr lang="en-US" dirty="0"/>
              <a:t>(6543.04)</a:t>
            </a:r>
            <a:r>
              <a:rPr lang="en-US" baseline="-25000" dirty="0"/>
              <a:t>8</a:t>
            </a:r>
            <a:r>
              <a:rPr lang="en-US" dirty="0"/>
              <a:t> = (   )</a:t>
            </a:r>
            <a:r>
              <a:rPr lang="en-US" baseline="-25000" dirty="0"/>
              <a:t>2</a:t>
            </a:r>
          </a:p>
          <a:p>
            <a:r>
              <a:rPr lang="en-US" dirty="0"/>
              <a:t>(7476.47)</a:t>
            </a:r>
            <a:r>
              <a:rPr lang="en-US" baseline="-25000" dirty="0"/>
              <a:t>8</a:t>
            </a:r>
            <a:r>
              <a:rPr lang="en-US" dirty="0"/>
              <a:t> = (   )</a:t>
            </a:r>
            <a:r>
              <a:rPr lang="en-US" baseline="-25000" dirty="0"/>
              <a:t>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05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Octal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2362200"/>
          </a:xfrm>
        </p:spPr>
        <p:txBody>
          <a:bodyPr>
            <a:normAutofit/>
          </a:bodyPr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Group bits in threes, starting on right</a:t>
            </a:r>
          </a:p>
          <a:p>
            <a:pPr lvl="1"/>
            <a:r>
              <a:rPr lang="en-US" altLang="en-US" dirty="0"/>
              <a:t>Convert to octal digits</a:t>
            </a:r>
          </a:p>
        </p:txBody>
      </p:sp>
      <p:sp>
        <p:nvSpPr>
          <p:cNvPr id="9" name="Oval 1028"/>
          <p:cNvSpPr>
            <a:spLocks noChangeArrowheads="1"/>
          </p:cNvSpPr>
          <p:nvPr/>
        </p:nvSpPr>
        <p:spPr bwMode="auto">
          <a:xfrm>
            <a:off x="13731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Binary</a:t>
            </a:r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54117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Octal</a:t>
            </a:r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 flipV="1">
            <a:off x="4116388" y="1447800"/>
            <a:ext cx="1066800" cy="47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5212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(Binary to Octal)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281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1011010111</a:t>
            </a:r>
            <a:r>
              <a:rPr lang="en-US" altLang="en-US" sz="2800" baseline="-25000" dirty="0">
                <a:latin typeface="+mj-lt"/>
              </a:rPr>
              <a:t>2</a:t>
            </a:r>
            <a:r>
              <a:rPr lang="en-US" altLang="en-US" sz="2800" dirty="0">
                <a:latin typeface="+mj-lt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+mj-lt"/>
              </a:rPr>
              <a:t>?</a:t>
            </a:r>
            <a:r>
              <a:rPr lang="en-US" altLang="en-US" sz="2800" baseline="-25000" dirty="0">
                <a:solidFill>
                  <a:srgbClr val="C00000"/>
                </a:solidFill>
                <a:latin typeface="+mj-lt"/>
              </a:rPr>
              <a:t>8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77426" y="3254514"/>
            <a:ext cx="646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latin typeface="+mj-lt"/>
              </a:rPr>
              <a:t>1</a:t>
            </a:r>
            <a:endParaRPr lang="en-US" sz="4000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41599" y="2047220"/>
            <a:ext cx="1041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011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073075" y="2047220"/>
            <a:ext cx="1041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latin typeface="+mj-lt"/>
              </a:rPr>
              <a:t>001</a:t>
            </a:r>
            <a:endParaRPr lang="en-US" sz="4000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62200" y="4800600"/>
            <a:ext cx="3047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1011010111</a:t>
            </a:r>
            <a:r>
              <a:rPr lang="en-US" sz="3600" baseline="-25000" dirty="0">
                <a:latin typeface="+mj-lt"/>
              </a:rPr>
              <a:t>2 </a:t>
            </a:r>
            <a:r>
              <a:rPr lang="en-US" sz="3600" dirty="0">
                <a:latin typeface="+mj-lt"/>
              </a:rPr>
              <a:t>=</a:t>
            </a:r>
            <a:endParaRPr lang="en-US" sz="3600" baseline="-25000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34000" y="4800600"/>
            <a:ext cx="137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+mj-lt"/>
              </a:rPr>
              <a:t>1327</a:t>
            </a:r>
            <a:r>
              <a:rPr lang="en-US" sz="3600" baseline="-25000" dirty="0">
                <a:solidFill>
                  <a:srgbClr val="C00000"/>
                </a:solidFill>
                <a:latin typeface="+mj-lt"/>
              </a:rPr>
              <a:t>8</a:t>
            </a:r>
          </a:p>
        </p:txBody>
      </p:sp>
      <p:cxnSp>
        <p:nvCxnSpPr>
          <p:cNvPr id="45" name="Straight Arrow Connector 44"/>
          <p:cNvCxnSpPr>
            <a:stCxn id="41" idx="2"/>
            <a:endCxn id="37" idx="0"/>
          </p:cNvCxnSpPr>
          <p:nvPr/>
        </p:nvCxnSpPr>
        <p:spPr>
          <a:xfrm>
            <a:off x="2593875" y="2755106"/>
            <a:ext cx="6926" cy="49940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191246" y="2047220"/>
            <a:ext cx="1041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111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22722" y="2047220"/>
            <a:ext cx="1041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010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39498" y="3254514"/>
            <a:ext cx="646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latin typeface="+mj-lt"/>
              </a:rPr>
              <a:t>3</a:t>
            </a:r>
            <a:endParaRPr lang="en-US" sz="4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0626" y="3254514"/>
            <a:ext cx="646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latin typeface="+mj-lt"/>
              </a:rPr>
              <a:t>2</a:t>
            </a:r>
            <a:endParaRPr lang="en-US" sz="40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92226" y="3254514"/>
            <a:ext cx="646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latin typeface="+mj-lt"/>
              </a:rPr>
              <a:t>7</a:t>
            </a:r>
            <a:endParaRPr lang="en-US" sz="4000" dirty="0">
              <a:latin typeface="+mj-lt"/>
            </a:endParaRPr>
          </a:p>
        </p:txBody>
      </p:sp>
      <p:cxnSp>
        <p:nvCxnSpPr>
          <p:cNvPr id="23" name="Straight Arrow Connector 22"/>
          <p:cNvCxnSpPr>
            <a:stCxn id="39" idx="2"/>
            <a:endCxn id="15" idx="0"/>
          </p:cNvCxnSpPr>
          <p:nvPr/>
        </p:nvCxnSpPr>
        <p:spPr>
          <a:xfrm>
            <a:off x="3962399" y="2755106"/>
            <a:ext cx="474" cy="49940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16" idx="0"/>
          </p:cNvCxnSpPr>
          <p:nvPr/>
        </p:nvCxnSpPr>
        <p:spPr>
          <a:xfrm>
            <a:off x="5343522" y="2755106"/>
            <a:ext cx="479" cy="49940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  <a:endCxn id="17" idx="0"/>
          </p:cNvCxnSpPr>
          <p:nvPr/>
        </p:nvCxnSpPr>
        <p:spPr>
          <a:xfrm>
            <a:off x="6712046" y="2755106"/>
            <a:ext cx="3555" cy="49940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691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1" grpId="0"/>
      <p:bldP spid="43" grpId="0"/>
      <p:bldP spid="44" grpId="0"/>
      <p:bldP spid="13" grpId="0"/>
      <p:bldP spid="14" grpId="0"/>
      <p:bldP spid="15" grpId="0"/>
      <p:bldP spid="16" grpId="0"/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(11011)</a:t>
            </a:r>
            <a:r>
              <a:rPr lang="en-US" baseline="-25000" dirty="0"/>
              <a:t>2</a:t>
            </a:r>
            <a:r>
              <a:rPr lang="en-US" dirty="0"/>
              <a:t> = (   )</a:t>
            </a:r>
            <a:r>
              <a:rPr lang="en-US" baseline="-25000" dirty="0"/>
              <a:t>8</a:t>
            </a:r>
            <a:endParaRPr lang="en-US" dirty="0"/>
          </a:p>
          <a:p>
            <a:r>
              <a:rPr lang="en-US" dirty="0"/>
              <a:t>(101101)</a:t>
            </a:r>
            <a:r>
              <a:rPr lang="en-US" baseline="-25000" dirty="0"/>
              <a:t>2</a:t>
            </a:r>
            <a:r>
              <a:rPr lang="en-US" dirty="0"/>
              <a:t> = (   )</a:t>
            </a:r>
            <a:r>
              <a:rPr lang="en-US" baseline="-25000" dirty="0"/>
              <a:t>8</a:t>
            </a:r>
            <a:endParaRPr lang="en-US" dirty="0"/>
          </a:p>
          <a:p>
            <a:r>
              <a:rPr lang="en-US" dirty="0"/>
              <a:t>(11101111)</a:t>
            </a:r>
            <a:r>
              <a:rPr lang="en-US" baseline="-25000" dirty="0"/>
              <a:t>2</a:t>
            </a:r>
            <a:r>
              <a:rPr lang="en-US" dirty="0"/>
              <a:t> = (   )</a:t>
            </a:r>
            <a:r>
              <a:rPr lang="en-US" baseline="-25000" dirty="0"/>
              <a:t>8</a:t>
            </a:r>
            <a:endParaRPr lang="en-US" dirty="0"/>
          </a:p>
          <a:p>
            <a:r>
              <a:rPr lang="en-US" dirty="0"/>
              <a:t>(110.011)</a:t>
            </a:r>
            <a:r>
              <a:rPr lang="en-US" baseline="-25000" dirty="0"/>
              <a:t>2</a:t>
            </a:r>
            <a:r>
              <a:rPr lang="en-US" dirty="0"/>
              <a:t> = (   )</a:t>
            </a:r>
            <a:r>
              <a:rPr lang="en-US" baseline="-25000" dirty="0"/>
              <a:t>8</a:t>
            </a:r>
            <a:endParaRPr lang="en-US" dirty="0"/>
          </a:p>
          <a:p>
            <a:r>
              <a:rPr lang="en-US" dirty="0"/>
              <a:t>(1001.0010)</a:t>
            </a:r>
            <a:r>
              <a:rPr lang="en-US" baseline="-25000" dirty="0"/>
              <a:t>2</a:t>
            </a:r>
            <a:r>
              <a:rPr lang="en-US" dirty="0"/>
              <a:t> = (   )</a:t>
            </a:r>
            <a:r>
              <a:rPr lang="en-US" baseline="-25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35490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Hexa-Decimal to Binary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1219200"/>
          </a:xfrm>
        </p:spPr>
        <p:txBody>
          <a:bodyPr/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Convert each hexadecimal digit to a 4-bit equivalent binary representation</a:t>
            </a:r>
          </a:p>
        </p:txBody>
      </p:sp>
      <p:sp>
        <p:nvSpPr>
          <p:cNvPr id="9" name="Oval 1028"/>
          <p:cNvSpPr>
            <a:spLocks noChangeArrowheads="1"/>
          </p:cNvSpPr>
          <p:nvPr/>
        </p:nvSpPr>
        <p:spPr bwMode="auto">
          <a:xfrm>
            <a:off x="13731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Hexa-Decimal</a:t>
            </a:r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54117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Binary</a:t>
            </a:r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 flipV="1">
            <a:off x="4116388" y="1447800"/>
            <a:ext cx="1066800" cy="47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5613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Hexa-Decimal to Binary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CCE0EB6B-BC75-47D3-A52B-156450C03B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75919"/>
              </p:ext>
            </p:extLst>
          </p:nvPr>
        </p:nvGraphicFramePr>
        <p:xfrm>
          <a:off x="190500" y="990600"/>
          <a:ext cx="87630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xmlns="" val="1748122547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xmlns="" val="29291294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xmlns="" val="1631424531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xmlns="" val="647857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Hexa-Decimal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Binary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Hexa-Decimal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Binary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228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0000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1000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773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0001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1001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317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0010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1010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205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0011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1011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996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0100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1100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936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0101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1101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719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0110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1110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4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0111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1111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7556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599260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(Hexa-Decimal to Binary)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10AF</a:t>
            </a:r>
            <a:r>
              <a:rPr lang="en-US" altLang="en-US" sz="2800" baseline="-25000" dirty="0">
                <a:latin typeface="+mj-lt"/>
              </a:rPr>
              <a:t>16</a:t>
            </a:r>
            <a:r>
              <a:rPr lang="en-US" altLang="en-US" sz="2800" dirty="0">
                <a:latin typeface="+mj-lt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+mj-lt"/>
              </a:rPr>
              <a:t>?</a:t>
            </a:r>
            <a:r>
              <a:rPr lang="en-US" altLang="en-US" sz="2800" baseline="-25000" dirty="0">
                <a:solidFill>
                  <a:srgbClr val="C00000"/>
                </a:solidFill>
                <a:latin typeface="+mj-lt"/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47798" y="1905000"/>
            <a:ext cx="624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latin typeface="+mj-lt"/>
              </a:rPr>
              <a:t>1		0		A		F</a:t>
            </a:r>
            <a:endParaRPr lang="en-US" sz="4000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72276" y="3124200"/>
            <a:ext cx="10637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>
                <a:latin typeface="+mj-lt"/>
              </a:rPr>
              <a:t>1111</a:t>
            </a:r>
            <a:endParaRPr lang="en-US" sz="3200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17368" y="3124200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1010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184276" y="3112352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>
                <a:latin typeface="+mj-lt"/>
              </a:rPr>
              <a:t>0000</a:t>
            </a:r>
            <a:endParaRPr lang="en-US" sz="3200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57400" y="4800600"/>
            <a:ext cx="1904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10AF</a:t>
            </a:r>
            <a:r>
              <a:rPr lang="en-US" sz="3600" baseline="-25000" dirty="0">
                <a:latin typeface="+mj-lt"/>
              </a:rPr>
              <a:t>16 </a:t>
            </a:r>
            <a:r>
              <a:rPr lang="en-US" sz="3600" dirty="0">
                <a:latin typeface="+mj-lt"/>
              </a:rPr>
              <a:t>=</a:t>
            </a:r>
            <a:endParaRPr lang="en-US" sz="3600" baseline="-25000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10000" y="4800600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j-lt"/>
              </a:rPr>
              <a:t>1000010101111</a:t>
            </a:r>
            <a:r>
              <a:rPr lang="en-US" sz="3600" baseline="-25000" dirty="0">
                <a:solidFill>
                  <a:srgbClr val="C00000"/>
                </a:solidFill>
                <a:latin typeface="+mj-lt"/>
              </a:rPr>
              <a:t>2</a:t>
            </a:r>
          </a:p>
        </p:txBody>
      </p:sp>
      <p:cxnSp>
        <p:nvCxnSpPr>
          <p:cNvPr id="45" name="Straight Arrow Connector 44"/>
          <p:cNvCxnSpPr>
            <a:endCxn id="41" idx="0"/>
          </p:cNvCxnSpPr>
          <p:nvPr/>
        </p:nvCxnSpPr>
        <p:spPr>
          <a:xfrm>
            <a:off x="3705075" y="2601038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9" idx="0"/>
          </p:cNvCxnSpPr>
          <p:nvPr/>
        </p:nvCxnSpPr>
        <p:spPr>
          <a:xfrm>
            <a:off x="5538166" y="2649676"/>
            <a:ext cx="2" cy="47452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8" idx="0"/>
          </p:cNvCxnSpPr>
          <p:nvPr/>
        </p:nvCxnSpPr>
        <p:spPr>
          <a:xfrm>
            <a:off x="7304138" y="2658234"/>
            <a:ext cx="0" cy="4659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51184" y="3102114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>
                <a:latin typeface="+mj-lt"/>
              </a:rPr>
              <a:t>0001</a:t>
            </a:r>
            <a:endParaRPr lang="en-US" sz="3200" dirty="0">
              <a:latin typeface="+mj-lt"/>
            </a:endParaRP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>
            <a:off x="1871983" y="2590800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358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  <p:bldP spid="43" grpId="0"/>
      <p:bldP spid="44" grpId="0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(FA8)</a:t>
            </a:r>
            <a:r>
              <a:rPr lang="en-US" baseline="-25000" dirty="0"/>
              <a:t>16</a:t>
            </a:r>
            <a:r>
              <a:rPr lang="en-US" dirty="0"/>
              <a:t> = (   )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(9AC3)</a:t>
            </a:r>
            <a:r>
              <a:rPr lang="en-US" baseline="-25000" dirty="0"/>
              <a:t>16</a:t>
            </a:r>
            <a:r>
              <a:rPr lang="en-US" dirty="0"/>
              <a:t> = (   )</a:t>
            </a:r>
            <a:r>
              <a:rPr lang="en-US" baseline="-25000" dirty="0"/>
              <a:t>2</a:t>
            </a:r>
          </a:p>
          <a:p>
            <a:r>
              <a:rPr lang="en-US" dirty="0"/>
              <a:t>(1A74D)</a:t>
            </a:r>
            <a:r>
              <a:rPr lang="en-US" baseline="-25000" dirty="0"/>
              <a:t>16</a:t>
            </a:r>
            <a:r>
              <a:rPr lang="en-US" dirty="0"/>
              <a:t> = (   )</a:t>
            </a:r>
            <a:r>
              <a:rPr lang="en-US" baseline="-25000" dirty="0"/>
              <a:t>2</a:t>
            </a:r>
          </a:p>
          <a:p>
            <a:r>
              <a:rPr lang="en-US" dirty="0"/>
              <a:t>(1AC.9A)</a:t>
            </a:r>
            <a:r>
              <a:rPr lang="en-US" baseline="-25000" dirty="0"/>
              <a:t>16</a:t>
            </a:r>
            <a:r>
              <a:rPr lang="en-US" dirty="0"/>
              <a:t> = (   )</a:t>
            </a:r>
            <a:r>
              <a:rPr lang="en-US" baseline="-25000" dirty="0"/>
              <a:t>2</a:t>
            </a:r>
          </a:p>
          <a:p>
            <a:r>
              <a:rPr lang="en-US" dirty="0"/>
              <a:t>(ABC.5AC)</a:t>
            </a:r>
            <a:r>
              <a:rPr lang="en-US" baseline="-25000" dirty="0"/>
              <a:t>16</a:t>
            </a:r>
            <a:r>
              <a:rPr lang="en-US" dirty="0"/>
              <a:t> = (   )</a:t>
            </a:r>
            <a:r>
              <a:rPr lang="en-US" baseline="-25000" dirty="0"/>
              <a:t>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42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Hexa-Decimal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2362200"/>
          </a:xfrm>
        </p:spPr>
        <p:txBody>
          <a:bodyPr>
            <a:normAutofit/>
          </a:bodyPr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Group bits in fours, starting on right</a:t>
            </a:r>
          </a:p>
          <a:p>
            <a:pPr lvl="1"/>
            <a:r>
              <a:rPr lang="en-US" altLang="en-US" dirty="0"/>
              <a:t>Convert to hexadecimal digits</a:t>
            </a:r>
          </a:p>
        </p:txBody>
      </p:sp>
      <p:sp>
        <p:nvSpPr>
          <p:cNvPr id="9" name="Oval 1028"/>
          <p:cNvSpPr>
            <a:spLocks noChangeArrowheads="1"/>
          </p:cNvSpPr>
          <p:nvPr/>
        </p:nvSpPr>
        <p:spPr bwMode="auto">
          <a:xfrm>
            <a:off x="13731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Binary</a:t>
            </a:r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54117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Hexa-Decimal</a:t>
            </a:r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 flipV="1">
            <a:off x="4116388" y="1447800"/>
            <a:ext cx="1066800" cy="47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24072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(Binary to Hexa-Decimal)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303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1011010111</a:t>
            </a:r>
            <a:r>
              <a:rPr lang="en-US" altLang="en-US" sz="2800" baseline="-25000" dirty="0">
                <a:latin typeface="+mj-lt"/>
              </a:rPr>
              <a:t>2</a:t>
            </a:r>
            <a:r>
              <a:rPr lang="en-US" altLang="en-US" sz="2800" dirty="0">
                <a:latin typeface="+mj-lt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+mj-lt"/>
              </a:rPr>
              <a:t>?</a:t>
            </a:r>
            <a:r>
              <a:rPr lang="en-US" altLang="en-US" sz="2800" baseline="-25000" dirty="0">
                <a:solidFill>
                  <a:srgbClr val="C00000"/>
                </a:solidFill>
                <a:latin typeface="+mj-lt"/>
              </a:rPr>
              <a:t>16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19400" y="2047220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0010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62200" y="4800600"/>
            <a:ext cx="3047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1011010111</a:t>
            </a:r>
            <a:r>
              <a:rPr lang="en-US" sz="3600" baseline="-25000" dirty="0">
                <a:latin typeface="+mj-lt"/>
              </a:rPr>
              <a:t>2 </a:t>
            </a:r>
            <a:r>
              <a:rPr lang="en-US" sz="3600" dirty="0">
                <a:latin typeface="+mj-lt"/>
              </a:rPr>
              <a:t>=</a:t>
            </a:r>
            <a:endParaRPr lang="en-US" sz="3600" baseline="-25000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34000" y="4800600"/>
            <a:ext cx="137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+mj-lt"/>
              </a:rPr>
              <a:t>2D7</a:t>
            </a:r>
            <a:r>
              <a:rPr lang="en-US" sz="3600" baseline="-25000" dirty="0">
                <a:solidFill>
                  <a:srgbClr val="C00000"/>
                </a:solidFill>
                <a:latin typeface="+mj-lt"/>
              </a:rPr>
              <a:t>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69047" y="2047220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0111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00523" y="2047220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1101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17299" y="3254514"/>
            <a:ext cx="646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98427" y="3254514"/>
            <a:ext cx="646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latin typeface="+mj-lt"/>
              </a:rPr>
              <a:t>D</a:t>
            </a:r>
            <a:endParaRPr lang="en-US" sz="40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70027" y="3254514"/>
            <a:ext cx="646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latin typeface="+mj-lt"/>
              </a:rPr>
              <a:t>7</a:t>
            </a:r>
            <a:endParaRPr lang="en-US" sz="4000" dirty="0">
              <a:latin typeface="+mj-lt"/>
            </a:endParaRPr>
          </a:p>
        </p:txBody>
      </p:sp>
      <p:cxnSp>
        <p:nvCxnSpPr>
          <p:cNvPr id="23" name="Straight Arrow Connector 22"/>
          <p:cNvCxnSpPr>
            <a:stCxn id="39" idx="2"/>
            <a:endCxn id="15" idx="0"/>
          </p:cNvCxnSpPr>
          <p:nvPr/>
        </p:nvCxnSpPr>
        <p:spPr>
          <a:xfrm>
            <a:off x="3340200" y="2631995"/>
            <a:ext cx="474" cy="62251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16" idx="0"/>
          </p:cNvCxnSpPr>
          <p:nvPr/>
        </p:nvCxnSpPr>
        <p:spPr>
          <a:xfrm>
            <a:off x="4721323" y="2631995"/>
            <a:ext cx="479" cy="62251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  <a:endCxn id="17" idx="0"/>
          </p:cNvCxnSpPr>
          <p:nvPr/>
        </p:nvCxnSpPr>
        <p:spPr>
          <a:xfrm>
            <a:off x="6089847" y="2631995"/>
            <a:ext cx="3555" cy="62251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446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3" grpId="0"/>
      <p:bldP spid="44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NOT (Inverter)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371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NOT gate has an output which is always opposite to input level.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304353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5000" y="304353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6606" y="2438400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Logic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807777" y="2895600"/>
                <a:ext cx="2374753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777" y="2895600"/>
                <a:ext cx="2374753" cy="4624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410200" y="4114800"/>
          <a:ext cx="2286000" cy="13716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32327" y="3581400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Truth Table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15502" y="2433935"/>
            <a:ext cx="1837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Inverter Gate</a:t>
            </a:r>
          </a:p>
        </p:txBody>
      </p:sp>
      <p:grpSp>
        <p:nvGrpSpPr>
          <p:cNvPr id="4" name="Group 26"/>
          <p:cNvGrpSpPr/>
          <p:nvPr/>
        </p:nvGrpSpPr>
        <p:grpSpPr>
          <a:xfrm>
            <a:off x="1752342" y="2904725"/>
            <a:ext cx="1448058" cy="752875"/>
            <a:chOff x="379248" y="5807937"/>
            <a:chExt cx="1448058" cy="75287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83743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1" grpId="0"/>
      <p:bldP spid="12" grpId="0"/>
      <p:bldP spid="13" grpId="0" animBg="1"/>
      <p:bldP spid="16" grpId="0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(11011)</a:t>
            </a:r>
            <a:r>
              <a:rPr lang="en-US" baseline="-25000" dirty="0"/>
              <a:t>2</a:t>
            </a:r>
            <a:r>
              <a:rPr lang="en-US" dirty="0"/>
              <a:t> = (   )</a:t>
            </a:r>
            <a:r>
              <a:rPr lang="en-US" baseline="-25000" dirty="0"/>
              <a:t>16</a:t>
            </a:r>
            <a:endParaRPr lang="en-US" dirty="0"/>
          </a:p>
          <a:p>
            <a:r>
              <a:rPr lang="en-US" dirty="0"/>
              <a:t>(101101)</a:t>
            </a:r>
            <a:r>
              <a:rPr lang="en-US" baseline="-25000" dirty="0"/>
              <a:t>2</a:t>
            </a:r>
            <a:r>
              <a:rPr lang="en-US" dirty="0"/>
              <a:t> = (   )</a:t>
            </a:r>
            <a:r>
              <a:rPr lang="en-US" baseline="-25000" dirty="0"/>
              <a:t>16</a:t>
            </a:r>
            <a:endParaRPr lang="en-US" dirty="0"/>
          </a:p>
          <a:p>
            <a:r>
              <a:rPr lang="en-US" dirty="0"/>
              <a:t>(11101111)</a:t>
            </a:r>
            <a:r>
              <a:rPr lang="en-US" baseline="-25000" dirty="0"/>
              <a:t>2</a:t>
            </a:r>
            <a:r>
              <a:rPr lang="en-US" dirty="0"/>
              <a:t> = (   )</a:t>
            </a:r>
            <a:r>
              <a:rPr lang="en-US" baseline="-25000" dirty="0"/>
              <a:t>16</a:t>
            </a:r>
            <a:endParaRPr lang="en-US" dirty="0"/>
          </a:p>
          <a:p>
            <a:r>
              <a:rPr lang="en-US" dirty="0"/>
              <a:t>(110.011)</a:t>
            </a:r>
            <a:r>
              <a:rPr lang="en-US" baseline="-25000" dirty="0"/>
              <a:t>2</a:t>
            </a:r>
            <a:r>
              <a:rPr lang="en-US" dirty="0"/>
              <a:t> = (   )</a:t>
            </a:r>
            <a:r>
              <a:rPr lang="en-US" baseline="-25000" dirty="0"/>
              <a:t>16</a:t>
            </a:r>
            <a:endParaRPr lang="en-US" dirty="0"/>
          </a:p>
          <a:p>
            <a:r>
              <a:rPr lang="en-US" dirty="0"/>
              <a:t>(1001.0010)</a:t>
            </a:r>
            <a:r>
              <a:rPr lang="en-US" baseline="-25000" dirty="0"/>
              <a:t>2</a:t>
            </a:r>
            <a:r>
              <a:rPr lang="en-US" dirty="0"/>
              <a:t> = (   )</a:t>
            </a:r>
            <a:r>
              <a:rPr lang="en-US" baseline="-250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36501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Hexa-Decimal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2133600"/>
          </a:xfrm>
        </p:spPr>
        <p:txBody>
          <a:bodyPr>
            <a:normAutofit/>
          </a:bodyPr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Convert Octal to Binary</a:t>
            </a:r>
          </a:p>
          <a:p>
            <a:pPr lvl="1"/>
            <a:r>
              <a:rPr lang="en-US" altLang="en-US" dirty="0"/>
              <a:t>Regroup bits in fours from right</a:t>
            </a:r>
          </a:p>
          <a:p>
            <a:pPr lvl="1"/>
            <a:r>
              <a:rPr lang="en-US" altLang="en-US" dirty="0"/>
              <a:t>Convert Binary to Hexa-Decimal</a:t>
            </a:r>
          </a:p>
        </p:txBody>
      </p:sp>
      <p:sp>
        <p:nvSpPr>
          <p:cNvPr id="9" name="Oval 1028"/>
          <p:cNvSpPr>
            <a:spLocks noChangeArrowheads="1"/>
          </p:cNvSpPr>
          <p:nvPr/>
        </p:nvSpPr>
        <p:spPr bwMode="auto">
          <a:xfrm>
            <a:off x="13731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Octal</a:t>
            </a:r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54117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Hexa-Decimal</a:t>
            </a:r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 flipV="1">
            <a:off x="4116388" y="1447800"/>
            <a:ext cx="1066800" cy="47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5158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(Octal to Hexa-Decimal)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1076</a:t>
            </a:r>
            <a:r>
              <a:rPr lang="en-US" altLang="en-US" sz="2800" baseline="-25000" dirty="0">
                <a:latin typeface="+mj-lt"/>
              </a:rPr>
              <a:t>8</a:t>
            </a:r>
            <a:r>
              <a:rPr lang="en-US" altLang="en-US" sz="2800" dirty="0">
                <a:latin typeface="+mj-lt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+mj-lt"/>
              </a:rPr>
              <a:t>?</a:t>
            </a:r>
            <a:r>
              <a:rPr lang="en-US" altLang="en-US" sz="2800" baseline="-25000" dirty="0">
                <a:solidFill>
                  <a:srgbClr val="C00000"/>
                </a:solidFill>
                <a:latin typeface="+mj-lt"/>
              </a:rPr>
              <a:t>16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47798" y="1905000"/>
            <a:ext cx="624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latin typeface="+mj-lt"/>
              </a:rPr>
              <a:t>1		0		7		6</a:t>
            </a:r>
            <a:endParaRPr lang="en-US" sz="4000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72276" y="3124200"/>
            <a:ext cx="10637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>
                <a:latin typeface="+mj-lt"/>
              </a:rPr>
              <a:t>110</a:t>
            </a:r>
            <a:endParaRPr lang="en-US" sz="3200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17368" y="3124200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111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184276" y="3112352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>
                <a:latin typeface="+mj-lt"/>
              </a:rPr>
              <a:t>000</a:t>
            </a:r>
            <a:endParaRPr lang="en-US" sz="3200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22391" y="5678269"/>
            <a:ext cx="1630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1076</a:t>
            </a:r>
            <a:r>
              <a:rPr lang="en-US" sz="3600" baseline="-25000" dirty="0">
                <a:latin typeface="+mj-lt"/>
              </a:rPr>
              <a:t>8 </a:t>
            </a:r>
            <a:r>
              <a:rPr lang="en-US" sz="3600" dirty="0">
                <a:latin typeface="+mj-lt"/>
              </a:rPr>
              <a:t>=</a:t>
            </a:r>
            <a:endParaRPr lang="en-US" sz="3600" baseline="-25000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43369" y="5678269"/>
            <a:ext cx="1457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j-lt"/>
              </a:rPr>
              <a:t>23E</a:t>
            </a:r>
            <a:r>
              <a:rPr lang="en-US" sz="3600" baseline="-25000" dirty="0">
                <a:solidFill>
                  <a:srgbClr val="C00000"/>
                </a:solidFill>
                <a:latin typeface="+mj-lt"/>
              </a:rPr>
              <a:t>16</a:t>
            </a:r>
          </a:p>
        </p:txBody>
      </p:sp>
      <p:cxnSp>
        <p:nvCxnSpPr>
          <p:cNvPr id="45" name="Straight Arrow Connector 44"/>
          <p:cNvCxnSpPr>
            <a:endCxn id="41" idx="0"/>
          </p:cNvCxnSpPr>
          <p:nvPr/>
        </p:nvCxnSpPr>
        <p:spPr>
          <a:xfrm>
            <a:off x="3705075" y="2601038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9" idx="0"/>
          </p:cNvCxnSpPr>
          <p:nvPr/>
        </p:nvCxnSpPr>
        <p:spPr>
          <a:xfrm>
            <a:off x="5538166" y="2649676"/>
            <a:ext cx="2" cy="47452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8" idx="0"/>
          </p:cNvCxnSpPr>
          <p:nvPr/>
        </p:nvCxnSpPr>
        <p:spPr>
          <a:xfrm>
            <a:off x="7304138" y="2658234"/>
            <a:ext cx="0" cy="4659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51184" y="3102114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>
                <a:latin typeface="+mj-lt"/>
              </a:rPr>
              <a:t>001</a:t>
            </a:r>
            <a:endParaRPr lang="en-US" sz="3200" dirty="0">
              <a:latin typeface="+mj-lt"/>
            </a:endParaRP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>
            <a:off x="1871983" y="2590800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175276" y="3974248"/>
            <a:ext cx="10637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>
                <a:latin typeface="+mj-lt"/>
              </a:rPr>
              <a:t>1110</a:t>
            </a:r>
            <a:endParaRPr lang="en-US" sz="32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9093" y="3974248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0011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57401" y="3962400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>
                <a:latin typeface="+mj-lt"/>
              </a:rPr>
              <a:t>0010</a:t>
            </a:r>
            <a:endParaRPr lang="en-US" sz="3200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75275" y="4824296"/>
            <a:ext cx="10637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>
                <a:latin typeface="+mj-lt"/>
              </a:rPr>
              <a:t>E</a:t>
            </a:r>
            <a:endParaRPr lang="en-US" sz="3200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19092" y="4824296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57400" y="4812448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>
                <a:latin typeface="+mj-lt"/>
              </a:rPr>
              <a:t>2</a:t>
            </a:r>
            <a:endParaRPr lang="en-US" sz="3200" dirty="0">
              <a:latin typeface="+mj-lt"/>
            </a:endParaRPr>
          </a:p>
        </p:txBody>
      </p:sp>
      <p:cxnSp>
        <p:nvCxnSpPr>
          <p:cNvPr id="24" name="Straight Arrow Connector 23"/>
          <p:cNvCxnSpPr>
            <a:stCxn id="19" idx="2"/>
            <a:endCxn id="23" idx="0"/>
          </p:cNvCxnSpPr>
          <p:nvPr/>
        </p:nvCxnSpPr>
        <p:spPr>
          <a:xfrm flipH="1">
            <a:off x="2578200" y="4547175"/>
            <a:ext cx="1" cy="2652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22" idx="0"/>
          </p:cNvCxnSpPr>
          <p:nvPr/>
        </p:nvCxnSpPr>
        <p:spPr>
          <a:xfrm flipH="1">
            <a:off x="4639892" y="4559023"/>
            <a:ext cx="1" cy="2652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21" idx="0"/>
          </p:cNvCxnSpPr>
          <p:nvPr/>
        </p:nvCxnSpPr>
        <p:spPr>
          <a:xfrm flipH="1">
            <a:off x="6707137" y="4559023"/>
            <a:ext cx="1" cy="2652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15000" y="3708975"/>
            <a:ext cx="198119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26716" y="3712725"/>
            <a:ext cx="198119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538288" y="3715164"/>
            <a:ext cx="198119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655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  <p:bldP spid="43" grpId="0"/>
      <p:bldP spid="44" grpId="0"/>
      <p:bldP spid="17" grpId="0"/>
      <p:bldP spid="15" grpId="0"/>
      <p:bldP spid="16" grpId="0"/>
      <p:bldP spid="19" grpId="0"/>
      <p:bldP spid="21" grpId="0"/>
      <p:bldP spid="22" grpId="0"/>
      <p:bldP spid="2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(463)</a:t>
            </a:r>
            <a:r>
              <a:rPr lang="en-US" baseline="-25000" dirty="0"/>
              <a:t>8</a:t>
            </a:r>
            <a:r>
              <a:rPr lang="en-US" dirty="0"/>
              <a:t> = (   )</a:t>
            </a:r>
            <a:r>
              <a:rPr lang="en-US" baseline="-25000" dirty="0"/>
              <a:t>16</a:t>
            </a:r>
            <a:endParaRPr lang="en-US" dirty="0"/>
          </a:p>
          <a:p>
            <a:r>
              <a:rPr lang="en-US" dirty="0"/>
              <a:t>(2056)</a:t>
            </a:r>
            <a:r>
              <a:rPr lang="en-US" baseline="-25000" dirty="0"/>
              <a:t>8</a:t>
            </a:r>
            <a:r>
              <a:rPr lang="en-US" dirty="0"/>
              <a:t> = (   )</a:t>
            </a:r>
            <a:r>
              <a:rPr lang="en-US" baseline="-25000" dirty="0"/>
              <a:t>16</a:t>
            </a:r>
          </a:p>
          <a:p>
            <a:r>
              <a:rPr lang="en-US" dirty="0"/>
              <a:t>(2057.64)</a:t>
            </a:r>
            <a:r>
              <a:rPr lang="en-US" baseline="-25000" dirty="0"/>
              <a:t>8</a:t>
            </a:r>
            <a:r>
              <a:rPr lang="en-US" dirty="0"/>
              <a:t> = (   )</a:t>
            </a:r>
            <a:r>
              <a:rPr lang="en-US" baseline="-25000" dirty="0"/>
              <a:t>16</a:t>
            </a:r>
          </a:p>
          <a:p>
            <a:r>
              <a:rPr lang="en-US" dirty="0"/>
              <a:t>(6543.04)</a:t>
            </a:r>
            <a:r>
              <a:rPr lang="en-US" baseline="-25000" dirty="0"/>
              <a:t>8</a:t>
            </a:r>
            <a:r>
              <a:rPr lang="en-US" dirty="0"/>
              <a:t> = (   )</a:t>
            </a:r>
            <a:r>
              <a:rPr lang="en-US" baseline="-25000" dirty="0"/>
              <a:t>16</a:t>
            </a:r>
          </a:p>
          <a:p>
            <a:r>
              <a:rPr lang="en-US" dirty="0"/>
              <a:t>(7476.47)</a:t>
            </a:r>
            <a:r>
              <a:rPr lang="en-US" baseline="-25000" dirty="0"/>
              <a:t>8</a:t>
            </a:r>
            <a:r>
              <a:rPr lang="en-US" dirty="0"/>
              <a:t> = (   )</a:t>
            </a:r>
            <a:r>
              <a:rPr lang="en-US" baseline="-250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09711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Hexa-Decimal to Octal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2133600"/>
          </a:xfrm>
        </p:spPr>
        <p:txBody>
          <a:bodyPr>
            <a:normAutofit/>
          </a:bodyPr>
          <a:lstStyle/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Convert Hexa-Decimal to Binary</a:t>
            </a:r>
          </a:p>
          <a:p>
            <a:pPr lvl="1"/>
            <a:r>
              <a:rPr lang="en-US" altLang="en-US" dirty="0"/>
              <a:t>Regroup bits in three from right</a:t>
            </a:r>
          </a:p>
          <a:p>
            <a:pPr lvl="1"/>
            <a:r>
              <a:rPr lang="en-US" altLang="en-US" dirty="0"/>
              <a:t>Convert Binary to Octal</a:t>
            </a:r>
          </a:p>
        </p:txBody>
      </p:sp>
      <p:sp>
        <p:nvSpPr>
          <p:cNvPr id="9" name="Oval 1028"/>
          <p:cNvSpPr>
            <a:spLocks noChangeArrowheads="1"/>
          </p:cNvSpPr>
          <p:nvPr/>
        </p:nvSpPr>
        <p:spPr bwMode="auto">
          <a:xfrm>
            <a:off x="13731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Hexa-Decimal</a:t>
            </a:r>
          </a:p>
        </p:txBody>
      </p:sp>
      <p:sp>
        <p:nvSpPr>
          <p:cNvPr id="10" name="Oval 1030"/>
          <p:cNvSpPr>
            <a:spLocks noChangeArrowheads="1"/>
          </p:cNvSpPr>
          <p:nvPr/>
        </p:nvSpPr>
        <p:spPr bwMode="auto">
          <a:xfrm>
            <a:off x="5411788" y="11144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Octal</a:t>
            </a:r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 flipV="1">
            <a:off x="4116388" y="1447800"/>
            <a:ext cx="1066800" cy="476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01143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(Hexa-Decimal to Octal)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1F0C</a:t>
            </a:r>
            <a:r>
              <a:rPr lang="en-US" altLang="en-US" sz="2800" baseline="-25000" dirty="0">
                <a:latin typeface="+mj-lt"/>
              </a:rPr>
              <a:t>16</a:t>
            </a:r>
            <a:r>
              <a:rPr lang="en-US" altLang="en-US" sz="2800" dirty="0">
                <a:latin typeface="+mj-lt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+mj-lt"/>
              </a:rPr>
              <a:t>?</a:t>
            </a:r>
            <a:r>
              <a:rPr lang="en-US" altLang="en-US" sz="2800" baseline="-25000" dirty="0">
                <a:solidFill>
                  <a:srgbClr val="C00000"/>
                </a:solidFill>
                <a:latin typeface="+mj-lt"/>
              </a:rPr>
              <a:t>8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47798" y="1905000"/>
            <a:ext cx="624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latin typeface="+mj-lt"/>
              </a:rPr>
              <a:t>1		F		0		C</a:t>
            </a:r>
            <a:endParaRPr lang="en-US" sz="4000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72276" y="3124200"/>
            <a:ext cx="10637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>
                <a:latin typeface="+mj-lt"/>
              </a:rPr>
              <a:t>1100</a:t>
            </a:r>
            <a:endParaRPr lang="en-US" sz="3200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17368" y="3124200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0000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184276" y="3112352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>
                <a:latin typeface="+mj-lt"/>
              </a:rPr>
              <a:t>1111</a:t>
            </a:r>
            <a:endParaRPr lang="en-US" sz="3200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84277" y="5678269"/>
            <a:ext cx="1768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1F0C</a:t>
            </a:r>
            <a:r>
              <a:rPr lang="en-US" sz="3600" baseline="-25000" dirty="0">
                <a:latin typeface="+mj-lt"/>
              </a:rPr>
              <a:t>16 </a:t>
            </a:r>
            <a:r>
              <a:rPr lang="en-US" sz="3600" dirty="0">
                <a:latin typeface="+mj-lt"/>
              </a:rPr>
              <a:t>=</a:t>
            </a:r>
            <a:endParaRPr lang="en-US" sz="3600" baseline="-25000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24400" y="5678269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+mj-lt"/>
              </a:rPr>
              <a:t>17414</a:t>
            </a:r>
            <a:r>
              <a:rPr lang="en-US" sz="3600" baseline="-25000" dirty="0">
                <a:solidFill>
                  <a:srgbClr val="C00000"/>
                </a:solidFill>
                <a:latin typeface="+mj-lt"/>
              </a:rPr>
              <a:t>8</a:t>
            </a:r>
          </a:p>
        </p:txBody>
      </p:sp>
      <p:cxnSp>
        <p:nvCxnSpPr>
          <p:cNvPr id="45" name="Straight Arrow Connector 44"/>
          <p:cNvCxnSpPr>
            <a:endCxn id="41" idx="0"/>
          </p:cNvCxnSpPr>
          <p:nvPr/>
        </p:nvCxnSpPr>
        <p:spPr>
          <a:xfrm>
            <a:off x="3705075" y="2601038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9" idx="0"/>
          </p:cNvCxnSpPr>
          <p:nvPr/>
        </p:nvCxnSpPr>
        <p:spPr>
          <a:xfrm>
            <a:off x="5538166" y="2649676"/>
            <a:ext cx="2" cy="47452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8" idx="0"/>
          </p:cNvCxnSpPr>
          <p:nvPr/>
        </p:nvCxnSpPr>
        <p:spPr>
          <a:xfrm>
            <a:off x="7304138" y="2658234"/>
            <a:ext cx="0" cy="46596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51184" y="3102114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>
                <a:latin typeface="+mj-lt"/>
              </a:rPr>
              <a:t>0001</a:t>
            </a:r>
            <a:endParaRPr lang="en-US" sz="3200" dirty="0">
              <a:latin typeface="+mj-lt"/>
            </a:endParaRPr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>
            <a:off x="1871983" y="2590800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29583" y="3974248"/>
            <a:ext cx="8791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>
                <a:latin typeface="+mj-lt"/>
              </a:rPr>
              <a:t>100</a:t>
            </a:r>
            <a:endParaRPr lang="en-US" sz="32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06788" y="3974248"/>
            <a:ext cx="860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001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91000" y="3962400"/>
            <a:ext cx="1041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>
                <a:latin typeface="+mj-lt"/>
              </a:rPr>
              <a:t>100</a:t>
            </a:r>
            <a:endParaRPr lang="en-US" sz="3200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35818" y="4824296"/>
            <a:ext cx="6604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>
                <a:latin typeface="+mj-lt"/>
              </a:rPr>
              <a:t>4</a:t>
            </a:r>
            <a:endParaRPr lang="en-US" sz="3200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81488" y="4824296"/>
            <a:ext cx="711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82450" y="4812448"/>
            <a:ext cx="646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4</a:t>
            </a:r>
          </a:p>
        </p:txBody>
      </p:sp>
      <p:cxnSp>
        <p:nvCxnSpPr>
          <p:cNvPr id="24" name="Straight Arrow Connector 23"/>
          <p:cNvCxnSpPr>
            <a:stCxn id="19" idx="2"/>
            <a:endCxn id="23" idx="0"/>
          </p:cNvCxnSpPr>
          <p:nvPr/>
        </p:nvCxnSpPr>
        <p:spPr>
          <a:xfrm flipH="1">
            <a:off x="4705825" y="4547175"/>
            <a:ext cx="5975" cy="2652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22" idx="0"/>
          </p:cNvCxnSpPr>
          <p:nvPr/>
        </p:nvCxnSpPr>
        <p:spPr>
          <a:xfrm>
            <a:off x="6337201" y="4559023"/>
            <a:ext cx="0" cy="2652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21" idx="0"/>
          </p:cNvCxnSpPr>
          <p:nvPr/>
        </p:nvCxnSpPr>
        <p:spPr>
          <a:xfrm flipH="1">
            <a:off x="7466063" y="4559023"/>
            <a:ext cx="3076" cy="2652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77088" y="3708975"/>
            <a:ext cx="53339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638800" y="3712725"/>
            <a:ext cx="13716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962400" y="3715164"/>
            <a:ext cx="1524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52047" y="3719512"/>
            <a:ext cx="534153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09736" y="3719512"/>
            <a:ext cx="534153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27550" y="3711415"/>
            <a:ext cx="913447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163588" y="3962400"/>
            <a:ext cx="860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>
                <a:latin typeface="+mj-lt"/>
              </a:rPr>
              <a:t>111</a:t>
            </a:r>
            <a:endParaRPr lang="en-US" sz="32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76600" y="4812448"/>
            <a:ext cx="646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7</a:t>
            </a:r>
          </a:p>
        </p:txBody>
      </p:sp>
      <p:cxnSp>
        <p:nvCxnSpPr>
          <p:cNvPr id="49" name="Straight Arrow Connector 48"/>
          <p:cNvCxnSpPr>
            <a:stCxn id="35" idx="2"/>
            <a:endCxn id="48" idx="0"/>
          </p:cNvCxnSpPr>
          <p:nvPr/>
        </p:nvCxnSpPr>
        <p:spPr>
          <a:xfrm>
            <a:off x="3594001" y="4547175"/>
            <a:ext cx="5974" cy="2652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538187" y="3962400"/>
            <a:ext cx="860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001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56137" y="4812448"/>
            <a:ext cx="646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1</a:t>
            </a:r>
          </a:p>
        </p:txBody>
      </p:sp>
      <p:cxnSp>
        <p:nvCxnSpPr>
          <p:cNvPr id="52" name="Straight Arrow Connector 51"/>
          <p:cNvCxnSpPr>
            <a:stCxn id="50" idx="2"/>
            <a:endCxn id="51" idx="0"/>
          </p:cNvCxnSpPr>
          <p:nvPr/>
        </p:nvCxnSpPr>
        <p:spPr>
          <a:xfrm>
            <a:off x="1968600" y="4547175"/>
            <a:ext cx="10912" cy="2652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09600" y="3962400"/>
            <a:ext cx="860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000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27550" y="4812448"/>
            <a:ext cx="646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0</a:t>
            </a:r>
          </a:p>
        </p:txBody>
      </p:sp>
      <p:cxnSp>
        <p:nvCxnSpPr>
          <p:cNvPr id="55" name="Straight Arrow Connector 54"/>
          <p:cNvCxnSpPr>
            <a:stCxn id="53" idx="2"/>
            <a:endCxn id="54" idx="0"/>
          </p:cNvCxnSpPr>
          <p:nvPr/>
        </p:nvCxnSpPr>
        <p:spPr>
          <a:xfrm>
            <a:off x="1040013" y="4547175"/>
            <a:ext cx="10912" cy="2652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27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  <p:bldP spid="43" grpId="0"/>
      <p:bldP spid="44" grpId="0"/>
      <p:bldP spid="17" grpId="0"/>
      <p:bldP spid="15" grpId="0"/>
      <p:bldP spid="16" grpId="0"/>
      <p:bldP spid="19" grpId="0"/>
      <p:bldP spid="21" grpId="0"/>
      <p:bldP spid="22" grpId="0"/>
      <p:bldP spid="23" grpId="0"/>
      <p:bldP spid="35" grpId="0"/>
      <p:bldP spid="48" grpId="0"/>
      <p:bldP spid="50" grpId="0"/>
      <p:bldP spid="51" grpId="0"/>
      <p:bldP spid="53" grpId="0"/>
      <p:bldP spid="5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(FA8)</a:t>
            </a:r>
            <a:r>
              <a:rPr lang="en-US" baseline="-25000" dirty="0"/>
              <a:t>16</a:t>
            </a:r>
            <a:r>
              <a:rPr lang="en-US" dirty="0"/>
              <a:t> = (   )</a:t>
            </a:r>
            <a:r>
              <a:rPr lang="en-US" baseline="-25000" dirty="0"/>
              <a:t>8</a:t>
            </a:r>
            <a:endParaRPr lang="en-US" dirty="0"/>
          </a:p>
          <a:p>
            <a:r>
              <a:rPr lang="en-US" dirty="0"/>
              <a:t>(9AC3)</a:t>
            </a:r>
            <a:r>
              <a:rPr lang="en-US" baseline="-25000" dirty="0"/>
              <a:t>16</a:t>
            </a:r>
            <a:r>
              <a:rPr lang="en-US" dirty="0"/>
              <a:t> = (   )</a:t>
            </a:r>
            <a:r>
              <a:rPr lang="en-US" baseline="-25000" dirty="0"/>
              <a:t>8</a:t>
            </a:r>
          </a:p>
          <a:p>
            <a:r>
              <a:rPr lang="en-US" dirty="0"/>
              <a:t>(1A74D)</a:t>
            </a:r>
            <a:r>
              <a:rPr lang="en-US" baseline="-25000" dirty="0"/>
              <a:t>16</a:t>
            </a:r>
            <a:r>
              <a:rPr lang="en-US" dirty="0"/>
              <a:t> = (   )</a:t>
            </a:r>
            <a:r>
              <a:rPr lang="en-US" baseline="-25000" dirty="0"/>
              <a:t>8</a:t>
            </a:r>
          </a:p>
          <a:p>
            <a:r>
              <a:rPr lang="en-US" dirty="0"/>
              <a:t>(1AC.9A)</a:t>
            </a:r>
            <a:r>
              <a:rPr lang="en-US" baseline="-25000" dirty="0"/>
              <a:t>16</a:t>
            </a:r>
            <a:r>
              <a:rPr lang="en-US" dirty="0"/>
              <a:t> = (   )</a:t>
            </a:r>
            <a:r>
              <a:rPr lang="en-US" baseline="-25000" dirty="0"/>
              <a:t>8</a:t>
            </a:r>
          </a:p>
          <a:p>
            <a:r>
              <a:rPr lang="en-US" dirty="0"/>
              <a:t>(ABC.5AC)</a:t>
            </a:r>
            <a:r>
              <a:rPr lang="en-US" baseline="-25000" dirty="0"/>
              <a:t>16</a:t>
            </a:r>
            <a:r>
              <a:rPr lang="en-US" dirty="0"/>
              <a:t> = (   )</a:t>
            </a:r>
            <a:r>
              <a:rPr lang="en-US" baseline="-25000" dirty="0"/>
              <a:t>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73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322E4-B3BE-40EC-A5D3-9F124639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Binary Numbers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421C11-C427-42F1-B138-756B2AD71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Two ways of representing signed numbers:</a:t>
            </a:r>
            <a:endParaRPr lang="en-IN" dirty="0"/>
          </a:p>
          <a:p>
            <a:pPr algn="just"/>
            <a:r>
              <a:rPr lang="en-IN" dirty="0"/>
              <a:t>1) Sign-magnitude form, 2) Complement form.</a:t>
            </a:r>
          </a:p>
          <a:p>
            <a:pPr algn="just"/>
            <a:r>
              <a:rPr lang="en-IN" dirty="0"/>
              <a:t>Most of computers use complement form for negative number notation.</a:t>
            </a:r>
          </a:p>
          <a:p>
            <a:pPr algn="just"/>
            <a:r>
              <a:rPr lang="en-IN" dirty="0"/>
              <a:t>1’s complement and 2’s complement are two different methods in this type.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70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1’s Complement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1957" y="26670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8785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5613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2441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1957" y="34165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38785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5613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92441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11957" y="41661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38785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65613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92441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129" y="341658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95115" y="4114801"/>
            <a:ext cx="2833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4724400"/>
            <a:ext cx="337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(1’s complement of 1101)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55913" y="26670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82741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09569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6397" y="26670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55913" y="34165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82741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09569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36397" y="3416585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55913" y="41661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82741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09569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36397" y="4166169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29085" y="341658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421504" y="4114801"/>
            <a:ext cx="37719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25921" y="4719935"/>
            <a:ext cx="360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(1’s complement of 101.01)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157316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84144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157316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84144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62800" y="41729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89628" y="41729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xmlns="" id="{74E75F28-E5EF-40AA-958E-A66F4102F174}"/>
              </a:ext>
            </a:extLst>
          </p:cNvPr>
          <p:cNvSpPr txBox="1">
            <a:spLocks/>
          </p:cNvSpPr>
          <p:nvPr/>
        </p:nvSpPr>
        <p:spPr>
          <a:xfrm>
            <a:off x="190500" y="990600"/>
            <a:ext cx="87630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1’s complement of a binary number is obtained by subtracting each digit of that binary number from 1.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xmlns="" id="{BA15FD31-E713-4215-96AA-3936F97E8935}"/>
              </a:ext>
            </a:extLst>
          </p:cNvPr>
          <p:cNvSpPr txBox="1">
            <a:spLocks/>
          </p:cNvSpPr>
          <p:nvPr/>
        </p:nvSpPr>
        <p:spPr>
          <a:xfrm>
            <a:off x="190500" y="1905000"/>
            <a:ext cx="8763000" cy="5026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82757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3" grpId="0"/>
      <p:bldP spid="32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 uiExpand="1" build="allAtOnce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2’s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1"/>
            <a:ext cx="8763000" cy="9144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2’s complement of a binary number is obtained by adding 1 to its 1’s complement.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1957" y="26670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8785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5613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2441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1957" y="34165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38785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5613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92441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11957" y="41661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38785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65613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92441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129" y="341658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95115" y="4114801"/>
            <a:ext cx="2833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5943600"/>
            <a:ext cx="337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(2’s complement </a:t>
            </a:r>
            <a:r>
              <a:rPr lang="en-US" sz="2400"/>
              <a:t>of 1100)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5155913" y="41661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82741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09569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36397" y="4166169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29085" y="341658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421504" y="4114801"/>
            <a:ext cx="37719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25921" y="5939135"/>
            <a:ext cx="360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(2’s complement of 101.01)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5155913" y="2667000"/>
            <a:ext cx="2921287" cy="584776"/>
            <a:chOff x="5155913" y="2667000"/>
            <a:chExt cx="2921287" cy="584776"/>
          </a:xfrm>
        </p:grpSpPr>
        <p:sp>
          <p:nvSpPr>
            <p:cNvPr id="36" name="TextBox 35"/>
            <p:cNvSpPr txBox="1"/>
            <p:nvPr/>
          </p:nvSpPr>
          <p:spPr>
            <a:xfrm>
              <a:off x="5155913" y="266700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82741" y="2667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09569" y="2667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36397" y="2667000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57316" y="2667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84144" y="2667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</p:grpSp>
      <p:grpSp>
        <p:nvGrpSpPr>
          <p:cNvPr id="6" name="Group 4"/>
          <p:cNvGrpSpPr/>
          <p:nvPr/>
        </p:nvGrpSpPr>
        <p:grpSpPr>
          <a:xfrm>
            <a:off x="5155913" y="3416585"/>
            <a:ext cx="2921287" cy="584776"/>
            <a:chOff x="5155913" y="3416585"/>
            <a:chExt cx="2921287" cy="584776"/>
          </a:xfrm>
        </p:grpSpPr>
        <p:sp>
          <p:nvSpPr>
            <p:cNvPr id="40" name="TextBox 39"/>
            <p:cNvSpPr txBox="1"/>
            <p:nvPr/>
          </p:nvSpPr>
          <p:spPr>
            <a:xfrm>
              <a:off x="5155913" y="341658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82741" y="34165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09569" y="34165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36397" y="3416585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57316" y="34165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84144" y="34165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162800" y="41729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89628" y="41729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93056" y="47492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95115" y="5410200"/>
            <a:ext cx="2833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204912" y="5435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31740" y="5435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58568" y="5435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85396" y="5435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84341" y="47492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4419600" y="5410200"/>
            <a:ext cx="37719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85800" y="4800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2000" y="4800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50429" y="5410200"/>
            <a:ext cx="2926771" cy="591567"/>
            <a:chOff x="5150429" y="5410200"/>
            <a:chExt cx="2926771" cy="591567"/>
          </a:xfrm>
        </p:grpSpPr>
        <p:sp>
          <p:nvSpPr>
            <p:cNvPr id="66" name="TextBox 65"/>
            <p:cNvSpPr txBox="1"/>
            <p:nvPr/>
          </p:nvSpPr>
          <p:spPr>
            <a:xfrm>
              <a:off x="5150429" y="541020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77257" y="54102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04085" y="54102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57316" y="541699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684144" y="541699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740856" y="5410200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</p:grp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xmlns="" id="{2EB15C80-95D9-443B-A87C-17D6254632BE}"/>
              </a:ext>
            </a:extLst>
          </p:cNvPr>
          <p:cNvSpPr txBox="1">
            <a:spLocks/>
          </p:cNvSpPr>
          <p:nvPr/>
        </p:nvSpPr>
        <p:spPr>
          <a:xfrm>
            <a:off x="190500" y="1905000"/>
            <a:ext cx="8763000" cy="5026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58479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3" grpId="0"/>
      <p:bldP spid="32" grpId="0"/>
      <p:bldP spid="45" grpId="0"/>
      <p:bldP spid="46" grpId="0"/>
      <p:bldP spid="47" grpId="0"/>
      <p:bldP spid="48" grpId="0"/>
      <p:bldP spid="49" grpId="0"/>
      <p:bldP spid="51" grpId="0"/>
      <p:bldP spid="56" grpId="0"/>
      <p:bldP spid="57" grpId="0"/>
      <p:bldP spid="41" grpId="0"/>
      <p:bldP spid="59" grpId="0"/>
      <p:bldP spid="60" grpId="0"/>
      <p:bldP spid="61" grpId="0"/>
      <p:bldP spid="62" grpId="0"/>
      <p:bldP spid="63" grpId="0"/>
      <p:bldP spid="71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NOR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371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NOR Gate is an OR gate followed by an inverter.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233353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271006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5000" y="255766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6606" y="1952531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Logic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78932" y="2409731"/>
                <a:ext cx="1974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32" y="2409731"/>
                <a:ext cx="197490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00600" y="3581400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32327" y="3095531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Truth Table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11779" y="1948066"/>
            <a:ext cx="2392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2-input NOR Gate</a:t>
            </a:r>
          </a:p>
        </p:txBody>
      </p:sp>
      <p:grpSp>
        <p:nvGrpSpPr>
          <p:cNvPr id="4" name="Group 26"/>
          <p:cNvGrpSpPr/>
          <p:nvPr/>
        </p:nvGrpSpPr>
        <p:grpSpPr>
          <a:xfrm>
            <a:off x="1633351" y="2409731"/>
            <a:ext cx="1719449" cy="723601"/>
            <a:chOff x="7186131" y="5434727"/>
            <a:chExt cx="1719449" cy="723601"/>
          </a:xfrm>
        </p:grpSpPr>
        <p:grpSp>
          <p:nvGrpSpPr>
            <p:cNvPr id="5" name="Group 27"/>
            <p:cNvGrpSpPr/>
            <p:nvPr/>
          </p:nvGrpSpPr>
          <p:grpSpPr>
            <a:xfrm>
              <a:off x="7186131" y="5434727"/>
              <a:ext cx="1332140" cy="723601"/>
              <a:chOff x="3675121" y="5435921"/>
              <a:chExt cx="1332140" cy="723601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Stored Data 71"/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28"/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7992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  <p:bldP spid="13" grpId="0" animBg="1"/>
      <p:bldP spid="16" grpId="0"/>
      <p:bldP spid="1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E972A4-F652-48D4-B42D-F70179A7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 of negative number in 2’s complement 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40E549-6A6B-44F4-9AC7-597632BC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-65.5 in 12 bit 2’s complement form.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E491D9F7-DFDC-4978-917D-A4640F259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563234"/>
              </p:ext>
            </p:extLst>
          </p:nvPr>
        </p:nvGraphicFramePr>
        <p:xfrm>
          <a:off x="457200" y="1736529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AFA7AAB-C48E-4336-BD8F-FD116BCCF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2148"/>
              </p:ext>
            </p:extLst>
          </p:nvPr>
        </p:nvGraphicFramePr>
        <p:xfrm>
          <a:off x="1219200" y="1736529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65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4F32A882-42BB-4A81-AD04-11E76F698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54484"/>
              </p:ext>
            </p:extLst>
          </p:nvPr>
        </p:nvGraphicFramePr>
        <p:xfrm>
          <a:off x="1981200" y="1736529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41D09789-6931-4C0F-88BA-D6D7F112F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130008"/>
              </p:ext>
            </p:extLst>
          </p:nvPr>
        </p:nvGraphicFramePr>
        <p:xfrm>
          <a:off x="457200" y="2291181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5E9B81F7-04F0-463E-8851-C8AA9020B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34102"/>
              </p:ext>
            </p:extLst>
          </p:nvPr>
        </p:nvGraphicFramePr>
        <p:xfrm>
          <a:off x="1219200" y="2291181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F90DFA0-A925-466D-9344-CA3BDD6E2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73664"/>
              </p:ext>
            </p:extLst>
          </p:nvPr>
        </p:nvGraphicFramePr>
        <p:xfrm>
          <a:off x="1981200" y="2291181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C0889B93-0531-4054-B96B-63DE05D6D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7500"/>
              </p:ext>
            </p:extLst>
          </p:nvPr>
        </p:nvGraphicFramePr>
        <p:xfrm>
          <a:off x="457200" y="2845834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164F879C-DB2A-4963-A16E-610939498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33822"/>
              </p:ext>
            </p:extLst>
          </p:nvPr>
        </p:nvGraphicFramePr>
        <p:xfrm>
          <a:off x="1219200" y="2845834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0A502AFE-D299-4DB6-818E-B2B825B7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100062"/>
              </p:ext>
            </p:extLst>
          </p:nvPr>
        </p:nvGraphicFramePr>
        <p:xfrm>
          <a:off x="1981200" y="2845834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0D2E7E70-B48C-45D0-9BC1-89685B542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40832"/>
              </p:ext>
            </p:extLst>
          </p:nvPr>
        </p:nvGraphicFramePr>
        <p:xfrm>
          <a:off x="457200" y="3386198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68DFBB23-C4F2-4527-AD3F-953844549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145742"/>
              </p:ext>
            </p:extLst>
          </p:nvPr>
        </p:nvGraphicFramePr>
        <p:xfrm>
          <a:off x="1219200" y="3386198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7CE7EA73-3C5F-4488-85CC-6C511135E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31985"/>
              </p:ext>
            </p:extLst>
          </p:nvPr>
        </p:nvGraphicFramePr>
        <p:xfrm>
          <a:off x="1981200" y="3386198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F5A001EB-DC3E-4A4E-9F91-8C75D7E86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43304"/>
              </p:ext>
            </p:extLst>
          </p:nvPr>
        </p:nvGraphicFramePr>
        <p:xfrm>
          <a:off x="457200" y="3928171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40774DDD-DE8E-4537-9C93-819D2B6AD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65698"/>
              </p:ext>
            </p:extLst>
          </p:nvPr>
        </p:nvGraphicFramePr>
        <p:xfrm>
          <a:off x="1219200" y="3928171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54CD7EA6-3AE8-4323-951D-72A14F992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43740"/>
              </p:ext>
            </p:extLst>
          </p:nvPr>
        </p:nvGraphicFramePr>
        <p:xfrm>
          <a:off x="1981200" y="3928171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B313776C-5C93-43DE-8C51-23C540C79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9094"/>
              </p:ext>
            </p:extLst>
          </p:nvPr>
        </p:nvGraphicFramePr>
        <p:xfrm>
          <a:off x="457200" y="4482823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23C725CA-36CC-4C74-A613-BD4A8256B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39248"/>
              </p:ext>
            </p:extLst>
          </p:nvPr>
        </p:nvGraphicFramePr>
        <p:xfrm>
          <a:off x="1219200" y="4482823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6A4CA499-5CAE-4DA6-8FF0-257590A08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345316"/>
              </p:ext>
            </p:extLst>
          </p:nvPr>
        </p:nvGraphicFramePr>
        <p:xfrm>
          <a:off x="1981200" y="4482823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4C547955-1B4C-4FC4-818D-3E9B15BAB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83636"/>
              </p:ext>
            </p:extLst>
          </p:nvPr>
        </p:nvGraphicFramePr>
        <p:xfrm>
          <a:off x="457200" y="5037476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089FF637-6A88-4A9F-9826-E46E079BA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14813"/>
              </p:ext>
            </p:extLst>
          </p:nvPr>
        </p:nvGraphicFramePr>
        <p:xfrm>
          <a:off x="1219200" y="5037476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CD3B26B1-8FAD-4037-B5D2-B47260225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37626"/>
              </p:ext>
            </p:extLst>
          </p:nvPr>
        </p:nvGraphicFramePr>
        <p:xfrm>
          <a:off x="1981200" y="5037476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A2B97FC3-84DC-46B5-BAE2-E31F42DF8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463694"/>
              </p:ext>
            </p:extLst>
          </p:nvPr>
        </p:nvGraphicFramePr>
        <p:xfrm>
          <a:off x="1219200" y="5577840"/>
          <a:ext cx="762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8DAF282-BF52-46F0-AC93-17A371798275}"/>
              </a:ext>
            </a:extLst>
          </p:cNvPr>
          <p:cNvCxnSpPr/>
          <p:nvPr/>
        </p:nvCxnSpPr>
        <p:spPr>
          <a:xfrm flipV="1">
            <a:off x="2971800" y="1793502"/>
            <a:ext cx="0" cy="3824167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027">
            <a:extLst>
              <a:ext uri="{FF2B5EF4-FFF2-40B4-BE49-F238E27FC236}">
                <a16:creationId xmlns:a16="http://schemas.microsoft.com/office/drawing/2014/main" xmlns="" id="{4C64E439-C00A-404B-9C88-A8FBF740E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762780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0.5 x 2 =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8" name="Text Box 1027">
            <a:extLst>
              <a:ext uri="{FF2B5EF4-FFF2-40B4-BE49-F238E27FC236}">
                <a16:creationId xmlns:a16="http://schemas.microsoft.com/office/drawing/2014/main" xmlns="" id="{AB3B57D9-9AA8-4311-8D04-88B4E0F5B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716" y="1752600"/>
            <a:ext cx="127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+mj-lt"/>
              </a:rPr>
              <a:t>1.0</a:t>
            </a:r>
            <a:endParaRPr lang="en-US" altLang="en-US" sz="2800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B271A642-2E3D-42B2-9AE6-46C59D003C83}"/>
              </a:ext>
            </a:extLst>
          </p:cNvPr>
          <p:cNvSpPr/>
          <p:nvPr/>
        </p:nvSpPr>
        <p:spPr>
          <a:xfrm>
            <a:off x="4495800" y="2667000"/>
            <a:ext cx="1630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65.5</a:t>
            </a:r>
            <a:r>
              <a:rPr lang="en-US" sz="2800" baseline="-25000" dirty="0">
                <a:latin typeface="+mj-lt"/>
              </a:rPr>
              <a:t>10 </a:t>
            </a:r>
            <a:r>
              <a:rPr lang="en-US" sz="2800" dirty="0">
                <a:latin typeface="+mj-lt"/>
              </a:rPr>
              <a:t>=</a:t>
            </a:r>
            <a:endParaRPr lang="en-US" sz="2800" baseline="-25000" dirty="0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A770093-4CCC-4D2A-9324-DBB03CA23985}"/>
              </a:ext>
            </a:extLst>
          </p:cNvPr>
          <p:cNvSpPr/>
          <p:nvPr/>
        </p:nvSpPr>
        <p:spPr>
          <a:xfrm>
            <a:off x="5740580" y="2667000"/>
            <a:ext cx="2793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01000001.1000</a:t>
            </a:r>
            <a:r>
              <a:rPr lang="en-US" sz="2800" baseline="-25000" dirty="0">
                <a:latin typeface="+mj-lt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7DD8411-F36F-4B59-B03A-987922C26D65}"/>
              </a:ext>
            </a:extLst>
          </p:cNvPr>
          <p:cNvSpPr txBox="1"/>
          <p:nvPr/>
        </p:nvSpPr>
        <p:spPr>
          <a:xfrm>
            <a:off x="3810019" y="2209800"/>
            <a:ext cx="4952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So, result in 12-bit binary is as follows:</a:t>
            </a:r>
            <a:endParaRPr lang="en-IN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8FFB0F5-F607-4974-B4EB-864B1C630F9B}"/>
              </a:ext>
            </a:extLst>
          </p:cNvPr>
          <p:cNvSpPr txBox="1"/>
          <p:nvPr/>
        </p:nvSpPr>
        <p:spPr>
          <a:xfrm>
            <a:off x="3810000" y="3200400"/>
            <a:ext cx="4952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negative number, we have to convert this into 2’s complement form </a:t>
            </a:r>
            <a:endParaRPr lang="en-IN" sz="2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67B2FF7-724F-4329-9A7E-4DD08524B97E}"/>
              </a:ext>
            </a:extLst>
          </p:cNvPr>
          <p:cNvSpPr/>
          <p:nvPr/>
        </p:nvSpPr>
        <p:spPr>
          <a:xfrm>
            <a:off x="4495800" y="4277380"/>
            <a:ext cx="1630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-65.5</a:t>
            </a:r>
            <a:r>
              <a:rPr lang="en-US" sz="2800" baseline="-25000" dirty="0">
                <a:latin typeface="+mj-lt"/>
              </a:rPr>
              <a:t>10 </a:t>
            </a:r>
            <a:r>
              <a:rPr lang="en-US" sz="2800" dirty="0">
                <a:latin typeface="+mj-lt"/>
              </a:rPr>
              <a:t>=</a:t>
            </a:r>
            <a:endParaRPr lang="en-US" sz="2800" baseline="-25000" dirty="0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EF64165-C6EC-4604-95F3-8BDF50352F49}"/>
              </a:ext>
            </a:extLst>
          </p:cNvPr>
          <p:cNvSpPr/>
          <p:nvPr/>
        </p:nvSpPr>
        <p:spPr>
          <a:xfrm>
            <a:off x="5740580" y="4277380"/>
            <a:ext cx="2793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+mj-lt"/>
              </a:rPr>
              <a:t>10111110.1000</a:t>
            </a:r>
            <a:r>
              <a:rPr lang="en-US" sz="2800" baseline="-25000" dirty="0">
                <a:solidFill>
                  <a:srgbClr val="FF0000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80026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-45 in 8-bit 2’s complement form.</a:t>
            </a:r>
          </a:p>
          <a:p>
            <a:r>
              <a:rPr lang="en-US" dirty="0"/>
              <a:t>Express -73.75 in 12 bit 2’s complement form.</a:t>
            </a:r>
          </a:p>
        </p:txBody>
      </p:sp>
    </p:spTree>
    <p:extLst>
      <p:ext uri="{BB962C8B-B14F-4D97-AF65-F5344CB8AC3E}">
        <p14:creationId xmlns:p14="http://schemas.microsoft.com/office/powerpoint/2010/main" val="1460388785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Accuracy in Binary Number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Convert (0.252)</a:t>
                </a:r>
                <a:r>
                  <a:rPr lang="en-IN" baseline="-25000" dirty="0"/>
                  <a:t>10</a:t>
                </a:r>
                <a:r>
                  <a:rPr lang="en-IN" dirty="0"/>
                  <a:t> to binary with an error less than 1%.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tx2"/>
                    </a:solidFill>
                  </a:rPr>
                  <a:t>Solution</a:t>
                </a:r>
              </a:p>
              <a:p>
                <a:r>
                  <a:rPr lang="en-IN" dirty="0"/>
                  <a:t>Absolute value of allowable error is found by calculating 1% of the number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𝑎𝑙𝑙𝑜𝑤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=0.01 </m:t>
                      </m:r>
                      <m:r>
                        <a:rPr lang="en-I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0.252=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0.00252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IN" baseline="-25000" dirty="0">
                  <a:solidFill>
                    <a:schemeClr val="tx2"/>
                  </a:solidFill>
                </a:endParaRPr>
              </a:p>
              <a:p>
                <a:r>
                  <a:rPr lang="en-IN" dirty="0"/>
                  <a:t>Maximum error due to truncation is set to be less than allowable error by solving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I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. This equation is written as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&lt;0.00252</m:t>
                      </m:r>
                    </m:oMath>
                  </m:oMathPara>
                </a14:m>
                <a:endParaRPr lang="en-IN" b="0" dirty="0">
                  <a:solidFill>
                    <a:schemeClr val="tx2"/>
                  </a:solidFill>
                </a:endParaRPr>
              </a:p>
              <a:p>
                <a:r>
                  <a:rPr lang="en-IN" dirty="0"/>
                  <a:t>Inverting both sides of the inequality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&gt;397</m:t>
                      </m:r>
                    </m:oMath>
                  </m:oMathPara>
                </a14:m>
                <a:endParaRPr lang="en-IN" b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 r="-8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379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Accuracy in Binary Number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Taking log of both sides and solving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2=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397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I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I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397</m:t>
                              </m:r>
                            </m:e>
                          </m:func>
                        </m:num>
                        <m:den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I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den>
                      </m:f>
                      <m:r>
                        <a:rPr lang="en-I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=8.63 </m:t>
                      </m:r>
                      <m:r>
                        <a:rPr lang="en-I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≈9 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𝑛𝑒𝑥𝑡</m:t>
                          </m:r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𝑙𝑎𝑟𝑔𝑒𝑠𝑡</m:t>
                          </m:r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𝑖𝑛𝑡𝑒𝑔𝑒𝑟</m:t>
                          </m:r>
                        </m:e>
                      </m:d>
                    </m:oMath>
                  </m:oMathPara>
                </a14:m>
                <a:endParaRPr lang="en-IN" b="0" dirty="0">
                  <a:solidFill>
                    <a:schemeClr val="tx2"/>
                  </a:solidFill>
                  <a:ea typeface="Cambria Math" panose="02040503050406030204" pitchFamily="18" charset="0"/>
                </a:endParaRPr>
              </a:p>
              <a:p>
                <a:r>
                  <a:rPr lang="en-IN" dirty="0"/>
                  <a:t>This indicates that the use of </a:t>
                </a:r>
                <a:r>
                  <a:rPr lang="en-IN" dirty="0">
                    <a:solidFill>
                      <a:srgbClr val="C00000"/>
                    </a:solidFill>
                  </a:rPr>
                  <a:t>9 bits</a:t>
                </a:r>
                <a:r>
                  <a:rPr lang="en-IN" dirty="0"/>
                  <a:t> in the binary number will guarantee an error less than 1%.</a:t>
                </a:r>
              </a:p>
              <a:p>
                <a:r>
                  <a:rPr lang="en-IN" dirty="0"/>
                  <a:t>So the conversion is carried out to </a:t>
                </a:r>
                <a:r>
                  <a:rPr lang="en-IN" dirty="0">
                    <a:solidFill>
                      <a:srgbClr val="C00000"/>
                    </a:solidFill>
                  </a:rPr>
                  <a:t>9 places</a:t>
                </a:r>
                <a:r>
                  <a:rPr lang="en-IN" dirty="0"/>
                  <a:t> which results in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0.252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0.010000001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361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9’s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91439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9’s complement of a decimal number is obtained by subtracting each digit of that decimal number from 9.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1957" y="26670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8785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5613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2441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1957" y="34165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38785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5613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92441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11957" y="41661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38785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65613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92441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129" y="341658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95115" y="4114801"/>
            <a:ext cx="2833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4724400"/>
            <a:ext cx="337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(9’s complement of 3465)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55913" y="26670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82741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09569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6397" y="26670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55913" y="34165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82741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09569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36397" y="3416585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55913" y="41661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82741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09569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36397" y="4166169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29085" y="341658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421504" y="4114801"/>
            <a:ext cx="37719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25921" y="4719935"/>
            <a:ext cx="360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(9’s complement of 782.54)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157316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84144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157316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84144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62800" y="41729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89628" y="41729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xmlns="" id="{49D5E090-B239-4BD6-B189-ABA4A30EFFD2}"/>
              </a:ext>
            </a:extLst>
          </p:cNvPr>
          <p:cNvSpPr txBox="1">
            <a:spLocks/>
          </p:cNvSpPr>
          <p:nvPr/>
        </p:nvSpPr>
        <p:spPr>
          <a:xfrm>
            <a:off x="190500" y="1905000"/>
            <a:ext cx="8763000" cy="5026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28028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3" grpId="0"/>
      <p:bldP spid="32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10’s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83819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10’s complement of a decimal number is obtained by adding 1 to its 9’s complement.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1957" y="26670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8785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5613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23432" y="267347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1957" y="34165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38785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5613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92441" y="3416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11957" y="41661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38785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65613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92441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129" y="341658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95115" y="4114801"/>
            <a:ext cx="2833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5943600"/>
            <a:ext cx="352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(10’s complement of 3465)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55913" y="41661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82741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09569" y="4166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36397" y="4166169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29085" y="341658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421504" y="4114801"/>
            <a:ext cx="37719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25921" y="5939135"/>
            <a:ext cx="3759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(10’s complement of 782.54)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5155913" y="2667000"/>
            <a:ext cx="2921287" cy="584776"/>
            <a:chOff x="5155913" y="2667000"/>
            <a:chExt cx="2921287" cy="584776"/>
          </a:xfrm>
        </p:grpSpPr>
        <p:sp>
          <p:nvSpPr>
            <p:cNvPr id="36" name="TextBox 35"/>
            <p:cNvSpPr txBox="1"/>
            <p:nvPr/>
          </p:nvSpPr>
          <p:spPr>
            <a:xfrm>
              <a:off x="5155913" y="266700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9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82741" y="2667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9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09569" y="2667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36397" y="2667000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57316" y="2667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9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84144" y="26670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9</a:t>
              </a:r>
            </a:p>
          </p:txBody>
        </p:sp>
      </p:grpSp>
      <p:grpSp>
        <p:nvGrpSpPr>
          <p:cNvPr id="6" name="Group 4"/>
          <p:cNvGrpSpPr/>
          <p:nvPr/>
        </p:nvGrpSpPr>
        <p:grpSpPr>
          <a:xfrm>
            <a:off x="5155913" y="3416585"/>
            <a:ext cx="2921287" cy="584776"/>
            <a:chOff x="5155913" y="3416585"/>
            <a:chExt cx="2921287" cy="584776"/>
          </a:xfrm>
        </p:grpSpPr>
        <p:sp>
          <p:nvSpPr>
            <p:cNvPr id="40" name="TextBox 39"/>
            <p:cNvSpPr txBox="1"/>
            <p:nvPr/>
          </p:nvSpPr>
          <p:spPr>
            <a:xfrm>
              <a:off x="5155913" y="341658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82741" y="34165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8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09569" y="34165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36397" y="3416585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57316" y="34165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5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84144" y="34165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4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162800" y="41729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89628" y="41729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93056" y="47492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95115" y="5410200"/>
            <a:ext cx="2833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204912" y="5435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31740" y="5435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58568" y="5435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85396" y="5435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84341" y="47492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4419600" y="5410200"/>
            <a:ext cx="37719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85800" y="4800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2000" y="4800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50429" y="5410200"/>
            <a:ext cx="2926771" cy="591567"/>
            <a:chOff x="5150429" y="5410200"/>
            <a:chExt cx="2926771" cy="591567"/>
          </a:xfrm>
        </p:grpSpPr>
        <p:sp>
          <p:nvSpPr>
            <p:cNvPr id="66" name="TextBox 65"/>
            <p:cNvSpPr txBox="1"/>
            <p:nvPr/>
          </p:nvSpPr>
          <p:spPr>
            <a:xfrm>
              <a:off x="5150429" y="541020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77257" y="54102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04085" y="54102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57316" y="541699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684144" y="541699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6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740856" y="5410200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</p:grp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xmlns="" id="{1E638D6F-2A90-4DD1-9DA5-DA6941E5BD1F}"/>
              </a:ext>
            </a:extLst>
          </p:cNvPr>
          <p:cNvSpPr txBox="1">
            <a:spLocks/>
          </p:cNvSpPr>
          <p:nvPr/>
        </p:nvSpPr>
        <p:spPr>
          <a:xfrm>
            <a:off x="190500" y="1828800"/>
            <a:ext cx="8763000" cy="5026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18337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3" grpId="0"/>
      <p:bldP spid="32" grpId="0"/>
      <p:bldP spid="45" grpId="0"/>
      <p:bldP spid="46" grpId="0"/>
      <p:bldP spid="47" grpId="0"/>
      <p:bldP spid="48" grpId="0"/>
      <p:bldP spid="49" grpId="0"/>
      <p:bldP spid="51" grpId="0"/>
      <p:bldP spid="56" grpId="0"/>
      <p:bldP spid="57" grpId="0"/>
      <p:bldP spid="41" grpId="0"/>
      <p:bldP spid="59" grpId="0"/>
      <p:bldP spid="60" grpId="0"/>
      <p:bldP spid="61" grpId="0"/>
      <p:bldP spid="62" grpId="0"/>
      <p:bldP spid="63" grpId="0"/>
      <p:bldP spid="71" grpId="0"/>
      <p:bldP spid="7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Subtraction using 9’s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Obtain 9’s complement of subtrahend</a:t>
            </a:r>
          </a:p>
          <a:p>
            <a:pPr algn="just"/>
            <a:r>
              <a:rPr lang="en-US" dirty="0"/>
              <a:t>Add the result to minuend and call it intermediate result</a:t>
            </a:r>
          </a:p>
          <a:p>
            <a:pPr algn="just"/>
            <a:r>
              <a:rPr lang="en-US" dirty="0"/>
              <a:t>If carry is generated then answer is positive and add the carry to Least Significant Digit (LSD)</a:t>
            </a:r>
          </a:p>
          <a:p>
            <a:pPr algn="just"/>
            <a:r>
              <a:rPr lang="en-US" dirty="0"/>
              <a:t>If there is no carry then answer is negative and take 9’s complement of intermediate result and place negative sign to the result.</a:t>
            </a:r>
          </a:p>
        </p:txBody>
      </p:sp>
    </p:spTree>
    <p:extLst>
      <p:ext uri="{BB962C8B-B14F-4D97-AF65-F5344CB8AC3E}">
        <p14:creationId xmlns:p14="http://schemas.microsoft.com/office/powerpoint/2010/main" val="975862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3" name="Group 20"/>
          <p:cNvGrpSpPr/>
          <p:nvPr/>
        </p:nvGrpSpPr>
        <p:grpSpPr>
          <a:xfrm>
            <a:off x="209485" y="1676400"/>
            <a:ext cx="3448115" cy="1447801"/>
            <a:chOff x="209485" y="1676400"/>
            <a:chExt cx="3448115" cy="1447801"/>
          </a:xfrm>
        </p:grpSpPr>
        <p:sp>
          <p:nvSpPr>
            <p:cNvPr id="36" name="TextBox 35"/>
            <p:cNvSpPr txBox="1"/>
            <p:nvPr/>
          </p:nvSpPr>
          <p:spPr>
            <a:xfrm>
              <a:off x="736313" y="167640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63141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89969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16797" y="1676400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6313" y="242598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63141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89969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6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16797" y="2425985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9485" y="2425985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228599" y="3124201"/>
              <a:ext cx="342900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737716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8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64544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37716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6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64544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28600" y="1015425"/>
            <a:ext cx="291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1) 745.81 – 436.62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404732" y="3124201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1"/>
          <p:cNvGrpSpPr/>
          <p:nvPr/>
        </p:nvGrpSpPr>
        <p:grpSpPr>
          <a:xfrm>
            <a:off x="5912446" y="1676400"/>
            <a:ext cx="2921287" cy="584776"/>
            <a:chOff x="5912446" y="1676400"/>
            <a:chExt cx="2921287" cy="584776"/>
          </a:xfrm>
        </p:grpSpPr>
        <p:sp>
          <p:nvSpPr>
            <p:cNvPr id="73" name="TextBox 72"/>
            <p:cNvSpPr txBox="1"/>
            <p:nvPr/>
          </p:nvSpPr>
          <p:spPr>
            <a:xfrm>
              <a:off x="5912446" y="167640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39274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4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966102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5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92930" y="1676400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13849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8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440677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5385618" y="2425985"/>
            <a:ext cx="3448115" cy="584776"/>
            <a:chOff x="5385618" y="2425985"/>
            <a:chExt cx="3448115" cy="584776"/>
          </a:xfrm>
        </p:grpSpPr>
        <p:sp>
          <p:nvSpPr>
            <p:cNvPr id="77" name="TextBox 76"/>
            <p:cNvSpPr txBox="1"/>
            <p:nvPr/>
          </p:nvSpPr>
          <p:spPr>
            <a:xfrm>
              <a:off x="5912446" y="242598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5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439274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6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66102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492930" y="2425985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85618" y="2425985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913849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440677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917913" y="3149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444741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971569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98397" y="3149024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391085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919316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446144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919333" y="36824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440677" y="36824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5404733" y="4343400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910837" y="43434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437665" y="4343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64493" y="4343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491321" y="43434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912240" y="4343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439068" y="4343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6313" y="3149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63141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789969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316797" y="3149024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737716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264544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657600" y="2343090"/>
            <a:ext cx="16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9’s complement</a:t>
            </a:r>
          </a:p>
        </p:txBody>
      </p:sp>
      <p:cxnSp>
        <p:nvCxnSpPr>
          <p:cNvPr id="18" name="Straight Arrow Connector 17"/>
          <p:cNvCxnSpPr>
            <a:stCxn id="55" idx="3"/>
            <a:endCxn id="81" idx="1"/>
          </p:cNvCxnSpPr>
          <p:nvPr/>
        </p:nvCxnSpPr>
        <p:spPr>
          <a:xfrm>
            <a:off x="3657600" y="2718373"/>
            <a:ext cx="1728018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91" idx="1"/>
            <a:endCxn id="94" idx="1"/>
          </p:cNvCxnSpPr>
          <p:nvPr/>
        </p:nvCxnSpPr>
        <p:spPr>
          <a:xfrm rot="10800000" flipH="1" flipV="1">
            <a:off x="5391085" y="3441411"/>
            <a:ext cx="2528248" cy="533401"/>
          </a:xfrm>
          <a:prstGeom prst="curvedConnector3">
            <a:avLst>
              <a:gd name="adj1" fmla="val -9042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569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6313" y="24384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63141" y="2438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89969" y="2438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16797" y="24384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6313" y="18288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63141" y="1828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89969" y="1828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16797" y="18288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9485" y="242598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228599" y="3124201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37716" y="2438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64544" y="2438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37716" y="1828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64544" y="1828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8600" y="1015425"/>
            <a:ext cx="2842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2) 436.62 - 745.81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912446" y="24259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439274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66102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92930" y="2425985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385618" y="24259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404732" y="3124201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913849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440677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17913" y="3149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444741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971569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98397" y="3149024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919316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446144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910837" y="41148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437665" y="4114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64493" y="4114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491321" y="41148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912240" y="4114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439068" y="4114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6313" y="3149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63141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789969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316797" y="3149024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737716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264544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0052" y="312420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grpSp>
        <p:nvGrpSpPr>
          <p:cNvPr id="3" name="Group 6"/>
          <p:cNvGrpSpPr/>
          <p:nvPr/>
        </p:nvGrpSpPr>
        <p:grpSpPr>
          <a:xfrm>
            <a:off x="5912446" y="1828800"/>
            <a:ext cx="2921287" cy="584776"/>
            <a:chOff x="5912446" y="1828800"/>
            <a:chExt cx="2921287" cy="584776"/>
          </a:xfrm>
        </p:grpSpPr>
        <p:sp>
          <p:nvSpPr>
            <p:cNvPr id="57" name="TextBox 56"/>
            <p:cNvSpPr txBox="1"/>
            <p:nvPr/>
          </p:nvSpPr>
          <p:spPr>
            <a:xfrm>
              <a:off x="5912446" y="182880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39274" y="18288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966102" y="18288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492930" y="1828800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13849" y="18288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6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40677" y="18288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404733" y="4087504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81400" y="3698544"/>
            <a:ext cx="1842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9’s complement</a:t>
            </a:r>
          </a:p>
        </p:txBody>
      </p:sp>
      <p:cxnSp>
        <p:nvCxnSpPr>
          <p:cNvPr id="4" name="Curved Connector 3"/>
          <p:cNvCxnSpPr>
            <a:stCxn id="87" idx="1"/>
            <a:endCxn id="97" idx="1"/>
          </p:cNvCxnSpPr>
          <p:nvPr/>
        </p:nvCxnSpPr>
        <p:spPr>
          <a:xfrm rot="10800000" flipV="1">
            <a:off x="5910837" y="3441413"/>
            <a:ext cx="7076" cy="965776"/>
          </a:xfrm>
          <a:prstGeom prst="curvedConnector3">
            <a:avLst>
              <a:gd name="adj1" fmla="val 680237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57600" y="2343090"/>
            <a:ext cx="16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9’s complement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657600" y="2718373"/>
            <a:ext cx="1728018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7200" y="4800600"/>
            <a:ext cx="4687964" cy="12954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As carry is not generated, so take 9’s complement of the intermediate result and add ‘ – ‘ sign to the result </a:t>
            </a:r>
          </a:p>
        </p:txBody>
      </p:sp>
    </p:spTree>
    <p:extLst>
      <p:ext uri="{BB962C8B-B14F-4D97-AF65-F5344CB8AC3E}">
        <p14:creationId xmlns:p14="http://schemas.microsoft.com/office/powerpoint/2010/main" val="2107074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9" grpId="0"/>
      <p:bldP spid="52" grpId="0"/>
      <p:bldP spid="53" grpId="0"/>
      <p:bldP spid="54" grpId="0"/>
      <p:bldP spid="55" grpId="0"/>
      <p:bldP spid="64" grpId="0"/>
      <p:bldP spid="77" grpId="0"/>
      <p:bldP spid="78" grpId="0"/>
      <p:bldP spid="79" grpId="0"/>
      <p:bldP spid="80" grpId="0"/>
      <p:bldP spid="81" grpId="0"/>
      <p:bldP spid="85" grpId="0"/>
      <p:bldP spid="86" grpId="0"/>
      <p:bldP spid="87" grpId="0"/>
      <p:bldP spid="88" grpId="0"/>
      <p:bldP spid="89" grpId="0"/>
      <p:bldP spid="90" grpId="0"/>
      <p:bldP spid="92" grpId="0"/>
      <p:bldP spid="93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56" grpId="0"/>
      <p:bldP spid="63" grpId="0"/>
      <p:bldP spid="65" grpId="0"/>
      <p:bldP spid="67" grpId="0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Subtraction using 10’s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Obtain 10’s complement of subtrahend</a:t>
            </a:r>
          </a:p>
          <a:p>
            <a:pPr algn="just"/>
            <a:r>
              <a:rPr lang="en-US" dirty="0"/>
              <a:t>Add the result to minuend</a:t>
            </a:r>
          </a:p>
          <a:p>
            <a:pPr algn="just"/>
            <a:r>
              <a:rPr lang="en-US" dirty="0"/>
              <a:t>If carry is generated then ignore it and result itself is answer</a:t>
            </a:r>
          </a:p>
          <a:p>
            <a:pPr algn="just"/>
            <a:r>
              <a:rPr lang="en-US" dirty="0"/>
              <a:t>If there is no carry then answer is negative and take 10’s complement of result and place negative sign to the result.</a:t>
            </a:r>
          </a:p>
        </p:txBody>
      </p:sp>
    </p:spTree>
    <p:extLst>
      <p:ext uri="{BB962C8B-B14F-4D97-AF65-F5344CB8AC3E}">
        <p14:creationId xmlns:p14="http://schemas.microsoft.com/office/powerpoint/2010/main" val="1458127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NAND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371600"/>
          </a:xfrm>
        </p:spPr>
        <p:txBody>
          <a:bodyPr/>
          <a:lstStyle/>
          <a:p>
            <a:pPr algn="just"/>
            <a:r>
              <a:rPr lang="en-US" dirty="0"/>
              <a:t>NAND Gate is an AND gate followed by an inverter.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22098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258633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5000" y="243393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6606" y="1828800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Logic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78932" y="2286000"/>
                <a:ext cx="18204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32" y="2286000"/>
                <a:ext cx="1820498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00600" y="3457669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32327" y="2971800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Truth Table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9200" y="1828800"/>
            <a:ext cx="258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2-input NAND Gate</a:t>
            </a:r>
          </a:p>
        </p:txBody>
      </p:sp>
      <p:grpSp>
        <p:nvGrpSpPr>
          <p:cNvPr id="4" name="Group 18"/>
          <p:cNvGrpSpPr/>
          <p:nvPr/>
        </p:nvGrpSpPr>
        <p:grpSpPr>
          <a:xfrm>
            <a:off x="1628776" y="2271712"/>
            <a:ext cx="1681757" cy="741118"/>
            <a:chOff x="3279279" y="4177246"/>
            <a:chExt cx="1681757" cy="741118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21"/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30722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  <p:bldP spid="13" grpId="0" animBg="1"/>
      <p:bldP spid="16" grpId="0"/>
      <p:bldP spid="1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6313" y="16764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63141" y="1676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89969" y="1676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16797" y="16764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6313" y="24259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63141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89969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16797" y="2425985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9485" y="242598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228599" y="3124201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37716" y="1676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64544" y="1676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37716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64544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8600" y="1015425"/>
            <a:ext cx="291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1) 745.81 – 436.62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912446" y="24259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439274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66102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92930" y="2425985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385618" y="24259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404732" y="3124201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4"/>
          <p:cNvGrpSpPr/>
          <p:nvPr/>
        </p:nvGrpSpPr>
        <p:grpSpPr>
          <a:xfrm>
            <a:off x="5912446" y="1676400"/>
            <a:ext cx="2921287" cy="584776"/>
            <a:chOff x="5912446" y="1676400"/>
            <a:chExt cx="2921287" cy="584776"/>
          </a:xfrm>
        </p:grpSpPr>
        <p:sp>
          <p:nvSpPr>
            <p:cNvPr id="73" name="TextBox 72"/>
            <p:cNvSpPr txBox="1"/>
            <p:nvPr/>
          </p:nvSpPr>
          <p:spPr>
            <a:xfrm>
              <a:off x="5912446" y="167640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39274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4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966102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5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92930" y="1676400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13849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8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440677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7913849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440677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17913" y="3149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444741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971569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98397" y="3149024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391085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919316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446144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6313" y="3149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63141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789969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316797" y="3149024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737716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264544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03979" y="4110335"/>
            <a:ext cx="217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Ignore the carry</a:t>
            </a:r>
          </a:p>
        </p:txBody>
      </p:sp>
      <p:cxnSp>
        <p:nvCxnSpPr>
          <p:cNvPr id="4" name="Straight Arrow Connector 3"/>
          <p:cNvCxnSpPr>
            <a:stCxn id="56" idx="0"/>
            <a:endCxn id="91" idx="2"/>
          </p:cNvCxnSpPr>
          <p:nvPr/>
        </p:nvCxnSpPr>
        <p:spPr>
          <a:xfrm flipH="1" flipV="1">
            <a:off x="5587613" y="3733799"/>
            <a:ext cx="3202" cy="3765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57600" y="2343090"/>
            <a:ext cx="179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10’s complement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657600" y="2718373"/>
            <a:ext cx="1728018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64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9" grpId="0"/>
      <p:bldP spid="52" grpId="0"/>
      <p:bldP spid="53" grpId="0"/>
      <p:bldP spid="54" grpId="0"/>
      <p:bldP spid="55" grpId="0"/>
      <p:bldP spid="77" grpId="0"/>
      <p:bldP spid="78" grpId="0"/>
      <p:bldP spid="79" grpId="0"/>
      <p:bldP spid="80" grpId="0"/>
      <p:bldP spid="81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103" grpId="0"/>
      <p:bldP spid="104" grpId="0"/>
      <p:bldP spid="105" grpId="0"/>
      <p:bldP spid="106" grpId="0"/>
      <p:bldP spid="107" grpId="0"/>
      <p:bldP spid="108" grpId="0"/>
      <p:bldP spid="56" grpId="0"/>
      <p:bldP spid="5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6313" y="24384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63141" y="2438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89969" y="2438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16797" y="24384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6313" y="18288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63141" y="1828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89969" y="1828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16797" y="18288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9485" y="242598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228599" y="3124201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37716" y="2438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64544" y="24384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37716" y="1828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64544" y="1828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8600" y="1015425"/>
            <a:ext cx="2842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2) 436.62 - 745.81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988646" y="24259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15474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042302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69130" y="2425985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461818" y="24259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480932" y="3124201"/>
            <a:ext cx="342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990049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16877" y="24259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94113" y="3149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520941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047769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574597" y="3149024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995516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522344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987037" y="41148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513865" y="4114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040693" y="4114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67521" y="41148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988440" y="4114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515268" y="4114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6313" y="3149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63141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789969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316797" y="3149024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737716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264544" y="3149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0052" y="312420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88646" y="1828800"/>
            <a:ext cx="2921287" cy="584776"/>
            <a:chOff x="5988646" y="1828800"/>
            <a:chExt cx="2921287" cy="584776"/>
          </a:xfrm>
        </p:grpSpPr>
        <p:sp>
          <p:nvSpPr>
            <p:cNvPr id="57" name="TextBox 56"/>
            <p:cNvSpPr txBox="1"/>
            <p:nvPr/>
          </p:nvSpPr>
          <p:spPr>
            <a:xfrm>
              <a:off x="5988646" y="182880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15474" y="18288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42302" y="18288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69130" y="1828800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90049" y="18288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6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516877" y="18288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480933" y="4087504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13680" y="3698544"/>
            <a:ext cx="1972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10’s complement</a:t>
            </a:r>
          </a:p>
        </p:txBody>
      </p:sp>
      <p:cxnSp>
        <p:nvCxnSpPr>
          <p:cNvPr id="4" name="Curved Connector 3"/>
          <p:cNvCxnSpPr>
            <a:stCxn id="87" idx="1"/>
            <a:endCxn id="97" idx="1"/>
          </p:cNvCxnSpPr>
          <p:nvPr/>
        </p:nvCxnSpPr>
        <p:spPr>
          <a:xfrm rot="10800000" flipV="1">
            <a:off x="5987037" y="3441413"/>
            <a:ext cx="7076" cy="965776"/>
          </a:xfrm>
          <a:prstGeom prst="curvedConnector3">
            <a:avLst>
              <a:gd name="adj1" fmla="val 680237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57600" y="2362200"/>
            <a:ext cx="179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10’s complement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657600" y="2737483"/>
            <a:ext cx="1728018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57200" y="4800600"/>
            <a:ext cx="4800600" cy="12954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As carry is not generated, so take 10’s complement of the intermediate result and add ‘ – ‘ sign to the result </a:t>
            </a:r>
          </a:p>
        </p:txBody>
      </p:sp>
    </p:spTree>
    <p:extLst>
      <p:ext uri="{BB962C8B-B14F-4D97-AF65-F5344CB8AC3E}">
        <p14:creationId xmlns:p14="http://schemas.microsoft.com/office/powerpoint/2010/main" val="2184004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9" grpId="0"/>
      <p:bldP spid="52" grpId="0"/>
      <p:bldP spid="53" grpId="0"/>
      <p:bldP spid="54" grpId="0"/>
      <p:bldP spid="55" grpId="0"/>
      <p:bldP spid="77" grpId="0"/>
      <p:bldP spid="78" grpId="0"/>
      <p:bldP spid="79" grpId="0"/>
      <p:bldP spid="80" grpId="0"/>
      <p:bldP spid="81" grpId="0"/>
      <p:bldP spid="85" grpId="0"/>
      <p:bldP spid="86" grpId="0"/>
      <p:bldP spid="87" grpId="0"/>
      <p:bldP spid="88" grpId="0"/>
      <p:bldP spid="89" grpId="0"/>
      <p:bldP spid="90" grpId="0"/>
      <p:bldP spid="92" grpId="0"/>
      <p:bldP spid="93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56" grpId="0"/>
      <p:bldP spid="63" grpId="0"/>
      <p:bldP spid="65" grpId="0"/>
      <p:bldP spid="66" grpId="0"/>
      <p:bldP spid="6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838200"/>
          </a:xfrm>
        </p:spPr>
        <p:txBody>
          <a:bodyPr/>
          <a:lstStyle/>
          <a:p>
            <a:r>
              <a:rPr lang="en-US" dirty="0"/>
              <a:t>Rules for binary addition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1043225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 + 0 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1510605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 + 1 =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967805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+ 0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2425005"/>
            <a:ext cx="2362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 + 1 = 10 i.e. 0 with a carry of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3048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0828" y="30479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77656" y="30479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04484" y="30479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0" y="3797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0828" y="37975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77656" y="37975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04484" y="37975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0" y="45471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0828" y="45471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77656" y="45471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04484" y="45471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24000" y="23808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0828" y="23808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7656" y="23808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04484" y="23808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7172" y="454716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7172" y="37975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09600" y="4495800"/>
            <a:ext cx="510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9600" y="3048000"/>
            <a:ext cx="510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2776537" y="1982461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257424" y="2006714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690688" y="2006714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16" idx="2"/>
            <a:endCxn id="24" idx="2"/>
          </p:cNvCxnSpPr>
          <p:nvPr/>
        </p:nvCxnSpPr>
        <p:spPr>
          <a:xfrm rot="5400000" flipH="1">
            <a:off x="1457113" y="4868529"/>
            <a:ext cx="2" cy="526828"/>
          </a:xfrm>
          <a:prstGeom prst="curvedConnector3">
            <a:avLst>
              <a:gd name="adj1" fmla="val -1143000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81400" y="3048001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08228" y="3048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35056" y="3048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61884" y="3048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81400" y="3797586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08228" y="3797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35056" y="3797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61884" y="37975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89060" y="4534273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15888" y="453427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42716" y="453427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69544" y="453427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09316" y="237584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36144" y="237584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6" name="Freeform 45"/>
          <p:cNvSpPr/>
          <p:nvPr/>
        </p:nvSpPr>
        <p:spPr>
          <a:xfrm>
            <a:off x="4867275" y="1981200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4267200" y="1981200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3303366" y="1981200"/>
            <a:ext cx="973360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37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 animBg="1"/>
      <p:bldP spid="29" grpId="0" animBg="1"/>
      <p:bldP spid="30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 animBg="1"/>
      <p:bldP spid="47" grpId="0" animBg="1"/>
      <p:bldP spid="4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838200"/>
          </a:xfrm>
        </p:spPr>
        <p:txBody>
          <a:bodyPr/>
          <a:lstStyle/>
          <a:p>
            <a:r>
              <a:rPr lang="en-US" dirty="0"/>
              <a:t>Rules for binary subtraction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1043225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 – 0 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1510605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– 1 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967805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– 0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2425005"/>
            <a:ext cx="2362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– 1 = 1, with a borrow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24880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98428" y="24880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5256" y="24880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2084" y="24880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32376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98428" y="32376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25256" y="32376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2084" y="323764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1600" y="39872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98428" y="39872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25256" y="39872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52084" y="39872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772" y="323764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57200" y="3935856"/>
            <a:ext cx="510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29000" y="2488057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55828" y="24880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82656" y="24880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09484" y="24880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29000" y="3237642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55828" y="32376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82656" y="32376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09484" y="32376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36660" y="3974329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63488" y="39743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90316" y="39743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17144" y="39743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50" name="Straight Connector 49"/>
          <p:cNvCxnSpPr>
            <a:stCxn id="34" idx="1"/>
            <a:endCxn id="34" idx="3"/>
          </p:cNvCxnSpPr>
          <p:nvPr/>
        </p:nvCxnSpPr>
        <p:spPr>
          <a:xfrm>
            <a:off x="4482656" y="2780444"/>
            <a:ext cx="39305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27154" y="25288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80816" y="2209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14128" y="2209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75992" y="22199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972744" y="22294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6" name="Straight Connector 55"/>
          <p:cNvCxnSpPr>
            <a:stCxn id="10" idx="1"/>
            <a:endCxn id="10" idx="3"/>
          </p:cNvCxnSpPr>
          <p:nvPr/>
        </p:nvCxnSpPr>
        <p:spPr>
          <a:xfrm>
            <a:off x="2425256" y="2780443"/>
            <a:ext cx="39305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51992" y="22240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85304" y="22240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14500" y="22220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2" name="Straight Connector 61"/>
          <p:cNvCxnSpPr>
            <a:stCxn id="8" idx="1"/>
            <a:endCxn id="8" idx="3"/>
          </p:cNvCxnSpPr>
          <p:nvPr/>
        </p:nvCxnSpPr>
        <p:spPr>
          <a:xfrm>
            <a:off x="1371600" y="2780444"/>
            <a:ext cx="39305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71600" y="22240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66" name="Straight Connector 65"/>
          <p:cNvCxnSpPr>
            <a:stCxn id="33" idx="1"/>
            <a:endCxn id="33" idx="3"/>
          </p:cNvCxnSpPr>
          <p:nvPr/>
        </p:nvCxnSpPr>
        <p:spPr>
          <a:xfrm>
            <a:off x="3955828" y="2780444"/>
            <a:ext cx="39305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1"/>
            <a:endCxn id="11" idx="3"/>
          </p:cNvCxnSpPr>
          <p:nvPr/>
        </p:nvCxnSpPr>
        <p:spPr>
          <a:xfrm>
            <a:off x="2952084" y="2780443"/>
            <a:ext cx="39305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9" idx="1"/>
            <a:endCxn id="9" idx="3"/>
          </p:cNvCxnSpPr>
          <p:nvPr/>
        </p:nvCxnSpPr>
        <p:spPr>
          <a:xfrm>
            <a:off x="1898428" y="2780443"/>
            <a:ext cx="39305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4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5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51" grpId="0"/>
      <p:bldP spid="52" grpId="0"/>
      <p:bldP spid="53" grpId="0"/>
      <p:bldP spid="54" grpId="0"/>
      <p:bldP spid="55" grpId="0"/>
      <p:bldP spid="59" grpId="0"/>
      <p:bldP spid="60" grpId="0"/>
      <p:bldP spid="61" grpId="0"/>
      <p:bldP spid="6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Multiplication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0557" y="1066800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1 0 1 1 1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3139" y="1670482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1 0 0 1 1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0957" y="1600200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348883" y="2286000"/>
            <a:ext cx="23230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97701" y="2387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92901" y="2387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88101" y="2387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95357" y="2387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90557" y="2387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2901" y="2996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8101" y="2996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83301" y="2996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90557" y="2996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85757" y="2996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88101" y="3530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83301" y="3530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78501" y="3530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85757" y="3530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0957" y="35300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83301" y="40634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78501" y="40634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73701" y="40634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80957" y="40634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76157" y="40634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78501" y="4648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73701" y="4648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68901" y="4648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76157" y="4648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71357" y="4648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97701" y="5257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92901" y="5257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88101" y="5257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95357" y="5257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90557" y="5257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73701" y="5257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68901" y="5257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64101" y="5257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71357" y="5257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667000" y="5257800"/>
            <a:ext cx="28475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407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Division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2060" y="939225"/>
            <a:ext cx="1899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1 0 1 1 0 1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581400" y="990600"/>
            <a:ext cx="0" cy="5029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62600" y="990600"/>
            <a:ext cx="0" cy="5029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43200" y="939225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6744" y="9392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5544" y="1371600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0 0 0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657600" y="1905000"/>
            <a:ext cx="10090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57600" y="1828800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1 0 1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17080" y="1828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1501" y="2209800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1 1 0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55896" y="2743200"/>
            <a:ext cx="12209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57215" y="2667000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1 0 1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43464" y="2667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62015" y="3048000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1 1 0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962400" y="3581400"/>
            <a:ext cx="12209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67200" y="3505200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1 0 0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33976" y="3505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52527" y="3886200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1 1 0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252912" y="4474726"/>
            <a:ext cx="12209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68179" y="4423351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55344" y="9392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83944" y="9392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12544" y="9392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41144" y="939225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93544" y="9392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74344" y="44196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71615" y="4829176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1 1 0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572000" y="5410200"/>
            <a:ext cx="12209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76800" y="5358825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0 0 0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95824" y="1447800"/>
            <a:ext cx="0" cy="38100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010152" y="1447800"/>
            <a:ext cx="0" cy="1195741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34000" y="1448783"/>
            <a:ext cx="0" cy="2118329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46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4" grpId="0"/>
      <p:bldP spid="15" grpId="0"/>
      <p:bldP spid="16" grpId="0"/>
      <p:bldP spid="18" grpId="0"/>
      <p:bldP spid="19" grpId="0"/>
      <p:bldP spid="20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Subtraction using 1’s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Obtain 1’s complement of subtrahend</a:t>
            </a:r>
          </a:p>
          <a:p>
            <a:pPr algn="just"/>
            <a:r>
              <a:rPr lang="en-US" dirty="0"/>
              <a:t>Add the result to minuend and call it intermediate result</a:t>
            </a:r>
          </a:p>
          <a:p>
            <a:pPr algn="just"/>
            <a:r>
              <a:rPr lang="en-US" dirty="0"/>
              <a:t>If carry is generated then answer is positive and add the carry to Least Significant Digit (LSD)</a:t>
            </a:r>
          </a:p>
          <a:p>
            <a:pPr algn="just"/>
            <a:r>
              <a:rPr lang="en-US" dirty="0"/>
              <a:t>If there is no carry then answer is negative and take 1’s complement of intermediate result and place negative sign to the result.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978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3" name="Group 20"/>
          <p:cNvGrpSpPr/>
          <p:nvPr/>
        </p:nvGrpSpPr>
        <p:grpSpPr>
          <a:xfrm>
            <a:off x="925825" y="1676400"/>
            <a:ext cx="1616998" cy="1447801"/>
            <a:chOff x="914400" y="1676400"/>
            <a:chExt cx="1616998" cy="1447801"/>
          </a:xfrm>
        </p:grpSpPr>
        <p:sp>
          <p:nvSpPr>
            <p:cNvPr id="37" name="TextBox 36"/>
            <p:cNvSpPr txBox="1"/>
            <p:nvPr/>
          </p:nvSpPr>
          <p:spPr>
            <a:xfrm>
              <a:off x="1263141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6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28742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43750" y="1676400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63141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15150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43750" y="2425985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14400" y="2425985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990600" y="3124201"/>
              <a:ext cx="14630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896150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38342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96150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5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38342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28600" y="1015425"/>
            <a:ext cx="2545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1) 68.75 – 27.50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916975" y="3149024"/>
            <a:ext cx="1625848" cy="584776"/>
            <a:chOff x="916975" y="3149024"/>
            <a:chExt cx="1625848" cy="584776"/>
          </a:xfrm>
        </p:grpSpPr>
        <p:sp>
          <p:nvSpPr>
            <p:cNvPr id="103" name="TextBox 102"/>
            <p:cNvSpPr txBox="1"/>
            <p:nvPr/>
          </p:nvSpPr>
          <p:spPr>
            <a:xfrm>
              <a:off x="916975" y="3149025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74566" y="3149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4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526575" y="3149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55175" y="3149024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07575" y="3149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149767" y="3149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5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514451" y="2442529"/>
            <a:ext cx="1842877" cy="400110"/>
            <a:chOff x="2514451" y="2442529"/>
            <a:chExt cx="1842877" cy="400110"/>
          </a:xfrm>
        </p:grpSpPr>
        <p:sp>
          <p:nvSpPr>
            <p:cNvPr id="109" name="TextBox 108"/>
            <p:cNvSpPr txBox="1"/>
            <p:nvPr/>
          </p:nvSpPr>
          <p:spPr>
            <a:xfrm>
              <a:off x="2514451" y="2442529"/>
              <a:ext cx="18428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1’s complement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599650" y="2817812"/>
              <a:ext cx="1645920" cy="158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4698752" y="1676400"/>
            <a:ext cx="3607048" cy="646332"/>
            <a:chOff x="4698752" y="1676400"/>
            <a:chExt cx="3607048" cy="646332"/>
          </a:xfrm>
        </p:grpSpPr>
        <p:grpSp>
          <p:nvGrpSpPr>
            <p:cNvPr id="4" name="Group 21"/>
            <p:cNvGrpSpPr/>
            <p:nvPr/>
          </p:nvGrpSpPr>
          <p:grpSpPr>
            <a:xfrm>
              <a:off x="5200998" y="1676400"/>
              <a:ext cx="2495202" cy="646332"/>
              <a:chOff x="5912446" y="1676400"/>
              <a:chExt cx="2495202" cy="64633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5912446" y="1676401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0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172200" y="167640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0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464944" y="167640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0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492930" y="1676400"/>
                <a:ext cx="3016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.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684144" y="167640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1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988944" y="167640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1</a:t>
                </a: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6039198" y="167640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98952" y="1676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591696" y="1676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98752" y="167640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58506" y="1676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582296" y="1676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887096" y="1676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317752" y="2387024"/>
            <a:ext cx="3988048" cy="685292"/>
            <a:chOff x="4317752" y="2387024"/>
            <a:chExt cx="3988048" cy="685292"/>
          </a:xfrm>
        </p:grpSpPr>
        <p:sp>
          <p:nvSpPr>
            <p:cNvPr id="81" name="TextBox 80"/>
            <p:cNvSpPr txBox="1"/>
            <p:nvPr/>
          </p:nvSpPr>
          <p:spPr>
            <a:xfrm>
              <a:off x="4317752" y="2425985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+</a:t>
              </a:r>
            </a:p>
          </p:txBody>
        </p:sp>
        <p:grpSp>
          <p:nvGrpSpPr>
            <p:cNvPr id="117" name="Group 21"/>
            <p:cNvGrpSpPr/>
            <p:nvPr/>
          </p:nvGrpSpPr>
          <p:grpSpPr>
            <a:xfrm>
              <a:off x="5200998" y="2387024"/>
              <a:ext cx="1882170" cy="646332"/>
              <a:chOff x="5912446" y="1676400"/>
              <a:chExt cx="1882170" cy="646332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5912446" y="1676401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172200" y="167640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0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6464944" y="167640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0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7492930" y="1676400"/>
                <a:ext cx="3016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.</a:t>
                </a:r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6039198" y="2387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298952" y="2387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591696" y="2387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98752" y="2387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958506" y="2387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984752" y="2387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89552" y="2387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582296" y="2387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887096" y="2387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495801" y="3505201"/>
            <a:ext cx="3809999" cy="823555"/>
            <a:chOff x="4495801" y="3505201"/>
            <a:chExt cx="3809999" cy="823555"/>
          </a:xfrm>
        </p:grpSpPr>
        <p:sp>
          <p:nvSpPr>
            <p:cNvPr id="94" name="TextBox 93"/>
            <p:cNvSpPr txBox="1"/>
            <p:nvPr/>
          </p:nvSpPr>
          <p:spPr>
            <a:xfrm>
              <a:off x="7653029" y="3682425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+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87096" y="36824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cxnSp>
          <p:nvCxnSpPr>
            <p:cNvPr id="20" name="Curved Connector 19"/>
            <p:cNvCxnSpPr/>
            <p:nvPr/>
          </p:nvCxnSpPr>
          <p:spPr>
            <a:xfrm rot="10800000" flipH="1" flipV="1">
              <a:off x="4495801" y="3505201"/>
              <a:ext cx="3200400" cy="533401"/>
            </a:xfrm>
            <a:prstGeom prst="curvedConnector3">
              <a:avLst>
                <a:gd name="adj1" fmla="val -9042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4446040" y="3124201"/>
            <a:ext cx="3859760" cy="671155"/>
            <a:chOff x="4446040" y="3124201"/>
            <a:chExt cx="3859760" cy="671155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4572000" y="3124201"/>
              <a:ext cx="3657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032609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86896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91696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786949" y="3149024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53496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84752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8298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53753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20804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1284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7464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46040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588868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887096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641877" y="4343400"/>
            <a:ext cx="3663923" cy="646332"/>
            <a:chOff x="4641877" y="4343400"/>
            <a:chExt cx="3663923" cy="646332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4648200" y="4343400"/>
              <a:ext cx="35661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5492133" y="434340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753496" y="4343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058296" y="4343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756152" y="4343400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972192" y="4343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277496" y="4343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641877" y="4343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903240" y="4343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08040" y="4343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4343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60315" y="4343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581792" y="4343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887096" y="4343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2569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8600" y="1015425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2) 43.25 - 89.75</a:t>
            </a:r>
          </a:p>
        </p:txBody>
      </p:sp>
      <p:cxnSp>
        <p:nvCxnSpPr>
          <p:cNvPr id="4" name="Curved Connector 3"/>
          <p:cNvCxnSpPr/>
          <p:nvPr/>
        </p:nvCxnSpPr>
        <p:spPr>
          <a:xfrm rot="10800000" flipV="1">
            <a:off x="4717324" y="3453824"/>
            <a:ext cx="7076" cy="965776"/>
          </a:xfrm>
          <a:prstGeom prst="curvedConnector3">
            <a:avLst>
              <a:gd name="adj1" fmla="val 680237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7200" y="4800600"/>
            <a:ext cx="4687964" cy="12954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As carry is not generated, so take 1’s complement of the intermediate result and add ‘ – ‘ sign to the result </a:t>
            </a:r>
          </a:p>
        </p:txBody>
      </p:sp>
      <p:grpSp>
        <p:nvGrpSpPr>
          <p:cNvPr id="66" name="Group 20"/>
          <p:cNvGrpSpPr/>
          <p:nvPr/>
        </p:nvGrpSpPr>
        <p:grpSpPr>
          <a:xfrm>
            <a:off x="925825" y="1676400"/>
            <a:ext cx="1616998" cy="1447801"/>
            <a:chOff x="914400" y="1676400"/>
            <a:chExt cx="1616998" cy="1447801"/>
          </a:xfrm>
        </p:grpSpPr>
        <p:sp>
          <p:nvSpPr>
            <p:cNvPr id="69" name="TextBox 68"/>
            <p:cNvSpPr txBox="1"/>
            <p:nvPr/>
          </p:nvSpPr>
          <p:spPr>
            <a:xfrm>
              <a:off x="1263141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528742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43750" y="1676400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63141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515150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9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743750" y="2425985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14400" y="2425985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990600" y="3124201"/>
              <a:ext cx="14630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896150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138342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5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96150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138342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5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16975" y="3149024"/>
            <a:ext cx="1625848" cy="584776"/>
            <a:chOff x="916975" y="3149024"/>
            <a:chExt cx="1625848" cy="584776"/>
          </a:xfrm>
        </p:grpSpPr>
        <p:sp>
          <p:nvSpPr>
            <p:cNvPr id="96" name="TextBox 95"/>
            <p:cNvSpPr txBox="1"/>
            <p:nvPr/>
          </p:nvSpPr>
          <p:spPr>
            <a:xfrm>
              <a:off x="916975" y="3149025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74566" y="3149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4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526575" y="3149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6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755175" y="3149024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907575" y="3149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5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149767" y="3149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514451" y="2442529"/>
            <a:ext cx="1842877" cy="400110"/>
            <a:chOff x="2514451" y="2442529"/>
            <a:chExt cx="1842877" cy="400110"/>
          </a:xfrm>
        </p:grpSpPr>
        <p:sp>
          <p:nvSpPr>
            <p:cNvPr id="115" name="TextBox 114"/>
            <p:cNvSpPr txBox="1"/>
            <p:nvPr/>
          </p:nvSpPr>
          <p:spPr>
            <a:xfrm>
              <a:off x="2514451" y="2442529"/>
              <a:ext cx="18428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1’s complement</a:t>
              </a: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2599650" y="2817812"/>
              <a:ext cx="1645920" cy="158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4698752" y="1676400"/>
            <a:ext cx="3607048" cy="646332"/>
            <a:chOff x="4698752" y="1676400"/>
            <a:chExt cx="3607048" cy="646332"/>
          </a:xfrm>
        </p:grpSpPr>
        <p:grpSp>
          <p:nvGrpSpPr>
            <p:cNvPr id="118" name="Group 21"/>
            <p:cNvGrpSpPr/>
            <p:nvPr/>
          </p:nvGrpSpPr>
          <p:grpSpPr>
            <a:xfrm>
              <a:off x="5200998" y="1676400"/>
              <a:ext cx="2495202" cy="646332"/>
              <a:chOff x="5912446" y="1676400"/>
              <a:chExt cx="2495202" cy="646332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5912446" y="1676401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1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6172200" y="167640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0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464944" y="167640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1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7492930" y="1676400"/>
                <a:ext cx="3016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.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7684144" y="167640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0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7988944" y="167640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1</a:t>
                </a: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6039198" y="167640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298952" y="1676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591696" y="1676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698752" y="167640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958506" y="1676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582296" y="1676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887096" y="1676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317752" y="2387024"/>
            <a:ext cx="3988048" cy="685292"/>
            <a:chOff x="4317752" y="2387024"/>
            <a:chExt cx="3988048" cy="685292"/>
          </a:xfrm>
        </p:grpSpPr>
        <p:sp>
          <p:nvSpPr>
            <p:cNvPr id="133" name="TextBox 132"/>
            <p:cNvSpPr txBox="1"/>
            <p:nvPr/>
          </p:nvSpPr>
          <p:spPr>
            <a:xfrm>
              <a:off x="4317752" y="2425985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+</a:t>
              </a:r>
            </a:p>
          </p:txBody>
        </p:sp>
        <p:grpSp>
          <p:nvGrpSpPr>
            <p:cNvPr id="134" name="Group 21"/>
            <p:cNvGrpSpPr/>
            <p:nvPr/>
          </p:nvGrpSpPr>
          <p:grpSpPr>
            <a:xfrm>
              <a:off x="5200998" y="2387024"/>
              <a:ext cx="1882170" cy="646332"/>
              <a:chOff x="5912446" y="1676400"/>
              <a:chExt cx="1882170" cy="64633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5912446" y="1676401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1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172200" y="167640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0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464944" y="167640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0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7492930" y="1676400"/>
                <a:ext cx="3016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.</a:t>
                </a: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6039198" y="2387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298952" y="2387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591696" y="2387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698752" y="2387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958506" y="2387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984752" y="2387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289552" y="2387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582296" y="2387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887096" y="2387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572000" y="3124201"/>
            <a:ext cx="3733800" cy="671155"/>
            <a:chOff x="4572000" y="3124201"/>
            <a:chExt cx="3733800" cy="671155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4572000" y="3124201"/>
              <a:ext cx="3657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6032609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286896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591696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786949" y="3149024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753496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84752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28298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953753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20804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51284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67464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588868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887096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674640" y="4063423"/>
            <a:ext cx="3631160" cy="646332"/>
            <a:chOff x="4674640" y="3149024"/>
            <a:chExt cx="3631160" cy="646332"/>
          </a:xfrm>
        </p:grpSpPr>
        <p:sp>
          <p:nvSpPr>
            <p:cNvPr id="166" name="TextBox 165"/>
            <p:cNvSpPr txBox="1"/>
            <p:nvPr/>
          </p:nvSpPr>
          <p:spPr>
            <a:xfrm>
              <a:off x="6032609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286896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591696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786949" y="3149024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753496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984752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28298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953753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20804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51284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67464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588868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887096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2514600" y="3657600"/>
            <a:ext cx="1842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2107074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" grpId="0" animBg="1"/>
      <p:bldP spid="17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Subtraction using 2’s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Obtain 2’s complement of subtrahend</a:t>
            </a:r>
          </a:p>
          <a:p>
            <a:pPr algn="just"/>
            <a:r>
              <a:rPr lang="en-US" dirty="0"/>
              <a:t>Add the result to minuend</a:t>
            </a:r>
          </a:p>
          <a:p>
            <a:pPr algn="just"/>
            <a:r>
              <a:rPr lang="en-US" dirty="0"/>
              <a:t>If carry is generated then ignore it and result itself is answer</a:t>
            </a:r>
          </a:p>
          <a:p>
            <a:pPr algn="just"/>
            <a:r>
              <a:rPr lang="en-US" dirty="0"/>
              <a:t>If there is no carry then answer is negative and take 2’s complement of result and place negative sign to the result.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730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Exclusive-OR (X-OR)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05195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X-OR gate that has 1 state when one and only one of its two inputs assumes a logic 1 state and has 0 state when all of its input are same.</a:t>
            </a:r>
          </a:p>
          <a:p>
            <a:pPr algn="just"/>
            <a:r>
              <a:rPr lang="en-US" dirty="0"/>
              <a:t>Also known as anti-coincidence gate or inequality detector.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31242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350073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5000" y="334833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6606" y="2743200"/>
            <a:ext cx="199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Logic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78932" y="3200400"/>
                <a:ext cx="1662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⨁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32" y="3200400"/>
                <a:ext cx="1662828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0" y="4067269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79727" y="3581400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Truth Table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11779" y="2695576"/>
            <a:ext cx="2345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2-input XOR Gate</a:t>
            </a:r>
          </a:p>
        </p:txBody>
      </p:sp>
      <p:grpSp>
        <p:nvGrpSpPr>
          <p:cNvPr id="4" name="Group 26"/>
          <p:cNvGrpSpPr/>
          <p:nvPr/>
        </p:nvGrpSpPr>
        <p:grpSpPr>
          <a:xfrm>
            <a:off x="1677362" y="3161881"/>
            <a:ext cx="1599238" cy="724319"/>
            <a:chOff x="3675121" y="5435203"/>
            <a:chExt cx="1599238" cy="724319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69192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  <p:bldP spid="13" grpId="0" animBg="1"/>
      <p:bldP spid="16" grpId="0"/>
      <p:bldP spid="1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3" name="Group 20"/>
          <p:cNvGrpSpPr/>
          <p:nvPr/>
        </p:nvGrpSpPr>
        <p:grpSpPr>
          <a:xfrm>
            <a:off x="925825" y="1676400"/>
            <a:ext cx="1616998" cy="1447801"/>
            <a:chOff x="914400" y="1676400"/>
            <a:chExt cx="1616998" cy="1447801"/>
          </a:xfrm>
        </p:grpSpPr>
        <p:sp>
          <p:nvSpPr>
            <p:cNvPr id="37" name="TextBox 36"/>
            <p:cNvSpPr txBox="1"/>
            <p:nvPr/>
          </p:nvSpPr>
          <p:spPr>
            <a:xfrm>
              <a:off x="1263141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6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28742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43750" y="1676400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63141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15150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43750" y="2425985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14400" y="2425985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990600" y="3124201"/>
              <a:ext cx="14630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896150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38342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96150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5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38342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28600" y="1015425"/>
            <a:ext cx="2545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1) 68.75 – 27.50</a:t>
            </a:r>
          </a:p>
        </p:txBody>
      </p:sp>
      <p:grpSp>
        <p:nvGrpSpPr>
          <p:cNvPr id="4" name="Group 121"/>
          <p:cNvGrpSpPr/>
          <p:nvPr/>
        </p:nvGrpSpPr>
        <p:grpSpPr>
          <a:xfrm>
            <a:off x="916975" y="3149024"/>
            <a:ext cx="1625848" cy="584776"/>
            <a:chOff x="916975" y="3149024"/>
            <a:chExt cx="1625848" cy="584776"/>
          </a:xfrm>
        </p:grpSpPr>
        <p:sp>
          <p:nvSpPr>
            <p:cNvPr id="103" name="TextBox 102"/>
            <p:cNvSpPr txBox="1"/>
            <p:nvPr/>
          </p:nvSpPr>
          <p:spPr>
            <a:xfrm>
              <a:off x="916975" y="3149025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74566" y="3149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4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526575" y="3149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55175" y="3149024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07575" y="3149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149767" y="3149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5</a:t>
              </a:r>
            </a:p>
          </p:txBody>
        </p:sp>
      </p:grpSp>
      <p:grpSp>
        <p:nvGrpSpPr>
          <p:cNvPr id="5" name="Group 122"/>
          <p:cNvGrpSpPr/>
          <p:nvPr/>
        </p:nvGrpSpPr>
        <p:grpSpPr>
          <a:xfrm>
            <a:off x="2514451" y="2442529"/>
            <a:ext cx="1842877" cy="400110"/>
            <a:chOff x="2514451" y="2442529"/>
            <a:chExt cx="1842877" cy="400110"/>
          </a:xfrm>
        </p:grpSpPr>
        <p:sp>
          <p:nvSpPr>
            <p:cNvPr id="109" name="TextBox 108"/>
            <p:cNvSpPr txBox="1"/>
            <p:nvPr/>
          </p:nvSpPr>
          <p:spPr>
            <a:xfrm>
              <a:off x="2514451" y="2442529"/>
              <a:ext cx="18428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2’s complement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599650" y="2817812"/>
              <a:ext cx="1645920" cy="158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4"/>
          <p:cNvGrpSpPr/>
          <p:nvPr/>
        </p:nvGrpSpPr>
        <p:grpSpPr>
          <a:xfrm>
            <a:off x="4698752" y="1676400"/>
            <a:ext cx="3607048" cy="646332"/>
            <a:chOff x="4698752" y="1676400"/>
            <a:chExt cx="3607048" cy="646332"/>
          </a:xfrm>
        </p:grpSpPr>
        <p:grpSp>
          <p:nvGrpSpPr>
            <p:cNvPr id="7" name="Group 21"/>
            <p:cNvGrpSpPr/>
            <p:nvPr/>
          </p:nvGrpSpPr>
          <p:grpSpPr>
            <a:xfrm>
              <a:off x="5200998" y="1676400"/>
              <a:ext cx="2495202" cy="646332"/>
              <a:chOff x="5912446" y="1676400"/>
              <a:chExt cx="2495202" cy="64633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5912446" y="1676401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0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172200" y="167640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0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464944" y="167640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0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492930" y="1676400"/>
                <a:ext cx="3016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.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684144" y="167640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1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988944" y="167640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1</a:t>
                </a: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6039198" y="167640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98952" y="1676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591696" y="1676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98752" y="167640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58506" y="1676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582296" y="1676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887096" y="1676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</p:grpSp>
      <p:grpSp>
        <p:nvGrpSpPr>
          <p:cNvPr id="8" name="Group 135"/>
          <p:cNvGrpSpPr/>
          <p:nvPr/>
        </p:nvGrpSpPr>
        <p:grpSpPr>
          <a:xfrm>
            <a:off x="4317752" y="2387024"/>
            <a:ext cx="3988048" cy="685292"/>
            <a:chOff x="4317752" y="2387024"/>
            <a:chExt cx="3988048" cy="685292"/>
          </a:xfrm>
        </p:grpSpPr>
        <p:sp>
          <p:nvSpPr>
            <p:cNvPr id="81" name="TextBox 80"/>
            <p:cNvSpPr txBox="1"/>
            <p:nvPr/>
          </p:nvSpPr>
          <p:spPr>
            <a:xfrm>
              <a:off x="4317752" y="2425985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+</a:t>
              </a:r>
            </a:p>
          </p:txBody>
        </p:sp>
        <p:grpSp>
          <p:nvGrpSpPr>
            <p:cNvPr id="9" name="Group 21"/>
            <p:cNvGrpSpPr/>
            <p:nvPr/>
          </p:nvGrpSpPr>
          <p:grpSpPr>
            <a:xfrm>
              <a:off x="5200998" y="2387024"/>
              <a:ext cx="1882170" cy="646332"/>
              <a:chOff x="5912446" y="1676400"/>
              <a:chExt cx="1882170" cy="646332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5912446" y="1676401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172200" y="167640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0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6464944" y="167640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0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7492930" y="1676400"/>
                <a:ext cx="3016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.</a:t>
                </a:r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6039198" y="2387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298952" y="2387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591696" y="2387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98752" y="2387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958506" y="2387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984752" y="2387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89552" y="2387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582296" y="2387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887096" y="2387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</p:grpSp>
      <p:grpSp>
        <p:nvGrpSpPr>
          <p:cNvPr id="11" name="Group 137"/>
          <p:cNvGrpSpPr/>
          <p:nvPr/>
        </p:nvGrpSpPr>
        <p:grpSpPr>
          <a:xfrm>
            <a:off x="4343400" y="3124201"/>
            <a:ext cx="3962400" cy="685799"/>
            <a:chOff x="4343400" y="3124201"/>
            <a:chExt cx="3962400" cy="685799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4572000" y="3124201"/>
              <a:ext cx="3657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032609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86896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91696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786949" y="3149024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53496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84752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8298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53753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20804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1284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7464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343400" y="3163669"/>
              <a:ext cx="418704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588868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887096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</p:grpSp>
      <p:grpSp>
        <p:nvGrpSpPr>
          <p:cNvPr id="117" name="Group 137"/>
          <p:cNvGrpSpPr/>
          <p:nvPr/>
        </p:nvGrpSpPr>
        <p:grpSpPr>
          <a:xfrm>
            <a:off x="4674640" y="4292023"/>
            <a:ext cx="3631160" cy="646332"/>
            <a:chOff x="4674640" y="3149024"/>
            <a:chExt cx="3631160" cy="646332"/>
          </a:xfrm>
        </p:grpSpPr>
        <p:sp>
          <p:nvSpPr>
            <p:cNvPr id="123" name="TextBox 122"/>
            <p:cNvSpPr txBox="1"/>
            <p:nvPr/>
          </p:nvSpPr>
          <p:spPr>
            <a:xfrm>
              <a:off x="6032609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286896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591696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786949" y="3149024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753496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984752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28298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953753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0804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51284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67464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88868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887096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</p:grpSp>
      <p:cxnSp>
        <p:nvCxnSpPr>
          <p:cNvPr id="150" name="Curved Connector 149"/>
          <p:cNvCxnSpPr/>
          <p:nvPr/>
        </p:nvCxnSpPr>
        <p:spPr>
          <a:xfrm rot="10800000" flipV="1">
            <a:off x="3276600" y="3429000"/>
            <a:ext cx="997676" cy="838200"/>
          </a:xfrm>
          <a:prstGeom prst="curved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524000" y="4038600"/>
            <a:ext cx="1804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Ignore Carry bit</a:t>
            </a:r>
          </a:p>
        </p:txBody>
      </p:sp>
    </p:spTree>
    <p:extLst>
      <p:ext uri="{BB962C8B-B14F-4D97-AF65-F5344CB8AC3E}">
        <p14:creationId xmlns:p14="http://schemas.microsoft.com/office/powerpoint/2010/main" val="3872569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5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8600" y="1015425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2) 43.25 - 89.75</a:t>
            </a:r>
          </a:p>
        </p:txBody>
      </p:sp>
      <p:cxnSp>
        <p:nvCxnSpPr>
          <p:cNvPr id="4" name="Curved Connector 3"/>
          <p:cNvCxnSpPr/>
          <p:nvPr/>
        </p:nvCxnSpPr>
        <p:spPr>
          <a:xfrm rot="10800000" flipV="1">
            <a:off x="4717324" y="3453824"/>
            <a:ext cx="7076" cy="965776"/>
          </a:xfrm>
          <a:prstGeom prst="curvedConnector3">
            <a:avLst>
              <a:gd name="adj1" fmla="val 680237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7200" y="4800600"/>
            <a:ext cx="4687964" cy="12954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As carry is not generated, so take 2’s complement of the intermediate result and add ‘ – ‘ sign to the result </a:t>
            </a:r>
          </a:p>
        </p:txBody>
      </p:sp>
      <p:grpSp>
        <p:nvGrpSpPr>
          <p:cNvPr id="3" name="Group 20"/>
          <p:cNvGrpSpPr/>
          <p:nvPr/>
        </p:nvGrpSpPr>
        <p:grpSpPr>
          <a:xfrm>
            <a:off x="925825" y="1676400"/>
            <a:ext cx="1616998" cy="1447801"/>
            <a:chOff x="914400" y="1676400"/>
            <a:chExt cx="1616998" cy="1447801"/>
          </a:xfrm>
        </p:grpSpPr>
        <p:sp>
          <p:nvSpPr>
            <p:cNvPr id="69" name="TextBox 68"/>
            <p:cNvSpPr txBox="1"/>
            <p:nvPr/>
          </p:nvSpPr>
          <p:spPr>
            <a:xfrm>
              <a:off x="1263141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528742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43750" y="1676400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63141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515150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9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743750" y="2425985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14400" y="2425985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990600" y="3124201"/>
              <a:ext cx="14630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896150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138342" y="16764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5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96150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138342" y="242598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5</a:t>
              </a:r>
            </a:p>
          </p:txBody>
        </p:sp>
      </p:grpSp>
      <p:grpSp>
        <p:nvGrpSpPr>
          <p:cNvPr id="5" name="Group 94"/>
          <p:cNvGrpSpPr/>
          <p:nvPr/>
        </p:nvGrpSpPr>
        <p:grpSpPr>
          <a:xfrm>
            <a:off x="916975" y="3149024"/>
            <a:ext cx="1625848" cy="584776"/>
            <a:chOff x="916975" y="3149024"/>
            <a:chExt cx="1625848" cy="584776"/>
          </a:xfrm>
        </p:grpSpPr>
        <p:sp>
          <p:nvSpPr>
            <p:cNvPr id="96" name="TextBox 95"/>
            <p:cNvSpPr txBox="1"/>
            <p:nvPr/>
          </p:nvSpPr>
          <p:spPr>
            <a:xfrm>
              <a:off x="916975" y="3149025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74566" y="3149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4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526575" y="3149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6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755175" y="3149024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.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907575" y="3149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5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149767" y="3149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</p:grpSp>
      <p:grpSp>
        <p:nvGrpSpPr>
          <p:cNvPr id="7" name="Group 113"/>
          <p:cNvGrpSpPr/>
          <p:nvPr/>
        </p:nvGrpSpPr>
        <p:grpSpPr>
          <a:xfrm>
            <a:off x="2514451" y="2442529"/>
            <a:ext cx="1842877" cy="400110"/>
            <a:chOff x="2514451" y="2442529"/>
            <a:chExt cx="1842877" cy="400110"/>
          </a:xfrm>
        </p:grpSpPr>
        <p:sp>
          <p:nvSpPr>
            <p:cNvPr id="115" name="TextBox 114"/>
            <p:cNvSpPr txBox="1"/>
            <p:nvPr/>
          </p:nvSpPr>
          <p:spPr>
            <a:xfrm>
              <a:off x="2514451" y="2442529"/>
              <a:ext cx="18428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2’s complement</a:t>
              </a: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2599650" y="2817812"/>
              <a:ext cx="1645920" cy="158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16"/>
          <p:cNvGrpSpPr/>
          <p:nvPr/>
        </p:nvGrpSpPr>
        <p:grpSpPr>
          <a:xfrm>
            <a:off x="4698752" y="1676400"/>
            <a:ext cx="3607048" cy="646332"/>
            <a:chOff x="4698752" y="1676400"/>
            <a:chExt cx="3607048" cy="646332"/>
          </a:xfrm>
        </p:grpSpPr>
        <p:grpSp>
          <p:nvGrpSpPr>
            <p:cNvPr id="9" name="Group 21"/>
            <p:cNvGrpSpPr/>
            <p:nvPr/>
          </p:nvGrpSpPr>
          <p:grpSpPr>
            <a:xfrm>
              <a:off x="5200998" y="1676400"/>
              <a:ext cx="2495202" cy="646332"/>
              <a:chOff x="5912446" y="1676400"/>
              <a:chExt cx="2495202" cy="646332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5912446" y="1676401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1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6172200" y="167640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0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464944" y="167640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1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7492930" y="1676400"/>
                <a:ext cx="3016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.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7684144" y="167640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0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7988944" y="167640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1</a:t>
                </a: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6039198" y="167640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298952" y="1676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591696" y="1676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698752" y="167640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958506" y="1676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582296" y="1676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887096" y="1676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</p:grpSp>
      <p:grpSp>
        <p:nvGrpSpPr>
          <p:cNvPr id="10" name="Group 131"/>
          <p:cNvGrpSpPr/>
          <p:nvPr/>
        </p:nvGrpSpPr>
        <p:grpSpPr>
          <a:xfrm>
            <a:off x="4317752" y="2387024"/>
            <a:ext cx="3988048" cy="685292"/>
            <a:chOff x="4317752" y="2387024"/>
            <a:chExt cx="3988048" cy="685292"/>
          </a:xfrm>
        </p:grpSpPr>
        <p:sp>
          <p:nvSpPr>
            <p:cNvPr id="133" name="TextBox 132"/>
            <p:cNvSpPr txBox="1"/>
            <p:nvPr/>
          </p:nvSpPr>
          <p:spPr>
            <a:xfrm>
              <a:off x="4317752" y="2425985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+</a:t>
              </a:r>
            </a:p>
          </p:txBody>
        </p:sp>
        <p:grpSp>
          <p:nvGrpSpPr>
            <p:cNvPr id="11" name="Group 21"/>
            <p:cNvGrpSpPr/>
            <p:nvPr/>
          </p:nvGrpSpPr>
          <p:grpSpPr>
            <a:xfrm>
              <a:off x="5200998" y="2387024"/>
              <a:ext cx="1882170" cy="646332"/>
              <a:chOff x="5912446" y="1676400"/>
              <a:chExt cx="1882170" cy="64633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5912446" y="1676401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1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172200" y="167640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0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464944" y="167640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0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7492930" y="1676400"/>
                <a:ext cx="3016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.</a:t>
                </a: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6039198" y="2387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298952" y="2387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591696" y="2387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698752" y="2387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958506" y="2387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984752" y="2387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289552" y="2387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582296" y="2387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887096" y="2387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</p:grpSp>
      <p:grpSp>
        <p:nvGrpSpPr>
          <p:cNvPr id="12" name="Group 147"/>
          <p:cNvGrpSpPr/>
          <p:nvPr/>
        </p:nvGrpSpPr>
        <p:grpSpPr>
          <a:xfrm>
            <a:off x="4572000" y="3124201"/>
            <a:ext cx="3733800" cy="671155"/>
            <a:chOff x="4572000" y="3124201"/>
            <a:chExt cx="3733800" cy="671155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4572000" y="3124201"/>
              <a:ext cx="3657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6032609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286896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591696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786949" y="3149024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753496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84752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28298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953753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20804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51284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67464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588868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887096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</p:grpSp>
      <p:grpSp>
        <p:nvGrpSpPr>
          <p:cNvPr id="13" name="Group 163"/>
          <p:cNvGrpSpPr/>
          <p:nvPr/>
        </p:nvGrpSpPr>
        <p:grpSpPr>
          <a:xfrm>
            <a:off x="4674640" y="4063423"/>
            <a:ext cx="3631160" cy="646332"/>
            <a:chOff x="4674640" y="3149024"/>
            <a:chExt cx="3631160" cy="646332"/>
          </a:xfrm>
        </p:grpSpPr>
        <p:sp>
          <p:nvSpPr>
            <p:cNvPr id="166" name="TextBox 165"/>
            <p:cNvSpPr txBox="1"/>
            <p:nvPr/>
          </p:nvSpPr>
          <p:spPr>
            <a:xfrm>
              <a:off x="6032609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286896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591696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786949" y="3149024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753496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984752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28298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953753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20804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51284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674640" y="314902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588868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887096" y="314902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</a:t>
              </a: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2514600" y="3657600"/>
            <a:ext cx="1842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2107074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" grpId="0" animBg="1"/>
      <p:bldP spid="17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/>
              <a:t>Binary Codes</a:t>
            </a:r>
          </a:p>
        </p:txBody>
      </p:sp>
      <p:sp>
        <p:nvSpPr>
          <p:cNvPr id="5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1: </a:t>
            </a:r>
            <a:r>
              <a:rPr lang="en-US" noProof="1"/>
              <a:t>Binary Systems &amp; Logic Circuits</a:t>
            </a: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562121063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8421 BCD Code (Natural BCD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599"/>
            <a:ext cx="8763000" cy="3640160"/>
          </a:xfrm>
        </p:spPr>
        <p:txBody>
          <a:bodyPr>
            <a:normAutofit/>
          </a:bodyPr>
          <a:lstStyle/>
          <a:p>
            <a:r>
              <a:rPr lang="en-US" dirty="0"/>
              <a:t>Each decimal digit, 0 through 9, is coded by 4-bit binary number</a:t>
            </a:r>
          </a:p>
          <a:p>
            <a:r>
              <a:rPr lang="en-US" dirty="0"/>
              <a:t>8, 4, 2 and 1 weights are attached to each bit</a:t>
            </a:r>
          </a:p>
          <a:p>
            <a:r>
              <a:rPr lang="en-US" dirty="0"/>
              <a:t>BCD code is weighted code</a:t>
            </a:r>
          </a:p>
          <a:p>
            <a:r>
              <a:rPr lang="en-US" dirty="0"/>
              <a:t>1010, 1011, 1100, 1101, 1110 and 1111 are illegal codes</a:t>
            </a:r>
          </a:p>
          <a:p>
            <a:r>
              <a:rPr lang="en-US" dirty="0"/>
              <a:t>Less efficient than pure binary</a:t>
            </a:r>
          </a:p>
          <a:p>
            <a:r>
              <a:rPr lang="en-US" dirty="0"/>
              <a:t>Arithmetic operations are more complex than in pure binary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43075" y="4292025"/>
            <a:ext cx="2914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latin typeface="+mj-lt"/>
              </a:rPr>
              <a:t>1	4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24339" y="5329535"/>
            <a:ext cx="1041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0100</a:t>
            </a:r>
          </a:p>
        </p:txBody>
      </p:sp>
      <p:cxnSp>
        <p:nvCxnSpPr>
          <p:cNvPr id="6" name="Straight Arrow Connector 5"/>
          <p:cNvCxnSpPr>
            <a:endCxn id="5" idx="0"/>
          </p:cNvCxnSpPr>
          <p:nvPr/>
        </p:nvCxnSpPr>
        <p:spPr>
          <a:xfrm>
            <a:off x="5845138" y="4818221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30848" y="5319297"/>
            <a:ext cx="1041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latin typeface="+mj-lt"/>
              </a:rPr>
              <a:t>0001</a:t>
            </a:r>
            <a:endParaRPr lang="en-US" sz="2800" dirty="0"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51647" y="4807983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68076" y="4353580"/>
            <a:ext cx="1574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latin typeface="+mj-lt"/>
              </a:rPr>
              <a:t>Decimal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52539" y="5329535"/>
            <a:ext cx="1574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latin typeface="+mj-lt"/>
              </a:rPr>
              <a:t>BCD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2539" y="5791200"/>
            <a:ext cx="1574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latin typeface="+mj-lt"/>
              </a:rPr>
              <a:t>Binary</a:t>
            </a:r>
            <a:endParaRPr lang="en-US" sz="28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35140" y="5791200"/>
            <a:ext cx="1041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latin typeface="+mj-lt"/>
              </a:rPr>
              <a:t>1110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3715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9" grpId="0"/>
      <p:bldP spid="10" grpId="0"/>
      <p:bldP spid="11" grpId="0"/>
      <p:bldP spid="1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Codes</a:t>
            </a:r>
          </a:p>
        </p:txBody>
      </p:sp>
      <p:graphicFrame>
        <p:nvGraphicFramePr>
          <p:cNvPr id="4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0344"/>
              </p:ext>
            </p:extLst>
          </p:nvPr>
        </p:nvGraphicFramePr>
        <p:xfrm>
          <a:off x="307199" y="1066800"/>
          <a:ext cx="3960001" cy="4495794"/>
        </p:xfrm>
        <a:graphic>
          <a:graphicData uri="http://schemas.openxmlformats.org/drawingml/2006/table">
            <a:tbl>
              <a:tblPr/>
              <a:tblGrid>
                <a:gridCol w="1455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21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21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514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BCD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7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54156"/>
              </p:ext>
            </p:extLst>
          </p:nvPr>
        </p:nvGraphicFramePr>
        <p:xfrm>
          <a:off x="4506730" y="1066800"/>
          <a:ext cx="4256270" cy="4495794"/>
        </p:xfrm>
        <a:graphic>
          <a:graphicData uri="http://schemas.openxmlformats.org/drawingml/2006/table">
            <a:tbl>
              <a:tblPr/>
              <a:tblGrid>
                <a:gridCol w="15645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58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5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514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BCD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0001 0000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0001 0001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0001 0010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0001 0011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0001 0100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8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0001 0101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72929" y="1905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8329" y="1905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7954" y="1905000"/>
            <a:ext cx="94495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2929" y="2362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68329" y="2362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57954" y="2362200"/>
            <a:ext cx="94495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9129" y="2819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44529" y="2819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34154" y="2819400"/>
            <a:ext cx="94495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2929" y="330993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68329" y="330993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57954" y="3309936"/>
            <a:ext cx="94495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9129" y="376237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44529" y="376237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34154" y="3762376"/>
            <a:ext cx="94495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6737" y="42386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092137" y="42386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81762" y="4238624"/>
            <a:ext cx="94495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72929" y="4724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68329" y="4724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157954" y="4724400"/>
            <a:ext cx="94495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72929" y="5181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68329" y="5181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57954" y="5181600"/>
            <a:ext cx="94495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40129" y="1905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504124" y="19050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555618" y="1905000"/>
            <a:ext cx="114339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040129" y="2362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504124" y="2362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555618" y="2362200"/>
            <a:ext cx="114339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087753" y="2833688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371917" y="2833688"/>
            <a:ext cx="645414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554729" y="2833688"/>
            <a:ext cx="114339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040129" y="330517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504124" y="3305176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555618" y="3305176"/>
            <a:ext cx="114339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025841" y="37814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489836" y="3781424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541330" y="3781424"/>
            <a:ext cx="114339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40129" y="4267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504124" y="42672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555618" y="4267200"/>
            <a:ext cx="114339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963929" y="47244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327569" y="4724400"/>
            <a:ext cx="70995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555618" y="4724400"/>
            <a:ext cx="114339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040129" y="5181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504124" y="5181600"/>
            <a:ext cx="53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555618" y="5181600"/>
            <a:ext cx="114339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28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Addition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2028" y="15103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58856" y="15103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5684" y="15103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2512" y="15103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32028" y="22599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8856" y="22599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5684" y="22599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12512" y="22599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32028" y="300952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8856" y="30095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85684" y="30095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12512" y="30095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05200" y="22599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276600" y="2958152"/>
            <a:ext cx="510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12544" y="151035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75228" y="15103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02056" y="15103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28884" y="15103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12544" y="22599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75228" y="22599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02056" y="22599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28884" y="22599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24600" y="2996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2888" y="2996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09716" y="2996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36544" y="2996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53795" y="14478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80623" y="1447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53795" y="21973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0623" y="21973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6967" y="21973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526967" y="2895601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53795" y="29204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80623" y="29204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581400" y="3810753"/>
            <a:ext cx="4800600" cy="76124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No carry, no illegal code. So, this is the correct sum.</a:t>
            </a:r>
          </a:p>
        </p:txBody>
      </p:sp>
    </p:spTree>
    <p:extLst>
      <p:ext uri="{BB962C8B-B14F-4D97-AF65-F5344CB8AC3E}">
        <p14:creationId xmlns:p14="http://schemas.microsoft.com/office/powerpoint/2010/main" val="2653710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5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50" grpId="0"/>
      <p:bldP spid="51" grpId="0"/>
      <p:bldP spid="54" grpId="0"/>
      <p:bldP spid="55" grpId="0"/>
      <p:bldP spid="58" grpId="0"/>
      <p:bldP spid="64" grpId="0"/>
      <p:bldP spid="65" grpId="0"/>
      <p:bldP spid="7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Addition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24382" y="128175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2606" y="128175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79406" y="128175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2433" y="17526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8210" y="1281751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.0110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5428" y="1219200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679.6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5428" y="1676401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536.8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8600" y="1676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381000" y="2374616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39833" y="239944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1216.4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858000" y="2451790"/>
            <a:ext cx="2239515" cy="29349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All are illegal codes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24382" y="175260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0101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12606" y="17526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0011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79406" y="17526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18210" y="1752601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.1000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368234" y="2362200"/>
            <a:ext cx="45640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24382" y="231082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1011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12606" y="2310824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79406" y="2310824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18210" y="2310825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.1110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38400" y="2691825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+0110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34324" y="2691824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+0110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00576" y="2691824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+0110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38800" y="26918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+.0110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2362200" y="3352800"/>
            <a:ext cx="45640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38400" y="3352801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0001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533776" y="3352800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0000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633912" y="3352800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0101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15000" y="3352801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.0100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466360" y="3834825"/>
            <a:ext cx="324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4" name="Curved Connector 3"/>
          <p:cNvCxnSpPr>
            <a:endCxn id="72" idx="3"/>
          </p:cNvCxnSpPr>
          <p:nvPr/>
        </p:nvCxnSpPr>
        <p:spPr>
          <a:xfrm rot="5400000">
            <a:off x="5721206" y="3904819"/>
            <a:ext cx="292388" cy="15240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57800" y="38348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56696" y="3838576"/>
            <a:ext cx="324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75" name="Curved Connector 74"/>
          <p:cNvCxnSpPr>
            <a:endCxn id="74" idx="3"/>
          </p:cNvCxnSpPr>
          <p:nvPr/>
        </p:nvCxnSpPr>
        <p:spPr>
          <a:xfrm rot="5400000">
            <a:off x="4611542" y="3908570"/>
            <a:ext cx="292388" cy="15240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48136" y="383857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256560" y="3838576"/>
            <a:ext cx="324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78" name="Curved Connector 77"/>
          <p:cNvCxnSpPr>
            <a:endCxn id="77" idx="3"/>
          </p:cNvCxnSpPr>
          <p:nvPr/>
        </p:nvCxnSpPr>
        <p:spPr>
          <a:xfrm rot="5400000">
            <a:off x="3511406" y="3908570"/>
            <a:ext cx="292388" cy="15240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048000" y="383857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75472" y="3834825"/>
            <a:ext cx="324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81" name="Curved Connector 80"/>
          <p:cNvCxnSpPr>
            <a:endCxn id="80" idx="3"/>
          </p:cNvCxnSpPr>
          <p:nvPr/>
        </p:nvCxnSpPr>
        <p:spPr>
          <a:xfrm rot="5400000">
            <a:off x="2430318" y="3904819"/>
            <a:ext cx="292388" cy="15240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966912" y="38348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1905000" y="4419600"/>
            <a:ext cx="50204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43200" y="436822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0010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831424" y="4368224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0001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98224" y="4368224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37028" y="4368225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.0100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600200" y="4371976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0001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959796" y="2818115"/>
            <a:ext cx="2035923" cy="32284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Add 0110 to each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052338" y="3472298"/>
            <a:ext cx="1850839" cy="35512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Propagate carry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052338" y="4445472"/>
            <a:ext cx="1850839" cy="35512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Corrected Sum</a:t>
            </a:r>
          </a:p>
        </p:txBody>
      </p:sp>
    </p:spTree>
    <p:extLst>
      <p:ext uri="{BB962C8B-B14F-4D97-AF65-F5344CB8AC3E}">
        <p14:creationId xmlns:p14="http://schemas.microsoft.com/office/powerpoint/2010/main" val="923693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25" grpId="0"/>
      <p:bldP spid="33" grpId="0"/>
      <p:bldP spid="50" grpId="0"/>
      <p:bldP spid="54" grpId="0"/>
      <p:bldP spid="58" grpId="0"/>
      <p:bldP spid="64" grpId="0"/>
      <p:bldP spid="71" grpId="0" animBg="1"/>
      <p:bldP spid="44" grpId="0"/>
      <p:bldP spid="45" grpId="0"/>
      <p:bldP spid="46" grpId="0"/>
      <p:bldP spid="47" grpId="0"/>
      <p:bldP spid="49" grpId="0"/>
      <p:bldP spid="52" grpId="0"/>
      <p:bldP spid="53" grpId="0"/>
      <p:bldP spid="56" grpId="0"/>
      <p:bldP spid="57" grpId="0"/>
      <p:bldP spid="60" grpId="0"/>
      <p:bldP spid="61" grpId="0"/>
      <p:bldP spid="62" grpId="0"/>
      <p:bldP spid="67" grpId="0"/>
      <p:bldP spid="68" grpId="0"/>
      <p:bldP spid="69" grpId="0"/>
      <p:bldP spid="70" grpId="0"/>
      <p:bldP spid="72" grpId="0"/>
      <p:bldP spid="73" grpId="0"/>
      <p:bldP spid="74" grpId="0"/>
      <p:bldP spid="76" grpId="0"/>
      <p:bldP spid="77" grpId="0"/>
      <p:bldP spid="79" grpId="0"/>
      <p:bldP spid="80" grpId="0"/>
      <p:bldP spid="82" grpId="0"/>
      <p:bldP spid="84" grpId="0"/>
      <p:bldP spid="85" grpId="0"/>
      <p:bldP spid="86" grpId="0"/>
      <p:bldP spid="87" grpId="0"/>
      <p:bldP spid="88" grpId="0"/>
      <p:bldP spid="89" grpId="0" animBg="1"/>
      <p:bldP spid="90" grpId="0" animBg="1"/>
      <p:bldP spid="9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Subtraction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2028" y="15103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58856" y="15103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5684" y="15103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2512" y="15103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32028" y="22599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8856" y="22599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5684" y="22599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12512" y="22599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32028" y="300952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8856" y="30095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85684" y="30095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12512" y="30095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05200" y="2259936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276600" y="2958152"/>
            <a:ext cx="510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12544" y="151035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75228" y="15103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02056" y="15103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28884" y="15103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12544" y="22599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75228" y="22599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02056" y="22599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28884" y="22599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24600" y="2996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2888" y="2996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09716" y="2996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36544" y="29966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53795" y="14478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80623" y="1447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53795" y="21973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0623" y="21973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6967" y="219738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526967" y="2895601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53795" y="29204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80623" y="29204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581400" y="3810753"/>
            <a:ext cx="4800600" cy="76124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No borrow. So, this is the correct difference.</a:t>
            </a:r>
          </a:p>
        </p:txBody>
      </p:sp>
    </p:spTree>
    <p:extLst>
      <p:ext uri="{BB962C8B-B14F-4D97-AF65-F5344CB8AC3E}">
        <p14:creationId xmlns:p14="http://schemas.microsoft.com/office/powerpoint/2010/main" val="933730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5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50" grpId="0"/>
      <p:bldP spid="51" grpId="0"/>
      <p:bldP spid="54" grpId="0"/>
      <p:bldP spid="55" grpId="0"/>
      <p:bldP spid="58" grpId="0"/>
      <p:bldP spid="64" grpId="0"/>
      <p:bldP spid="65" grpId="0"/>
      <p:bldP spid="7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Subtraction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24382" y="128175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0010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2606" y="128175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79406" y="128175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2433" y="175260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8210" y="1281751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.0111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5428" y="1219200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206.7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5428" y="1676401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147.8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8600" y="167640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381000" y="2374616"/>
            <a:ext cx="14542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2391" y="2399440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58.9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010400" y="2209800"/>
            <a:ext cx="1682581" cy="57194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Borrows are present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24382" y="175260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0001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12606" y="17526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79406" y="17526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18210" y="1752601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.1000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368234" y="2362200"/>
            <a:ext cx="45640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24382" y="2310825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0000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12606" y="2310824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1011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79406" y="2310824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18210" y="2310825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.1111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2691824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-0110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47938" y="2691824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-0110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86743" y="2691825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-.0110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2362200" y="3352800"/>
            <a:ext cx="45640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06173" y="33528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0101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72973" y="335280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811777" y="3352801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.1001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031877" y="2818115"/>
            <a:ext cx="2035923" cy="32284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Subtract 0110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010400" y="3352800"/>
            <a:ext cx="1390563" cy="54148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Corrected difference</a:t>
            </a:r>
          </a:p>
        </p:txBody>
      </p:sp>
    </p:spTree>
    <p:extLst>
      <p:ext uri="{BB962C8B-B14F-4D97-AF65-F5344CB8AC3E}">
        <p14:creationId xmlns:p14="http://schemas.microsoft.com/office/powerpoint/2010/main" val="3078191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25" grpId="0"/>
      <p:bldP spid="33" grpId="0"/>
      <p:bldP spid="50" grpId="0"/>
      <p:bldP spid="54" grpId="0"/>
      <p:bldP spid="58" grpId="0"/>
      <p:bldP spid="64" grpId="0"/>
      <p:bldP spid="71" grpId="0" animBg="1"/>
      <p:bldP spid="44" grpId="0"/>
      <p:bldP spid="45" grpId="0"/>
      <p:bldP spid="46" grpId="0"/>
      <p:bldP spid="47" grpId="0"/>
      <p:bldP spid="49" grpId="0"/>
      <p:bldP spid="52" grpId="0"/>
      <p:bldP spid="53" grpId="0"/>
      <p:bldP spid="56" grpId="0"/>
      <p:bldP spid="60" grpId="0"/>
      <p:bldP spid="61" grpId="0"/>
      <p:bldP spid="62" grpId="0"/>
      <p:bldP spid="68" grpId="0"/>
      <p:bldP spid="69" grpId="0"/>
      <p:bldP spid="70" grpId="0"/>
      <p:bldP spid="89" grpId="0" animBg="1"/>
      <p:bldP spid="9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Excess Three (XS-3)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599"/>
            <a:ext cx="8763000" cy="2778206"/>
          </a:xfrm>
        </p:spPr>
        <p:txBody>
          <a:bodyPr>
            <a:normAutofit/>
          </a:bodyPr>
          <a:lstStyle/>
          <a:p>
            <a:r>
              <a:rPr lang="en-US" dirty="0"/>
              <a:t>Excess Three Code = 8421 BCD + 0011(3)</a:t>
            </a:r>
          </a:p>
          <a:p>
            <a:r>
              <a:rPr lang="en-US" dirty="0"/>
              <a:t>XS-3 code is non-weighted BCD code</a:t>
            </a:r>
          </a:p>
          <a:p>
            <a:r>
              <a:rPr lang="en-US" dirty="0"/>
              <a:t>Also known as self complementing code</a:t>
            </a:r>
          </a:p>
          <a:p>
            <a:r>
              <a:rPr lang="en-US" dirty="0"/>
              <a:t>0000, 0001, 0010, 1101, 1110 and 1111 are illegal codes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43075" y="3581400"/>
            <a:ext cx="29149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latin typeface="+mj-lt"/>
              </a:rPr>
              <a:t>1	4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24339" y="4618910"/>
            <a:ext cx="1041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0100</a:t>
            </a:r>
          </a:p>
        </p:txBody>
      </p:sp>
      <p:cxnSp>
        <p:nvCxnSpPr>
          <p:cNvPr id="6" name="Straight Arrow Connector 5"/>
          <p:cNvCxnSpPr>
            <a:endCxn id="5" idx="0"/>
          </p:cNvCxnSpPr>
          <p:nvPr/>
        </p:nvCxnSpPr>
        <p:spPr>
          <a:xfrm>
            <a:off x="5845138" y="4107596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30848" y="4608672"/>
            <a:ext cx="1041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latin typeface="+mj-lt"/>
              </a:rPr>
              <a:t>0001</a:t>
            </a:r>
            <a:endParaRPr lang="en-US" sz="2800" dirty="0"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51647" y="4097358"/>
            <a:ext cx="1" cy="5113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68076" y="3642955"/>
            <a:ext cx="1574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latin typeface="+mj-lt"/>
              </a:rPr>
              <a:t>Decimal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52539" y="4618910"/>
            <a:ext cx="1574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latin typeface="+mj-lt"/>
              </a:rPr>
              <a:t>BCD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2539" y="5080575"/>
            <a:ext cx="1574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XS-3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35140" y="5080575"/>
            <a:ext cx="1041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latin typeface="+mj-lt"/>
              </a:rPr>
              <a:t>0100</a:t>
            </a:r>
            <a:endParaRPr lang="en-US" sz="2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9712" y="5087004"/>
            <a:ext cx="1041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0111</a:t>
            </a:r>
          </a:p>
        </p:txBody>
      </p:sp>
    </p:spTree>
    <p:extLst>
      <p:ext uri="{BB962C8B-B14F-4D97-AF65-F5344CB8AC3E}">
        <p14:creationId xmlns:p14="http://schemas.microsoft.com/office/powerpoint/2010/main" val="469832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29360</TotalTime>
  <Words>5842</Words>
  <Application>Microsoft Office PowerPoint</Application>
  <PresentationFormat>On-screen Show (4:3)</PresentationFormat>
  <Paragraphs>2603</Paragraphs>
  <Slides>119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30" baseType="lpstr">
      <vt:lpstr>Arial</vt:lpstr>
      <vt:lpstr>Calibri</vt:lpstr>
      <vt:lpstr>Cambria Math</vt:lpstr>
      <vt:lpstr>Open Sans</vt:lpstr>
      <vt:lpstr>Open Sans Bold</vt:lpstr>
      <vt:lpstr>Open Sans Extrabold</vt:lpstr>
      <vt:lpstr>Open Sans Light</vt:lpstr>
      <vt:lpstr>Open Sans Semibold</vt:lpstr>
      <vt:lpstr>Times New Roman</vt:lpstr>
      <vt:lpstr>Wingdings</vt:lpstr>
      <vt:lpstr>Office Theme</vt:lpstr>
      <vt:lpstr>PowerPoint Presentation</vt:lpstr>
      <vt:lpstr>Topics to be covered</vt:lpstr>
      <vt:lpstr>Logic Gates</vt:lpstr>
      <vt:lpstr>1. AND Gate</vt:lpstr>
      <vt:lpstr>2. OR Gate</vt:lpstr>
      <vt:lpstr>3. NOT (Inverter) Gate</vt:lpstr>
      <vt:lpstr>4. NOR Gate</vt:lpstr>
      <vt:lpstr>5. NAND Gate</vt:lpstr>
      <vt:lpstr>6. Exclusive-OR (X-OR) Gate</vt:lpstr>
      <vt:lpstr>7. Exclusive-NOR (X-NOR) Gate</vt:lpstr>
      <vt:lpstr>NAND as Universal Gate</vt:lpstr>
      <vt:lpstr>NOR as Universal Gate</vt:lpstr>
      <vt:lpstr>Boolean Algebra</vt:lpstr>
      <vt:lpstr>Boolean Algebra</vt:lpstr>
      <vt:lpstr>Boolean Algebra</vt:lpstr>
      <vt:lpstr>Proof of (A+B+C) ̅= A ̅B ̅C ̅</vt:lpstr>
      <vt:lpstr>Proof of (ABC) ̅= A ̅+B ̅+C ̅</vt:lpstr>
      <vt:lpstr>Reducing Boolean Expression</vt:lpstr>
      <vt:lpstr>Reducing Boolean Expression</vt:lpstr>
      <vt:lpstr>Exercise</vt:lpstr>
      <vt:lpstr>Number Systems</vt:lpstr>
      <vt:lpstr>Common Number Systems</vt:lpstr>
      <vt:lpstr>Quantities / Counting</vt:lpstr>
      <vt:lpstr>Conversion among Bases</vt:lpstr>
      <vt:lpstr>Decimal to Binary</vt:lpstr>
      <vt:lpstr>Example (Decimal to Binary)</vt:lpstr>
      <vt:lpstr>Example (Decimal to Binary)</vt:lpstr>
      <vt:lpstr>Exercise</vt:lpstr>
      <vt:lpstr>Binary to Decimal</vt:lpstr>
      <vt:lpstr>Example (Binary to Decimal)</vt:lpstr>
      <vt:lpstr>Example (Binary to Decimal)</vt:lpstr>
      <vt:lpstr>Exercise</vt:lpstr>
      <vt:lpstr>Decimal to Octal</vt:lpstr>
      <vt:lpstr>Example (Decimal to Octal)</vt:lpstr>
      <vt:lpstr>Example (Decimal to Octal)</vt:lpstr>
      <vt:lpstr>Exercise</vt:lpstr>
      <vt:lpstr>Octal to Decimal</vt:lpstr>
      <vt:lpstr>Example (Octal to Decimal)</vt:lpstr>
      <vt:lpstr>Example (Octal to Decimal)</vt:lpstr>
      <vt:lpstr>Exercise</vt:lpstr>
      <vt:lpstr>Decimal to Hexa-Decimal</vt:lpstr>
      <vt:lpstr>Example (Decimal to HexaDecimal)</vt:lpstr>
      <vt:lpstr>Exercise</vt:lpstr>
      <vt:lpstr>Hexa-Decimal to Decimal</vt:lpstr>
      <vt:lpstr>Example (HexaDecimal to Decimal)</vt:lpstr>
      <vt:lpstr>Exercise</vt:lpstr>
      <vt:lpstr>Octal to Binary</vt:lpstr>
      <vt:lpstr>Octal - Binary Table</vt:lpstr>
      <vt:lpstr>Example (Octal to Binary)</vt:lpstr>
      <vt:lpstr>Exercise</vt:lpstr>
      <vt:lpstr>Binary to Octal</vt:lpstr>
      <vt:lpstr>Example (Binary to Octal)</vt:lpstr>
      <vt:lpstr>Exercise</vt:lpstr>
      <vt:lpstr>Hexa-Decimal to Binary</vt:lpstr>
      <vt:lpstr>Hexa-Decimal to Binary</vt:lpstr>
      <vt:lpstr>Example (Hexa-Decimal to Binary)</vt:lpstr>
      <vt:lpstr>Exercise</vt:lpstr>
      <vt:lpstr>Binary to Hexa-Decimal</vt:lpstr>
      <vt:lpstr>Example (Binary to Hexa-Decimal)</vt:lpstr>
      <vt:lpstr>Exercise</vt:lpstr>
      <vt:lpstr>Octal to Hexa-Decimal</vt:lpstr>
      <vt:lpstr>Example (Octal to Hexa-Decimal)</vt:lpstr>
      <vt:lpstr>Exercise</vt:lpstr>
      <vt:lpstr>Hexa-Decimal to Octal</vt:lpstr>
      <vt:lpstr>Example (Hexa-Decimal to Octal)</vt:lpstr>
      <vt:lpstr>Exercise</vt:lpstr>
      <vt:lpstr>Signed Binary Numbers</vt:lpstr>
      <vt:lpstr>1’s Complement</vt:lpstr>
      <vt:lpstr>2’s Complement</vt:lpstr>
      <vt:lpstr>Representation of negative number in 2’s complement form</vt:lpstr>
      <vt:lpstr>Exercise</vt:lpstr>
      <vt:lpstr>Accuracy in Binary Number Conversion</vt:lpstr>
      <vt:lpstr>Accuracy in Binary Number Conversion</vt:lpstr>
      <vt:lpstr>9’s Complement</vt:lpstr>
      <vt:lpstr>10’s Complement</vt:lpstr>
      <vt:lpstr>Subtraction using 9’s complement</vt:lpstr>
      <vt:lpstr>Example</vt:lpstr>
      <vt:lpstr>Example</vt:lpstr>
      <vt:lpstr>Subtraction using 10’s complement</vt:lpstr>
      <vt:lpstr>Example</vt:lpstr>
      <vt:lpstr>Example</vt:lpstr>
      <vt:lpstr>Binary Addition</vt:lpstr>
      <vt:lpstr>Binary Subtraction</vt:lpstr>
      <vt:lpstr>Binary Multiplication</vt:lpstr>
      <vt:lpstr>Binary Division</vt:lpstr>
      <vt:lpstr>Subtraction using 1’s Complement</vt:lpstr>
      <vt:lpstr>Example</vt:lpstr>
      <vt:lpstr>Example</vt:lpstr>
      <vt:lpstr>Subtraction using 2’s Complement</vt:lpstr>
      <vt:lpstr>Example</vt:lpstr>
      <vt:lpstr>Example</vt:lpstr>
      <vt:lpstr>Binary Codes</vt:lpstr>
      <vt:lpstr>8421 BCD Code (Natural BCD Code)</vt:lpstr>
      <vt:lpstr>Binary Codes</vt:lpstr>
      <vt:lpstr>BCD Addition</vt:lpstr>
      <vt:lpstr>BCD Addition</vt:lpstr>
      <vt:lpstr>BCD Subtraction</vt:lpstr>
      <vt:lpstr>BCD Subtraction</vt:lpstr>
      <vt:lpstr>Excess Three (XS-3) Code</vt:lpstr>
      <vt:lpstr>XS-3 Addition</vt:lpstr>
      <vt:lpstr>XS-3 Addition</vt:lpstr>
      <vt:lpstr>XS-3 Subtraction</vt:lpstr>
      <vt:lpstr>XS-3 Subtraction</vt:lpstr>
      <vt:lpstr>Gray Code</vt:lpstr>
      <vt:lpstr>PowerPoint Presentation</vt:lpstr>
      <vt:lpstr>Binary to Gray Conversion</vt:lpstr>
      <vt:lpstr>Gray to Binary Conversion</vt:lpstr>
      <vt:lpstr>Error-Detecting Codes</vt:lpstr>
      <vt:lpstr>Parity</vt:lpstr>
      <vt:lpstr>Parity</vt:lpstr>
      <vt:lpstr>Check Sums</vt:lpstr>
      <vt:lpstr>Block Parity</vt:lpstr>
      <vt:lpstr>Error Correcting Code</vt:lpstr>
      <vt:lpstr>Error Correcting Code</vt:lpstr>
      <vt:lpstr>Digital IC Specification</vt:lpstr>
      <vt:lpstr>TTL v/s CMOS v/s ECL</vt:lpstr>
      <vt:lpstr>Transistor Transistor Logic (TTL)</vt:lpstr>
      <vt:lpstr>Schottky TTL</vt:lpstr>
      <vt:lpstr>Tri-state TTL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Administrator</cp:lastModifiedBy>
  <cp:revision>1341</cp:revision>
  <dcterms:created xsi:type="dcterms:W3CDTF">2013-05-17T03:00:03Z</dcterms:created>
  <dcterms:modified xsi:type="dcterms:W3CDTF">2019-07-18T03:55:20Z</dcterms:modified>
</cp:coreProperties>
</file>