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sldIdLst>
    <p:sldId id="273" r:id="rId2"/>
    <p:sldId id="275" r:id="rId3"/>
    <p:sldId id="364" r:id="rId4"/>
    <p:sldId id="365" r:id="rId5"/>
    <p:sldId id="366" r:id="rId6"/>
    <p:sldId id="367" r:id="rId7"/>
    <p:sldId id="406" r:id="rId8"/>
    <p:sldId id="368" r:id="rId9"/>
    <p:sldId id="369" r:id="rId10"/>
    <p:sldId id="370" r:id="rId11"/>
    <p:sldId id="373" r:id="rId12"/>
    <p:sldId id="374" r:id="rId13"/>
    <p:sldId id="375" r:id="rId14"/>
    <p:sldId id="372" r:id="rId15"/>
    <p:sldId id="376" r:id="rId16"/>
    <p:sldId id="377" r:id="rId17"/>
    <p:sldId id="378" r:id="rId18"/>
    <p:sldId id="379" r:id="rId19"/>
    <p:sldId id="380" r:id="rId20"/>
    <p:sldId id="409" r:id="rId21"/>
    <p:sldId id="382" r:id="rId22"/>
    <p:sldId id="383" r:id="rId23"/>
    <p:sldId id="414" r:id="rId24"/>
    <p:sldId id="387" r:id="rId25"/>
    <p:sldId id="388" r:id="rId26"/>
    <p:sldId id="389" r:id="rId27"/>
    <p:sldId id="390" r:id="rId28"/>
    <p:sldId id="391" r:id="rId29"/>
    <p:sldId id="394" r:id="rId30"/>
    <p:sldId id="393" r:id="rId31"/>
    <p:sldId id="395" r:id="rId32"/>
    <p:sldId id="396" r:id="rId33"/>
    <p:sldId id="397" r:id="rId34"/>
    <p:sldId id="398" r:id="rId35"/>
    <p:sldId id="399" r:id="rId36"/>
    <p:sldId id="360" r:id="rId37"/>
    <p:sldId id="361" r:id="rId38"/>
    <p:sldId id="362" r:id="rId39"/>
    <p:sldId id="363" r:id="rId40"/>
    <p:sldId id="415" r:id="rId41"/>
    <p:sldId id="416" r:id="rId42"/>
    <p:sldId id="417" r:id="rId43"/>
    <p:sldId id="418" r:id="rId44"/>
    <p:sldId id="447" r:id="rId45"/>
    <p:sldId id="449" r:id="rId46"/>
    <p:sldId id="450" r:id="rId47"/>
    <p:sldId id="434" r:id="rId48"/>
    <p:sldId id="435" r:id="rId49"/>
    <p:sldId id="436" r:id="rId50"/>
    <p:sldId id="438" r:id="rId51"/>
    <p:sldId id="437" r:id="rId52"/>
    <p:sldId id="352" r:id="rId53"/>
    <p:sldId id="353" r:id="rId54"/>
    <p:sldId id="354" r:id="rId55"/>
    <p:sldId id="355" r:id="rId56"/>
    <p:sldId id="356" r:id="rId57"/>
    <p:sldId id="357" r:id="rId58"/>
    <p:sldId id="358" r:id="rId59"/>
    <p:sldId id="359" r:id="rId60"/>
    <p:sldId id="439" r:id="rId61"/>
    <p:sldId id="440" r:id="rId62"/>
    <p:sldId id="441" r:id="rId63"/>
    <p:sldId id="442" r:id="rId64"/>
    <p:sldId id="443" r:id="rId65"/>
    <p:sldId id="444" r:id="rId66"/>
    <p:sldId id="458" r:id="rId67"/>
    <p:sldId id="459" r:id="rId68"/>
    <p:sldId id="460" r:id="rId69"/>
    <p:sldId id="426" r:id="rId70"/>
    <p:sldId id="427" r:id="rId71"/>
    <p:sldId id="428" r:id="rId72"/>
    <p:sldId id="429" r:id="rId73"/>
    <p:sldId id="430" r:id="rId74"/>
    <p:sldId id="431" r:id="rId75"/>
    <p:sldId id="381" r:id="rId76"/>
    <p:sldId id="432" r:id="rId77"/>
    <p:sldId id="433" r:id="rId78"/>
    <p:sldId id="419" r:id="rId79"/>
    <p:sldId id="420" r:id="rId80"/>
    <p:sldId id="421" r:id="rId81"/>
    <p:sldId id="422" r:id="rId82"/>
    <p:sldId id="423" r:id="rId83"/>
    <p:sldId id="424" r:id="rId84"/>
    <p:sldId id="386" r:id="rId85"/>
    <p:sldId id="425" r:id="rId86"/>
    <p:sldId id="457" r:id="rId87"/>
    <p:sldId id="451" r:id="rId88"/>
    <p:sldId id="452" r:id="rId89"/>
    <p:sldId id="453" r:id="rId90"/>
    <p:sldId id="454" r:id="rId91"/>
    <p:sldId id="455" r:id="rId92"/>
    <p:sldId id="456" r:id="rId93"/>
    <p:sldId id="408" r:id="rId94"/>
    <p:sldId id="384" r:id="rId95"/>
    <p:sldId id="407" r:id="rId96"/>
    <p:sldId id="385" r:id="rId97"/>
    <p:sldId id="410" r:id="rId98"/>
    <p:sldId id="411" r:id="rId99"/>
    <p:sldId id="412" r:id="rId100"/>
    <p:sldId id="413" r:id="rId101"/>
    <p:sldId id="392"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sAiNZG0vP6uUNv90Zmhqg==" hashData="J0CT1APTkHZFGvFTwGdch9MXJpy3/biDz1NQumRuj+2XIB8Fdpod1fAgsARABc3uWfVe6I8x/mXo8HUpCnac2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24"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dirty="0"/>
              <a:t>Combinational Digital Circuits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png"/><Relationship Id="rId7" Type="http://schemas.openxmlformats.org/officeDocument/2006/relationships/image" Target="../media/image32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png"/><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0.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410.png"/></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8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p:spPr>
      </p:pic>
      <p:grpSp>
        <p:nvGrpSpPr>
          <p:cNvPr id="26" name="Group 19"/>
          <p:cNvGrpSpPr/>
          <p:nvPr/>
        </p:nvGrpSpPr>
        <p:grpSpPr>
          <a:xfrm>
            <a:off x="-14748" y="986564"/>
            <a:ext cx="9158748" cy="4884873"/>
            <a:chOff x="-14748" y="986564"/>
            <a:chExt cx="9158748" cy="4884873"/>
          </a:xfrm>
        </p:grpSpPr>
        <p:sp>
          <p:nvSpPr>
            <p:cNvPr id="30" name="TextBox 29"/>
            <p:cNvSpPr txBox="1"/>
            <p:nvPr/>
          </p:nvSpPr>
          <p:spPr>
            <a:xfrm>
              <a:off x="177782" y="4812105"/>
              <a:ext cx="3280228" cy="400110"/>
            </a:xfrm>
            <a:prstGeom prst="rect">
              <a:avLst/>
            </a:prstGeom>
            <a:noFill/>
          </p:spPr>
          <p:txBody>
            <a:bodyPr wrap="square" rtlCol="0">
              <a:spAutoFit/>
            </a:bodyPr>
            <a:lstStyle/>
            <a:p>
              <a:r>
                <a:rPr lang="en-US" sz="2000" b="1" dirty="0"/>
                <a:t>Prof. </a:t>
              </a:r>
              <a:r>
                <a:rPr lang="en-US" sz="2000" b="1" dirty="0" err="1"/>
                <a:t>Krunal</a:t>
              </a:r>
              <a:r>
                <a:rPr lang="en-US" sz="2000" b="1" dirty="0"/>
                <a:t> D. </a:t>
              </a:r>
              <a:r>
                <a:rPr lang="en-US" sz="2000" b="1" dirty="0" err="1"/>
                <a:t>Vyas</a:t>
              </a:r>
              <a:endParaRPr lang="en-US" sz="2000" b="1" dirty="0"/>
            </a:p>
          </p:txBody>
        </p:sp>
        <p:sp>
          <p:nvSpPr>
            <p:cNvPr id="31" name="TextBox 30"/>
            <p:cNvSpPr txBox="1"/>
            <p:nvPr/>
          </p:nvSpPr>
          <p:spPr>
            <a:xfrm>
              <a:off x="297915" y="5225106"/>
              <a:ext cx="3406140" cy="646331"/>
            </a:xfrm>
            <a:prstGeom prst="rect">
              <a:avLst/>
            </a:prstGeom>
            <a:noFill/>
          </p:spPr>
          <p:txBody>
            <a:bodyPr wrap="square" rtlCol="0">
              <a:spAutoFit/>
            </a:bodyPr>
            <a:lstStyle/>
            <a:p>
              <a:r>
                <a:rPr lang="en-US" dirty="0"/>
                <a:t>     9601901005</a:t>
              </a:r>
            </a:p>
            <a:p>
              <a:r>
                <a:rPr lang="en-US" dirty="0"/>
                <a:t>     krunal.vyas@darshan.ac.in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33" name="Shape 411"/>
            <p:cNvGrpSpPr/>
            <p:nvPr/>
          </p:nvGrpSpPr>
          <p:grpSpPr>
            <a:xfrm>
              <a:off x="272251" y="5632139"/>
              <a:ext cx="216000" cy="143995"/>
              <a:chOff x="564675" y="1700625"/>
              <a:chExt cx="465200" cy="314200"/>
            </a:xfrm>
            <a:solidFill>
              <a:schemeClr val="accent2"/>
            </a:solidFill>
          </p:grpSpPr>
          <p:sp>
            <p:nvSpPr>
              <p:cNvPr id="44"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45"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46"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34"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35" name="Group 25"/>
            <p:cNvGrpSpPr/>
            <p:nvPr/>
          </p:nvGrpSpPr>
          <p:grpSpPr>
            <a:xfrm>
              <a:off x="-14748" y="986564"/>
              <a:ext cx="9158748" cy="3628907"/>
              <a:chOff x="-14748" y="986564"/>
              <a:chExt cx="9158748" cy="3628907"/>
            </a:xfrm>
          </p:grpSpPr>
          <p:sp>
            <p:nvSpPr>
              <p:cNvPr id="36" name="Freeform 35"/>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entagon 36"/>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oup 29"/>
              <p:cNvGrpSpPr/>
              <p:nvPr/>
            </p:nvGrpSpPr>
            <p:grpSpPr>
              <a:xfrm>
                <a:off x="-14748" y="986564"/>
                <a:ext cx="4014973" cy="1075928"/>
                <a:chOff x="-19391" y="1011603"/>
                <a:chExt cx="5278947" cy="1075928"/>
              </a:xfrm>
            </p:grpSpPr>
            <p:sp>
              <p:nvSpPr>
                <p:cNvPr id="41" name="Pentagon 4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1"/>
                <p:cNvSpPr txBox="1"/>
                <p:nvPr/>
              </p:nvSpPr>
              <p:spPr>
                <a:xfrm>
                  <a:off x="237041" y="1195624"/>
                  <a:ext cx="4181886" cy="707886"/>
                </a:xfrm>
                <a:prstGeom prst="rect">
                  <a:avLst/>
                </a:prstGeom>
                <a:noFill/>
              </p:spPr>
              <p:txBody>
                <a:bodyPr wrap="square" rtlCol="0" anchor="ctr">
                  <a:spAutoFit/>
                </a:bodyPr>
                <a:lstStyle/>
                <a:p>
                  <a:r>
                    <a:rPr lang="en-US" sz="2000" b="1" dirty="0">
                      <a:solidFill>
                        <a:schemeClr val="bg1"/>
                      </a:solidFill>
                      <a:ea typeface="Open Sans Light" panose="020B0306030504020204" pitchFamily="34" charset="0"/>
                      <a:cs typeface="Open Sans Light" panose="020B0306030504020204" pitchFamily="34" charset="0"/>
                    </a:rPr>
                    <a:t>3130704</a:t>
                  </a:r>
                </a:p>
                <a:p>
                  <a:r>
                    <a:rPr lang="en-US" sz="2000" b="1" dirty="0">
                      <a:solidFill>
                        <a:schemeClr val="bg1"/>
                      </a:solidFill>
                      <a:ea typeface="Open Sans Light" panose="020B0306030504020204" pitchFamily="34" charset="0"/>
                      <a:cs typeface="Open Sans Light" panose="020B0306030504020204" pitchFamily="34" charset="0"/>
                    </a:rPr>
                    <a:t>Digital Fundamentals</a:t>
                  </a:r>
                </a:p>
              </p:txBody>
            </p:sp>
          </p:grpSp>
          <p:sp>
            <p:nvSpPr>
              <p:cNvPr id="39" name="TextBox 38"/>
              <p:cNvSpPr txBox="1"/>
              <p:nvPr/>
            </p:nvSpPr>
            <p:spPr>
              <a:xfrm>
                <a:off x="152400" y="2590800"/>
                <a:ext cx="4775218" cy="1631216"/>
              </a:xfrm>
              <a:prstGeom prst="rect">
                <a:avLst/>
              </a:prstGeom>
              <a:noFill/>
            </p:spPr>
            <p:txBody>
              <a:bodyPr wrap="square" rtlCol="0">
                <a:spAutoFit/>
              </a:bodyPr>
              <a:lstStyle/>
              <a:p>
                <a:r>
                  <a:rPr lang="en-US" sz="3600" b="1" dirty="0">
                    <a:solidFill>
                      <a:schemeClr val="bg1"/>
                    </a:solidFill>
                    <a:ea typeface="Open Sans Bold" panose="020B0806030504020204" pitchFamily="34" charset="0"/>
                    <a:cs typeface="Open Sans Bold" panose="020B0806030504020204" pitchFamily="34" charset="0"/>
                  </a:rPr>
                  <a:t>Module 2:</a:t>
                </a:r>
              </a:p>
              <a:p>
                <a:r>
                  <a:rPr lang="en-US" sz="3200" b="1" dirty="0">
                    <a:solidFill>
                      <a:schemeClr val="bg1"/>
                    </a:solidFill>
                    <a:ea typeface="Open Sans Bold" panose="020B0806030504020204" pitchFamily="34" charset="0"/>
                    <a:cs typeface="Open Sans Bold" panose="020B0806030504020204" pitchFamily="34" charset="0"/>
                  </a:rPr>
                  <a:t>Combinational Digital Circuits</a:t>
                </a:r>
              </a:p>
            </p:txBody>
          </p:sp>
          <p:sp>
            <p:nvSpPr>
              <p:cNvPr id="40" name="Freeform 3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47" name="Picture 46" descr="output-onlinepngtools.png"/>
          <p:cNvPicPr>
            <a:picLocks noChangeAspect="1"/>
          </p:cNvPicPr>
          <p:nvPr/>
        </p:nvPicPr>
        <p:blipFill>
          <a:blip r:embed="rId5"/>
          <a:stretch>
            <a:fillRect/>
          </a:stretch>
        </p:blipFill>
        <p:spPr>
          <a:xfrm>
            <a:off x="5257800" y="1905000"/>
            <a:ext cx="4800600" cy="2362200"/>
          </a:xfrm>
          <a:prstGeom prst="rect">
            <a:avLst/>
          </a:prstGeom>
        </p:spPr>
      </p:pic>
    </p:spTree>
    <p:extLst>
      <p:ext uri="{BB962C8B-B14F-4D97-AF65-F5344CB8AC3E}">
        <p14:creationId xmlns:p14="http://schemas.microsoft.com/office/powerpoint/2010/main" val="329275830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Variable K-Map</a:t>
            </a:r>
          </a:p>
        </p:txBody>
      </p:sp>
      <p:graphicFrame>
        <p:nvGraphicFramePr>
          <p:cNvPr id="4" name="Content Placeholder 3"/>
          <p:cNvGraphicFramePr>
            <a:graphicFrameLocks noGrp="1"/>
          </p:cNvGraphicFramePr>
          <p:nvPr>
            <p:ph idx="1"/>
          </p:nvPr>
        </p:nvGraphicFramePr>
        <p:xfrm>
          <a:off x="5810250" y="2971800"/>
          <a:ext cx="2800350" cy="1676400"/>
        </p:xfrm>
        <a:graphic>
          <a:graphicData uri="http://schemas.openxmlformats.org/drawingml/2006/table">
            <a:tbl>
              <a:tblPr firstRow="1" bandRow="1"/>
              <a:tblGrid>
                <a:gridCol w="140017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24488" y="2286000"/>
            <a:ext cx="362600" cy="461665"/>
          </a:xfrm>
          <a:prstGeom prst="rect">
            <a:avLst/>
          </a:prstGeom>
          <a:noFill/>
        </p:spPr>
        <p:txBody>
          <a:bodyPr wrap="none" rtlCol="0">
            <a:spAutoFit/>
          </a:bodyPr>
          <a:lstStyle/>
          <a:p>
            <a:r>
              <a:rPr lang="en-US" sz="2400" dirty="0"/>
              <a:t>A</a:t>
            </a:r>
          </a:p>
        </p:txBody>
      </p:sp>
      <p:sp>
        <p:nvSpPr>
          <p:cNvPr id="8" name="TextBox 7"/>
          <p:cNvSpPr txBox="1"/>
          <p:nvPr/>
        </p:nvSpPr>
        <p:spPr>
          <a:xfrm>
            <a:off x="5181600" y="2662535"/>
            <a:ext cx="362600" cy="461665"/>
          </a:xfrm>
          <a:prstGeom prst="rect">
            <a:avLst/>
          </a:prstGeom>
          <a:noFill/>
        </p:spPr>
        <p:txBody>
          <a:bodyPr wrap="none" rtlCol="0">
            <a:spAutoFit/>
          </a:bodyPr>
          <a:lstStyle/>
          <a:p>
            <a:r>
              <a:rPr lang="en-US" sz="2400" dirty="0"/>
              <a:t>B</a:t>
            </a:r>
          </a:p>
        </p:txBody>
      </p:sp>
      <p:sp>
        <p:nvSpPr>
          <p:cNvPr id="9" name="TextBox 8"/>
          <p:cNvSpPr txBox="1"/>
          <p:nvPr/>
        </p:nvSpPr>
        <p:spPr>
          <a:xfrm>
            <a:off x="6248400" y="2510135"/>
            <a:ext cx="340158" cy="461665"/>
          </a:xfrm>
          <a:prstGeom prst="rect">
            <a:avLst/>
          </a:prstGeom>
          <a:noFill/>
        </p:spPr>
        <p:txBody>
          <a:bodyPr wrap="none" rtlCol="0">
            <a:spAutoFit/>
          </a:bodyPr>
          <a:lstStyle/>
          <a:p>
            <a:r>
              <a:rPr lang="en-US" sz="2400" dirty="0"/>
              <a:t>0</a:t>
            </a:r>
          </a:p>
        </p:txBody>
      </p:sp>
      <p:sp>
        <p:nvSpPr>
          <p:cNvPr id="10" name="TextBox 9"/>
          <p:cNvSpPr txBox="1"/>
          <p:nvPr/>
        </p:nvSpPr>
        <p:spPr>
          <a:xfrm>
            <a:off x="7660842" y="2514600"/>
            <a:ext cx="340158" cy="461665"/>
          </a:xfrm>
          <a:prstGeom prst="rect">
            <a:avLst/>
          </a:prstGeom>
          <a:noFill/>
        </p:spPr>
        <p:txBody>
          <a:bodyPr wrap="none" rtlCol="0">
            <a:spAutoFit/>
          </a:bodyPr>
          <a:lstStyle/>
          <a:p>
            <a:r>
              <a:rPr lang="en-US" sz="2400" dirty="0"/>
              <a:t>1</a:t>
            </a:r>
          </a:p>
        </p:txBody>
      </p:sp>
      <p:sp>
        <p:nvSpPr>
          <p:cNvPr id="11" name="TextBox 10"/>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p:cNvSpPr txBox="1"/>
          <p:nvPr/>
        </p:nvSpPr>
        <p:spPr>
          <a:xfrm>
            <a:off x="6848290" y="29526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6848290" y="37908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8296090" y="2957512"/>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8296090" y="3790890"/>
            <a:ext cx="314510" cy="400110"/>
          </a:xfrm>
          <a:prstGeom prst="rect">
            <a:avLst/>
          </a:prstGeom>
          <a:noFill/>
        </p:spPr>
        <p:txBody>
          <a:bodyPr wrap="none" rtlCol="0">
            <a:spAutoFit/>
          </a:bodyPr>
          <a:lstStyle/>
          <a:p>
            <a:r>
              <a:rPr lang="en-US" sz="2000" dirty="0"/>
              <a:t>3</a:t>
            </a:r>
          </a:p>
        </p:txBody>
      </p:sp>
      <p:graphicFrame>
        <p:nvGraphicFramePr>
          <p:cNvPr id="17" name="Table 16"/>
          <p:cNvGraphicFramePr>
            <a:graphicFrameLocks noGrp="1"/>
          </p:cNvGraphicFramePr>
          <p:nvPr/>
        </p:nvGraphicFramePr>
        <p:xfrm>
          <a:off x="81684" y="2971800"/>
          <a:ext cx="4109316" cy="2299741"/>
        </p:xfrm>
        <a:graphic>
          <a:graphicData uri="http://schemas.openxmlformats.org/drawingml/2006/table">
            <a:tbl>
              <a:tblPr firstRow="1" bandRow="1"/>
              <a:tblGrid>
                <a:gridCol w="1369772">
                  <a:extLst>
                    <a:ext uri="{9D8B030D-6E8A-4147-A177-3AD203B41FA5}">
                      <a16:colId xmlns:a16="http://schemas.microsoft.com/office/drawing/2014/main" val="20000"/>
                    </a:ext>
                  </a:extLst>
                </a:gridCol>
                <a:gridCol w="1369772">
                  <a:extLst>
                    <a:ext uri="{9D8B030D-6E8A-4147-A177-3AD203B41FA5}">
                      <a16:colId xmlns:a16="http://schemas.microsoft.com/office/drawing/2014/main" val="20001"/>
                    </a:ext>
                  </a:extLst>
                </a:gridCol>
                <a:gridCol w="1369772">
                  <a:extLst>
                    <a:ext uri="{9D8B030D-6E8A-4147-A177-3AD203B41FA5}">
                      <a16:colId xmlns:a16="http://schemas.microsoft.com/office/drawing/2014/main" val="20002"/>
                    </a:ext>
                  </a:extLst>
                </a:gridCol>
              </a:tblGrid>
              <a:tr h="470941">
                <a:tc>
                  <a:txBody>
                    <a:bodyPr/>
                    <a:lstStyle/>
                    <a:p>
                      <a:pPr algn="ctr"/>
                      <a:r>
                        <a:rPr lang="en-US" sz="2400" b="1" dirty="0"/>
                        <a: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b="1" dirty="0"/>
                        <a:t>B</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b="1" dirty="0" err="1"/>
                        <a:t>Minterm</a:t>
                      </a:r>
                      <a:endParaRPr lang="en-US" sz="24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434715">
                <a:tc>
                  <a:txBody>
                    <a:bodyPr/>
                    <a:lstStyle/>
                    <a:p>
                      <a:pPr algn="ctr"/>
                      <a:r>
                        <a:rPr lang="en-US" sz="24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m</a:t>
                      </a:r>
                      <a:r>
                        <a:rPr lang="en-US" sz="2400" baseline="-25000" dirty="0"/>
                        <a:t>0 </a:t>
                      </a:r>
                      <a:r>
                        <a:rPr lang="en-US" sz="2400" baseline="0" dirty="0"/>
                        <a:t>= A’B’</a:t>
                      </a:r>
                      <a:endParaRPr lang="en-US" sz="24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434715">
                <a:tc>
                  <a:txBody>
                    <a:bodyPr/>
                    <a:lstStyle/>
                    <a:p>
                      <a:pPr algn="ctr"/>
                      <a:r>
                        <a:rPr lang="en-US" sz="24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m</a:t>
                      </a:r>
                      <a:r>
                        <a:rPr lang="en-US" sz="2400" baseline="-25000" dirty="0"/>
                        <a:t>1 </a:t>
                      </a:r>
                      <a:r>
                        <a:rPr lang="en-US" sz="2400" baseline="0" dirty="0"/>
                        <a:t>= A’B</a:t>
                      </a:r>
                      <a:endParaRPr lang="en-US" sz="24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34715">
                <a:tc>
                  <a:txBody>
                    <a:bodyPr/>
                    <a:lstStyle/>
                    <a:p>
                      <a:pPr algn="ctr"/>
                      <a:r>
                        <a:rPr lang="en-US" sz="24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m</a:t>
                      </a:r>
                      <a:r>
                        <a:rPr lang="en-US" sz="2400" baseline="-25000" dirty="0"/>
                        <a:t>2 </a:t>
                      </a:r>
                      <a:r>
                        <a:rPr lang="en-US" sz="2400" baseline="0" dirty="0"/>
                        <a:t>= AB’</a:t>
                      </a:r>
                      <a:endParaRPr lang="en-US" sz="24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434715">
                <a:tc>
                  <a:txBody>
                    <a:bodyPr/>
                    <a:lstStyle/>
                    <a:p>
                      <a:pPr algn="ctr"/>
                      <a:r>
                        <a:rPr lang="en-US" sz="24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m</a:t>
                      </a:r>
                      <a:r>
                        <a:rPr lang="en-US" sz="2400" baseline="-25000" dirty="0"/>
                        <a:t>3 </a:t>
                      </a:r>
                      <a:r>
                        <a:rPr lang="en-US" sz="2400" baseline="0" dirty="0"/>
                        <a:t>= AB</a:t>
                      </a:r>
                      <a:endParaRPr lang="en-US" sz="24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9" name="Straight Arrow Connector 18"/>
          <p:cNvCxnSpPr/>
          <p:nvPr/>
        </p:nvCxnSpPr>
        <p:spPr>
          <a:xfrm flipV="1">
            <a:off x="4114800" y="3352800"/>
            <a:ext cx="2133600" cy="30033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114800" y="4114801"/>
            <a:ext cx="2133600" cy="7619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109315" y="3547765"/>
            <a:ext cx="3358285" cy="107662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119562" y="4229100"/>
            <a:ext cx="3348038" cy="780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500" y="1143000"/>
            <a:ext cx="8763000" cy="830997"/>
          </a:xfrm>
          <a:prstGeom prst="rect">
            <a:avLst/>
          </a:prstGeom>
          <a:noFill/>
        </p:spPr>
        <p:txBody>
          <a:bodyPr wrap="square" rtlCol="0">
            <a:spAutoFit/>
          </a:bodyPr>
          <a:lstStyle/>
          <a:p>
            <a:pPr algn="just"/>
            <a:r>
              <a:rPr lang="en-US" sz="2400" dirty="0"/>
              <a:t>The two variables A and B have four possible combinations that can be represented by the map as follows</a:t>
            </a:r>
          </a:p>
        </p:txBody>
      </p:sp>
    </p:spTree>
    <p:extLst>
      <p:ext uri="{BB962C8B-B14F-4D97-AF65-F5344CB8AC3E}">
        <p14:creationId xmlns:p14="http://schemas.microsoft.com/office/powerpoint/2010/main" val="4156638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2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2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Tabulation Method of Reduction</a:t>
            </a:r>
            <a:endParaRPr lang="en-IN" dirty="0"/>
          </a:p>
        </p:txBody>
      </p:sp>
      <p:sp>
        <p:nvSpPr>
          <p:cNvPr id="6" name="Rectangle 5"/>
          <p:cNvSpPr/>
          <p:nvPr/>
        </p:nvSpPr>
        <p:spPr>
          <a:xfrm>
            <a:off x="304801" y="914400"/>
            <a:ext cx="8648700" cy="461665"/>
          </a:xfrm>
          <a:prstGeom prst="rect">
            <a:avLst/>
          </a:prstGeom>
        </p:spPr>
        <p:txBody>
          <a:bodyPr wrap="square">
            <a:spAutoFit/>
          </a:bodyPr>
          <a:lstStyle/>
          <a:p>
            <a:r>
              <a:rPr lang="en-US" sz="2400" dirty="0">
                <a:solidFill>
                  <a:schemeClr val="tx2"/>
                </a:solidFill>
              </a:rPr>
              <a:t>Step – 5: List all prime </a:t>
            </a:r>
            <a:r>
              <a:rPr lang="en-US" sz="2400" dirty="0" err="1">
                <a:solidFill>
                  <a:schemeClr val="tx2"/>
                </a:solidFill>
              </a:rPr>
              <a:t>implicants</a:t>
            </a:r>
            <a:r>
              <a:rPr lang="en-US" sz="2400" dirty="0">
                <a:solidFill>
                  <a:schemeClr val="tx2"/>
                </a:solidFill>
              </a:rPr>
              <a:t> and draw prime </a:t>
            </a:r>
            <a:r>
              <a:rPr lang="en-US" sz="2400" dirty="0" err="1">
                <a:solidFill>
                  <a:schemeClr val="tx2"/>
                </a:solidFill>
              </a:rPr>
              <a:t>implicants</a:t>
            </a:r>
            <a:r>
              <a:rPr lang="en-US" sz="2400" dirty="0">
                <a:solidFill>
                  <a:schemeClr val="tx2"/>
                </a:solidFill>
              </a:rPr>
              <a:t> chart</a:t>
            </a:r>
          </a:p>
        </p:txBody>
      </p:sp>
      <p:sp>
        <p:nvSpPr>
          <p:cNvPr id="34" name="Rectangle 33"/>
          <p:cNvSpPr/>
          <p:nvPr/>
        </p:nvSpPr>
        <p:spPr>
          <a:xfrm>
            <a:off x="304800" y="1367135"/>
            <a:ext cx="8648700" cy="461665"/>
          </a:xfrm>
          <a:prstGeom prst="rect">
            <a:avLst/>
          </a:prstGeom>
        </p:spPr>
        <p:txBody>
          <a:bodyPr wrap="square">
            <a:spAutoFit/>
          </a:bodyPr>
          <a:lstStyle/>
          <a:p>
            <a:r>
              <a:rPr lang="en-US" sz="2400" dirty="0"/>
              <a:t>Prime </a:t>
            </a:r>
            <a:r>
              <a:rPr lang="en-US" sz="2400" dirty="0" err="1"/>
              <a:t>Implicants</a:t>
            </a:r>
            <a:r>
              <a:rPr lang="en-US" sz="2400" dirty="0"/>
              <a:t> : P(BC), Q(B’C’), R(ABD), S(AC’D)</a:t>
            </a:r>
          </a:p>
        </p:txBody>
      </p:sp>
      <p:graphicFrame>
        <p:nvGraphicFramePr>
          <p:cNvPr id="3" name="Table 2"/>
          <p:cNvGraphicFramePr>
            <a:graphicFrameLocks noGrp="1"/>
          </p:cNvGraphicFramePr>
          <p:nvPr/>
        </p:nvGraphicFramePr>
        <p:xfrm>
          <a:off x="457200" y="1905000"/>
          <a:ext cx="8308800" cy="2743200"/>
        </p:xfrm>
        <a:graphic>
          <a:graphicData uri="http://schemas.openxmlformats.org/drawingml/2006/table">
            <a:tbl>
              <a:tblPr>
                <a:tableStyleId>{616DA210-FB5B-4158-B5E0-FEB733F419BA}</a:tableStyleId>
              </a:tblPr>
              <a:tblGrid>
                <a:gridCol w="18288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gridCol w="720000">
                  <a:extLst>
                    <a:ext uri="{9D8B030D-6E8A-4147-A177-3AD203B41FA5}">
                      <a16:colId xmlns:a16="http://schemas.microsoft.com/office/drawing/2014/main" val="20006"/>
                    </a:ext>
                  </a:extLst>
                </a:gridCol>
                <a:gridCol w="720000">
                  <a:extLst>
                    <a:ext uri="{9D8B030D-6E8A-4147-A177-3AD203B41FA5}">
                      <a16:colId xmlns:a16="http://schemas.microsoft.com/office/drawing/2014/main" val="20007"/>
                    </a:ext>
                  </a:extLst>
                </a:gridCol>
                <a:gridCol w="720000">
                  <a:extLst>
                    <a:ext uri="{9D8B030D-6E8A-4147-A177-3AD203B41FA5}">
                      <a16:colId xmlns:a16="http://schemas.microsoft.com/office/drawing/2014/main" val="20008"/>
                    </a:ext>
                  </a:extLst>
                </a:gridCol>
                <a:gridCol w="720000">
                  <a:extLst>
                    <a:ext uri="{9D8B030D-6E8A-4147-A177-3AD203B41FA5}">
                      <a16:colId xmlns:a16="http://schemas.microsoft.com/office/drawing/2014/main" val="20009"/>
                    </a:ext>
                  </a:extLst>
                </a:gridCol>
              </a:tblGrid>
              <a:tr h="457200">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extLst>
                  <a:ext uri="{0D108BD9-81ED-4DB2-BD59-A6C34878D82A}">
                    <a16:rowId xmlns:a16="http://schemas.microsoft.com/office/drawing/2014/main" val="10000"/>
                  </a:ext>
                </a:extLst>
              </a:tr>
              <a:tr h="457200">
                <a:tc>
                  <a:txBody>
                    <a:bodyPr/>
                    <a:lstStyle/>
                    <a:p>
                      <a:pPr algn="ctr"/>
                      <a:r>
                        <a:rPr lang="en-IN" sz="2400" dirty="0"/>
                        <a:t>PIs</a:t>
                      </a:r>
                    </a:p>
                  </a:txBody>
                  <a:tcPr anchor="ctr"/>
                </a:tc>
                <a:tc>
                  <a:txBody>
                    <a:bodyPr/>
                    <a:lstStyle/>
                    <a:p>
                      <a:pPr algn="ctr"/>
                      <a:r>
                        <a:rPr lang="en-IN" sz="2400" dirty="0"/>
                        <a:t>0</a:t>
                      </a:r>
                    </a:p>
                  </a:txBody>
                  <a:tcPr anchor="ctr"/>
                </a:tc>
                <a:tc>
                  <a:txBody>
                    <a:bodyPr/>
                    <a:lstStyle/>
                    <a:p>
                      <a:pPr algn="ctr"/>
                      <a:r>
                        <a:rPr lang="en-IN" sz="2400" dirty="0"/>
                        <a:t>1</a:t>
                      </a:r>
                    </a:p>
                  </a:txBody>
                  <a:tcPr anchor="ctr"/>
                </a:tc>
                <a:tc>
                  <a:txBody>
                    <a:bodyPr/>
                    <a:lstStyle/>
                    <a:p>
                      <a:pPr algn="ctr"/>
                      <a:r>
                        <a:rPr lang="en-IN" sz="2400" dirty="0"/>
                        <a:t>6</a:t>
                      </a:r>
                    </a:p>
                  </a:txBody>
                  <a:tcPr anchor="ctr"/>
                </a:tc>
                <a:tc>
                  <a:txBody>
                    <a:bodyPr/>
                    <a:lstStyle/>
                    <a:p>
                      <a:pPr algn="ctr"/>
                      <a:r>
                        <a:rPr lang="en-IN" sz="2400" dirty="0"/>
                        <a:t>7</a:t>
                      </a:r>
                    </a:p>
                  </a:txBody>
                  <a:tcPr anchor="ctr"/>
                </a:tc>
                <a:tc>
                  <a:txBody>
                    <a:bodyPr/>
                    <a:lstStyle/>
                    <a:p>
                      <a:pPr algn="ctr"/>
                      <a:r>
                        <a:rPr lang="en-IN" sz="2400" dirty="0"/>
                        <a:t>8</a:t>
                      </a:r>
                    </a:p>
                  </a:txBody>
                  <a:tcPr anchor="ctr"/>
                </a:tc>
                <a:tc>
                  <a:txBody>
                    <a:bodyPr/>
                    <a:lstStyle/>
                    <a:p>
                      <a:pPr algn="ctr"/>
                      <a:r>
                        <a:rPr lang="en-IN" sz="2400" dirty="0"/>
                        <a:t>9</a:t>
                      </a:r>
                    </a:p>
                  </a:txBody>
                  <a:tcPr anchor="ctr"/>
                </a:tc>
                <a:tc>
                  <a:txBody>
                    <a:bodyPr/>
                    <a:lstStyle/>
                    <a:p>
                      <a:pPr algn="ctr"/>
                      <a:r>
                        <a:rPr lang="en-IN" sz="2400" dirty="0"/>
                        <a:t>13</a:t>
                      </a:r>
                    </a:p>
                  </a:txBody>
                  <a:tcPr anchor="ctr"/>
                </a:tc>
                <a:tc>
                  <a:txBody>
                    <a:bodyPr/>
                    <a:lstStyle/>
                    <a:p>
                      <a:pPr algn="ctr"/>
                      <a:r>
                        <a:rPr lang="en-IN" sz="2400" dirty="0"/>
                        <a:t>14</a:t>
                      </a:r>
                    </a:p>
                  </a:txBody>
                  <a:tcPr anchor="ctr"/>
                </a:tc>
                <a:tc>
                  <a:txBody>
                    <a:bodyPr/>
                    <a:lstStyle/>
                    <a:p>
                      <a:pPr algn="ctr"/>
                      <a:r>
                        <a:rPr lang="en-IN" sz="2400" dirty="0"/>
                        <a:t>15</a:t>
                      </a:r>
                    </a:p>
                  </a:txBody>
                  <a:tcPr anchor="ctr"/>
                </a:tc>
                <a:extLst>
                  <a:ext uri="{0D108BD9-81ED-4DB2-BD59-A6C34878D82A}">
                    <a16:rowId xmlns:a16="http://schemas.microsoft.com/office/drawing/2014/main" val="10001"/>
                  </a:ext>
                </a:extLst>
              </a:tr>
              <a:tr h="457200">
                <a:tc>
                  <a:txBody>
                    <a:bodyPr/>
                    <a:lstStyle/>
                    <a:p>
                      <a:pPr algn="l"/>
                      <a:r>
                        <a:rPr lang="en-IN" sz="2400" dirty="0"/>
                        <a:t>P</a:t>
                      </a:r>
                      <a:r>
                        <a:rPr lang="en-IN" sz="2400" baseline="0" dirty="0"/>
                        <a:t> (6,7,14,15)</a:t>
                      </a: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extLst>
                  <a:ext uri="{0D108BD9-81ED-4DB2-BD59-A6C34878D82A}">
                    <a16:rowId xmlns:a16="http://schemas.microsoft.com/office/drawing/2014/main" val="10002"/>
                  </a:ext>
                </a:extLst>
              </a:tr>
              <a:tr h="457200">
                <a:tc>
                  <a:txBody>
                    <a:bodyPr/>
                    <a:lstStyle/>
                    <a:p>
                      <a:pPr algn="l"/>
                      <a:r>
                        <a:rPr lang="en-IN" sz="2400" dirty="0"/>
                        <a:t>Q</a:t>
                      </a:r>
                      <a:r>
                        <a:rPr lang="en-IN" sz="2400" baseline="0" dirty="0"/>
                        <a:t> (0,1,8,9)</a:t>
                      </a: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val="10003"/>
                  </a:ext>
                </a:extLst>
              </a:tr>
              <a:tr h="457200">
                <a:tc>
                  <a:txBody>
                    <a:bodyPr/>
                    <a:lstStyle/>
                    <a:p>
                      <a:pPr algn="l"/>
                      <a:r>
                        <a:rPr lang="en-IN" sz="2400" dirty="0"/>
                        <a:t>R (13,15)</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r>
                        <a:rPr lang="en-IN" sz="2400" dirty="0"/>
                        <a:t>x</a:t>
                      </a:r>
                    </a:p>
                  </a:txBody>
                  <a:tcPr anchor="ctr"/>
                </a:tc>
                <a:extLst>
                  <a:ext uri="{0D108BD9-81ED-4DB2-BD59-A6C34878D82A}">
                    <a16:rowId xmlns:a16="http://schemas.microsoft.com/office/drawing/2014/main" val="10004"/>
                  </a:ext>
                </a:extLst>
              </a:tr>
              <a:tr h="457200">
                <a:tc>
                  <a:txBody>
                    <a:bodyPr/>
                    <a:lstStyle/>
                    <a:p>
                      <a:pPr algn="l"/>
                      <a:r>
                        <a:rPr lang="en-IN" sz="2400" dirty="0"/>
                        <a:t>S (9,13)</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val="10005"/>
                  </a:ext>
                </a:extLst>
              </a:tr>
            </a:tbl>
          </a:graphicData>
        </a:graphic>
      </p:graphicFrame>
      <p:sp>
        <p:nvSpPr>
          <p:cNvPr id="4" name="Rectangle 3"/>
          <p:cNvSpPr/>
          <p:nvPr/>
        </p:nvSpPr>
        <p:spPr>
          <a:xfrm>
            <a:off x="3901190" y="2866520"/>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626964" y="2851530"/>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7506113" y="288502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8231887" y="287003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2452140" y="3314597"/>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3177914" y="3299607"/>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5294026" y="333309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6019800" y="33181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781800" y="3767173"/>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8229600" y="3752183"/>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6044782" y="4230454"/>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6770556" y="4215464"/>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344791" y="2851530"/>
            <a:ext cx="627009" cy="17449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304800" y="4717786"/>
            <a:ext cx="8648700" cy="461665"/>
          </a:xfrm>
          <a:prstGeom prst="rect">
            <a:avLst/>
          </a:prstGeom>
        </p:spPr>
        <p:txBody>
          <a:bodyPr wrap="square">
            <a:spAutoFit/>
          </a:bodyPr>
          <a:lstStyle/>
          <a:p>
            <a:r>
              <a:rPr lang="en-US" sz="2400" dirty="0">
                <a:solidFill>
                  <a:schemeClr val="tx2"/>
                </a:solidFill>
              </a:rPr>
              <a:t>Step – 6: Obtain essential prime </a:t>
            </a:r>
            <a:r>
              <a:rPr lang="en-US" sz="2400" dirty="0" err="1">
                <a:solidFill>
                  <a:schemeClr val="tx2"/>
                </a:solidFill>
              </a:rPr>
              <a:t>implicants</a:t>
            </a:r>
            <a:r>
              <a:rPr lang="en-US" sz="2400" dirty="0">
                <a:solidFill>
                  <a:schemeClr val="tx2"/>
                </a:solidFill>
              </a:rPr>
              <a:t> and minimal expression</a:t>
            </a:r>
          </a:p>
        </p:txBody>
      </p:sp>
      <p:sp>
        <p:nvSpPr>
          <p:cNvPr id="47" name="Rectangle 46"/>
          <p:cNvSpPr/>
          <p:nvPr/>
        </p:nvSpPr>
        <p:spPr>
          <a:xfrm>
            <a:off x="3766111" y="2851257"/>
            <a:ext cx="627009" cy="17449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304800" y="5158202"/>
            <a:ext cx="4322164" cy="461665"/>
          </a:xfrm>
          <a:prstGeom prst="rect">
            <a:avLst/>
          </a:prstGeom>
        </p:spPr>
        <p:txBody>
          <a:bodyPr wrap="square">
            <a:spAutoFit/>
          </a:bodyPr>
          <a:lstStyle/>
          <a:p>
            <a:r>
              <a:rPr lang="en-US" sz="2400" dirty="0"/>
              <a:t>Essential Prime </a:t>
            </a:r>
            <a:r>
              <a:rPr lang="en-US" sz="2400" dirty="0" err="1"/>
              <a:t>Implicants</a:t>
            </a:r>
            <a:r>
              <a:rPr lang="en-US" sz="2400" dirty="0"/>
              <a:t> : P(BC)</a:t>
            </a:r>
          </a:p>
        </p:txBody>
      </p:sp>
      <p:sp>
        <p:nvSpPr>
          <p:cNvPr id="49" name="Rectangle 48"/>
          <p:cNvSpPr/>
          <p:nvPr/>
        </p:nvSpPr>
        <p:spPr>
          <a:xfrm>
            <a:off x="2441632"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3177914"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3889115"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4614604"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5350886"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6062087"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7494714"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8205915" y="193745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4343400" y="5158202"/>
            <a:ext cx="1279517" cy="461665"/>
          </a:xfrm>
          <a:prstGeom prst="rect">
            <a:avLst/>
          </a:prstGeom>
        </p:spPr>
        <p:txBody>
          <a:bodyPr wrap="none">
            <a:spAutoFit/>
          </a:bodyPr>
          <a:lstStyle/>
          <a:p>
            <a:r>
              <a:rPr lang="en-US" sz="2400" dirty="0"/>
              <a:t> , Q(B’C’)</a:t>
            </a:r>
            <a:endParaRPr lang="en-IN" sz="2400" dirty="0"/>
          </a:p>
        </p:txBody>
      </p:sp>
      <p:sp>
        <p:nvSpPr>
          <p:cNvPr id="58" name="Rectangle 57"/>
          <p:cNvSpPr/>
          <p:nvPr/>
        </p:nvSpPr>
        <p:spPr>
          <a:xfrm>
            <a:off x="304800" y="5614869"/>
            <a:ext cx="8648700" cy="461665"/>
          </a:xfrm>
          <a:prstGeom prst="rect">
            <a:avLst/>
          </a:prstGeom>
        </p:spPr>
        <p:txBody>
          <a:bodyPr wrap="square">
            <a:spAutoFit/>
          </a:bodyPr>
          <a:lstStyle/>
          <a:p>
            <a:r>
              <a:rPr lang="en-US" sz="2400" dirty="0"/>
              <a:t>Minimal expression : </a:t>
            </a:r>
            <a:r>
              <a:rPr lang="en-US" sz="2400" dirty="0">
                <a:solidFill>
                  <a:srgbClr val="C00000"/>
                </a:solidFill>
              </a:rPr>
              <a:t>P + Q + R = BC + B’C’ + ABD</a:t>
            </a:r>
          </a:p>
        </p:txBody>
      </p:sp>
      <p:sp>
        <p:nvSpPr>
          <p:cNvPr id="59" name="Rectangle 58"/>
          <p:cNvSpPr/>
          <p:nvPr/>
        </p:nvSpPr>
        <p:spPr>
          <a:xfrm>
            <a:off x="347664" y="6000345"/>
            <a:ext cx="8648700" cy="461665"/>
          </a:xfrm>
          <a:prstGeom prst="rect">
            <a:avLst/>
          </a:prstGeom>
        </p:spPr>
        <p:txBody>
          <a:bodyPr wrap="square">
            <a:spAutoFit/>
          </a:bodyPr>
          <a:lstStyle/>
          <a:p>
            <a:r>
              <a:rPr lang="en-US" sz="2400" dirty="0"/>
              <a:t>OR		           </a:t>
            </a:r>
            <a:r>
              <a:rPr lang="en-US" sz="2400" dirty="0">
                <a:solidFill>
                  <a:srgbClr val="C00000"/>
                </a:solidFill>
              </a:rPr>
              <a:t>P + Q + S = BC + B’C’ + AC’D</a:t>
            </a:r>
          </a:p>
        </p:txBody>
      </p:sp>
      <p:sp>
        <p:nvSpPr>
          <p:cNvPr id="60" name="Rectangle 59"/>
          <p:cNvSpPr/>
          <p:nvPr/>
        </p:nvSpPr>
        <p:spPr>
          <a:xfrm>
            <a:off x="6553200" y="5559532"/>
            <a:ext cx="2514600" cy="830997"/>
          </a:xfrm>
          <a:prstGeom prst="rect">
            <a:avLst/>
          </a:prstGeom>
          <a:ln w="25400">
            <a:solidFill>
              <a:srgbClr val="C00000"/>
            </a:solidFill>
            <a:prstDash val="dash"/>
          </a:ln>
        </p:spPr>
        <p:txBody>
          <a:bodyPr wrap="square">
            <a:spAutoFit/>
          </a:bodyPr>
          <a:lstStyle/>
          <a:p>
            <a:r>
              <a:rPr lang="en-US" sz="2400" dirty="0"/>
              <a:t>As </a:t>
            </a:r>
            <a:r>
              <a:rPr lang="en-US" sz="2400" dirty="0" err="1"/>
              <a:t>minterm</a:t>
            </a:r>
            <a:r>
              <a:rPr lang="en-US" sz="2400" dirty="0"/>
              <a:t> 13 is covered by R and S</a:t>
            </a:r>
          </a:p>
        </p:txBody>
      </p:sp>
      <p:sp>
        <p:nvSpPr>
          <p:cNvPr id="61" name="Rectangle 60"/>
          <p:cNvSpPr/>
          <p:nvPr/>
        </p:nvSpPr>
        <p:spPr>
          <a:xfrm>
            <a:off x="551480" y="2846703"/>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551480" y="3309965"/>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551480" y="3771596"/>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551480" y="4234858"/>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2465317"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3201599"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3912800"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p:cNvSpPr/>
          <p:nvPr/>
        </p:nvSpPr>
        <p:spPr>
          <a:xfrm>
            <a:off x="4638289"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5374571"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6085772"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18399" y="240678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8229600" y="240370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6770556" y="240678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3777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65"/>
                                        </p:tgtEl>
                                      </p:cBhvr>
                                    </p:animEffect>
                                    <p:set>
                                      <p:cBhvr>
                                        <p:cTn id="20" dur="1" fill="hold">
                                          <p:stCondLst>
                                            <p:cond delay="499"/>
                                          </p:stCondLst>
                                        </p:cTn>
                                        <p:tgtEl>
                                          <p:spTgt spid="65"/>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66"/>
                                        </p:tgtEl>
                                      </p:cBhvr>
                                    </p:animEffect>
                                    <p:set>
                                      <p:cBhvr>
                                        <p:cTn id="23" dur="1" fill="hold">
                                          <p:stCondLst>
                                            <p:cond delay="499"/>
                                          </p:stCondLst>
                                        </p:cTn>
                                        <p:tgtEl>
                                          <p:spTgt spid="66"/>
                                        </p:tgtEl>
                                        <p:attrNameLst>
                                          <p:attrName>style.visibility</p:attrName>
                                        </p:attrNameLst>
                                      </p:cBhvr>
                                      <p:to>
                                        <p:strVal val="hidden"/>
                                      </p:to>
                                    </p:set>
                                  </p:childTnLst>
                                </p:cTn>
                              </p:par>
                              <p:par>
                                <p:cTn id="24" presetID="22" presetClass="exit" presetSubtype="4" fill="hold" grpId="0" nodeType="withEffect">
                                  <p:stCondLst>
                                    <p:cond delay="0"/>
                                  </p:stCondLst>
                                  <p:childTnLst>
                                    <p:animEffect transition="out" filter="wipe(down)">
                                      <p:cBhvr>
                                        <p:cTn id="25" dur="500"/>
                                        <p:tgtEl>
                                          <p:spTgt spid="67"/>
                                        </p:tgtEl>
                                      </p:cBhvr>
                                    </p:animEffect>
                                    <p:set>
                                      <p:cBhvr>
                                        <p:cTn id="26" dur="1" fill="hold">
                                          <p:stCondLst>
                                            <p:cond delay="499"/>
                                          </p:stCondLst>
                                        </p:cTn>
                                        <p:tgtEl>
                                          <p:spTgt spid="67"/>
                                        </p:tgtEl>
                                        <p:attrNameLst>
                                          <p:attrName>style.visibility</p:attrName>
                                        </p:attrNameLst>
                                      </p:cBhvr>
                                      <p:to>
                                        <p:strVal val="hidden"/>
                                      </p:to>
                                    </p:set>
                                  </p:childTnLst>
                                </p:cTn>
                              </p:par>
                              <p:par>
                                <p:cTn id="27" presetID="22" presetClass="exit" presetSubtype="4" fill="hold" grpId="0" nodeType="withEffect">
                                  <p:stCondLst>
                                    <p:cond delay="0"/>
                                  </p:stCondLst>
                                  <p:childTnLst>
                                    <p:animEffect transition="out" filter="wipe(down)">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22" presetClass="exit" presetSubtype="4" fill="hold" grpId="0" nodeType="withEffect">
                                  <p:stCondLst>
                                    <p:cond delay="0"/>
                                  </p:stCondLst>
                                  <p:childTnLst>
                                    <p:animEffect transition="out" filter="wipe(down)">
                                      <p:cBhvr>
                                        <p:cTn id="31" dur="500"/>
                                        <p:tgtEl>
                                          <p:spTgt spid="69"/>
                                        </p:tgtEl>
                                      </p:cBhvr>
                                    </p:animEffect>
                                    <p:set>
                                      <p:cBhvr>
                                        <p:cTn id="32" dur="1" fill="hold">
                                          <p:stCondLst>
                                            <p:cond delay="499"/>
                                          </p:stCondLst>
                                        </p:cTn>
                                        <p:tgtEl>
                                          <p:spTgt spid="69"/>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70"/>
                                        </p:tgtEl>
                                      </p:cBhvr>
                                    </p:animEffect>
                                    <p:set>
                                      <p:cBhvr>
                                        <p:cTn id="35" dur="1" fill="hold">
                                          <p:stCondLst>
                                            <p:cond delay="499"/>
                                          </p:stCondLst>
                                        </p:cTn>
                                        <p:tgtEl>
                                          <p:spTgt spid="70"/>
                                        </p:tgtEl>
                                        <p:attrNameLst>
                                          <p:attrName>style.visibility</p:attrName>
                                        </p:attrNameLst>
                                      </p:cBhvr>
                                      <p:to>
                                        <p:strVal val="hidden"/>
                                      </p:to>
                                    </p:set>
                                  </p:childTnLst>
                                </p:cTn>
                              </p:par>
                              <p:par>
                                <p:cTn id="36" presetID="22" presetClass="exit" presetSubtype="4" fill="hold" grpId="0" nodeType="withEffect">
                                  <p:stCondLst>
                                    <p:cond delay="0"/>
                                  </p:stCondLst>
                                  <p:childTnLst>
                                    <p:animEffect transition="out" filter="wipe(down)">
                                      <p:cBhvr>
                                        <p:cTn id="37" dur="500"/>
                                        <p:tgtEl>
                                          <p:spTgt spid="73"/>
                                        </p:tgtEl>
                                      </p:cBhvr>
                                    </p:animEffect>
                                    <p:set>
                                      <p:cBhvr>
                                        <p:cTn id="38" dur="1" fill="hold">
                                          <p:stCondLst>
                                            <p:cond delay="499"/>
                                          </p:stCondLst>
                                        </p:cTn>
                                        <p:tgtEl>
                                          <p:spTgt spid="73"/>
                                        </p:tgtEl>
                                        <p:attrNameLst>
                                          <p:attrName>style.visibility</p:attrName>
                                        </p:attrNameLst>
                                      </p:cBhvr>
                                      <p:to>
                                        <p:strVal val="hidden"/>
                                      </p:to>
                                    </p:set>
                                  </p:childTnLst>
                                </p:cTn>
                              </p:par>
                              <p:par>
                                <p:cTn id="39" presetID="22" presetClass="exit" presetSubtype="4" fill="hold" grpId="0" nodeType="withEffect">
                                  <p:stCondLst>
                                    <p:cond delay="0"/>
                                  </p:stCondLst>
                                  <p:childTnLst>
                                    <p:animEffect transition="out" filter="wipe(down)">
                                      <p:cBhvr>
                                        <p:cTn id="40" dur="500"/>
                                        <p:tgtEl>
                                          <p:spTgt spid="71"/>
                                        </p:tgtEl>
                                      </p:cBhvr>
                                    </p:animEffect>
                                    <p:set>
                                      <p:cBhvr>
                                        <p:cTn id="41" dur="1" fill="hold">
                                          <p:stCondLst>
                                            <p:cond delay="499"/>
                                          </p:stCondLst>
                                        </p:cTn>
                                        <p:tgtEl>
                                          <p:spTgt spid="71"/>
                                        </p:tgtEl>
                                        <p:attrNameLst>
                                          <p:attrName>style.visibility</p:attrName>
                                        </p:attrNameLst>
                                      </p:cBhvr>
                                      <p:to>
                                        <p:strVal val="hidden"/>
                                      </p:to>
                                    </p:set>
                                  </p:childTnLst>
                                </p:cTn>
                              </p:par>
                              <p:par>
                                <p:cTn id="42" presetID="22" presetClass="exit" presetSubtype="4" fill="hold" grpId="0" nodeType="withEffect">
                                  <p:stCondLst>
                                    <p:cond delay="0"/>
                                  </p:stCondLst>
                                  <p:childTnLst>
                                    <p:animEffect transition="out" filter="wipe(down)">
                                      <p:cBhvr>
                                        <p:cTn id="43" dur="500"/>
                                        <p:tgtEl>
                                          <p:spTgt spid="72"/>
                                        </p:tgtEl>
                                      </p:cBhvr>
                                    </p:animEffect>
                                    <p:set>
                                      <p:cBhvr>
                                        <p:cTn id="44" dur="1" fill="hold">
                                          <p:stCondLst>
                                            <p:cond delay="499"/>
                                          </p:stCondLst>
                                        </p:cTn>
                                        <p:tgtEl>
                                          <p:spTgt spid="7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22" presetClass="exit" presetSubtype="4" fill="hold" grpId="0" nodeType="withEffect">
                                  <p:stCondLst>
                                    <p:cond delay="0"/>
                                  </p:stCondLst>
                                  <p:childTnLst>
                                    <p:animEffect transition="out" filter="wipe(down)">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63"/>
                                        </p:tgtEl>
                                      </p:cBhvr>
                                    </p:animEffect>
                                    <p:set>
                                      <p:cBhvr>
                                        <p:cTn id="55" dur="1" fill="hold">
                                          <p:stCondLst>
                                            <p:cond delay="499"/>
                                          </p:stCondLst>
                                        </p:cTn>
                                        <p:tgtEl>
                                          <p:spTgt spid="63"/>
                                        </p:tgtEl>
                                        <p:attrNameLst>
                                          <p:attrName>style.visibility</p:attrName>
                                        </p:attrNameLst>
                                      </p:cBhvr>
                                      <p:to>
                                        <p:strVal val="hidden"/>
                                      </p:to>
                                    </p:set>
                                  </p:childTnLst>
                                </p:cTn>
                              </p:par>
                              <p:par>
                                <p:cTn id="56" presetID="22" presetClass="exit" presetSubtype="4" fill="hold" grpId="0" nodeType="withEffect">
                                  <p:stCondLst>
                                    <p:cond delay="0"/>
                                  </p:stCondLst>
                                  <p:childTnLst>
                                    <p:animEffect transition="out" filter="wipe(down)">
                                      <p:cBhvr>
                                        <p:cTn id="57" dur="500"/>
                                        <p:tgtEl>
                                          <p:spTgt spid="64"/>
                                        </p:tgtEl>
                                      </p:cBhvr>
                                    </p:animEffect>
                                    <p:set>
                                      <p:cBhvr>
                                        <p:cTn id="58" dur="1" fill="hold">
                                          <p:stCondLst>
                                            <p:cond delay="499"/>
                                          </p:stCondLst>
                                        </p:cTn>
                                        <p:tgtEl>
                                          <p:spTgt spid="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0" nodeType="clickEffect">
                                  <p:stCondLst>
                                    <p:cond delay="0"/>
                                  </p:stCondLst>
                                  <p:childTnLst>
                                    <p:animEffect transition="out" filter="wipe(down)">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22" presetClass="exit" presetSubtype="4" fill="hold" grpId="0" nodeType="withEffect">
                                  <p:stCondLst>
                                    <p:cond delay="0"/>
                                  </p:stCondLst>
                                  <p:childTnLst>
                                    <p:animEffect transition="out" filter="wipe(down)">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par>
                                <p:cTn id="67" presetID="22" presetClass="exit" presetSubtype="4" fill="hold" grpId="0" nodeType="withEffect">
                                  <p:stCondLst>
                                    <p:cond delay="0"/>
                                  </p:stCondLst>
                                  <p:childTnLst>
                                    <p:animEffect transition="out" filter="wipe(down)">
                                      <p:cBhvr>
                                        <p:cTn id="68" dur="500"/>
                                        <p:tgtEl>
                                          <p:spTgt spid="36"/>
                                        </p:tgtEl>
                                      </p:cBhvr>
                                    </p:animEffect>
                                    <p:set>
                                      <p:cBhvr>
                                        <p:cTn id="69" dur="1" fill="hold">
                                          <p:stCondLst>
                                            <p:cond delay="499"/>
                                          </p:stCondLst>
                                        </p:cTn>
                                        <p:tgtEl>
                                          <p:spTgt spid="36"/>
                                        </p:tgtEl>
                                        <p:attrNameLst>
                                          <p:attrName>style.visibility</p:attrName>
                                        </p:attrNameLst>
                                      </p:cBhvr>
                                      <p:to>
                                        <p:strVal val="hidden"/>
                                      </p:to>
                                    </p:set>
                                  </p:childTnLst>
                                </p:cTn>
                              </p:par>
                              <p:par>
                                <p:cTn id="70" presetID="22" presetClass="exit" presetSubtype="4" fill="hold" grpId="0" nodeType="withEffect">
                                  <p:stCondLst>
                                    <p:cond delay="0"/>
                                  </p:stCondLst>
                                  <p:childTnLst>
                                    <p:animEffect transition="out" filter="wipe(down)">
                                      <p:cBhvr>
                                        <p:cTn id="71" dur="500"/>
                                        <p:tgtEl>
                                          <p:spTgt spid="37"/>
                                        </p:tgtEl>
                                      </p:cBhvr>
                                    </p:animEffect>
                                    <p:set>
                                      <p:cBhvr>
                                        <p:cTn id="72" dur="1" fill="hold">
                                          <p:stCondLst>
                                            <p:cond delay="499"/>
                                          </p:stCondLst>
                                        </p:cTn>
                                        <p:tgtEl>
                                          <p:spTgt spid="3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38"/>
                                        </p:tgtEl>
                                      </p:cBhvr>
                                    </p:animEffect>
                                    <p:set>
                                      <p:cBhvr>
                                        <p:cTn id="77" dur="1" fill="hold">
                                          <p:stCondLst>
                                            <p:cond delay="499"/>
                                          </p:stCondLst>
                                        </p:cTn>
                                        <p:tgtEl>
                                          <p:spTgt spid="38"/>
                                        </p:tgtEl>
                                        <p:attrNameLst>
                                          <p:attrName>style.visibility</p:attrName>
                                        </p:attrNameLst>
                                      </p:cBhvr>
                                      <p:to>
                                        <p:strVal val="hidden"/>
                                      </p:to>
                                    </p:set>
                                  </p:childTnLst>
                                </p:cTn>
                              </p:par>
                              <p:par>
                                <p:cTn id="78" presetID="22" presetClass="exit" presetSubtype="4" fill="hold" grpId="0" nodeType="withEffect">
                                  <p:stCondLst>
                                    <p:cond delay="0"/>
                                  </p:stCondLst>
                                  <p:childTnLst>
                                    <p:animEffect transition="out" filter="wipe(down)">
                                      <p:cBhvr>
                                        <p:cTn id="79" dur="500"/>
                                        <p:tgtEl>
                                          <p:spTgt spid="39"/>
                                        </p:tgtEl>
                                      </p:cBhvr>
                                    </p:animEffect>
                                    <p:set>
                                      <p:cBhvr>
                                        <p:cTn id="80" dur="1" fill="hold">
                                          <p:stCondLst>
                                            <p:cond delay="499"/>
                                          </p:stCondLst>
                                        </p:cTn>
                                        <p:tgtEl>
                                          <p:spTgt spid="39"/>
                                        </p:tgtEl>
                                        <p:attrNameLst>
                                          <p:attrName>style.visibility</p:attrName>
                                        </p:attrNameLst>
                                      </p:cBhvr>
                                      <p:to>
                                        <p:strVal val="hidden"/>
                                      </p:to>
                                    </p:set>
                                  </p:childTnLst>
                                </p:cTn>
                              </p:par>
                              <p:par>
                                <p:cTn id="81" presetID="22" presetClass="exit" presetSubtype="4" fill="hold" grpId="0" nodeType="withEffect">
                                  <p:stCondLst>
                                    <p:cond delay="0"/>
                                  </p:stCondLst>
                                  <p:childTnLst>
                                    <p:animEffect transition="out" filter="wipe(down)">
                                      <p:cBhvr>
                                        <p:cTn id="82" dur="500"/>
                                        <p:tgtEl>
                                          <p:spTgt spid="40"/>
                                        </p:tgtEl>
                                      </p:cBhvr>
                                    </p:animEffect>
                                    <p:set>
                                      <p:cBhvr>
                                        <p:cTn id="83" dur="1" fill="hold">
                                          <p:stCondLst>
                                            <p:cond delay="499"/>
                                          </p:stCondLst>
                                        </p:cTn>
                                        <p:tgtEl>
                                          <p:spTgt spid="40"/>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grpId="0" nodeType="clickEffect">
                                  <p:stCondLst>
                                    <p:cond delay="0"/>
                                  </p:stCondLst>
                                  <p:childTnLst>
                                    <p:animEffect transition="out" filter="wipe(down)">
                                      <p:cBhvr>
                                        <p:cTn id="90" dur="500"/>
                                        <p:tgtEl>
                                          <p:spTgt spid="42"/>
                                        </p:tgtEl>
                                      </p:cBhvr>
                                    </p:animEffect>
                                    <p:set>
                                      <p:cBhvr>
                                        <p:cTn id="91" dur="1" fill="hold">
                                          <p:stCondLst>
                                            <p:cond delay="499"/>
                                          </p:stCondLst>
                                        </p:cTn>
                                        <p:tgtEl>
                                          <p:spTgt spid="42"/>
                                        </p:tgtEl>
                                        <p:attrNameLst>
                                          <p:attrName>style.visibility</p:attrName>
                                        </p:attrNameLst>
                                      </p:cBhvr>
                                      <p:to>
                                        <p:strVal val="hidden"/>
                                      </p:to>
                                    </p:set>
                                  </p:childTnLst>
                                </p:cTn>
                              </p:par>
                              <p:par>
                                <p:cTn id="92" presetID="22" presetClass="exit" presetSubtype="4" fill="hold" grpId="0" nodeType="withEffect">
                                  <p:stCondLst>
                                    <p:cond delay="0"/>
                                  </p:stCondLst>
                                  <p:childTnLst>
                                    <p:animEffect transition="out" filter="wipe(down)">
                                      <p:cBhvr>
                                        <p:cTn id="93" dur="500"/>
                                        <p:tgtEl>
                                          <p:spTgt spid="43"/>
                                        </p:tgtEl>
                                      </p:cBhvr>
                                    </p:animEffect>
                                    <p:set>
                                      <p:cBhvr>
                                        <p:cTn id="94" dur="1" fill="hold">
                                          <p:stCondLst>
                                            <p:cond delay="499"/>
                                          </p:stCondLst>
                                        </p:cTn>
                                        <p:tgtEl>
                                          <p:spTgt spid="4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xit" presetSubtype="4" fill="hold" grpId="0" nodeType="clickEffect">
                                  <p:stCondLst>
                                    <p:cond delay="0"/>
                                  </p:stCondLst>
                                  <p:childTnLst>
                                    <p:animEffect transition="out" filter="wipe(down)">
                                      <p:cBhvr>
                                        <p:cTn id="98" dur="500"/>
                                        <p:tgtEl>
                                          <p:spTgt spid="44"/>
                                        </p:tgtEl>
                                      </p:cBhvr>
                                    </p:animEffect>
                                    <p:set>
                                      <p:cBhvr>
                                        <p:cTn id="99" dur="1" fill="hold">
                                          <p:stCondLst>
                                            <p:cond delay="499"/>
                                          </p:stCondLst>
                                        </p:cTn>
                                        <p:tgtEl>
                                          <p:spTgt spid="44"/>
                                        </p:tgtEl>
                                        <p:attrNameLst>
                                          <p:attrName>style.visibility</p:attrName>
                                        </p:attrNameLst>
                                      </p:cBhvr>
                                      <p:to>
                                        <p:strVal val="hidden"/>
                                      </p:to>
                                    </p:set>
                                  </p:childTnLst>
                                </p:cTn>
                              </p:par>
                              <p:par>
                                <p:cTn id="100" presetID="22" presetClass="exit" presetSubtype="4" fill="hold" grpId="0" nodeType="withEffect">
                                  <p:stCondLst>
                                    <p:cond delay="0"/>
                                  </p:stCondLst>
                                  <p:childTnLst>
                                    <p:animEffect transition="out" filter="wipe(down)">
                                      <p:cBhvr>
                                        <p:cTn id="101" dur="500"/>
                                        <p:tgtEl>
                                          <p:spTgt spid="45"/>
                                        </p:tgtEl>
                                      </p:cBhvr>
                                    </p:animEffect>
                                    <p:set>
                                      <p:cBhvr>
                                        <p:cTn id="102" dur="1" fill="hold">
                                          <p:stCondLst>
                                            <p:cond delay="499"/>
                                          </p:stCondLst>
                                        </p:cTn>
                                        <p:tgtEl>
                                          <p:spTgt spid="4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ipe(up)">
                                      <p:cBhvr>
                                        <p:cTn id="111" dur="500"/>
                                        <p:tgtEl>
                                          <p:spTgt spid="4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wipe(left)">
                                      <p:cBhvr>
                                        <p:cTn id="116" dur="500"/>
                                        <p:tgtEl>
                                          <p:spTgt spid="4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0" nodeType="clickEffect">
                                  <p:stCondLst>
                                    <p:cond delay="0"/>
                                  </p:stCondLst>
                                  <p:childTnLst>
                                    <p:animEffect transition="out" filter="wipe(down)">
                                      <p:cBhvr>
                                        <p:cTn id="120" dur="500"/>
                                        <p:tgtEl>
                                          <p:spTgt spid="55"/>
                                        </p:tgtEl>
                                      </p:cBhvr>
                                    </p:animEffect>
                                    <p:set>
                                      <p:cBhvr>
                                        <p:cTn id="121" dur="1" fill="hold">
                                          <p:stCondLst>
                                            <p:cond delay="499"/>
                                          </p:stCondLst>
                                        </p:cTn>
                                        <p:tgtEl>
                                          <p:spTgt spid="55"/>
                                        </p:tgtEl>
                                        <p:attrNameLst>
                                          <p:attrName>style.visibility</p:attrName>
                                        </p:attrNameLst>
                                      </p:cBhvr>
                                      <p:to>
                                        <p:strVal val="hidden"/>
                                      </p:to>
                                    </p:set>
                                  </p:childTnLst>
                                </p:cTn>
                              </p:par>
                              <p:par>
                                <p:cTn id="122" presetID="22" presetClass="exit" presetSubtype="4" fill="hold" grpId="0" nodeType="withEffect">
                                  <p:stCondLst>
                                    <p:cond delay="0"/>
                                  </p:stCondLst>
                                  <p:childTnLst>
                                    <p:animEffect transition="out" filter="wipe(down)">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51"/>
                                        </p:tgtEl>
                                      </p:cBhvr>
                                    </p:animEffect>
                                    <p:set>
                                      <p:cBhvr>
                                        <p:cTn id="127" dur="1" fill="hold">
                                          <p:stCondLst>
                                            <p:cond delay="499"/>
                                          </p:stCondLst>
                                        </p:cTn>
                                        <p:tgtEl>
                                          <p:spTgt spid="51"/>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52"/>
                                        </p:tgtEl>
                                      </p:cBhvr>
                                    </p:animEffect>
                                    <p:set>
                                      <p:cBhvr>
                                        <p:cTn id="130" dur="1" fill="hold">
                                          <p:stCondLst>
                                            <p:cond delay="499"/>
                                          </p:stCondLst>
                                        </p:cTn>
                                        <p:tgtEl>
                                          <p:spTgt spid="52"/>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wipe(up)">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wipe(left)">
                                      <p:cBhvr>
                                        <p:cTn id="140" dur="500"/>
                                        <p:tgtEl>
                                          <p:spTgt spid="5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49"/>
                                        </p:tgtEl>
                                      </p:cBhvr>
                                    </p:animEffect>
                                    <p:set>
                                      <p:cBhvr>
                                        <p:cTn id="145" dur="1" fill="hold">
                                          <p:stCondLst>
                                            <p:cond delay="499"/>
                                          </p:stCondLst>
                                        </p:cTn>
                                        <p:tgtEl>
                                          <p:spTgt spid="49"/>
                                        </p:tgtEl>
                                        <p:attrNameLst>
                                          <p:attrName>style.visibility</p:attrName>
                                        </p:attrNameLst>
                                      </p:cBhvr>
                                      <p:to>
                                        <p:strVal val="hidden"/>
                                      </p:to>
                                    </p:set>
                                  </p:childTnLst>
                                </p:cTn>
                              </p:par>
                              <p:par>
                                <p:cTn id="146" presetID="22" presetClass="exit" presetSubtype="4" fill="hold" grpId="0" nodeType="withEffect">
                                  <p:stCondLst>
                                    <p:cond delay="0"/>
                                  </p:stCondLst>
                                  <p:childTnLst>
                                    <p:animEffect transition="out" filter="wipe(down)">
                                      <p:cBhvr>
                                        <p:cTn id="147" dur="500"/>
                                        <p:tgtEl>
                                          <p:spTgt spid="50"/>
                                        </p:tgtEl>
                                      </p:cBhvr>
                                    </p:animEffect>
                                    <p:set>
                                      <p:cBhvr>
                                        <p:cTn id="148" dur="1" fill="hold">
                                          <p:stCondLst>
                                            <p:cond delay="499"/>
                                          </p:stCondLst>
                                        </p:cTn>
                                        <p:tgtEl>
                                          <p:spTgt spid="50"/>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53"/>
                                        </p:tgtEl>
                                      </p:cBhvr>
                                    </p:animEffect>
                                    <p:set>
                                      <p:cBhvr>
                                        <p:cTn id="151" dur="1" fill="hold">
                                          <p:stCondLst>
                                            <p:cond delay="499"/>
                                          </p:stCondLst>
                                        </p:cTn>
                                        <p:tgtEl>
                                          <p:spTgt spid="53"/>
                                        </p:tgtEl>
                                        <p:attrNameLst>
                                          <p:attrName>style.visibility</p:attrName>
                                        </p:attrNameLst>
                                      </p:cBhvr>
                                      <p:to>
                                        <p:strVal val="hidden"/>
                                      </p:to>
                                    </p:set>
                                  </p:childTnLst>
                                </p:cTn>
                              </p:par>
                              <p:par>
                                <p:cTn id="152" presetID="22" presetClass="exit" presetSubtype="4" fill="hold" grpId="0" nodeType="withEffect">
                                  <p:stCondLst>
                                    <p:cond delay="0"/>
                                  </p:stCondLst>
                                  <p:childTnLst>
                                    <p:animEffect transition="out" filter="wipe(down)">
                                      <p:cBhvr>
                                        <p:cTn id="153" dur="500"/>
                                        <p:tgtEl>
                                          <p:spTgt spid="54"/>
                                        </p:tgtEl>
                                      </p:cBhvr>
                                    </p:animEffect>
                                    <p:set>
                                      <p:cBhvr>
                                        <p:cTn id="154" dur="1" fill="hold">
                                          <p:stCondLst>
                                            <p:cond delay="499"/>
                                          </p:stCondLst>
                                        </p:cTn>
                                        <p:tgtEl>
                                          <p:spTgt spid="5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wipe(up)">
                                      <p:cBhvr>
                                        <p:cTn id="159" dur="500"/>
                                        <p:tgtEl>
                                          <p:spTgt spid="6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8"/>
                                        </p:tgtEl>
                                        <p:attrNameLst>
                                          <p:attrName>style.visibility</p:attrName>
                                        </p:attrNameLst>
                                      </p:cBhvr>
                                      <p:to>
                                        <p:strVal val="visible"/>
                                      </p:to>
                                    </p:set>
                                    <p:animEffect transition="in" filter="wipe(left)">
                                      <p:cBhvr>
                                        <p:cTn id="164" dur="500"/>
                                        <p:tgtEl>
                                          <p:spTgt spid="58"/>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wipe(left)">
                                      <p:cBhvr>
                                        <p:cTn id="16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p:bldP spid="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7" grpId="0" animBg="1"/>
      <p:bldP spid="46" grpId="0"/>
      <p:bldP spid="47"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Reduce the function to simplest form using tabulation method</a:t>
            </a:r>
          </a:p>
        </p:txBody>
      </p:sp>
      <mc:AlternateContent xmlns:mc="http://schemas.openxmlformats.org/markup-compatibility/2006" xmlns:a14="http://schemas.microsoft.com/office/drawing/2010/main">
        <mc:Choice Requires="a14">
          <p:sp>
            <p:nvSpPr>
              <p:cNvPr id="4" name="Rectangle 3"/>
              <p:cNvSpPr/>
              <p:nvPr/>
            </p:nvSpPr>
            <p:spPr>
              <a:xfrm>
                <a:off x="463439" y="1507890"/>
                <a:ext cx="4782399" cy="775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𝑓</m:t>
                      </m:r>
                      <m:r>
                        <a:rPr lang="en-IN" sz="2400" b="0" i="1" smtClean="0">
                          <a:latin typeface="Cambria Math" panose="02040503050406030204" pitchFamily="18" charset="0"/>
                        </a:rPr>
                        <m:t>= </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𝑚</m:t>
                          </m:r>
                        </m:sub>
                        <m:sup/>
                        <m:e>
                          <m:r>
                            <a:rPr lang="en-IN" sz="2400" i="1">
                              <a:latin typeface="Cambria Math" panose="02040503050406030204" pitchFamily="18" charset="0"/>
                            </a:rPr>
                            <m:t>(1,2,3,5,6,7,8,9,12,13,15)</m:t>
                          </m:r>
                        </m:e>
                      </m:nary>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463439" y="1507890"/>
                <a:ext cx="4782399" cy="77508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43000" y="2433935"/>
                <a:ext cx="3270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𝐵𝐷</m:t>
                      </m:r>
                      <m:r>
                        <a:rPr lang="en-IN" sz="2400" b="0" i="1" smtClean="0">
                          <a:latin typeface="Cambria Math" panose="02040503050406030204" pitchFamily="18" charset="0"/>
                        </a:rPr>
                        <m:t>+</m:t>
                      </m:r>
                      <m:r>
                        <a:rPr lang="en-IN" sz="2400" b="0" i="1" smtClean="0">
                          <a:latin typeface="Cambria Math" panose="02040503050406030204" pitchFamily="18" charset="0"/>
                        </a:rPr>
                        <m:t>𝐴</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𝐶</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𝐷</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1143000" y="2433935"/>
                <a:ext cx="3270704" cy="46166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895600"/>
                <a:ext cx="3270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𝐵𝐷</m:t>
                      </m:r>
                      <m:r>
                        <a:rPr lang="en-IN" sz="2400" b="0" i="1" smtClean="0">
                          <a:latin typeface="Cambria Math" panose="02040503050406030204" pitchFamily="18" charset="0"/>
                        </a:rPr>
                        <m:t>+</m:t>
                      </m:r>
                      <m:r>
                        <a:rPr lang="en-IN" sz="2400" b="0" i="1" smtClean="0">
                          <a:latin typeface="Cambria Math" panose="02040503050406030204" pitchFamily="18" charset="0"/>
                        </a:rPr>
                        <m:t>𝐴</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𝐶</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𝐷</m:t>
                      </m:r>
                    </m:oMath>
                  </m:oMathPara>
                </a14:m>
                <a:endParaRPr lang="en-IN" sz="2400"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895600"/>
                <a:ext cx="3270704" cy="461665"/>
              </a:xfrm>
              <a:prstGeom prst="rect">
                <a:avLst/>
              </a:prstGeom>
              <a:blipFill rotWithShape="0">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6132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Variable K-Map</a:t>
            </a:r>
          </a:p>
        </p:txBody>
      </p:sp>
      <p:graphicFrame>
        <p:nvGraphicFramePr>
          <p:cNvPr id="4" name="Content Placeholder 3"/>
          <p:cNvGraphicFramePr>
            <a:graphicFrameLocks noGrp="1"/>
          </p:cNvGraphicFramePr>
          <p:nvPr>
            <p:ph idx="1"/>
          </p:nvPr>
        </p:nvGraphicFramePr>
        <p:xfrm>
          <a:off x="5810250" y="2971800"/>
          <a:ext cx="3143252" cy="16764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p:cNvSpPr txBox="1"/>
          <p:nvPr/>
        </p:nvSpPr>
        <p:spPr>
          <a:xfrm>
            <a:off x="6248400" y="29526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6248400" y="37908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7086600" y="2957512"/>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7086600" y="3790890"/>
            <a:ext cx="314510" cy="400110"/>
          </a:xfrm>
          <a:prstGeom prst="rect">
            <a:avLst/>
          </a:prstGeom>
          <a:noFill/>
        </p:spPr>
        <p:txBody>
          <a:bodyPr wrap="none" rtlCol="0">
            <a:spAutoFit/>
          </a:bodyPr>
          <a:lstStyle/>
          <a:p>
            <a:r>
              <a:rPr lang="en-US" sz="2000" dirty="0"/>
              <a:t>3</a:t>
            </a:r>
          </a:p>
        </p:txBody>
      </p:sp>
      <p:graphicFrame>
        <p:nvGraphicFramePr>
          <p:cNvPr id="17" name="Table 16"/>
          <p:cNvGraphicFramePr>
            <a:graphicFrameLocks noGrp="1"/>
          </p:cNvGraphicFramePr>
          <p:nvPr/>
        </p:nvGraphicFramePr>
        <p:xfrm>
          <a:off x="81684" y="2133600"/>
          <a:ext cx="4555001" cy="3948661"/>
        </p:xfrm>
        <a:graphic>
          <a:graphicData uri="http://schemas.openxmlformats.org/drawingml/2006/table">
            <a:tbl>
              <a:tblPr firstRow="1" bandRow="1"/>
              <a:tblGrid>
                <a:gridCol w="1078740">
                  <a:extLst>
                    <a:ext uri="{9D8B030D-6E8A-4147-A177-3AD203B41FA5}">
                      <a16:colId xmlns:a16="http://schemas.microsoft.com/office/drawing/2014/main" val="20000"/>
                    </a:ext>
                  </a:extLst>
                </a:gridCol>
                <a:gridCol w="1078740">
                  <a:extLst>
                    <a:ext uri="{9D8B030D-6E8A-4147-A177-3AD203B41FA5}">
                      <a16:colId xmlns:a16="http://schemas.microsoft.com/office/drawing/2014/main" val="20001"/>
                    </a:ext>
                  </a:extLst>
                </a:gridCol>
                <a:gridCol w="1078740">
                  <a:extLst>
                    <a:ext uri="{9D8B030D-6E8A-4147-A177-3AD203B41FA5}">
                      <a16:colId xmlns:a16="http://schemas.microsoft.com/office/drawing/2014/main" val="20002"/>
                    </a:ext>
                  </a:extLst>
                </a:gridCol>
                <a:gridCol w="1318781">
                  <a:extLst>
                    <a:ext uri="{9D8B030D-6E8A-4147-A177-3AD203B41FA5}">
                      <a16:colId xmlns:a16="http://schemas.microsoft.com/office/drawing/2014/main" val="20003"/>
                    </a:ext>
                  </a:extLst>
                </a:gridCol>
              </a:tblGrid>
              <a:tr h="470941">
                <a:tc>
                  <a:txBody>
                    <a:bodyPr/>
                    <a:lstStyle/>
                    <a:p>
                      <a:pPr algn="ctr"/>
                      <a:r>
                        <a:rPr lang="en-US" sz="2000" b="1" dirty="0"/>
                        <a: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err="1"/>
                        <a:t>Minterm</a:t>
                      </a:r>
                      <a:endParaRPr lang="en-US" sz="20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6" name="TextBox 25"/>
          <p:cNvSpPr txBox="1"/>
          <p:nvPr/>
        </p:nvSpPr>
        <p:spPr>
          <a:xfrm>
            <a:off x="190500" y="1143000"/>
            <a:ext cx="8763000" cy="830997"/>
          </a:xfrm>
          <a:prstGeom prst="rect">
            <a:avLst/>
          </a:prstGeom>
          <a:noFill/>
        </p:spPr>
        <p:txBody>
          <a:bodyPr wrap="square" rtlCol="0">
            <a:spAutoFit/>
          </a:bodyPr>
          <a:lstStyle/>
          <a:p>
            <a:pPr algn="just"/>
            <a:r>
              <a:rPr lang="en-US" sz="2400" dirty="0"/>
              <a:t>The three variables A, B and C have eight possible combinations that can be represented by the map as follows</a:t>
            </a:r>
          </a:p>
        </p:txBody>
      </p:sp>
      <p:sp>
        <p:nvSpPr>
          <p:cNvPr id="21" name="TextBox 20"/>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23" name="TextBox 22"/>
          <p:cNvSpPr txBox="1"/>
          <p:nvPr/>
        </p:nvSpPr>
        <p:spPr>
          <a:xfrm>
            <a:off x="7505351" y="2510135"/>
            <a:ext cx="495649" cy="461665"/>
          </a:xfrm>
          <a:prstGeom prst="rect">
            <a:avLst/>
          </a:prstGeom>
          <a:noFill/>
        </p:spPr>
        <p:txBody>
          <a:bodyPr wrap="none" rtlCol="0">
            <a:spAutoFit/>
          </a:bodyPr>
          <a:lstStyle/>
          <a:p>
            <a:r>
              <a:rPr lang="en-US" sz="2400" dirty="0"/>
              <a:t>11</a:t>
            </a:r>
          </a:p>
        </p:txBody>
      </p:sp>
      <p:sp>
        <p:nvSpPr>
          <p:cNvPr id="25" name="TextBox 24"/>
          <p:cNvSpPr txBox="1"/>
          <p:nvPr/>
        </p:nvSpPr>
        <p:spPr>
          <a:xfrm>
            <a:off x="8610600" y="2952690"/>
            <a:ext cx="314510" cy="400110"/>
          </a:xfrm>
          <a:prstGeom prst="rect">
            <a:avLst/>
          </a:prstGeom>
          <a:noFill/>
        </p:spPr>
        <p:txBody>
          <a:bodyPr wrap="none" rtlCol="0">
            <a:spAutoFit/>
          </a:bodyPr>
          <a:lstStyle/>
          <a:p>
            <a:r>
              <a:rPr lang="en-US" sz="2000" dirty="0"/>
              <a:t>4</a:t>
            </a:r>
          </a:p>
        </p:txBody>
      </p:sp>
      <p:sp>
        <p:nvSpPr>
          <p:cNvPr id="27" name="TextBox 26"/>
          <p:cNvSpPr txBox="1"/>
          <p:nvPr/>
        </p:nvSpPr>
        <p:spPr>
          <a:xfrm>
            <a:off x="8610600" y="3810000"/>
            <a:ext cx="314510" cy="400110"/>
          </a:xfrm>
          <a:prstGeom prst="rect">
            <a:avLst/>
          </a:prstGeom>
          <a:noFill/>
        </p:spPr>
        <p:txBody>
          <a:bodyPr wrap="none" rtlCol="0">
            <a:spAutoFit/>
          </a:bodyPr>
          <a:lstStyle/>
          <a:p>
            <a:r>
              <a:rPr lang="en-US" sz="2000" dirty="0"/>
              <a:t>5</a:t>
            </a:r>
          </a:p>
        </p:txBody>
      </p:sp>
      <p:sp>
        <p:nvSpPr>
          <p:cNvPr id="28" name="TextBox 27"/>
          <p:cNvSpPr txBox="1"/>
          <p:nvPr/>
        </p:nvSpPr>
        <p:spPr>
          <a:xfrm>
            <a:off x="7848600" y="2971800"/>
            <a:ext cx="314510" cy="400110"/>
          </a:xfrm>
          <a:prstGeom prst="rect">
            <a:avLst/>
          </a:prstGeom>
          <a:noFill/>
        </p:spPr>
        <p:txBody>
          <a:bodyPr wrap="none" rtlCol="0">
            <a:spAutoFit/>
          </a:bodyPr>
          <a:lstStyle/>
          <a:p>
            <a:r>
              <a:rPr lang="en-US" sz="2000" dirty="0"/>
              <a:t>6</a:t>
            </a:r>
          </a:p>
        </p:txBody>
      </p:sp>
      <p:sp>
        <p:nvSpPr>
          <p:cNvPr id="29" name="TextBox 28"/>
          <p:cNvSpPr txBox="1"/>
          <p:nvPr/>
        </p:nvSpPr>
        <p:spPr>
          <a:xfrm>
            <a:off x="7848600" y="3790890"/>
            <a:ext cx="314510" cy="400110"/>
          </a:xfrm>
          <a:prstGeom prst="rect">
            <a:avLst/>
          </a:prstGeom>
          <a:noFill/>
        </p:spPr>
        <p:txBody>
          <a:bodyPr wrap="none" rtlCol="0">
            <a:spAutoFit/>
          </a:bodyPr>
          <a:lstStyle/>
          <a:p>
            <a:r>
              <a:rPr lang="en-US" sz="2000" dirty="0"/>
              <a:t>7</a:t>
            </a:r>
          </a:p>
        </p:txBody>
      </p:sp>
      <p:cxnSp>
        <p:nvCxnSpPr>
          <p:cNvPr id="30" name="Straight Arrow Connector 29"/>
          <p:cNvCxnSpPr>
            <a:stCxn id="16" idx="2"/>
          </p:cNvCxnSpPr>
          <p:nvPr/>
        </p:nvCxnSpPr>
        <p:spPr>
          <a:xfrm flipH="1">
            <a:off x="7239000" y="4191000"/>
            <a:ext cx="4855" cy="914400"/>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96000" y="5100935"/>
            <a:ext cx="2380973" cy="461665"/>
          </a:xfrm>
          <a:prstGeom prst="rect">
            <a:avLst/>
          </a:prstGeom>
          <a:noFill/>
        </p:spPr>
        <p:txBody>
          <a:bodyPr wrap="none" rtlCol="0">
            <a:spAutoFit/>
          </a:bodyPr>
          <a:lstStyle/>
          <a:p>
            <a:r>
              <a:rPr lang="en-US" sz="2400" dirty="0" err="1"/>
              <a:t>Minterm</a:t>
            </a:r>
            <a:r>
              <a:rPr lang="en-US" sz="2400" dirty="0"/>
              <a:t> Number</a:t>
            </a:r>
          </a:p>
        </p:txBody>
      </p:sp>
    </p:spTree>
    <p:extLst>
      <p:ext uri="{BB962C8B-B14F-4D97-AF65-F5344CB8AC3E}">
        <p14:creationId xmlns:p14="http://schemas.microsoft.com/office/powerpoint/2010/main" val="1877138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2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500"/>
                                        <p:tgtEl>
                                          <p:spTgt spid="2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up)">
                                      <p:cBhvr>
                                        <p:cTn id="64" dur="500"/>
                                        <p:tgtEl>
                                          <p:spTgt spid="2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up)">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26" grpId="0"/>
      <p:bldP spid="21" grpId="0"/>
      <p:bldP spid="23" grpId="0"/>
      <p:bldP spid="25" grpId="0"/>
      <p:bldP spid="27" grpId="0"/>
      <p:bldP spid="28" grpId="0"/>
      <p:bldP spid="29"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Variable K-Map</a:t>
            </a:r>
          </a:p>
        </p:txBody>
      </p:sp>
      <p:graphicFrame>
        <p:nvGraphicFramePr>
          <p:cNvPr id="17" name="Table 16"/>
          <p:cNvGraphicFramePr>
            <a:graphicFrameLocks noGrp="1"/>
          </p:cNvGraphicFramePr>
          <p:nvPr/>
        </p:nvGraphicFramePr>
        <p:xfrm>
          <a:off x="685800" y="2133600"/>
          <a:ext cx="3652116" cy="3948661"/>
        </p:xfrm>
        <a:graphic>
          <a:graphicData uri="http://schemas.openxmlformats.org/drawingml/2006/table">
            <a:tbl>
              <a:tblPr firstRow="1" bandRow="1"/>
              <a:tblGrid>
                <a:gridCol w="565110">
                  <a:extLst>
                    <a:ext uri="{9D8B030D-6E8A-4147-A177-3AD203B41FA5}">
                      <a16:colId xmlns:a16="http://schemas.microsoft.com/office/drawing/2014/main" val="20000"/>
                    </a:ext>
                  </a:extLst>
                </a:gridCol>
                <a:gridCol w="506369">
                  <a:extLst>
                    <a:ext uri="{9D8B030D-6E8A-4147-A177-3AD203B41FA5}">
                      <a16:colId xmlns:a16="http://schemas.microsoft.com/office/drawing/2014/main" val="20001"/>
                    </a:ext>
                  </a:extLst>
                </a:gridCol>
                <a:gridCol w="506369">
                  <a:extLst>
                    <a:ext uri="{9D8B030D-6E8A-4147-A177-3AD203B41FA5}">
                      <a16:colId xmlns:a16="http://schemas.microsoft.com/office/drawing/2014/main" val="20002"/>
                    </a:ext>
                  </a:extLst>
                </a:gridCol>
                <a:gridCol w="506369">
                  <a:extLst>
                    <a:ext uri="{9D8B030D-6E8A-4147-A177-3AD203B41FA5}">
                      <a16:colId xmlns:a16="http://schemas.microsoft.com/office/drawing/2014/main" val="20003"/>
                    </a:ext>
                  </a:extLst>
                </a:gridCol>
                <a:gridCol w="1567899">
                  <a:extLst>
                    <a:ext uri="{9D8B030D-6E8A-4147-A177-3AD203B41FA5}">
                      <a16:colId xmlns:a16="http://schemas.microsoft.com/office/drawing/2014/main" val="20004"/>
                    </a:ext>
                  </a:extLst>
                </a:gridCol>
              </a:tblGrid>
              <a:tr h="470941">
                <a:tc>
                  <a:txBody>
                    <a:bodyPr/>
                    <a:lstStyle/>
                    <a:p>
                      <a:pPr algn="ctr"/>
                      <a:r>
                        <a:rPr lang="en-US" sz="2000" b="1" dirty="0"/>
                        <a: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err="1"/>
                        <a:t>Minterm</a:t>
                      </a:r>
                      <a:endParaRPr lang="en-US" sz="20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434715">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6" name="TextBox 25"/>
          <p:cNvSpPr txBox="1"/>
          <p:nvPr/>
        </p:nvSpPr>
        <p:spPr>
          <a:xfrm>
            <a:off x="190500" y="990600"/>
            <a:ext cx="8763000" cy="830997"/>
          </a:xfrm>
          <a:prstGeom prst="rect">
            <a:avLst/>
          </a:prstGeom>
          <a:noFill/>
        </p:spPr>
        <p:txBody>
          <a:bodyPr wrap="square" rtlCol="0">
            <a:spAutoFit/>
          </a:bodyPr>
          <a:lstStyle/>
          <a:p>
            <a:pPr algn="just"/>
            <a:r>
              <a:rPr lang="en-US" sz="2400" dirty="0"/>
              <a:t>The four variables A, B, C and D have sixteen possible combinations that can be represented by the map as follows</a:t>
            </a:r>
          </a:p>
        </p:txBody>
      </p:sp>
      <p:graphicFrame>
        <p:nvGraphicFramePr>
          <p:cNvPr id="32" name="Table 31"/>
          <p:cNvGraphicFramePr>
            <a:graphicFrameLocks noGrp="1"/>
          </p:cNvGraphicFramePr>
          <p:nvPr/>
        </p:nvGraphicFramePr>
        <p:xfrm>
          <a:off x="4724400" y="2133600"/>
          <a:ext cx="3652116" cy="3948661"/>
        </p:xfrm>
        <a:graphic>
          <a:graphicData uri="http://schemas.openxmlformats.org/drawingml/2006/table">
            <a:tbl>
              <a:tblPr firstRow="1" bandRow="1"/>
              <a:tblGrid>
                <a:gridCol w="566652">
                  <a:extLst>
                    <a:ext uri="{9D8B030D-6E8A-4147-A177-3AD203B41FA5}">
                      <a16:colId xmlns:a16="http://schemas.microsoft.com/office/drawing/2014/main" val="20000"/>
                    </a:ext>
                  </a:extLst>
                </a:gridCol>
                <a:gridCol w="507751">
                  <a:extLst>
                    <a:ext uri="{9D8B030D-6E8A-4147-A177-3AD203B41FA5}">
                      <a16:colId xmlns:a16="http://schemas.microsoft.com/office/drawing/2014/main" val="20001"/>
                    </a:ext>
                  </a:extLst>
                </a:gridCol>
                <a:gridCol w="507751">
                  <a:extLst>
                    <a:ext uri="{9D8B030D-6E8A-4147-A177-3AD203B41FA5}">
                      <a16:colId xmlns:a16="http://schemas.microsoft.com/office/drawing/2014/main" val="20002"/>
                    </a:ext>
                  </a:extLst>
                </a:gridCol>
                <a:gridCol w="507751">
                  <a:extLst>
                    <a:ext uri="{9D8B030D-6E8A-4147-A177-3AD203B41FA5}">
                      <a16:colId xmlns:a16="http://schemas.microsoft.com/office/drawing/2014/main" val="20003"/>
                    </a:ext>
                  </a:extLst>
                </a:gridCol>
                <a:gridCol w="1562211">
                  <a:extLst>
                    <a:ext uri="{9D8B030D-6E8A-4147-A177-3AD203B41FA5}">
                      <a16:colId xmlns:a16="http://schemas.microsoft.com/office/drawing/2014/main" val="20004"/>
                    </a:ext>
                  </a:extLst>
                </a:gridCol>
              </a:tblGrid>
              <a:tr h="470941">
                <a:tc>
                  <a:txBody>
                    <a:bodyPr/>
                    <a:lstStyle/>
                    <a:p>
                      <a:pPr algn="ctr"/>
                      <a:r>
                        <a:rPr lang="en-US" sz="2000" b="1" dirty="0"/>
                        <a: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a:t>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b="1" dirty="0" err="1"/>
                        <a:t>Minterm</a:t>
                      </a:r>
                      <a:endParaRPr lang="en-US" sz="20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8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9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m</a:t>
                      </a:r>
                      <a:r>
                        <a:rPr lang="en-US" sz="2000" baseline="-25000" dirty="0"/>
                        <a:t>10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11 </a:t>
                      </a:r>
                      <a:r>
                        <a:rPr lang="en-US" sz="2000" baseline="0" dirty="0"/>
                        <a:t>= AB’CD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12 </a:t>
                      </a:r>
                      <a:r>
                        <a:rPr lang="en-US" sz="2000" baseline="0" dirty="0"/>
                        <a:t>= ABC’D’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13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14 </a:t>
                      </a:r>
                      <a:r>
                        <a:rPr lang="en-US" sz="2000" baseline="0" dirty="0"/>
                        <a:t>= ABCD’ </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434715">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15 </a:t>
                      </a:r>
                      <a:r>
                        <a:rPr lang="en-US" sz="2000" baseline="0" dirty="0"/>
                        <a:t>= ABCD</a:t>
                      </a:r>
                      <a:endParaRPr 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99980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Variable K-Map</a:t>
            </a:r>
          </a:p>
        </p:txBody>
      </p:sp>
      <p:grpSp>
        <p:nvGrpSpPr>
          <p:cNvPr id="34" name="Group 33"/>
          <p:cNvGrpSpPr/>
          <p:nvPr/>
        </p:nvGrpSpPr>
        <p:grpSpPr>
          <a:xfrm>
            <a:off x="2667000" y="1371600"/>
            <a:ext cx="3825728" cy="4038600"/>
            <a:chOff x="2667000" y="1371600"/>
            <a:chExt cx="3825728" cy="4038600"/>
          </a:xfrm>
        </p:grpSpPr>
        <p:graphicFrame>
          <p:nvGraphicFramePr>
            <p:cNvPr id="4"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5" name="Straight Connector 4"/>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7" name="TextBox 6"/>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8" name="TextBox 7"/>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9" name="TextBox 8"/>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0" name="TextBox 9"/>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1" name="TextBox 10"/>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2" name="TextBox 11"/>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7" name="TextBox 16"/>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8" name="TextBox 17"/>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19" name="TextBox 18"/>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0" name="TextBox 19"/>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1" name="TextBox 20"/>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4" name="TextBox 2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5" name="TextBox 2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6" name="TextBox 2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7" name="TextBox 2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8" name="TextBox 2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9" name="TextBox 2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0" name="TextBox 2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1" name="TextBox 3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2" name="TextBox 3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3" name="TextBox 32"/>
            <p:cNvSpPr txBox="1"/>
            <p:nvPr/>
          </p:nvSpPr>
          <p:spPr>
            <a:xfrm>
              <a:off x="6048376" y="3752910"/>
              <a:ext cx="444352" cy="400110"/>
            </a:xfrm>
            <a:prstGeom prst="rect">
              <a:avLst/>
            </a:prstGeom>
            <a:noFill/>
          </p:spPr>
          <p:txBody>
            <a:bodyPr wrap="none" rtlCol="0">
              <a:spAutoFit/>
            </a:bodyPr>
            <a:lstStyle/>
            <a:p>
              <a:r>
                <a:rPr lang="en-US" sz="2000" dirty="0"/>
                <a:t>11</a:t>
              </a:r>
            </a:p>
          </p:txBody>
        </p:sp>
      </p:grpSp>
    </p:spTree>
    <p:extLst>
      <p:ext uri="{BB962C8B-B14F-4D97-AF65-F5344CB8AC3E}">
        <p14:creationId xmlns:p14="http://schemas.microsoft.com/office/powerpoint/2010/main" val="2870294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plotting in K-Map</a:t>
            </a:r>
          </a:p>
        </p:txBody>
      </p:sp>
      <p:sp>
        <p:nvSpPr>
          <p:cNvPr id="3" name="Content Placeholder 2"/>
          <p:cNvSpPr>
            <a:spLocks noGrp="1"/>
          </p:cNvSpPr>
          <p:nvPr>
            <p:ph idx="1"/>
          </p:nvPr>
        </p:nvSpPr>
        <p:spPr/>
        <p:txBody>
          <a:bodyPr/>
          <a:lstStyle/>
          <a:p>
            <a:r>
              <a:rPr lang="en-US" dirty="0"/>
              <a:t>Consider function</a:t>
            </a:r>
          </a:p>
          <a:p>
            <a:pPr marL="0" indent="0" algn="ctr">
              <a:buNone/>
            </a:pPr>
            <a:r>
              <a:rPr lang="en-US" dirty="0"/>
              <a:t>F = AB + A’B</a:t>
            </a:r>
          </a:p>
        </p:txBody>
      </p:sp>
      <p:grpSp>
        <p:nvGrpSpPr>
          <p:cNvPr id="26" name="Group 25"/>
          <p:cNvGrpSpPr/>
          <p:nvPr/>
        </p:nvGrpSpPr>
        <p:grpSpPr>
          <a:xfrm>
            <a:off x="2667000" y="2590800"/>
            <a:ext cx="3429000" cy="2362200"/>
            <a:chOff x="2667000" y="2590800"/>
            <a:chExt cx="3429000" cy="2362200"/>
          </a:xfrm>
        </p:grpSpPr>
        <p:graphicFrame>
          <p:nvGraphicFramePr>
            <p:cNvPr id="4" name="Content Placeholder 3"/>
            <p:cNvGraphicFramePr>
              <a:graphicFrameLocks/>
            </p:cNvGraphicFramePr>
            <p:nvPr/>
          </p:nvGraphicFramePr>
          <p:xfrm>
            <a:off x="3295650" y="3276600"/>
            <a:ext cx="2800350" cy="1676400"/>
          </p:xfrm>
          <a:graphic>
            <a:graphicData uri="http://schemas.openxmlformats.org/drawingml/2006/table">
              <a:tbl>
                <a:tblPr firstRow="1" bandRow="1"/>
                <a:tblGrid>
                  <a:gridCol w="140017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Straight Connector 4"/>
            <p:cNvCxnSpPr/>
            <p:nvPr/>
          </p:nvCxnSpPr>
          <p:spPr>
            <a:xfrm flipH="1" flipV="1">
              <a:off x="2667000" y="28051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09888" y="2590800"/>
              <a:ext cx="362600" cy="461665"/>
            </a:xfrm>
            <a:prstGeom prst="rect">
              <a:avLst/>
            </a:prstGeom>
            <a:noFill/>
          </p:spPr>
          <p:txBody>
            <a:bodyPr wrap="none" rtlCol="0">
              <a:spAutoFit/>
            </a:bodyPr>
            <a:lstStyle/>
            <a:p>
              <a:r>
                <a:rPr lang="en-US" sz="2400" dirty="0"/>
                <a:t>A</a:t>
              </a:r>
            </a:p>
          </p:txBody>
        </p:sp>
        <p:sp>
          <p:nvSpPr>
            <p:cNvPr id="7" name="TextBox 6"/>
            <p:cNvSpPr txBox="1"/>
            <p:nvPr/>
          </p:nvSpPr>
          <p:spPr>
            <a:xfrm>
              <a:off x="2667000" y="2967335"/>
              <a:ext cx="362600" cy="461665"/>
            </a:xfrm>
            <a:prstGeom prst="rect">
              <a:avLst/>
            </a:prstGeom>
            <a:noFill/>
          </p:spPr>
          <p:txBody>
            <a:bodyPr wrap="none" rtlCol="0">
              <a:spAutoFit/>
            </a:bodyPr>
            <a:lstStyle/>
            <a:p>
              <a:r>
                <a:rPr lang="en-US" sz="2400" dirty="0"/>
                <a:t>B</a:t>
              </a:r>
            </a:p>
          </p:txBody>
        </p:sp>
        <p:sp>
          <p:nvSpPr>
            <p:cNvPr id="8" name="TextBox 7"/>
            <p:cNvSpPr txBox="1"/>
            <p:nvPr/>
          </p:nvSpPr>
          <p:spPr>
            <a:xfrm>
              <a:off x="3733800" y="2814935"/>
              <a:ext cx="340158" cy="461665"/>
            </a:xfrm>
            <a:prstGeom prst="rect">
              <a:avLst/>
            </a:prstGeom>
            <a:noFill/>
          </p:spPr>
          <p:txBody>
            <a:bodyPr wrap="none" rtlCol="0">
              <a:spAutoFit/>
            </a:bodyPr>
            <a:lstStyle/>
            <a:p>
              <a:r>
                <a:rPr lang="en-US" sz="2400" dirty="0"/>
                <a:t>0</a:t>
              </a:r>
            </a:p>
          </p:txBody>
        </p:sp>
        <p:sp>
          <p:nvSpPr>
            <p:cNvPr id="9" name="TextBox 8"/>
            <p:cNvSpPr txBox="1"/>
            <p:nvPr/>
          </p:nvSpPr>
          <p:spPr>
            <a:xfrm>
              <a:off x="5146242" y="2819400"/>
              <a:ext cx="340158" cy="461665"/>
            </a:xfrm>
            <a:prstGeom prst="rect">
              <a:avLst/>
            </a:prstGeom>
            <a:noFill/>
          </p:spPr>
          <p:txBody>
            <a:bodyPr wrap="none" rtlCol="0">
              <a:spAutoFit/>
            </a:bodyPr>
            <a:lstStyle/>
            <a:p>
              <a:r>
                <a:rPr lang="en-US" sz="2400" dirty="0"/>
                <a:t>1</a:t>
              </a:r>
            </a:p>
          </p:txBody>
        </p:sp>
        <p:sp>
          <p:nvSpPr>
            <p:cNvPr id="10" name="TextBox 9"/>
            <p:cNvSpPr txBox="1"/>
            <p:nvPr/>
          </p:nvSpPr>
          <p:spPr>
            <a:xfrm>
              <a:off x="2895600" y="3496270"/>
              <a:ext cx="340158" cy="461665"/>
            </a:xfrm>
            <a:prstGeom prst="rect">
              <a:avLst/>
            </a:prstGeom>
            <a:noFill/>
          </p:spPr>
          <p:txBody>
            <a:bodyPr wrap="none" rtlCol="0">
              <a:spAutoFit/>
            </a:bodyPr>
            <a:lstStyle/>
            <a:p>
              <a:r>
                <a:rPr lang="en-US" sz="2400" dirty="0"/>
                <a:t>0</a:t>
              </a:r>
            </a:p>
          </p:txBody>
        </p:sp>
        <p:sp>
          <p:nvSpPr>
            <p:cNvPr id="11" name="TextBox 10"/>
            <p:cNvSpPr txBox="1"/>
            <p:nvPr/>
          </p:nvSpPr>
          <p:spPr>
            <a:xfrm>
              <a:off x="2907866" y="4262735"/>
              <a:ext cx="340158" cy="461665"/>
            </a:xfrm>
            <a:prstGeom prst="rect">
              <a:avLst/>
            </a:prstGeom>
            <a:noFill/>
          </p:spPr>
          <p:txBody>
            <a:bodyPr wrap="none" rtlCol="0">
              <a:spAutoFit/>
            </a:bodyPr>
            <a:lstStyle/>
            <a:p>
              <a:r>
                <a:rPr lang="en-US" sz="2400" dirty="0"/>
                <a:t>1</a:t>
              </a:r>
            </a:p>
          </p:txBody>
        </p:sp>
        <p:sp>
          <p:nvSpPr>
            <p:cNvPr id="12" name="TextBox 11"/>
            <p:cNvSpPr txBox="1"/>
            <p:nvPr/>
          </p:nvSpPr>
          <p:spPr>
            <a:xfrm>
              <a:off x="4333690" y="325749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4333690" y="4095690"/>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5781490" y="3262312"/>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5781490" y="4095690"/>
              <a:ext cx="314510" cy="400110"/>
            </a:xfrm>
            <a:prstGeom prst="rect">
              <a:avLst/>
            </a:prstGeom>
            <a:noFill/>
          </p:spPr>
          <p:txBody>
            <a:bodyPr wrap="none" rtlCol="0">
              <a:spAutoFit/>
            </a:bodyPr>
            <a:lstStyle/>
            <a:p>
              <a:r>
                <a:rPr lang="en-US" sz="2000" dirty="0"/>
                <a:t>3</a:t>
              </a:r>
            </a:p>
          </p:txBody>
        </p:sp>
      </p:grpSp>
      <p:cxnSp>
        <p:nvCxnSpPr>
          <p:cNvPr id="17" name="Straight Arrow Connector 16"/>
          <p:cNvCxnSpPr>
            <a:endCxn id="18" idx="0"/>
          </p:cNvCxnSpPr>
          <p:nvPr/>
        </p:nvCxnSpPr>
        <p:spPr>
          <a:xfrm>
            <a:off x="4419600" y="1905000"/>
            <a:ext cx="945704" cy="23622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81600" y="4267200"/>
            <a:ext cx="367408" cy="523220"/>
          </a:xfrm>
          <a:prstGeom prst="rect">
            <a:avLst/>
          </a:prstGeom>
          <a:noFill/>
        </p:spPr>
        <p:txBody>
          <a:bodyPr wrap="none" rtlCol="0">
            <a:spAutoFit/>
          </a:bodyPr>
          <a:lstStyle/>
          <a:p>
            <a:r>
              <a:rPr lang="en-US" sz="2800" dirty="0"/>
              <a:t>1</a:t>
            </a:r>
          </a:p>
        </p:txBody>
      </p:sp>
      <p:cxnSp>
        <p:nvCxnSpPr>
          <p:cNvPr id="19" name="Straight Arrow Connector 18"/>
          <p:cNvCxnSpPr>
            <a:endCxn id="20" idx="0"/>
          </p:cNvCxnSpPr>
          <p:nvPr/>
        </p:nvCxnSpPr>
        <p:spPr>
          <a:xfrm flipH="1">
            <a:off x="3917504" y="1905000"/>
            <a:ext cx="1111696" cy="23622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33800" y="4267200"/>
            <a:ext cx="367408" cy="523220"/>
          </a:xfrm>
          <a:prstGeom prst="rect">
            <a:avLst/>
          </a:prstGeom>
          <a:noFill/>
        </p:spPr>
        <p:txBody>
          <a:bodyPr wrap="square" rtlCol="0">
            <a:spAutoFit/>
          </a:bodyPr>
          <a:lstStyle/>
          <a:p>
            <a:r>
              <a:rPr lang="en-US" sz="2800" dirty="0"/>
              <a:t>1</a:t>
            </a:r>
          </a:p>
        </p:txBody>
      </p:sp>
      <p:sp>
        <p:nvSpPr>
          <p:cNvPr id="24" name="TextBox 23"/>
          <p:cNvSpPr txBox="1"/>
          <p:nvPr/>
        </p:nvSpPr>
        <p:spPr>
          <a:xfrm>
            <a:off x="3733800" y="3429000"/>
            <a:ext cx="367408" cy="523220"/>
          </a:xfrm>
          <a:prstGeom prst="rect">
            <a:avLst/>
          </a:prstGeom>
          <a:noFill/>
        </p:spPr>
        <p:txBody>
          <a:bodyPr wrap="none" rtlCol="0">
            <a:spAutoFit/>
          </a:bodyPr>
          <a:lstStyle/>
          <a:p>
            <a:r>
              <a:rPr lang="en-US" sz="2800" dirty="0"/>
              <a:t>0</a:t>
            </a:r>
          </a:p>
        </p:txBody>
      </p:sp>
      <p:sp>
        <p:nvSpPr>
          <p:cNvPr id="25" name="TextBox 24"/>
          <p:cNvSpPr txBox="1"/>
          <p:nvPr/>
        </p:nvSpPr>
        <p:spPr>
          <a:xfrm>
            <a:off x="5195192" y="3429000"/>
            <a:ext cx="367408" cy="523220"/>
          </a:xfrm>
          <a:prstGeom prst="rect">
            <a:avLst/>
          </a:prstGeom>
          <a:noFill/>
        </p:spPr>
        <p:txBody>
          <a:bodyPr wrap="none" rtlCol="0">
            <a:spAutoFit/>
          </a:bodyPr>
          <a:lstStyle/>
          <a:p>
            <a:r>
              <a:rPr lang="en-US" sz="2800" dirty="0"/>
              <a:t>0</a:t>
            </a:r>
          </a:p>
        </p:txBody>
      </p:sp>
    </p:spTree>
    <p:extLst>
      <p:ext uri="{BB962C8B-B14F-4D97-AF65-F5344CB8AC3E}">
        <p14:creationId xmlns:p14="http://schemas.microsoft.com/office/powerpoint/2010/main" val="365323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20"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Boolean Expression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smtClean="0">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𝐵𝐶</m:t>
                      </m:r>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𝐴𝐵𝐶</m:t>
                      </m:r>
                    </m:oMath>
                  </m:oMathPara>
                </a14:m>
                <a:endParaRPr lang="en-US" dirty="0"/>
              </a:p>
              <a:p>
                <a:pPr algn="just"/>
                <a:r>
                  <a:rPr lang="en-US" altLang="en-US" dirty="0"/>
                  <a:t>Its K-Map is given below.</a:t>
                </a:r>
              </a:p>
              <a:p>
                <a:pPr algn="just"/>
                <a:r>
                  <a:rPr lang="en-US" altLang="en-US" dirty="0"/>
                  <a:t>What is the largest group of 1’s that is a power of 2?</a:t>
                </a:r>
                <a:endParaRPr lang="en-US" altLang="en-US" dirty="0">
                  <a:latin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p:grpSp>
        <p:nvGrpSpPr>
          <p:cNvPr id="29" name="Group 28"/>
          <p:cNvGrpSpPr/>
          <p:nvPr/>
        </p:nvGrpSpPr>
        <p:grpSpPr>
          <a:xfrm>
            <a:off x="2705098" y="3200400"/>
            <a:ext cx="3771902" cy="2362200"/>
            <a:chOff x="5181600" y="2286000"/>
            <a:chExt cx="3771902" cy="2362200"/>
          </a:xfrm>
        </p:grpSpPr>
        <p:graphicFrame>
          <p:nvGraphicFramePr>
            <p:cNvPr id="11" name="Content Placeholder 3"/>
            <p:cNvGraphicFramePr>
              <a:graphicFrameLocks/>
            </p:cNvGraphicFramePr>
            <p:nvPr/>
          </p:nvGraphicFramePr>
          <p:xfrm>
            <a:off x="5810250" y="2971800"/>
            <a:ext cx="3143252" cy="16764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14" name="TextBox 13"/>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15" name="TextBox 14"/>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6" name="TextBox 15"/>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7" name="TextBox 16"/>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8" name="TextBox 17"/>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9" name="TextBox 18"/>
            <p:cNvSpPr txBox="1"/>
            <p:nvPr/>
          </p:nvSpPr>
          <p:spPr>
            <a:xfrm>
              <a:off x="6248400" y="2952690"/>
              <a:ext cx="314510" cy="400110"/>
            </a:xfrm>
            <a:prstGeom prst="rect">
              <a:avLst/>
            </a:prstGeom>
            <a:noFill/>
          </p:spPr>
          <p:txBody>
            <a:bodyPr wrap="none" rtlCol="0">
              <a:spAutoFit/>
            </a:bodyPr>
            <a:lstStyle/>
            <a:p>
              <a:r>
                <a:rPr lang="en-US" sz="2000" dirty="0"/>
                <a:t>0</a:t>
              </a:r>
            </a:p>
          </p:txBody>
        </p:sp>
        <p:sp>
          <p:nvSpPr>
            <p:cNvPr id="20" name="TextBox 19"/>
            <p:cNvSpPr txBox="1"/>
            <p:nvPr/>
          </p:nvSpPr>
          <p:spPr>
            <a:xfrm>
              <a:off x="6248400" y="3790890"/>
              <a:ext cx="314510" cy="400110"/>
            </a:xfrm>
            <a:prstGeom prst="rect">
              <a:avLst/>
            </a:prstGeom>
            <a:noFill/>
          </p:spPr>
          <p:txBody>
            <a:bodyPr wrap="none" rtlCol="0">
              <a:spAutoFit/>
            </a:bodyPr>
            <a:lstStyle/>
            <a:p>
              <a:r>
                <a:rPr lang="en-US" sz="2000" dirty="0"/>
                <a:t>1</a:t>
              </a:r>
            </a:p>
          </p:txBody>
        </p:sp>
        <p:sp>
          <p:nvSpPr>
            <p:cNvPr id="21" name="TextBox 20"/>
            <p:cNvSpPr txBox="1"/>
            <p:nvPr/>
          </p:nvSpPr>
          <p:spPr>
            <a:xfrm>
              <a:off x="7086600" y="2957512"/>
              <a:ext cx="314510" cy="400110"/>
            </a:xfrm>
            <a:prstGeom prst="rect">
              <a:avLst/>
            </a:prstGeom>
            <a:noFill/>
          </p:spPr>
          <p:txBody>
            <a:bodyPr wrap="none" rtlCol="0">
              <a:spAutoFit/>
            </a:bodyPr>
            <a:lstStyle/>
            <a:p>
              <a:r>
                <a:rPr lang="en-US" sz="2000" dirty="0"/>
                <a:t>2</a:t>
              </a:r>
            </a:p>
          </p:txBody>
        </p:sp>
        <p:sp>
          <p:nvSpPr>
            <p:cNvPr id="22" name="TextBox 21"/>
            <p:cNvSpPr txBox="1"/>
            <p:nvPr/>
          </p:nvSpPr>
          <p:spPr>
            <a:xfrm>
              <a:off x="7086600" y="3790890"/>
              <a:ext cx="314510" cy="400110"/>
            </a:xfrm>
            <a:prstGeom prst="rect">
              <a:avLst/>
            </a:prstGeom>
            <a:noFill/>
          </p:spPr>
          <p:txBody>
            <a:bodyPr wrap="none" rtlCol="0">
              <a:spAutoFit/>
            </a:bodyPr>
            <a:lstStyle/>
            <a:p>
              <a:r>
                <a:rPr lang="en-US" sz="2000" dirty="0"/>
                <a:t>3</a:t>
              </a:r>
            </a:p>
          </p:txBody>
        </p:sp>
        <p:sp>
          <p:nvSpPr>
            <p:cNvPr id="23" name="TextBox 22"/>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24" name="TextBox 23"/>
            <p:cNvSpPr txBox="1"/>
            <p:nvPr/>
          </p:nvSpPr>
          <p:spPr>
            <a:xfrm>
              <a:off x="7505351" y="2510135"/>
              <a:ext cx="495649" cy="461665"/>
            </a:xfrm>
            <a:prstGeom prst="rect">
              <a:avLst/>
            </a:prstGeom>
            <a:noFill/>
          </p:spPr>
          <p:txBody>
            <a:bodyPr wrap="none" rtlCol="0">
              <a:spAutoFit/>
            </a:bodyPr>
            <a:lstStyle/>
            <a:p>
              <a:r>
                <a:rPr lang="en-US" sz="2400" dirty="0"/>
                <a:t>11</a:t>
              </a:r>
            </a:p>
          </p:txBody>
        </p:sp>
        <p:sp>
          <p:nvSpPr>
            <p:cNvPr id="25" name="TextBox 24"/>
            <p:cNvSpPr txBox="1"/>
            <p:nvPr/>
          </p:nvSpPr>
          <p:spPr>
            <a:xfrm>
              <a:off x="8610600" y="2952690"/>
              <a:ext cx="314510" cy="400110"/>
            </a:xfrm>
            <a:prstGeom prst="rect">
              <a:avLst/>
            </a:prstGeom>
            <a:noFill/>
          </p:spPr>
          <p:txBody>
            <a:bodyPr wrap="none" rtlCol="0">
              <a:spAutoFit/>
            </a:bodyPr>
            <a:lstStyle/>
            <a:p>
              <a:r>
                <a:rPr lang="en-US" sz="2000" dirty="0"/>
                <a:t>4</a:t>
              </a:r>
            </a:p>
          </p:txBody>
        </p:sp>
        <p:sp>
          <p:nvSpPr>
            <p:cNvPr id="26" name="TextBox 25"/>
            <p:cNvSpPr txBox="1"/>
            <p:nvPr/>
          </p:nvSpPr>
          <p:spPr>
            <a:xfrm>
              <a:off x="8610600" y="3810000"/>
              <a:ext cx="314510" cy="400110"/>
            </a:xfrm>
            <a:prstGeom prst="rect">
              <a:avLst/>
            </a:prstGeom>
            <a:noFill/>
          </p:spPr>
          <p:txBody>
            <a:bodyPr wrap="none" rtlCol="0">
              <a:spAutoFit/>
            </a:bodyPr>
            <a:lstStyle/>
            <a:p>
              <a:r>
                <a:rPr lang="en-US" sz="2000" dirty="0"/>
                <a:t>5</a:t>
              </a:r>
            </a:p>
          </p:txBody>
        </p:sp>
        <p:sp>
          <p:nvSpPr>
            <p:cNvPr id="27" name="TextBox 26"/>
            <p:cNvSpPr txBox="1"/>
            <p:nvPr/>
          </p:nvSpPr>
          <p:spPr>
            <a:xfrm>
              <a:off x="7848600" y="2971800"/>
              <a:ext cx="314510" cy="400110"/>
            </a:xfrm>
            <a:prstGeom prst="rect">
              <a:avLst/>
            </a:prstGeom>
            <a:noFill/>
          </p:spPr>
          <p:txBody>
            <a:bodyPr wrap="none" rtlCol="0">
              <a:spAutoFit/>
            </a:bodyPr>
            <a:lstStyle/>
            <a:p>
              <a:r>
                <a:rPr lang="en-US" sz="2000" dirty="0"/>
                <a:t>6</a:t>
              </a:r>
            </a:p>
          </p:txBody>
        </p:sp>
        <p:sp>
          <p:nvSpPr>
            <p:cNvPr id="28" name="TextBox 27"/>
            <p:cNvSpPr txBox="1"/>
            <p:nvPr/>
          </p:nvSpPr>
          <p:spPr>
            <a:xfrm>
              <a:off x="7848600" y="3790890"/>
              <a:ext cx="314510" cy="400110"/>
            </a:xfrm>
            <a:prstGeom prst="rect">
              <a:avLst/>
            </a:prstGeom>
            <a:noFill/>
          </p:spPr>
          <p:txBody>
            <a:bodyPr wrap="none" rtlCol="0">
              <a:spAutoFit/>
            </a:bodyPr>
            <a:lstStyle/>
            <a:p>
              <a:r>
                <a:rPr lang="en-US" sz="2000" dirty="0"/>
                <a:t>7</a:t>
              </a:r>
            </a:p>
          </p:txBody>
        </p:sp>
      </p:grpSp>
      <p:sp>
        <p:nvSpPr>
          <p:cNvPr id="30" name="TextBox 29"/>
          <p:cNvSpPr txBox="1"/>
          <p:nvPr/>
        </p:nvSpPr>
        <p:spPr>
          <a:xfrm>
            <a:off x="3543298" y="4876800"/>
            <a:ext cx="340158" cy="461665"/>
          </a:xfrm>
          <a:prstGeom prst="rect">
            <a:avLst/>
          </a:prstGeom>
          <a:noFill/>
        </p:spPr>
        <p:txBody>
          <a:bodyPr wrap="none" rtlCol="0">
            <a:spAutoFit/>
          </a:bodyPr>
          <a:lstStyle/>
          <a:p>
            <a:r>
              <a:rPr lang="en-US" sz="2400" dirty="0"/>
              <a:t>1</a:t>
            </a:r>
          </a:p>
        </p:txBody>
      </p:sp>
      <p:sp>
        <p:nvSpPr>
          <p:cNvPr id="31" name="TextBox 30"/>
          <p:cNvSpPr txBox="1"/>
          <p:nvPr/>
        </p:nvSpPr>
        <p:spPr>
          <a:xfrm>
            <a:off x="4346140" y="4872335"/>
            <a:ext cx="340158" cy="461665"/>
          </a:xfrm>
          <a:prstGeom prst="rect">
            <a:avLst/>
          </a:prstGeom>
          <a:noFill/>
        </p:spPr>
        <p:txBody>
          <a:bodyPr wrap="none" rtlCol="0">
            <a:spAutoFit/>
          </a:bodyPr>
          <a:lstStyle/>
          <a:p>
            <a:r>
              <a:rPr lang="en-US" sz="2400" dirty="0"/>
              <a:t>1</a:t>
            </a:r>
          </a:p>
        </p:txBody>
      </p:sp>
      <p:sp>
        <p:nvSpPr>
          <p:cNvPr id="32" name="TextBox 31"/>
          <p:cNvSpPr txBox="1"/>
          <p:nvPr/>
        </p:nvSpPr>
        <p:spPr>
          <a:xfrm>
            <a:off x="5905498" y="4876800"/>
            <a:ext cx="340158" cy="461665"/>
          </a:xfrm>
          <a:prstGeom prst="rect">
            <a:avLst/>
          </a:prstGeom>
          <a:noFill/>
        </p:spPr>
        <p:txBody>
          <a:bodyPr wrap="none" rtlCol="0">
            <a:spAutoFit/>
          </a:bodyPr>
          <a:lstStyle/>
          <a:p>
            <a:r>
              <a:rPr lang="en-US" sz="2400" dirty="0"/>
              <a:t>1</a:t>
            </a:r>
          </a:p>
        </p:txBody>
      </p:sp>
      <p:sp>
        <p:nvSpPr>
          <p:cNvPr id="33" name="TextBox 32"/>
          <p:cNvSpPr txBox="1"/>
          <p:nvPr/>
        </p:nvSpPr>
        <p:spPr>
          <a:xfrm>
            <a:off x="5143498" y="4876800"/>
            <a:ext cx="340158" cy="461665"/>
          </a:xfrm>
          <a:prstGeom prst="rect">
            <a:avLst/>
          </a:prstGeom>
          <a:noFill/>
        </p:spPr>
        <p:txBody>
          <a:bodyPr wrap="none" rtlCol="0">
            <a:spAutoFit/>
          </a:bodyPr>
          <a:lstStyle/>
          <a:p>
            <a:r>
              <a:rPr lang="en-US" sz="2400" dirty="0"/>
              <a:t>1</a:t>
            </a:r>
          </a:p>
        </p:txBody>
      </p:sp>
      <p:sp>
        <p:nvSpPr>
          <p:cNvPr id="34" name="Rounded Rectangle 33"/>
          <p:cNvSpPr/>
          <p:nvPr/>
        </p:nvSpPr>
        <p:spPr>
          <a:xfrm>
            <a:off x="3505200" y="4876800"/>
            <a:ext cx="2781649" cy="4616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679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p:bldP spid="31" grpId="0"/>
      <p:bldP spid="32" grpId="0"/>
      <p:bldP spid="33"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Boolean Expression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spcBef>
                    <a:spcPct val="10000"/>
                  </a:spcBef>
                  <a:spcAft>
                    <a:spcPts val="500"/>
                  </a:spcAft>
                </a:pPr>
                <a:r>
                  <a:rPr lang="en-US" altLang="en-US" dirty="0"/>
                  <a:t>This grouping tells us that changes in the variables </a:t>
                </a:r>
                <a:r>
                  <a:rPr lang="en-US" altLang="en-US" i="1" dirty="0"/>
                  <a:t>A</a:t>
                </a:r>
                <a:r>
                  <a:rPr lang="en-US" altLang="en-US" dirty="0"/>
                  <a:t> and </a:t>
                </a:r>
                <a:r>
                  <a:rPr lang="en-US" altLang="en-US" i="1" dirty="0"/>
                  <a:t>B</a:t>
                </a:r>
                <a:r>
                  <a:rPr lang="en-US" altLang="en-US" dirty="0"/>
                  <a:t> have no influence upon the value of the function: They are irrelevant.</a:t>
                </a:r>
              </a:p>
              <a:p>
                <a:pPr algn="just">
                  <a:spcBef>
                    <a:spcPct val="10000"/>
                  </a:spcBef>
                </a:pPr>
                <a:r>
                  <a:rPr lang="en-US" altLang="en-US" dirty="0"/>
                  <a:t>This means that the function,</a:t>
                </a:r>
              </a:p>
              <a:p>
                <a:pPr marL="0" indent="0" algn="ctr">
                  <a:spcBef>
                    <a:spcPct val="1000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𝐵𝐶</m:t>
                      </m:r>
                      <m:r>
                        <a:rPr lang="en-US" i="1">
                          <a:latin typeface="Cambria Math" panose="02040503050406030204" pitchFamily="18" charset="0"/>
                        </a:rPr>
                        <m:t>+</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𝐴𝐵𝐶</m:t>
                      </m:r>
                    </m:oMath>
                  </m:oMathPara>
                </a14:m>
                <a:endParaRPr lang="en-US" dirty="0"/>
              </a:p>
              <a:p>
                <a:pPr indent="0" algn="just">
                  <a:spcBef>
                    <a:spcPct val="10000"/>
                  </a:spcBef>
                  <a:buNone/>
                </a:pPr>
                <a:r>
                  <a:rPr lang="en-US" dirty="0"/>
                  <a:t>reduces to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r>
                      <a:rPr lang="en-US" b="0" i="1" smtClean="0">
                        <a:latin typeface="Cambria Math" panose="02040503050406030204" pitchFamily="18" charset="0"/>
                      </a:rPr>
                      <m:t>𝐶</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grpSp>
        <p:nvGrpSpPr>
          <p:cNvPr id="25" name="Group 24"/>
          <p:cNvGrpSpPr/>
          <p:nvPr/>
        </p:nvGrpSpPr>
        <p:grpSpPr>
          <a:xfrm>
            <a:off x="2590800" y="3733800"/>
            <a:ext cx="3771902" cy="2362200"/>
            <a:chOff x="5181600" y="2286000"/>
            <a:chExt cx="3771902" cy="2362200"/>
          </a:xfrm>
        </p:grpSpPr>
        <p:graphicFrame>
          <p:nvGraphicFramePr>
            <p:cNvPr id="26" name="Content Placeholder 3"/>
            <p:cNvGraphicFramePr>
              <a:graphicFrameLocks/>
            </p:cNvGraphicFramePr>
            <p:nvPr/>
          </p:nvGraphicFramePr>
          <p:xfrm>
            <a:off x="5810250" y="2971800"/>
            <a:ext cx="3143252" cy="16764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7" name="Straight Connector 26"/>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29" name="TextBox 28"/>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30" name="TextBox 29"/>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31" name="TextBox 30"/>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32" name="TextBox 31"/>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33" name="TextBox 32"/>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34" name="TextBox 33"/>
            <p:cNvSpPr txBox="1"/>
            <p:nvPr/>
          </p:nvSpPr>
          <p:spPr>
            <a:xfrm>
              <a:off x="6248400" y="2952690"/>
              <a:ext cx="314510" cy="400110"/>
            </a:xfrm>
            <a:prstGeom prst="rect">
              <a:avLst/>
            </a:prstGeom>
            <a:noFill/>
          </p:spPr>
          <p:txBody>
            <a:bodyPr wrap="none" rtlCol="0">
              <a:spAutoFit/>
            </a:bodyPr>
            <a:lstStyle/>
            <a:p>
              <a:r>
                <a:rPr lang="en-US" sz="2000" dirty="0"/>
                <a:t>0</a:t>
              </a:r>
            </a:p>
          </p:txBody>
        </p:sp>
        <p:sp>
          <p:nvSpPr>
            <p:cNvPr id="35" name="TextBox 34"/>
            <p:cNvSpPr txBox="1"/>
            <p:nvPr/>
          </p:nvSpPr>
          <p:spPr>
            <a:xfrm>
              <a:off x="6248400" y="3790890"/>
              <a:ext cx="314510" cy="400110"/>
            </a:xfrm>
            <a:prstGeom prst="rect">
              <a:avLst/>
            </a:prstGeom>
            <a:noFill/>
          </p:spPr>
          <p:txBody>
            <a:bodyPr wrap="none" rtlCol="0">
              <a:spAutoFit/>
            </a:bodyPr>
            <a:lstStyle/>
            <a:p>
              <a:r>
                <a:rPr lang="en-US" sz="2000" dirty="0"/>
                <a:t>1</a:t>
              </a:r>
            </a:p>
          </p:txBody>
        </p:sp>
        <p:sp>
          <p:nvSpPr>
            <p:cNvPr id="36" name="TextBox 35"/>
            <p:cNvSpPr txBox="1"/>
            <p:nvPr/>
          </p:nvSpPr>
          <p:spPr>
            <a:xfrm>
              <a:off x="7086600" y="2957512"/>
              <a:ext cx="314510" cy="400110"/>
            </a:xfrm>
            <a:prstGeom prst="rect">
              <a:avLst/>
            </a:prstGeom>
            <a:noFill/>
          </p:spPr>
          <p:txBody>
            <a:bodyPr wrap="none" rtlCol="0">
              <a:spAutoFit/>
            </a:bodyPr>
            <a:lstStyle/>
            <a:p>
              <a:r>
                <a:rPr lang="en-US" sz="2000" dirty="0"/>
                <a:t>2</a:t>
              </a:r>
            </a:p>
          </p:txBody>
        </p:sp>
        <p:sp>
          <p:nvSpPr>
            <p:cNvPr id="37" name="TextBox 36"/>
            <p:cNvSpPr txBox="1"/>
            <p:nvPr/>
          </p:nvSpPr>
          <p:spPr>
            <a:xfrm>
              <a:off x="7086600" y="3790890"/>
              <a:ext cx="314510" cy="400110"/>
            </a:xfrm>
            <a:prstGeom prst="rect">
              <a:avLst/>
            </a:prstGeom>
            <a:noFill/>
          </p:spPr>
          <p:txBody>
            <a:bodyPr wrap="none" rtlCol="0">
              <a:spAutoFit/>
            </a:bodyPr>
            <a:lstStyle/>
            <a:p>
              <a:r>
                <a:rPr lang="en-US" sz="2000" dirty="0"/>
                <a:t>3</a:t>
              </a:r>
            </a:p>
          </p:txBody>
        </p:sp>
        <p:sp>
          <p:nvSpPr>
            <p:cNvPr id="38" name="TextBox 37"/>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39" name="TextBox 38"/>
            <p:cNvSpPr txBox="1"/>
            <p:nvPr/>
          </p:nvSpPr>
          <p:spPr>
            <a:xfrm>
              <a:off x="7505351" y="2510135"/>
              <a:ext cx="495649" cy="461665"/>
            </a:xfrm>
            <a:prstGeom prst="rect">
              <a:avLst/>
            </a:prstGeom>
            <a:noFill/>
          </p:spPr>
          <p:txBody>
            <a:bodyPr wrap="none" rtlCol="0">
              <a:spAutoFit/>
            </a:bodyPr>
            <a:lstStyle/>
            <a:p>
              <a:r>
                <a:rPr lang="en-US" sz="2400" dirty="0"/>
                <a:t>11</a:t>
              </a:r>
            </a:p>
          </p:txBody>
        </p:sp>
        <p:sp>
          <p:nvSpPr>
            <p:cNvPr id="40" name="TextBox 39"/>
            <p:cNvSpPr txBox="1"/>
            <p:nvPr/>
          </p:nvSpPr>
          <p:spPr>
            <a:xfrm>
              <a:off x="8610600" y="2952690"/>
              <a:ext cx="314510" cy="400110"/>
            </a:xfrm>
            <a:prstGeom prst="rect">
              <a:avLst/>
            </a:prstGeom>
            <a:noFill/>
          </p:spPr>
          <p:txBody>
            <a:bodyPr wrap="none" rtlCol="0">
              <a:spAutoFit/>
            </a:bodyPr>
            <a:lstStyle/>
            <a:p>
              <a:r>
                <a:rPr lang="en-US" sz="2000" dirty="0"/>
                <a:t>4</a:t>
              </a:r>
            </a:p>
          </p:txBody>
        </p:sp>
        <p:sp>
          <p:nvSpPr>
            <p:cNvPr id="41" name="TextBox 40"/>
            <p:cNvSpPr txBox="1"/>
            <p:nvPr/>
          </p:nvSpPr>
          <p:spPr>
            <a:xfrm>
              <a:off x="8610600" y="3810000"/>
              <a:ext cx="314510" cy="400110"/>
            </a:xfrm>
            <a:prstGeom prst="rect">
              <a:avLst/>
            </a:prstGeom>
            <a:noFill/>
          </p:spPr>
          <p:txBody>
            <a:bodyPr wrap="none" rtlCol="0">
              <a:spAutoFit/>
            </a:bodyPr>
            <a:lstStyle/>
            <a:p>
              <a:r>
                <a:rPr lang="en-US" sz="2000" dirty="0"/>
                <a:t>5</a:t>
              </a:r>
            </a:p>
          </p:txBody>
        </p:sp>
        <p:sp>
          <p:nvSpPr>
            <p:cNvPr id="42" name="TextBox 41"/>
            <p:cNvSpPr txBox="1"/>
            <p:nvPr/>
          </p:nvSpPr>
          <p:spPr>
            <a:xfrm>
              <a:off x="7848600" y="2971800"/>
              <a:ext cx="314510" cy="400110"/>
            </a:xfrm>
            <a:prstGeom prst="rect">
              <a:avLst/>
            </a:prstGeom>
            <a:noFill/>
          </p:spPr>
          <p:txBody>
            <a:bodyPr wrap="none" rtlCol="0">
              <a:spAutoFit/>
            </a:bodyPr>
            <a:lstStyle/>
            <a:p>
              <a:r>
                <a:rPr lang="en-US" sz="2000" dirty="0"/>
                <a:t>6</a:t>
              </a:r>
            </a:p>
          </p:txBody>
        </p:sp>
        <p:sp>
          <p:nvSpPr>
            <p:cNvPr id="43" name="TextBox 42"/>
            <p:cNvSpPr txBox="1"/>
            <p:nvPr/>
          </p:nvSpPr>
          <p:spPr>
            <a:xfrm>
              <a:off x="7848600" y="3790890"/>
              <a:ext cx="314510" cy="400110"/>
            </a:xfrm>
            <a:prstGeom prst="rect">
              <a:avLst/>
            </a:prstGeom>
            <a:noFill/>
          </p:spPr>
          <p:txBody>
            <a:bodyPr wrap="none" rtlCol="0">
              <a:spAutoFit/>
            </a:bodyPr>
            <a:lstStyle/>
            <a:p>
              <a:r>
                <a:rPr lang="en-US" sz="2000" dirty="0"/>
                <a:t>7</a:t>
              </a:r>
            </a:p>
          </p:txBody>
        </p:sp>
      </p:grpSp>
      <p:sp>
        <p:nvSpPr>
          <p:cNvPr id="44" name="TextBox 43"/>
          <p:cNvSpPr txBox="1"/>
          <p:nvPr/>
        </p:nvSpPr>
        <p:spPr>
          <a:xfrm>
            <a:off x="3429000" y="5410200"/>
            <a:ext cx="340158" cy="461665"/>
          </a:xfrm>
          <a:prstGeom prst="rect">
            <a:avLst/>
          </a:prstGeom>
          <a:noFill/>
        </p:spPr>
        <p:txBody>
          <a:bodyPr wrap="none" rtlCol="0">
            <a:spAutoFit/>
          </a:bodyPr>
          <a:lstStyle/>
          <a:p>
            <a:r>
              <a:rPr lang="en-US" sz="2400" dirty="0"/>
              <a:t>1</a:t>
            </a:r>
          </a:p>
        </p:txBody>
      </p:sp>
      <p:sp>
        <p:nvSpPr>
          <p:cNvPr id="45" name="TextBox 44"/>
          <p:cNvSpPr txBox="1"/>
          <p:nvPr/>
        </p:nvSpPr>
        <p:spPr>
          <a:xfrm>
            <a:off x="4231842" y="5405735"/>
            <a:ext cx="340158" cy="461665"/>
          </a:xfrm>
          <a:prstGeom prst="rect">
            <a:avLst/>
          </a:prstGeom>
          <a:noFill/>
        </p:spPr>
        <p:txBody>
          <a:bodyPr wrap="none" rtlCol="0">
            <a:spAutoFit/>
          </a:bodyPr>
          <a:lstStyle/>
          <a:p>
            <a:r>
              <a:rPr lang="en-US" sz="2400" dirty="0"/>
              <a:t>1</a:t>
            </a:r>
          </a:p>
        </p:txBody>
      </p:sp>
      <p:sp>
        <p:nvSpPr>
          <p:cNvPr id="46" name="TextBox 45"/>
          <p:cNvSpPr txBox="1"/>
          <p:nvPr/>
        </p:nvSpPr>
        <p:spPr>
          <a:xfrm>
            <a:off x="5791200" y="5410200"/>
            <a:ext cx="340158" cy="461665"/>
          </a:xfrm>
          <a:prstGeom prst="rect">
            <a:avLst/>
          </a:prstGeom>
          <a:noFill/>
        </p:spPr>
        <p:txBody>
          <a:bodyPr wrap="none" rtlCol="0">
            <a:spAutoFit/>
          </a:bodyPr>
          <a:lstStyle/>
          <a:p>
            <a:r>
              <a:rPr lang="en-US" sz="2400" dirty="0"/>
              <a:t>1</a:t>
            </a:r>
          </a:p>
        </p:txBody>
      </p:sp>
      <p:sp>
        <p:nvSpPr>
          <p:cNvPr id="47" name="TextBox 46"/>
          <p:cNvSpPr txBox="1"/>
          <p:nvPr/>
        </p:nvSpPr>
        <p:spPr>
          <a:xfrm>
            <a:off x="5029200" y="5410200"/>
            <a:ext cx="340158" cy="461665"/>
          </a:xfrm>
          <a:prstGeom prst="rect">
            <a:avLst/>
          </a:prstGeom>
          <a:noFill/>
        </p:spPr>
        <p:txBody>
          <a:bodyPr wrap="none" rtlCol="0">
            <a:spAutoFit/>
          </a:bodyPr>
          <a:lstStyle/>
          <a:p>
            <a:r>
              <a:rPr lang="en-US" sz="2400" dirty="0"/>
              <a:t>1</a:t>
            </a:r>
          </a:p>
        </p:txBody>
      </p:sp>
      <p:sp>
        <p:nvSpPr>
          <p:cNvPr id="48" name="Rounded Rectangle 47"/>
          <p:cNvSpPr/>
          <p:nvPr/>
        </p:nvSpPr>
        <p:spPr>
          <a:xfrm>
            <a:off x="3390902" y="5410200"/>
            <a:ext cx="2781649" cy="4616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731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up)">
                                      <p:cBhvr>
                                        <p:cTn id="16" dur="500"/>
                                        <p:tgtEl>
                                          <p:spTgt spid="4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p:bldP spid="45" grpId="0"/>
      <p:bldP spid="46" grpId="0"/>
      <p:bldP spid="47" grpId="0"/>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pSp>
        <p:nvGrpSpPr>
          <p:cNvPr id="4" name="Group 3"/>
          <p:cNvGrpSpPr/>
          <p:nvPr/>
        </p:nvGrpSpPr>
        <p:grpSpPr>
          <a:xfrm>
            <a:off x="304800" y="1379220"/>
            <a:ext cx="3771902" cy="2430780"/>
            <a:chOff x="5181600" y="2286000"/>
            <a:chExt cx="3771902" cy="2209800"/>
          </a:xfrm>
        </p:grpSpPr>
        <p:graphicFrame>
          <p:nvGraphicFramePr>
            <p:cNvPr id="5" name="Content Placeholder 3"/>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7" name="TextBox 16"/>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8" name="TextBox 17"/>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23" name="TextBox 22"/>
          <p:cNvSpPr txBox="1"/>
          <p:nvPr/>
        </p:nvSpPr>
        <p:spPr>
          <a:xfrm>
            <a:off x="1156592" y="3147569"/>
            <a:ext cx="367408" cy="575542"/>
          </a:xfrm>
          <a:prstGeom prst="rect">
            <a:avLst/>
          </a:prstGeom>
          <a:noFill/>
        </p:spPr>
        <p:txBody>
          <a:bodyPr wrap="none" rtlCol="0">
            <a:spAutoFit/>
          </a:bodyPr>
          <a:lstStyle/>
          <a:p>
            <a:r>
              <a:rPr lang="en-US" sz="2800" dirty="0"/>
              <a:t>1</a:t>
            </a:r>
          </a:p>
        </p:txBody>
      </p:sp>
      <p:sp>
        <p:nvSpPr>
          <p:cNvPr id="24" name="TextBox 23"/>
          <p:cNvSpPr txBox="1"/>
          <p:nvPr/>
        </p:nvSpPr>
        <p:spPr>
          <a:xfrm>
            <a:off x="3518792" y="3147569"/>
            <a:ext cx="367408" cy="575542"/>
          </a:xfrm>
          <a:prstGeom prst="rect">
            <a:avLst/>
          </a:prstGeom>
          <a:noFill/>
        </p:spPr>
        <p:txBody>
          <a:bodyPr wrap="none" rtlCol="0">
            <a:spAutoFit/>
          </a:bodyPr>
          <a:lstStyle/>
          <a:p>
            <a:r>
              <a:rPr lang="en-US" sz="2800" dirty="0"/>
              <a:t>1</a:t>
            </a:r>
          </a:p>
        </p:txBody>
      </p:sp>
      <mc:AlternateContent xmlns:mc="http://schemas.openxmlformats.org/markup-compatibility/2006" xmlns:a14="http://schemas.microsoft.com/office/drawing/2010/main">
        <mc:Choice Requires="a14">
          <p:sp>
            <p:nvSpPr>
              <p:cNvPr id="25" name="Rectangle 24"/>
              <p:cNvSpPr/>
              <p:nvPr/>
            </p:nvSpPr>
            <p:spPr>
              <a:xfrm>
                <a:off x="1143000" y="990600"/>
                <a:ext cx="26638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𝐵</m:t>
                          </m:r>
                        </m:e>
                        <m:sup>
                          <m:r>
                            <a:rPr lang="en-US" sz="2400" i="1">
                              <a:solidFill>
                                <a:schemeClr val="tx2"/>
                              </a:solidFill>
                              <a:latin typeface="Cambria Math" panose="02040503050406030204" pitchFamily="18" charset="0"/>
                            </a:rPr>
                            <m:t>′</m:t>
                          </m:r>
                        </m:sup>
                      </m:sSup>
                      <m:r>
                        <a:rPr lang="en-US" sz="2400" i="1">
                          <a:solidFill>
                            <a:schemeClr val="tx2"/>
                          </a:solidFill>
                          <a:latin typeface="Cambria Math" panose="02040503050406030204" pitchFamily="18" charset="0"/>
                        </a:rPr>
                        <m:t>𝐶</m:t>
                      </m:r>
                      <m:r>
                        <a:rPr lang="en-US" sz="2400" i="1">
                          <a:solidFill>
                            <a:schemeClr val="tx2"/>
                          </a:solidFill>
                          <a:latin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𝐴</m:t>
                          </m:r>
                        </m:e>
                        <m:sup>
                          <m:r>
                            <a:rPr lang="en-US" sz="2400" i="1">
                              <a:solidFill>
                                <a:schemeClr val="tx2"/>
                              </a:solidFill>
                              <a:latin typeface="Cambria Math" panose="02040503050406030204" pitchFamily="18" charset="0"/>
                            </a:rPr>
                            <m:t>′</m:t>
                          </m:r>
                        </m:sup>
                      </m:sSup>
                      <m:r>
                        <a:rPr lang="en-US" sz="2400" i="1">
                          <a:solidFill>
                            <a:schemeClr val="tx2"/>
                          </a:solidFill>
                          <a:latin typeface="Cambria Math" panose="02040503050406030204" pitchFamily="18" charset="0"/>
                        </a:rPr>
                        <m:t>𝐵</m:t>
                      </m:r>
                      <m:r>
                        <a:rPr lang="en-US" sz="2400" b="0" i="1" smtClean="0">
                          <a:solidFill>
                            <a:schemeClr val="tx2"/>
                          </a:solidFill>
                          <a:latin typeface="Cambria Math" panose="02040503050406030204" pitchFamily="18" charset="0"/>
                        </a:rPr>
                        <m:t>′</m:t>
                      </m:r>
                      <m:r>
                        <a:rPr lang="en-US" sz="2400" i="1">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143000" y="990600"/>
                <a:ext cx="2663871" cy="461665"/>
              </a:xfrm>
              <a:prstGeom prst="rect">
                <a:avLst/>
              </a:prstGeom>
              <a:blipFill rotWithShape="0">
                <a:blip r:embed="rId2"/>
                <a:stretch>
                  <a:fillRect l="-229"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561837" y="3962400"/>
                <a:ext cx="13337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1561837" y="3962400"/>
                <a:ext cx="1333763" cy="461665"/>
              </a:xfrm>
              <a:prstGeom prst="rect">
                <a:avLst/>
              </a:prstGeom>
              <a:blipFill rotWithShape="0">
                <a:blip r:embed="rId3"/>
                <a:stretch>
                  <a:fillRect l="-457" b="-17105"/>
                </a:stretch>
              </a:blipFill>
            </p:spPr>
            <p:txBody>
              <a:bodyPr/>
              <a:lstStyle/>
              <a:p>
                <a:r>
                  <a:rPr lang="en-US">
                    <a:noFill/>
                  </a:rPr>
                  <a:t> </a:t>
                </a:r>
              </a:p>
            </p:txBody>
          </p:sp>
        </mc:Fallback>
      </mc:AlternateContent>
      <p:sp>
        <p:nvSpPr>
          <p:cNvPr id="27" name="Left Bracket 26"/>
          <p:cNvSpPr/>
          <p:nvPr/>
        </p:nvSpPr>
        <p:spPr>
          <a:xfrm>
            <a:off x="3454932" y="3048000"/>
            <a:ext cx="583668" cy="633096"/>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ket 27"/>
          <p:cNvSpPr/>
          <p:nvPr/>
        </p:nvSpPr>
        <p:spPr>
          <a:xfrm rot="10800000">
            <a:off x="945716" y="3057840"/>
            <a:ext cx="578184" cy="633096"/>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oup 28"/>
          <p:cNvGrpSpPr/>
          <p:nvPr/>
        </p:nvGrpSpPr>
        <p:grpSpPr>
          <a:xfrm>
            <a:off x="4708672" y="1371600"/>
            <a:ext cx="3825728" cy="4038600"/>
            <a:chOff x="2667000" y="1371600"/>
            <a:chExt cx="3825728" cy="4038600"/>
          </a:xfrm>
        </p:grpSpPr>
        <p:graphicFrame>
          <p:nvGraphicFramePr>
            <p:cNvPr id="30"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1" name="Straight Connector 30"/>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33" name="TextBox 32"/>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34" name="TextBox 33"/>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35" name="TextBox 34"/>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36" name="TextBox 35"/>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37" name="TextBox 36"/>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38" name="TextBox 37"/>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39" name="TextBox 38"/>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0" name="TextBox 39"/>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1" name="TextBox 40"/>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2" name="TextBox 41"/>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3" name="TextBox 42"/>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44" name="TextBox 43"/>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45" name="TextBox 44"/>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46" name="TextBox 45"/>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47" name="TextBox 46"/>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48" name="TextBox 47"/>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49" name="TextBox 48"/>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0" name="TextBox 49"/>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1" name="TextBox 50"/>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2" name="TextBox 51"/>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3" name="TextBox 52"/>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54" name="TextBox 53"/>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55" name="TextBox 54"/>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56" name="TextBox 55"/>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57" name="TextBox 56"/>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58" name="Rectangle 57"/>
              <p:cNvSpPr/>
              <p:nvPr/>
            </p:nvSpPr>
            <p:spPr>
              <a:xfrm>
                <a:off x="4489200" y="990600"/>
                <a:ext cx="472052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𝑓</m:t>
                      </m:r>
                      <m:r>
                        <a:rPr lang="en-US" sz="2000" i="1">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𝐴𝐵</m:t>
                      </m:r>
                      <m:r>
                        <a:rPr lang="en-US" sz="2000" i="1">
                          <a:solidFill>
                            <a:schemeClr val="tx2"/>
                          </a:solidFill>
                          <a:latin typeface="Cambria Math" panose="02040503050406030204" pitchFamily="18" charset="0"/>
                        </a:rPr>
                        <m:t>𝐶</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𝐷</m:t>
                      </m:r>
                      <m:r>
                        <a:rPr lang="en-US" sz="2000" i="1">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𝐴𝐵𝐶𝐷</m:t>
                      </m:r>
                      <m:r>
                        <a:rPr lang="en-US" sz="2000" b="0" i="1" smtClean="0">
                          <a:solidFill>
                            <a:schemeClr val="tx2"/>
                          </a:solidFill>
                          <a:latin typeface="Cambria Math" panose="02040503050406030204" pitchFamily="18" charset="0"/>
                        </a:rPr>
                        <m:t>+</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𝐴</m:t>
                          </m:r>
                        </m:e>
                        <m:sup>
                          <m:r>
                            <a:rPr lang="en-US" sz="2000" i="1">
                              <a:solidFill>
                                <a:schemeClr val="tx2"/>
                              </a:solidFill>
                              <a:latin typeface="Cambria Math" panose="02040503050406030204" pitchFamily="18" charset="0"/>
                            </a:rPr>
                            <m:t>′</m:t>
                          </m:r>
                        </m:sup>
                      </m:sSup>
                      <m:r>
                        <a:rPr lang="en-US" sz="2000" i="1">
                          <a:solidFill>
                            <a:schemeClr val="tx2"/>
                          </a:solidFill>
                          <a:latin typeface="Cambria Math" panose="02040503050406030204" pitchFamily="18" charset="0"/>
                        </a:rPr>
                        <m:t>𝐵</m:t>
                      </m:r>
                      <m:sSup>
                        <m:sSupPr>
                          <m:ctrlPr>
                            <a:rPr lang="en-US" sz="2000" b="0" i="1" smtClean="0">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𝐵𝐶𝐷</m:t>
                      </m:r>
                    </m:oMath>
                  </m:oMathPara>
                </a14:m>
                <a:endParaRPr lang="en-US" sz="2000" dirty="0">
                  <a:solidFill>
                    <a:schemeClr val="tx2"/>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4489200" y="990600"/>
                <a:ext cx="4720523" cy="400110"/>
              </a:xfrm>
              <a:prstGeom prst="rect">
                <a:avLst/>
              </a:prstGeom>
              <a:blipFill rotWithShape="0">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6210037" y="5481935"/>
                <a:ext cx="1256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𝐵𝐷</m:t>
                      </m:r>
                    </m:oMath>
                  </m:oMathPara>
                </a14:m>
                <a:endParaRPr lang="en-US" sz="2400" dirty="0"/>
              </a:p>
            </p:txBody>
          </p:sp>
        </mc:Choice>
        <mc:Fallback xmlns="">
          <p:sp>
            <p:nvSpPr>
              <p:cNvPr id="59" name="Rectangle 58"/>
              <p:cNvSpPr>
                <a:spLocks noRot="1" noChangeAspect="1" noMove="1" noResize="1" noEditPoints="1" noAdjustHandles="1" noChangeArrowheads="1" noChangeShapeType="1" noTextEdit="1"/>
              </p:cNvSpPr>
              <p:nvPr/>
            </p:nvSpPr>
            <p:spPr>
              <a:xfrm>
                <a:off x="6210037" y="5481935"/>
                <a:ext cx="1256947" cy="461665"/>
              </a:xfrm>
              <a:prstGeom prst="rect">
                <a:avLst/>
              </a:prstGeom>
              <a:blipFill rotWithShape="0">
                <a:blip r:embed="rId5"/>
                <a:stretch>
                  <a:fillRect l="-971" b="-17105"/>
                </a:stretch>
              </a:blipFill>
            </p:spPr>
            <p:txBody>
              <a:bodyPr/>
              <a:lstStyle/>
              <a:p>
                <a:r>
                  <a:rPr lang="en-US">
                    <a:noFill/>
                  </a:rPr>
                  <a:t> </a:t>
                </a:r>
              </a:p>
            </p:txBody>
          </p:sp>
        </mc:Fallback>
      </mc:AlternateContent>
      <p:sp>
        <p:nvSpPr>
          <p:cNvPr id="60" name="TextBox 59"/>
          <p:cNvSpPr txBox="1"/>
          <p:nvPr/>
        </p:nvSpPr>
        <p:spPr>
          <a:xfrm>
            <a:off x="6338192" y="3048000"/>
            <a:ext cx="367408" cy="575542"/>
          </a:xfrm>
          <a:prstGeom prst="rect">
            <a:avLst/>
          </a:prstGeom>
          <a:noFill/>
        </p:spPr>
        <p:txBody>
          <a:bodyPr wrap="none" rtlCol="0">
            <a:spAutoFit/>
          </a:bodyPr>
          <a:lstStyle/>
          <a:p>
            <a:r>
              <a:rPr lang="en-US" sz="2800" dirty="0"/>
              <a:t>1</a:t>
            </a:r>
          </a:p>
        </p:txBody>
      </p:sp>
      <p:sp>
        <p:nvSpPr>
          <p:cNvPr id="61" name="TextBox 60"/>
          <p:cNvSpPr txBox="1"/>
          <p:nvPr/>
        </p:nvSpPr>
        <p:spPr>
          <a:xfrm>
            <a:off x="7100192" y="3048000"/>
            <a:ext cx="367408" cy="575542"/>
          </a:xfrm>
          <a:prstGeom prst="rect">
            <a:avLst/>
          </a:prstGeom>
          <a:noFill/>
        </p:spPr>
        <p:txBody>
          <a:bodyPr wrap="none" rtlCol="0">
            <a:spAutoFit/>
          </a:bodyPr>
          <a:lstStyle/>
          <a:p>
            <a:r>
              <a:rPr lang="en-US" sz="2800" dirty="0"/>
              <a:t>1</a:t>
            </a:r>
          </a:p>
        </p:txBody>
      </p:sp>
      <p:sp>
        <p:nvSpPr>
          <p:cNvPr id="62" name="TextBox 61"/>
          <p:cNvSpPr txBox="1"/>
          <p:nvPr/>
        </p:nvSpPr>
        <p:spPr>
          <a:xfrm>
            <a:off x="6338888" y="3886200"/>
            <a:ext cx="367408" cy="575542"/>
          </a:xfrm>
          <a:prstGeom prst="rect">
            <a:avLst/>
          </a:prstGeom>
          <a:noFill/>
        </p:spPr>
        <p:txBody>
          <a:bodyPr wrap="none" rtlCol="0">
            <a:spAutoFit/>
          </a:bodyPr>
          <a:lstStyle/>
          <a:p>
            <a:r>
              <a:rPr lang="en-US" sz="2800" dirty="0"/>
              <a:t>1</a:t>
            </a:r>
          </a:p>
        </p:txBody>
      </p:sp>
      <p:sp>
        <p:nvSpPr>
          <p:cNvPr id="63" name="TextBox 62"/>
          <p:cNvSpPr txBox="1"/>
          <p:nvPr/>
        </p:nvSpPr>
        <p:spPr>
          <a:xfrm>
            <a:off x="7100192" y="3886200"/>
            <a:ext cx="367408" cy="575542"/>
          </a:xfrm>
          <a:prstGeom prst="rect">
            <a:avLst/>
          </a:prstGeom>
          <a:noFill/>
        </p:spPr>
        <p:txBody>
          <a:bodyPr wrap="none" rtlCol="0">
            <a:spAutoFit/>
          </a:bodyPr>
          <a:lstStyle/>
          <a:p>
            <a:r>
              <a:rPr lang="en-US" sz="2800" dirty="0"/>
              <a:t>1</a:t>
            </a:r>
          </a:p>
        </p:txBody>
      </p:sp>
      <p:sp>
        <p:nvSpPr>
          <p:cNvPr id="64" name="Rounded Rectangle 63"/>
          <p:cNvSpPr/>
          <p:nvPr/>
        </p:nvSpPr>
        <p:spPr>
          <a:xfrm>
            <a:off x="6233345" y="2986445"/>
            <a:ext cx="1325157" cy="150935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1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down)">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down)">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down)">
                                      <p:cBhvr>
                                        <p:cTn id="59" dur="500"/>
                                        <p:tgtEl>
                                          <p:spTgt spid="6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up)">
                                      <p:cBhvr>
                                        <p:cTn id="69" dur="500"/>
                                        <p:tgtEl>
                                          <p:spTgt spid="6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down)">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animBg="1"/>
      <p:bldP spid="28" grpId="0" animBg="1"/>
      <p:bldP spid="58" grpId="0"/>
      <p:bldP spid="59" grpId="0"/>
      <p:bldP spid="60" grpId="0"/>
      <p:bldP spid="61" grpId="0"/>
      <p:bldP spid="62" grpId="0"/>
      <p:bldP spid="63" grpId="0"/>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pSp>
        <p:nvGrpSpPr>
          <p:cNvPr id="4" name="Group 3"/>
          <p:cNvGrpSpPr/>
          <p:nvPr/>
        </p:nvGrpSpPr>
        <p:grpSpPr>
          <a:xfrm>
            <a:off x="2803672" y="1371600"/>
            <a:ext cx="3825728" cy="4038600"/>
            <a:chOff x="2667000" y="1371600"/>
            <a:chExt cx="3825728" cy="4038600"/>
          </a:xfrm>
        </p:grpSpPr>
        <p:graphicFrame>
          <p:nvGraphicFramePr>
            <p:cNvPr id="5"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8" name="TextBox 7"/>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9" name="TextBox 8"/>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Rectangle 32"/>
              <p:cNvSpPr/>
              <p:nvPr/>
            </p:nvSpPr>
            <p:spPr>
              <a:xfrm>
                <a:off x="1600200" y="990600"/>
                <a:ext cx="63286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𝑓</m:t>
                      </m:r>
                      <m:r>
                        <a:rPr lang="en-US" sz="2000" i="1">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𝐴𝐵</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𝐶</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𝐶</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oMath>
                  </m:oMathPara>
                </a14:m>
                <a:endParaRPr lang="en-US" sz="2000" b="0" dirty="0">
                  <a:solidFill>
                    <a:schemeClr val="tx2"/>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1600200" y="990600"/>
                <a:ext cx="6328656" cy="400110"/>
              </a:xfrm>
              <a:prstGeom prst="rect">
                <a:avLst/>
              </a:prstGeom>
              <a:blipFill rotWithShape="0">
                <a:blip r:embed="rId2"/>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657600" y="5481935"/>
                <a:ext cx="1756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𝐴𝐵</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𝐷</m:t>
                      </m:r>
                    </m:oMath>
                  </m:oMathPara>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3657600" y="5481935"/>
                <a:ext cx="1756057" cy="461665"/>
              </a:xfrm>
              <a:prstGeom prst="rect">
                <a:avLst/>
              </a:prstGeom>
              <a:blipFill rotWithShape="0">
                <a:blip r:embed="rId3"/>
                <a:stretch>
                  <a:fillRect l="-347" b="-17105"/>
                </a:stretch>
              </a:blipFill>
            </p:spPr>
            <p:txBody>
              <a:bodyPr/>
              <a:lstStyle/>
              <a:p>
                <a:r>
                  <a:rPr lang="en-US">
                    <a:noFill/>
                  </a:rPr>
                  <a:t> </a:t>
                </a:r>
              </a:p>
            </p:txBody>
          </p:sp>
        </mc:Fallback>
      </mc:AlternateContent>
      <p:sp>
        <p:nvSpPr>
          <p:cNvPr id="35" name="TextBox 34"/>
          <p:cNvSpPr txBox="1"/>
          <p:nvPr/>
        </p:nvSpPr>
        <p:spPr>
          <a:xfrm>
            <a:off x="3671192" y="2243858"/>
            <a:ext cx="367408" cy="575542"/>
          </a:xfrm>
          <a:prstGeom prst="rect">
            <a:avLst/>
          </a:prstGeom>
          <a:noFill/>
        </p:spPr>
        <p:txBody>
          <a:bodyPr wrap="none" rtlCol="0">
            <a:spAutoFit/>
          </a:bodyPr>
          <a:lstStyle/>
          <a:p>
            <a:r>
              <a:rPr lang="en-US" sz="2800" dirty="0"/>
              <a:t>1</a:t>
            </a:r>
          </a:p>
        </p:txBody>
      </p:sp>
      <p:sp>
        <p:nvSpPr>
          <p:cNvPr id="36" name="TextBox 35"/>
          <p:cNvSpPr txBox="1"/>
          <p:nvPr/>
        </p:nvSpPr>
        <p:spPr>
          <a:xfrm>
            <a:off x="5195192" y="3048000"/>
            <a:ext cx="367408" cy="575542"/>
          </a:xfrm>
          <a:prstGeom prst="rect">
            <a:avLst/>
          </a:prstGeom>
          <a:noFill/>
        </p:spPr>
        <p:txBody>
          <a:bodyPr wrap="none" rtlCol="0">
            <a:spAutoFit/>
          </a:bodyPr>
          <a:lstStyle/>
          <a:p>
            <a:r>
              <a:rPr lang="en-US" sz="2800" dirty="0"/>
              <a:t>1</a:t>
            </a:r>
          </a:p>
        </p:txBody>
      </p:sp>
      <p:sp>
        <p:nvSpPr>
          <p:cNvPr id="37" name="TextBox 36"/>
          <p:cNvSpPr txBox="1"/>
          <p:nvPr/>
        </p:nvSpPr>
        <p:spPr>
          <a:xfrm>
            <a:off x="3629792" y="4772055"/>
            <a:ext cx="367408" cy="575542"/>
          </a:xfrm>
          <a:prstGeom prst="rect">
            <a:avLst/>
          </a:prstGeom>
          <a:noFill/>
        </p:spPr>
        <p:txBody>
          <a:bodyPr wrap="none" rtlCol="0">
            <a:spAutoFit/>
          </a:bodyPr>
          <a:lstStyle/>
          <a:p>
            <a:r>
              <a:rPr lang="en-US" sz="2800" dirty="0"/>
              <a:t>1</a:t>
            </a:r>
          </a:p>
        </p:txBody>
      </p:sp>
      <p:sp>
        <p:nvSpPr>
          <p:cNvPr id="38" name="TextBox 37"/>
          <p:cNvSpPr txBox="1"/>
          <p:nvPr/>
        </p:nvSpPr>
        <p:spPr>
          <a:xfrm>
            <a:off x="5991992" y="4739317"/>
            <a:ext cx="367408" cy="575542"/>
          </a:xfrm>
          <a:prstGeom prst="rect">
            <a:avLst/>
          </a:prstGeom>
          <a:noFill/>
        </p:spPr>
        <p:txBody>
          <a:bodyPr wrap="none" rtlCol="0">
            <a:spAutoFit/>
          </a:bodyPr>
          <a:lstStyle/>
          <a:p>
            <a:r>
              <a:rPr lang="en-US" sz="2800" dirty="0"/>
              <a:t>1</a:t>
            </a:r>
          </a:p>
        </p:txBody>
      </p:sp>
      <p:sp>
        <p:nvSpPr>
          <p:cNvPr id="41" name="Oval 40"/>
          <p:cNvSpPr/>
          <p:nvPr/>
        </p:nvSpPr>
        <p:spPr>
          <a:xfrm>
            <a:off x="5176840" y="3067770"/>
            <a:ext cx="405728" cy="4993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991992" y="2219431"/>
            <a:ext cx="367408" cy="575542"/>
          </a:xfrm>
          <a:prstGeom prst="rect">
            <a:avLst/>
          </a:prstGeom>
          <a:noFill/>
        </p:spPr>
        <p:txBody>
          <a:bodyPr wrap="none" rtlCol="0">
            <a:spAutoFit/>
          </a:bodyPr>
          <a:lstStyle/>
          <a:p>
            <a:r>
              <a:rPr lang="en-US" sz="2800" dirty="0"/>
              <a:t>1</a:t>
            </a:r>
          </a:p>
        </p:txBody>
      </p:sp>
      <p:sp>
        <p:nvSpPr>
          <p:cNvPr id="51" name="Freeform 50"/>
          <p:cNvSpPr/>
          <p:nvPr/>
        </p:nvSpPr>
        <p:spPr>
          <a:xfrm>
            <a:off x="3414713" y="2057400"/>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rot="5400000">
            <a:off x="5864059" y="202882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rot="16643652">
            <a:off x="3429000" y="467211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rot="10800000">
            <a:off x="5867401" y="4674077"/>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5257800" y="5486400"/>
                <a:ext cx="1168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m:t>
                          </m:r>
                        </m:sup>
                      </m:sSup>
                    </m:oMath>
                  </m:oMathPara>
                </a14:m>
                <a:endParaRPr lang="en-US" sz="2400" dirty="0"/>
              </a:p>
            </p:txBody>
          </p:sp>
        </mc:Choice>
        <mc:Fallback xmlns="">
          <p:sp>
            <p:nvSpPr>
              <p:cNvPr id="55" name="Rectangle 54"/>
              <p:cNvSpPr>
                <a:spLocks noRot="1" noChangeAspect="1" noMove="1" noResize="1" noEditPoints="1" noAdjustHandles="1" noChangeArrowheads="1" noChangeShapeType="1" noTextEdit="1"/>
              </p:cNvSpPr>
              <p:nvPr/>
            </p:nvSpPr>
            <p:spPr>
              <a:xfrm>
                <a:off x="5257800" y="5486400"/>
                <a:ext cx="1168460" cy="4616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3825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down)">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down)">
                                      <p:cBhvr>
                                        <p:cTn id="54" dur="500"/>
                                        <p:tgtEl>
                                          <p:spTgt spid="5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down)">
                                      <p:cBhvr>
                                        <p:cTn id="57" dur="500"/>
                                        <p:tgtEl>
                                          <p:spTgt spid="5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down)">
                                      <p:cBhvr>
                                        <p:cTn id="60" dur="5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down)">
                                      <p:cBhvr>
                                        <p:cTn id="6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41" grpId="0" animBg="1"/>
      <p:bldP spid="42" grpId="0"/>
      <p:bldP spid="51" grpId="0" animBg="1"/>
      <p:bldP spid="52" grpId="0" animBg="1"/>
      <p:bldP spid="53" grpId="0" animBg="1"/>
      <p:bldP spid="54" grpId="0" animBg="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pSp>
        <p:nvGrpSpPr>
          <p:cNvPr id="4" name="Group 3"/>
          <p:cNvGrpSpPr/>
          <p:nvPr/>
        </p:nvGrpSpPr>
        <p:grpSpPr>
          <a:xfrm>
            <a:off x="2803672" y="1371600"/>
            <a:ext cx="3825728" cy="4038600"/>
            <a:chOff x="2667000" y="1371600"/>
            <a:chExt cx="3825728" cy="4038600"/>
          </a:xfrm>
        </p:grpSpPr>
        <p:graphicFrame>
          <p:nvGraphicFramePr>
            <p:cNvPr id="5"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8" name="TextBox 7"/>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9" name="TextBox 8"/>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Rectangle 32"/>
              <p:cNvSpPr/>
              <p:nvPr/>
            </p:nvSpPr>
            <p:spPr>
              <a:xfrm>
                <a:off x="2775408" y="990600"/>
                <a:ext cx="40825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𝑓</m:t>
                      </m:r>
                      <m:r>
                        <a:rPr lang="en-US" sz="2000" i="1">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oMath>
                  </m:oMathPara>
                </a14:m>
                <a:endParaRPr lang="en-US" sz="2000" b="0" dirty="0">
                  <a:solidFill>
                    <a:schemeClr val="tx2"/>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2775408" y="990600"/>
                <a:ext cx="4082592" cy="400110"/>
              </a:xfrm>
              <a:prstGeom prst="rect">
                <a:avLst/>
              </a:prstGeom>
              <a:blipFill rotWithShape="0">
                <a:blip r:embed="rId2"/>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581400" y="5481935"/>
                <a:ext cx="17166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oMath>
                  </m:oMathPara>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3581400" y="5481935"/>
                <a:ext cx="1716624" cy="461665"/>
              </a:xfrm>
              <a:prstGeom prst="rect">
                <a:avLst/>
              </a:prstGeom>
              <a:blipFill rotWithShape="0">
                <a:blip r:embed="rId3"/>
                <a:stretch>
                  <a:fillRect l="-712" b="-17105"/>
                </a:stretch>
              </a:blipFill>
            </p:spPr>
            <p:txBody>
              <a:bodyPr/>
              <a:lstStyle/>
              <a:p>
                <a:r>
                  <a:rPr lang="en-US">
                    <a:noFill/>
                  </a:rPr>
                  <a:t> </a:t>
                </a:r>
              </a:p>
            </p:txBody>
          </p:sp>
        </mc:Fallback>
      </mc:AlternateContent>
      <p:sp>
        <p:nvSpPr>
          <p:cNvPr id="35" name="TextBox 34"/>
          <p:cNvSpPr txBox="1"/>
          <p:nvPr/>
        </p:nvSpPr>
        <p:spPr>
          <a:xfrm>
            <a:off x="3671192" y="2243858"/>
            <a:ext cx="367408" cy="575542"/>
          </a:xfrm>
          <a:prstGeom prst="rect">
            <a:avLst/>
          </a:prstGeom>
          <a:noFill/>
        </p:spPr>
        <p:txBody>
          <a:bodyPr wrap="none" rtlCol="0">
            <a:spAutoFit/>
          </a:bodyPr>
          <a:lstStyle/>
          <a:p>
            <a:r>
              <a:rPr lang="en-US" sz="2800" dirty="0"/>
              <a:t>1</a:t>
            </a:r>
          </a:p>
        </p:txBody>
      </p:sp>
      <p:sp>
        <p:nvSpPr>
          <p:cNvPr id="36" name="TextBox 35"/>
          <p:cNvSpPr txBox="1"/>
          <p:nvPr/>
        </p:nvSpPr>
        <p:spPr>
          <a:xfrm>
            <a:off x="4419600" y="3048000"/>
            <a:ext cx="367408" cy="575542"/>
          </a:xfrm>
          <a:prstGeom prst="rect">
            <a:avLst/>
          </a:prstGeom>
          <a:noFill/>
        </p:spPr>
        <p:txBody>
          <a:bodyPr wrap="none" rtlCol="0">
            <a:spAutoFit/>
          </a:bodyPr>
          <a:lstStyle/>
          <a:p>
            <a:r>
              <a:rPr lang="en-US" sz="2800" dirty="0"/>
              <a:t>1</a:t>
            </a:r>
          </a:p>
        </p:txBody>
      </p:sp>
      <p:sp>
        <p:nvSpPr>
          <p:cNvPr id="37" name="TextBox 36"/>
          <p:cNvSpPr txBox="1"/>
          <p:nvPr/>
        </p:nvSpPr>
        <p:spPr>
          <a:xfrm>
            <a:off x="3671192" y="3048000"/>
            <a:ext cx="367408" cy="575542"/>
          </a:xfrm>
          <a:prstGeom prst="rect">
            <a:avLst/>
          </a:prstGeom>
          <a:noFill/>
        </p:spPr>
        <p:txBody>
          <a:bodyPr wrap="none" rtlCol="0">
            <a:spAutoFit/>
          </a:bodyPr>
          <a:lstStyle/>
          <a:p>
            <a:r>
              <a:rPr lang="en-US" sz="2800" dirty="0"/>
              <a:t>1</a:t>
            </a:r>
          </a:p>
        </p:txBody>
      </p:sp>
      <p:sp>
        <p:nvSpPr>
          <p:cNvPr id="39" name="Flowchart: Alternate Process 38"/>
          <p:cNvSpPr/>
          <p:nvPr/>
        </p:nvSpPr>
        <p:spPr>
          <a:xfrm>
            <a:off x="3600921" y="2243858"/>
            <a:ext cx="488502"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Alternate Process 45"/>
          <p:cNvSpPr/>
          <p:nvPr/>
        </p:nvSpPr>
        <p:spPr>
          <a:xfrm rot="5400000">
            <a:off x="3965079" y="2650033"/>
            <a:ext cx="488502"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Rectangle 46"/>
              <p:cNvSpPr/>
              <p:nvPr/>
            </p:nvSpPr>
            <p:spPr>
              <a:xfrm>
                <a:off x="5105400" y="5486400"/>
                <a:ext cx="13531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𝐷</m:t>
                      </m:r>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5105400" y="5486400"/>
                <a:ext cx="1353126" cy="4616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0514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down)">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down)">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down)">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9" grpId="0" animBg="1"/>
      <p:bldP spid="46" grpId="0"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Standard representation for logic functions</a:t>
            </a:r>
          </a:p>
          <a:p>
            <a:r>
              <a:rPr lang="en-US" dirty="0"/>
              <a:t>Simplification using K-Map </a:t>
            </a:r>
          </a:p>
          <a:p>
            <a:r>
              <a:rPr lang="en-US" dirty="0"/>
              <a:t>Multiplexer/De-multiplexer, Decoder</a:t>
            </a:r>
          </a:p>
          <a:p>
            <a:r>
              <a:rPr lang="en-US" dirty="0"/>
              <a:t>Adders, Subtractors</a:t>
            </a:r>
          </a:p>
          <a:p>
            <a:r>
              <a:rPr lang="en-US" dirty="0"/>
              <a:t>Combinational Circuits</a:t>
            </a:r>
          </a:p>
          <a:p>
            <a:r>
              <a:rPr lang="en-US" dirty="0"/>
              <a:t>Q-M Method</a:t>
            </a:r>
          </a:p>
          <a:p>
            <a:pPr marL="0" indent="0">
              <a:buNone/>
            </a:pPr>
            <a:endParaRPr lang="en-US" dirty="0"/>
          </a:p>
        </p:txBody>
      </p:sp>
    </p:spTree>
    <p:extLst>
      <p:ext uri="{BB962C8B-B14F-4D97-AF65-F5344CB8AC3E}">
        <p14:creationId xmlns:p14="http://schemas.microsoft.com/office/powerpoint/2010/main" val="29439743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mc:AlternateContent xmlns:mc="http://schemas.openxmlformats.org/markup-compatibility/2006" xmlns:a14="http://schemas.microsoft.com/office/drawing/2010/main">
        <mc:Choice Requires="a14">
          <p:sp>
            <p:nvSpPr>
              <p:cNvPr id="4" name="Rectangle 3"/>
              <p:cNvSpPr/>
              <p:nvPr/>
            </p:nvSpPr>
            <p:spPr>
              <a:xfrm>
                <a:off x="1790023" y="1000780"/>
                <a:ext cx="5563959" cy="523220"/>
              </a:xfrm>
              <a:prstGeom prst="rect">
                <a:avLst/>
              </a:prstGeom>
            </p:spPr>
            <p:txBody>
              <a:bodyPr wrap="none">
                <a:spAutoFit/>
              </a:bodyPr>
              <a:lstStyle/>
              <a:p>
                <a:pPr algn="ctr"/>
                <a:r>
                  <a:rPr lang="en-US" sz="2800" dirty="0"/>
                  <a:t>f(A,B,C,D) = </a:t>
                </a:r>
                <a14:m>
                  <m:oMath xmlns:m="http://schemas.openxmlformats.org/officeDocument/2006/math">
                    <m:nary>
                      <m:naryPr>
                        <m:chr m:val="∏"/>
                        <m:limLoc m:val="subSup"/>
                        <m:supHide m:val="on"/>
                        <m:ctrlPr>
                          <a:rPr lang="en-US" sz="2800" i="1" smtClean="0">
                            <a:latin typeface="Cambria Math" panose="02040503050406030204" pitchFamily="18" charset="0"/>
                          </a:rPr>
                        </m:ctrlPr>
                      </m:naryPr>
                      <m:sub>
                        <m:r>
                          <m:rPr>
                            <m:brk m:alnAt="9"/>
                          </m:rPr>
                          <a:rPr lang="en-IN" sz="2800" b="0" i="1" smtClean="0">
                            <a:latin typeface="Cambria Math" panose="02040503050406030204" pitchFamily="18" charset="0"/>
                          </a:rPr>
                          <m:t>𝑀</m:t>
                        </m:r>
                      </m:sub>
                      <m:sup/>
                      <m:e>
                        <m:r>
                          <m:rPr>
                            <m:nor/>
                          </m:rPr>
                          <a:rPr lang="en-US" sz="2800" dirty="0"/>
                          <m:t>(0,1,4,5,10,11,14,15)</m:t>
                        </m:r>
                      </m:e>
                    </m:nary>
                  </m:oMath>
                </a14:m>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1790023" y="1000780"/>
                <a:ext cx="5563959" cy="523220"/>
              </a:xfrm>
              <a:prstGeom prst="rect">
                <a:avLst/>
              </a:prstGeom>
              <a:blipFill>
                <a:blip r:embed="rId2"/>
                <a:stretch>
                  <a:fillRect l="-1864" t="-10465" b="-32558"/>
                </a:stretch>
              </a:blipFill>
            </p:spPr>
            <p:txBody>
              <a:bodyPr/>
              <a:lstStyle/>
              <a:p>
                <a:r>
                  <a:rPr lang="en-IN">
                    <a:noFill/>
                  </a:rPr>
                  <a:t> </a:t>
                </a:r>
              </a:p>
            </p:txBody>
          </p:sp>
        </mc:Fallback>
      </mc:AlternateContent>
      <p:grpSp>
        <p:nvGrpSpPr>
          <p:cNvPr id="5" name="Group 4"/>
          <p:cNvGrpSpPr/>
          <p:nvPr/>
        </p:nvGrpSpPr>
        <p:grpSpPr>
          <a:xfrm>
            <a:off x="533400" y="1752600"/>
            <a:ext cx="3825728" cy="4038600"/>
            <a:chOff x="2667000" y="1371600"/>
            <a:chExt cx="3825728" cy="4038600"/>
          </a:xfrm>
        </p:grpSpPr>
        <p:graphicFrame>
          <p:nvGraphicFramePr>
            <p:cNvPr id="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9" name="TextBox 8"/>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10" name="TextBox 9"/>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1" name="TextBox 10"/>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2" name="TextBox 11"/>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3" name="TextBox 12"/>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4" name="TextBox 13"/>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5" name="TextBox 14"/>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6" name="TextBox 15"/>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7" name="TextBox 16"/>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8" name="TextBox 17"/>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9" name="TextBox 18"/>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0" name="TextBox 19"/>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1" name="TextBox 20"/>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2" name="TextBox 21"/>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3" name="TextBox 22"/>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4" name="TextBox 2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5" name="TextBox 2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6" name="TextBox 2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7" name="TextBox 2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8" name="TextBox 2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9" name="TextBox 2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0" name="TextBox 2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1" name="TextBox 3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2" name="TextBox 3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3" name="TextBox 32"/>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p:cNvSpPr txBox="1"/>
          <p:nvPr/>
        </p:nvSpPr>
        <p:spPr>
          <a:xfrm>
            <a:off x="1443118" y="2672513"/>
            <a:ext cx="367408" cy="523220"/>
          </a:xfrm>
          <a:prstGeom prst="rect">
            <a:avLst/>
          </a:prstGeom>
          <a:noFill/>
        </p:spPr>
        <p:txBody>
          <a:bodyPr wrap="none" rtlCol="0">
            <a:spAutoFit/>
          </a:bodyPr>
          <a:lstStyle/>
          <a:p>
            <a:r>
              <a:rPr lang="en-US" sz="2800" dirty="0"/>
              <a:t>0</a:t>
            </a:r>
          </a:p>
        </p:txBody>
      </p:sp>
      <p:sp>
        <p:nvSpPr>
          <p:cNvPr id="35" name="TextBox 34"/>
          <p:cNvSpPr txBox="1"/>
          <p:nvPr/>
        </p:nvSpPr>
        <p:spPr>
          <a:xfrm>
            <a:off x="1443118" y="3393656"/>
            <a:ext cx="367408" cy="523220"/>
          </a:xfrm>
          <a:prstGeom prst="rect">
            <a:avLst/>
          </a:prstGeom>
          <a:noFill/>
        </p:spPr>
        <p:txBody>
          <a:bodyPr wrap="none" rtlCol="0">
            <a:spAutoFit/>
          </a:bodyPr>
          <a:lstStyle/>
          <a:p>
            <a:r>
              <a:rPr lang="en-US" sz="2800" dirty="0"/>
              <a:t>0</a:t>
            </a:r>
          </a:p>
        </p:txBody>
      </p:sp>
      <p:sp>
        <p:nvSpPr>
          <p:cNvPr id="38" name="TextBox 37"/>
          <p:cNvSpPr txBox="1"/>
          <p:nvPr/>
        </p:nvSpPr>
        <p:spPr>
          <a:xfrm>
            <a:off x="2180376" y="2672513"/>
            <a:ext cx="367408" cy="523220"/>
          </a:xfrm>
          <a:prstGeom prst="rect">
            <a:avLst/>
          </a:prstGeom>
          <a:noFill/>
        </p:spPr>
        <p:txBody>
          <a:bodyPr wrap="none" rtlCol="0">
            <a:spAutoFit/>
          </a:bodyPr>
          <a:lstStyle/>
          <a:p>
            <a:r>
              <a:rPr lang="en-US" sz="2800" dirty="0"/>
              <a:t>0</a:t>
            </a:r>
          </a:p>
        </p:txBody>
      </p:sp>
      <p:sp>
        <p:nvSpPr>
          <p:cNvPr id="39" name="TextBox 38"/>
          <p:cNvSpPr txBox="1"/>
          <p:nvPr/>
        </p:nvSpPr>
        <p:spPr>
          <a:xfrm>
            <a:off x="2180376" y="3393656"/>
            <a:ext cx="367408" cy="523220"/>
          </a:xfrm>
          <a:prstGeom prst="rect">
            <a:avLst/>
          </a:prstGeom>
          <a:noFill/>
        </p:spPr>
        <p:txBody>
          <a:bodyPr wrap="none" rtlCol="0">
            <a:spAutoFit/>
          </a:bodyPr>
          <a:lstStyle/>
          <a:p>
            <a:r>
              <a:rPr lang="en-US" sz="2800" dirty="0"/>
              <a:t>0</a:t>
            </a:r>
          </a:p>
        </p:txBody>
      </p:sp>
      <p:sp>
        <p:nvSpPr>
          <p:cNvPr id="42" name="Flowchart: Alternate Process 41"/>
          <p:cNvSpPr/>
          <p:nvPr/>
        </p:nvSpPr>
        <p:spPr>
          <a:xfrm>
            <a:off x="1303426" y="2622392"/>
            <a:ext cx="1287374" cy="1340008"/>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Rectangle 42"/>
              <p:cNvSpPr/>
              <p:nvPr/>
            </p:nvSpPr>
            <p:spPr>
              <a:xfrm>
                <a:off x="4824228" y="2588567"/>
                <a:ext cx="18517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4824228" y="2588567"/>
                <a:ext cx="1851725" cy="461665"/>
              </a:xfrm>
              <a:prstGeom prst="rect">
                <a:avLst/>
              </a:prstGeom>
              <a:blipFill rotWithShape="0">
                <a:blip r:embed="rId3"/>
                <a:stretch>
                  <a:fillRect l="-329" r="-658" b="-18667"/>
                </a:stretch>
              </a:blipFill>
            </p:spPr>
            <p:txBody>
              <a:bodyPr/>
              <a:lstStyle/>
              <a:p>
                <a:r>
                  <a:rPr lang="en-IN">
                    <a:noFill/>
                  </a:rPr>
                  <a:t> </a:t>
                </a:r>
              </a:p>
            </p:txBody>
          </p:sp>
        </mc:Fallback>
      </mc:AlternateContent>
      <p:sp>
        <p:nvSpPr>
          <p:cNvPr id="44" name="TextBox 43"/>
          <p:cNvSpPr txBox="1"/>
          <p:nvPr/>
        </p:nvSpPr>
        <p:spPr>
          <a:xfrm>
            <a:off x="2938379" y="4333117"/>
            <a:ext cx="367408" cy="523220"/>
          </a:xfrm>
          <a:prstGeom prst="rect">
            <a:avLst/>
          </a:prstGeom>
          <a:noFill/>
        </p:spPr>
        <p:txBody>
          <a:bodyPr wrap="none" rtlCol="0">
            <a:spAutoFit/>
          </a:bodyPr>
          <a:lstStyle/>
          <a:p>
            <a:r>
              <a:rPr lang="en-US" sz="2800" dirty="0"/>
              <a:t>0</a:t>
            </a:r>
          </a:p>
        </p:txBody>
      </p:sp>
      <p:sp>
        <p:nvSpPr>
          <p:cNvPr id="45" name="TextBox 44"/>
          <p:cNvSpPr txBox="1"/>
          <p:nvPr/>
        </p:nvSpPr>
        <p:spPr>
          <a:xfrm>
            <a:off x="2938379" y="5054260"/>
            <a:ext cx="367408" cy="523220"/>
          </a:xfrm>
          <a:prstGeom prst="rect">
            <a:avLst/>
          </a:prstGeom>
          <a:noFill/>
        </p:spPr>
        <p:txBody>
          <a:bodyPr wrap="none" rtlCol="0">
            <a:spAutoFit/>
          </a:bodyPr>
          <a:lstStyle/>
          <a:p>
            <a:r>
              <a:rPr lang="en-US" sz="2800" dirty="0"/>
              <a:t>0</a:t>
            </a:r>
          </a:p>
        </p:txBody>
      </p:sp>
      <p:sp>
        <p:nvSpPr>
          <p:cNvPr id="46" name="TextBox 45"/>
          <p:cNvSpPr txBox="1"/>
          <p:nvPr/>
        </p:nvSpPr>
        <p:spPr>
          <a:xfrm>
            <a:off x="3675637" y="4333117"/>
            <a:ext cx="367408" cy="523220"/>
          </a:xfrm>
          <a:prstGeom prst="rect">
            <a:avLst/>
          </a:prstGeom>
          <a:noFill/>
        </p:spPr>
        <p:txBody>
          <a:bodyPr wrap="none" rtlCol="0">
            <a:spAutoFit/>
          </a:bodyPr>
          <a:lstStyle/>
          <a:p>
            <a:r>
              <a:rPr lang="en-US" sz="2800" dirty="0"/>
              <a:t>0</a:t>
            </a:r>
          </a:p>
        </p:txBody>
      </p:sp>
      <p:sp>
        <p:nvSpPr>
          <p:cNvPr id="47" name="TextBox 46"/>
          <p:cNvSpPr txBox="1"/>
          <p:nvPr/>
        </p:nvSpPr>
        <p:spPr>
          <a:xfrm>
            <a:off x="3675637" y="5054260"/>
            <a:ext cx="367408" cy="523220"/>
          </a:xfrm>
          <a:prstGeom prst="rect">
            <a:avLst/>
          </a:prstGeom>
          <a:noFill/>
        </p:spPr>
        <p:txBody>
          <a:bodyPr wrap="none" rtlCol="0">
            <a:spAutoFit/>
          </a:bodyPr>
          <a:lstStyle/>
          <a:p>
            <a:r>
              <a:rPr lang="en-US" sz="2800" dirty="0"/>
              <a:t>0</a:t>
            </a:r>
          </a:p>
        </p:txBody>
      </p:sp>
      <p:sp>
        <p:nvSpPr>
          <p:cNvPr id="48" name="Flowchart: Alternate Process 47"/>
          <p:cNvSpPr/>
          <p:nvPr/>
        </p:nvSpPr>
        <p:spPr>
          <a:xfrm>
            <a:off x="2798687" y="4282996"/>
            <a:ext cx="1287374" cy="1340008"/>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Rectangle 48"/>
              <p:cNvSpPr/>
              <p:nvPr/>
            </p:nvSpPr>
            <p:spPr>
              <a:xfrm>
                <a:off x="6400800" y="2586335"/>
                <a:ext cx="14568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oMath>
                  </m:oMathPara>
                </a14:m>
                <a:endParaRPr lang="en-US" sz="2400" dirty="0"/>
              </a:p>
            </p:txBody>
          </p:sp>
        </mc:Choice>
        <mc:Fallback xmlns="">
          <p:sp>
            <p:nvSpPr>
              <p:cNvPr id="49" name="Rectangle 48"/>
              <p:cNvSpPr>
                <a:spLocks noRot="1" noChangeAspect="1" noMove="1" noResize="1" noEditPoints="1" noAdjustHandles="1" noChangeArrowheads="1" noChangeShapeType="1" noTextEdit="1"/>
              </p:cNvSpPr>
              <p:nvPr/>
            </p:nvSpPr>
            <p:spPr>
              <a:xfrm>
                <a:off x="6400800" y="2586335"/>
                <a:ext cx="1456873" cy="461665"/>
              </a:xfrm>
              <a:prstGeom prst="rect">
                <a:avLst/>
              </a:prstGeom>
              <a:blipFill rotWithShape="0">
                <a:blip r:embed="rId4"/>
                <a:stretch>
                  <a:fillRect l="-418" r="-418" b="-17105"/>
                </a:stretch>
              </a:blipFill>
            </p:spPr>
            <p:txBody>
              <a:bodyPr/>
              <a:lstStyle/>
              <a:p>
                <a:r>
                  <a:rPr lang="en-IN">
                    <a:noFill/>
                  </a:rPr>
                  <a:t> </a:t>
                </a:r>
              </a:p>
            </p:txBody>
          </p:sp>
        </mc:Fallback>
      </mc:AlternateContent>
    </p:spTree>
    <p:extLst>
      <p:ext uri="{BB962C8B-B14F-4D97-AF65-F5344CB8AC3E}">
        <p14:creationId xmlns:p14="http://schemas.microsoft.com/office/powerpoint/2010/main" val="3117999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down)">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down)">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down)">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down)">
                                      <p:cBhvr>
                                        <p:cTn id="66" dur="5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down)">
                                      <p:cBhvr>
                                        <p:cTn id="7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P spid="35" grpId="0"/>
      <p:bldP spid="38" grpId="0"/>
      <p:bldP spid="39" grpId="0"/>
      <p:bldP spid="42" grpId="0" animBg="1"/>
      <p:bldP spid="43" grpId="0"/>
      <p:bldP spid="44" grpId="0"/>
      <p:bldP spid="45" grpId="0"/>
      <p:bldP spid="46" grpId="0"/>
      <p:bldP spid="47" grpId="0"/>
      <p:bldP spid="48" grpId="0" animBg="1"/>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care conditions</a:t>
            </a:r>
          </a:p>
        </p:txBody>
      </p:sp>
      <p:sp>
        <p:nvSpPr>
          <p:cNvPr id="3" name="Content Placeholder 2"/>
          <p:cNvSpPr>
            <a:spLocks noGrp="1"/>
          </p:cNvSpPr>
          <p:nvPr>
            <p:ph idx="1"/>
          </p:nvPr>
        </p:nvSpPr>
        <p:spPr/>
        <p:txBody>
          <a:bodyPr/>
          <a:lstStyle/>
          <a:p>
            <a:pPr algn="just"/>
            <a:r>
              <a:rPr lang="en-US" dirty="0"/>
              <a:t>Suppose we are given a problem of implementing a circuit to generate a logical 1 when a 2, 7, or 15 appears on a four-variable input.</a:t>
            </a:r>
          </a:p>
          <a:p>
            <a:pPr algn="just"/>
            <a:r>
              <a:rPr lang="en-US" dirty="0"/>
              <a:t>A logical 0 should be generated when 0, 1, 4, 5, 6, 9, 10, 13 or 14 appears.</a:t>
            </a:r>
          </a:p>
          <a:p>
            <a:pPr algn="just"/>
            <a:r>
              <a:rPr lang="en-US" dirty="0"/>
              <a:t>The input conditions for the numbers 3, 8, 11 and 12 never occur in the system. This means we don’t care whether inputs generate logical 1 or logical 0.</a:t>
            </a:r>
          </a:p>
          <a:p>
            <a:pPr algn="just"/>
            <a:r>
              <a:rPr lang="en-US" dirty="0"/>
              <a:t>Don’t care combinations are denoted by ‘x’ in K-Map which can be used for the making groups.</a:t>
            </a:r>
          </a:p>
          <a:p>
            <a:pPr algn="just"/>
            <a:r>
              <a:rPr lang="en-US" dirty="0"/>
              <a:t>The above example can be represented as</a:t>
            </a:r>
          </a:p>
        </p:txBody>
      </p:sp>
    </p:spTree>
    <p:extLst>
      <p:ext uri="{BB962C8B-B14F-4D97-AF65-F5344CB8AC3E}">
        <p14:creationId xmlns:p14="http://schemas.microsoft.com/office/powerpoint/2010/main" val="2533526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pSp>
        <p:nvGrpSpPr>
          <p:cNvPr id="4" name="Group 3"/>
          <p:cNvGrpSpPr/>
          <p:nvPr/>
        </p:nvGrpSpPr>
        <p:grpSpPr>
          <a:xfrm>
            <a:off x="2803672" y="1671935"/>
            <a:ext cx="3825728" cy="4038600"/>
            <a:chOff x="2667000" y="1371600"/>
            <a:chExt cx="3825728" cy="4038600"/>
          </a:xfrm>
        </p:grpSpPr>
        <p:graphicFrame>
          <p:nvGraphicFramePr>
            <p:cNvPr id="5"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8" name="TextBox 7"/>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9" name="TextBox 8"/>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4" name="Rectangle 33"/>
              <p:cNvSpPr/>
              <p:nvPr/>
            </p:nvSpPr>
            <p:spPr>
              <a:xfrm>
                <a:off x="3768752" y="5782270"/>
                <a:ext cx="12393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𝐶𝐷</m:t>
                      </m:r>
                    </m:oMath>
                  </m:oMathPara>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3768752" y="5782270"/>
                <a:ext cx="1239314" cy="461665"/>
              </a:xfrm>
              <a:prstGeom prst="rect">
                <a:avLst/>
              </a:prstGeom>
              <a:blipFill rotWithShape="0">
                <a:blip r:embed="rId2"/>
                <a:stretch>
                  <a:fillRect l="-490" b="-18667"/>
                </a:stretch>
              </a:blipFill>
            </p:spPr>
            <p:txBody>
              <a:bodyPr/>
              <a:lstStyle/>
              <a:p>
                <a:r>
                  <a:rPr lang="en-US">
                    <a:noFill/>
                  </a:rPr>
                  <a:t> </a:t>
                </a:r>
              </a:p>
            </p:txBody>
          </p:sp>
        </mc:Fallback>
      </mc:AlternateContent>
      <p:sp>
        <p:nvSpPr>
          <p:cNvPr id="35" name="TextBox 34"/>
          <p:cNvSpPr txBox="1"/>
          <p:nvPr/>
        </p:nvSpPr>
        <p:spPr>
          <a:xfrm>
            <a:off x="3671192" y="5024735"/>
            <a:ext cx="367408" cy="575542"/>
          </a:xfrm>
          <a:prstGeom prst="rect">
            <a:avLst/>
          </a:prstGeom>
          <a:noFill/>
        </p:spPr>
        <p:txBody>
          <a:bodyPr wrap="none" rtlCol="0">
            <a:spAutoFit/>
          </a:bodyPr>
          <a:lstStyle/>
          <a:p>
            <a:r>
              <a:rPr lang="en-US" sz="2800" dirty="0"/>
              <a:t>1</a:t>
            </a:r>
          </a:p>
        </p:txBody>
      </p:sp>
      <p:sp>
        <p:nvSpPr>
          <p:cNvPr id="36" name="TextBox 35"/>
          <p:cNvSpPr txBox="1"/>
          <p:nvPr/>
        </p:nvSpPr>
        <p:spPr>
          <a:xfrm>
            <a:off x="5195192" y="4220593"/>
            <a:ext cx="367408" cy="575542"/>
          </a:xfrm>
          <a:prstGeom prst="rect">
            <a:avLst/>
          </a:prstGeom>
          <a:noFill/>
        </p:spPr>
        <p:txBody>
          <a:bodyPr wrap="none" rtlCol="0">
            <a:spAutoFit/>
          </a:bodyPr>
          <a:lstStyle/>
          <a:p>
            <a:r>
              <a:rPr lang="en-US" sz="2800" dirty="0"/>
              <a:t>1</a:t>
            </a:r>
          </a:p>
        </p:txBody>
      </p:sp>
      <p:sp>
        <p:nvSpPr>
          <p:cNvPr id="37" name="TextBox 36"/>
          <p:cNvSpPr txBox="1"/>
          <p:nvPr/>
        </p:nvSpPr>
        <p:spPr>
          <a:xfrm>
            <a:off x="4446784" y="4220593"/>
            <a:ext cx="367408" cy="575542"/>
          </a:xfrm>
          <a:prstGeom prst="rect">
            <a:avLst/>
          </a:prstGeom>
          <a:noFill/>
        </p:spPr>
        <p:txBody>
          <a:bodyPr wrap="none" rtlCol="0">
            <a:spAutoFit/>
          </a:bodyPr>
          <a:lstStyle/>
          <a:p>
            <a:r>
              <a:rPr lang="en-US" sz="2800" dirty="0"/>
              <a:t>1</a:t>
            </a:r>
          </a:p>
        </p:txBody>
      </p:sp>
      <p:sp>
        <p:nvSpPr>
          <p:cNvPr id="39" name="Flowchart: Alternate Process 38"/>
          <p:cNvSpPr/>
          <p:nvPr/>
        </p:nvSpPr>
        <p:spPr>
          <a:xfrm>
            <a:off x="3600921" y="4178451"/>
            <a:ext cx="488502"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Alternate Process 45"/>
          <p:cNvSpPr/>
          <p:nvPr/>
        </p:nvSpPr>
        <p:spPr>
          <a:xfrm rot="5400000">
            <a:off x="4744756" y="3006165"/>
            <a:ext cx="488502" cy="2939038"/>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Rectangle 46"/>
              <p:cNvSpPr/>
              <p:nvPr/>
            </p:nvSpPr>
            <p:spPr>
              <a:xfrm>
                <a:off x="4835552" y="5786735"/>
                <a:ext cx="13366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4835552" y="5786735"/>
                <a:ext cx="1336648" cy="461665"/>
              </a:xfrm>
              <a:prstGeom prst="rect">
                <a:avLst/>
              </a:prstGeom>
              <a:blipFill rotWithShape="0">
                <a:blip r:embed="rId3"/>
                <a:stretch>
                  <a:fillRect/>
                </a:stretch>
              </a:blipFill>
            </p:spPr>
            <p:txBody>
              <a:bodyPr/>
              <a:lstStyle/>
              <a:p>
                <a:r>
                  <a:rPr lang="en-US">
                    <a:noFill/>
                  </a:rPr>
                  <a:t> </a:t>
                </a:r>
              </a:p>
            </p:txBody>
          </p:sp>
        </mc:Fallback>
      </mc:AlternateContent>
      <p:sp>
        <p:nvSpPr>
          <p:cNvPr id="40" name="TextBox 39"/>
          <p:cNvSpPr txBox="1"/>
          <p:nvPr/>
        </p:nvSpPr>
        <p:spPr>
          <a:xfrm>
            <a:off x="3669866" y="4192017"/>
            <a:ext cx="340158" cy="523220"/>
          </a:xfrm>
          <a:prstGeom prst="rect">
            <a:avLst/>
          </a:prstGeom>
          <a:noFill/>
        </p:spPr>
        <p:txBody>
          <a:bodyPr wrap="none" rtlCol="0">
            <a:spAutoFit/>
          </a:bodyPr>
          <a:lstStyle/>
          <a:p>
            <a:r>
              <a:rPr lang="en-US" sz="2800" dirty="0"/>
              <a:t>x</a:t>
            </a:r>
          </a:p>
        </p:txBody>
      </p:sp>
      <p:sp>
        <p:nvSpPr>
          <p:cNvPr id="41" name="TextBox 40"/>
          <p:cNvSpPr txBox="1"/>
          <p:nvPr/>
        </p:nvSpPr>
        <p:spPr>
          <a:xfrm>
            <a:off x="6019800" y="4186535"/>
            <a:ext cx="340158" cy="523220"/>
          </a:xfrm>
          <a:prstGeom prst="rect">
            <a:avLst/>
          </a:prstGeom>
          <a:noFill/>
        </p:spPr>
        <p:txBody>
          <a:bodyPr wrap="none" rtlCol="0">
            <a:spAutoFit/>
          </a:bodyPr>
          <a:lstStyle/>
          <a:p>
            <a:r>
              <a:rPr lang="en-US" sz="2800" dirty="0"/>
              <a:t>x</a:t>
            </a:r>
          </a:p>
        </p:txBody>
      </p:sp>
      <mc:AlternateContent xmlns:mc="http://schemas.openxmlformats.org/markup-compatibility/2006" xmlns:a14="http://schemas.microsoft.com/office/drawing/2010/main">
        <mc:Choice Requires="a14">
          <p:sp>
            <p:nvSpPr>
              <p:cNvPr id="3" name="Rectangle 2"/>
              <p:cNvSpPr/>
              <p:nvPr/>
            </p:nvSpPr>
            <p:spPr>
              <a:xfrm>
                <a:off x="190882" y="1066800"/>
                <a:ext cx="5744521" cy="523220"/>
              </a:xfrm>
              <a:prstGeom prst="rect">
                <a:avLst/>
              </a:prstGeom>
            </p:spPr>
            <p:txBody>
              <a:bodyPr wrap="none">
                <a:spAutoFit/>
              </a:bodyPr>
              <a:lstStyle/>
              <a:p>
                <a:r>
                  <a:rPr lang="en-US" sz="2800" dirty="0"/>
                  <a:t>f(A,B,C,D) = </a:t>
                </a:r>
                <a14:m>
                  <m:oMath xmlns:m="http://schemas.openxmlformats.org/officeDocument/2006/math">
                    <m:nary>
                      <m:naryPr>
                        <m:chr m:val="∑"/>
                        <m:limLoc m:val="subSup"/>
                        <m:supHide m:val="on"/>
                        <m:ctrlPr>
                          <a:rPr lang="en-US" sz="2800" i="1" smtClean="0">
                            <a:latin typeface="Cambria Math" panose="02040503050406030204" pitchFamily="18" charset="0"/>
                          </a:rPr>
                        </m:ctrlPr>
                      </m:naryPr>
                      <m:sub>
                        <m:r>
                          <m:rPr>
                            <m:brk m:alnAt="9"/>
                          </m:rPr>
                          <a:rPr lang="en-IN" sz="2800" b="0" i="1" smtClean="0">
                            <a:latin typeface="Cambria Math" panose="02040503050406030204" pitchFamily="18" charset="0"/>
                          </a:rPr>
                          <m:t>𝑚</m:t>
                        </m:r>
                      </m:sub>
                      <m:sup/>
                      <m:e>
                        <m:r>
                          <m:rPr>
                            <m:nor/>
                          </m:rPr>
                          <a:rPr lang="en-US" sz="2800" dirty="0"/>
                          <m:t>(2,7,15)</m:t>
                        </m:r>
                      </m:e>
                    </m:nary>
                  </m:oMath>
                </a14:m>
                <a:r>
                  <a:rPr lang="en-US" sz="2800" dirty="0"/>
                  <a:t> + d(3,8,11,12)</a:t>
                </a:r>
              </a:p>
            </p:txBody>
          </p:sp>
        </mc:Choice>
        <mc:Fallback xmlns="">
          <p:sp>
            <p:nvSpPr>
              <p:cNvPr id="3" name="Rectangle 2"/>
              <p:cNvSpPr>
                <a:spLocks noRot="1" noChangeAspect="1" noMove="1" noResize="1" noEditPoints="1" noAdjustHandles="1" noChangeArrowheads="1" noChangeShapeType="1" noTextEdit="1"/>
              </p:cNvSpPr>
              <p:nvPr/>
            </p:nvSpPr>
            <p:spPr>
              <a:xfrm>
                <a:off x="190882" y="1066800"/>
                <a:ext cx="5744521" cy="523220"/>
              </a:xfrm>
              <a:prstGeom prst="rect">
                <a:avLst/>
              </a:prstGeom>
              <a:blipFill>
                <a:blip r:embed="rId4"/>
                <a:stretch>
                  <a:fillRect l="-2121" t="-10465" r="-742" b="-32558"/>
                </a:stretch>
              </a:blipFill>
            </p:spPr>
            <p:txBody>
              <a:bodyPr/>
              <a:lstStyle/>
              <a:p>
                <a:r>
                  <a:rPr lang="en-IN">
                    <a:noFill/>
                  </a:rPr>
                  <a:t> </a:t>
                </a:r>
              </a:p>
            </p:txBody>
          </p:sp>
        </mc:Fallback>
      </mc:AlternateContent>
      <p:sp>
        <p:nvSpPr>
          <p:cNvPr id="43" name="TextBox 42"/>
          <p:cNvSpPr txBox="1"/>
          <p:nvPr/>
        </p:nvSpPr>
        <p:spPr>
          <a:xfrm>
            <a:off x="5243512" y="2476799"/>
            <a:ext cx="340158" cy="523220"/>
          </a:xfrm>
          <a:prstGeom prst="rect">
            <a:avLst/>
          </a:prstGeom>
          <a:noFill/>
        </p:spPr>
        <p:txBody>
          <a:bodyPr wrap="none" rtlCol="0">
            <a:spAutoFit/>
          </a:bodyPr>
          <a:lstStyle/>
          <a:p>
            <a:r>
              <a:rPr lang="en-US" sz="2800" dirty="0"/>
              <a:t>x</a:t>
            </a:r>
          </a:p>
        </p:txBody>
      </p:sp>
      <p:sp>
        <p:nvSpPr>
          <p:cNvPr id="44" name="TextBox 43"/>
          <p:cNvSpPr txBox="1"/>
          <p:nvPr/>
        </p:nvSpPr>
        <p:spPr>
          <a:xfrm>
            <a:off x="6019800" y="2476799"/>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3033038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down)">
                                      <p:cBhvr>
                                        <p:cTn id="34" dur="500"/>
                                        <p:tgtEl>
                                          <p:spTgt spid="4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down)">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down)">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9" grpId="0" animBg="1"/>
      <p:bldP spid="46" grpId="0" animBg="1"/>
      <p:bldP spid="47" grpId="0"/>
      <p:bldP spid="40" grpId="0"/>
      <p:bldP spid="41" grpId="0"/>
      <p:bldP spid="3" grpId="0"/>
      <p:bldP spid="43"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pSp>
        <p:nvGrpSpPr>
          <p:cNvPr id="4" name="Group 3"/>
          <p:cNvGrpSpPr/>
          <p:nvPr/>
        </p:nvGrpSpPr>
        <p:grpSpPr>
          <a:xfrm>
            <a:off x="2803672" y="1671935"/>
            <a:ext cx="3825728" cy="4038600"/>
            <a:chOff x="2667000" y="1371600"/>
            <a:chExt cx="3825728" cy="4038600"/>
          </a:xfrm>
        </p:grpSpPr>
        <p:graphicFrame>
          <p:nvGraphicFramePr>
            <p:cNvPr id="5"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09888" y="1371600"/>
              <a:ext cx="617157" cy="461665"/>
            </a:xfrm>
            <a:prstGeom prst="rect">
              <a:avLst/>
            </a:prstGeom>
            <a:noFill/>
          </p:spPr>
          <p:txBody>
            <a:bodyPr wrap="none" rtlCol="0">
              <a:spAutoFit/>
            </a:bodyPr>
            <a:lstStyle/>
            <a:p>
              <a:r>
                <a:rPr lang="en-US" sz="2400" dirty="0"/>
                <a:t>WX</a:t>
              </a:r>
            </a:p>
          </p:txBody>
        </p:sp>
        <p:sp>
          <p:nvSpPr>
            <p:cNvPr id="8" name="TextBox 7"/>
            <p:cNvSpPr txBox="1"/>
            <p:nvPr/>
          </p:nvSpPr>
          <p:spPr>
            <a:xfrm>
              <a:off x="2667000" y="1748135"/>
              <a:ext cx="478144" cy="461665"/>
            </a:xfrm>
            <a:prstGeom prst="rect">
              <a:avLst/>
            </a:prstGeom>
            <a:noFill/>
          </p:spPr>
          <p:txBody>
            <a:bodyPr wrap="none" rtlCol="0">
              <a:spAutoFit/>
            </a:bodyPr>
            <a:lstStyle/>
            <a:p>
              <a:r>
                <a:rPr lang="en-US" sz="2400" dirty="0"/>
                <a:t>YZ</a:t>
              </a:r>
            </a:p>
          </p:txBody>
        </p:sp>
        <p:sp>
          <p:nvSpPr>
            <p:cNvPr id="9" name="TextBox 8"/>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4" name="Rectangle 33"/>
              <p:cNvSpPr/>
              <p:nvPr/>
            </p:nvSpPr>
            <p:spPr>
              <a:xfrm>
                <a:off x="3768752" y="5782270"/>
                <a:ext cx="15156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oMath>
                  </m:oMathPara>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3768752" y="5782270"/>
                <a:ext cx="1515607" cy="461665"/>
              </a:xfrm>
              <a:prstGeom prst="rect">
                <a:avLst/>
              </a:prstGeom>
              <a:blipFill>
                <a:blip r:embed="rId2"/>
                <a:stretch>
                  <a:fillRect l="-402" b="-18667"/>
                </a:stretch>
              </a:blipFill>
            </p:spPr>
            <p:txBody>
              <a:bodyPr/>
              <a:lstStyle/>
              <a:p>
                <a:r>
                  <a:rPr lang="en-IN">
                    <a:noFill/>
                  </a:rPr>
                  <a:t> </a:t>
                </a:r>
              </a:p>
            </p:txBody>
          </p:sp>
        </mc:Fallback>
      </mc:AlternateContent>
      <p:sp>
        <p:nvSpPr>
          <p:cNvPr id="35" name="TextBox 34"/>
          <p:cNvSpPr txBox="1"/>
          <p:nvPr/>
        </p:nvSpPr>
        <p:spPr>
          <a:xfrm>
            <a:off x="3629792" y="4201483"/>
            <a:ext cx="367408" cy="575542"/>
          </a:xfrm>
          <a:prstGeom prst="rect">
            <a:avLst/>
          </a:prstGeom>
          <a:noFill/>
        </p:spPr>
        <p:txBody>
          <a:bodyPr wrap="none" rtlCol="0">
            <a:spAutoFit/>
          </a:bodyPr>
          <a:lstStyle/>
          <a:p>
            <a:r>
              <a:rPr lang="en-US" sz="2800" dirty="0"/>
              <a:t>1</a:t>
            </a:r>
          </a:p>
        </p:txBody>
      </p:sp>
      <p:sp>
        <p:nvSpPr>
          <p:cNvPr id="36" name="TextBox 35"/>
          <p:cNvSpPr txBox="1"/>
          <p:nvPr/>
        </p:nvSpPr>
        <p:spPr>
          <a:xfrm>
            <a:off x="5195192" y="4220593"/>
            <a:ext cx="367408" cy="575542"/>
          </a:xfrm>
          <a:prstGeom prst="rect">
            <a:avLst/>
          </a:prstGeom>
          <a:noFill/>
        </p:spPr>
        <p:txBody>
          <a:bodyPr wrap="none" rtlCol="0">
            <a:spAutoFit/>
          </a:bodyPr>
          <a:lstStyle/>
          <a:p>
            <a:r>
              <a:rPr lang="en-US" sz="2800" dirty="0"/>
              <a:t>1</a:t>
            </a:r>
          </a:p>
        </p:txBody>
      </p:sp>
      <p:sp>
        <p:nvSpPr>
          <p:cNvPr id="37" name="TextBox 36"/>
          <p:cNvSpPr txBox="1"/>
          <p:nvPr/>
        </p:nvSpPr>
        <p:spPr>
          <a:xfrm>
            <a:off x="4454120" y="4217286"/>
            <a:ext cx="367408" cy="575542"/>
          </a:xfrm>
          <a:prstGeom prst="rect">
            <a:avLst/>
          </a:prstGeom>
          <a:noFill/>
        </p:spPr>
        <p:txBody>
          <a:bodyPr wrap="none" rtlCol="0">
            <a:spAutoFit/>
          </a:bodyPr>
          <a:lstStyle/>
          <a:p>
            <a:r>
              <a:rPr lang="en-US" sz="2800" dirty="0"/>
              <a:t>1</a:t>
            </a:r>
          </a:p>
        </p:txBody>
      </p:sp>
      <p:sp>
        <p:nvSpPr>
          <p:cNvPr id="39" name="Flowchart: Alternate Process 38"/>
          <p:cNvSpPr/>
          <p:nvPr/>
        </p:nvSpPr>
        <p:spPr>
          <a:xfrm>
            <a:off x="3489552" y="2656517"/>
            <a:ext cx="488502" cy="2903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Alternate Process 45"/>
          <p:cNvSpPr/>
          <p:nvPr/>
        </p:nvSpPr>
        <p:spPr>
          <a:xfrm rot="5400000">
            <a:off x="4752807" y="3018959"/>
            <a:ext cx="488502" cy="2939038"/>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Rectangle 46"/>
              <p:cNvSpPr/>
              <p:nvPr/>
            </p:nvSpPr>
            <p:spPr>
              <a:xfrm>
                <a:off x="4835552" y="5786735"/>
                <a:ext cx="10609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𝑌𝑍</m:t>
                      </m:r>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4835552" y="5786735"/>
                <a:ext cx="1060996"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0882" y="1066800"/>
                <a:ext cx="5820248" cy="523220"/>
              </a:xfrm>
              <a:prstGeom prst="rect">
                <a:avLst/>
              </a:prstGeom>
            </p:spPr>
            <p:txBody>
              <a:bodyPr wrap="none">
                <a:spAutoFit/>
              </a:bodyPr>
              <a:lstStyle/>
              <a:p>
                <a:r>
                  <a:rPr lang="en-US" sz="2800" dirty="0"/>
                  <a:t>F(W,X,Y,Z) = </a:t>
                </a:r>
                <a14:m>
                  <m:oMath xmlns:m="http://schemas.openxmlformats.org/officeDocument/2006/math">
                    <m:nary>
                      <m:naryPr>
                        <m:chr m:val="∑"/>
                        <m:limLoc m:val="subSup"/>
                        <m:supHide m:val="on"/>
                        <m:ctrlPr>
                          <a:rPr lang="en-US" sz="2800" i="1" smtClean="0">
                            <a:latin typeface="Cambria Math" panose="02040503050406030204" pitchFamily="18" charset="0"/>
                          </a:rPr>
                        </m:ctrlPr>
                      </m:naryPr>
                      <m:sub>
                        <m:r>
                          <m:rPr>
                            <m:brk m:alnAt="9"/>
                          </m:rPr>
                          <a:rPr lang="en-IN" sz="2800" b="0" i="1" smtClean="0">
                            <a:latin typeface="Cambria Math" panose="02040503050406030204" pitchFamily="18" charset="0"/>
                          </a:rPr>
                          <m:t>𝑚</m:t>
                        </m:r>
                      </m:sub>
                      <m:sup/>
                      <m:e>
                        <m:r>
                          <m:rPr>
                            <m:nor/>
                          </m:rPr>
                          <a:rPr lang="en-US" sz="2800" dirty="0"/>
                          <m:t>(</m:t>
                        </m:r>
                        <m:r>
                          <m:rPr>
                            <m:nor/>
                          </m:rPr>
                          <a:rPr lang="en-US" sz="2800" b="0" i="0" dirty="0" smtClean="0"/>
                          <m:t>1</m:t>
                        </m:r>
                        <m:r>
                          <m:rPr>
                            <m:nor/>
                          </m:rPr>
                          <a:rPr lang="en-US" sz="2800" dirty="0"/>
                          <m:t>,</m:t>
                        </m:r>
                        <m:r>
                          <m:rPr>
                            <m:nor/>
                          </m:rPr>
                          <a:rPr lang="en-US" sz="2800" b="0" i="0" dirty="0" smtClean="0"/>
                          <m:t>3</m:t>
                        </m:r>
                        <m:r>
                          <m:rPr>
                            <m:nor/>
                          </m:rPr>
                          <a:rPr lang="en-US" sz="2800" dirty="0"/>
                          <m:t>,</m:t>
                        </m:r>
                        <m:r>
                          <m:rPr>
                            <m:nor/>
                          </m:rPr>
                          <a:rPr lang="en-US" sz="2800" b="0" i="0" dirty="0" smtClean="0"/>
                          <m:t>7,11,15</m:t>
                        </m:r>
                        <m:r>
                          <m:rPr>
                            <m:nor/>
                          </m:rPr>
                          <a:rPr lang="en-US" sz="2800" dirty="0"/>
                          <m:t>)</m:t>
                        </m:r>
                      </m:e>
                    </m:nary>
                  </m:oMath>
                </a14:m>
                <a:r>
                  <a:rPr lang="en-US" sz="2800" dirty="0"/>
                  <a:t> + d(0,2,5)</a:t>
                </a:r>
              </a:p>
            </p:txBody>
          </p:sp>
        </mc:Choice>
        <mc:Fallback xmlns="">
          <p:sp>
            <p:nvSpPr>
              <p:cNvPr id="3" name="Rectangle 2"/>
              <p:cNvSpPr>
                <a:spLocks noRot="1" noChangeAspect="1" noMove="1" noResize="1" noEditPoints="1" noAdjustHandles="1" noChangeArrowheads="1" noChangeShapeType="1" noTextEdit="1"/>
              </p:cNvSpPr>
              <p:nvPr/>
            </p:nvSpPr>
            <p:spPr>
              <a:xfrm>
                <a:off x="190882" y="1066800"/>
                <a:ext cx="5820248" cy="523220"/>
              </a:xfrm>
              <a:prstGeom prst="rect">
                <a:avLst/>
              </a:prstGeom>
              <a:blipFill>
                <a:blip r:embed="rId4"/>
                <a:stretch>
                  <a:fillRect l="-2094" t="-10465" r="-838" b="-32558"/>
                </a:stretch>
              </a:blipFill>
            </p:spPr>
            <p:txBody>
              <a:bodyPr/>
              <a:lstStyle/>
              <a:p>
                <a:r>
                  <a:rPr lang="en-IN">
                    <a:noFill/>
                  </a:rPr>
                  <a:t> </a:t>
                </a:r>
              </a:p>
            </p:txBody>
          </p:sp>
        </mc:Fallback>
      </mc:AlternateContent>
      <p:sp>
        <p:nvSpPr>
          <p:cNvPr id="43" name="TextBox 42"/>
          <p:cNvSpPr txBox="1"/>
          <p:nvPr/>
        </p:nvSpPr>
        <p:spPr>
          <a:xfrm>
            <a:off x="3626842" y="2548860"/>
            <a:ext cx="340158" cy="523220"/>
          </a:xfrm>
          <a:prstGeom prst="rect">
            <a:avLst/>
          </a:prstGeom>
          <a:noFill/>
        </p:spPr>
        <p:txBody>
          <a:bodyPr wrap="none" rtlCol="0">
            <a:spAutoFit/>
          </a:bodyPr>
          <a:lstStyle/>
          <a:p>
            <a:r>
              <a:rPr lang="en-US" sz="2800" dirty="0"/>
              <a:t>x</a:t>
            </a:r>
          </a:p>
        </p:txBody>
      </p:sp>
      <p:sp>
        <p:nvSpPr>
          <p:cNvPr id="44" name="TextBox 43"/>
          <p:cNvSpPr txBox="1"/>
          <p:nvPr/>
        </p:nvSpPr>
        <p:spPr>
          <a:xfrm>
            <a:off x="3643417" y="5029945"/>
            <a:ext cx="340158" cy="523220"/>
          </a:xfrm>
          <a:prstGeom prst="rect">
            <a:avLst/>
          </a:prstGeom>
          <a:noFill/>
        </p:spPr>
        <p:txBody>
          <a:bodyPr wrap="none" rtlCol="0">
            <a:spAutoFit/>
          </a:bodyPr>
          <a:lstStyle/>
          <a:p>
            <a:r>
              <a:rPr lang="en-US" sz="2800" dirty="0"/>
              <a:t>x</a:t>
            </a:r>
          </a:p>
        </p:txBody>
      </p:sp>
      <p:sp>
        <p:nvSpPr>
          <p:cNvPr id="45" name="TextBox 44">
            <a:extLst>
              <a:ext uri="{FF2B5EF4-FFF2-40B4-BE49-F238E27FC236}">
                <a16:creationId xmlns:a16="http://schemas.microsoft.com/office/drawing/2014/main" id="{5B95583E-41E6-4853-A66A-93CDC55F9FC0}"/>
              </a:ext>
            </a:extLst>
          </p:cNvPr>
          <p:cNvSpPr txBox="1"/>
          <p:nvPr/>
        </p:nvSpPr>
        <p:spPr>
          <a:xfrm>
            <a:off x="5980116" y="4253300"/>
            <a:ext cx="367408" cy="575542"/>
          </a:xfrm>
          <a:prstGeom prst="rect">
            <a:avLst/>
          </a:prstGeom>
          <a:noFill/>
        </p:spPr>
        <p:txBody>
          <a:bodyPr wrap="none" rtlCol="0">
            <a:spAutoFit/>
          </a:bodyPr>
          <a:lstStyle/>
          <a:p>
            <a:r>
              <a:rPr lang="en-US" sz="2800" dirty="0"/>
              <a:t>1</a:t>
            </a:r>
          </a:p>
        </p:txBody>
      </p:sp>
      <p:sp>
        <p:nvSpPr>
          <p:cNvPr id="49" name="TextBox 48">
            <a:extLst>
              <a:ext uri="{FF2B5EF4-FFF2-40B4-BE49-F238E27FC236}">
                <a16:creationId xmlns:a16="http://schemas.microsoft.com/office/drawing/2014/main" id="{393C96FC-5DE1-49CB-BB32-8C30381F5F76}"/>
              </a:ext>
            </a:extLst>
          </p:cNvPr>
          <p:cNvSpPr txBox="1"/>
          <p:nvPr/>
        </p:nvSpPr>
        <p:spPr>
          <a:xfrm>
            <a:off x="3629792" y="3362507"/>
            <a:ext cx="367408" cy="575542"/>
          </a:xfrm>
          <a:prstGeom prst="rect">
            <a:avLst/>
          </a:prstGeom>
          <a:noFill/>
        </p:spPr>
        <p:txBody>
          <a:bodyPr wrap="none" rtlCol="0">
            <a:spAutoFit/>
          </a:bodyPr>
          <a:lstStyle/>
          <a:p>
            <a:r>
              <a:rPr lang="en-US" sz="2800" dirty="0"/>
              <a:t>1</a:t>
            </a:r>
          </a:p>
        </p:txBody>
      </p:sp>
      <p:sp>
        <p:nvSpPr>
          <p:cNvPr id="50" name="TextBox 49">
            <a:extLst>
              <a:ext uri="{FF2B5EF4-FFF2-40B4-BE49-F238E27FC236}">
                <a16:creationId xmlns:a16="http://schemas.microsoft.com/office/drawing/2014/main" id="{C38034AB-D295-4905-BDE6-6C2E41FB64D1}"/>
              </a:ext>
            </a:extLst>
          </p:cNvPr>
          <p:cNvSpPr txBox="1"/>
          <p:nvPr/>
        </p:nvSpPr>
        <p:spPr>
          <a:xfrm>
            <a:off x="4458720" y="3389814"/>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255137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down)">
                                      <p:cBhvr>
                                        <p:cTn id="29" dur="500"/>
                                        <p:tgtEl>
                                          <p:spTgt spid="4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down)">
                                      <p:cBhvr>
                                        <p:cTn id="32" dur="500"/>
                                        <p:tgtEl>
                                          <p:spTgt spid="5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down)">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500"/>
                                        <p:tgtEl>
                                          <p:spTgt spid="4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down)">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down)">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down)">
                                      <p:cBhvr>
                                        <p:cTn id="5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9" grpId="0" animBg="1"/>
      <p:bldP spid="46" grpId="0" animBg="1"/>
      <p:bldP spid="47" grpId="0"/>
      <p:bldP spid="3" grpId="0"/>
      <p:bldP spid="43" grpId="0"/>
      <p:bldP spid="44" grpId="0"/>
      <p:bldP spid="45" grpId="0"/>
      <p:bldP spid="49"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Variable-Entered Maps</a:t>
            </a:r>
          </a:p>
        </p:txBody>
      </p:sp>
      <p:sp>
        <p:nvSpPr>
          <p:cNvPr id="3" name="Content Placeholder 2"/>
          <p:cNvSpPr>
            <a:spLocks noGrp="1"/>
          </p:cNvSpPr>
          <p:nvPr>
            <p:ph idx="1"/>
          </p:nvPr>
        </p:nvSpPr>
        <p:spPr/>
        <p:txBody>
          <a:bodyPr/>
          <a:lstStyle/>
          <a:p>
            <a:pPr algn="just"/>
            <a:r>
              <a:rPr lang="en-US" dirty="0"/>
              <a:t>Variable-entered map can be used to plot an n-variable problem on n – 1 variable map</a:t>
            </a:r>
          </a:p>
          <a:p>
            <a:pPr algn="just"/>
            <a:r>
              <a:rPr lang="en-US" dirty="0"/>
              <a:t>Possible to reduce the map dimension by two or three in some cases</a:t>
            </a:r>
          </a:p>
          <a:p>
            <a:pPr algn="just"/>
            <a:r>
              <a:rPr lang="en-US" dirty="0"/>
              <a:t>Advantage of using VEM occurs in design problems involving multiplexers</a:t>
            </a:r>
          </a:p>
        </p:txBody>
      </p:sp>
    </p:spTree>
    <p:extLst>
      <p:ext uri="{BB962C8B-B14F-4D97-AF65-F5344CB8AC3E}">
        <p14:creationId xmlns:p14="http://schemas.microsoft.com/office/powerpoint/2010/main" val="30832807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Variable-Entered Map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2667000"/>
              </a:xfrm>
            </p:spPr>
            <p:txBody>
              <a:bodyPr/>
              <a:lstStyle/>
              <a:p>
                <a:r>
                  <a:rPr lang="en-US" dirty="0"/>
                  <a:t>Map-entered variable for 3 variable function</a:t>
                </a:r>
              </a:p>
              <a:p>
                <a:r>
                  <a:rPr 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𝐵</m:t>
                      </m:r>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𝐴𝐵𝐶</m:t>
                      </m:r>
                    </m:oMath>
                  </m:oMathPara>
                </a14:m>
                <a:endParaRPr lang="en-US" dirty="0"/>
              </a:p>
              <a:p>
                <a:pPr algn="just"/>
                <a:r>
                  <a:rPr lang="en-US" dirty="0"/>
                  <a:t>Considering value of </a:t>
                </a:r>
                <a14:m>
                  <m:oMath xmlns:m="http://schemas.openxmlformats.org/officeDocument/2006/math">
                    <m:r>
                      <a:rPr lang="en-US" i="1">
                        <a:latin typeface="Cambria Math" panose="02040503050406030204" pitchFamily="18" charset="0"/>
                      </a:rPr>
                      <m:t>𝑋</m:t>
                    </m:r>
                  </m:oMath>
                </a14:m>
                <a:r>
                  <a:rPr lang="en-US" dirty="0"/>
                  <a:t> to be function of map location and the variable </a:t>
                </a:r>
                <a14:m>
                  <m:oMath xmlns:m="http://schemas.openxmlformats.org/officeDocument/2006/math">
                    <m:r>
                      <a:rPr lang="en-US" b="0" i="1" smtClean="0">
                        <a:latin typeface="Cambria Math" panose="02040503050406030204" pitchFamily="18" charset="0"/>
                      </a:rPr>
                      <m:t>𝐶</m:t>
                    </m:r>
                  </m:oMath>
                </a14:m>
                <a:r>
                  <a:rPr lang="en-US" dirty="0"/>
                  <a:t> and plotting 2 variable map.</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2667000"/>
              </a:xfrm>
              <a:blipFill rotWithShape="0">
                <a:blip r:embed="rId2"/>
                <a:stretch>
                  <a:fillRect l="-904" t="-915" r="-1043"/>
                </a:stretch>
              </a:blipFill>
            </p:spPr>
            <p:txBody>
              <a:bodyPr/>
              <a:lstStyle/>
              <a:p>
                <a:r>
                  <a:rPr lang="en-US">
                    <a:noFill/>
                  </a:rPr>
                  <a:t> </a:t>
                </a:r>
              </a:p>
            </p:txBody>
          </p:sp>
        </mc:Fallback>
      </mc:AlternateContent>
      <p:grpSp>
        <p:nvGrpSpPr>
          <p:cNvPr id="16" name="Group 15"/>
          <p:cNvGrpSpPr/>
          <p:nvPr/>
        </p:nvGrpSpPr>
        <p:grpSpPr>
          <a:xfrm>
            <a:off x="361950" y="3429000"/>
            <a:ext cx="3429000" cy="2362200"/>
            <a:chOff x="361950" y="3429000"/>
            <a:chExt cx="3429000" cy="2362200"/>
          </a:xfrm>
        </p:grpSpPr>
        <p:graphicFrame>
          <p:nvGraphicFramePr>
            <p:cNvPr id="4" name="Content Placeholder 3"/>
            <p:cNvGraphicFramePr>
              <a:graphicFrameLocks/>
            </p:cNvGraphicFramePr>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Straight Connector 4"/>
            <p:cNvCxnSpPr/>
            <p:nvPr/>
          </p:nvCxnSpPr>
          <p:spPr>
            <a:xfrm flipH="1" flipV="1">
              <a:off x="361950" y="3643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7" name="TextBox 6"/>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8" name="TextBox 7"/>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9" name="TextBox 8"/>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10" name="TextBox 9"/>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11" name="TextBox 10"/>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17" name="TextBox 16"/>
          <p:cNvSpPr txBox="1"/>
          <p:nvPr/>
        </p:nvSpPr>
        <p:spPr>
          <a:xfrm>
            <a:off x="1219200" y="4143376"/>
            <a:ext cx="990600" cy="755452"/>
          </a:xfrm>
          <a:prstGeom prst="rect">
            <a:avLst/>
          </a:prstGeom>
          <a:noFill/>
        </p:spPr>
        <p:txBody>
          <a:bodyPr wrap="square" rtlCol="0">
            <a:spAutoFit/>
          </a:bodyPr>
          <a:lstStyle/>
          <a:p>
            <a:r>
              <a:rPr lang="en-US" sz="2400" dirty="0"/>
              <a:t>X=1 if C’=1</a:t>
            </a:r>
          </a:p>
        </p:txBody>
      </p:sp>
      <p:sp>
        <p:nvSpPr>
          <p:cNvPr id="18" name="TextBox 17"/>
          <p:cNvSpPr txBox="1"/>
          <p:nvPr/>
        </p:nvSpPr>
        <p:spPr>
          <a:xfrm>
            <a:off x="2667000" y="4129088"/>
            <a:ext cx="990600" cy="755452"/>
          </a:xfrm>
          <a:prstGeom prst="rect">
            <a:avLst/>
          </a:prstGeom>
          <a:noFill/>
        </p:spPr>
        <p:txBody>
          <a:bodyPr wrap="square" rtlCol="0">
            <a:spAutoFit/>
          </a:bodyPr>
          <a:lstStyle/>
          <a:p>
            <a:r>
              <a:rPr lang="en-US" sz="2400" dirty="0"/>
              <a:t>X=1 if C’=1</a:t>
            </a:r>
          </a:p>
        </p:txBody>
      </p:sp>
      <p:sp>
        <p:nvSpPr>
          <p:cNvPr id="19" name="TextBox 18"/>
          <p:cNvSpPr txBox="1"/>
          <p:nvPr/>
        </p:nvSpPr>
        <p:spPr>
          <a:xfrm>
            <a:off x="2362200" y="4953000"/>
            <a:ext cx="1619869" cy="830997"/>
          </a:xfrm>
          <a:prstGeom prst="rect">
            <a:avLst/>
          </a:prstGeom>
          <a:noFill/>
        </p:spPr>
        <p:txBody>
          <a:bodyPr wrap="square" rtlCol="0">
            <a:spAutoFit/>
          </a:bodyPr>
          <a:lstStyle/>
          <a:p>
            <a:r>
              <a:rPr lang="en-US" sz="2400" dirty="0"/>
              <a:t>X=1 if C’=1 or if C = 1</a:t>
            </a:r>
          </a:p>
        </p:txBody>
      </p:sp>
      <p:sp>
        <p:nvSpPr>
          <p:cNvPr id="20" name="TextBox 19"/>
          <p:cNvSpPr txBox="1"/>
          <p:nvPr/>
        </p:nvSpPr>
        <p:spPr>
          <a:xfrm>
            <a:off x="1376203" y="5100935"/>
            <a:ext cx="676594" cy="461665"/>
          </a:xfrm>
          <a:prstGeom prst="rect">
            <a:avLst/>
          </a:prstGeom>
          <a:noFill/>
        </p:spPr>
        <p:txBody>
          <a:bodyPr wrap="square" rtlCol="0">
            <a:spAutoFit/>
          </a:bodyPr>
          <a:lstStyle/>
          <a:p>
            <a:r>
              <a:rPr lang="en-US" sz="2400" dirty="0"/>
              <a:t>X=0</a:t>
            </a:r>
          </a:p>
        </p:txBody>
      </p:sp>
      <p:grpSp>
        <p:nvGrpSpPr>
          <p:cNvPr id="21" name="Group 20"/>
          <p:cNvGrpSpPr/>
          <p:nvPr/>
        </p:nvGrpSpPr>
        <p:grpSpPr>
          <a:xfrm>
            <a:off x="4724400" y="3429000"/>
            <a:ext cx="3429000" cy="2362200"/>
            <a:chOff x="361950" y="3429000"/>
            <a:chExt cx="3429000" cy="2362200"/>
          </a:xfrm>
        </p:grpSpPr>
        <p:graphicFrame>
          <p:nvGraphicFramePr>
            <p:cNvPr id="22" name="Content Placeholder 3"/>
            <p:cNvGraphicFramePr>
              <a:graphicFrameLocks/>
            </p:cNvGraphicFramePr>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3" name="Straight Connector 22"/>
            <p:cNvCxnSpPr/>
            <p:nvPr/>
          </p:nvCxnSpPr>
          <p:spPr>
            <a:xfrm flipH="1" flipV="1">
              <a:off x="361950" y="3643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25" name="TextBox 24"/>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26" name="TextBox 25"/>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27" name="TextBox 26"/>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28" name="TextBox 27"/>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29" name="TextBox 28"/>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30" name="TextBox 29"/>
          <p:cNvSpPr txBox="1"/>
          <p:nvPr/>
        </p:nvSpPr>
        <p:spPr>
          <a:xfrm>
            <a:off x="5801912" y="4275981"/>
            <a:ext cx="438518" cy="461665"/>
          </a:xfrm>
          <a:prstGeom prst="rect">
            <a:avLst/>
          </a:prstGeom>
          <a:noFill/>
        </p:spPr>
        <p:txBody>
          <a:bodyPr wrap="none" rtlCol="0">
            <a:spAutoFit/>
          </a:bodyPr>
          <a:lstStyle/>
          <a:p>
            <a:r>
              <a:rPr lang="en-US" sz="2400" dirty="0"/>
              <a:t>C’</a:t>
            </a:r>
          </a:p>
        </p:txBody>
      </p:sp>
      <p:sp>
        <p:nvSpPr>
          <p:cNvPr id="31" name="TextBox 30"/>
          <p:cNvSpPr txBox="1"/>
          <p:nvPr/>
        </p:nvSpPr>
        <p:spPr>
          <a:xfrm>
            <a:off x="7239000" y="4267200"/>
            <a:ext cx="438518" cy="461665"/>
          </a:xfrm>
          <a:prstGeom prst="rect">
            <a:avLst/>
          </a:prstGeom>
          <a:noFill/>
        </p:spPr>
        <p:txBody>
          <a:bodyPr wrap="none" rtlCol="0">
            <a:spAutoFit/>
          </a:bodyPr>
          <a:lstStyle/>
          <a:p>
            <a:r>
              <a:rPr lang="en-US" sz="2400" dirty="0"/>
              <a:t>C’</a:t>
            </a:r>
          </a:p>
        </p:txBody>
      </p:sp>
      <p:sp>
        <p:nvSpPr>
          <p:cNvPr id="32" name="TextBox 31"/>
          <p:cNvSpPr txBox="1"/>
          <p:nvPr/>
        </p:nvSpPr>
        <p:spPr>
          <a:xfrm>
            <a:off x="5838824" y="5100935"/>
            <a:ext cx="340158" cy="461665"/>
          </a:xfrm>
          <a:prstGeom prst="rect">
            <a:avLst/>
          </a:prstGeom>
          <a:noFill/>
        </p:spPr>
        <p:txBody>
          <a:bodyPr wrap="none" rtlCol="0">
            <a:spAutoFit/>
          </a:bodyPr>
          <a:lstStyle/>
          <a:p>
            <a:r>
              <a:rPr lang="en-US" sz="2400" dirty="0"/>
              <a:t>0</a:t>
            </a:r>
          </a:p>
        </p:txBody>
      </p:sp>
      <p:sp>
        <p:nvSpPr>
          <p:cNvPr id="33" name="TextBox 32"/>
          <p:cNvSpPr txBox="1"/>
          <p:nvPr/>
        </p:nvSpPr>
        <p:spPr>
          <a:xfrm>
            <a:off x="7031029" y="5100935"/>
            <a:ext cx="893771" cy="461665"/>
          </a:xfrm>
          <a:prstGeom prst="rect">
            <a:avLst/>
          </a:prstGeom>
          <a:noFill/>
        </p:spPr>
        <p:txBody>
          <a:bodyPr wrap="none" rtlCol="0">
            <a:spAutoFit/>
          </a:bodyPr>
          <a:lstStyle/>
          <a:p>
            <a:r>
              <a:rPr lang="en-US" sz="2400" dirty="0"/>
              <a:t>C + C’</a:t>
            </a:r>
          </a:p>
        </p:txBody>
      </p:sp>
    </p:spTree>
    <p:extLst>
      <p:ext uri="{BB962C8B-B14F-4D97-AF65-F5344CB8AC3E}">
        <p14:creationId xmlns:p14="http://schemas.microsoft.com/office/powerpoint/2010/main" val="1936052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500"/>
                                        <p:tgtEl>
                                          <p:spTgt spid="3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down)">
                                      <p:cBhvr>
                                        <p:cTn id="56" dur="500"/>
                                        <p:tgtEl>
                                          <p:spTgt spid="32"/>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8" grpId="0"/>
      <p:bldP spid="19" grpId="0"/>
      <p:bldP spid="20" grpId="0"/>
      <p:bldP spid="30" grpId="0"/>
      <p:bldP spid="31"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Reducing Expressions with VEM</a:t>
            </a:r>
          </a:p>
        </p:txBody>
      </p:sp>
      <p:sp>
        <p:nvSpPr>
          <p:cNvPr id="35" name="Content Placeholder 34"/>
          <p:cNvSpPr>
            <a:spLocks noGrp="1"/>
          </p:cNvSpPr>
          <p:nvPr>
            <p:ph idx="1"/>
          </p:nvPr>
        </p:nvSpPr>
        <p:spPr/>
        <p:txBody>
          <a:bodyPr/>
          <a:lstStyle/>
          <a:p>
            <a:pPr algn="just"/>
            <a:r>
              <a:rPr lang="en-US" dirty="0"/>
              <a:t>Choose groups of </a:t>
            </a:r>
            <a:r>
              <a:rPr lang="en-US" i="1" dirty="0">
                <a:solidFill>
                  <a:srgbClr val="C00000"/>
                </a:solidFill>
              </a:rPr>
              <a:t>similar terms</a:t>
            </a:r>
            <a:r>
              <a:rPr lang="en-US" dirty="0"/>
              <a:t> to cover all nonzero terms appearing in the map except “don’t care” terms.</a:t>
            </a:r>
          </a:p>
          <a:p>
            <a:pPr algn="just"/>
            <a:r>
              <a:rPr lang="en-US" dirty="0"/>
              <a:t>Rest complete process is similar to K-Map</a:t>
            </a:r>
          </a:p>
        </p:txBody>
      </p:sp>
    </p:spTree>
    <p:extLst>
      <p:ext uri="{BB962C8B-B14F-4D97-AF65-F5344CB8AC3E}">
        <p14:creationId xmlns:p14="http://schemas.microsoft.com/office/powerpoint/2010/main" val="143871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Reducing Expressions with VEM</a:t>
            </a:r>
          </a:p>
        </p:txBody>
      </p:sp>
      <p:grpSp>
        <p:nvGrpSpPr>
          <p:cNvPr id="5" name="Group 4"/>
          <p:cNvGrpSpPr/>
          <p:nvPr/>
        </p:nvGrpSpPr>
        <p:grpSpPr>
          <a:xfrm>
            <a:off x="2628898" y="1527155"/>
            <a:ext cx="3771902" cy="2430780"/>
            <a:chOff x="5181600" y="2286000"/>
            <a:chExt cx="3771902" cy="2209800"/>
          </a:xfrm>
        </p:grpSpPr>
        <p:graphicFrame>
          <p:nvGraphicFramePr>
            <p:cNvPr id="6" name="Content Placeholder 3"/>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9" name="TextBox 8"/>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10" name="TextBox 9"/>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1" name="TextBox 10"/>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2" name="TextBox 11"/>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3" name="TextBox 12"/>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4" name="TextBox 13"/>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7" name="TextBox 16"/>
          <p:cNvSpPr txBox="1"/>
          <p:nvPr/>
        </p:nvSpPr>
        <p:spPr>
          <a:xfrm>
            <a:off x="5562600" y="3295504"/>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8" name="Rectangle 17"/>
              <p:cNvSpPr/>
              <p:nvPr/>
            </p:nvSpPr>
            <p:spPr>
              <a:xfrm>
                <a:off x="1143000" y="990600"/>
                <a:ext cx="72627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𝐵</m:t>
                          </m:r>
                        </m:e>
                        <m:sup>
                          <m:r>
                            <a:rPr lang="en-US" sz="2400" i="1">
                              <a:solidFill>
                                <a:schemeClr val="tx2"/>
                              </a:solidFill>
                              <a:latin typeface="Cambria Math" panose="02040503050406030204" pitchFamily="18" charset="0"/>
                            </a:rPr>
                            <m:t>′</m:t>
                          </m:r>
                        </m:sup>
                      </m:sSup>
                      <m:r>
                        <a:rPr lang="en-US" sz="2400" i="1">
                          <a:solidFill>
                            <a:schemeClr val="tx2"/>
                          </a:solidFill>
                          <a:latin typeface="Cambria Math" panose="02040503050406030204" pitchFamily="18" charset="0"/>
                        </a:rPr>
                        <m:t>𝐶</m:t>
                      </m:r>
                      <m:r>
                        <a:rPr lang="en-US" sz="2400" b="0" i="1" smtClean="0">
                          <a:solidFill>
                            <a:schemeClr val="tx2"/>
                          </a:solidFill>
                          <a:latin typeface="Cambria Math" panose="02040503050406030204" pitchFamily="18" charset="0"/>
                        </a:rPr>
                        <m:t>𝐷</m:t>
                      </m:r>
                      <m:r>
                        <a:rPr lang="en-US" sz="2400" i="1">
                          <a:solidFill>
                            <a:schemeClr val="tx2"/>
                          </a:solidFill>
                          <a:latin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𝐴</m:t>
                          </m:r>
                        </m:e>
                        <m:sup>
                          <m:r>
                            <a:rPr lang="en-US" sz="2400" i="1">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m:t>
                      </m:r>
                      <m:sSup>
                        <m:sSupPr>
                          <m:ctrlPr>
                            <a:rPr lang="en-US" sz="2400" b="0" i="1" smtClean="0">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𝐷</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𝐴𝐵</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1143000" y="990600"/>
                <a:ext cx="7262757" cy="461665"/>
              </a:xfrm>
              <a:prstGeom prst="rect">
                <a:avLst/>
              </a:prstGeom>
              <a:blipFill rotWithShape="0">
                <a:blip r:embed="rId2"/>
                <a:stretch>
                  <a:fillRect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819400" y="4110335"/>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𝐷</m:t>
                      </m:r>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2819400" y="4110335"/>
                <a:ext cx="1635704" cy="461665"/>
              </a:xfrm>
              <a:prstGeom prst="rect">
                <a:avLst/>
              </a:prstGeom>
              <a:blipFill rotWithShape="0">
                <a:blip r:embed="rId3"/>
                <a:stretch>
                  <a:fillRect l="-746" b="-17105"/>
                </a:stretch>
              </a:blipFill>
            </p:spPr>
            <p:txBody>
              <a:bodyPr/>
              <a:lstStyle/>
              <a:p>
                <a:r>
                  <a:rPr lang="en-US">
                    <a:noFill/>
                  </a:rPr>
                  <a:t> </a:t>
                </a:r>
              </a:p>
            </p:txBody>
          </p:sp>
        </mc:Fallback>
      </mc:AlternateContent>
      <p:sp>
        <p:nvSpPr>
          <p:cNvPr id="22" name="TextBox 21"/>
          <p:cNvSpPr txBox="1"/>
          <p:nvPr/>
        </p:nvSpPr>
        <p:spPr>
          <a:xfrm>
            <a:off x="3471864" y="2438400"/>
            <a:ext cx="405880" cy="523220"/>
          </a:xfrm>
          <a:prstGeom prst="rect">
            <a:avLst/>
          </a:prstGeom>
          <a:noFill/>
        </p:spPr>
        <p:txBody>
          <a:bodyPr wrap="none" rtlCol="0">
            <a:spAutoFit/>
          </a:bodyPr>
          <a:lstStyle/>
          <a:p>
            <a:r>
              <a:rPr lang="en-US" sz="2800" dirty="0"/>
              <a:t>D</a:t>
            </a:r>
          </a:p>
        </p:txBody>
      </p:sp>
      <p:sp>
        <p:nvSpPr>
          <p:cNvPr id="23" name="TextBox 22"/>
          <p:cNvSpPr txBox="1"/>
          <p:nvPr/>
        </p:nvSpPr>
        <p:spPr>
          <a:xfrm>
            <a:off x="4242320" y="2438400"/>
            <a:ext cx="405880" cy="523220"/>
          </a:xfrm>
          <a:prstGeom prst="rect">
            <a:avLst/>
          </a:prstGeom>
          <a:noFill/>
        </p:spPr>
        <p:txBody>
          <a:bodyPr wrap="none" rtlCol="0">
            <a:spAutoFit/>
          </a:bodyPr>
          <a:lstStyle/>
          <a:p>
            <a:r>
              <a:rPr lang="en-US" sz="2800" dirty="0"/>
              <a:t>D</a:t>
            </a:r>
          </a:p>
        </p:txBody>
      </p:sp>
      <p:sp>
        <p:nvSpPr>
          <p:cNvPr id="24" name="TextBox 23"/>
          <p:cNvSpPr txBox="1"/>
          <p:nvPr/>
        </p:nvSpPr>
        <p:spPr>
          <a:xfrm>
            <a:off x="5004320" y="2438400"/>
            <a:ext cx="405880" cy="523220"/>
          </a:xfrm>
          <a:prstGeom prst="rect">
            <a:avLst/>
          </a:prstGeom>
          <a:noFill/>
        </p:spPr>
        <p:txBody>
          <a:bodyPr wrap="none" rtlCol="0">
            <a:spAutoFit/>
          </a:bodyPr>
          <a:lstStyle/>
          <a:p>
            <a:r>
              <a:rPr lang="en-US" sz="2800" dirty="0"/>
              <a:t>D</a:t>
            </a:r>
          </a:p>
        </p:txBody>
      </p:sp>
      <p:sp>
        <p:nvSpPr>
          <p:cNvPr id="25" name="Flowchart: Alternate Process 24"/>
          <p:cNvSpPr/>
          <p:nvPr/>
        </p:nvSpPr>
        <p:spPr>
          <a:xfrm rot="5400000">
            <a:off x="3807969" y="2075753"/>
            <a:ext cx="488502" cy="124644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p:cNvSpPr/>
          <p:nvPr/>
        </p:nvSpPr>
        <p:spPr>
          <a:xfrm rot="5400000">
            <a:off x="4618929" y="2059431"/>
            <a:ext cx="488502" cy="124644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Alternate Process 26"/>
          <p:cNvSpPr/>
          <p:nvPr/>
        </p:nvSpPr>
        <p:spPr>
          <a:xfrm rot="5400000">
            <a:off x="5772431" y="3154540"/>
            <a:ext cx="444093" cy="77394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808116" y="3291039"/>
            <a:ext cx="405880"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9" name="Rectangle 28"/>
              <p:cNvSpPr/>
              <p:nvPr/>
            </p:nvSpPr>
            <p:spPr>
              <a:xfrm>
                <a:off x="4346259" y="4114800"/>
                <a:ext cx="12388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𝐵𝐶</m:t>
                      </m:r>
                      <m:r>
                        <a:rPr lang="en-US" sz="2400" b="0" i="1" smtClean="0">
                          <a:latin typeface="Cambria Math" panose="02040503050406030204" pitchFamily="18" charset="0"/>
                        </a:rPr>
                        <m:t>′</m:t>
                      </m:r>
                      <m:r>
                        <a:rPr lang="en-US" sz="2400" b="0" i="1" smtClean="0">
                          <a:latin typeface="Cambria Math" panose="02040503050406030204" pitchFamily="18" charset="0"/>
                        </a:rPr>
                        <m:t>𝐷</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4346259" y="4114800"/>
                <a:ext cx="1238865"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448563" y="4110335"/>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5448563" y="4110335"/>
                <a:ext cx="1249766" cy="46166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4944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par>
                                <p:cTn id="27" presetID="22" presetClass="exit" presetSubtype="4" fill="hold" grpId="1" nodeType="withEffect">
                                  <p:stCondLst>
                                    <p:cond delay="0"/>
                                  </p:stCondLst>
                                  <p:childTnLst>
                                    <p:animEffect transition="out" filter="wipe(down)">
                                      <p:cBhvr>
                                        <p:cTn id="28" dur="500"/>
                                        <p:tgtEl>
                                          <p:spTgt spid="28"/>
                                        </p:tgtEl>
                                      </p:cBhvr>
                                    </p:animEffect>
                                    <p:set>
                                      <p:cBhvr>
                                        <p:cTn id="29" dur="1" fill="hold">
                                          <p:stCondLst>
                                            <p:cond delay="499"/>
                                          </p:stCondLst>
                                        </p:cTn>
                                        <p:tgtEl>
                                          <p:spTgt spid="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0">
                                            <p:txEl>
                                              <p:pRg st="0" end="0"/>
                                            </p:txEl>
                                          </p:spTgt>
                                        </p:tgtEl>
                                        <p:attrNameLst>
                                          <p:attrName>style.visibility</p:attrName>
                                        </p:attrNameLst>
                                      </p:cBhvr>
                                      <p:to>
                                        <p:strVal val="visible"/>
                                      </p:to>
                                    </p:set>
                                    <p:animEffect transition="in" filter="wipe(down)">
                                      <p:cBhvr>
                                        <p:cTn id="6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P spid="23" grpId="0"/>
      <p:bldP spid="24" grpId="0"/>
      <p:bldP spid="25" grpId="0" animBg="1"/>
      <p:bldP spid="26" grpId="0" animBg="1"/>
      <p:bldP spid="27" grpId="0" animBg="1"/>
      <p:bldP spid="28" grpId="0"/>
      <p:bldP spid="28" grpId="1"/>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Reducing Expressions with VEM</a:t>
            </a:r>
          </a:p>
        </p:txBody>
      </p:sp>
      <p:grpSp>
        <p:nvGrpSpPr>
          <p:cNvPr id="5" name="Group 4"/>
          <p:cNvGrpSpPr/>
          <p:nvPr/>
        </p:nvGrpSpPr>
        <p:grpSpPr>
          <a:xfrm>
            <a:off x="2628898" y="1527155"/>
            <a:ext cx="3771902" cy="2430780"/>
            <a:chOff x="5181600" y="2286000"/>
            <a:chExt cx="3771902" cy="2209800"/>
          </a:xfrm>
        </p:grpSpPr>
        <p:graphicFrame>
          <p:nvGraphicFramePr>
            <p:cNvPr id="6" name="Content Placeholder 3"/>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9" name="TextBox 8"/>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10" name="TextBox 9"/>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1" name="TextBox 10"/>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2" name="TextBox 11"/>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3" name="TextBox 12"/>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4" name="TextBox 13"/>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7" name="TextBox 16"/>
          <p:cNvSpPr txBox="1"/>
          <p:nvPr/>
        </p:nvSpPr>
        <p:spPr>
          <a:xfrm>
            <a:off x="5562600" y="3295504"/>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8" name="Rectangle 17"/>
              <p:cNvSpPr/>
              <p:nvPr/>
            </p:nvSpPr>
            <p:spPr>
              <a:xfrm>
                <a:off x="540248" y="990600"/>
                <a:ext cx="84823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𝑓</m:t>
                      </m:r>
                      <m:r>
                        <a:rPr lang="en-US" sz="2000" i="1">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𝐶</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𝐶𝐷</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𝐴𝐵𝐶𝐷</m:t>
                      </m:r>
                      <m:r>
                        <a:rPr lang="en-US" sz="2000" b="0" i="1" smtClean="0">
                          <a:solidFill>
                            <a:schemeClr val="tx2"/>
                          </a:solidFill>
                          <a:latin typeface="Cambria Math" panose="02040503050406030204" pitchFamily="18" charset="0"/>
                        </a:rPr>
                        <m:t>′</m:t>
                      </m:r>
                    </m:oMath>
                  </m:oMathPara>
                </a14:m>
                <a:endParaRPr lang="en-US" sz="2000" dirty="0">
                  <a:solidFill>
                    <a:schemeClr val="tx2"/>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540248" y="990600"/>
                <a:ext cx="8482322" cy="400110"/>
              </a:xfrm>
              <a:prstGeom prst="rect">
                <a:avLst/>
              </a:prstGeom>
              <a:blipFill rotWithShape="0">
                <a:blip r:embed="rId2"/>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026834" y="4110335"/>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𝐷</m:t>
                      </m:r>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2026834" y="4110335"/>
                <a:ext cx="1635704" cy="461665"/>
              </a:xfrm>
              <a:prstGeom prst="rect">
                <a:avLst/>
              </a:prstGeom>
              <a:blipFill rotWithShape="0">
                <a:blip r:embed="rId3"/>
                <a:stretch>
                  <a:fillRect l="-372" b="-17105"/>
                </a:stretch>
              </a:blipFill>
            </p:spPr>
            <p:txBody>
              <a:bodyPr/>
              <a:lstStyle/>
              <a:p>
                <a:r>
                  <a:rPr lang="en-US">
                    <a:noFill/>
                  </a:rPr>
                  <a:t> </a:t>
                </a:r>
              </a:p>
            </p:txBody>
          </p:sp>
        </mc:Fallback>
      </mc:AlternateContent>
      <p:sp>
        <p:nvSpPr>
          <p:cNvPr id="22" name="TextBox 21"/>
          <p:cNvSpPr txBox="1"/>
          <p:nvPr/>
        </p:nvSpPr>
        <p:spPr>
          <a:xfrm>
            <a:off x="3471864" y="2438400"/>
            <a:ext cx="405880" cy="523220"/>
          </a:xfrm>
          <a:prstGeom prst="rect">
            <a:avLst/>
          </a:prstGeom>
          <a:noFill/>
        </p:spPr>
        <p:txBody>
          <a:bodyPr wrap="none" rtlCol="0">
            <a:spAutoFit/>
          </a:bodyPr>
          <a:lstStyle/>
          <a:p>
            <a:r>
              <a:rPr lang="en-US" sz="2800" dirty="0"/>
              <a:t>D</a:t>
            </a:r>
          </a:p>
        </p:txBody>
      </p:sp>
      <p:sp>
        <p:nvSpPr>
          <p:cNvPr id="24" name="TextBox 23"/>
          <p:cNvSpPr txBox="1"/>
          <p:nvPr/>
        </p:nvSpPr>
        <p:spPr>
          <a:xfrm>
            <a:off x="5766320" y="2438400"/>
            <a:ext cx="496161" cy="523220"/>
          </a:xfrm>
          <a:prstGeom prst="rect">
            <a:avLst/>
          </a:prstGeom>
          <a:noFill/>
        </p:spPr>
        <p:txBody>
          <a:bodyPr wrap="none" rtlCol="0">
            <a:spAutoFit/>
          </a:bodyPr>
          <a:lstStyle/>
          <a:p>
            <a:r>
              <a:rPr lang="en-US" sz="2800" dirty="0"/>
              <a:t>D’</a:t>
            </a:r>
          </a:p>
        </p:txBody>
      </p:sp>
      <p:sp>
        <p:nvSpPr>
          <p:cNvPr id="25" name="Flowchart: Alternate Process 24"/>
          <p:cNvSpPr/>
          <p:nvPr/>
        </p:nvSpPr>
        <p:spPr>
          <a:xfrm rot="5400000">
            <a:off x="3643379" y="2240343"/>
            <a:ext cx="488502" cy="917259"/>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p:cNvSpPr/>
          <p:nvPr/>
        </p:nvSpPr>
        <p:spPr>
          <a:xfrm rot="5400000">
            <a:off x="4208510" y="2313630"/>
            <a:ext cx="488502" cy="73804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Alternate Process 26"/>
          <p:cNvSpPr/>
          <p:nvPr/>
        </p:nvSpPr>
        <p:spPr>
          <a:xfrm rot="5400000">
            <a:off x="5772431" y="3154540"/>
            <a:ext cx="444093" cy="77394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752239" y="3290888"/>
            <a:ext cx="496161"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9" name="Rectangle 28"/>
              <p:cNvSpPr/>
              <p:nvPr/>
            </p:nvSpPr>
            <p:spPr>
              <a:xfrm>
                <a:off x="3553693" y="4114800"/>
                <a:ext cx="13020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𝐵𝐶</m:t>
                      </m:r>
                      <m:r>
                        <a:rPr lang="en-US" sz="2400" b="0" i="1" smtClean="0">
                          <a:latin typeface="Cambria Math" panose="02040503050406030204" pitchFamily="18" charset="0"/>
                        </a:rPr>
                        <m:t>′</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3553693" y="4114800"/>
                <a:ext cx="1302087"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655997" y="4110335"/>
                <a:ext cx="1223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𝐴𝐶𝐷</m:t>
                      </m:r>
                      <m:r>
                        <a:rPr lang="en-US" sz="2400" b="0" i="1" smtClean="0">
                          <a:latin typeface="Cambria Math" panose="02040503050406030204" pitchFamily="18" charset="0"/>
                        </a:rPr>
                        <m:t>′</m:t>
                      </m:r>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655997" y="4110335"/>
                <a:ext cx="1223412" cy="461665"/>
              </a:xfrm>
              <a:prstGeom prst="rect">
                <a:avLst/>
              </a:prstGeom>
              <a:blipFill rotWithShape="0">
                <a:blip r:embed="rId5"/>
                <a:stretch>
                  <a:fillRect/>
                </a:stretch>
              </a:blipFill>
            </p:spPr>
            <p:txBody>
              <a:bodyPr/>
              <a:lstStyle/>
              <a:p>
                <a:r>
                  <a:rPr lang="en-US">
                    <a:noFill/>
                  </a:rPr>
                  <a:t> </a:t>
                </a:r>
              </a:p>
            </p:txBody>
          </p:sp>
        </mc:Fallback>
      </mc:AlternateContent>
      <p:sp>
        <p:nvSpPr>
          <p:cNvPr id="31" name="TextBox 30"/>
          <p:cNvSpPr txBox="1"/>
          <p:nvPr/>
        </p:nvSpPr>
        <p:spPr>
          <a:xfrm>
            <a:off x="3985535" y="2454721"/>
            <a:ext cx="896912" cy="523220"/>
          </a:xfrm>
          <a:prstGeom prst="rect">
            <a:avLst/>
          </a:prstGeom>
          <a:noFill/>
        </p:spPr>
        <p:txBody>
          <a:bodyPr wrap="none" rtlCol="0">
            <a:spAutoFit/>
          </a:bodyPr>
          <a:lstStyle/>
          <a:p>
            <a:r>
              <a:rPr lang="en-US" sz="2800" dirty="0"/>
              <a:t>D+D’</a:t>
            </a:r>
          </a:p>
        </p:txBody>
      </p:sp>
      <p:sp>
        <p:nvSpPr>
          <p:cNvPr id="33" name="TextBox 32"/>
          <p:cNvSpPr txBox="1"/>
          <p:nvPr/>
        </p:nvSpPr>
        <p:spPr>
          <a:xfrm>
            <a:off x="5004320" y="3286780"/>
            <a:ext cx="496161" cy="523220"/>
          </a:xfrm>
          <a:prstGeom prst="rect">
            <a:avLst/>
          </a:prstGeom>
          <a:noFill/>
        </p:spPr>
        <p:txBody>
          <a:bodyPr wrap="none" rtlCol="0">
            <a:spAutoFit/>
          </a:bodyPr>
          <a:lstStyle/>
          <a:p>
            <a:r>
              <a:rPr lang="en-US" sz="2800" dirty="0"/>
              <a:t>D’</a:t>
            </a:r>
          </a:p>
        </p:txBody>
      </p:sp>
      <p:sp>
        <p:nvSpPr>
          <p:cNvPr id="32" name="TextBox 31"/>
          <p:cNvSpPr txBox="1"/>
          <p:nvPr/>
        </p:nvSpPr>
        <p:spPr>
          <a:xfrm>
            <a:off x="4190137" y="2452685"/>
            <a:ext cx="496161" cy="523220"/>
          </a:xfrm>
          <a:prstGeom prst="rect">
            <a:avLst/>
          </a:prstGeom>
          <a:noFill/>
        </p:spPr>
        <p:txBody>
          <a:bodyPr wrap="none" rtlCol="0">
            <a:spAutoFit/>
          </a:bodyPr>
          <a:lstStyle/>
          <a:p>
            <a:r>
              <a:rPr lang="en-US" sz="2800" dirty="0"/>
              <a:t>D’</a:t>
            </a:r>
          </a:p>
        </p:txBody>
      </p:sp>
      <p:sp>
        <p:nvSpPr>
          <p:cNvPr id="2" name="Oval 1"/>
          <p:cNvSpPr/>
          <p:nvPr/>
        </p:nvSpPr>
        <p:spPr>
          <a:xfrm>
            <a:off x="5760504" y="2469841"/>
            <a:ext cx="451055" cy="48085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4" name="Oval 33"/>
          <p:cNvSpPr/>
          <p:nvPr/>
        </p:nvSpPr>
        <p:spPr>
          <a:xfrm>
            <a:off x="4992476" y="3334658"/>
            <a:ext cx="410050" cy="43713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Oval 36"/>
          <p:cNvSpPr/>
          <p:nvPr/>
        </p:nvSpPr>
        <p:spPr>
          <a:xfrm>
            <a:off x="5949745" y="3282707"/>
            <a:ext cx="451055" cy="48085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40" name="Curved Connector 39"/>
          <p:cNvCxnSpPr>
            <a:stCxn id="2" idx="6"/>
            <a:endCxn id="37" idx="6"/>
          </p:cNvCxnSpPr>
          <p:nvPr/>
        </p:nvCxnSpPr>
        <p:spPr>
          <a:xfrm>
            <a:off x="6211559" y="2710266"/>
            <a:ext cx="189241" cy="812866"/>
          </a:xfrm>
          <a:prstGeom prst="curvedConnector3">
            <a:avLst>
              <a:gd name="adj1" fmla="val 220798"/>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4" idx="4"/>
            <a:endCxn id="37" idx="4"/>
          </p:cNvCxnSpPr>
          <p:nvPr/>
        </p:nvCxnSpPr>
        <p:spPr>
          <a:xfrm rot="5400000" flipH="1" flipV="1">
            <a:off x="5682268" y="3278790"/>
            <a:ext cx="8237" cy="977772"/>
          </a:xfrm>
          <a:prstGeom prst="curvedConnector3">
            <a:avLst>
              <a:gd name="adj1" fmla="val -2775282"/>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5684434" y="4114800"/>
                <a:ext cx="13211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𝐴𝐵</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5684434" y="4114800"/>
                <a:ext cx="1321196"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827434" y="4114800"/>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6827434" y="4114800"/>
                <a:ext cx="1249766" cy="461665"/>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7666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22" presetClass="exit" presetSubtype="4" fill="hold" grpId="1" nodeType="withEffect">
                                  <p:stCondLst>
                                    <p:cond delay="0"/>
                                  </p:stCondLst>
                                  <p:childTnLst>
                                    <p:animEffect transition="out" filter="wipe(down)">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22" presetClass="exit" presetSubtype="4" fill="hold" grpId="1" nodeType="withEffect">
                                  <p:stCondLst>
                                    <p:cond delay="0"/>
                                  </p:stCondLst>
                                  <p:childTnLst>
                                    <p:animEffect transition="out" filter="wipe(down)">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down)">
                                      <p:cBhvr>
                                        <p:cTn id="77" dur="500"/>
                                        <p:tgtEl>
                                          <p:spTgt spid="34"/>
                                        </p:tgtEl>
                                      </p:cBhvr>
                                    </p:animEffect>
                                  </p:childTnLst>
                                </p:cTn>
                              </p:par>
                              <p:par>
                                <p:cTn id="78" presetID="22" presetClass="entr" presetSubtype="4"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down)">
                                      <p:cBhvr>
                                        <p:cTn id="80" dur="500"/>
                                        <p:tgtEl>
                                          <p:spTgt spid="4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down)">
                                      <p:cBhvr>
                                        <p:cTn id="88" dur="500"/>
                                        <p:tgtEl>
                                          <p:spTgt spid="3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wipe(down)">
                                      <p:cBhvr>
                                        <p:cTn id="93" dur="500"/>
                                        <p:tgtEl>
                                          <p:spTgt spid="2"/>
                                        </p:tgtEl>
                                      </p:cBhvr>
                                    </p:animEffect>
                                  </p:childTnLst>
                                </p:cTn>
                              </p:par>
                              <p:par>
                                <p:cTn id="94" presetID="22" presetClass="entr" presetSubtype="4" fill="hold"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down)">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down)">
                                      <p:cBhvr>
                                        <p:cTn id="106" dur="500"/>
                                        <p:tgtEl>
                                          <p:spTgt spid="2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down)">
                                      <p:cBhvr>
                                        <p:cTn id="1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P spid="24" grpId="0"/>
      <p:bldP spid="25" grpId="0" animBg="1"/>
      <p:bldP spid="26" grpId="0" animBg="1"/>
      <p:bldP spid="27" grpId="0" animBg="1"/>
      <p:bldP spid="28" grpId="0"/>
      <p:bldP spid="28" grpId="1"/>
      <p:bldP spid="29" grpId="0"/>
      <p:bldP spid="30" grpId="0"/>
      <p:bldP spid="31" grpId="0"/>
      <p:bldP spid="33" grpId="0"/>
      <p:bldP spid="32" grpId="0"/>
      <p:bldP spid="32" grpId="1"/>
      <p:bldP spid="2" grpId="0" animBg="1"/>
      <p:bldP spid="34" grpId="0" animBg="1"/>
      <p:bldP spid="37" grpId="0" animBg="1"/>
      <p:bldP spid="43"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Reducing Expressions with VEM</a:t>
            </a:r>
          </a:p>
        </p:txBody>
      </p:sp>
      <mc:AlternateContent xmlns:mc="http://schemas.openxmlformats.org/markup-compatibility/2006" xmlns:a14="http://schemas.microsoft.com/office/drawing/2010/main">
        <mc:Choice Requires="a14">
          <p:sp>
            <p:nvSpPr>
              <p:cNvPr id="18" name="Rectangle 17"/>
              <p:cNvSpPr/>
              <p:nvPr/>
            </p:nvSpPr>
            <p:spPr>
              <a:xfrm>
                <a:off x="190500" y="990600"/>
                <a:ext cx="8953500"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𝑓</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𝐸</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𝐷𝐸</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𝐵𝐶</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𝐸</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𝐵𝐶</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𝐸</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𝐸</m:t>
                          </m:r>
                        </m:e>
                        <m:sup>
                          <m:r>
                            <a:rPr lang="en-US" sz="2000" b="0" i="1" smtClean="0">
                              <a:solidFill>
                                <a:schemeClr val="tx2"/>
                              </a:solidFill>
                              <a:latin typeface="Cambria Math" panose="02040503050406030204" pitchFamily="18" charset="0"/>
                            </a:rPr>
                            <m:t>′</m:t>
                          </m:r>
                        </m:sup>
                      </m:sSup>
                    </m:oMath>
                  </m:oMathPara>
                </a14:m>
                <a:endParaRPr lang="en-US" sz="2000" b="0"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𝐷</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𝐸</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𝐴</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𝐵</m:t>
                          </m:r>
                        </m:e>
                        <m:sup>
                          <m:r>
                            <a:rPr lang="en-US" sz="2000" b="0" i="1" smtClean="0">
                              <a:solidFill>
                                <a:schemeClr val="tx2"/>
                              </a:solidFill>
                              <a:latin typeface="Cambria Math" panose="02040503050406030204" pitchFamily="18" charset="0"/>
                            </a:rPr>
                            <m:t>′</m:t>
                          </m:r>
                        </m:sup>
                      </m:sSup>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𝐶</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𝐷</m:t>
                      </m:r>
                      <m:r>
                        <a:rPr lang="en-US" sz="2000" b="0" i="1" smtClean="0">
                          <a:solidFill>
                            <a:schemeClr val="tx2"/>
                          </a:solidFill>
                          <a:latin typeface="Cambria Math" panose="02040503050406030204" pitchFamily="18" charset="0"/>
                        </a:rPr>
                        <m:t>+</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𝐴</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𝐵𝐶𝐷𝐸</m:t>
                      </m:r>
                      <m:r>
                        <a:rPr lang="en-US" sz="2000" b="0" i="1" smtClean="0">
                          <a:solidFill>
                            <a:schemeClr val="tx2"/>
                          </a:solidFill>
                          <a:latin typeface="Cambria Math" panose="02040503050406030204" pitchFamily="18" charset="0"/>
                        </a:rPr>
                        <m:t>′</m:t>
                      </m:r>
                    </m:oMath>
                  </m:oMathPara>
                </a14:m>
                <a:endParaRPr lang="en-US" sz="2000" dirty="0">
                  <a:solidFill>
                    <a:schemeClr val="tx2"/>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190500" y="990600"/>
                <a:ext cx="8953500" cy="70788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038600" y="3377540"/>
                <a:ext cx="16355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𝐸</m:t>
                      </m:r>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4038600" y="3377540"/>
                <a:ext cx="1635576" cy="461665"/>
              </a:xfrm>
              <a:prstGeom prst="rect">
                <a:avLst/>
              </a:prstGeom>
              <a:blipFill rotWithShape="0">
                <a:blip r:embed="rId3"/>
                <a:stretch>
                  <a:fillRect l="-74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5421069" y="3382005"/>
                <a:ext cx="13163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r>
                        <a:rPr lang="en-US" sz="2400" b="0" i="1" smtClean="0">
                          <a:latin typeface="Cambria Math" panose="02040503050406030204" pitchFamily="18" charset="0"/>
                        </a:rPr>
                        <m:t>′</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5421069" y="3382005"/>
                <a:ext cx="1316386"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523373" y="3377540"/>
                <a:ext cx="15506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𝐵𝐶</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m:t>
                          </m:r>
                        </m:sup>
                      </m:sSup>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6523373" y="3377540"/>
                <a:ext cx="1550617"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7783269" y="3382005"/>
                <a:ext cx="14944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𝐵𝐶𝐸</m:t>
                      </m:r>
                      <m:r>
                        <a:rPr lang="en-US" sz="2400" b="0" i="1" smtClean="0">
                          <a:latin typeface="Cambria Math" panose="02040503050406030204" pitchFamily="18" charset="0"/>
                        </a:rPr>
                        <m:t>′</m:t>
                      </m:r>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7783269" y="3382005"/>
                <a:ext cx="1494447" cy="461665"/>
              </a:xfrm>
              <a:prstGeom prst="rect">
                <a:avLst/>
              </a:prstGeom>
              <a:blipFill rotWithShape="0">
                <a:blip r:embed="rId6"/>
                <a:stretch>
                  <a:fillRect/>
                </a:stretch>
              </a:blipFill>
            </p:spPr>
            <p:txBody>
              <a:bodyPr/>
              <a:lstStyle/>
              <a:p>
                <a:r>
                  <a:rPr lang="en-US">
                    <a:noFill/>
                  </a:rPr>
                  <a:t> </a:t>
                </a:r>
              </a:p>
            </p:txBody>
          </p:sp>
        </mc:Fallback>
      </mc:AlternateContent>
      <p:grpSp>
        <p:nvGrpSpPr>
          <p:cNvPr id="35" name="Group 34"/>
          <p:cNvGrpSpPr/>
          <p:nvPr/>
        </p:nvGrpSpPr>
        <p:grpSpPr>
          <a:xfrm>
            <a:off x="312979" y="2084373"/>
            <a:ext cx="3771902" cy="4038600"/>
            <a:chOff x="2667000" y="1371600"/>
            <a:chExt cx="3771902" cy="4038600"/>
          </a:xfrm>
        </p:grpSpPr>
        <p:graphicFrame>
          <p:nvGraphicFramePr>
            <p:cNvPr id="3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8" name="Straight Connector 37"/>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41" name="TextBox 40"/>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45" name="TextBox 44"/>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6" name="TextBox 45"/>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7" name="TextBox 46"/>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8" name="TextBox 47"/>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53" name="TextBox 52"/>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54" name="TextBox 53"/>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9" name="TextBox 58"/>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60" name="TextBox 59"/>
            <p:cNvSpPr txBox="1"/>
            <p:nvPr/>
          </p:nvSpPr>
          <p:spPr>
            <a:xfrm>
              <a:off x="2743200" y="4796135"/>
              <a:ext cx="495649" cy="461665"/>
            </a:xfrm>
            <a:prstGeom prst="rect">
              <a:avLst/>
            </a:prstGeom>
            <a:noFill/>
          </p:spPr>
          <p:txBody>
            <a:bodyPr wrap="none" rtlCol="0">
              <a:spAutoFit/>
            </a:bodyPr>
            <a:lstStyle/>
            <a:p>
              <a:r>
                <a:rPr lang="en-US" sz="2400" dirty="0"/>
                <a:t>10</a:t>
              </a:r>
            </a:p>
          </p:txBody>
        </p:sp>
      </p:grpSp>
      <p:sp>
        <p:nvSpPr>
          <p:cNvPr id="22" name="TextBox 21"/>
          <p:cNvSpPr txBox="1"/>
          <p:nvPr/>
        </p:nvSpPr>
        <p:spPr>
          <a:xfrm>
            <a:off x="1143106" y="2953976"/>
            <a:ext cx="359394" cy="523220"/>
          </a:xfrm>
          <a:prstGeom prst="rect">
            <a:avLst/>
          </a:prstGeom>
          <a:noFill/>
        </p:spPr>
        <p:txBody>
          <a:bodyPr wrap="none" rtlCol="0">
            <a:spAutoFit/>
          </a:bodyPr>
          <a:lstStyle/>
          <a:p>
            <a:r>
              <a:rPr lang="en-US" sz="2800" dirty="0"/>
              <a:t>E</a:t>
            </a:r>
          </a:p>
        </p:txBody>
      </p:sp>
      <p:sp>
        <p:nvSpPr>
          <p:cNvPr id="80" name="TextBox 79"/>
          <p:cNvSpPr txBox="1"/>
          <p:nvPr/>
        </p:nvSpPr>
        <p:spPr>
          <a:xfrm>
            <a:off x="1138631" y="3733800"/>
            <a:ext cx="359394" cy="523220"/>
          </a:xfrm>
          <a:prstGeom prst="rect">
            <a:avLst/>
          </a:prstGeom>
          <a:noFill/>
        </p:spPr>
        <p:txBody>
          <a:bodyPr wrap="none" rtlCol="0">
            <a:spAutoFit/>
          </a:bodyPr>
          <a:lstStyle/>
          <a:p>
            <a:r>
              <a:rPr lang="en-US" sz="2800" dirty="0"/>
              <a:t>E</a:t>
            </a:r>
          </a:p>
        </p:txBody>
      </p:sp>
      <p:sp>
        <p:nvSpPr>
          <p:cNvPr id="81" name="TextBox 80"/>
          <p:cNvSpPr txBox="1"/>
          <p:nvPr/>
        </p:nvSpPr>
        <p:spPr>
          <a:xfrm>
            <a:off x="3526806" y="2972426"/>
            <a:ext cx="449162" cy="523220"/>
          </a:xfrm>
          <a:prstGeom prst="rect">
            <a:avLst/>
          </a:prstGeom>
          <a:noFill/>
        </p:spPr>
        <p:txBody>
          <a:bodyPr wrap="none" rtlCol="0">
            <a:spAutoFit/>
          </a:bodyPr>
          <a:lstStyle/>
          <a:p>
            <a:r>
              <a:rPr lang="en-US" sz="2800" dirty="0"/>
              <a:t>E’</a:t>
            </a:r>
          </a:p>
        </p:txBody>
      </p:sp>
      <p:sp>
        <p:nvSpPr>
          <p:cNvPr id="85" name="TextBox 84"/>
          <p:cNvSpPr txBox="1"/>
          <p:nvPr/>
        </p:nvSpPr>
        <p:spPr>
          <a:xfrm>
            <a:off x="1887640" y="5425140"/>
            <a:ext cx="449162" cy="523220"/>
          </a:xfrm>
          <a:prstGeom prst="rect">
            <a:avLst/>
          </a:prstGeom>
          <a:noFill/>
        </p:spPr>
        <p:txBody>
          <a:bodyPr wrap="none" rtlCol="0">
            <a:spAutoFit/>
          </a:bodyPr>
          <a:lstStyle/>
          <a:p>
            <a:r>
              <a:rPr lang="en-US" sz="2800" dirty="0"/>
              <a:t>E’</a:t>
            </a:r>
          </a:p>
        </p:txBody>
      </p:sp>
      <p:sp>
        <p:nvSpPr>
          <p:cNvPr id="86" name="TextBox 85"/>
          <p:cNvSpPr txBox="1"/>
          <p:nvPr/>
        </p:nvSpPr>
        <p:spPr>
          <a:xfrm>
            <a:off x="1752600" y="5425140"/>
            <a:ext cx="803425" cy="523220"/>
          </a:xfrm>
          <a:prstGeom prst="rect">
            <a:avLst/>
          </a:prstGeom>
          <a:noFill/>
        </p:spPr>
        <p:txBody>
          <a:bodyPr wrap="none" rtlCol="0">
            <a:spAutoFit/>
          </a:bodyPr>
          <a:lstStyle/>
          <a:p>
            <a:r>
              <a:rPr lang="en-US" sz="2800" dirty="0"/>
              <a:t>E+E’</a:t>
            </a:r>
          </a:p>
        </p:txBody>
      </p:sp>
      <p:sp>
        <p:nvSpPr>
          <p:cNvPr id="87" name="TextBox 86"/>
          <p:cNvSpPr txBox="1"/>
          <p:nvPr/>
        </p:nvSpPr>
        <p:spPr>
          <a:xfrm>
            <a:off x="3352800" y="2972426"/>
            <a:ext cx="803425" cy="523220"/>
          </a:xfrm>
          <a:prstGeom prst="rect">
            <a:avLst/>
          </a:prstGeom>
          <a:noFill/>
        </p:spPr>
        <p:txBody>
          <a:bodyPr wrap="none" rtlCol="0">
            <a:spAutoFit/>
          </a:bodyPr>
          <a:lstStyle/>
          <a:p>
            <a:r>
              <a:rPr lang="en-US" sz="2800" dirty="0"/>
              <a:t>E+E’</a:t>
            </a:r>
          </a:p>
        </p:txBody>
      </p:sp>
      <p:sp>
        <p:nvSpPr>
          <p:cNvPr id="88" name="TextBox 87"/>
          <p:cNvSpPr txBox="1"/>
          <p:nvPr/>
        </p:nvSpPr>
        <p:spPr>
          <a:xfrm>
            <a:off x="3305176" y="3748088"/>
            <a:ext cx="730386" cy="523220"/>
          </a:xfrm>
          <a:prstGeom prst="rect">
            <a:avLst/>
          </a:prstGeom>
          <a:noFill/>
        </p:spPr>
        <p:txBody>
          <a:bodyPr wrap="none" rtlCol="0">
            <a:spAutoFit/>
          </a:bodyPr>
          <a:lstStyle/>
          <a:p>
            <a:r>
              <a:rPr lang="en-US" sz="2800" dirty="0"/>
              <a:t>E+E’</a:t>
            </a:r>
          </a:p>
        </p:txBody>
      </p:sp>
      <p:sp>
        <p:nvSpPr>
          <p:cNvPr id="89" name="TextBox 88"/>
          <p:cNvSpPr txBox="1"/>
          <p:nvPr/>
        </p:nvSpPr>
        <p:spPr>
          <a:xfrm>
            <a:off x="2108302" y="4614864"/>
            <a:ext cx="449162" cy="523220"/>
          </a:xfrm>
          <a:prstGeom prst="rect">
            <a:avLst/>
          </a:prstGeom>
          <a:noFill/>
        </p:spPr>
        <p:txBody>
          <a:bodyPr wrap="none" rtlCol="0">
            <a:spAutoFit/>
          </a:bodyPr>
          <a:lstStyle/>
          <a:p>
            <a:r>
              <a:rPr lang="en-US" sz="2800" dirty="0"/>
              <a:t>E’</a:t>
            </a:r>
          </a:p>
        </p:txBody>
      </p:sp>
      <p:sp>
        <p:nvSpPr>
          <p:cNvPr id="25" name="Flowchart: Alternate Process 24"/>
          <p:cNvSpPr/>
          <p:nvPr/>
        </p:nvSpPr>
        <p:spPr>
          <a:xfrm>
            <a:off x="1085179" y="2924176"/>
            <a:ext cx="488502" cy="1342959"/>
          </a:xfrm>
          <a:prstGeom prst="flowChartAlternateProcess">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Alternate Process 31"/>
          <p:cNvSpPr/>
          <p:nvPr/>
        </p:nvSpPr>
        <p:spPr>
          <a:xfrm>
            <a:off x="3352800" y="2895600"/>
            <a:ext cx="303322" cy="1342959"/>
          </a:xfrm>
          <a:prstGeom prst="flowChartAlternateProcess">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Curved Connector 2"/>
          <p:cNvCxnSpPr>
            <a:stCxn id="25" idx="0"/>
            <a:endCxn id="32" idx="0"/>
          </p:cNvCxnSpPr>
          <p:nvPr/>
        </p:nvCxnSpPr>
        <p:spPr>
          <a:xfrm rot="5400000" flipH="1" flipV="1">
            <a:off x="2402657" y="1822373"/>
            <a:ext cx="28576" cy="2175031"/>
          </a:xfrm>
          <a:prstGeom prst="curvedConnector3">
            <a:avLst>
              <a:gd name="adj1" fmla="val 2349923"/>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Flowchart: Alternate Process 41"/>
          <p:cNvSpPr/>
          <p:nvPr/>
        </p:nvSpPr>
        <p:spPr>
          <a:xfrm>
            <a:off x="3388404" y="2924241"/>
            <a:ext cx="650196" cy="1342959"/>
          </a:xfrm>
          <a:prstGeom prst="flowChartAlternateProcess">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Alternate Process 43"/>
          <p:cNvSpPr/>
          <p:nvPr/>
        </p:nvSpPr>
        <p:spPr>
          <a:xfrm>
            <a:off x="1824153" y="5459623"/>
            <a:ext cx="650196" cy="470698"/>
          </a:xfrm>
          <a:prstGeom prst="flowChartAlternateProcess">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Alternate Process 48"/>
          <p:cNvSpPr/>
          <p:nvPr/>
        </p:nvSpPr>
        <p:spPr>
          <a:xfrm>
            <a:off x="2104717" y="4524441"/>
            <a:ext cx="367019" cy="1342959"/>
          </a:xfrm>
          <a:prstGeom prst="flowChartAlternateProcess">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163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down)">
                                      <p:cBhvr>
                                        <p:cTn id="21" dur="500"/>
                                        <p:tgtEl>
                                          <p:spTgt spid="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down)">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wipe(down)">
                                      <p:cBhvr>
                                        <p:cTn id="31" dur="500"/>
                                        <p:tgtEl>
                                          <p:spTgt spid="86"/>
                                        </p:tgtEl>
                                      </p:cBhvr>
                                    </p:animEffect>
                                  </p:childTnLst>
                                </p:cTn>
                              </p:par>
                              <p:par>
                                <p:cTn id="32" presetID="22" presetClass="exit" presetSubtype="4" fill="hold" grpId="1" nodeType="withEffect">
                                  <p:stCondLst>
                                    <p:cond delay="0"/>
                                  </p:stCondLst>
                                  <p:childTnLst>
                                    <p:animEffect transition="out" filter="wipe(down)">
                                      <p:cBhvr>
                                        <p:cTn id="33" dur="500"/>
                                        <p:tgtEl>
                                          <p:spTgt spid="85"/>
                                        </p:tgtEl>
                                      </p:cBhvr>
                                    </p:animEffect>
                                    <p:set>
                                      <p:cBhvr>
                                        <p:cTn id="34" dur="1" fill="hold">
                                          <p:stCondLst>
                                            <p:cond delay="499"/>
                                          </p:stCondLst>
                                        </p:cTn>
                                        <p:tgtEl>
                                          <p:spTgt spid="8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down)">
                                      <p:cBhvr>
                                        <p:cTn id="39" dur="500"/>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wipe(down)">
                                      <p:cBhvr>
                                        <p:cTn id="44" dur="500"/>
                                        <p:tgtEl>
                                          <p:spTgt spid="87"/>
                                        </p:tgtEl>
                                      </p:cBhvr>
                                    </p:animEffect>
                                  </p:childTnLst>
                                </p:cTn>
                              </p:par>
                              <p:par>
                                <p:cTn id="45" presetID="22" presetClass="exit" presetSubtype="4" fill="hold" grpId="1" nodeType="withEffect">
                                  <p:stCondLst>
                                    <p:cond delay="0"/>
                                  </p:stCondLst>
                                  <p:childTnLst>
                                    <p:animEffect transition="out" filter="wipe(down)">
                                      <p:cBhvr>
                                        <p:cTn id="46" dur="500"/>
                                        <p:tgtEl>
                                          <p:spTgt spid="81"/>
                                        </p:tgtEl>
                                      </p:cBhvr>
                                    </p:animEffect>
                                    <p:set>
                                      <p:cBhvr>
                                        <p:cTn id="47" dur="1" fill="hold">
                                          <p:stCondLst>
                                            <p:cond delay="499"/>
                                          </p:stCondLst>
                                        </p:cTn>
                                        <p:tgtEl>
                                          <p:spTgt spid="8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down)">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down)">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par>
                                <p:cTn id="66" presetID="22" presetClass="entr" presetSubtype="8" fill="hold"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down)">
                                      <p:cBhvr>
                                        <p:cTn id="78" dur="500"/>
                                        <p:tgtEl>
                                          <p:spTgt spid="4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down)">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down)">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down)">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down)">
                                      <p:cBhvr>
                                        <p:cTn id="10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9" grpId="0"/>
      <p:bldP spid="30" grpId="0"/>
      <p:bldP spid="43" grpId="0"/>
      <p:bldP spid="22" grpId="0"/>
      <p:bldP spid="80" grpId="0"/>
      <p:bldP spid="81" grpId="0"/>
      <p:bldP spid="81" grpId="1"/>
      <p:bldP spid="85" grpId="0"/>
      <p:bldP spid="85" grpId="1"/>
      <p:bldP spid="86" grpId="0"/>
      <p:bldP spid="87" grpId="0"/>
      <p:bldP spid="88" grpId="0"/>
      <p:bldP spid="89" grpId="0"/>
      <p:bldP spid="25" grpId="0" animBg="1"/>
      <p:bldP spid="32" grpId="0" animBg="1"/>
      <p:bldP spid="42" grpId="0" animBg="1"/>
      <p:bldP spid="44"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Boolean functions &amp;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a:t>Sum-of-products (SOP) form (Disjunctive Normal Form)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m:t>
                          </m:r>
                        </m:e>
                      </m:acc>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a:p>
                <a:pPr marL="457200" indent="-457200">
                  <a:buFont typeface="+mj-lt"/>
                  <a:buAutoNum type="arabicPeriod" startAt="2"/>
                </a:pPr>
                <a:r>
                  <a:rPr lang="en-US" dirty="0"/>
                  <a:t>Products-of-sums (POS) form (Conjunctive Normal Form)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686"/>
                </a:stretch>
              </a:blipFill>
            </p:spPr>
            <p:txBody>
              <a:bodyPr/>
              <a:lstStyle/>
              <a:p>
                <a:r>
                  <a:rPr lang="en-US">
                    <a:noFill/>
                  </a:rPr>
                  <a:t> </a:t>
                </a:r>
              </a:p>
            </p:txBody>
          </p:sp>
        </mc:Fallback>
      </mc:AlternateContent>
    </p:spTree>
    <p:extLst>
      <p:ext uri="{BB962C8B-B14F-4D97-AF65-F5344CB8AC3E}">
        <p14:creationId xmlns:p14="http://schemas.microsoft.com/office/powerpoint/2010/main" val="103544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Realizing Logic Function with Gates</a:t>
            </a:r>
          </a:p>
        </p:txBody>
      </p:sp>
      <p:sp>
        <p:nvSpPr>
          <p:cNvPr id="3" name="Content Placeholder 2"/>
          <p:cNvSpPr>
            <a:spLocks noGrp="1"/>
          </p:cNvSpPr>
          <p:nvPr>
            <p:ph idx="1"/>
          </p:nvPr>
        </p:nvSpPr>
        <p:spPr>
          <a:xfrm>
            <a:off x="190500" y="990600"/>
            <a:ext cx="8763000" cy="762000"/>
          </a:xfrm>
        </p:spPr>
        <p:txBody>
          <a:bodyPr/>
          <a:lstStyle/>
          <a:p>
            <a:r>
              <a:rPr lang="en-US" dirty="0"/>
              <a:t>Implement AB’ + C’D using AND, OR &amp; Invert Gates</a:t>
            </a:r>
          </a:p>
        </p:txBody>
      </p:sp>
      <p:grpSp>
        <p:nvGrpSpPr>
          <p:cNvPr id="4" name="Group 3"/>
          <p:cNvGrpSpPr/>
          <p:nvPr/>
        </p:nvGrpSpPr>
        <p:grpSpPr>
          <a:xfrm>
            <a:off x="2594375" y="2154482"/>
            <a:ext cx="2511025" cy="741118"/>
            <a:chOff x="3098546" y="1715660"/>
            <a:chExt cx="2511025" cy="741118"/>
          </a:xfrm>
        </p:grpSpPr>
        <p:cxnSp>
          <p:nvCxnSpPr>
            <p:cNvPr id="5" name="Straight Connector 4"/>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98546" y="1903059"/>
              <a:ext cx="135945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2133600" y="2057400"/>
            <a:ext cx="362600" cy="461665"/>
          </a:xfrm>
          <a:prstGeom prst="rect">
            <a:avLst/>
          </a:prstGeom>
          <a:noFill/>
        </p:spPr>
        <p:txBody>
          <a:bodyPr wrap="none" rtlCol="0">
            <a:spAutoFit/>
          </a:bodyPr>
          <a:lstStyle/>
          <a:p>
            <a:r>
              <a:rPr lang="en-US" sz="2400" dirty="0"/>
              <a:t>A</a:t>
            </a:r>
          </a:p>
        </p:txBody>
      </p:sp>
      <p:sp>
        <p:nvSpPr>
          <p:cNvPr id="10" name="TextBox 9"/>
          <p:cNvSpPr txBox="1"/>
          <p:nvPr/>
        </p:nvSpPr>
        <p:spPr>
          <a:xfrm>
            <a:off x="2133600" y="2510135"/>
            <a:ext cx="362600" cy="461665"/>
          </a:xfrm>
          <a:prstGeom prst="rect">
            <a:avLst/>
          </a:prstGeom>
          <a:noFill/>
        </p:spPr>
        <p:txBody>
          <a:bodyPr wrap="none" rtlCol="0">
            <a:spAutoFit/>
          </a:bodyPr>
          <a:lstStyle/>
          <a:p>
            <a:r>
              <a:rPr lang="en-US" sz="2400" dirty="0"/>
              <a:t>B</a:t>
            </a:r>
          </a:p>
        </p:txBody>
      </p:sp>
      <p:grpSp>
        <p:nvGrpSpPr>
          <p:cNvPr id="11" name="Group 10"/>
          <p:cNvGrpSpPr/>
          <p:nvPr/>
        </p:nvGrpSpPr>
        <p:grpSpPr>
          <a:xfrm>
            <a:off x="2605088" y="3526082"/>
            <a:ext cx="2500312" cy="741118"/>
            <a:chOff x="3109259" y="1715660"/>
            <a:chExt cx="2500312" cy="741118"/>
          </a:xfrm>
        </p:grpSpPr>
        <p:cxnSp>
          <p:nvCxnSpPr>
            <p:cNvPr id="12" name="Straight Connector 11"/>
            <p:cNvCxnSpPr/>
            <p:nvPr/>
          </p:nvCxnSpPr>
          <p:spPr>
            <a:xfrm>
              <a:off x="3109259" y="2266407"/>
              <a:ext cx="134874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p:cNvSpPr txBox="1"/>
          <p:nvPr/>
        </p:nvSpPr>
        <p:spPr>
          <a:xfrm>
            <a:off x="2140780" y="3429000"/>
            <a:ext cx="348172" cy="461665"/>
          </a:xfrm>
          <a:prstGeom prst="rect">
            <a:avLst/>
          </a:prstGeom>
          <a:noFill/>
        </p:spPr>
        <p:txBody>
          <a:bodyPr wrap="none" rtlCol="0">
            <a:spAutoFit/>
          </a:bodyPr>
          <a:lstStyle/>
          <a:p>
            <a:r>
              <a:rPr lang="en-US" sz="2400" dirty="0"/>
              <a:t>C</a:t>
            </a:r>
          </a:p>
        </p:txBody>
      </p:sp>
      <p:sp>
        <p:nvSpPr>
          <p:cNvPr id="17" name="TextBox 16"/>
          <p:cNvSpPr txBox="1"/>
          <p:nvPr/>
        </p:nvSpPr>
        <p:spPr>
          <a:xfrm>
            <a:off x="2140780" y="3805535"/>
            <a:ext cx="373820" cy="461665"/>
          </a:xfrm>
          <a:prstGeom prst="rect">
            <a:avLst/>
          </a:prstGeom>
          <a:noFill/>
        </p:spPr>
        <p:txBody>
          <a:bodyPr wrap="none" rtlCol="0">
            <a:spAutoFit/>
          </a:bodyPr>
          <a:lstStyle/>
          <a:p>
            <a:r>
              <a:rPr lang="en-US" sz="2400" dirty="0"/>
              <a:t>D</a:t>
            </a:r>
          </a:p>
        </p:txBody>
      </p:sp>
      <p:grpSp>
        <p:nvGrpSpPr>
          <p:cNvPr id="19" name="Group 18"/>
          <p:cNvGrpSpPr/>
          <p:nvPr/>
        </p:nvGrpSpPr>
        <p:grpSpPr>
          <a:xfrm>
            <a:off x="2592357" y="2452688"/>
            <a:ext cx="989043" cy="514224"/>
            <a:chOff x="379248" y="5807937"/>
            <a:chExt cx="1448058" cy="752875"/>
          </a:xfrm>
        </p:grpSpPr>
        <p:cxnSp>
          <p:nvCxnSpPr>
            <p:cNvPr id="20" name="Straight Connector 19"/>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p:cNvGrpSpPr/>
          <p:nvPr/>
        </p:nvGrpSpPr>
        <p:grpSpPr>
          <a:xfrm>
            <a:off x="5868362" y="2781599"/>
            <a:ext cx="1599238" cy="723601"/>
            <a:chOff x="3675121" y="3048834"/>
            <a:chExt cx="1599238" cy="723601"/>
          </a:xfrm>
        </p:grpSpPr>
        <p:cxnSp>
          <p:nvCxnSpPr>
            <p:cNvPr id="31" name="Straight Connector 30"/>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3990333" y="3048834"/>
              <a:ext cx="1016928" cy="723601"/>
              <a:chOff x="3990333" y="3048834"/>
              <a:chExt cx="1016928" cy="723601"/>
            </a:xfrm>
          </p:grpSpPr>
          <p:sp>
            <p:nvSpPr>
              <p:cNvPr id="35"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8" name="Group 37"/>
          <p:cNvGrpSpPr/>
          <p:nvPr/>
        </p:nvGrpSpPr>
        <p:grpSpPr>
          <a:xfrm>
            <a:off x="2605088" y="3462464"/>
            <a:ext cx="989043" cy="514224"/>
            <a:chOff x="379248" y="5807937"/>
            <a:chExt cx="1448058" cy="752875"/>
          </a:xfrm>
        </p:grpSpPr>
        <p:cxnSp>
          <p:nvCxnSpPr>
            <p:cNvPr id="39" name="Straight Connector 38"/>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6" name="Elbow Connector 45"/>
          <p:cNvCxnSpPr/>
          <p:nvPr/>
        </p:nvCxnSpPr>
        <p:spPr>
          <a:xfrm>
            <a:off x="5105400" y="2530872"/>
            <a:ext cx="762962" cy="43548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V="1">
            <a:off x="5105400" y="3329706"/>
            <a:ext cx="762962" cy="567320"/>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03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left)">
                                      <p:cBhvr>
                                        <p:cTn id="33" dur="500"/>
                                        <p:tgtEl>
                                          <p:spTgt spid="38"/>
                                        </p:tgtEl>
                                      </p:cBhvr>
                                    </p:animEffect>
                                  </p:childTnLst>
                                </p:cTn>
                              </p:par>
                              <p:par>
                                <p:cTn id="34" presetID="22" presetClass="entr" presetSubtype="8"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par>
                                <p:cTn id="42" presetID="22" presetClass="entr" presetSubtype="8"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par>
                                <p:cTn id="45" presetID="22" presetClass="entr" presetSubtype="8"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Converting AND/OR/Invert Logic to NAND/NOR Logic</a:t>
            </a:r>
          </a:p>
        </p:txBody>
      </p:sp>
      <p:sp>
        <p:nvSpPr>
          <p:cNvPr id="3" name="Content Placeholder 2"/>
          <p:cNvSpPr>
            <a:spLocks noGrp="1"/>
          </p:cNvSpPr>
          <p:nvPr>
            <p:ph idx="1"/>
          </p:nvPr>
        </p:nvSpPr>
        <p:spPr/>
        <p:txBody>
          <a:bodyPr/>
          <a:lstStyle/>
          <a:p>
            <a:pPr marL="457200" indent="-457200">
              <a:buFont typeface="+mj-lt"/>
              <a:buAutoNum type="arabicPeriod"/>
            </a:pPr>
            <a:r>
              <a:rPr lang="en-US" dirty="0"/>
              <a:t>Draw the circuit in AOI logic.</a:t>
            </a:r>
          </a:p>
          <a:p>
            <a:pPr marL="457200" indent="-457200">
              <a:buFont typeface="+mj-lt"/>
              <a:buAutoNum type="arabicPeriod"/>
            </a:pPr>
            <a:r>
              <a:rPr lang="en-US" dirty="0"/>
              <a:t>If NAND hardware is chosen, add a circle at the output of each AND gate and at the inputs to all the OR gates.</a:t>
            </a:r>
          </a:p>
          <a:p>
            <a:pPr marL="457200" indent="-457200">
              <a:buFont typeface="+mj-lt"/>
              <a:buAutoNum type="arabicPeriod"/>
            </a:pPr>
            <a:r>
              <a:rPr lang="en-US" dirty="0"/>
              <a:t>If NOR hardware is chosen, add a circle at the output of each OR gate and at the inputs to all the AND gates.</a:t>
            </a:r>
          </a:p>
          <a:p>
            <a:pPr marL="457200" indent="-457200">
              <a:buFont typeface="+mj-lt"/>
              <a:buAutoNum type="arabicPeriod"/>
            </a:pPr>
            <a:r>
              <a:rPr lang="en-US" dirty="0"/>
              <a:t>Add or subtract an inverter on each line that received a circle in steps 2 or 3 so that the polarity of signals on those lines remains unchanged from that of the original diagram.</a:t>
            </a:r>
          </a:p>
          <a:p>
            <a:pPr marL="457200" indent="-457200">
              <a:buFont typeface="+mj-lt"/>
              <a:buAutoNum type="arabicPeriod"/>
            </a:pPr>
            <a:r>
              <a:rPr lang="en-US" dirty="0"/>
              <a:t>Replace bubbled OR by NAND and bubbled AND by NOR.</a:t>
            </a:r>
          </a:p>
          <a:p>
            <a:pPr marL="457200" indent="-457200">
              <a:buFont typeface="+mj-lt"/>
              <a:buAutoNum type="arabicPeriod"/>
            </a:pPr>
            <a:r>
              <a:rPr lang="en-US" dirty="0"/>
              <a:t>Eliminate double inversions.</a:t>
            </a:r>
          </a:p>
        </p:txBody>
      </p:sp>
    </p:spTree>
    <p:extLst>
      <p:ext uri="{BB962C8B-B14F-4D97-AF65-F5344CB8AC3E}">
        <p14:creationId xmlns:p14="http://schemas.microsoft.com/office/powerpoint/2010/main" val="984752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Converting AND/OR/Invert Logic to NAND/NOR Logic</a:t>
            </a:r>
          </a:p>
        </p:txBody>
      </p:sp>
      <p:sp>
        <p:nvSpPr>
          <p:cNvPr id="3" name="Content Placeholder 2"/>
          <p:cNvSpPr>
            <a:spLocks noGrp="1"/>
          </p:cNvSpPr>
          <p:nvPr>
            <p:ph idx="1"/>
          </p:nvPr>
        </p:nvSpPr>
        <p:spPr>
          <a:xfrm>
            <a:off x="190500" y="990600"/>
            <a:ext cx="8763000" cy="871746"/>
          </a:xfrm>
        </p:spPr>
        <p:txBody>
          <a:bodyPr>
            <a:normAutofit lnSpcReduction="10000"/>
          </a:bodyPr>
          <a:lstStyle/>
          <a:p>
            <a:r>
              <a:rPr lang="en-US" dirty="0"/>
              <a:t>Implement the following AOI logic using a) NAND logic and b) NOR logic</a:t>
            </a:r>
          </a:p>
        </p:txBody>
      </p:sp>
      <p:grpSp>
        <p:nvGrpSpPr>
          <p:cNvPr id="88" name="Group 87"/>
          <p:cNvGrpSpPr/>
          <p:nvPr/>
        </p:nvGrpSpPr>
        <p:grpSpPr>
          <a:xfrm>
            <a:off x="1371600" y="2209800"/>
            <a:ext cx="6857038" cy="2078200"/>
            <a:chOff x="1371600" y="2215415"/>
            <a:chExt cx="6857038" cy="2078200"/>
          </a:xfrm>
        </p:grpSpPr>
        <p:grpSp>
          <p:nvGrpSpPr>
            <p:cNvPr id="41" name="Group 40"/>
            <p:cNvGrpSpPr/>
            <p:nvPr/>
          </p:nvGrpSpPr>
          <p:grpSpPr>
            <a:xfrm>
              <a:off x="1371600" y="2388615"/>
              <a:ext cx="1566675" cy="741118"/>
              <a:chOff x="4042896" y="1715660"/>
              <a:chExt cx="1566675" cy="741118"/>
            </a:xfrm>
          </p:grpSpPr>
          <p:cxnSp>
            <p:nvCxnSpPr>
              <p:cNvPr id="42" name="Straight Connector 41"/>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346318" y="209331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p:cNvGrpSpPr/>
            <p:nvPr/>
          </p:nvGrpSpPr>
          <p:grpSpPr>
            <a:xfrm>
              <a:off x="3310653" y="2934937"/>
              <a:ext cx="1573025" cy="741118"/>
              <a:chOff x="4036546" y="1715660"/>
              <a:chExt cx="1573025" cy="741118"/>
            </a:xfrm>
          </p:grpSpPr>
          <p:cxnSp>
            <p:nvCxnSpPr>
              <p:cNvPr id="47" name="Straight Connector 46"/>
              <p:cNvCxnSpPr/>
              <p:nvPr/>
            </p:nvCxnSpPr>
            <p:spPr>
              <a:xfrm flipV="1">
                <a:off x="4042896" y="227656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036546" y="191321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1415237" y="3570014"/>
              <a:ext cx="1599238" cy="723601"/>
              <a:chOff x="3675121" y="3048834"/>
              <a:chExt cx="1599238" cy="723601"/>
            </a:xfrm>
          </p:grpSpPr>
          <p:cxnSp>
            <p:nvCxnSpPr>
              <p:cNvPr id="52" name="Straight Connector 51"/>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990333" y="3048834"/>
                <a:ext cx="1016928" cy="723601"/>
                <a:chOff x="3990333" y="3048834"/>
                <a:chExt cx="1016928" cy="723601"/>
              </a:xfrm>
            </p:grpSpPr>
            <p:sp>
              <p:nvSpPr>
                <p:cNvPr id="56"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8" name="Group 57"/>
            <p:cNvGrpSpPr/>
            <p:nvPr/>
          </p:nvGrpSpPr>
          <p:grpSpPr>
            <a:xfrm>
              <a:off x="4766817" y="2922015"/>
              <a:ext cx="1448058" cy="752875"/>
              <a:chOff x="379248" y="5807937"/>
              <a:chExt cx="1448058" cy="752875"/>
            </a:xfrm>
          </p:grpSpPr>
          <p:cxnSp>
            <p:nvCxnSpPr>
              <p:cNvPr id="59" name="Straight Connector 58"/>
              <p:cNvCxnSpPr/>
              <p:nvPr/>
            </p:nvCxnSpPr>
            <p:spPr>
              <a:xfrm flipV="1">
                <a:off x="379248" y="619351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563383" y="6185847"/>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6623050" y="2215415"/>
              <a:ext cx="1605588" cy="723601"/>
              <a:chOff x="3668771" y="3048834"/>
              <a:chExt cx="1605588" cy="723601"/>
            </a:xfrm>
          </p:grpSpPr>
          <p:cxnSp>
            <p:nvCxnSpPr>
              <p:cNvPr id="64" name="Straight Connector 63"/>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66877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990333" y="3048834"/>
                <a:ext cx="1016928" cy="723601"/>
                <a:chOff x="3990333" y="3048834"/>
                <a:chExt cx="1016928" cy="723601"/>
              </a:xfrm>
            </p:grpSpPr>
            <p:sp>
              <p:nvSpPr>
                <p:cNvPr id="68"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71" name="Elbow Connector 70"/>
            <p:cNvCxnSpPr/>
            <p:nvPr/>
          </p:nvCxnSpPr>
          <p:spPr>
            <a:xfrm>
              <a:off x="2931925" y="2766269"/>
              <a:ext cx="378728" cy="3624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flipV="1">
              <a:off x="3000827" y="3497327"/>
              <a:ext cx="490725" cy="434989"/>
            </a:xfrm>
            <a:prstGeom prst="bentConnector3">
              <a:avLst>
                <a:gd name="adj1" fmla="val 24970"/>
              </a:avLst>
            </a:prstGeom>
            <a:ln w="28575"/>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6172200" y="2759919"/>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564944" y="2215415"/>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1564944" y="2223448"/>
              <a:ext cx="5064456" cy="178815"/>
            </a:xfrm>
            <a:prstGeom prst="bentConnector3">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831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wipe(left)">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Converting AND/OR/Invert Logic to NAND/NOR Logic</a:t>
            </a:r>
          </a:p>
        </p:txBody>
      </p:sp>
      <p:sp>
        <p:nvSpPr>
          <p:cNvPr id="38" name="Rectangle 37"/>
          <p:cNvSpPr/>
          <p:nvPr/>
        </p:nvSpPr>
        <p:spPr>
          <a:xfrm>
            <a:off x="152400" y="1066800"/>
            <a:ext cx="8801100" cy="461665"/>
          </a:xfrm>
          <a:prstGeom prst="rect">
            <a:avLst/>
          </a:prstGeom>
        </p:spPr>
        <p:txBody>
          <a:bodyPr wrap="square">
            <a:spAutoFit/>
          </a:bodyPr>
          <a:lstStyle/>
          <a:p>
            <a:r>
              <a:rPr lang="en-US" sz="2400" dirty="0"/>
              <a:t>a) NAND logic</a:t>
            </a:r>
          </a:p>
        </p:txBody>
      </p:sp>
      <p:grpSp>
        <p:nvGrpSpPr>
          <p:cNvPr id="58" name="Group 57"/>
          <p:cNvGrpSpPr/>
          <p:nvPr/>
        </p:nvGrpSpPr>
        <p:grpSpPr>
          <a:xfrm>
            <a:off x="1143000" y="2590800"/>
            <a:ext cx="6857038" cy="2078200"/>
            <a:chOff x="1371600" y="2215415"/>
            <a:chExt cx="6857038" cy="2078200"/>
          </a:xfrm>
        </p:grpSpPr>
        <p:grpSp>
          <p:nvGrpSpPr>
            <p:cNvPr id="59" name="Group 58"/>
            <p:cNvGrpSpPr/>
            <p:nvPr/>
          </p:nvGrpSpPr>
          <p:grpSpPr>
            <a:xfrm>
              <a:off x="1371600" y="2388615"/>
              <a:ext cx="1566675" cy="741118"/>
              <a:chOff x="4042896" y="1715660"/>
              <a:chExt cx="1566675" cy="741118"/>
            </a:xfrm>
          </p:grpSpPr>
          <p:cxnSp>
            <p:nvCxnSpPr>
              <p:cNvPr id="89" name="Straight Connector 88"/>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311923" y="2934937"/>
              <a:ext cx="1571755" cy="741118"/>
              <a:chOff x="4037816" y="1715660"/>
              <a:chExt cx="1571755" cy="741118"/>
            </a:xfrm>
          </p:grpSpPr>
          <p:cxnSp>
            <p:nvCxnSpPr>
              <p:cNvPr id="85" name="Straight Connector 84"/>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037816" y="189797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1415237" y="3570014"/>
              <a:ext cx="1599238" cy="723601"/>
              <a:chOff x="3675121" y="3048834"/>
              <a:chExt cx="1599238" cy="723601"/>
            </a:xfrm>
          </p:grpSpPr>
          <p:cxnSp>
            <p:nvCxnSpPr>
              <p:cNvPr id="79" name="Straight Connector 78"/>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010436" y="340277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990333" y="3048834"/>
                <a:ext cx="1016928" cy="723601"/>
                <a:chOff x="3990333" y="3048834"/>
                <a:chExt cx="1016928" cy="723601"/>
              </a:xfrm>
            </p:grpSpPr>
            <p:sp>
              <p:nvSpPr>
                <p:cNvPr id="83"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62" name="Group 61"/>
            <p:cNvGrpSpPr/>
            <p:nvPr/>
          </p:nvGrpSpPr>
          <p:grpSpPr>
            <a:xfrm>
              <a:off x="4766817" y="2922015"/>
              <a:ext cx="1448058" cy="752875"/>
              <a:chOff x="379248" y="5807937"/>
              <a:chExt cx="1448058" cy="752875"/>
            </a:xfrm>
          </p:grpSpPr>
          <p:cxnSp>
            <p:nvCxnSpPr>
              <p:cNvPr id="75" name="Straight Connector 74"/>
              <p:cNvCxnSpPr/>
              <p:nvPr/>
            </p:nvCxnSpPr>
            <p:spPr>
              <a:xfrm flipV="1">
                <a:off x="379248" y="619224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6629400" y="2215415"/>
              <a:ext cx="1599238" cy="723601"/>
              <a:chOff x="3675121" y="3048834"/>
              <a:chExt cx="1599238" cy="723601"/>
            </a:xfrm>
          </p:grpSpPr>
          <p:cxnSp>
            <p:nvCxnSpPr>
              <p:cNvPr id="69" name="Straight Connector 68"/>
              <p:cNvCxnSpPr/>
              <p:nvPr/>
            </p:nvCxnSpPr>
            <p:spPr>
              <a:xfrm flipV="1">
                <a:off x="3675121" y="359185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675121" y="323866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990333" y="3048834"/>
                <a:ext cx="1016928" cy="723601"/>
                <a:chOff x="3990333" y="3048834"/>
                <a:chExt cx="1016928" cy="723601"/>
              </a:xfrm>
            </p:grpSpPr>
            <p:sp>
              <p:nvSpPr>
                <p:cNvPr id="73"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64" name="Elbow Connector 63"/>
            <p:cNvCxnSpPr/>
            <p:nvPr/>
          </p:nvCxnSpPr>
          <p:spPr>
            <a:xfrm>
              <a:off x="2938275" y="2759919"/>
              <a:ext cx="378728" cy="3624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2995747" y="3485897"/>
              <a:ext cx="490725" cy="434989"/>
            </a:xfrm>
            <a:prstGeom prst="bentConnector3">
              <a:avLst>
                <a:gd name="adj1" fmla="val 24970"/>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6214875" y="2759919"/>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564944" y="2215415"/>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1564944" y="2223448"/>
              <a:ext cx="5064456" cy="178815"/>
            </a:xfrm>
            <a:prstGeom prst="bentConnector3">
              <a:avLst/>
            </a:prstGeom>
            <a:ln w="28575"/>
          </p:spPr>
          <p:style>
            <a:lnRef idx="1">
              <a:schemeClr val="accent1"/>
            </a:lnRef>
            <a:fillRef idx="0">
              <a:schemeClr val="accent1"/>
            </a:fillRef>
            <a:effectRef idx="0">
              <a:schemeClr val="accent1"/>
            </a:effectRef>
            <a:fontRef idx="minor">
              <a:schemeClr val="tx1"/>
            </a:fontRef>
          </p:style>
        </p:cxnSp>
      </p:grpSp>
      <p:sp>
        <p:nvSpPr>
          <p:cNvPr id="93" name="Rectangle 92"/>
          <p:cNvSpPr/>
          <p:nvPr/>
        </p:nvSpPr>
        <p:spPr>
          <a:xfrm>
            <a:off x="152400" y="1600200"/>
            <a:ext cx="8801100" cy="400110"/>
          </a:xfrm>
          <a:prstGeom prst="rect">
            <a:avLst/>
          </a:prstGeom>
          <a:ln>
            <a:solidFill>
              <a:srgbClr val="C00000"/>
            </a:solidFill>
            <a:prstDash val="dash"/>
          </a:ln>
        </p:spPr>
        <p:txBody>
          <a:bodyPr wrap="square">
            <a:spAutoFit/>
          </a:bodyPr>
          <a:lstStyle/>
          <a:p>
            <a:r>
              <a:rPr lang="en-US" sz="2000" dirty="0"/>
              <a:t>Put a circle at the output of each AND gate and at the inputs to all OR gates</a:t>
            </a:r>
          </a:p>
        </p:txBody>
      </p:sp>
      <p:sp>
        <p:nvSpPr>
          <p:cNvPr id="94" name="Oval 93"/>
          <p:cNvSpPr/>
          <p:nvPr/>
        </p:nvSpPr>
        <p:spPr>
          <a:xfrm>
            <a:off x="2438400" y="3075296"/>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p:cNvSpPr/>
          <p:nvPr/>
        </p:nvSpPr>
        <p:spPr>
          <a:xfrm>
            <a:off x="4375772" y="3622052"/>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1475096" y="4073564"/>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1493820" y="4427268"/>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6675420" y="2715904"/>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6689068" y="3075296"/>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3980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down)">
                                      <p:cBhvr>
                                        <p:cTn id="20" dur="500"/>
                                        <p:tgtEl>
                                          <p:spTgt spid="9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down)">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wipe(down)">
                                      <p:cBhvr>
                                        <p:cTn id="31" dur="500"/>
                                        <p:tgtEl>
                                          <p:spTgt spid="9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down)">
                                      <p:cBhvr>
                                        <p:cTn id="34" dur="500"/>
                                        <p:tgtEl>
                                          <p:spTgt spid="9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wipe(down)">
                                      <p:cBhvr>
                                        <p:cTn id="3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3" grpId="0" animBg="1"/>
      <p:bldP spid="94" grpId="0" animBg="1"/>
      <p:bldP spid="95" grpId="0" animBg="1"/>
      <p:bldP spid="96" grpId="0" animBg="1"/>
      <p:bldP spid="97" grpId="0" animBg="1"/>
      <p:bldP spid="98" grpId="0" animBg="1"/>
      <p:bldP spid="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Converting AND/OR/Invert Logic to NAND/NOR Logic</a:t>
            </a:r>
          </a:p>
        </p:txBody>
      </p:sp>
      <p:sp>
        <p:nvSpPr>
          <p:cNvPr id="38" name="Rectangle 37"/>
          <p:cNvSpPr/>
          <p:nvPr/>
        </p:nvSpPr>
        <p:spPr>
          <a:xfrm>
            <a:off x="152400" y="1066800"/>
            <a:ext cx="8801100" cy="461665"/>
          </a:xfrm>
          <a:prstGeom prst="rect">
            <a:avLst/>
          </a:prstGeom>
        </p:spPr>
        <p:txBody>
          <a:bodyPr wrap="square">
            <a:spAutoFit/>
          </a:bodyPr>
          <a:lstStyle/>
          <a:p>
            <a:r>
              <a:rPr lang="en-US" sz="2400" dirty="0"/>
              <a:t>a) NAND logic</a:t>
            </a:r>
          </a:p>
        </p:txBody>
      </p:sp>
      <p:sp>
        <p:nvSpPr>
          <p:cNvPr id="93" name="Rectangle 92"/>
          <p:cNvSpPr/>
          <p:nvPr/>
        </p:nvSpPr>
        <p:spPr>
          <a:xfrm>
            <a:off x="152400" y="1600200"/>
            <a:ext cx="8801100" cy="707886"/>
          </a:xfrm>
          <a:prstGeom prst="rect">
            <a:avLst/>
          </a:prstGeom>
          <a:ln>
            <a:solidFill>
              <a:srgbClr val="C00000"/>
            </a:solidFill>
            <a:prstDash val="dash"/>
          </a:ln>
        </p:spPr>
        <p:txBody>
          <a:bodyPr wrap="square">
            <a:spAutoFit/>
          </a:bodyPr>
          <a:lstStyle/>
          <a:p>
            <a:r>
              <a:rPr lang="en-US" sz="2000" dirty="0"/>
              <a:t>Add an inverter to each of the lines that received only one circle at input so that polarity remains unchanged.</a:t>
            </a:r>
          </a:p>
        </p:txBody>
      </p:sp>
      <p:grpSp>
        <p:nvGrpSpPr>
          <p:cNvPr id="4" name="Group 3"/>
          <p:cNvGrpSpPr/>
          <p:nvPr/>
        </p:nvGrpSpPr>
        <p:grpSpPr>
          <a:xfrm>
            <a:off x="1296362" y="2874800"/>
            <a:ext cx="6857038" cy="2078200"/>
            <a:chOff x="1143000" y="2874800"/>
            <a:chExt cx="6857038" cy="2078200"/>
          </a:xfrm>
        </p:grpSpPr>
        <p:grpSp>
          <p:nvGrpSpPr>
            <p:cNvPr id="52" name="Group 51"/>
            <p:cNvGrpSpPr/>
            <p:nvPr/>
          </p:nvGrpSpPr>
          <p:grpSpPr>
            <a:xfrm>
              <a:off x="1143000" y="2874800"/>
              <a:ext cx="6857038" cy="2078200"/>
              <a:chOff x="1371600" y="2215415"/>
              <a:chExt cx="6857038" cy="2078200"/>
            </a:xfrm>
          </p:grpSpPr>
          <p:grpSp>
            <p:nvGrpSpPr>
              <p:cNvPr id="53" name="Group 52"/>
              <p:cNvGrpSpPr/>
              <p:nvPr/>
            </p:nvGrpSpPr>
            <p:grpSpPr>
              <a:xfrm>
                <a:off x="1371600" y="2388615"/>
                <a:ext cx="1566675" cy="741118"/>
                <a:chOff x="4042896" y="1715660"/>
                <a:chExt cx="1566675" cy="741118"/>
              </a:xfrm>
            </p:grpSpPr>
            <p:cxnSp>
              <p:nvCxnSpPr>
                <p:cNvPr id="125" name="Straight Connector 124"/>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3317003" y="2934937"/>
                <a:ext cx="1566675" cy="741118"/>
                <a:chOff x="4042896" y="1715660"/>
                <a:chExt cx="1566675" cy="741118"/>
              </a:xfrm>
            </p:grpSpPr>
            <p:cxnSp>
              <p:nvCxnSpPr>
                <p:cNvPr id="121" name="Straight Connector 120"/>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5" name="Group 54"/>
              <p:cNvGrpSpPr/>
              <p:nvPr/>
            </p:nvGrpSpPr>
            <p:grpSpPr>
              <a:xfrm>
                <a:off x="1415237" y="3570014"/>
                <a:ext cx="1599238" cy="723601"/>
                <a:chOff x="3675121" y="3048834"/>
                <a:chExt cx="1599238" cy="723601"/>
              </a:xfrm>
            </p:grpSpPr>
            <p:cxnSp>
              <p:nvCxnSpPr>
                <p:cNvPr id="115" name="Straight Connector 114"/>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990333" y="3048834"/>
                  <a:ext cx="1016928" cy="723601"/>
                  <a:chOff x="3990333" y="3048834"/>
                  <a:chExt cx="1016928" cy="723601"/>
                </a:xfrm>
              </p:grpSpPr>
              <p:sp>
                <p:nvSpPr>
                  <p:cNvPr id="119"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6" name="Group 55"/>
              <p:cNvGrpSpPr/>
              <p:nvPr/>
            </p:nvGrpSpPr>
            <p:grpSpPr>
              <a:xfrm>
                <a:off x="4766817" y="2922015"/>
                <a:ext cx="1448058" cy="752875"/>
                <a:chOff x="379248" y="5807937"/>
                <a:chExt cx="1448058" cy="752875"/>
              </a:xfrm>
            </p:grpSpPr>
            <p:cxnSp>
              <p:nvCxnSpPr>
                <p:cNvPr id="111" name="Straight Connector 110"/>
                <p:cNvCxnSpPr/>
                <p:nvPr/>
              </p:nvCxnSpPr>
              <p:spPr>
                <a:xfrm flipV="1">
                  <a:off x="379248" y="6196791"/>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1563383" y="619335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6629400" y="2215415"/>
                <a:ext cx="1599238" cy="723601"/>
                <a:chOff x="3675121" y="3048834"/>
                <a:chExt cx="1599238" cy="723601"/>
              </a:xfrm>
            </p:grpSpPr>
            <p:cxnSp>
              <p:nvCxnSpPr>
                <p:cNvPr id="105" name="Straight Connector 104"/>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75121" y="324321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990333" y="3048834"/>
                  <a:ext cx="1016928" cy="723601"/>
                  <a:chOff x="3990333" y="3048834"/>
                  <a:chExt cx="1016928" cy="723601"/>
                </a:xfrm>
              </p:grpSpPr>
              <p:sp>
                <p:nvSpPr>
                  <p:cNvPr id="109"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00" name="Elbow Connector 99"/>
              <p:cNvCxnSpPr/>
              <p:nvPr/>
            </p:nvCxnSpPr>
            <p:spPr>
              <a:xfrm>
                <a:off x="2938275" y="2759919"/>
                <a:ext cx="378728" cy="3624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flipV="1">
                <a:off x="3000827" y="3490977"/>
                <a:ext cx="490725" cy="434989"/>
              </a:xfrm>
              <a:prstGeom prst="bentConnector3">
                <a:avLst>
                  <a:gd name="adj1" fmla="val 24970"/>
                </a:avLst>
              </a:prstGeom>
              <a:ln w="28575"/>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6205250" y="2769544"/>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64944" y="2215415"/>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1564944" y="2223448"/>
                <a:ext cx="5064456" cy="178815"/>
              </a:xfrm>
              <a:prstGeom prst="bentConnector3">
                <a:avLst/>
              </a:prstGeom>
              <a:ln w="28575"/>
            </p:spPr>
            <p:style>
              <a:lnRef idx="1">
                <a:schemeClr val="accent1"/>
              </a:lnRef>
              <a:fillRef idx="0">
                <a:schemeClr val="accent1"/>
              </a:fillRef>
              <a:effectRef idx="0">
                <a:schemeClr val="accent1"/>
              </a:effectRef>
              <a:fontRef idx="minor">
                <a:schemeClr val="tx1"/>
              </a:fontRef>
            </p:style>
          </p:cxnSp>
        </p:grpSp>
        <p:sp>
          <p:nvSpPr>
            <p:cNvPr id="129" name="Oval 128"/>
            <p:cNvSpPr/>
            <p:nvPr/>
          </p:nvSpPr>
          <p:spPr>
            <a:xfrm>
              <a:off x="2438400" y="3359296"/>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p:cNvSpPr/>
            <p:nvPr/>
          </p:nvSpPr>
          <p:spPr>
            <a:xfrm>
              <a:off x="4375772" y="3906052"/>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p:cNvSpPr/>
            <p:nvPr/>
          </p:nvSpPr>
          <p:spPr>
            <a:xfrm>
              <a:off x="1475096" y="4357564"/>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p:cNvSpPr/>
            <p:nvPr/>
          </p:nvSpPr>
          <p:spPr>
            <a:xfrm>
              <a:off x="1493820" y="4711268"/>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p:cNvSpPr/>
            <p:nvPr/>
          </p:nvSpPr>
          <p:spPr>
            <a:xfrm>
              <a:off x="6675420" y="2999904"/>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p:cNvSpPr/>
            <p:nvPr/>
          </p:nvSpPr>
          <p:spPr>
            <a:xfrm>
              <a:off x="6689068" y="3359296"/>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0" name="Group 139"/>
          <p:cNvGrpSpPr/>
          <p:nvPr/>
        </p:nvGrpSpPr>
        <p:grpSpPr>
          <a:xfrm>
            <a:off x="3044042" y="3622344"/>
            <a:ext cx="530360" cy="304015"/>
            <a:chOff x="379248" y="5807937"/>
            <a:chExt cx="1448058" cy="752875"/>
          </a:xfrm>
        </p:grpSpPr>
        <p:cxnSp>
          <p:nvCxnSpPr>
            <p:cNvPr id="141" name="Straight Connector 140"/>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5" name="Group 144"/>
          <p:cNvGrpSpPr/>
          <p:nvPr/>
        </p:nvGrpSpPr>
        <p:grpSpPr>
          <a:xfrm>
            <a:off x="3052002" y="2729552"/>
            <a:ext cx="530360" cy="304015"/>
            <a:chOff x="379248" y="5807937"/>
            <a:chExt cx="1448058" cy="752875"/>
          </a:xfrm>
        </p:grpSpPr>
        <p:cxnSp>
          <p:nvCxnSpPr>
            <p:cNvPr id="146" name="Straight Connector 145"/>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0" name="Group 149"/>
          <p:cNvGrpSpPr/>
          <p:nvPr/>
        </p:nvGrpSpPr>
        <p:grpSpPr>
          <a:xfrm>
            <a:off x="825514" y="4621689"/>
            <a:ext cx="530360" cy="304015"/>
            <a:chOff x="379248" y="5807937"/>
            <a:chExt cx="1448058" cy="752875"/>
          </a:xfrm>
        </p:grpSpPr>
        <p:cxnSp>
          <p:nvCxnSpPr>
            <p:cNvPr id="151" name="Straight Connector 150"/>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5" name="Group 154"/>
          <p:cNvGrpSpPr/>
          <p:nvPr/>
        </p:nvGrpSpPr>
        <p:grpSpPr>
          <a:xfrm>
            <a:off x="820594" y="4254337"/>
            <a:ext cx="530360" cy="304015"/>
            <a:chOff x="379248" y="5807937"/>
            <a:chExt cx="1448058" cy="752875"/>
          </a:xfrm>
        </p:grpSpPr>
        <p:cxnSp>
          <p:nvCxnSpPr>
            <p:cNvPr id="156" name="Straight Connector 155"/>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81823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0"/>
                                        </p:tgtEl>
                                        <p:attrNameLst>
                                          <p:attrName>style.visibility</p:attrName>
                                        </p:attrNameLst>
                                      </p:cBhvr>
                                      <p:to>
                                        <p:strVal val="visible"/>
                                      </p:to>
                                    </p:set>
                                    <p:animEffect transition="in" filter="wipe(left)">
                                      <p:cBhvr>
                                        <p:cTn id="21" dur="500"/>
                                        <p:tgtEl>
                                          <p:spTgt spid="140"/>
                                        </p:tgtEl>
                                      </p:cBhvr>
                                    </p:animEffect>
                                  </p:childTnLst>
                                </p:cTn>
                              </p:par>
                              <p:par>
                                <p:cTn id="22" presetID="22" presetClass="entr" presetSubtype="8" fill="hold"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wipe(left)">
                                      <p:cBhvr>
                                        <p:cTn id="24" dur="500"/>
                                        <p:tgtEl>
                                          <p:spTgt spid="145"/>
                                        </p:tgtEl>
                                      </p:cBhvr>
                                    </p:animEffect>
                                  </p:childTnLst>
                                </p:cTn>
                              </p:par>
                              <p:par>
                                <p:cTn id="25" presetID="22" presetClass="entr" presetSubtype="8"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wipe(left)">
                                      <p:cBhvr>
                                        <p:cTn id="27" dur="500"/>
                                        <p:tgtEl>
                                          <p:spTgt spid="150"/>
                                        </p:tgtEl>
                                      </p:cBhvr>
                                    </p:animEffect>
                                  </p:childTnLst>
                                </p:cTn>
                              </p:par>
                              <p:par>
                                <p:cTn id="28" presetID="22" presetClass="entr" presetSubtype="8" fill="hold" nodeType="withEffect">
                                  <p:stCondLst>
                                    <p:cond delay="0"/>
                                  </p:stCondLst>
                                  <p:childTnLst>
                                    <p:set>
                                      <p:cBhvr>
                                        <p:cTn id="29" dur="1" fill="hold">
                                          <p:stCondLst>
                                            <p:cond delay="0"/>
                                          </p:stCondLst>
                                        </p:cTn>
                                        <p:tgtEl>
                                          <p:spTgt spid="155"/>
                                        </p:tgtEl>
                                        <p:attrNameLst>
                                          <p:attrName>style.visibility</p:attrName>
                                        </p:attrNameLst>
                                      </p:cBhvr>
                                      <p:to>
                                        <p:strVal val="visible"/>
                                      </p:to>
                                    </p:set>
                                    <p:animEffect transition="in" filter="wipe(left)">
                                      <p:cBhvr>
                                        <p:cTn id="3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Converting AND/OR/Invert Logic to NAND/NOR Logic</a:t>
            </a:r>
          </a:p>
        </p:txBody>
      </p:sp>
      <p:sp>
        <p:nvSpPr>
          <p:cNvPr id="38" name="Rectangle 37"/>
          <p:cNvSpPr/>
          <p:nvPr/>
        </p:nvSpPr>
        <p:spPr>
          <a:xfrm>
            <a:off x="152400" y="1066800"/>
            <a:ext cx="8801100" cy="461665"/>
          </a:xfrm>
          <a:prstGeom prst="rect">
            <a:avLst/>
          </a:prstGeom>
        </p:spPr>
        <p:txBody>
          <a:bodyPr wrap="square">
            <a:spAutoFit/>
          </a:bodyPr>
          <a:lstStyle/>
          <a:p>
            <a:r>
              <a:rPr lang="en-US" sz="2400" dirty="0"/>
              <a:t>a) NAND logic</a:t>
            </a:r>
          </a:p>
        </p:txBody>
      </p:sp>
      <p:sp>
        <p:nvSpPr>
          <p:cNvPr id="93" name="Rectangle 92"/>
          <p:cNvSpPr/>
          <p:nvPr/>
        </p:nvSpPr>
        <p:spPr>
          <a:xfrm>
            <a:off x="152400" y="1600200"/>
            <a:ext cx="8801100" cy="400110"/>
          </a:xfrm>
          <a:prstGeom prst="rect">
            <a:avLst/>
          </a:prstGeom>
          <a:ln>
            <a:solidFill>
              <a:srgbClr val="C00000"/>
            </a:solidFill>
            <a:prstDash val="dash"/>
          </a:ln>
        </p:spPr>
        <p:txBody>
          <a:bodyPr wrap="square">
            <a:spAutoFit/>
          </a:bodyPr>
          <a:lstStyle/>
          <a:p>
            <a:r>
              <a:rPr lang="en-US" sz="2000" dirty="0"/>
              <a:t>Replace bubbled OR gates and NOT gates by NAND gates.</a:t>
            </a:r>
          </a:p>
        </p:txBody>
      </p:sp>
      <p:grpSp>
        <p:nvGrpSpPr>
          <p:cNvPr id="54" name="Group 53"/>
          <p:cNvGrpSpPr/>
          <p:nvPr/>
        </p:nvGrpSpPr>
        <p:grpSpPr>
          <a:xfrm>
            <a:off x="3241765" y="3594322"/>
            <a:ext cx="1566675" cy="741118"/>
            <a:chOff x="4042896" y="1715660"/>
            <a:chExt cx="1566675" cy="741118"/>
          </a:xfrm>
        </p:grpSpPr>
        <p:cxnSp>
          <p:nvCxnSpPr>
            <p:cNvPr id="121" name="Straight Connector 120"/>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4223349" y="1903059"/>
              <a:ext cx="21301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1" name="Elbow Connector 100"/>
          <p:cNvCxnSpPr/>
          <p:nvPr/>
        </p:nvCxnSpPr>
        <p:spPr>
          <a:xfrm flipV="1">
            <a:off x="2925589" y="4150362"/>
            <a:ext cx="490725" cy="434989"/>
          </a:xfrm>
          <a:prstGeom prst="bentConnector3">
            <a:avLst>
              <a:gd name="adj1" fmla="val 24970"/>
            </a:avLst>
          </a:prstGeom>
          <a:ln w="28575"/>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6172199" y="3419267"/>
            <a:ext cx="685803" cy="58132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066800" y="2874800"/>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529134" y="390605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295400" y="4211882"/>
            <a:ext cx="1681757" cy="741118"/>
            <a:chOff x="3279279" y="4177246"/>
            <a:chExt cx="1681757" cy="741118"/>
          </a:xfrm>
        </p:grpSpPr>
        <p:cxnSp>
          <p:nvCxnSpPr>
            <p:cNvPr id="68" name="Straight Connector 67"/>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4584720" y="4496209"/>
              <a:ext cx="376316" cy="117436"/>
              <a:chOff x="1490775" y="1289057"/>
              <a:chExt cx="376316" cy="117436"/>
            </a:xfrm>
          </p:grpSpPr>
          <p:cxnSp>
            <p:nvCxnSpPr>
              <p:cNvPr id="72" name="Straight Connector 71"/>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1" name="Delay 67"/>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4" name="Group 73"/>
          <p:cNvGrpSpPr/>
          <p:nvPr/>
        </p:nvGrpSpPr>
        <p:grpSpPr>
          <a:xfrm>
            <a:off x="6539552" y="2868304"/>
            <a:ext cx="1681757" cy="741118"/>
            <a:chOff x="3279279" y="4177246"/>
            <a:chExt cx="1681757" cy="741118"/>
          </a:xfrm>
        </p:grpSpPr>
        <p:cxnSp>
          <p:nvCxnSpPr>
            <p:cNvPr id="75" name="Straight Connector 74"/>
            <p:cNvCxnSpPr/>
            <p:nvPr/>
          </p:nvCxnSpPr>
          <p:spPr>
            <a:xfrm flipV="1">
              <a:off x="3279279" y="4724745"/>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4584720" y="4496209"/>
              <a:ext cx="376316" cy="117436"/>
              <a:chOff x="1490775" y="1289057"/>
              <a:chExt cx="376316" cy="117436"/>
            </a:xfrm>
          </p:grpSpPr>
          <p:cxnSp>
            <p:nvCxnSpPr>
              <p:cNvPr id="79" name="Straight Connector 78"/>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8" name="Delay 67"/>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1" name="Group 80"/>
          <p:cNvGrpSpPr/>
          <p:nvPr/>
        </p:nvGrpSpPr>
        <p:grpSpPr>
          <a:xfrm>
            <a:off x="5222892" y="3766079"/>
            <a:ext cx="949308" cy="460177"/>
            <a:chOff x="3279279" y="4177246"/>
            <a:chExt cx="1681757" cy="741118"/>
          </a:xfrm>
        </p:grpSpPr>
        <p:cxnSp>
          <p:nvCxnSpPr>
            <p:cNvPr id="82" name="Straight Connector 81"/>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584720" y="4496209"/>
              <a:ext cx="376316" cy="117436"/>
              <a:chOff x="1490775" y="1289057"/>
              <a:chExt cx="376316" cy="117436"/>
            </a:xfrm>
          </p:grpSpPr>
          <p:cxnSp>
            <p:nvCxnSpPr>
              <p:cNvPr id="86" name="Straight Connector 85"/>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5" name="Delay 67"/>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8" name="Group 87"/>
          <p:cNvGrpSpPr/>
          <p:nvPr/>
        </p:nvGrpSpPr>
        <p:grpSpPr>
          <a:xfrm>
            <a:off x="838200" y="3041586"/>
            <a:ext cx="1709317" cy="741118"/>
            <a:chOff x="3279279" y="4177246"/>
            <a:chExt cx="1709317" cy="741118"/>
          </a:xfrm>
        </p:grpSpPr>
        <p:cxnSp>
          <p:nvCxnSpPr>
            <p:cNvPr id="89" name="Straight Connector 88"/>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4584720" y="4496209"/>
              <a:ext cx="403876" cy="117436"/>
              <a:chOff x="1490775" y="1289057"/>
              <a:chExt cx="403876" cy="117436"/>
            </a:xfrm>
          </p:grpSpPr>
          <p:cxnSp>
            <p:nvCxnSpPr>
              <p:cNvPr id="94" name="Straight Connector 93"/>
              <p:cNvCxnSpPr/>
              <p:nvPr/>
            </p:nvCxnSpPr>
            <p:spPr>
              <a:xfrm flipV="1">
                <a:off x="1603168" y="1348683"/>
                <a:ext cx="29148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6" name="Group 95"/>
          <p:cNvGrpSpPr/>
          <p:nvPr/>
        </p:nvGrpSpPr>
        <p:grpSpPr>
          <a:xfrm>
            <a:off x="2917075" y="2733693"/>
            <a:ext cx="713229" cy="314307"/>
            <a:chOff x="3279279" y="4177246"/>
            <a:chExt cx="1681757" cy="741118"/>
          </a:xfrm>
        </p:grpSpPr>
        <p:cxnSp>
          <p:nvCxnSpPr>
            <p:cNvPr id="97" name="Straight Connector 96"/>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584720" y="4496209"/>
              <a:ext cx="376316" cy="117436"/>
              <a:chOff x="1490775" y="1289057"/>
              <a:chExt cx="376316" cy="117436"/>
            </a:xfrm>
          </p:grpSpPr>
          <p:cxnSp>
            <p:nvCxnSpPr>
              <p:cNvPr id="136" name="Straight Connector 135"/>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Delay 67"/>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8" name="Group 137"/>
          <p:cNvGrpSpPr/>
          <p:nvPr/>
        </p:nvGrpSpPr>
        <p:grpSpPr>
          <a:xfrm>
            <a:off x="2827227" y="3622344"/>
            <a:ext cx="713229" cy="314307"/>
            <a:chOff x="3279279" y="4177246"/>
            <a:chExt cx="1681757" cy="741118"/>
          </a:xfrm>
        </p:grpSpPr>
        <p:cxnSp>
          <p:nvCxnSpPr>
            <p:cNvPr id="139" name="Straight Connector 138"/>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4584720" y="4496209"/>
              <a:ext cx="376316" cy="117436"/>
              <a:chOff x="1490775" y="1289057"/>
              <a:chExt cx="376316" cy="117436"/>
            </a:xfrm>
          </p:grpSpPr>
          <p:cxnSp>
            <p:nvCxnSpPr>
              <p:cNvPr id="163" name="Straight Connector 162"/>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2" name="Delay 67"/>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5" name="Group 164"/>
          <p:cNvGrpSpPr/>
          <p:nvPr/>
        </p:nvGrpSpPr>
        <p:grpSpPr>
          <a:xfrm>
            <a:off x="587992" y="4267838"/>
            <a:ext cx="713229" cy="285734"/>
            <a:chOff x="3279279" y="4177246"/>
            <a:chExt cx="1681757" cy="741118"/>
          </a:xfrm>
        </p:grpSpPr>
        <p:cxnSp>
          <p:nvCxnSpPr>
            <p:cNvPr id="166" name="Straight Connector 165"/>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4584720" y="4496209"/>
              <a:ext cx="376316" cy="117436"/>
              <a:chOff x="1490775" y="1289057"/>
              <a:chExt cx="376316" cy="117436"/>
            </a:xfrm>
          </p:grpSpPr>
          <p:cxnSp>
            <p:nvCxnSpPr>
              <p:cNvPr id="170" name="Straight Connector 169"/>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9" name="Delay 67"/>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2" name="Group 171"/>
          <p:cNvGrpSpPr/>
          <p:nvPr/>
        </p:nvGrpSpPr>
        <p:grpSpPr>
          <a:xfrm>
            <a:off x="595952" y="4626570"/>
            <a:ext cx="713229" cy="259758"/>
            <a:chOff x="3279279" y="4177246"/>
            <a:chExt cx="1681757" cy="741118"/>
          </a:xfrm>
        </p:grpSpPr>
        <p:cxnSp>
          <p:nvCxnSpPr>
            <p:cNvPr id="173" name="Straight Connector 172"/>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4584720" y="4496209"/>
              <a:ext cx="376316" cy="117436"/>
              <a:chOff x="1490775" y="1289057"/>
              <a:chExt cx="376316" cy="117436"/>
            </a:xfrm>
          </p:grpSpPr>
          <p:cxnSp>
            <p:nvCxnSpPr>
              <p:cNvPr id="177" name="Straight Connector 176"/>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6" name="Delay 67"/>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2547517" y="3704524"/>
            <a:ext cx="277571" cy="154095"/>
            <a:chOff x="2547517" y="3704524"/>
            <a:chExt cx="277571" cy="154095"/>
          </a:xfrm>
        </p:grpSpPr>
        <p:cxnSp>
          <p:nvCxnSpPr>
            <p:cNvPr id="6" name="Straight Connector 5"/>
            <p:cNvCxnSpPr/>
            <p:nvPr/>
          </p:nvCxnSpPr>
          <p:spPr>
            <a:xfrm>
              <a:off x="2825088"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2547517" y="376109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2547517" y="3419267"/>
            <a:ext cx="0" cy="33834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2639704" y="2831353"/>
            <a:ext cx="277571" cy="154095"/>
            <a:chOff x="2547517" y="3704524"/>
            <a:chExt cx="277571" cy="154095"/>
          </a:xfrm>
        </p:grpSpPr>
        <p:cxnSp>
          <p:nvCxnSpPr>
            <p:cNvPr id="181" name="Straight Connector 180"/>
            <p:cNvCxnSpPr/>
            <p:nvPr/>
          </p:nvCxnSpPr>
          <p:spPr>
            <a:xfrm>
              <a:off x="2825088"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2547517" y="3770721"/>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4798815" y="3886350"/>
            <a:ext cx="435712" cy="205102"/>
            <a:chOff x="2389376" y="3704524"/>
            <a:chExt cx="435712" cy="154095"/>
          </a:xfrm>
        </p:grpSpPr>
        <p:cxnSp>
          <p:nvCxnSpPr>
            <p:cNvPr id="184" name="Straight Connector 183"/>
            <p:cNvCxnSpPr/>
            <p:nvPr/>
          </p:nvCxnSpPr>
          <p:spPr>
            <a:xfrm>
              <a:off x="2825088"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389376" y="3761096"/>
              <a:ext cx="42206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flipV="1">
            <a:off x="1064473" y="2895600"/>
            <a:ext cx="157637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3581400" y="2895601"/>
            <a:ext cx="29581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6543575" y="2881952"/>
            <a:ext cx="0" cy="185045"/>
          </a:xfrm>
          <a:prstGeom prst="line">
            <a:avLst/>
          </a:prstGeom>
          <a:ln w="28575">
            <a:head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00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down)">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left)">
                                      <p:cBhvr>
                                        <p:cTn id="20" dur="500"/>
                                        <p:tgtEl>
                                          <p:spTgt spid="101"/>
                                        </p:tgtEl>
                                      </p:cBhvr>
                                    </p:animEffect>
                                  </p:childTnLst>
                                </p:cTn>
                              </p:par>
                              <p:par>
                                <p:cTn id="21" presetID="22" presetClass="entr" presetSubtype="8"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wipe(left)">
                                      <p:cBhvr>
                                        <p:cTn id="23" dur="500"/>
                                        <p:tgtEl>
                                          <p:spTgt spid="102"/>
                                        </p:tgtEl>
                                      </p:cBhvr>
                                    </p:animEffect>
                                  </p:childTnLst>
                                </p:cTn>
                              </p:par>
                              <p:par>
                                <p:cTn id="24" presetID="22" presetClass="entr" presetSubtype="8" fill="hold"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left)">
                                      <p:cBhvr>
                                        <p:cTn id="26" dur="500"/>
                                        <p:tgtEl>
                                          <p:spTgt spid="10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wipe(left)">
                                      <p:cBhvr>
                                        <p:cTn id="29" dur="500"/>
                                        <p:tgtEl>
                                          <p:spTgt spid="130"/>
                                        </p:tgtEl>
                                      </p:cBhvr>
                                    </p:animEffect>
                                  </p:childTnLst>
                                </p:cTn>
                              </p:par>
                              <p:par>
                                <p:cTn id="30" presetID="22" presetClass="entr" presetSubtype="8"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left)">
                                      <p:cBhvr>
                                        <p:cTn id="32" dur="500"/>
                                        <p:tgtEl>
                                          <p:spTgt spid="67"/>
                                        </p:tgtEl>
                                      </p:cBhvr>
                                    </p:animEffect>
                                  </p:childTnLst>
                                </p:cTn>
                              </p:par>
                              <p:par>
                                <p:cTn id="33" presetID="22" presetClass="entr" presetSubtype="8"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par>
                                <p:cTn id="36" presetID="22" presetClass="entr" presetSubtype="8" fill="hold" nodeType="with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wipe(left)">
                                      <p:cBhvr>
                                        <p:cTn id="38" dur="500"/>
                                        <p:tgtEl>
                                          <p:spTgt spid="81"/>
                                        </p:tgtEl>
                                      </p:cBhvr>
                                    </p:animEffect>
                                  </p:childTnLst>
                                </p:cTn>
                              </p:par>
                              <p:par>
                                <p:cTn id="39" presetID="22" presetClass="entr" presetSubtype="8"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left)">
                                      <p:cBhvr>
                                        <p:cTn id="41" dur="500"/>
                                        <p:tgtEl>
                                          <p:spTgt spid="88"/>
                                        </p:tgtEl>
                                      </p:cBhvr>
                                    </p:animEffect>
                                  </p:childTnLst>
                                </p:cTn>
                              </p:par>
                              <p:par>
                                <p:cTn id="42" presetID="22" presetClass="entr" presetSubtype="8"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par>
                                <p:cTn id="45" presetID="22" presetClass="entr" presetSubtype="8" fill="hold" nodeType="withEffect">
                                  <p:stCondLst>
                                    <p:cond delay="0"/>
                                  </p:stCondLst>
                                  <p:childTnLst>
                                    <p:set>
                                      <p:cBhvr>
                                        <p:cTn id="46" dur="1" fill="hold">
                                          <p:stCondLst>
                                            <p:cond delay="0"/>
                                          </p:stCondLst>
                                        </p:cTn>
                                        <p:tgtEl>
                                          <p:spTgt spid="138"/>
                                        </p:tgtEl>
                                        <p:attrNameLst>
                                          <p:attrName>style.visibility</p:attrName>
                                        </p:attrNameLst>
                                      </p:cBhvr>
                                      <p:to>
                                        <p:strVal val="visible"/>
                                      </p:to>
                                    </p:set>
                                    <p:animEffect transition="in" filter="wipe(left)">
                                      <p:cBhvr>
                                        <p:cTn id="47" dur="500"/>
                                        <p:tgtEl>
                                          <p:spTgt spid="138"/>
                                        </p:tgtEl>
                                      </p:cBhvr>
                                    </p:animEffect>
                                  </p:childTnLst>
                                </p:cTn>
                              </p:par>
                              <p:par>
                                <p:cTn id="48" presetID="22" presetClass="entr" presetSubtype="8" fill="hold" nodeType="withEffect">
                                  <p:stCondLst>
                                    <p:cond delay="0"/>
                                  </p:stCondLst>
                                  <p:childTnLst>
                                    <p:set>
                                      <p:cBhvr>
                                        <p:cTn id="49" dur="1" fill="hold">
                                          <p:stCondLst>
                                            <p:cond delay="0"/>
                                          </p:stCondLst>
                                        </p:cTn>
                                        <p:tgtEl>
                                          <p:spTgt spid="165"/>
                                        </p:tgtEl>
                                        <p:attrNameLst>
                                          <p:attrName>style.visibility</p:attrName>
                                        </p:attrNameLst>
                                      </p:cBhvr>
                                      <p:to>
                                        <p:strVal val="visible"/>
                                      </p:to>
                                    </p:set>
                                    <p:animEffect transition="in" filter="wipe(left)">
                                      <p:cBhvr>
                                        <p:cTn id="50" dur="500"/>
                                        <p:tgtEl>
                                          <p:spTgt spid="165"/>
                                        </p:tgtEl>
                                      </p:cBhvr>
                                    </p:animEffect>
                                  </p:childTnLst>
                                </p:cTn>
                              </p:par>
                              <p:par>
                                <p:cTn id="51" presetID="22" presetClass="entr" presetSubtype="8"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wipe(left)">
                                      <p:cBhvr>
                                        <p:cTn id="53" dur="500"/>
                                        <p:tgtEl>
                                          <p:spTgt spid="172"/>
                                        </p:tgtEl>
                                      </p:cBhvr>
                                    </p:animEffect>
                                  </p:childTnLst>
                                </p:cTn>
                              </p:par>
                              <p:par>
                                <p:cTn id="54" presetID="22" presetClass="entr" presetSubtype="8"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par>
                                <p:cTn id="60" presetID="22" presetClass="entr" presetSubtype="8" fill="hold" nodeType="withEffect">
                                  <p:stCondLst>
                                    <p:cond delay="0"/>
                                  </p:stCondLst>
                                  <p:childTnLst>
                                    <p:set>
                                      <p:cBhvr>
                                        <p:cTn id="61" dur="1" fill="hold">
                                          <p:stCondLst>
                                            <p:cond delay="0"/>
                                          </p:stCondLst>
                                        </p:cTn>
                                        <p:tgtEl>
                                          <p:spTgt spid="180"/>
                                        </p:tgtEl>
                                        <p:attrNameLst>
                                          <p:attrName>style.visibility</p:attrName>
                                        </p:attrNameLst>
                                      </p:cBhvr>
                                      <p:to>
                                        <p:strVal val="visible"/>
                                      </p:to>
                                    </p:set>
                                    <p:animEffect transition="in" filter="wipe(left)">
                                      <p:cBhvr>
                                        <p:cTn id="62" dur="500"/>
                                        <p:tgtEl>
                                          <p:spTgt spid="180"/>
                                        </p:tgtEl>
                                      </p:cBhvr>
                                    </p:animEffect>
                                  </p:childTnLst>
                                </p:cTn>
                              </p:par>
                              <p:par>
                                <p:cTn id="63" presetID="22" presetClass="entr" presetSubtype="8" fill="hold" nodeType="withEffect">
                                  <p:stCondLst>
                                    <p:cond delay="0"/>
                                  </p:stCondLst>
                                  <p:childTnLst>
                                    <p:set>
                                      <p:cBhvr>
                                        <p:cTn id="64" dur="1" fill="hold">
                                          <p:stCondLst>
                                            <p:cond delay="0"/>
                                          </p:stCondLst>
                                        </p:cTn>
                                        <p:tgtEl>
                                          <p:spTgt spid="183"/>
                                        </p:tgtEl>
                                        <p:attrNameLst>
                                          <p:attrName>style.visibility</p:attrName>
                                        </p:attrNameLst>
                                      </p:cBhvr>
                                      <p:to>
                                        <p:strVal val="visible"/>
                                      </p:to>
                                    </p:set>
                                    <p:animEffect transition="in" filter="wipe(left)">
                                      <p:cBhvr>
                                        <p:cTn id="65" dur="500"/>
                                        <p:tgtEl>
                                          <p:spTgt spid="183"/>
                                        </p:tgtEl>
                                      </p:cBhvr>
                                    </p:animEffect>
                                  </p:childTnLst>
                                </p:cTn>
                              </p:par>
                              <p:par>
                                <p:cTn id="66" presetID="22" presetClass="entr" presetSubtype="8" fill="hold" nodeType="withEffect">
                                  <p:stCondLst>
                                    <p:cond delay="0"/>
                                  </p:stCondLst>
                                  <p:childTnLst>
                                    <p:set>
                                      <p:cBhvr>
                                        <p:cTn id="67" dur="1" fill="hold">
                                          <p:stCondLst>
                                            <p:cond delay="0"/>
                                          </p:stCondLst>
                                        </p:cTn>
                                        <p:tgtEl>
                                          <p:spTgt spid="186"/>
                                        </p:tgtEl>
                                        <p:attrNameLst>
                                          <p:attrName>style.visibility</p:attrName>
                                        </p:attrNameLst>
                                      </p:cBhvr>
                                      <p:to>
                                        <p:strVal val="visible"/>
                                      </p:to>
                                    </p:set>
                                    <p:animEffect transition="in" filter="wipe(left)">
                                      <p:cBhvr>
                                        <p:cTn id="68" dur="500"/>
                                        <p:tgtEl>
                                          <p:spTgt spid="186"/>
                                        </p:tgtEl>
                                      </p:cBhvr>
                                    </p:animEffect>
                                  </p:childTnLst>
                                </p:cTn>
                              </p:par>
                              <p:par>
                                <p:cTn id="69" presetID="22" presetClass="entr" presetSubtype="8"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Effect transition="in" filter="wipe(left)">
                                      <p:cBhvr>
                                        <p:cTn id="71" dur="500"/>
                                        <p:tgtEl>
                                          <p:spTgt spid="187"/>
                                        </p:tgtEl>
                                      </p:cBhvr>
                                    </p:animEffect>
                                  </p:childTnLst>
                                </p:cTn>
                              </p:par>
                              <p:par>
                                <p:cTn id="72" presetID="22" presetClass="entr" presetSubtype="8" fill="hold" nodeType="withEffect">
                                  <p:stCondLst>
                                    <p:cond delay="0"/>
                                  </p:stCondLst>
                                  <p:childTnLst>
                                    <p:set>
                                      <p:cBhvr>
                                        <p:cTn id="73" dur="1" fill="hold">
                                          <p:stCondLst>
                                            <p:cond delay="0"/>
                                          </p:stCondLst>
                                        </p:cTn>
                                        <p:tgtEl>
                                          <p:spTgt spid="188"/>
                                        </p:tgtEl>
                                        <p:attrNameLst>
                                          <p:attrName>style.visibility</p:attrName>
                                        </p:attrNameLst>
                                      </p:cBhvr>
                                      <p:to>
                                        <p:strVal val="visible"/>
                                      </p:to>
                                    </p:set>
                                    <p:animEffect transition="in" filter="wipe(left)">
                                      <p:cBhvr>
                                        <p:cTn id="74"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3" grpId="0" animBg="1"/>
      <p:bldP spid="1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Multiplexer</a:t>
            </a:r>
          </a:p>
        </p:txBody>
      </p:sp>
      <p:sp>
        <p:nvSpPr>
          <p:cNvPr id="3" name="Content Placeholder 2"/>
          <p:cNvSpPr>
            <a:spLocks noGrp="1"/>
          </p:cNvSpPr>
          <p:nvPr>
            <p:ph idx="1"/>
          </p:nvPr>
        </p:nvSpPr>
        <p:spPr/>
        <p:txBody>
          <a:bodyPr>
            <a:normAutofit lnSpcReduction="10000"/>
          </a:bodyPr>
          <a:lstStyle/>
          <a:p>
            <a:pPr algn="just"/>
            <a:r>
              <a:rPr lang="en-US" dirty="0"/>
              <a:t>A multiplexer(MUX) is a device that allows digital information from several sources to be routed onto a single line for transmission over that line to a common destination.</a:t>
            </a:r>
          </a:p>
          <a:p>
            <a:pPr algn="just"/>
            <a:r>
              <a:rPr lang="en-US" dirty="0"/>
              <a:t>Consider an integer ‘m’, which is constrained by the following relation:  </a:t>
            </a:r>
          </a:p>
          <a:p>
            <a:pPr marL="0" indent="0" algn="ctr">
              <a:buNone/>
            </a:pPr>
            <a:r>
              <a:rPr lang="en-US" dirty="0">
                <a:solidFill>
                  <a:schemeClr val="tx2"/>
                </a:solidFill>
              </a:rPr>
              <a:t>m = 2</a:t>
            </a:r>
            <a:r>
              <a:rPr lang="en-US" baseline="30000" dirty="0">
                <a:solidFill>
                  <a:schemeClr val="tx2"/>
                </a:solidFill>
              </a:rPr>
              <a:t>n</a:t>
            </a:r>
            <a:r>
              <a:rPr lang="en-US" dirty="0"/>
              <a:t>, where m and n are both integers.</a:t>
            </a:r>
          </a:p>
          <a:p>
            <a:pPr algn="just"/>
            <a:r>
              <a:rPr lang="en-US" dirty="0"/>
              <a:t>A </a:t>
            </a:r>
            <a:r>
              <a:rPr lang="en-US" b="1" dirty="0">
                <a:solidFill>
                  <a:schemeClr val="tx2"/>
                </a:solidFill>
              </a:rPr>
              <a:t>m-to-1</a:t>
            </a:r>
            <a:r>
              <a:rPr lang="en-US" dirty="0"/>
              <a:t> Multiplexer has </a:t>
            </a:r>
          </a:p>
          <a:p>
            <a:pPr lvl="1" algn="just"/>
            <a:r>
              <a:rPr lang="en-US" dirty="0"/>
              <a:t>m Inputs:  I</a:t>
            </a:r>
            <a:r>
              <a:rPr lang="en-US" baseline="-25000" dirty="0"/>
              <a:t>0</a:t>
            </a:r>
            <a:r>
              <a:rPr lang="en-US" dirty="0"/>
              <a:t>, I</a:t>
            </a:r>
            <a:r>
              <a:rPr lang="en-US" baseline="-25000" dirty="0"/>
              <a:t>1</a:t>
            </a:r>
            <a:r>
              <a:rPr lang="en-US" dirty="0"/>
              <a:t>, I</a:t>
            </a:r>
            <a:r>
              <a:rPr lang="en-US" baseline="-25000" dirty="0"/>
              <a:t>2</a:t>
            </a:r>
            <a:r>
              <a:rPr lang="en-US" dirty="0"/>
              <a:t>, ................ I</a:t>
            </a:r>
            <a:r>
              <a:rPr lang="en-US" baseline="-25000" dirty="0"/>
              <a:t>(m-1)</a:t>
            </a:r>
          </a:p>
          <a:p>
            <a:pPr lvl="1" algn="just"/>
            <a:r>
              <a:rPr lang="en-US" dirty="0"/>
              <a:t>One Output: Y</a:t>
            </a:r>
          </a:p>
          <a:p>
            <a:pPr lvl="1" algn="just"/>
            <a:r>
              <a:rPr lang="en-US" dirty="0"/>
              <a:t>n Control inputs: S</a:t>
            </a:r>
            <a:r>
              <a:rPr lang="en-US" baseline="-25000" dirty="0"/>
              <a:t>0</a:t>
            </a:r>
            <a:r>
              <a:rPr lang="en-US" dirty="0"/>
              <a:t>, S</a:t>
            </a:r>
            <a:r>
              <a:rPr lang="en-US" baseline="-25000" dirty="0"/>
              <a:t>1</a:t>
            </a:r>
            <a:r>
              <a:rPr lang="en-US" dirty="0"/>
              <a:t>, S</a:t>
            </a:r>
            <a:r>
              <a:rPr lang="en-US" baseline="-25000" dirty="0"/>
              <a:t>2</a:t>
            </a:r>
            <a:r>
              <a:rPr lang="en-US" dirty="0"/>
              <a:t>, ...... S</a:t>
            </a:r>
            <a:r>
              <a:rPr lang="en-US" baseline="-25000" dirty="0"/>
              <a:t>(n-1)</a:t>
            </a:r>
          </a:p>
          <a:p>
            <a:pPr lvl="1" algn="just"/>
            <a:r>
              <a:rPr lang="en-US" dirty="0"/>
              <a:t>One (or more) Enable input(s)</a:t>
            </a:r>
          </a:p>
          <a:p>
            <a:pPr marL="347663" indent="0" algn="just">
              <a:buNone/>
            </a:pPr>
            <a:r>
              <a:rPr lang="en-US" dirty="0"/>
              <a:t>S</a:t>
            </a:r>
            <a:r>
              <a:rPr lang="en-US"/>
              <a:t>uch </a:t>
            </a:r>
            <a:r>
              <a:rPr lang="en-US" dirty="0"/>
              <a:t>that Y may be equal to one of the inputs, depending upon the control inputs.</a:t>
            </a:r>
          </a:p>
        </p:txBody>
      </p:sp>
    </p:spTree>
    <p:extLst>
      <p:ext uri="{BB962C8B-B14F-4D97-AF65-F5344CB8AC3E}">
        <p14:creationId xmlns:p14="http://schemas.microsoft.com/office/powerpoint/2010/main" val="2642039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4-to-1 Multiplexer</a:t>
            </a:r>
            <a:endParaRPr lang="en-US" dirty="0"/>
          </a:p>
        </p:txBody>
      </p:sp>
      <p:sp>
        <p:nvSpPr>
          <p:cNvPr id="5" name="Line 5"/>
          <p:cNvSpPr>
            <a:spLocks noChangeShapeType="1"/>
          </p:cNvSpPr>
          <p:nvPr/>
        </p:nvSpPr>
        <p:spPr bwMode="auto">
          <a:xfrm flipH="1">
            <a:off x="838200" y="19050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flipH="1">
            <a:off x="838200" y="24384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flipH="1">
            <a:off x="838200" y="30480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flipH="1">
            <a:off x="838200" y="35814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p:cNvSpPr>
            <a:spLocks noChangeShapeType="1"/>
          </p:cNvSpPr>
          <p:nvPr/>
        </p:nvSpPr>
        <p:spPr bwMode="auto">
          <a:xfrm>
            <a:off x="1066800" y="4662487"/>
            <a:ext cx="8382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flipV="1">
            <a:off x="1905000" y="4129087"/>
            <a:ext cx="0" cy="533400"/>
          </a:xfrm>
          <a:prstGeom prst="line">
            <a:avLst/>
          </a:prstGeom>
          <a:noFill/>
          <a:ln w="222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2286000" y="4129087"/>
            <a:ext cx="0" cy="53340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a:off x="2743200" y="4129087"/>
            <a:ext cx="0" cy="45720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4"/>
          <p:cNvSpPr txBox="1">
            <a:spLocks noChangeArrowheads="1"/>
          </p:cNvSpPr>
          <p:nvPr/>
        </p:nvSpPr>
        <p:spPr bwMode="auto">
          <a:xfrm>
            <a:off x="472394" y="16764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0</a:t>
            </a:r>
          </a:p>
        </p:txBody>
      </p:sp>
      <p:sp>
        <p:nvSpPr>
          <p:cNvPr id="15" name="Text Box 16"/>
          <p:cNvSpPr txBox="1">
            <a:spLocks noChangeArrowheads="1"/>
          </p:cNvSpPr>
          <p:nvPr/>
        </p:nvSpPr>
        <p:spPr bwMode="auto">
          <a:xfrm>
            <a:off x="457200" y="22098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1</a:t>
            </a:r>
          </a:p>
        </p:txBody>
      </p:sp>
      <p:sp>
        <p:nvSpPr>
          <p:cNvPr id="16" name="Text Box 18"/>
          <p:cNvSpPr txBox="1">
            <a:spLocks noChangeArrowheads="1"/>
          </p:cNvSpPr>
          <p:nvPr/>
        </p:nvSpPr>
        <p:spPr bwMode="auto">
          <a:xfrm>
            <a:off x="458106" y="27432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2</a:t>
            </a:r>
          </a:p>
        </p:txBody>
      </p:sp>
      <p:sp>
        <p:nvSpPr>
          <p:cNvPr id="17" name="Text Box 19"/>
          <p:cNvSpPr txBox="1">
            <a:spLocks noChangeArrowheads="1"/>
          </p:cNvSpPr>
          <p:nvPr/>
        </p:nvSpPr>
        <p:spPr bwMode="auto">
          <a:xfrm>
            <a:off x="458106" y="33483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3</a:t>
            </a:r>
          </a:p>
        </p:txBody>
      </p:sp>
      <p:sp>
        <p:nvSpPr>
          <p:cNvPr id="18" name="Text Box 20"/>
          <p:cNvSpPr txBox="1">
            <a:spLocks noChangeArrowheads="1"/>
          </p:cNvSpPr>
          <p:nvPr/>
        </p:nvSpPr>
        <p:spPr bwMode="auto">
          <a:xfrm>
            <a:off x="2590800" y="4586287"/>
            <a:ext cx="429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S</a:t>
            </a:r>
            <a:r>
              <a:rPr lang="en-US" altLang="en-US" sz="2400" baseline="-25000" dirty="0"/>
              <a:t>0</a:t>
            </a:r>
          </a:p>
        </p:txBody>
      </p:sp>
      <p:sp>
        <p:nvSpPr>
          <p:cNvPr id="19" name="Text Box 21"/>
          <p:cNvSpPr txBox="1">
            <a:spLocks noChangeArrowheads="1"/>
          </p:cNvSpPr>
          <p:nvPr/>
        </p:nvSpPr>
        <p:spPr bwMode="auto">
          <a:xfrm>
            <a:off x="2084674" y="4586287"/>
            <a:ext cx="429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S</a:t>
            </a:r>
            <a:r>
              <a:rPr lang="en-US" altLang="en-US" sz="2400" baseline="-25000" dirty="0"/>
              <a:t>1</a:t>
            </a:r>
          </a:p>
        </p:txBody>
      </p:sp>
      <p:sp>
        <p:nvSpPr>
          <p:cNvPr id="20" name="Text Box 22"/>
          <p:cNvSpPr txBox="1">
            <a:spLocks noChangeArrowheads="1"/>
          </p:cNvSpPr>
          <p:nvPr/>
        </p:nvSpPr>
        <p:spPr bwMode="auto">
          <a:xfrm>
            <a:off x="3810000" y="2605087"/>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Y</a:t>
            </a:r>
          </a:p>
        </p:txBody>
      </p:sp>
      <p:sp>
        <p:nvSpPr>
          <p:cNvPr id="21" name="Text Box 23"/>
          <p:cNvSpPr txBox="1">
            <a:spLocks noChangeArrowheads="1"/>
          </p:cNvSpPr>
          <p:nvPr/>
        </p:nvSpPr>
        <p:spPr bwMode="auto">
          <a:xfrm>
            <a:off x="3505200" y="2895600"/>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1 output</a:t>
            </a:r>
          </a:p>
        </p:txBody>
      </p:sp>
      <p:sp>
        <p:nvSpPr>
          <p:cNvPr id="22" name="Text Box 24"/>
          <p:cNvSpPr txBox="1">
            <a:spLocks noChangeArrowheads="1"/>
          </p:cNvSpPr>
          <p:nvPr/>
        </p:nvSpPr>
        <p:spPr bwMode="auto">
          <a:xfrm>
            <a:off x="1571624" y="5334000"/>
            <a:ext cx="213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 control inputs</a:t>
            </a:r>
          </a:p>
        </p:txBody>
      </p:sp>
      <p:sp>
        <p:nvSpPr>
          <p:cNvPr id="23" name="Text Box 25"/>
          <p:cNvSpPr txBox="1">
            <a:spLocks noChangeArrowheads="1"/>
          </p:cNvSpPr>
          <p:nvPr/>
        </p:nvSpPr>
        <p:spPr bwMode="auto">
          <a:xfrm>
            <a:off x="152400" y="986135"/>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2</a:t>
            </a:r>
            <a:r>
              <a:rPr lang="en-US" altLang="en-US" sz="2400" baseline="30000" dirty="0"/>
              <a:t>n </a:t>
            </a:r>
            <a:r>
              <a:rPr lang="en-US" altLang="en-US" sz="2400" dirty="0"/>
              <a:t>inputs</a:t>
            </a:r>
          </a:p>
        </p:txBody>
      </p:sp>
      <p:sp>
        <p:nvSpPr>
          <p:cNvPr id="24" name="Text Box 26"/>
          <p:cNvSpPr txBox="1">
            <a:spLocks noChangeArrowheads="1"/>
          </p:cNvSpPr>
          <p:nvPr/>
        </p:nvSpPr>
        <p:spPr bwMode="auto">
          <a:xfrm>
            <a:off x="152400" y="424809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Enable (G)</a:t>
            </a:r>
          </a:p>
        </p:txBody>
      </p:sp>
      <p:sp>
        <p:nvSpPr>
          <p:cNvPr id="26" name="Rectangle 25"/>
          <p:cNvSpPr/>
          <p:nvPr/>
        </p:nvSpPr>
        <p:spPr>
          <a:xfrm>
            <a:off x="1524000" y="1447800"/>
            <a:ext cx="1600200" cy="2681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endCxn id="26" idx="3"/>
          </p:cNvCxnSpPr>
          <p:nvPr/>
        </p:nvCxnSpPr>
        <p:spPr>
          <a:xfrm flipH="1" flipV="1">
            <a:off x="3124200" y="2788444"/>
            <a:ext cx="685800" cy="23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Text Box 25"/>
          <p:cNvSpPr txBox="1">
            <a:spLocks noChangeArrowheads="1"/>
          </p:cNvSpPr>
          <p:nvPr/>
        </p:nvSpPr>
        <p:spPr bwMode="auto">
          <a:xfrm>
            <a:off x="1788896" y="2362200"/>
            <a:ext cx="10305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4 x 1 MUX</a:t>
            </a:r>
          </a:p>
        </p:txBody>
      </p:sp>
      <p:graphicFrame>
        <p:nvGraphicFramePr>
          <p:cNvPr id="25" name="Table 24"/>
          <p:cNvGraphicFramePr>
            <a:graphicFrameLocks noGrp="1"/>
          </p:cNvGraphicFramePr>
          <p:nvPr/>
        </p:nvGraphicFramePr>
        <p:xfrm>
          <a:off x="4800600" y="1219200"/>
          <a:ext cx="3429000" cy="2743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gridSpan="2">
                  <a:txBody>
                    <a:bodyPr/>
                    <a:lstStyle/>
                    <a:p>
                      <a:pPr algn="ctr"/>
                      <a:r>
                        <a:rPr lang="en-US" sz="2400" dirty="0"/>
                        <a:t>Select Inputs</a:t>
                      </a:r>
                    </a:p>
                  </a:txBody>
                  <a:tcPr anchor="ctr"/>
                </a:tc>
                <a:tc hMerge="1">
                  <a:txBody>
                    <a:bodyPr/>
                    <a:lstStyle/>
                    <a:p>
                      <a:pPr algn="ctr"/>
                      <a:endParaRPr lang="en-US" dirty="0"/>
                    </a:p>
                  </a:txBody>
                  <a:tcPr anchor="ctr"/>
                </a:tc>
                <a:tc>
                  <a:txBody>
                    <a:bodyPr/>
                    <a:lstStyle/>
                    <a:p>
                      <a:pPr algn="ctr"/>
                      <a:r>
                        <a:rPr lang="en-US" sz="2400" dirty="0"/>
                        <a:t>Output</a:t>
                      </a:r>
                    </a:p>
                  </a:txBody>
                  <a:tcPr anchor="ctr"/>
                </a:tc>
                <a:extLst>
                  <a:ext uri="{0D108BD9-81ED-4DB2-BD59-A6C34878D82A}">
                    <a16:rowId xmlns:a16="http://schemas.microsoft.com/office/drawing/2014/main" val="10000"/>
                  </a:ext>
                </a:extLst>
              </a:tr>
              <a:tr h="370840">
                <a:tc>
                  <a:txBody>
                    <a:bodyPr/>
                    <a:lstStyle/>
                    <a:p>
                      <a:pPr algn="ctr"/>
                      <a:r>
                        <a:rPr lang="en-US" sz="2400" dirty="0"/>
                        <a:t>S</a:t>
                      </a:r>
                      <a:r>
                        <a:rPr lang="en-US" sz="2400" baseline="-25000" dirty="0"/>
                        <a:t>1</a:t>
                      </a:r>
                    </a:p>
                  </a:txBody>
                  <a:tcPr anchor="ctr"/>
                </a:tc>
                <a:tc>
                  <a:txBody>
                    <a:bodyPr/>
                    <a:lstStyle/>
                    <a:p>
                      <a:pPr algn="ctr"/>
                      <a:r>
                        <a:rPr lang="en-US" sz="2400" dirty="0"/>
                        <a:t>S</a:t>
                      </a:r>
                      <a:r>
                        <a:rPr lang="en-US" sz="2400" baseline="-25000" dirty="0"/>
                        <a:t>0</a:t>
                      </a:r>
                      <a:endParaRPr lang="en-US" sz="2400" dirty="0"/>
                    </a:p>
                  </a:txBody>
                  <a:tcPr anchor="ctr"/>
                </a:tc>
                <a:tc>
                  <a:txBody>
                    <a:bodyPr/>
                    <a:lstStyle/>
                    <a:p>
                      <a:pPr algn="ctr"/>
                      <a:r>
                        <a:rPr lang="en-US" sz="2400" dirty="0"/>
                        <a:t>Y</a:t>
                      </a:r>
                    </a:p>
                  </a:txBody>
                  <a:tcPr anchor="ctr"/>
                </a:tc>
                <a:extLst>
                  <a:ext uri="{0D108BD9-81ED-4DB2-BD59-A6C34878D82A}">
                    <a16:rowId xmlns:a16="http://schemas.microsoft.com/office/drawing/2014/main" val="10001"/>
                  </a:ext>
                </a:extLst>
              </a:tr>
              <a:tr h="370840">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I</a:t>
                      </a:r>
                      <a:r>
                        <a:rPr lang="en-US" sz="2400" baseline="-25000" dirty="0"/>
                        <a:t>0</a:t>
                      </a:r>
                    </a:p>
                  </a:txBody>
                  <a:tcPr anchor="ctr"/>
                </a:tc>
                <a:extLst>
                  <a:ext uri="{0D108BD9-81ED-4DB2-BD59-A6C34878D82A}">
                    <a16:rowId xmlns:a16="http://schemas.microsoft.com/office/drawing/2014/main" val="10002"/>
                  </a:ext>
                </a:extLst>
              </a:tr>
              <a:tr h="370840">
                <a:tc>
                  <a:txBody>
                    <a:bodyPr/>
                    <a:lstStyle/>
                    <a:p>
                      <a:pPr algn="ctr"/>
                      <a:r>
                        <a:rPr lang="en-US" sz="2400" dirty="0"/>
                        <a:t>0</a:t>
                      </a:r>
                    </a:p>
                  </a:txBody>
                  <a:tcPr anchor="ctr"/>
                </a:tc>
                <a:tc>
                  <a:txBody>
                    <a:bodyPr/>
                    <a:lstStyle/>
                    <a:p>
                      <a:pPr algn="ctr"/>
                      <a:r>
                        <a:rPr lang="en-US" sz="24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I</a:t>
                      </a:r>
                      <a:r>
                        <a:rPr lang="en-US" sz="2400" baseline="-25000" dirty="0"/>
                        <a:t>1</a:t>
                      </a:r>
                    </a:p>
                  </a:txBody>
                  <a:tcPr anchor="ctr"/>
                </a:tc>
                <a:extLst>
                  <a:ext uri="{0D108BD9-81ED-4DB2-BD59-A6C34878D82A}">
                    <a16:rowId xmlns:a16="http://schemas.microsoft.com/office/drawing/2014/main" val="10003"/>
                  </a:ext>
                </a:extLst>
              </a:tr>
              <a:tr h="370840">
                <a:tc>
                  <a:txBody>
                    <a:bodyPr/>
                    <a:lstStyle/>
                    <a:p>
                      <a:pPr algn="ctr"/>
                      <a:r>
                        <a:rPr lang="en-US" sz="2400" dirty="0"/>
                        <a:t>1</a:t>
                      </a:r>
                    </a:p>
                  </a:txBody>
                  <a:tcPr anchor="ctr"/>
                </a:tc>
                <a:tc>
                  <a:txBody>
                    <a:bodyPr/>
                    <a:lstStyle/>
                    <a:p>
                      <a:pPr algn="ctr"/>
                      <a:r>
                        <a:rPr lang="en-US" sz="2400" dirty="0"/>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a:t>I</a:t>
                      </a:r>
                      <a:r>
                        <a:rPr lang="en-US" sz="2400" baseline="-25000" dirty="0"/>
                        <a:t>2</a:t>
                      </a:r>
                    </a:p>
                  </a:txBody>
                  <a:tcPr anchor="ctr"/>
                </a:tc>
                <a:extLst>
                  <a:ext uri="{0D108BD9-81ED-4DB2-BD59-A6C34878D82A}">
                    <a16:rowId xmlns:a16="http://schemas.microsoft.com/office/drawing/2014/main" val="10004"/>
                  </a:ext>
                </a:extLst>
              </a:tr>
              <a:tr h="370840">
                <a:tc>
                  <a:txBody>
                    <a:bodyPr/>
                    <a:lstStyle/>
                    <a:p>
                      <a:pPr algn="ctr"/>
                      <a:r>
                        <a:rPr lang="en-US" sz="2400" dirty="0"/>
                        <a:t>1</a:t>
                      </a:r>
                    </a:p>
                  </a:txBody>
                  <a:tcPr anchor="ctr"/>
                </a:tc>
                <a:tc>
                  <a:txBody>
                    <a:bodyPr/>
                    <a:lstStyle/>
                    <a:p>
                      <a:pPr algn="ctr"/>
                      <a:r>
                        <a:rPr lang="en-US" sz="24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I</a:t>
                      </a:r>
                      <a:r>
                        <a:rPr lang="en-US" sz="2400" baseline="-25000" dirty="0"/>
                        <a:t>3</a:t>
                      </a:r>
                    </a:p>
                  </a:txBody>
                  <a:tcPr anchor="ctr"/>
                </a:tc>
                <a:extLst>
                  <a:ext uri="{0D108BD9-81ED-4DB2-BD59-A6C34878D82A}">
                    <a16:rowId xmlns:a16="http://schemas.microsoft.com/office/drawing/2014/main" val="10005"/>
                  </a:ext>
                </a:extLst>
              </a:tr>
            </a:tbl>
          </a:graphicData>
        </a:graphic>
      </p:graphicFrame>
      <p:sp>
        <p:nvSpPr>
          <p:cNvPr id="27" name="TextBox 26"/>
          <p:cNvSpPr txBox="1"/>
          <p:nvPr/>
        </p:nvSpPr>
        <p:spPr>
          <a:xfrm>
            <a:off x="4313032" y="4267200"/>
            <a:ext cx="4526168" cy="461665"/>
          </a:xfrm>
          <a:prstGeom prst="rect">
            <a:avLst/>
          </a:prstGeom>
          <a:noFill/>
          <a:ln>
            <a:solidFill>
              <a:schemeClr val="accent1">
                <a:shade val="95000"/>
                <a:satMod val="105000"/>
              </a:schemeClr>
            </a:solidFill>
          </a:ln>
        </p:spPr>
        <p:txBody>
          <a:bodyPr wrap="square" rtlCol="0">
            <a:spAutoFit/>
          </a:bodyPr>
          <a:lstStyle/>
          <a:p>
            <a:pPr algn="ctr"/>
            <a:r>
              <a:rPr lang="en-US" sz="2400" dirty="0"/>
              <a:t>Y = S</a:t>
            </a:r>
            <a:r>
              <a:rPr lang="en-US" sz="2400" baseline="-25000" dirty="0"/>
              <a:t>1</a:t>
            </a:r>
            <a:r>
              <a:rPr lang="en-US" sz="2400" dirty="0"/>
              <a:t>’S</a:t>
            </a:r>
            <a:r>
              <a:rPr lang="en-US" sz="2400" baseline="-25000" dirty="0"/>
              <a:t>0</a:t>
            </a:r>
            <a:r>
              <a:rPr lang="en-US" sz="2400" dirty="0"/>
              <a:t>’I</a:t>
            </a:r>
            <a:r>
              <a:rPr lang="en-US" sz="2400" baseline="-25000" dirty="0"/>
              <a:t>0</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1</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2</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3</a:t>
            </a:r>
          </a:p>
        </p:txBody>
      </p:sp>
      <p:sp>
        <p:nvSpPr>
          <p:cNvPr id="28" name="Text Box 20"/>
          <p:cNvSpPr txBox="1">
            <a:spLocks noChangeArrowheads="1"/>
          </p:cNvSpPr>
          <p:nvPr/>
        </p:nvSpPr>
        <p:spPr bwMode="auto">
          <a:xfrm>
            <a:off x="2098242" y="48723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0</a:t>
            </a:r>
          </a:p>
        </p:txBody>
      </p:sp>
      <p:sp>
        <p:nvSpPr>
          <p:cNvPr id="29" name="Text Box 20"/>
          <p:cNvSpPr txBox="1">
            <a:spLocks noChangeArrowheads="1"/>
          </p:cNvSpPr>
          <p:nvPr/>
        </p:nvSpPr>
        <p:spPr bwMode="auto">
          <a:xfrm>
            <a:off x="2590800" y="486251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0</a:t>
            </a:r>
          </a:p>
        </p:txBody>
      </p:sp>
      <p:cxnSp>
        <p:nvCxnSpPr>
          <p:cNvPr id="30" name="Straight Arrow Connector 29"/>
          <p:cNvCxnSpPr>
            <a:stCxn id="14" idx="3"/>
            <a:endCxn id="5" idx="0"/>
          </p:cNvCxnSpPr>
          <p:nvPr/>
        </p:nvCxnSpPr>
        <p:spPr>
          <a:xfrm flipV="1">
            <a:off x="838200" y="1905000"/>
            <a:ext cx="685800" cy="2233"/>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 Box 20"/>
          <p:cNvSpPr txBox="1">
            <a:spLocks noChangeArrowheads="1"/>
          </p:cNvSpPr>
          <p:nvPr/>
        </p:nvSpPr>
        <p:spPr bwMode="auto">
          <a:xfrm>
            <a:off x="3810000" y="21336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I</a:t>
            </a:r>
            <a:r>
              <a:rPr lang="en-US" altLang="en-US" sz="2400" baseline="-25000" dirty="0">
                <a:solidFill>
                  <a:srgbClr val="C00000"/>
                </a:solidFill>
              </a:rPr>
              <a:t>0</a:t>
            </a:r>
          </a:p>
        </p:txBody>
      </p:sp>
    </p:spTree>
    <p:extLst>
      <p:ext uri="{BB962C8B-B14F-4D97-AF65-F5344CB8AC3E}">
        <p14:creationId xmlns:p14="http://schemas.microsoft.com/office/powerpoint/2010/main" val="3076632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down)">
                                      <p:cBhvr>
                                        <p:cTn id="74" dur="500"/>
                                        <p:tgtEl>
                                          <p:spTgt spid="24"/>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down)">
                                      <p:cBhvr>
                                        <p:cTn id="77" dur="500"/>
                                        <p:tgtEl>
                                          <p:spTgt spid="1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down)">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down)">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down)">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down)">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wipe(down)">
                                      <p:cBhvr>
                                        <p:cTn id="10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6" grpId="0" animBg="1"/>
      <p:bldP spid="36" grpId="0"/>
      <p:bldP spid="27" grpId="0" animBg="1"/>
      <p:bldP spid="28" grpId="0"/>
      <p:bldP spid="29" grpId="0"/>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x 1 MUX Actual Circuit</a:t>
            </a:r>
          </a:p>
        </p:txBody>
      </p:sp>
      <p:grpSp>
        <p:nvGrpSpPr>
          <p:cNvPr id="4" name="Group 3"/>
          <p:cNvGrpSpPr/>
          <p:nvPr/>
        </p:nvGrpSpPr>
        <p:grpSpPr>
          <a:xfrm>
            <a:off x="933452" y="1066800"/>
            <a:ext cx="4448172" cy="896757"/>
            <a:chOff x="1377373" y="1715660"/>
            <a:chExt cx="5382285" cy="741118"/>
          </a:xfrm>
        </p:grpSpPr>
        <p:cxnSp>
          <p:nvCxnSpPr>
            <p:cNvPr id="5" name="Straight Connector 4"/>
            <p:cNvCxnSpPr/>
            <p:nvPr/>
          </p:nvCxnSpPr>
          <p:spPr>
            <a:xfrm>
              <a:off x="2552945" y="2345408"/>
              <a:ext cx="190505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377373" y="1778635"/>
              <a:ext cx="307190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346317" y="2086965"/>
              <a:ext cx="1413341"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p:cNvGrpSpPr/>
          <p:nvPr/>
        </p:nvGrpSpPr>
        <p:grpSpPr>
          <a:xfrm>
            <a:off x="929432" y="2301686"/>
            <a:ext cx="4023567" cy="896757"/>
            <a:chOff x="1379871" y="1715660"/>
            <a:chExt cx="4868515" cy="741118"/>
          </a:xfrm>
        </p:grpSpPr>
        <p:cxnSp>
          <p:nvCxnSpPr>
            <p:cNvPr id="10" name="Straight Connector 9"/>
            <p:cNvCxnSpPr/>
            <p:nvPr/>
          </p:nvCxnSpPr>
          <p:spPr>
            <a:xfrm>
              <a:off x="2557203" y="2403296"/>
              <a:ext cx="190080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379871" y="1828645"/>
              <a:ext cx="30719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346317" y="2086965"/>
              <a:ext cx="9020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914400" y="3581400"/>
            <a:ext cx="4038600" cy="896757"/>
            <a:chOff x="1361680" y="1715660"/>
            <a:chExt cx="4886706" cy="741118"/>
          </a:xfrm>
        </p:grpSpPr>
        <p:cxnSp>
          <p:nvCxnSpPr>
            <p:cNvPr id="15" name="Straight Connector 14"/>
            <p:cNvCxnSpPr/>
            <p:nvPr/>
          </p:nvCxnSpPr>
          <p:spPr>
            <a:xfrm>
              <a:off x="2557201" y="2345408"/>
              <a:ext cx="1900802"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361680" y="1841609"/>
              <a:ext cx="307190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6319" y="2086965"/>
              <a:ext cx="90206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p:cNvGrpSpPr/>
          <p:nvPr/>
        </p:nvGrpSpPr>
        <p:grpSpPr>
          <a:xfrm>
            <a:off x="914400" y="4816286"/>
            <a:ext cx="4467806" cy="896757"/>
            <a:chOff x="1369041" y="1715660"/>
            <a:chExt cx="5406044" cy="741118"/>
          </a:xfrm>
        </p:grpSpPr>
        <p:cxnSp>
          <p:nvCxnSpPr>
            <p:cNvPr id="20" name="Straight Connector 19"/>
            <p:cNvCxnSpPr/>
            <p:nvPr/>
          </p:nvCxnSpPr>
          <p:spPr>
            <a:xfrm>
              <a:off x="2564562" y="2395420"/>
              <a:ext cx="189344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369041" y="1828646"/>
              <a:ext cx="307190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346317" y="2086965"/>
              <a:ext cx="142876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4" name="Straight Connector 23"/>
          <p:cNvCxnSpPr/>
          <p:nvPr/>
        </p:nvCxnSpPr>
        <p:spPr>
          <a:xfrm>
            <a:off x="1600200" y="1614487"/>
            <a:ext cx="185737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95400" y="1371599"/>
            <a:ext cx="217186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295400" y="26669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5400" y="39623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95400" y="51815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95400" y="1371599"/>
            <a:ext cx="0" cy="464820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905000" y="3781651"/>
            <a:ext cx="746459" cy="351222"/>
            <a:chOff x="227203" y="5807937"/>
            <a:chExt cx="1600103" cy="752875"/>
          </a:xfrm>
          <a:solidFill>
            <a:schemeClr val="bg1"/>
          </a:solidFill>
        </p:grpSpPr>
        <p:cxnSp>
          <p:nvCxnSpPr>
            <p:cNvPr id="33" name="Straight Connector 32"/>
            <p:cNvCxnSpPr/>
            <p:nvPr/>
          </p:nvCxnSpPr>
          <p:spPr>
            <a:xfrm>
              <a:off x="227203" y="6187166"/>
              <a:ext cx="567152" cy="2"/>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63383" y="6183730"/>
              <a:ext cx="263923" cy="90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riangle 100"/>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p:cNvGrpSpPr/>
          <p:nvPr/>
        </p:nvGrpSpPr>
        <p:grpSpPr>
          <a:xfrm>
            <a:off x="1905000" y="5014912"/>
            <a:ext cx="746459" cy="351222"/>
            <a:chOff x="227203" y="5807937"/>
            <a:chExt cx="1600103" cy="752875"/>
          </a:xfrm>
          <a:solidFill>
            <a:schemeClr val="bg1"/>
          </a:solidFill>
        </p:grpSpPr>
        <p:cxnSp>
          <p:nvCxnSpPr>
            <p:cNvPr id="38" name="Straight Connector 37"/>
            <p:cNvCxnSpPr/>
            <p:nvPr/>
          </p:nvCxnSpPr>
          <p:spPr>
            <a:xfrm>
              <a:off x="227203" y="6187166"/>
              <a:ext cx="567152" cy="2"/>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563383" y="6183730"/>
              <a:ext cx="263923" cy="90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riangle 100"/>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2" name="Straight Connector 41"/>
          <p:cNvCxnSpPr/>
          <p:nvPr/>
        </p:nvCxnSpPr>
        <p:spPr>
          <a:xfrm>
            <a:off x="1600200" y="1600200"/>
            <a:ext cx="0" cy="4419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00200" y="2895600"/>
            <a:ext cx="187642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4191000"/>
            <a:ext cx="187212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00200" y="5410200"/>
            <a:ext cx="187212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406317" y="5243512"/>
            <a:ext cx="746459" cy="351222"/>
            <a:chOff x="227203" y="5807937"/>
            <a:chExt cx="1600103" cy="752875"/>
          </a:xfrm>
          <a:solidFill>
            <a:schemeClr val="bg1"/>
          </a:solidFill>
        </p:grpSpPr>
        <p:cxnSp>
          <p:nvCxnSpPr>
            <p:cNvPr id="47" name="Straight Connector 46"/>
            <p:cNvCxnSpPr/>
            <p:nvPr/>
          </p:nvCxnSpPr>
          <p:spPr>
            <a:xfrm>
              <a:off x="227203" y="6187166"/>
              <a:ext cx="567152" cy="2"/>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563383" y="6183730"/>
              <a:ext cx="263923" cy="90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riangle 100"/>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2443160" y="2725354"/>
            <a:ext cx="746459" cy="351222"/>
            <a:chOff x="227203" y="5807937"/>
            <a:chExt cx="1600103" cy="752875"/>
          </a:xfrm>
          <a:solidFill>
            <a:schemeClr val="bg1"/>
          </a:solidFill>
        </p:grpSpPr>
        <p:cxnSp>
          <p:nvCxnSpPr>
            <p:cNvPr id="52" name="Straight Connector 51"/>
            <p:cNvCxnSpPr/>
            <p:nvPr/>
          </p:nvCxnSpPr>
          <p:spPr>
            <a:xfrm>
              <a:off x="227203" y="6187166"/>
              <a:ext cx="567152" cy="2"/>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563383" y="6183730"/>
              <a:ext cx="263923" cy="90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riangle 100"/>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 55"/>
          <p:cNvGrpSpPr/>
          <p:nvPr/>
        </p:nvGrpSpPr>
        <p:grpSpPr>
          <a:xfrm>
            <a:off x="4953001" y="2895600"/>
            <a:ext cx="2667000" cy="963113"/>
            <a:chOff x="3265450" y="3048834"/>
            <a:chExt cx="2424545" cy="723601"/>
          </a:xfrm>
        </p:grpSpPr>
        <p:cxnSp>
          <p:nvCxnSpPr>
            <p:cNvPr id="57" name="Straight Connector 56"/>
            <p:cNvCxnSpPr/>
            <p:nvPr/>
          </p:nvCxnSpPr>
          <p:spPr>
            <a:xfrm>
              <a:off x="3265450" y="3506835"/>
              <a:ext cx="82477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65450" y="3335084"/>
              <a:ext cx="82477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010436" y="3413846"/>
              <a:ext cx="67955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990333" y="3048834"/>
              <a:ext cx="1016928" cy="723601"/>
              <a:chOff x="3990333" y="3048834"/>
              <a:chExt cx="1016928" cy="723601"/>
            </a:xfrm>
          </p:grpSpPr>
          <p:sp>
            <p:nvSpPr>
              <p:cNvPr id="61"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63" name="Straight Connector 62"/>
          <p:cNvCxnSpPr/>
          <p:nvPr/>
        </p:nvCxnSpPr>
        <p:spPr>
          <a:xfrm flipV="1">
            <a:off x="5382206" y="3047999"/>
            <a:ext cx="45661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382206" y="3719511"/>
            <a:ext cx="45661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82206" y="3719511"/>
            <a:ext cx="0" cy="15460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953000" y="3505200"/>
            <a:ext cx="0" cy="5254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3000" y="2743200"/>
            <a:ext cx="0" cy="5254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81624" y="1501945"/>
            <a:ext cx="0" cy="15460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905000" y="1828800"/>
            <a:ext cx="0" cy="4191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5" name="Text Box 14"/>
          <p:cNvSpPr txBox="1">
            <a:spLocks noChangeArrowheads="1"/>
          </p:cNvSpPr>
          <p:nvPr/>
        </p:nvSpPr>
        <p:spPr bwMode="auto">
          <a:xfrm>
            <a:off x="548594" y="9144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3</a:t>
            </a:r>
          </a:p>
        </p:txBody>
      </p:sp>
      <p:sp>
        <p:nvSpPr>
          <p:cNvPr id="86" name="Text Box 16"/>
          <p:cNvSpPr txBox="1">
            <a:spLocks noChangeArrowheads="1"/>
          </p:cNvSpPr>
          <p:nvPr/>
        </p:nvSpPr>
        <p:spPr bwMode="auto">
          <a:xfrm>
            <a:off x="533400" y="22053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2</a:t>
            </a:r>
          </a:p>
        </p:txBody>
      </p:sp>
      <p:sp>
        <p:nvSpPr>
          <p:cNvPr id="87" name="Text Box 18"/>
          <p:cNvSpPr txBox="1">
            <a:spLocks noChangeArrowheads="1"/>
          </p:cNvSpPr>
          <p:nvPr/>
        </p:nvSpPr>
        <p:spPr bwMode="auto">
          <a:xfrm>
            <a:off x="534306" y="35007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1</a:t>
            </a:r>
          </a:p>
        </p:txBody>
      </p:sp>
      <p:sp>
        <p:nvSpPr>
          <p:cNvPr id="88" name="Text Box 19"/>
          <p:cNvSpPr txBox="1">
            <a:spLocks noChangeArrowheads="1"/>
          </p:cNvSpPr>
          <p:nvPr/>
        </p:nvSpPr>
        <p:spPr bwMode="auto">
          <a:xfrm>
            <a:off x="534306" y="47199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0</a:t>
            </a:r>
          </a:p>
        </p:txBody>
      </p:sp>
      <p:sp>
        <p:nvSpPr>
          <p:cNvPr id="89" name="Text Box 20"/>
          <p:cNvSpPr txBox="1">
            <a:spLocks noChangeArrowheads="1"/>
          </p:cNvSpPr>
          <p:nvPr/>
        </p:nvSpPr>
        <p:spPr bwMode="auto">
          <a:xfrm>
            <a:off x="1438950" y="5924490"/>
            <a:ext cx="389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baseline="-25000" dirty="0"/>
              <a:t>0</a:t>
            </a:r>
          </a:p>
        </p:txBody>
      </p:sp>
      <p:sp>
        <p:nvSpPr>
          <p:cNvPr id="90" name="Text Box 21"/>
          <p:cNvSpPr txBox="1">
            <a:spLocks noChangeArrowheads="1"/>
          </p:cNvSpPr>
          <p:nvPr/>
        </p:nvSpPr>
        <p:spPr bwMode="auto">
          <a:xfrm>
            <a:off x="1134150" y="5924490"/>
            <a:ext cx="389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baseline="-25000" dirty="0"/>
              <a:t>1</a:t>
            </a:r>
          </a:p>
        </p:txBody>
      </p:sp>
      <p:sp>
        <p:nvSpPr>
          <p:cNvPr id="91" name="Text Box 26"/>
          <p:cNvSpPr txBox="1">
            <a:spLocks noChangeArrowheads="1"/>
          </p:cNvSpPr>
          <p:nvPr/>
        </p:nvSpPr>
        <p:spPr bwMode="auto">
          <a:xfrm>
            <a:off x="1752600" y="5943600"/>
            <a:ext cx="11776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Enable (G)</a:t>
            </a:r>
          </a:p>
        </p:txBody>
      </p:sp>
      <p:sp>
        <p:nvSpPr>
          <p:cNvPr id="92" name="Text Box 22"/>
          <p:cNvSpPr txBox="1">
            <a:spLocks noChangeArrowheads="1"/>
          </p:cNvSpPr>
          <p:nvPr/>
        </p:nvSpPr>
        <p:spPr bwMode="auto">
          <a:xfrm>
            <a:off x="7234100" y="2895538"/>
            <a:ext cx="335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Y</a:t>
            </a:r>
          </a:p>
        </p:txBody>
      </p:sp>
    </p:spTree>
    <p:extLst>
      <p:ext uri="{BB962C8B-B14F-4D97-AF65-F5344CB8AC3E}">
        <p14:creationId xmlns:p14="http://schemas.microsoft.com/office/powerpoint/2010/main" val="232477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left)">
                                      <p:cBhvr>
                                        <p:cTn id="21" dur="500"/>
                                        <p:tgtEl>
                                          <p:spTgt spid="63"/>
                                        </p:tgtEl>
                                      </p:cBhvr>
                                    </p:animEffect>
                                  </p:childTnLst>
                                </p:cTn>
                              </p:par>
                              <p:par>
                                <p:cTn id="22" presetID="22" presetClass="entr" presetSubtype="8"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500"/>
                                        <p:tgtEl>
                                          <p:spTgt spid="70"/>
                                        </p:tgtEl>
                                      </p:cBhvr>
                                    </p:animEffect>
                                  </p:childTnLst>
                                </p:cTn>
                              </p:par>
                              <p:par>
                                <p:cTn id="25" presetID="22" presetClass="entr" presetSubtype="8"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par>
                                <p:cTn id="28" presetID="22" presetClass="entr" presetSubtype="8"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500"/>
                                        <p:tgtEl>
                                          <p:spTgt spid="66"/>
                                        </p:tgtEl>
                                      </p:cBhvr>
                                    </p:animEffect>
                                  </p:childTnLst>
                                </p:cTn>
                              </p:par>
                              <p:par>
                                <p:cTn id="31" presetID="22" presetClass="entr" presetSubtype="8"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wipe(left)">
                                      <p:cBhvr>
                                        <p:cTn id="33" dur="500"/>
                                        <p:tgtEl>
                                          <p:spTgt spid="5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par>
                                <p:cTn id="37" presetID="22" presetClass="entr" presetSubtype="8"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left)">
                                      <p:cBhvr>
                                        <p:cTn id="39" dur="500"/>
                                        <p:tgtEl>
                                          <p:spTgt spid="72"/>
                                        </p:tgtEl>
                                      </p:cBhvr>
                                    </p:animEffect>
                                  </p:childTnLst>
                                </p:cTn>
                              </p:par>
                              <p:par>
                                <p:cTn id="40" presetID="22" presetClass="entr" presetSubtype="8"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ipe(left)">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down)">
                                      <p:cBhvr>
                                        <p:cTn id="47" dur="500"/>
                                        <p:tgtEl>
                                          <p:spTgt spid="8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down)">
                                      <p:cBhvr>
                                        <p:cTn id="50" dur="500"/>
                                        <p:tgtEl>
                                          <p:spTgt spid="8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down)">
                                      <p:cBhvr>
                                        <p:cTn id="53" dur="500"/>
                                        <p:tgtEl>
                                          <p:spTgt spid="8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wipe(down)">
                                      <p:cBhvr>
                                        <p:cTn id="56" dur="500"/>
                                        <p:tgtEl>
                                          <p:spTgt spid="8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wipe(down)">
                                      <p:cBhvr>
                                        <p:cTn id="64" dur="500"/>
                                        <p:tgtEl>
                                          <p:spTgt spid="9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down)">
                                      <p:cBhvr>
                                        <p:cTn id="69" dur="500"/>
                                        <p:tgtEl>
                                          <p:spTgt spid="4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down)">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wipe(down)">
                                      <p:cBhvr>
                                        <p:cTn id="77" dur="500"/>
                                        <p:tgtEl>
                                          <p:spTgt spid="7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wipe(down)">
                                      <p:cBhvr>
                                        <p:cTn id="80" dur="500"/>
                                        <p:tgtEl>
                                          <p:spTgt spid="9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left)">
                                      <p:cBhvr>
                                        <p:cTn id="85" dur="500"/>
                                        <p:tgtEl>
                                          <p:spTgt spid="46"/>
                                        </p:tgtEl>
                                      </p:cBhvr>
                                    </p:animEffect>
                                  </p:childTnLst>
                                </p:cTn>
                              </p:par>
                              <p:par>
                                <p:cTn id="86" presetID="22" presetClass="entr" presetSubtype="8" fill="hold"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par>
                                <p:cTn id="89" presetID="22" presetClass="entr" presetSubtype="8"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par>
                                <p:cTn id="92" presetID="22" presetClass="entr" presetSubtype="8"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wipe(left)">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500"/>
                                        <p:tgtEl>
                                          <p:spTgt spid="28"/>
                                        </p:tgtEl>
                                      </p:cBhvr>
                                    </p:animEffect>
                                  </p:childTnLst>
                                </p:cTn>
                              </p:par>
                              <p:par>
                                <p:cTn id="100" presetID="22" presetClass="entr" presetSubtype="8" fill="hold"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left)">
                                      <p:cBhvr>
                                        <p:cTn id="102" dur="500"/>
                                        <p:tgtEl>
                                          <p:spTgt spid="32"/>
                                        </p:tgtEl>
                                      </p:cBhvr>
                                    </p:animEffect>
                                  </p:childTnLst>
                                </p:cTn>
                              </p:par>
                              <p:par>
                                <p:cTn id="103" presetID="22" presetClass="entr" presetSubtype="8" fill="hold"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wipe(left)">
                                      <p:cBhvr>
                                        <p:cTn id="105" dur="500"/>
                                        <p:tgtEl>
                                          <p:spTgt spid="4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wipe(left)">
                                      <p:cBhvr>
                                        <p:cTn id="110" dur="500"/>
                                        <p:tgtEl>
                                          <p:spTgt spid="27"/>
                                        </p:tgtEl>
                                      </p:cBhvr>
                                    </p:animEffect>
                                  </p:childTnLst>
                                </p:cTn>
                              </p:par>
                              <p:par>
                                <p:cTn id="111" presetID="22" presetClass="entr" presetSubtype="8"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500"/>
                                        <p:tgtEl>
                                          <p:spTgt spid="44"/>
                                        </p:tgtEl>
                                      </p:cBhvr>
                                    </p:animEffect>
                                  </p:childTnLst>
                                </p:cTn>
                              </p:par>
                              <p:par>
                                <p:cTn id="114" presetID="22" presetClass="entr" presetSubtype="8"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wipe(left)">
                                      <p:cBhvr>
                                        <p:cTn id="116" dur="500"/>
                                        <p:tgtEl>
                                          <p:spTgt spid="5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left)">
                                      <p:cBhvr>
                                        <p:cTn id="121" dur="500"/>
                                        <p:tgtEl>
                                          <p:spTgt spid="25"/>
                                        </p:tgtEl>
                                      </p:cBhvr>
                                    </p:animEffect>
                                  </p:childTnLst>
                                </p:cTn>
                              </p:par>
                              <p:par>
                                <p:cTn id="122" presetID="22" presetClass="entr" presetSubtype="8" fill="hold" nodeType="with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wipe(left)">
                                      <p:cBhvr>
                                        <p:cTn id="1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88" grpId="0"/>
      <p:bldP spid="89" grpId="0"/>
      <p:bldP spid="90" grpId="0"/>
      <p:bldP spid="91" grpId="0"/>
      <p:bldP spid="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Multiplexer</a:t>
            </a:r>
          </a:p>
        </p:txBody>
      </p:sp>
      <p:sp>
        <p:nvSpPr>
          <p:cNvPr id="3" name="Content Placeholder 2"/>
          <p:cNvSpPr>
            <a:spLocks noGrp="1"/>
          </p:cNvSpPr>
          <p:nvPr>
            <p:ph idx="1"/>
          </p:nvPr>
        </p:nvSpPr>
        <p:spPr/>
        <p:txBody>
          <a:bodyPr/>
          <a:lstStyle/>
          <a:p>
            <a:r>
              <a:rPr lang="en-US" dirty="0"/>
              <a:t>Logic function generation</a:t>
            </a:r>
          </a:p>
          <a:p>
            <a:r>
              <a:rPr lang="en-US" dirty="0"/>
              <a:t>Data selection</a:t>
            </a:r>
          </a:p>
          <a:p>
            <a:r>
              <a:rPr lang="en-US" dirty="0"/>
              <a:t>Data routing</a:t>
            </a:r>
          </a:p>
          <a:p>
            <a:r>
              <a:rPr lang="en-US" dirty="0"/>
              <a:t>Operation sequencing</a:t>
            </a:r>
          </a:p>
          <a:p>
            <a:r>
              <a:rPr lang="en-US" dirty="0"/>
              <a:t>Parallel-to-serial conversion</a:t>
            </a:r>
          </a:p>
          <a:p>
            <a:r>
              <a:rPr lang="en-US" dirty="0"/>
              <a:t>Waveform generation</a:t>
            </a:r>
          </a:p>
        </p:txBody>
      </p:sp>
    </p:spTree>
    <p:extLst>
      <p:ext uri="{BB962C8B-B14F-4D97-AF65-F5344CB8AC3E}">
        <p14:creationId xmlns:p14="http://schemas.microsoft.com/office/powerpoint/2010/main" val="3764907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Boolean functions &amp;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5410200"/>
              </a:xfrm>
            </p:spPr>
            <p:txBody>
              <a:bodyPr>
                <a:normAutofit fontScale="85000" lnSpcReduction="10000"/>
              </a:bodyPr>
              <a:lstStyle/>
              <a:p>
                <a:pPr marL="457200" indent="-457200" algn="just">
                  <a:buFont typeface="+mj-lt"/>
                  <a:buAutoNum type="arabicPeriod" startAt="3"/>
                </a:pPr>
                <a:r>
                  <a:rPr lang="en-US" dirty="0"/>
                  <a:t>Standard sum-of-products form (</a:t>
                </a:r>
                <a:r>
                  <a:rPr lang="en-US" dirty="0" err="1"/>
                  <a:t>Minterm</a:t>
                </a:r>
                <a:r>
                  <a:rPr lang="en-US" dirty="0"/>
                  <a:t>)</a:t>
                </a:r>
              </a:p>
              <a:p>
                <a:pPr marL="800100" algn="just"/>
                <a:r>
                  <a:rPr lang="en-US" dirty="0"/>
                  <a:t>Contains all the variables of the function either in complemented or </a:t>
                </a:r>
                <a:r>
                  <a:rPr lang="en-US" dirty="0" err="1"/>
                  <a:t>uncomplemented</a:t>
                </a:r>
                <a:r>
                  <a:rPr lang="en-US" dirty="0"/>
                  <a:t> form.</a:t>
                </a:r>
              </a:p>
              <a:p>
                <a:pPr marL="457200" indent="0" algn="just">
                  <a:buNone/>
                </a:pPr>
                <a:endParaRPr lang="en-US" dirty="0"/>
              </a:p>
              <a:p>
                <a:pPr marL="457200" indent="0" algn="just">
                  <a:buNone/>
                </a:pPr>
                <a:endParaRPr lang="en-US" dirty="0"/>
              </a:p>
              <a:p>
                <a:pPr marL="457200" indent="0" algn="just">
                  <a:buNone/>
                </a:pPr>
                <a:endParaRPr lang="en-US" dirty="0"/>
              </a:p>
              <a:p>
                <a:pPr marL="800100" algn="just"/>
                <a:endParaRPr lang="en-US" dirty="0"/>
              </a:p>
              <a:p>
                <a:pPr marL="800100" algn="just"/>
                <a:r>
                  <a:rPr lang="en-US" dirty="0"/>
                  <a:t>Variable appears in uncomplemented form if it has a value of 1 in the combination and appears in complemented form if it has a value of 0 in the combination</a:t>
                </a:r>
              </a:p>
              <a:p>
                <a:pPr marL="800100" algn="just"/>
                <a:r>
                  <a:rPr lang="en-US" dirty="0"/>
                  <a:t>Sum of </a:t>
                </a:r>
                <a:r>
                  <a:rPr lang="en-US" dirty="0" err="1"/>
                  <a:t>minterms</a:t>
                </a:r>
                <a:r>
                  <a:rPr lang="en-US" dirty="0"/>
                  <a:t> whose value is equal to 1 is the standard sum of products form of the function.</a:t>
                </a:r>
              </a:p>
              <a:p>
                <a:pPr marL="800100" algn="just"/>
                <a:r>
                  <a:rPr lang="en-US" dirty="0" err="1"/>
                  <a:t>Minterms</a:t>
                </a:r>
                <a:r>
                  <a:rPr lang="en-US" dirty="0"/>
                  <a:t>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800100" algn="just"/>
                <a:r>
                  <a:rPr lang="en-US" dirty="0"/>
                  <a:t>For 3 variable function, m</a:t>
                </a:r>
                <a:r>
                  <a:rPr lang="en-US" baseline="-25000" dirty="0"/>
                  <a:t>0</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b="0" i="1" smtClean="0">
                            <a:latin typeface="Cambria Math" panose="02040503050406030204" pitchFamily="18" charset="0"/>
                          </a:rPr>
                          <m:t>𝐶</m:t>
                        </m:r>
                      </m:e>
                    </m:acc>
                  </m:oMath>
                </a14:m>
                <a:r>
                  <a:rPr lang="en-US" dirty="0"/>
                  <a:t>, m</a:t>
                </a:r>
                <a:r>
                  <a:rPr lang="en-US" baseline="-25000" dirty="0"/>
                  <a:t>1</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𝐶</m:t>
                    </m:r>
                  </m:oMath>
                </a14:m>
                <a:r>
                  <a:rPr lang="en-US" dirty="0"/>
                  <a:t>, m</a:t>
                </a:r>
                <a:r>
                  <a:rPr lang="en-US" baseline="-25000" dirty="0"/>
                  <a:t>2</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b="0" i="1" smtClean="0">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3</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b="0" i="1" smtClean="0">
                        <a:latin typeface="Cambria Math" panose="02040503050406030204" pitchFamily="18" charset="0"/>
                      </a:rPr>
                      <m:t>𝐵𝐶</m:t>
                    </m:r>
                  </m:oMath>
                </a14:m>
                <a:r>
                  <a:rPr lang="en-US" dirty="0"/>
                  <a:t>, m</a:t>
                </a:r>
                <a:r>
                  <a:rPr lang="en-US" baseline="-25000" dirty="0"/>
                  <a:t>4</a:t>
                </a:r>
                <a:r>
                  <a:rPr lang="en-US" dirty="0"/>
                  <a:t>=</a:t>
                </a:r>
                <a14:m>
                  <m:oMath xmlns:m="http://schemas.openxmlformats.org/officeDocument/2006/math">
                    <m:r>
                      <a:rPr lang="en-US" b="0"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5</a:t>
                </a:r>
                <a:r>
                  <a:rPr lang="en-US" dirty="0"/>
                  <a:t>=</a:t>
                </a:r>
                <a14:m>
                  <m:oMath xmlns:m="http://schemas.openxmlformats.org/officeDocument/2006/math">
                    <m:r>
                      <a:rPr lang="en-US" b="0"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𝐶</m:t>
                    </m:r>
                  </m:oMath>
                </a14:m>
                <a:r>
                  <a:rPr lang="en-US" dirty="0"/>
                  <a:t>, m</a:t>
                </a:r>
                <a:r>
                  <a:rPr lang="en-US" baseline="-25000" dirty="0"/>
                  <a:t>6</a:t>
                </a:r>
                <a:r>
                  <a:rPr lang="en-US" dirty="0"/>
                  <a:t>=</a:t>
                </a:r>
                <a14:m>
                  <m:oMath xmlns:m="http://schemas.openxmlformats.org/officeDocument/2006/math">
                    <m:r>
                      <a:rPr lang="en-US" b="0" i="1" smtClean="0">
                        <a:latin typeface="Cambria Math" panose="02040503050406030204" pitchFamily="18" charset="0"/>
                      </a:rPr>
                      <m:t>𝐴𝐵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and m</a:t>
                </a:r>
                <a:r>
                  <a:rPr lang="en-US" baseline="-25000" dirty="0"/>
                  <a:t>7</a:t>
                </a:r>
                <a:r>
                  <a:rPr lang="en-US" dirty="0"/>
                  <a:t>=</a:t>
                </a:r>
                <a14:m>
                  <m:oMath xmlns:m="http://schemas.openxmlformats.org/officeDocument/2006/math">
                    <m:r>
                      <a:rPr lang="en-US" b="0" i="1" smtClean="0">
                        <a:latin typeface="Cambria Math" panose="02040503050406030204" pitchFamily="18" charset="0"/>
                      </a:rPr>
                      <m:t>𝐴𝐵𝐶</m:t>
                    </m:r>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5410200"/>
              </a:xfrm>
              <a:blipFill rotWithShape="0">
                <a:blip r:embed="rId2"/>
                <a:stretch>
                  <a:fillRect l="-765" t="-789" r="-2712" b="-14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698544" y="2818631"/>
                <a:ext cx="4535974" cy="462434"/>
              </a:xfrm>
              <a:prstGeom prst="rect">
                <a:avLst/>
              </a:prstGeom>
            </p:spPr>
            <p:txBody>
              <a:bodyPr wrap="square">
                <a:spAutoFit/>
              </a:bodyPr>
              <a:lstStyle/>
              <a:p>
                <a:pPr marL="457200" indent="0" algn="just">
                  <a:buNone/>
                </a:pPr>
                <a14:m>
                  <m:oMathPara xmlns:m="http://schemas.openxmlformats.org/officeDocument/2006/math">
                    <m:oMathParaPr>
                      <m:jc m:val="right"/>
                    </m:oMathParaPr>
                    <m:oMath xmlns:m="http://schemas.openxmlformats.org/officeDocument/2006/math">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r>
                        <a:rPr lang="en-US" sz="2400" i="1">
                          <a:latin typeface="Cambria Math" panose="02040503050406030204" pitchFamily="18" charset="0"/>
                        </a:rPr>
                        <m:t>+</m:t>
                      </m:r>
                      <m:r>
                        <a:rPr lang="en-US" sz="2400" i="1">
                          <a:latin typeface="Cambria Math" panose="02040503050406030204" pitchFamily="18" charset="0"/>
                        </a:rPr>
                        <m:t>𝐴</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698544" y="2818631"/>
                <a:ext cx="4535974" cy="462434"/>
              </a:xfrm>
              <a:prstGeom prst="rect">
                <a:avLst/>
              </a:prstGeom>
              <a:blipFill rotWithShape="0">
                <a:blip r:embed="rId3"/>
                <a:stretch>
                  <a:fillRect r="-538"/>
                </a:stretch>
              </a:blipFill>
            </p:spPr>
            <p:txBody>
              <a:bodyPr/>
              <a:lstStyle/>
              <a:p>
                <a:r>
                  <a:rPr lang="en-IN">
                    <a:noFill/>
                  </a:rPr>
                  <a:t> </a:t>
                </a:r>
              </a:p>
            </p:txBody>
          </p:sp>
        </mc:Fallback>
      </mc:AlternateContent>
      <p:sp>
        <p:nvSpPr>
          <p:cNvPr id="7" name="TextBox 6"/>
          <p:cNvSpPr txBox="1"/>
          <p:nvPr/>
        </p:nvSpPr>
        <p:spPr>
          <a:xfrm>
            <a:off x="2931175" y="3200400"/>
            <a:ext cx="4064831" cy="461665"/>
          </a:xfrm>
          <a:prstGeom prst="rect">
            <a:avLst/>
          </a:prstGeom>
          <a:noFill/>
        </p:spPr>
        <p:txBody>
          <a:bodyPr wrap="none" rtlCol="0">
            <a:spAutoFit/>
          </a:bodyPr>
          <a:lstStyle/>
          <a:p>
            <a:r>
              <a:rPr lang="en-US" sz="2400" dirty="0" err="1">
                <a:solidFill>
                  <a:schemeClr val="tx2"/>
                </a:solidFill>
              </a:rPr>
              <a:t>Minterm</a:t>
            </a:r>
            <a:r>
              <a:rPr lang="en-US" sz="2400" dirty="0">
                <a:solidFill>
                  <a:schemeClr val="tx2"/>
                </a:solidFill>
              </a:rPr>
              <a:t>: Value of </a:t>
            </a:r>
            <a:r>
              <a:rPr lang="en-US" sz="2400" dirty="0" err="1">
                <a:solidFill>
                  <a:schemeClr val="tx2"/>
                </a:solidFill>
              </a:rPr>
              <a:t>Minterm</a:t>
            </a:r>
            <a:r>
              <a:rPr lang="en-US" sz="2400" dirty="0">
                <a:solidFill>
                  <a:schemeClr val="tx2"/>
                </a:solidFill>
              </a:rPr>
              <a:t> = 1</a:t>
            </a:r>
          </a:p>
        </p:txBody>
      </p:sp>
      <mc:AlternateContent xmlns:mc="http://schemas.openxmlformats.org/markup-compatibility/2006" xmlns:a14="http://schemas.microsoft.com/office/drawing/2010/main">
        <mc:Choice Requires="a14">
          <p:sp>
            <p:nvSpPr>
              <p:cNvPr id="4" name="Rectangle 3"/>
              <p:cNvSpPr/>
              <p:nvPr/>
            </p:nvSpPr>
            <p:spPr>
              <a:xfrm>
                <a:off x="4095582" y="2438400"/>
                <a:ext cx="3787254"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e>
                      </m:d>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4095582" y="2438400"/>
                <a:ext cx="3787254" cy="462434"/>
              </a:xfrm>
              <a:prstGeom prst="rect">
                <a:avLst/>
              </a:prstGeom>
              <a:blipFill rotWithShape="0">
                <a:blip r:embed="rId4"/>
                <a:stretch>
                  <a:fillRect r="-53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66251" y="2057400"/>
                <a:ext cx="3105530"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2766251" y="2057400"/>
                <a:ext cx="3105530" cy="462434"/>
              </a:xfrm>
              <a:prstGeom prst="rect">
                <a:avLst/>
              </a:prstGeom>
              <a:blipFill rotWithShape="0">
                <a:blip r:embed="rId5"/>
                <a:stretch>
                  <a:fillRect l="-196" r="-2554" b="-17333"/>
                </a:stretch>
              </a:blipFill>
            </p:spPr>
            <p:txBody>
              <a:bodyPr/>
              <a:lstStyle/>
              <a:p>
                <a:r>
                  <a:rPr lang="en-IN">
                    <a:noFill/>
                  </a:rPr>
                  <a:t> </a:t>
                </a:r>
              </a:p>
            </p:txBody>
          </p:sp>
        </mc:Fallback>
      </mc:AlternateContent>
    </p:spTree>
    <p:extLst>
      <p:ext uri="{BB962C8B-B14F-4D97-AF65-F5344CB8AC3E}">
        <p14:creationId xmlns:p14="http://schemas.microsoft.com/office/powerpoint/2010/main" val="22809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function generator</a:t>
            </a:r>
          </a:p>
        </p:txBody>
      </p:sp>
      <p:sp>
        <p:nvSpPr>
          <p:cNvPr id="3" name="Content Placeholder 2"/>
          <p:cNvSpPr>
            <a:spLocks noGrp="1"/>
          </p:cNvSpPr>
          <p:nvPr>
            <p:ph idx="1"/>
          </p:nvPr>
        </p:nvSpPr>
        <p:spPr>
          <a:xfrm>
            <a:off x="190500" y="990600"/>
            <a:ext cx="8763000" cy="1295400"/>
          </a:xfrm>
        </p:spPr>
        <p:txBody>
          <a:bodyPr/>
          <a:lstStyle/>
          <a:p>
            <a:r>
              <a:rPr lang="en-US" dirty="0"/>
              <a:t>Implement the following function using 8 to 1 MUX</a:t>
            </a:r>
          </a:p>
          <a:p>
            <a:pPr marL="0" indent="0" algn="ctr">
              <a:buNone/>
            </a:pPr>
            <a:r>
              <a:rPr lang="en-US" dirty="0"/>
              <a:t>F(</a:t>
            </a:r>
            <a:r>
              <a:rPr lang="en-US" dirty="0" err="1"/>
              <a:t>x,y,z</a:t>
            </a:r>
            <a:r>
              <a:rPr lang="en-US" dirty="0"/>
              <a:t>) = </a:t>
            </a:r>
            <a:r>
              <a:rPr lang="el-GR" dirty="0">
                <a:latin typeface="Cambria Math" panose="02040503050406030204" pitchFamily="18" charset="0"/>
                <a:ea typeface="Cambria Math" panose="02040503050406030204" pitchFamily="18" charset="0"/>
              </a:rPr>
              <a:t>Σ</a:t>
            </a:r>
            <a:r>
              <a:rPr lang="en-US" dirty="0">
                <a:latin typeface="Cambria Math" panose="02040503050406030204" pitchFamily="18" charset="0"/>
                <a:ea typeface="Cambria Math" panose="02040503050406030204" pitchFamily="18" charset="0"/>
              </a:rPr>
              <a:t> m(0,2,3,5)</a:t>
            </a:r>
            <a:endParaRPr lang="en-US" dirty="0"/>
          </a:p>
        </p:txBody>
      </p:sp>
      <p:graphicFrame>
        <p:nvGraphicFramePr>
          <p:cNvPr id="4" name="Table 3"/>
          <p:cNvGraphicFramePr>
            <a:graphicFrameLocks noGrp="1"/>
          </p:cNvGraphicFramePr>
          <p:nvPr/>
        </p:nvGraphicFramePr>
        <p:xfrm>
          <a:off x="228600" y="1986280"/>
          <a:ext cx="286512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80">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tblGrid>
              <a:tr h="433832">
                <a:tc>
                  <a:txBody>
                    <a:bodyPr/>
                    <a:lstStyle/>
                    <a:p>
                      <a:pPr algn="ctr"/>
                      <a:r>
                        <a:rPr lang="en-US" sz="2000" b="1" dirty="0"/>
                        <a:t>S</a:t>
                      </a:r>
                      <a:r>
                        <a:rPr lang="en-US" sz="2000" b="1" baseline="-25000" dirty="0"/>
                        <a:t>2</a:t>
                      </a:r>
                    </a:p>
                  </a:txBody>
                  <a:tcPr anchor="ctr"/>
                </a:tc>
                <a:tc>
                  <a:txBody>
                    <a:bodyPr/>
                    <a:lstStyle/>
                    <a:p>
                      <a:pPr algn="ctr"/>
                      <a:r>
                        <a:rPr lang="en-US" sz="2000" b="1" dirty="0"/>
                        <a:t>S</a:t>
                      </a:r>
                      <a:r>
                        <a:rPr lang="en-US" sz="2000" b="1" baseline="-25000" dirty="0"/>
                        <a:t>1</a:t>
                      </a:r>
                    </a:p>
                  </a:txBody>
                  <a:tcPr anchor="ctr"/>
                </a:tc>
                <a:tc>
                  <a:txBody>
                    <a:bodyPr/>
                    <a:lstStyle/>
                    <a:p>
                      <a:pPr algn="ctr"/>
                      <a:r>
                        <a:rPr lang="en-US" sz="2000" b="1" dirty="0"/>
                        <a:t>S</a:t>
                      </a:r>
                      <a:r>
                        <a:rPr lang="en-US" sz="2000" b="1" baseline="-25000" dirty="0"/>
                        <a:t>0</a:t>
                      </a:r>
                    </a:p>
                  </a:txBody>
                  <a:tcPr anchor="ctr"/>
                </a:tc>
                <a:tc rowSpan="2">
                  <a:txBody>
                    <a:bodyPr/>
                    <a:lstStyle/>
                    <a:p>
                      <a:pPr algn="ctr"/>
                      <a:r>
                        <a:rPr lang="en-US" sz="2000" b="1" dirty="0"/>
                        <a:t>F</a:t>
                      </a:r>
                    </a:p>
                  </a:txBody>
                  <a:tcPr anchor="ctr"/>
                </a:tc>
                <a:extLst>
                  <a:ext uri="{0D108BD9-81ED-4DB2-BD59-A6C34878D82A}">
                    <a16:rowId xmlns:a16="http://schemas.microsoft.com/office/drawing/2014/main" val="10000"/>
                  </a:ext>
                </a:extLst>
              </a:tr>
              <a:tr h="433832">
                <a:tc>
                  <a:txBody>
                    <a:bodyPr/>
                    <a:lstStyle/>
                    <a:p>
                      <a:pPr algn="ctr"/>
                      <a:r>
                        <a:rPr lang="en-US" sz="2000" dirty="0"/>
                        <a:t>x</a:t>
                      </a:r>
                    </a:p>
                  </a:txBody>
                  <a:tcPr anchor="ctr"/>
                </a:tc>
                <a:tc>
                  <a:txBody>
                    <a:bodyPr/>
                    <a:lstStyle/>
                    <a:p>
                      <a:pPr algn="ctr"/>
                      <a:r>
                        <a:rPr lang="en-US" sz="2000" dirty="0"/>
                        <a:t>y</a:t>
                      </a:r>
                    </a:p>
                  </a:txBody>
                  <a:tcPr anchor="ctr"/>
                </a:tc>
                <a:tc>
                  <a:txBody>
                    <a:bodyPr/>
                    <a:lstStyle/>
                    <a:p>
                      <a:pPr algn="ctr"/>
                      <a:r>
                        <a:rPr lang="en-US" sz="2000" dirty="0"/>
                        <a:t>z</a:t>
                      </a:r>
                    </a:p>
                  </a:txBody>
                  <a:tcPr anchor="ctr"/>
                </a:tc>
                <a:tc vMerge="1">
                  <a:txBody>
                    <a:bodyPr/>
                    <a:lstStyle/>
                    <a:p>
                      <a:pPr algn="ctr"/>
                      <a:endParaRPr lang="en-US" sz="2000" dirty="0"/>
                    </a:p>
                  </a:txBody>
                  <a:tcPr anchor="ctr"/>
                </a:tc>
                <a:extLst>
                  <a:ext uri="{0D108BD9-81ED-4DB2-BD59-A6C34878D82A}">
                    <a16:rowId xmlns:a16="http://schemas.microsoft.com/office/drawing/2014/main" val="10001"/>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2"/>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3"/>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4"/>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5"/>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6"/>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7"/>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8"/>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5836158" y="2006360"/>
            <a:ext cx="1936242" cy="43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25"/>
          <p:cNvSpPr txBox="1">
            <a:spLocks noChangeArrowheads="1"/>
          </p:cNvSpPr>
          <p:nvPr/>
        </p:nvSpPr>
        <p:spPr bwMode="auto">
          <a:xfrm>
            <a:off x="6374120" y="3695372"/>
            <a:ext cx="851656" cy="75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8 x 1 MUX</a:t>
            </a:r>
          </a:p>
        </p:txBody>
      </p:sp>
      <p:sp>
        <p:nvSpPr>
          <p:cNvPr id="7" name="Text Box 25"/>
          <p:cNvSpPr txBox="1">
            <a:spLocks noChangeArrowheads="1"/>
          </p:cNvSpPr>
          <p:nvPr/>
        </p:nvSpPr>
        <p:spPr bwMode="auto">
          <a:xfrm>
            <a:off x="5769348" y="3505200"/>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0</a:t>
            </a:r>
          </a:p>
        </p:txBody>
      </p:sp>
      <p:sp>
        <p:nvSpPr>
          <p:cNvPr id="8" name="Text Box 25"/>
          <p:cNvSpPr txBox="1">
            <a:spLocks noChangeArrowheads="1"/>
          </p:cNvSpPr>
          <p:nvPr/>
        </p:nvSpPr>
        <p:spPr bwMode="auto">
          <a:xfrm>
            <a:off x="5769348" y="38216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1</a:t>
            </a:r>
          </a:p>
        </p:txBody>
      </p:sp>
      <p:sp>
        <p:nvSpPr>
          <p:cNvPr id="9" name="Text Box 25"/>
          <p:cNvSpPr txBox="1">
            <a:spLocks noChangeArrowheads="1"/>
          </p:cNvSpPr>
          <p:nvPr/>
        </p:nvSpPr>
        <p:spPr bwMode="auto">
          <a:xfrm>
            <a:off x="5769348" y="41264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2</a:t>
            </a:r>
          </a:p>
        </p:txBody>
      </p:sp>
      <p:sp>
        <p:nvSpPr>
          <p:cNvPr id="10" name="Text Box 25"/>
          <p:cNvSpPr txBox="1">
            <a:spLocks noChangeArrowheads="1"/>
          </p:cNvSpPr>
          <p:nvPr/>
        </p:nvSpPr>
        <p:spPr bwMode="auto">
          <a:xfrm>
            <a:off x="5769348" y="44312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3</a:t>
            </a:r>
          </a:p>
        </p:txBody>
      </p:sp>
      <p:sp>
        <p:nvSpPr>
          <p:cNvPr id="11" name="Text Box 25"/>
          <p:cNvSpPr txBox="1">
            <a:spLocks noChangeArrowheads="1"/>
          </p:cNvSpPr>
          <p:nvPr/>
        </p:nvSpPr>
        <p:spPr bwMode="auto">
          <a:xfrm>
            <a:off x="5769348" y="47360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4</a:t>
            </a:r>
          </a:p>
        </p:txBody>
      </p:sp>
      <p:sp>
        <p:nvSpPr>
          <p:cNvPr id="12" name="Text Box 25"/>
          <p:cNvSpPr txBox="1">
            <a:spLocks noChangeArrowheads="1"/>
          </p:cNvSpPr>
          <p:nvPr/>
        </p:nvSpPr>
        <p:spPr bwMode="auto">
          <a:xfrm>
            <a:off x="5769348" y="50408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5</a:t>
            </a:r>
          </a:p>
        </p:txBody>
      </p:sp>
      <p:sp>
        <p:nvSpPr>
          <p:cNvPr id="13" name="Text Box 25"/>
          <p:cNvSpPr txBox="1">
            <a:spLocks noChangeArrowheads="1"/>
          </p:cNvSpPr>
          <p:nvPr/>
        </p:nvSpPr>
        <p:spPr bwMode="auto">
          <a:xfrm>
            <a:off x="5769348" y="53456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6</a:t>
            </a:r>
          </a:p>
        </p:txBody>
      </p:sp>
      <p:sp>
        <p:nvSpPr>
          <p:cNvPr id="14" name="Text Box 25"/>
          <p:cNvSpPr txBox="1">
            <a:spLocks noChangeArrowheads="1"/>
          </p:cNvSpPr>
          <p:nvPr/>
        </p:nvSpPr>
        <p:spPr bwMode="auto">
          <a:xfrm>
            <a:off x="5769348" y="565046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7</a:t>
            </a:r>
          </a:p>
        </p:txBody>
      </p:sp>
      <p:sp>
        <p:nvSpPr>
          <p:cNvPr id="15" name="Text Box 25"/>
          <p:cNvSpPr txBox="1">
            <a:spLocks noChangeArrowheads="1"/>
          </p:cNvSpPr>
          <p:nvPr/>
        </p:nvSpPr>
        <p:spPr bwMode="auto">
          <a:xfrm>
            <a:off x="5791200" y="2286000"/>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0</a:t>
            </a:r>
          </a:p>
        </p:txBody>
      </p:sp>
      <p:sp>
        <p:nvSpPr>
          <p:cNvPr id="16" name="Text Box 25"/>
          <p:cNvSpPr txBox="1">
            <a:spLocks noChangeArrowheads="1"/>
          </p:cNvSpPr>
          <p:nvPr/>
        </p:nvSpPr>
        <p:spPr bwMode="auto">
          <a:xfrm>
            <a:off x="5791200" y="2602468"/>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1</a:t>
            </a:r>
          </a:p>
        </p:txBody>
      </p:sp>
      <p:sp>
        <p:nvSpPr>
          <p:cNvPr id="17" name="Text Box 25"/>
          <p:cNvSpPr txBox="1">
            <a:spLocks noChangeArrowheads="1"/>
          </p:cNvSpPr>
          <p:nvPr/>
        </p:nvSpPr>
        <p:spPr bwMode="auto">
          <a:xfrm>
            <a:off x="5791200" y="2907268"/>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2</a:t>
            </a:r>
          </a:p>
        </p:txBody>
      </p:sp>
      <p:cxnSp>
        <p:nvCxnSpPr>
          <p:cNvPr id="19" name="Straight Arrow Connector 18"/>
          <p:cNvCxnSpPr/>
          <p:nvPr/>
        </p:nvCxnSpPr>
        <p:spPr>
          <a:xfrm>
            <a:off x="5218698" y="2528888"/>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18698" y="28194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8698" y="31242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218698" y="37338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18698" y="402431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18698" y="432911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218698" y="46482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18698" y="493871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218698" y="524351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18698" y="55626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18698" y="586740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auto">
          <a:xfrm>
            <a:off x="4815794" y="2286000"/>
            <a:ext cx="306494" cy="38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z</a:t>
            </a:r>
          </a:p>
        </p:txBody>
      </p:sp>
      <p:sp>
        <p:nvSpPr>
          <p:cNvPr id="31" name="Text Box 14"/>
          <p:cNvSpPr txBox="1">
            <a:spLocks noChangeArrowheads="1"/>
          </p:cNvSpPr>
          <p:nvPr/>
        </p:nvSpPr>
        <p:spPr bwMode="auto">
          <a:xfrm>
            <a:off x="4829176" y="2543176"/>
            <a:ext cx="324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y</a:t>
            </a:r>
          </a:p>
        </p:txBody>
      </p:sp>
      <p:sp>
        <p:nvSpPr>
          <p:cNvPr id="32" name="Text Box 14"/>
          <p:cNvSpPr txBox="1">
            <a:spLocks noChangeArrowheads="1"/>
          </p:cNvSpPr>
          <p:nvPr/>
        </p:nvSpPr>
        <p:spPr bwMode="auto">
          <a:xfrm>
            <a:off x="4828896" y="2819400"/>
            <a:ext cx="324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x</a:t>
            </a:r>
          </a:p>
        </p:txBody>
      </p:sp>
      <p:sp>
        <p:nvSpPr>
          <p:cNvPr id="33" name="Text Box 14"/>
          <p:cNvSpPr txBox="1">
            <a:spLocks noChangeArrowheads="1"/>
          </p:cNvSpPr>
          <p:nvPr/>
        </p:nvSpPr>
        <p:spPr bwMode="auto">
          <a:xfrm>
            <a:off x="4800600" y="346650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4" name="Text Box 14"/>
          <p:cNvSpPr txBox="1">
            <a:spLocks noChangeArrowheads="1"/>
          </p:cNvSpPr>
          <p:nvPr/>
        </p:nvSpPr>
        <p:spPr bwMode="auto">
          <a:xfrm>
            <a:off x="4800600" y="407610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5" name="Text Box 14"/>
          <p:cNvSpPr txBox="1">
            <a:spLocks noChangeArrowheads="1"/>
          </p:cNvSpPr>
          <p:nvPr/>
        </p:nvSpPr>
        <p:spPr bwMode="auto">
          <a:xfrm>
            <a:off x="4800600" y="438090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6" name="Text Box 14"/>
          <p:cNvSpPr txBox="1">
            <a:spLocks noChangeArrowheads="1"/>
          </p:cNvSpPr>
          <p:nvPr/>
        </p:nvSpPr>
        <p:spPr bwMode="auto">
          <a:xfrm>
            <a:off x="4800600" y="499050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7" name="Text Box 14"/>
          <p:cNvSpPr txBox="1">
            <a:spLocks noChangeArrowheads="1"/>
          </p:cNvSpPr>
          <p:nvPr/>
        </p:nvSpPr>
        <p:spPr bwMode="auto">
          <a:xfrm>
            <a:off x="4800600" y="377130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8" name="Text Box 14"/>
          <p:cNvSpPr txBox="1">
            <a:spLocks noChangeArrowheads="1"/>
          </p:cNvSpPr>
          <p:nvPr/>
        </p:nvSpPr>
        <p:spPr bwMode="auto">
          <a:xfrm>
            <a:off x="4800600" y="4648200"/>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9" name="Text Box 14"/>
          <p:cNvSpPr txBox="1">
            <a:spLocks noChangeArrowheads="1"/>
          </p:cNvSpPr>
          <p:nvPr/>
        </p:nvSpPr>
        <p:spPr bwMode="auto">
          <a:xfrm>
            <a:off x="4800600" y="53295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40" name="Text Box 14"/>
          <p:cNvSpPr txBox="1">
            <a:spLocks noChangeArrowheads="1"/>
          </p:cNvSpPr>
          <p:nvPr/>
        </p:nvSpPr>
        <p:spPr bwMode="auto">
          <a:xfrm>
            <a:off x="4800600" y="56343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cxnSp>
        <p:nvCxnSpPr>
          <p:cNvPr id="41" name="Straight Arrow Connector 40"/>
          <p:cNvCxnSpPr/>
          <p:nvPr/>
        </p:nvCxnSpPr>
        <p:spPr>
          <a:xfrm>
            <a:off x="7752248" y="4267200"/>
            <a:ext cx="62975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auto">
          <a:xfrm>
            <a:off x="7773856" y="3867090"/>
            <a:ext cx="12939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Output = F</a:t>
            </a:r>
          </a:p>
        </p:txBody>
      </p:sp>
    </p:spTree>
    <p:extLst>
      <p:ext uri="{BB962C8B-B14F-4D97-AF65-F5344CB8AC3E}">
        <p14:creationId xmlns:p14="http://schemas.microsoft.com/office/powerpoint/2010/main" val="1083326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500"/>
                                        <p:tgtEl>
                                          <p:spTgt spid="6"/>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up)">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par>
                                <p:cTn id="62" presetID="22" presetClass="entr" presetSubtype="8"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left)">
                                      <p:cBhvr>
                                        <p:cTn id="81" dur="500"/>
                                        <p:tgtEl>
                                          <p:spTgt spid="4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left)">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par>
                                <p:cTn id="90" presetID="22" presetClass="entr" presetSubtype="8"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ipe(left)">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wipe(left)">
                                      <p:cBhvr>
                                        <p:cTn id="105" dur="500"/>
                                        <p:tgtEl>
                                          <p:spTgt spid="34"/>
                                        </p:tgtEl>
                                      </p:cBhvr>
                                    </p:animEffect>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ipe(left)">
                                      <p:cBhvr>
                                        <p:cTn id="113" dur="500"/>
                                        <p:tgtEl>
                                          <p:spTgt spid="35"/>
                                        </p:tgtEl>
                                      </p:cBhvr>
                                    </p:animEffect>
                                  </p:childTnLst>
                                </p:cTn>
                              </p:par>
                              <p:par>
                                <p:cTn id="114" presetID="22" presetClass="entr" presetSubtype="8"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wipe(left)">
                                      <p:cBhvr>
                                        <p:cTn id="116" dur="50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left)">
                                      <p:cBhvr>
                                        <p:cTn id="121" dur="500"/>
                                        <p:tgtEl>
                                          <p:spTgt spid="38"/>
                                        </p:tgtEl>
                                      </p:cBhvr>
                                    </p:animEffect>
                                  </p:childTnLst>
                                </p:cTn>
                              </p:par>
                              <p:par>
                                <p:cTn id="122" presetID="22" presetClass="entr" presetSubtype="8"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left)">
                                      <p:cBhvr>
                                        <p:cTn id="124" dur="500"/>
                                        <p:tgtEl>
                                          <p:spTgt spid="2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wipe(left)">
                                      <p:cBhvr>
                                        <p:cTn id="129" dur="500"/>
                                        <p:tgtEl>
                                          <p:spTgt spid="36"/>
                                        </p:tgtEl>
                                      </p:cBhvr>
                                    </p:animEffect>
                                  </p:childTnLst>
                                </p:cTn>
                              </p:par>
                              <p:par>
                                <p:cTn id="130" presetID="22" presetClass="entr" presetSubtype="8" fill="hold"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wipe(left)">
                                      <p:cBhvr>
                                        <p:cTn id="132" dur="5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wipe(left)">
                                      <p:cBhvr>
                                        <p:cTn id="137" dur="500"/>
                                        <p:tgtEl>
                                          <p:spTgt spid="39"/>
                                        </p:tgtEl>
                                      </p:cBhvr>
                                    </p:animEffect>
                                  </p:childTnLst>
                                </p:cTn>
                              </p:par>
                              <p:par>
                                <p:cTn id="138" presetID="22" presetClass="entr" presetSubtype="8" fill="hold" nodeType="with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wipe(left)">
                                      <p:cBhvr>
                                        <p:cTn id="145" dur="500"/>
                                        <p:tgtEl>
                                          <p:spTgt spid="40"/>
                                        </p:tgtEl>
                                      </p:cBhvr>
                                    </p:animEffect>
                                  </p:childTnLst>
                                </p:cTn>
                              </p:par>
                              <p:par>
                                <p:cTn id="146" presetID="22" presetClass="entr" presetSubtype="8" fill="hold" nodeType="with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wipe(left)">
                                      <p:cBhvr>
                                        <p:cTn id="1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p:bldP spid="8" grpId="0"/>
      <p:bldP spid="9" grpId="0"/>
      <p:bldP spid="10" grpId="0"/>
      <p:bldP spid="11" grpId="0"/>
      <p:bldP spid="12" grpId="0"/>
      <p:bldP spid="13" grpId="0"/>
      <p:bldP spid="14" grpId="0"/>
      <p:bldP spid="15" grpId="0"/>
      <p:bldP spid="16" grpId="0"/>
      <p:bldP spid="17" grpId="0"/>
      <p:bldP spid="30" grpId="0"/>
      <p:bldP spid="31" grpId="0"/>
      <p:bldP spid="32" grpId="0"/>
      <p:bldP spid="33" grpId="0"/>
      <p:bldP spid="34" grpId="0"/>
      <p:bldP spid="35" grpId="0"/>
      <p:bldP spid="36" grpId="0"/>
      <p:bldP spid="37" grpId="0"/>
      <p:bldP spid="38" grpId="0"/>
      <p:bldP spid="39" grpId="0"/>
      <p:bldP spid="40"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function generator</a:t>
            </a:r>
          </a:p>
        </p:txBody>
      </p:sp>
      <p:sp>
        <p:nvSpPr>
          <p:cNvPr id="3" name="Content Placeholder 2"/>
          <p:cNvSpPr>
            <a:spLocks noGrp="1"/>
          </p:cNvSpPr>
          <p:nvPr>
            <p:ph idx="1"/>
          </p:nvPr>
        </p:nvSpPr>
        <p:spPr/>
        <p:txBody>
          <a:bodyPr>
            <a:normAutofit/>
          </a:bodyPr>
          <a:lstStyle/>
          <a:p>
            <a:pPr algn="just"/>
            <a:r>
              <a:rPr lang="en-US" dirty="0"/>
              <a:t>Multiplexer with n-data select inputs can implement any function of n + 1 variables. </a:t>
            </a:r>
          </a:p>
          <a:p>
            <a:pPr algn="just"/>
            <a:r>
              <a:rPr lang="en-US" dirty="0"/>
              <a:t>The first n variables of the function as the select inputs and to use the least significant input variable and its complement to drive some of the data inputs. </a:t>
            </a:r>
          </a:p>
          <a:p>
            <a:pPr algn="just"/>
            <a:r>
              <a:rPr lang="en-US" dirty="0"/>
              <a:t>If the single variable is denoted by D, each data output of the multiplexer will be D, D’, 1, or 0. </a:t>
            </a:r>
          </a:p>
          <a:p>
            <a:pPr algn="just"/>
            <a:r>
              <a:rPr lang="en-US" dirty="0"/>
              <a:t>Suppose, we wish to implement a 4-variable logic function using a multiplexer with three data select inputs. </a:t>
            </a:r>
          </a:p>
          <a:p>
            <a:pPr algn="just"/>
            <a:r>
              <a:rPr lang="en-US" dirty="0"/>
              <a:t>Let the input variables be A, B, C, and D; D is the LSB.</a:t>
            </a:r>
          </a:p>
        </p:txBody>
      </p:sp>
    </p:spTree>
    <p:extLst>
      <p:ext uri="{BB962C8B-B14F-4D97-AF65-F5344CB8AC3E}">
        <p14:creationId xmlns:p14="http://schemas.microsoft.com/office/powerpoint/2010/main" val="1143710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function generator</a:t>
            </a:r>
          </a:p>
        </p:txBody>
      </p:sp>
      <p:sp>
        <p:nvSpPr>
          <p:cNvPr id="3" name="Content Placeholder 2"/>
          <p:cNvSpPr>
            <a:spLocks noGrp="1"/>
          </p:cNvSpPr>
          <p:nvPr>
            <p:ph idx="1"/>
          </p:nvPr>
        </p:nvSpPr>
        <p:spPr/>
        <p:txBody>
          <a:bodyPr/>
          <a:lstStyle/>
          <a:p>
            <a:pPr algn="just"/>
            <a:r>
              <a:rPr lang="en-US" dirty="0"/>
              <a:t>A truth table for the function F(A, B, C, D) is constructed with ABC has the same value twice once with D = 0 and again with D = 1.</a:t>
            </a:r>
          </a:p>
          <a:p>
            <a:pPr algn="just"/>
            <a:r>
              <a:rPr lang="en-US" dirty="0"/>
              <a:t>The following rules are used to determine the connections that should be made to the data inputs of the multiplexer. </a:t>
            </a:r>
          </a:p>
          <a:p>
            <a:pPr marL="914400" lvl="1" indent="-457200" algn="just">
              <a:buFont typeface="+mj-lt"/>
              <a:buAutoNum type="arabicPeriod"/>
            </a:pPr>
            <a:r>
              <a:rPr lang="en-US" dirty="0"/>
              <a:t>If F = 0 both times when the same combination of ABC occurs, connect logic 0 to the data input selected by that combination. </a:t>
            </a:r>
          </a:p>
          <a:p>
            <a:pPr marL="914400" lvl="1" indent="-457200" algn="just">
              <a:buFont typeface="+mj-lt"/>
              <a:buAutoNum type="arabicPeriod"/>
            </a:pPr>
            <a:r>
              <a:rPr lang="en-US" dirty="0"/>
              <a:t>If F = 1 both times when the same combination of ABC occurs, connect logic 1 to the data input selected by that combination. </a:t>
            </a:r>
          </a:p>
          <a:p>
            <a:pPr marL="914400" lvl="1" indent="-457200" algn="just">
              <a:buFont typeface="+mj-lt"/>
              <a:buAutoNum type="arabicPeriod"/>
            </a:pPr>
            <a:r>
              <a:rPr lang="en-US" dirty="0"/>
              <a:t>If F is different for the two occurrences of a combination of ABC, and if F = D in each case, connect D to the data input selected by that combination. </a:t>
            </a:r>
          </a:p>
          <a:p>
            <a:pPr marL="914400" lvl="1" indent="-457200" algn="just">
              <a:buFont typeface="+mj-lt"/>
              <a:buAutoNum type="arabicPeriod"/>
            </a:pPr>
            <a:r>
              <a:rPr lang="en-US" dirty="0"/>
              <a:t>If F is different for the two occurrences of a combination of ABC, and if F = D in each case, connect D to the data input selected by that combination.</a:t>
            </a:r>
          </a:p>
        </p:txBody>
      </p:sp>
    </p:spTree>
    <p:extLst>
      <p:ext uri="{BB962C8B-B14F-4D97-AF65-F5344CB8AC3E}">
        <p14:creationId xmlns:p14="http://schemas.microsoft.com/office/powerpoint/2010/main" val="404393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 y="409576"/>
          <a:ext cx="3474720" cy="6400800"/>
        </p:xfrm>
        <a:graphic>
          <a:graphicData uri="http://schemas.openxmlformats.org/drawingml/2006/table">
            <a:tbl>
              <a:tblPr firstRow="1" bandRow="1">
                <a:tableStyleId>{5C22544A-7EE6-4342-B048-85BDC9FD1C3A}</a:tableStyleId>
              </a:tblPr>
              <a:tblGrid>
                <a:gridCol w="528320">
                  <a:extLst>
                    <a:ext uri="{9D8B030D-6E8A-4147-A177-3AD203B41FA5}">
                      <a16:colId xmlns:a16="http://schemas.microsoft.com/office/drawing/2014/main" val="20000"/>
                    </a:ext>
                  </a:extLst>
                </a:gridCol>
                <a:gridCol w="528320">
                  <a:extLst>
                    <a:ext uri="{9D8B030D-6E8A-4147-A177-3AD203B41FA5}">
                      <a16:colId xmlns:a16="http://schemas.microsoft.com/office/drawing/2014/main" val="20001"/>
                    </a:ext>
                  </a:extLst>
                </a:gridCol>
                <a:gridCol w="528320">
                  <a:extLst>
                    <a:ext uri="{9D8B030D-6E8A-4147-A177-3AD203B41FA5}">
                      <a16:colId xmlns:a16="http://schemas.microsoft.com/office/drawing/2014/main" val="20002"/>
                    </a:ext>
                  </a:extLst>
                </a:gridCol>
                <a:gridCol w="528320">
                  <a:extLst>
                    <a:ext uri="{9D8B030D-6E8A-4147-A177-3AD203B41FA5}">
                      <a16:colId xmlns:a16="http://schemas.microsoft.com/office/drawing/2014/main" val="20003"/>
                    </a:ext>
                  </a:extLst>
                </a:gridCol>
                <a:gridCol w="528320">
                  <a:extLst>
                    <a:ext uri="{9D8B030D-6E8A-4147-A177-3AD203B41FA5}">
                      <a16:colId xmlns:a16="http://schemas.microsoft.com/office/drawing/2014/main" val="20004"/>
                    </a:ext>
                  </a:extLst>
                </a:gridCol>
                <a:gridCol w="833120">
                  <a:extLst>
                    <a:ext uri="{9D8B030D-6E8A-4147-A177-3AD203B41FA5}">
                      <a16:colId xmlns:a16="http://schemas.microsoft.com/office/drawing/2014/main" val="20005"/>
                    </a:ext>
                  </a:extLst>
                </a:gridCol>
              </a:tblGrid>
              <a:tr h="357329">
                <a:tc>
                  <a:txBody>
                    <a:bodyPr/>
                    <a:lstStyle/>
                    <a:p>
                      <a:pPr algn="ctr"/>
                      <a:r>
                        <a:rPr lang="en-US" sz="2000" b="1" dirty="0"/>
                        <a:t>S</a:t>
                      </a:r>
                      <a:r>
                        <a:rPr lang="en-US" sz="2000" b="1" baseline="-25000" dirty="0"/>
                        <a:t>2</a:t>
                      </a:r>
                    </a:p>
                  </a:txBody>
                  <a:tcPr anchor="ctr"/>
                </a:tc>
                <a:tc>
                  <a:txBody>
                    <a:bodyPr/>
                    <a:lstStyle/>
                    <a:p>
                      <a:pPr algn="ctr"/>
                      <a:r>
                        <a:rPr lang="en-US" sz="2000" b="1" dirty="0"/>
                        <a:t>S</a:t>
                      </a:r>
                      <a:r>
                        <a:rPr lang="en-US" sz="2000" b="1" baseline="-25000" dirty="0"/>
                        <a:t>1</a:t>
                      </a:r>
                    </a:p>
                  </a:txBody>
                  <a:tcPr anchor="ctr"/>
                </a:tc>
                <a:tc>
                  <a:txBody>
                    <a:bodyPr/>
                    <a:lstStyle/>
                    <a:p>
                      <a:pPr algn="ctr"/>
                      <a:r>
                        <a:rPr lang="en-US" sz="2000" b="1" dirty="0"/>
                        <a:t>S</a:t>
                      </a:r>
                      <a:r>
                        <a:rPr lang="en-US" sz="2000" b="1" baseline="-25000" dirty="0"/>
                        <a:t>0</a:t>
                      </a:r>
                    </a:p>
                  </a:txBody>
                  <a:tcPr anchor="ctr"/>
                </a:tc>
                <a:tc rowSpan="2">
                  <a:txBody>
                    <a:bodyPr/>
                    <a:lstStyle/>
                    <a:p>
                      <a:pPr algn="ctr"/>
                      <a:r>
                        <a:rPr lang="en-US" sz="2000" b="1" dirty="0"/>
                        <a:t>D</a:t>
                      </a:r>
                    </a:p>
                  </a:txBody>
                  <a:tcPr anchor="ctr"/>
                </a:tc>
                <a:tc rowSpan="2" gridSpan="2">
                  <a:txBody>
                    <a:bodyPr/>
                    <a:lstStyle/>
                    <a:p>
                      <a:pPr algn="ctr"/>
                      <a:r>
                        <a:rPr lang="en-US" sz="2000" b="1" dirty="0"/>
                        <a:t>F</a:t>
                      </a:r>
                    </a:p>
                  </a:txBody>
                  <a:tcPr anchor="ctr"/>
                </a:tc>
                <a:tc rowSpan="2" hMerge="1">
                  <a:txBody>
                    <a:bodyPr/>
                    <a:lstStyle/>
                    <a:p>
                      <a:pPr algn="ctr"/>
                      <a:endParaRPr lang="en-US" sz="2000" b="1" dirty="0"/>
                    </a:p>
                  </a:txBody>
                  <a:tcPr anchor="ctr"/>
                </a:tc>
                <a:extLst>
                  <a:ext uri="{0D108BD9-81ED-4DB2-BD59-A6C34878D82A}">
                    <a16:rowId xmlns:a16="http://schemas.microsoft.com/office/drawing/2014/main" val="10000"/>
                  </a:ext>
                </a:extLst>
              </a:tr>
              <a:tr h="357329">
                <a:tc>
                  <a:txBody>
                    <a:bodyPr/>
                    <a:lstStyle/>
                    <a:p>
                      <a:pPr algn="ctr"/>
                      <a:r>
                        <a:rPr lang="en-US" sz="2000" dirty="0"/>
                        <a:t>A</a:t>
                      </a:r>
                    </a:p>
                  </a:txBody>
                  <a:tcPr anchor="ctr"/>
                </a:tc>
                <a:tc>
                  <a:txBody>
                    <a:bodyPr/>
                    <a:lstStyle/>
                    <a:p>
                      <a:pPr algn="ctr"/>
                      <a:r>
                        <a:rPr lang="en-US" sz="2000" dirty="0"/>
                        <a:t>B</a:t>
                      </a:r>
                    </a:p>
                  </a:txBody>
                  <a:tcPr anchor="ctr"/>
                </a:tc>
                <a:tc>
                  <a:txBody>
                    <a:bodyPr/>
                    <a:lstStyle/>
                    <a:p>
                      <a:pPr algn="ctr"/>
                      <a:r>
                        <a:rPr lang="en-US" sz="2000" dirty="0"/>
                        <a:t>C</a:t>
                      </a:r>
                    </a:p>
                  </a:txBody>
                  <a:tcPr anchor="ctr"/>
                </a:tc>
                <a:tc vMerge="1">
                  <a:txBody>
                    <a:bodyPr/>
                    <a:lstStyle/>
                    <a:p>
                      <a:pPr algn="ctr"/>
                      <a:endParaRPr lang="en-US" sz="2000" dirty="0"/>
                    </a:p>
                  </a:txBody>
                  <a:tcPr anchor="ct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577418">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F</a:t>
                      </a:r>
                      <a:r>
                        <a:rPr lang="en-US" sz="2000" baseline="0" dirty="0"/>
                        <a:t> = 1</a:t>
                      </a:r>
                      <a:endParaRPr lang="en-US" sz="2000" dirty="0"/>
                    </a:p>
                  </a:txBody>
                  <a:tcPr anchor="ctr"/>
                </a:tc>
                <a:extLst>
                  <a:ext uri="{0D108BD9-81ED-4DB2-BD59-A6C34878D82A}">
                    <a16:rowId xmlns:a16="http://schemas.microsoft.com/office/drawing/2014/main" val="10002"/>
                  </a:ext>
                </a:extLst>
              </a:tr>
              <a:tr h="577418">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tc>
                <a:extLst>
                  <a:ext uri="{0D108BD9-81ED-4DB2-BD59-A6C34878D82A}">
                    <a16:rowId xmlns:a16="http://schemas.microsoft.com/office/drawing/2014/main" val="10003"/>
                  </a:ext>
                </a:extLst>
              </a:tr>
              <a:tr h="577418">
                <a:tc>
                  <a:txBody>
                    <a:bodyPr/>
                    <a:lstStyle/>
                    <a:p>
                      <a:pPr algn="ctr"/>
                      <a:r>
                        <a:rPr lang="en-US" sz="2000" dirty="0"/>
                        <a:t>0</a:t>
                      </a:r>
                    </a:p>
                    <a:p>
                      <a:pPr algn="ctr"/>
                      <a:r>
                        <a:rPr lang="en-US" sz="2000" dirty="0"/>
                        <a:t>0</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1</a:t>
                      </a:r>
                    </a:p>
                    <a:p>
                      <a:pPr algn="ctr"/>
                      <a:r>
                        <a:rPr lang="en-US" sz="2000" dirty="0"/>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D’</a:t>
                      </a:r>
                      <a:endParaRPr lang="en-US" sz="2000" dirty="0"/>
                    </a:p>
                  </a:txBody>
                  <a:tcPr anchor="ctr"/>
                </a:tc>
                <a:extLst>
                  <a:ext uri="{0D108BD9-81ED-4DB2-BD59-A6C34878D82A}">
                    <a16:rowId xmlns:a16="http://schemas.microsoft.com/office/drawing/2014/main" val="10004"/>
                  </a:ext>
                </a:extLst>
              </a:tr>
              <a:tr h="577418">
                <a:tc>
                  <a:txBody>
                    <a:bodyPr/>
                    <a:lstStyle/>
                    <a:p>
                      <a:pPr algn="ctr"/>
                      <a:r>
                        <a:rPr lang="en-US" sz="2000" dirty="0"/>
                        <a:t>0</a:t>
                      </a:r>
                    </a:p>
                    <a:p>
                      <a:pPr algn="ctr"/>
                      <a:r>
                        <a:rPr lang="en-US" sz="2000" dirty="0"/>
                        <a:t>0</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tc>
                <a:extLst>
                  <a:ext uri="{0D108BD9-81ED-4DB2-BD59-A6C34878D82A}">
                    <a16:rowId xmlns:a16="http://schemas.microsoft.com/office/drawing/2014/main" val="10005"/>
                  </a:ext>
                </a:extLst>
              </a:tr>
              <a:tr h="577418">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tc>
                <a:extLst>
                  <a:ext uri="{0D108BD9-81ED-4DB2-BD59-A6C34878D82A}">
                    <a16:rowId xmlns:a16="http://schemas.microsoft.com/office/drawing/2014/main" val="10006"/>
                  </a:ext>
                </a:extLst>
              </a:tr>
              <a:tr h="577418">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tc>
                <a:extLst>
                  <a:ext uri="{0D108BD9-81ED-4DB2-BD59-A6C34878D82A}">
                    <a16:rowId xmlns:a16="http://schemas.microsoft.com/office/drawing/2014/main" val="10007"/>
                  </a:ext>
                </a:extLst>
              </a:tr>
              <a:tr h="577418">
                <a:tc>
                  <a:txBody>
                    <a:bodyPr/>
                    <a:lstStyle/>
                    <a:p>
                      <a:pPr algn="ctr"/>
                      <a:r>
                        <a:rPr lang="en-US" sz="2000" dirty="0"/>
                        <a:t>1</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0</a:t>
                      </a:r>
                    </a:p>
                    <a:p>
                      <a:pPr algn="ctr"/>
                      <a:r>
                        <a:rPr lang="en-US" sz="2000" dirty="0"/>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tc>
                <a:extLst>
                  <a:ext uri="{0D108BD9-81ED-4DB2-BD59-A6C34878D82A}">
                    <a16:rowId xmlns:a16="http://schemas.microsoft.com/office/drawing/2014/main" val="10008"/>
                  </a:ext>
                </a:extLst>
              </a:tr>
              <a:tr h="577418">
                <a:tc>
                  <a:txBody>
                    <a:bodyPr/>
                    <a:lstStyle/>
                    <a:p>
                      <a:pPr algn="ctr"/>
                      <a:r>
                        <a:rPr lang="en-US" sz="2000" dirty="0"/>
                        <a:t>1</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algn="ctr"/>
                      <a:r>
                        <a:rPr lang="en-US" sz="2000" dirty="0"/>
                        <a:t>0</a:t>
                      </a:r>
                    </a:p>
                    <a:p>
                      <a:pPr algn="ctr"/>
                      <a:r>
                        <a:rPr lang="en-US" sz="2000" dirty="0"/>
                        <a:t>1</a:t>
                      </a:r>
                    </a:p>
                  </a:txBody>
                  <a:tcPr anchor="ctr"/>
                </a:tc>
                <a:tc>
                  <a:txBody>
                    <a:bodyPr/>
                    <a:lstStyle/>
                    <a:p>
                      <a:pPr algn="ctr"/>
                      <a:r>
                        <a:rPr lang="en-US" sz="2000" dirty="0"/>
                        <a:t>1</a:t>
                      </a:r>
                    </a:p>
                    <a:p>
                      <a:pPr algn="ctr"/>
                      <a:r>
                        <a:rPr lang="en-US" sz="20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2" y="-4760"/>
            <a:ext cx="8909535" cy="400110"/>
          </a:xfrm>
          <a:prstGeom prst="rect">
            <a:avLst/>
          </a:prstGeom>
        </p:spPr>
        <p:txBody>
          <a:bodyPr>
            <a:spAutoFit/>
          </a:bodyPr>
          <a:lstStyle/>
          <a:p>
            <a:r>
              <a:rPr lang="en-US" sz="2000" dirty="0"/>
              <a:t>Implement the following function using 8 to 1 MUX   F = </a:t>
            </a:r>
            <a:r>
              <a:rPr lang="el-GR" sz="2000" dirty="0">
                <a:latin typeface="Cambria Math" panose="02040503050406030204" pitchFamily="18" charset="0"/>
                <a:ea typeface="Cambria Math" panose="02040503050406030204" pitchFamily="18" charset="0"/>
              </a:rPr>
              <a:t>Σ</a:t>
            </a:r>
            <a:r>
              <a:rPr lang="en-US" sz="2000" dirty="0">
                <a:latin typeface="Cambria Math" panose="02040503050406030204" pitchFamily="18" charset="0"/>
                <a:ea typeface="Cambria Math" panose="02040503050406030204" pitchFamily="18" charset="0"/>
              </a:rPr>
              <a:t> m(0,1,2,3,4,10,11,14,15)</a:t>
            </a:r>
            <a:endParaRPr lang="en-US" sz="2000" dirty="0"/>
          </a:p>
        </p:txBody>
      </p:sp>
      <p:sp>
        <p:nvSpPr>
          <p:cNvPr id="6" name="Rectangle 5"/>
          <p:cNvSpPr/>
          <p:nvPr/>
        </p:nvSpPr>
        <p:spPr>
          <a:xfrm>
            <a:off x="5531358" y="914400"/>
            <a:ext cx="1936242" cy="43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Box 25"/>
          <p:cNvSpPr txBox="1">
            <a:spLocks noChangeArrowheads="1"/>
          </p:cNvSpPr>
          <p:nvPr/>
        </p:nvSpPr>
        <p:spPr bwMode="auto">
          <a:xfrm>
            <a:off x="6069320" y="2603412"/>
            <a:ext cx="851656" cy="75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8 x 1 MUX</a:t>
            </a:r>
          </a:p>
        </p:txBody>
      </p:sp>
      <p:sp>
        <p:nvSpPr>
          <p:cNvPr id="8" name="Text Box 25"/>
          <p:cNvSpPr txBox="1">
            <a:spLocks noChangeArrowheads="1"/>
          </p:cNvSpPr>
          <p:nvPr/>
        </p:nvSpPr>
        <p:spPr bwMode="auto">
          <a:xfrm>
            <a:off x="5464548" y="2413240"/>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0</a:t>
            </a:r>
          </a:p>
        </p:txBody>
      </p:sp>
      <p:sp>
        <p:nvSpPr>
          <p:cNvPr id="9" name="Text Box 25"/>
          <p:cNvSpPr txBox="1">
            <a:spLocks noChangeArrowheads="1"/>
          </p:cNvSpPr>
          <p:nvPr/>
        </p:nvSpPr>
        <p:spPr bwMode="auto">
          <a:xfrm>
            <a:off x="5464548" y="27297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1</a:t>
            </a:r>
          </a:p>
        </p:txBody>
      </p:sp>
      <p:sp>
        <p:nvSpPr>
          <p:cNvPr id="10" name="Text Box 25"/>
          <p:cNvSpPr txBox="1">
            <a:spLocks noChangeArrowheads="1"/>
          </p:cNvSpPr>
          <p:nvPr/>
        </p:nvSpPr>
        <p:spPr bwMode="auto">
          <a:xfrm>
            <a:off x="5464548" y="30345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2</a:t>
            </a:r>
          </a:p>
        </p:txBody>
      </p:sp>
      <p:sp>
        <p:nvSpPr>
          <p:cNvPr id="11" name="Text Box 25"/>
          <p:cNvSpPr txBox="1">
            <a:spLocks noChangeArrowheads="1"/>
          </p:cNvSpPr>
          <p:nvPr/>
        </p:nvSpPr>
        <p:spPr bwMode="auto">
          <a:xfrm>
            <a:off x="5464548" y="33393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3</a:t>
            </a:r>
          </a:p>
        </p:txBody>
      </p:sp>
      <p:sp>
        <p:nvSpPr>
          <p:cNvPr id="12" name="Text Box 25"/>
          <p:cNvSpPr txBox="1">
            <a:spLocks noChangeArrowheads="1"/>
          </p:cNvSpPr>
          <p:nvPr/>
        </p:nvSpPr>
        <p:spPr bwMode="auto">
          <a:xfrm>
            <a:off x="5464548" y="36441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4</a:t>
            </a:r>
          </a:p>
        </p:txBody>
      </p:sp>
      <p:sp>
        <p:nvSpPr>
          <p:cNvPr id="13" name="Text Box 25"/>
          <p:cNvSpPr txBox="1">
            <a:spLocks noChangeArrowheads="1"/>
          </p:cNvSpPr>
          <p:nvPr/>
        </p:nvSpPr>
        <p:spPr bwMode="auto">
          <a:xfrm>
            <a:off x="5464548" y="39489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5</a:t>
            </a:r>
          </a:p>
        </p:txBody>
      </p:sp>
      <p:sp>
        <p:nvSpPr>
          <p:cNvPr id="14" name="Text Box 25"/>
          <p:cNvSpPr txBox="1">
            <a:spLocks noChangeArrowheads="1"/>
          </p:cNvSpPr>
          <p:nvPr/>
        </p:nvSpPr>
        <p:spPr bwMode="auto">
          <a:xfrm>
            <a:off x="5464548" y="42537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6</a:t>
            </a:r>
          </a:p>
        </p:txBody>
      </p:sp>
      <p:sp>
        <p:nvSpPr>
          <p:cNvPr id="15" name="Text Box 25"/>
          <p:cNvSpPr txBox="1">
            <a:spLocks noChangeArrowheads="1"/>
          </p:cNvSpPr>
          <p:nvPr/>
        </p:nvSpPr>
        <p:spPr bwMode="auto">
          <a:xfrm>
            <a:off x="5464548" y="4558508"/>
            <a:ext cx="480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D</a:t>
            </a:r>
            <a:r>
              <a:rPr lang="en-US" altLang="en-US" sz="2400" baseline="-25000" dirty="0">
                <a:solidFill>
                  <a:schemeClr val="bg1"/>
                </a:solidFill>
              </a:rPr>
              <a:t>7</a:t>
            </a:r>
          </a:p>
        </p:txBody>
      </p:sp>
      <p:sp>
        <p:nvSpPr>
          <p:cNvPr id="16" name="Text Box 25"/>
          <p:cNvSpPr txBox="1">
            <a:spLocks noChangeArrowheads="1"/>
          </p:cNvSpPr>
          <p:nvPr/>
        </p:nvSpPr>
        <p:spPr bwMode="auto">
          <a:xfrm>
            <a:off x="5486400" y="1194040"/>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0</a:t>
            </a:r>
          </a:p>
        </p:txBody>
      </p:sp>
      <p:sp>
        <p:nvSpPr>
          <p:cNvPr id="17" name="Text Box 25"/>
          <p:cNvSpPr txBox="1">
            <a:spLocks noChangeArrowheads="1"/>
          </p:cNvSpPr>
          <p:nvPr/>
        </p:nvSpPr>
        <p:spPr bwMode="auto">
          <a:xfrm>
            <a:off x="5486400" y="1510508"/>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1</a:t>
            </a:r>
          </a:p>
        </p:txBody>
      </p:sp>
      <p:sp>
        <p:nvSpPr>
          <p:cNvPr id="18" name="Text Box 25"/>
          <p:cNvSpPr txBox="1">
            <a:spLocks noChangeArrowheads="1"/>
          </p:cNvSpPr>
          <p:nvPr/>
        </p:nvSpPr>
        <p:spPr bwMode="auto">
          <a:xfrm>
            <a:off x="5486400" y="1815308"/>
            <a:ext cx="43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chemeClr val="bg1"/>
                </a:solidFill>
              </a:rPr>
              <a:t>S</a:t>
            </a:r>
            <a:r>
              <a:rPr lang="en-US" altLang="en-US" sz="2400" baseline="-25000" dirty="0">
                <a:solidFill>
                  <a:schemeClr val="bg1"/>
                </a:solidFill>
              </a:rPr>
              <a:t>2</a:t>
            </a:r>
          </a:p>
        </p:txBody>
      </p:sp>
      <p:cxnSp>
        <p:nvCxnSpPr>
          <p:cNvPr id="19" name="Straight Arrow Connector 18"/>
          <p:cNvCxnSpPr/>
          <p:nvPr/>
        </p:nvCxnSpPr>
        <p:spPr>
          <a:xfrm>
            <a:off x="4913898" y="1436928"/>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13898" y="17274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13898" y="20322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13898" y="26418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13898" y="293235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13898" y="323715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13898" y="35562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13898" y="384675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13898" y="415155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13898" y="44706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913898" y="4775440"/>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auto">
          <a:xfrm>
            <a:off x="4510994" y="1194040"/>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C</a:t>
            </a:r>
          </a:p>
        </p:txBody>
      </p:sp>
      <p:sp>
        <p:nvSpPr>
          <p:cNvPr id="31" name="Text Box 14"/>
          <p:cNvSpPr txBox="1">
            <a:spLocks noChangeArrowheads="1"/>
          </p:cNvSpPr>
          <p:nvPr/>
        </p:nvSpPr>
        <p:spPr bwMode="auto">
          <a:xfrm>
            <a:off x="4524376" y="1451216"/>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B</a:t>
            </a:r>
          </a:p>
        </p:txBody>
      </p:sp>
      <p:sp>
        <p:nvSpPr>
          <p:cNvPr id="32" name="Text Box 14"/>
          <p:cNvSpPr txBox="1">
            <a:spLocks noChangeArrowheads="1"/>
          </p:cNvSpPr>
          <p:nvPr/>
        </p:nvSpPr>
        <p:spPr bwMode="auto">
          <a:xfrm>
            <a:off x="4524096" y="1727440"/>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A</a:t>
            </a:r>
          </a:p>
        </p:txBody>
      </p:sp>
      <p:sp>
        <p:nvSpPr>
          <p:cNvPr id="33" name="Text Box 14"/>
          <p:cNvSpPr txBox="1">
            <a:spLocks noChangeArrowheads="1"/>
          </p:cNvSpPr>
          <p:nvPr/>
        </p:nvSpPr>
        <p:spPr bwMode="auto">
          <a:xfrm>
            <a:off x="4495800" y="237454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4" name="Text Box 14"/>
          <p:cNvSpPr txBox="1">
            <a:spLocks noChangeArrowheads="1"/>
          </p:cNvSpPr>
          <p:nvPr/>
        </p:nvSpPr>
        <p:spPr bwMode="auto">
          <a:xfrm>
            <a:off x="4495800" y="2984145"/>
            <a:ext cx="451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D’</a:t>
            </a:r>
          </a:p>
        </p:txBody>
      </p:sp>
      <p:sp>
        <p:nvSpPr>
          <p:cNvPr id="35" name="Text Box 14"/>
          <p:cNvSpPr txBox="1">
            <a:spLocks noChangeArrowheads="1"/>
          </p:cNvSpPr>
          <p:nvPr/>
        </p:nvSpPr>
        <p:spPr bwMode="auto">
          <a:xfrm>
            <a:off x="4495800" y="328894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6" name="Text Box 14"/>
          <p:cNvSpPr txBox="1">
            <a:spLocks noChangeArrowheads="1"/>
          </p:cNvSpPr>
          <p:nvPr/>
        </p:nvSpPr>
        <p:spPr bwMode="auto">
          <a:xfrm>
            <a:off x="4495800" y="3898545"/>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7" name="Text Box 14"/>
          <p:cNvSpPr txBox="1">
            <a:spLocks noChangeArrowheads="1"/>
          </p:cNvSpPr>
          <p:nvPr/>
        </p:nvSpPr>
        <p:spPr bwMode="auto">
          <a:xfrm>
            <a:off x="4495800" y="267934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8" name="Text Box 14"/>
          <p:cNvSpPr txBox="1">
            <a:spLocks noChangeArrowheads="1"/>
          </p:cNvSpPr>
          <p:nvPr/>
        </p:nvSpPr>
        <p:spPr bwMode="auto">
          <a:xfrm>
            <a:off x="4495800" y="35769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9" name="Text Box 14"/>
          <p:cNvSpPr txBox="1">
            <a:spLocks noChangeArrowheads="1"/>
          </p:cNvSpPr>
          <p:nvPr/>
        </p:nvSpPr>
        <p:spPr bwMode="auto">
          <a:xfrm>
            <a:off x="4495800" y="423757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40" name="Text Box 14"/>
          <p:cNvSpPr txBox="1">
            <a:spLocks noChangeArrowheads="1"/>
          </p:cNvSpPr>
          <p:nvPr/>
        </p:nvSpPr>
        <p:spPr bwMode="auto">
          <a:xfrm>
            <a:off x="4495800" y="454237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cxnSp>
        <p:nvCxnSpPr>
          <p:cNvPr id="41" name="Straight Arrow Connector 40"/>
          <p:cNvCxnSpPr/>
          <p:nvPr/>
        </p:nvCxnSpPr>
        <p:spPr>
          <a:xfrm>
            <a:off x="7447448" y="3175240"/>
            <a:ext cx="62975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auto">
          <a:xfrm>
            <a:off x="7469056" y="2775130"/>
            <a:ext cx="12939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Output = F</a:t>
            </a:r>
          </a:p>
        </p:txBody>
      </p:sp>
      <p:sp>
        <p:nvSpPr>
          <p:cNvPr id="3" name="Rectangle 2"/>
          <p:cNvSpPr/>
          <p:nvPr/>
        </p:nvSpPr>
        <p:spPr>
          <a:xfrm>
            <a:off x="2743200" y="1377745"/>
            <a:ext cx="685800" cy="37838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743200" y="2057400"/>
            <a:ext cx="685800" cy="37838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743200" y="2743200"/>
            <a:ext cx="685800" cy="37838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43200" y="3429000"/>
            <a:ext cx="685800" cy="37838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743200" y="4193620"/>
            <a:ext cx="685800" cy="37838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43200" y="4879420"/>
            <a:ext cx="685800" cy="37838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743200" y="5565220"/>
            <a:ext cx="685800" cy="37838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743200" y="6251020"/>
            <a:ext cx="685800" cy="37838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174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0" nodeType="clickEffect">
                                  <p:stCondLst>
                                    <p:cond delay="0"/>
                                  </p:stCondLst>
                                  <p:childTnLst>
                                    <p:animEffect transition="out" filter="wipe(down)">
                                      <p:cBhvr>
                                        <p:cTn id="29" dur="500"/>
                                        <p:tgtEl>
                                          <p:spTgt spid="45"/>
                                        </p:tgtEl>
                                      </p:cBhvr>
                                    </p:animEffect>
                                    <p:set>
                                      <p:cBhvr>
                                        <p:cTn id="30" dur="1" fill="hold">
                                          <p:stCondLst>
                                            <p:cond delay="499"/>
                                          </p:stCondLst>
                                        </p:cTn>
                                        <p:tgtEl>
                                          <p:spTgt spid="4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0" nodeType="clickEffect">
                                  <p:stCondLst>
                                    <p:cond delay="0"/>
                                  </p:stCondLst>
                                  <p:childTnLst>
                                    <p:animEffect transition="out" filter="wipe(down)">
                                      <p:cBhvr>
                                        <p:cTn id="34" dur="500"/>
                                        <p:tgtEl>
                                          <p:spTgt spid="46"/>
                                        </p:tgtEl>
                                      </p:cBhvr>
                                    </p:animEffect>
                                    <p:set>
                                      <p:cBhvr>
                                        <p:cTn id="35" dur="1" fill="hold">
                                          <p:stCondLst>
                                            <p:cond delay="499"/>
                                          </p:stCondLst>
                                        </p:cTn>
                                        <p:tgtEl>
                                          <p:spTgt spid="4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0" nodeType="clickEffect">
                                  <p:stCondLst>
                                    <p:cond delay="0"/>
                                  </p:stCondLst>
                                  <p:childTnLst>
                                    <p:animEffect transition="out" filter="wipe(down)">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0" nodeType="clickEffect">
                                  <p:stCondLst>
                                    <p:cond delay="0"/>
                                  </p:stCondLst>
                                  <p:childTnLst>
                                    <p:animEffect transition="out" filter="wipe(down)">
                                      <p:cBhvr>
                                        <p:cTn id="44" dur="500"/>
                                        <p:tgtEl>
                                          <p:spTgt spid="48"/>
                                        </p:tgtEl>
                                      </p:cBhvr>
                                    </p:animEffect>
                                    <p:set>
                                      <p:cBhvr>
                                        <p:cTn id="45" dur="1" fill="hold">
                                          <p:stCondLst>
                                            <p:cond delay="499"/>
                                          </p:stCondLst>
                                        </p:cTn>
                                        <p:tgtEl>
                                          <p:spTgt spid="4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0"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up)">
                                      <p:cBhvr>
                                        <p:cTn id="55" dur="500"/>
                                        <p:tgtEl>
                                          <p:spTgt spid="6"/>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up)">
                                      <p:cBhvr>
                                        <p:cTn id="58" dur="500"/>
                                        <p:tgtEl>
                                          <p:spTgt spid="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up)">
                                      <p:cBhvr>
                                        <p:cTn id="64" dur="500"/>
                                        <p:tgtEl>
                                          <p:spTgt spid="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up)">
                                      <p:cBhvr>
                                        <p:cTn id="70" dur="500"/>
                                        <p:tgtEl>
                                          <p:spTgt spid="1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up)">
                                      <p:cBhvr>
                                        <p:cTn id="73" dur="500"/>
                                        <p:tgtEl>
                                          <p:spTgt spid="12"/>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up)">
                                      <p:cBhvr>
                                        <p:cTn id="76" dur="500"/>
                                        <p:tgtEl>
                                          <p:spTgt spid="1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up)">
                                      <p:cBhvr>
                                        <p:cTn id="85" dur="500"/>
                                        <p:tgtEl>
                                          <p:spTgt spid="1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up)">
                                      <p:cBhvr>
                                        <p:cTn id="88" dur="500"/>
                                        <p:tgtEl>
                                          <p:spTgt spid="1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up)">
                                      <p:cBhvr>
                                        <p:cTn id="91" dur="500"/>
                                        <p:tgtEl>
                                          <p:spTgt spid="18"/>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up)">
                                      <p:cBhvr>
                                        <p:cTn id="94" dur="500"/>
                                        <p:tgtEl>
                                          <p:spTgt spid="42"/>
                                        </p:tgtEl>
                                      </p:cBhvr>
                                    </p:animEffect>
                                  </p:childTnLst>
                                </p:cTn>
                              </p:par>
                              <p:par>
                                <p:cTn id="95" presetID="22" presetClass="entr" presetSubtype="1"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up)">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left)">
                                      <p:cBhvr>
                                        <p:cTn id="102" dur="500"/>
                                        <p:tgtEl>
                                          <p:spTgt spid="19"/>
                                        </p:tgtEl>
                                      </p:cBhvr>
                                    </p:animEffect>
                                  </p:childTnLst>
                                </p:cTn>
                              </p:par>
                              <p:par>
                                <p:cTn id="103" presetID="22" presetClass="entr" presetSubtype="8" fill="hold"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left)">
                                      <p:cBhvr>
                                        <p:cTn id="105" dur="500"/>
                                        <p:tgtEl>
                                          <p:spTgt spid="20"/>
                                        </p:tgtEl>
                                      </p:cBhvr>
                                    </p:animEffect>
                                  </p:childTnLst>
                                </p:cTn>
                              </p:par>
                              <p:par>
                                <p:cTn id="106" presetID="22" presetClass="entr" presetSubtype="8"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500"/>
                                        <p:tgtEl>
                                          <p:spTgt spid="21"/>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left)">
                                      <p:cBhvr>
                                        <p:cTn id="111" dur="500"/>
                                        <p:tgtEl>
                                          <p:spTgt spid="31"/>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left)">
                                      <p:cBhvr>
                                        <p:cTn id="114" dur="500"/>
                                        <p:tgtEl>
                                          <p:spTgt spid="30"/>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wipe(left)">
                                      <p:cBhvr>
                                        <p:cTn id="122" dur="500"/>
                                        <p:tgtEl>
                                          <p:spTgt spid="22"/>
                                        </p:tgtEl>
                                      </p:cBhvr>
                                    </p:animEffect>
                                  </p:childTnLst>
                                </p:cTn>
                              </p:par>
                              <p:par>
                                <p:cTn id="123" presetID="22" presetClass="entr" presetSubtype="8" fill="hold"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wipe(left)">
                                      <p:cBhvr>
                                        <p:cTn id="125" dur="500"/>
                                        <p:tgtEl>
                                          <p:spTgt spid="23"/>
                                        </p:tgtEl>
                                      </p:cBhvr>
                                    </p:animEffect>
                                  </p:childTnLst>
                                </p:cTn>
                              </p:par>
                              <p:par>
                                <p:cTn id="126" presetID="22" presetClass="entr" presetSubtype="8" fill="hold" nodeType="with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wipe(left)">
                                      <p:cBhvr>
                                        <p:cTn id="128" dur="500"/>
                                        <p:tgtEl>
                                          <p:spTgt spid="24"/>
                                        </p:tgtEl>
                                      </p:cBhvr>
                                    </p:animEffect>
                                  </p:childTnLst>
                                </p:cTn>
                              </p:par>
                              <p:par>
                                <p:cTn id="129" presetID="22" presetClass="entr" presetSubtype="8" fill="hold" nodeType="with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wipe(left)">
                                      <p:cBhvr>
                                        <p:cTn id="131" dur="500"/>
                                        <p:tgtEl>
                                          <p:spTgt spid="25"/>
                                        </p:tgtEl>
                                      </p:cBhvr>
                                    </p:animEffect>
                                  </p:childTnLst>
                                </p:cTn>
                              </p:par>
                              <p:par>
                                <p:cTn id="132" presetID="22" presetClass="entr" presetSubtype="8" fill="hold" nodeType="with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wipe(left)">
                                      <p:cBhvr>
                                        <p:cTn id="134" dur="500"/>
                                        <p:tgtEl>
                                          <p:spTgt spid="26"/>
                                        </p:tgtEl>
                                      </p:cBhvr>
                                    </p:animEffect>
                                  </p:childTnLst>
                                </p:cTn>
                              </p:par>
                              <p:par>
                                <p:cTn id="135" presetID="22" presetClass="entr" presetSubtype="8" fill="hold" nodeType="with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wipe(left)">
                                      <p:cBhvr>
                                        <p:cTn id="137" dur="500"/>
                                        <p:tgtEl>
                                          <p:spTgt spid="27"/>
                                        </p:tgtEl>
                                      </p:cBhvr>
                                    </p:animEffect>
                                  </p:childTnLst>
                                </p:cTn>
                              </p:par>
                              <p:par>
                                <p:cTn id="138" presetID="22" presetClass="entr" presetSubtype="8" fill="hold" nodeType="with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par>
                                <p:cTn id="141" presetID="22" presetClass="entr" presetSubtype="8" fill="hold" nodeType="with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wipe(left)">
                                      <p:cBhvr>
                                        <p:cTn id="143" dur="500"/>
                                        <p:tgtEl>
                                          <p:spTgt spid="29"/>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left)">
                                      <p:cBhvr>
                                        <p:cTn id="146" dur="500"/>
                                        <p:tgtEl>
                                          <p:spTgt spid="33"/>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wipe(left)">
                                      <p:cBhvr>
                                        <p:cTn id="149" dur="500"/>
                                        <p:tgtEl>
                                          <p:spTgt spid="34"/>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Effect transition="in" filter="wipe(left)">
                                      <p:cBhvr>
                                        <p:cTn id="152" dur="500"/>
                                        <p:tgtEl>
                                          <p:spTgt spid="35"/>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wipe(left)">
                                      <p:cBhvr>
                                        <p:cTn id="155" dur="500"/>
                                        <p:tgtEl>
                                          <p:spTgt spid="3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left)">
                                      <p:cBhvr>
                                        <p:cTn id="158" dur="500"/>
                                        <p:tgtEl>
                                          <p:spTgt spid="37"/>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38"/>
                                        </p:tgtEl>
                                        <p:attrNameLst>
                                          <p:attrName>style.visibility</p:attrName>
                                        </p:attrNameLst>
                                      </p:cBhvr>
                                      <p:to>
                                        <p:strVal val="visible"/>
                                      </p:to>
                                    </p:set>
                                    <p:animEffect transition="in" filter="wipe(left)">
                                      <p:cBhvr>
                                        <p:cTn id="161" dur="500"/>
                                        <p:tgtEl>
                                          <p:spTgt spid="38"/>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wipe(left)">
                                      <p:cBhvr>
                                        <p:cTn id="164" dur="500"/>
                                        <p:tgtEl>
                                          <p:spTgt spid="39"/>
                                        </p:tgtEl>
                                      </p:cBhvr>
                                    </p:animEffect>
                                  </p:childTnLst>
                                </p:cTn>
                              </p:par>
                              <p:par>
                                <p:cTn id="165" presetID="22" presetClass="entr" presetSubtype="8" fill="hold" grpId="0" nodeType="withEffect">
                                  <p:stCondLst>
                                    <p:cond delay="0"/>
                                  </p:stCondLst>
                                  <p:childTnLst>
                                    <p:set>
                                      <p:cBhvr>
                                        <p:cTn id="166" dur="1" fill="hold">
                                          <p:stCondLst>
                                            <p:cond delay="0"/>
                                          </p:stCondLst>
                                        </p:cTn>
                                        <p:tgtEl>
                                          <p:spTgt spid="40"/>
                                        </p:tgtEl>
                                        <p:attrNameLst>
                                          <p:attrName>style.visibility</p:attrName>
                                        </p:attrNameLst>
                                      </p:cBhvr>
                                      <p:to>
                                        <p:strVal val="visible"/>
                                      </p:to>
                                    </p:set>
                                    <p:animEffect transition="in" filter="wipe(left)">
                                      <p:cBhvr>
                                        <p:cTn id="1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P spid="10" grpId="0"/>
      <p:bldP spid="11" grpId="0"/>
      <p:bldP spid="12" grpId="0"/>
      <p:bldP spid="13" grpId="0"/>
      <p:bldP spid="14" grpId="0"/>
      <p:bldP spid="15" grpId="0"/>
      <p:bldP spid="16" grpId="0"/>
      <p:bldP spid="17" grpId="0"/>
      <p:bldP spid="18" grpId="0"/>
      <p:bldP spid="30" grpId="0"/>
      <p:bldP spid="31" grpId="0"/>
      <p:bldP spid="32" grpId="0"/>
      <p:bldP spid="33" grpId="0"/>
      <p:bldP spid="34" grpId="0"/>
      <p:bldP spid="35" grpId="0"/>
      <p:bldP spid="36" grpId="0"/>
      <p:bldP spid="37" grpId="0"/>
      <p:bldP spid="38" grpId="0"/>
      <p:bldP spid="39" grpId="0"/>
      <p:bldP spid="40" grpId="0"/>
      <p:bldP spid="42" grpId="0"/>
      <p:bldP spid="3" grpId="0" animBg="1"/>
      <p:bldP spid="43" grpId="0" animBg="1"/>
      <p:bldP spid="44" grpId="0" animBg="1"/>
      <p:bldP spid="45" grpId="0" animBg="1"/>
      <p:bldP spid="46" grpId="0" animBg="1"/>
      <p:bldP spid="47" grpId="0" animBg="1"/>
      <p:bldP spid="48" grpId="0" animBg="1"/>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Demultiplexer</a:t>
            </a:r>
          </a:p>
        </p:txBody>
      </p:sp>
      <p:sp>
        <p:nvSpPr>
          <p:cNvPr id="3" name="Content Placeholder 2"/>
          <p:cNvSpPr>
            <a:spLocks noGrp="1"/>
          </p:cNvSpPr>
          <p:nvPr>
            <p:ph idx="1"/>
          </p:nvPr>
        </p:nvSpPr>
        <p:spPr/>
        <p:txBody>
          <a:bodyPr>
            <a:normAutofit lnSpcReduction="10000"/>
          </a:bodyPr>
          <a:lstStyle/>
          <a:p>
            <a:pPr algn="just"/>
            <a:r>
              <a:rPr lang="en-US" dirty="0"/>
              <a:t>A demultiplexer(DEMUX) is a device that allows digital information from one source to be routed onto a multiple lines for transmission over different destinations.</a:t>
            </a:r>
          </a:p>
          <a:p>
            <a:pPr algn="just"/>
            <a:r>
              <a:rPr lang="en-US" dirty="0"/>
              <a:t>Consider an integer ‘m’, which is constrained by the following relation:  </a:t>
            </a:r>
          </a:p>
          <a:p>
            <a:pPr marL="0" indent="0" algn="ctr">
              <a:buNone/>
            </a:pPr>
            <a:r>
              <a:rPr lang="en-US" dirty="0">
                <a:solidFill>
                  <a:schemeClr val="tx2"/>
                </a:solidFill>
              </a:rPr>
              <a:t>m = 2</a:t>
            </a:r>
            <a:r>
              <a:rPr lang="en-US" baseline="30000" dirty="0">
                <a:solidFill>
                  <a:schemeClr val="tx2"/>
                </a:solidFill>
              </a:rPr>
              <a:t>n</a:t>
            </a:r>
            <a:r>
              <a:rPr lang="en-US" dirty="0"/>
              <a:t>, where m and n are both integers.</a:t>
            </a:r>
          </a:p>
          <a:p>
            <a:pPr algn="just"/>
            <a:r>
              <a:rPr lang="en-US" dirty="0"/>
              <a:t>A </a:t>
            </a:r>
            <a:r>
              <a:rPr lang="en-US" b="1" dirty="0">
                <a:solidFill>
                  <a:schemeClr val="tx2"/>
                </a:solidFill>
              </a:rPr>
              <a:t>1-to-m</a:t>
            </a:r>
            <a:r>
              <a:rPr lang="en-US" dirty="0"/>
              <a:t> Demultiplexer has </a:t>
            </a:r>
          </a:p>
          <a:p>
            <a:pPr lvl="1" algn="just"/>
            <a:r>
              <a:rPr lang="en-US" dirty="0"/>
              <a:t>One Input: D</a:t>
            </a:r>
          </a:p>
          <a:p>
            <a:pPr lvl="1"/>
            <a:r>
              <a:rPr lang="en-US" dirty="0"/>
              <a:t>m Outputs: O</a:t>
            </a:r>
            <a:r>
              <a:rPr lang="en-US" baseline="-25000" dirty="0"/>
              <a:t>0</a:t>
            </a:r>
            <a:r>
              <a:rPr lang="en-US" dirty="0"/>
              <a:t>, O</a:t>
            </a:r>
            <a:r>
              <a:rPr lang="en-US" baseline="-25000" dirty="0"/>
              <a:t>1</a:t>
            </a:r>
            <a:r>
              <a:rPr lang="en-US" dirty="0"/>
              <a:t>, O</a:t>
            </a:r>
            <a:r>
              <a:rPr lang="en-US" baseline="-25000" dirty="0"/>
              <a:t>2</a:t>
            </a:r>
            <a:r>
              <a:rPr lang="en-US" dirty="0"/>
              <a:t>, ................ O</a:t>
            </a:r>
            <a:r>
              <a:rPr lang="en-US" baseline="-25000" dirty="0"/>
              <a:t>(m-1)</a:t>
            </a:r>
            <a:endParaRPr lang="en-US" dirty="0"/>
          </a:p>
          <a:p>
            <a:pPr lvl="1" algn="just"/>
            <a:r>
              <a:rPr lang="en-US" dirty="0"/>
              <a:t>n Control inputs: S</a:t>
            </a:r>
            <a:r>
              <a:rPr lang="en-US" baseline="-25000" dirty="0"/>
              <a:t>0</a:t>
            </a:r>
            <a:r>
              <a:rPr lang="en-US" dirty="0"/>
              <a:t>, S</a:t>
            </a:r>
            <a:r>
              <a:rPr lang="en-US" baseline="-25000" dirty="0"/>
              <a:t>1</a:t>
            </a:r>
            <a:r>
              <a:rPr lang="en-US" dirty="0"/>
              <a:t>, S</a:t>
            </a:r>
            <a:r>
              <a:rPr lang="en-US" baseline="-25000" dirty="0"/>
              <a:t>2</a:t>
            </a:r>
            <a:r>
              <a:rPr lang="en-US" dirty="0"/>
              <a:t>, ...... S</a:t>
            </a:r>
            <a:r>
              <a:rPr lang="en-US" baseline="-25000" dirty="0"/>
              <a:t>(n-1)</a:t>
            </a:r>
          </a:p>
          <a:p>
            <a:pPr lvl="1" algn="just"/>
            <a:r>
              <a:rPr lang="en-US" dirty="0"/>
              <a:t>One (or more) Enable input(s)</a:t>
            </a:r>
          </a:p>
          <a:p>
            <a:pPr marL="347663" indent="0" algn="just">
              <a:buNone/>
            </a:pPr>
            <a:r>
              <a:rPr lang="en-US" dirty="0"/>
              <a:t>Such that D may be transfer to one of the outputs, depending upon the control inputs.</a:t>
            </a:r>
          </a:p>
        </p:txBody>
      </p:sp>
    </p:spTree>
    <p:extLst>
      <p:ext uri="{BB962C8B-B14F-4D97-AF65-F5344CB8AC3E}">
        <p14:creationId xmlns:p14="http://schemas.microsoft.com/office/powerpoint/2010/main" val="466266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1-to-4 Demultiplexer</a:t>
            </a:r>
            <a:endParaRPr lang="en-US" dirty="0"/>
          </a:p>
        </p:txBody>
      </p:sp>
      <p:grpSp>
        <p:nvGrpSpPr>
          <p:cNvPr id="4" name="Group 3">
            <a:extLst>
              <a:ext uri="{FF2B5EF4-FFF2-40B4-BE49-F238E27FC236}">
                <a16:creationId xmlns:a16="http://schemas.microsoft.com/office/drawing/2014/main" id="{1F145014-4257-424D-B4F9-4B80D85E23CB}"/>
              </a:ext>
            </a:extLst>
          </p:cNvPr>
          <p:cNvGrpSpPr/>
          <p:nvPr/>
        </p:nvGrpSpPr>
        <p:grpSpPr>
          <a:xfrm>
            <a:off x="228600" y="1524000"/>
            <a:ext cx="3815080" cy="3827353"/>
            <a:chOff x="228600" y="1524000"/>
            <a:chExt cx="3815080" cy="3827353"/>
          </a:xfrm>
        </p:grpSpPr>
        <p:sp>
          <p:nvSpPr>
            <p:cNvPr id="3" name="Rectangle 2">
              <a:extLst>
                <a:ext uri="{FF2B5EF4-FFF2-40B4-BE49-F238E27FC236}">
                  <a16:creationId xmlns:a16="http://schemas.microsoft.com/office/drawing/2014/main" id="{452719BA-BBBA-4D6D-B61A-13F6AED78E37}"/>
                </a:ext>
              </a:extLst>
            </p:cNvPr>
            <p:cNvSpPr/>
            <p:nvPr/>
          </p:nvSpPr>
          <p:spPr>
            <a:xfrm>
              <a:off x="1143000" y="1524000"/>
              <a:ext cx="1828800" cy="2819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a:extLst>
                <a:ext uri="{FF2B5EF4-FFF2-40B4-BE49-F238E27FC236}">
                  <a16:creationId xmlns:a16="http://schemas.microsoft.com/office/drawing/2014/main" id="{1BF185A8-A153-432E-8225-0712F131C270}"/>
                </a:ext>
              </a:extLst>
            </p:cNvPr>
            <p:cNvGrpSpPr/>
            <p:nvPr/>
          </p:nvGrpSpPr>
          <p:grpSpPr>
            <a:xfrm>
              <a:off x="228600" y="2667000"/>
              <a:ext cx="914400" cy="461665"/>
              <a:chOff x="533400" y="2738120"/>
              <a:chExt cx="914400" cy="461665"/>
            </a:xfrm>
          </p:grpSpPr>
          <p:cxnSp>
            <p:nvCxnSpPr>
              <p:cNvPr id="9" name="Straight Connector 8">
                <a:extLst>
                  <a:ext uri="{FF2B5EF4-FFF2-40B4-BE49-F238E27FC236}">
                    <a16:creationId xmlns:a16="http://schemas.microsoft.com/office/drawing/2014/main" id="{546E6F3A-85D2-4245-80C7-00F7C33B2C39}"/>
                  </a:ext>
                </a:extLst>
              </p:cNvPr>
              <p:cNvCxnSpPr/>
              <p:nvPr/>
            </p:nvCxnSpPr>
            <p:spPr>
              <a:xfrm>
                <a:off x="838200" y="29718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26A6016-FD4D-4925-94B6-E038E5BF71D2}"/>
                  </a:ext>
                </a:extLst>
              </p:cNvPr>
              <p:cNvSpPr txBox="1"/>
              <p:nvPr/>
            </p:nvSpPr>
            <p:spPr>
              <a:xfrm>
                <a:off x="533400" y="2738120"/>
                <a:ext cx="304800" cy="461665"/>
              </a:xfrm>
              <a:prstGeom prst="rect">
                <a:avLst/>
              </a:prstGeom>
              <a:noFill/>
            </p:spPr>
            <p:txBody>
              <a:bodyPr wrap="square" rtlCol="0">
                <a:spAutoFit/>
              </a:bodyPr>
              <a:lstStyle/>
              <a:p>
                <a:r>
                  <a:rPr lang="en-IN" sz="2400" dirty="0"/>
                  <a:t>D</a:t>
                </a:r>
              </a:p>
            </p:txBody>
          </p:sp>
        </p:grpSp>
        <p:grpSp>
          <p:nvGrpSpPr>
            <p:cNvPr id="44" name="Group 43">
              <a:extLst>
                <a:ext uri="{FF2B5EF4-FFF2-40B4-BE49-F238E27FC236}">
                  <a16:creationId xmlns:a16="http://schemas.microsoft.com/office/drawing/2014/main" id="{7D2AF392-B3BE-4CEF-A93C-6F95069C179C}"/>
                </a:ext>
              </a:extLst>
            </p:cNvPr>
            <p:cNvGrpSpPr/>
            <p:nvPr/>
          </p:nvGrpSpPr>
          <p:grpSpPr>
            <a:xfrm>
              <a:off x="2981960" y="1676400"/>
              <a:ext cx="1056640" cy="461665"/>
              <a:chOff x="3286760" y="1748136"/>
              <a:chExt cx="1056640" cy="461665"/>
            </a:xfrm>
          </p:grpSpPr>
          <p:cxnSp>
            <p:nvCxnSpPr>
              <p:cNvPr id="35" name="Straight Connector 34">
                <a:extLst>
                  <a:ext uri="{FF2B5EF4-FFF2-40B4-BE49-F238E27FC236}">
                    <a16:creationId xmlns:a16="http://schemas.microsoft.com/office/drawing/2014/main" id="{FE5FE1D1-050A-468A-8CE8-17C90E62A80B}"/>
                  </a:ext>
                </a:extLst>
              </p:cNvPr>
              <p:cNvCxnSpPr/>
              <p:nvPr/>
            </p:nvCxnSpPr>
            <p:spPr>
              <a:xfrm>
                <a:off x="3286760" y="19812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CD0EB7A-4F80-46F5-87E9-E4B462BE6FEB}"/>
                  </a:ext>
                </a:extLst>
              </p:cNvPr>
              <p:cNvSpPr txBox="1"/>
              <p:nvPr/>
            </p:nvSpPr>
            <p:spPr>
              <a:xfrm>
                <a:off x="3855720" y="1748136"/>
                <a:ext cx="487680" cy="461665"/>
              </a:xfrm>
              <a:prstGeom prst="rect">
                <a:avLst/>
              </a:prstGeom>
              <a:noFill/>
            </p:spPr>
            <p:txBody>
              <a:bodyPr wrap="square" rtlCol="0">
                <a:spAutoFit/>
              </a:bodyPr>
              <a:lstStyle/>
              <a:p>
                <a:r>
                  <a:rPr lang="en-IN" sz="2400" dirty="0"/>
                  <a:t>O</a:t>
                </a:r>
                <a:r>
                  <a:rPr lang="en-IN" sz="2400" baseline="-25000" dirty="0"/>
                  <a:t>0</a:t>
                </a:r>
                <a:endParaRPr lang="en-IN" sz="2400" dirty="0"/>
              </a:p>
            </p:txBody>
          </p:sp>
        </p:grpSp>
        <p:grpSp>
          <p:nvGrpSpPr>
            <p:cNvPr id="45" name="Group 44">
              <a:extLst>
                <a:ext uri="{FF2B5EF4-FFF2-40B4-BE49-F238E27FC236}">
                  <a16:creationId xmlns:a16="http://schemas.microsoft.com/office/drawing/2014/main" id="{B9F8A857-76CD-4E12-ABFF-F83645125DC5}"/>
                </a:ext>
              </a:extLst>
            </p:cNvPr>
            <p:cNvGrpSpPr/>
            <p:nvPr/>
          </p:nvGrpSpPr>
          <p:grpSpPr>
            <a:xfrm>
              <a:off x="2971800" y="2362200"/>
              <a:ext cx="1066800" cy="461665"/>
              <a:chOff x="3276600" y="2357735"/>
              <a:chExt cx="1066800" cy="461665"/>
            </a:xfrm>
          </p:grpSpPr>
          <p:cxnSp>
            <p:nvCxnSpPr>
              <p:cNvPr id="37" name="Straight Connector 36">
                <a:extLst>
                  <a:ext uri="{FF2B5EF4-FFF2-40B4-BE49-F238E27FC236}">
                    <a16:creationId xmlns:a16="http://schemas.microsoft.com/office/drawing/2014/main" id="{7AB21810-1D39-488E-973D-1DA614DCC227}"/>
                  </a:ext>
                </a:extLst>
              </p:cNvPr>
              <p:cNvCxnSpPr/>
              <p:nvPr/>
            </p:nvCxnSpPr>
            <p:spPr>
              <a:xfrm>
                <a:off x="3276600" y="25908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F793DE-AB44-4DD4-8943-BBB9155196DB}"/>
                  </a:ext>
                </a:extLst>
              </p:cNvPr>
              <p:cNvSpPr txBox="1"/>
              <p:nvPr/>
            </p:nvSpPr>
            <p:spPr>
              <a:xfrm>
                <a:off x="3855720" y="2357735"/>
                <a:ext cx="487680" cy="461665"/>
              </a:xfrm>
              <a:prstGeom prst="rect">
                <a:avLst/>
              </a:prstGeom>
              <a:noFill/>
            </p:spPr>
            <p:txBody>
              <a:bodyPr wrap="square" rtlCol="0">
                <a:spAutoFit/>
              </a:bodyPr>
              <a:lstStyle/>
              <a:p>
                <a:r>
                  <a:rPr lang="en-IN" sz="2400" dirty="0"/>
                  <a:t>O</a:t>
                </a:r>
                <a:r>
                  <a:rPr lang="en-IN" sz="2400" baseline="-25000" dirty="0"/>
                  <a:t>1</a:t>
                </a:r>
                <a:endParaRPr lang="en-IN" sz="2400" dirty="0"/>
              </a:p>
            </p:txBody>
          </p:sp>
        </p:grpSp>
        <p:grpSp>
          <p:nvGrpSpPr>
            <p:cNvPr id="46" name="Group 45">
              <a:extLst>
                <a:ext uri="{FF2B5EF4-FFF2-40B4-BE49-F238E27FC236}">
                  <a16:creationId xmlns:a16="http://schemas.microsoft.com/office/drawing/2014/main" id="{F076203A-FA77-4A11-B08E-FBA51A7CF0D1}"/>
                </a:ext>
              </a:extLst>
            </p:cNvPr>
            <p:cNvGrpSpPr/>
            <p:nvPr/>
          </p:nvGrpSpPr>
          <p:grpSpPr>
            <a:xfrm>
              <a:off x="2971800" y="3043536"/>
              <a:ext cx="1071880" cy="461665"/>
              <a:chOff x="3276600" y="3043536"/>
              <a:chExt cx="1071880" cy="461665"/>
            </a:xfrm>
          </p:grpSpPr>
          <p:cxnSp>
            <p:nvCxnSpPr>
              <p:cNvPr id="38" name="Straight Connector 37">
                <a:extLst>
                  <a:ext uri="{FF2B5EF4-FFF2-40B4-BE49-F238E27FC236}">
                    <a16:creationId xmlns:a16="http://schemas.microsoft.com/office/drawing/2014/main" id="{2A8D65E7-A5AD-465C-9D5E-0B542D8925A1}"/>
                  </a:ext>
                </a:extLst>
              </p:cNvPr>
              <p:cNvCxnSpPr/>
              <p:nvPr/>
            </p:nvCxnSpPr>
            <p:spPr>
              <a:xfrm>
                <a:off x="3276600" y="32766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5DD312C-A75E-4852-BE56-E4C605162083}"/>
                  </a:ext>
                </a:extLst>
              </p:cNvPr>
              <p:cNvSpPr txBox="1"/>
              <p:nvPr/>
            </p:nvSpPr>
            <p:spPr>
              <a:xfrm>
                <a:off x="3860800" y="3043536"/>
                <a:ext cx="487680" cy="461665"/>
              </a:xfrm>
              <a:prstGeom prst="rect">
                <a:avLst/>
              </a:prstGeom>
              <a:noFill/>
            </p:spPr>
            <p:txBody>
              <a:bodyPr wrap="square" rtlCol="0">
                <a:spAutoFit/>
              </a:bodyPr>
              <a:lstStyle/>
              <a:p>
                <a:r>
                  <a:rPr lang="en-IN" sz="2400" dirty="0"/>
                  <a:t>O</a:t>
                </a:r>
                <a:r>
                  <a:rPr lang="en-IN" sz="2400" baseline="-25000" dirty="0"/>
                  <a:t>2</a:t>
                </a:r>
                <a:endParaRPr lang="en-IN" sz="2400" dirty="0"/>
              </a:p>
            </p:txBody>
          </p:sp>
        </p:grpSp>
        <p:grpSp>
          <p:nvGrpSpPr>
            <p:cNvPr id="47" name="Group 46">
              <a:extLst>
                <a:ext uri="{FF2B5EF4-FFF2-40B4-BE49-F238E27FC236}">
                  <a16:creationId xmlns:a16="http://schemas.microsoft.com/office/drawing/2014/main" id="{384790BE-DF8D-4776-91F9-6B757409DC7F}"/>
                </a:ext>
              </a:extLst>
            </p:cNvPr>
            <p:cNvGrpSpPr/>
            <p:nvPr/>
          </p:nvGrpSpPr>
          <p:grpSpPr>
            <a:xfrm>
              <a:off x="2971800" y="3733800"/>
              <a:ext cx="1066800" cy="461665"/>
              <a:chOff x="3276600" y="3733800"/>
              <a:chExt cx="1066800" cy="461665"/>
            </a:xfrm>
          </p:grpSpPr>
          <p:cxnSp>
            <p:nvCxnSpPr>
              <p:cNvPr id="39" name="Straight Connector 38">
                <a:extLst>
                  <a:ext uri="{FF2B5EF4-FFF2-40B4-BE49-F238E27FC236}">
                    <a16:creationId xmlns:a16="http://schemas.microsoft.com/office/drawing/2014/main" id="{95E73EB7-1996-4294-B475-1EB2F95ECF0E}"/>
                  </a:ext>
                </a:extLst>
              </p:cNvPr>
              <p:cNvCxnSpPr/>
              <p:nvPr/>
            </p:nvCxnSpPr>
            <p:spPr>
              <a:xfrm>
                <a:off x="3276600" y="3966865"/>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15D71E5-D2D4-4A0F-BAEB-836B1671F179}"/>
                  </a:ext>
                </a:extLst>
              </p:cNvPr>
              <p:cNvSpPr txBox="1"/>
              <p:nvPr/>
            </p:nvSpPr>
            <p:spPr>
              <a:xfrm>
                <a:off x="3855720" y="3733800"/>
                <a:ext cx="487680" cy="461665"/>
              </a:xfrm>
              <a:prstGeom prst="rect">
                <a:avLst/>
              </a:prstGeom>
              <a:noFill/>
            </p:spPr>
            <p:txBody>
              <a:bodyPr wrap="square" rtlCol="0">
                <a:spAutoFit/>
              </a:bodyPr>
              <a:lstStyle/>
              <a:p>
                <a:r>
                  <a:rPr lang="en-IN" sz="2400" dirty="0"/>
                  <a:t>O</a:t>
                </a:r>
                <a:r>
                  <a:rPr lang="en-IN" sz="2400" baseline="-25000" dirty="0"/>
                  <a:t>3</a:t>
                </a:r>
                <a:endParaRPr lang="en-IN" sz="2400" dirty="0"/>
              </a:p>
            </p:txBody>
          </p:sp>
        </p:grpSp>
        <p:sp>
          <p:nvSpPr>
            <p:cNvPr id="48" name="TextBox 47">
              <a:extLst>
                <a:ext uri="{FF2B5EF4-FFF2-40B4-BE49-F238E27FC236}">
                  <a16:creationId xmlns:a16="http://schemas.microsoft.com/office/drawing/2014/main" id="{AFE76638-A09D-4438-8D1A-04533A110BCE}"/>
                </a:ext>
              </a:extLst>
            </p:cNvPr>
            <p:cNvSpPr txBox="1"/>
            <p:nvPr/>
          </p:nvSpPr>
          <p:spPr>
            <a:xfrm>
              <a:off x="1478280" y="2521803"/>
              <a:ext cx="1143000" cy="830997"/>
            </a:xfrm>
            <a:prstGeom prst="rect">
              <a:avLst/>
            </a:prstGeom>
            <a:noFill/>
          </p:spPr>
          <p:txBody>
            <a:bodyPr wrap="square" rtlCol="0">
              <a:spAutoFit/>
            </a:bodyPr>
            <a:lstStyle/>
            <a:p>
              <a:pPr algn="ctr"/>
              <a:r>
                <a:rPr lang="en-IN" sz="2400" dirty="0"/>
                <a:t>1x4 DEMUX</a:t>
              </a:r>
            </a:p>
          </p:txBody>
        </p:sp>
        <p:cxnSp>
          <p:nvCxnSpPr>
            <p:cNvPr id="50" name="Straight Connector 49">
              <a:extLst>
                <a:ext uri="{FF2B5EF4-FFF2-40B4-BE49-F238E27FC236}">
                  <a16:creationId xmlns:a16="http://schemas.microsoft.com/office/drawing/2014/main" id="{D9019A15-1B0D-4D15-9D97-2C0104362EB8}"/>
                </a:ext>
              </a:extLst>
            </p:cNvPr>
            <p:cNvCxnSpPr>
              <a:cxnSpLocks/>
            </p:cNvCxnSpPr>
            <p:nvPr/>
          </p:nvCxnSpPr>
          <p:spPr>
            <a:xfrm rot="5400000">
              <a:off x="1371600" y="464819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A7AEAE5-B557-4F9F-82AD-2CB15288F9B0}"/>
                </a:ext>
              </a:extLst>
            </p:cNvPr>
            <p:cNvSpPr txBox="1"/>
            <p:nvPr/>
          </p:nvSpPr>
          <p:spPr>
            <a:xfrm>
              <a:off x="1493521" y="4879528"/>
              <a:ext cx="497840" cy="461665"/>
            </a:xfrm>
            <a:prstGeom prst="rect">
              <a:avLst/>
            </a:prstGeom>
            <a:noFill/>
          </p:spPr>
          <p:txBody>
            <a:bodyPr wrap="square" rtlCol="0">
              <a:spAutoFit/>
            </a:bodyPr>
            <a:lstStyle/>
            <a:p>
              <a:r>
                <a:rPr lang="en-IN" sz="2400" dirty="0"/>
                <a:t>S</a:t>
              </a:r>
              <a:r>
                <a:rPr lang="en-IN" sz="2400" baseline="-25000" dirty="0"/>
                <a:t>1</a:t>
              </a:r>
              <a:endParaRPr lang="en-IN" sz="2400" dirty="0"/>
            </a:p>
          </p:txBody>
        </p:sp>
        <p:cxnSp>
          <p:nvCxnSpPr>
            <p:cNvPr id="53" name="Straight Connector 52">
              <a:extLst>
                <a:ext uri="{FF2B5EF4-FFF2-40B4-BE49-F238E27FC236}">
                  <a16:creationId xmlns:a16="http://schemas.microsoft.com/office/drawing/2014/main" id="{98B93B77-1F28-448D-B85D-C8B236339011}"/>
                </a:ext>
              </a:extLst>
            </p:cNvPr>
            <p:cNvCxnSpPr>
              <a:cxnSpLocks/>
            </p:cNvCxnSpPr>
            <p:nvPr/>
          </p:nvCxnSpPr>
          <p:spPr>
            <a:xfrm rot="5400000">
              <a:off x="2057400" y="464819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14E3350-565F-4781-85C3-47F67D82B484}"/>
                </a:ext>
              </a:extLst>
            </p:cNvPr>
            <p:cNvSpPr txBox="1"/>
            <p:nvPr/>
          </p:nvSpPr>
          <p:spPr>
            <a:xfrm>
              <a:off x="2184400" y="4889688"/>
              <a:ext cx="487680" cy="461665"/>
            </a:xfrm>
            <a:prstGeom prst="rect">
              <a:avLst/>
            </a:prstGeom>
            <a:noFill/>
          </p:spPr>
          <p:txBody>
            <a:bodyPr wrap="square" rtlCol="0">
              <a:spAutoFit/>
            </a:bodyPr>
            <a:lstStyle/>
            <a:p>
              <a:r>
                <a:rPr lang="en-IN" sz="2400" dirty="0"/>
                <a:t>S</a:t>
              </a:r>
              <a:r>
                <a:rPr lang="en-IN" sz="2400" baseline="-25000" dirty="0"/>
                <a:t>0</a:t>
              </a:r>
              <a:endParaRPr lang="en-IN" sz="2400" dirty="0"/>
            </a:p>
          </p:txBody>
        </p:sp>
      </p:grpSp>
      <p:graphicFrame>
        <p:nvGraphicFramePr>
          <p:cNvPr id="55" name="Table 54">
            <a:extLst>
              <a:ext uri="{FF2B5EF4-FFF2-40B4-BE49-F238E27FC236}">
                <a16:creationId xmlns:a16="http://schemas.microsoft.com/office/drawing/2014/main" id="{9EA8F39B-C6DA-4DD5-923C-D65F8758FC99}"/>
              </a:ext>
            </a:extLst>
          </p:cNvPr>
          <p:cNvGraphicFramePr>
            <a:graphicFrameLocks noGrp="1"/>
          </p:cNvGraphicFramePr>
          <p:nvPr/>
        </p:nvGraphicFramePr>
        <p:xfrm>
          <a:off x="4267200" y="2118351"/>
          <a:ext cx="4500000" cy="2225040"/>
        </p:xfrm>
        <a:graphic>
          <a:graphicData uri="http://schemas.openxmlformats.org/drawingml/2006/table">
            <a:tbl>
              <a:tblPr firstRow="1" bandRow="1">
                <a:tableStyleId>{5C22544A-7EE6-4342-B048-85BDC9FD1C3A}</a:tableStyleId>
              </a:tblPr>
              <a:tblGrid>
                <a:gridCol w="750000">
                  <a:extLst>
                    <a:ext uri="{9D8B030D-6E8A-4147-A177-3AD203B41FA5}">
                      <a16:colId xmlns:a16="http://schemas.microsoft.com/office/drawing/2014/main" val="2407053917"/>
                    </a:ext>
                  </a:extLst>
                </a:gridCol>
                <a:gridCol w="750000">
                  <a:extLst>
                    <a:ext uri="{9D8B030D-6E8A-4147-A177-3AD203B41FA5}">
                      <a16:colId xmlns:a16="http://schemas.microsoft.com/office/drawing/2014/main" val="183924616"/>
                    </a:ext>
                  </a:extLst>
                </a:gridCol>
                <a:gridCol w="750000">
                  <a:extLst>
                    <a:ext uri="{9D8B030D-6E8A-4147-A177-3AD203B41FA5}">
                      <a16:colId xmlns:a16="http://schemas.microsoft.com/office/drawing/2014/main" val="2433784315"/>
                    </a:ext>
                  </a:extLst>
                </a:gridCol>
                <a:gridCol w="750000">
                  <a:extLst>
                    <a:ext uri="{9D8B030D-6E8A-4147-A177-3AD203B41FA5}">
                      <a16:colId xmlns:a16="http://schemas.microsoft.com/office/drawing/2014/main" val="955544227"/>
                    </a:ext>
                  </a:extLst>
                </a:gridCol>
                <a:gridCol w="750000">
                  <a:extLst>
                    <a:ext uri="{9D8B030D-6E8A-4147-A177-3AD203B41FA5}">
                      <a16:colId xmlns:a16="http://schemas.microsoft.com/office/drawing/2014/main" val="1710655710"/>
                    </a:ext>
                  </a:extLst>
                </a:gridCol>
                <a:gridCol w="750000">
                  <a:extLst>
                    <a:ext uri="{9D8B030D-6E8A-4147-A177-3AD203B41FA5}">
                      <a16:colId xmlns:a16="http://schemas.microsoft.com/office/drawing/2014/main" val="343443884"/>
                    </a:ext>
                  </a:extLst>
                </a:gridCol>
              </a:tblGrid>
              <a:tr h="370840">
                <a:tc gridSpan="2">
                  <a:txBody>
                    <a:bodyPr/>
                    <a:lstStyle/>
                    <a:p>
                      <a:pPr algn="ctr"/>
                      <a:r>
                        <a:rPr lang="en-IN" dirty="0"/>
                        <a:t>Select code</a:t>
                      </a:r>
                    </a:p>
                  </a:txBody>
                  <a:tcPr/>
                </a:tc>
                <a:tc hMerge="1">
                  <a:txBody>
                    <a:bodyPr/>
                    <a:lstStyle/>
                    <a:p>
                      <a:endParaRPr lang="en-IN" dirty="0"/>
                    </a:p>
                  </a:txBody>
                  <a:tcPr/>
                </a:tc>
                <a:tc gridSpan="4">
                  <a:txBody>
                    <a:bodyPr/>
                    <a:lstStyle/>
                    <a:p>
                      <a:pPr algn="ctr"/>
                      <a:r>
                        <a:rPr lang="en-IN" dirty="0"/>
                        <a:t>Outputs</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467890598"/>
                  </a:ext>
                </a:extLst>
              </a:tr>
              <a:tr h="370840">
                <a:tc>
                  <a:txBody>
                    <a:bodyPr/>
                    <a:lstStyle/>
                    <a:p>
                      <a:pPr algn="ctr"/>
                      <a:r>
                        <a:rPr lang="en-IN" dirty="0">
                          <a:ln>
                            <a:solidFill>
                              <a:schemeClr val="bg1"/>
                            </a:solidFill>
                          </a:ln>
                          <a:solidFill>
                            <a:schemeClr val="bg1"/>
                          </a:solidFill>
                        </a:rPr>
                        <a:t>S</a:t>
                      </a:r>
                      <a:r>
                        <a:rPr lang="en-IN" baseline="-25000" dirty="0">
                          <a:ln>
                            <a:solidFill>
                              <a:schemeClr val="bg1"/>
                            </a:solidFill>
                          </a:ln>
                          <a:solidFill>
                            <a:schemeClr val="bg1"/>
                          </a:solidFill>
                        </a:rPr>
                        <a:t>1</a:t>
                      </a:r>
                      <a:endParaRPr lang="en-IN" dirty="0">
                        <a:ln>
                          <a:solidFill>
                            <a:schemeClr val="bg1"/>
                          </a:solidFill>
                        </a:ln>
                        <a:solidFill>
                          <a:schemeClr val="bg1"/>
                        </a:solidFill>
                      </a:endParaRPr>
                    </a:p>
                  </a:txBody>
                  <a:tcPr>
                    <a:solidFill>
                      <a:schemeClr val="accent1"/>
                    </a:solidFill>
                  </a:tcPr>
                </a:tc>
                <a:tc>
                  <a:txBody>
                    <a:bodyPr/>
                    <a:lstStyle/>
                    <a:p>
                      <a:pPr algn="ctr"/>
                      <a:r>
                        <a:rPr lang="en-IN" dirty="0">
                          <a:ln>
                            <a:solidFill>
                              <a:schemeClr val="bg1"/>
                            </a:solidFill>
                          </a:ln>
                          <a:solidFill>
                            <a:schemeClr val="bg1"/>
                          </a:solidFill>
                        </a:rPr>
                        <a:t>S</a:t>
                      </a:r>
                      <a:r>
                        <a:rPr lang="en-IN" baseline="-25000" dirty="0">
                          <a:ln>
                            <a:solidFill>
                              <a:schemeClr val="bg1"/>
                            </a:solidFill>
                          </a:ln>
                          <a:solidFill>
                            <a:schemeClr val="bg1"/>
                          </a:solidFill>
                        </a:rPr>
                        <a:t>0</a:t>
                      </a:r>
                      <a:endParaRPr lang="en-IN" dirty="0">
                        <a:ln>
                          <a:solidFill>
                            <a:schemeClr val="bg1"/>
                          </a:solidFill>
                        </a:ln>
                        <a:solidFill>
                          <a:schemeClr val="bg1"/>
                        </a:solidFill>
                      </a:endParaRPr>
                    </a:p>
                  </a:txBody>
                  <a:tcPr>
                    <a:solidFill>
                      <a:schemeClr val="accent1"/>
                    </a:solidFill>
                  </a:tcPr>
                </a:tc>
                <a:tc>
                  <a:txBody>
                    <a:bodyPr/>
                    <a:lstStyle/>
                    <a:p>
                      <a:pPr algn="ctr"/>
                      <a:r>
                        <a:rPr lang="en-IN" dirty="0">
                          <a:ln>
                            <a:solidFill>
                              <a:schemeClr val="bg1"/>
                            </a:solidFill>
                          </a:ln>
                          <a:solidFill>
                            <a:schemeClr val="bg1"/>
                          </a:solidFill>
                        </a:rPr>
                        <a:t>O</a:t>
                      </a:r>
                      <a:r>
                        <a:rPr lang="en-IN" baseline="-25000" dirty="0">
                          <a:ln>
                            <a:solidFill>
                              <a:schemeClr val="bg1"/>
                            </a:solidFill>
                          </a:ln>
                          <a:solidFill>
                            <a:schemeClr val="bg1"/>
                          </a:solidFill>
                        </a:rPr>
                        <a:t>3</a:t>
                      </a:r>
                      <a:endParaRPr lang="en-IN" dirty="0">
                        <a:ln>
                          <a:solidFill>
                            <a:schemeClr val="bg1"/>
                          </a:solidFill>
                        </a:ln>
                        <a:solidFill>
                          <a:schemeClr val="bg1"/>
                        </a:solidFill>
                      </a:endParaRPr>
                    </a:p>
                  </a:txBody>
                  <a:tcPr>
                    <a:solidFill>
                      <a:schemeClr val="accent1"/>
                    </a:solidFill>
                  </a:tcPr>
                </a:tc>
                <a:tc>
                  <a:txBody>
                    <a:bodyPr/>
                    <a:lstStyle/>
                    <a:p>
                      <a:pPr algn="ctr"/>
                      <a:r>
                        <a:rPr lang="en-IN" dirty="0">
                          <a:ln>
                            <a:solidFill>
                              <a:schemeClr val="bg1"/>
                            </a:solidFill>
                          </a:ln>
                          <a:solidFill>
                            <a:schemeClr val="bg1"/>
                          </a:solidFill>
                        </a:rPr>
                        <a:t>O</a:t>
                      </a:r>
                      <a:r>
                        <a:rPr lang="en-IN" baseline="-25000" dirty="0">
                          <a:ln>
                            <a:solidFill>
                              <a:schemeClr val="bg1"/>
                            </a:solidFill>
                          </a:ln>
                          <a:solidFill>
                            <a:schemeClr val="bg1"/>
                          </a:solidFill>
                        </a:rPr>
                        <a:t>2</a:t>
                      </a:r>
                      <a:endParaRPr lang="en-IN" dirty="0">
                        <a:ln>
                          <a:solidFill>
                            <a:schemeClr val="bg1"/>
                          </a:solidFill>
                        </a:ln>
                        <a:solidFill>
                          <a:schemeClr val="bg1"/>
                        </a:solidFill>
                      </a:endParaRPr>
                    </a:p>
                  </a:txBody>
                  <a:tcPr>
                    <a:solidFill>
                      <a:schemeClr val="accent1"/>
                    </a:solidFill>
                  </a:tcPr>
                </a:tc>
                <a:tc>
                  <a:txBody>
                    <a:bodyPr/>
                    <a:lstStyle/>
                    <a:p>
                      <a:pPr algn="ctr"/>
                      <a:r>
                        <a:rPr lang="en-IN" dirty="0">
                          <a:ln>
                            <a:solidFill>
                              <a:schemeClr val="bg1"/>
                            </a:solidFill>
                          </a:ln>
                          <a:solidFill>
                            <a:schemeClr val="bg1"/>
                          </a:solidFill>
                        </a:rPr>
                        <a:t>O</a:t>
                      </a:r>
                      <a:r>
                        <a:rPr lang="en-IN" baseline="-25000" dirty="0">
                          <a:ln>
                            <a:solidFill>
                              <a:schemeClr val="bg1"/>
                            </a:solidFill>
                          </a:ln>
                          <a:solidFill>
                            <a:schemeClr val="bg1"/>
                          </a:solidFill>
                        </a:rPr>
                        <a:t>1</a:t>
                      </a:r>
                      <a:endParaRPr lang="en-IN" dirty="0">
                        <a:ln>
                          <a:solidFill>
                            <a:schemeClr val="bg1"/>
                          </a:solidFill>
                        </a:ln>
                        <a:solidFill>
                          <a:schemeClr val="bg1"/>
                        </a:solidFill>
                      </a:endParaRPr>
                    </a:p>
                  </a:txBody>
                  <a:tcPr>
                    <a:solidFill>
                      <a:schemeClr val="accent1"/>
                    </a:solidFill>
                  </a:tcPr>
                </a:tc>
                <a:tc>
                  <a:txBody>
                    <a:bodyPr/>
                    <a:lstStyle/>
                    <a:p>
                      <a:pPr algn="ctr"/>
                      <a:r>
                        <a:rPr lang="en-IN" dirty="0">
                          <a:ln>
                            <a:solidFill>
                              <a:schemeClr val="bg1"/>
                            </a:solidFill>
                          </a:ln>
                          <a:solidFill>
                            <a:schemeClr val="bg1"/>
                          </a:solidFill>
                        </a:rPr>
                        <a:t>O</a:t>
                      </a:r>
                      <a:r>
                        <a:rPr lang="en-IN" baseline="-25000" dirty="0">
                          <a:ln>
                            <a:solidFill>
                              <a:schemeClr val="bg1"/>
                            </a:solidFill>
                          </a:ln>
                          <a:solidFill>
                            <a:schemeClr val="bg1"/>
                          </a:solidFill>
                        </a:rPr>
                        <a:t>0</a:t>
                      </a:r>
                      <a:endParaRPr lang="en-IN" dirty="0">
                        <a:ln>
                          <a:solidFill>
                            <a:schemeClr val="bg1"/>
                          </a:solidFill>
                        </a:ln>
                        <a:solidFill>
                          <a:schemeClr val="bg1"/>
                        </a:solidFill>
                      </a:endParaRPr>
                    </a:p>
                  </a:txBody>
                  <a:tcPr>
                    <a:solidFill>
                      <a:schemeClr val="accent1"/>
                    </a:solidFill>
                  </a:tcPr>
                </a:tc>
                <a:extLst>
                  <a:ext uri="{0D108BD9-81ED-4DB2-BD59-A6C34878D82A}">
                    <a16:rowId xmlns:a16="http://schemas.microsoft.com/office/drawing/2014/main" val="1183403073"/>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ln>
                            <a:solidFill>
                              <a:srgbClr val="FF0000"/>
                            </a:solidFill>
                          </a:ln>
                          <a:solidFill>
                            <a:srgbClr val="FF0000"/>
                          </a:solidFill>
                        </a:rPr>
                        <a:t>D</a:t>
                      </a:r>
                    </a:p>
                  </a:txBody>
                  <a:tcPr/>
                </a:tc>
                <a:extLst>
                  <a:ext uri="{0D108BD9-81ED-4DB2-BD59-A6C34878D82A}">
                    <a16:rowId xmlns:a16="http://schemas.microsoft.com/office/drawing/2014/main" val="4187811040"/>
                  </a:ext>
                </a:extLst>
              </a:tr>
              <a:tr h="37084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ln>
                            <a:solidFill>
                              <a:srgbClr val="FF0000"/>
                            </a:solidFill>
                          </a:ln>
                          <a:solidFill>
                            <a:srgbClr val="FF0000"/>
                          </a:solidFill>
                        </a:rPr>
                        <a:t>D</a:t>
                      </a:r>
                    </a:p>
                  </a:txBody>
                  <a:tcPr/>
                </a:tc>
                <a:tc>
                  <a:txBody>
                    <a:bodyPr/>
                    <a:lstStyle/>
                    <a:p>
                      <a:pPr algn="ctr"/>
                      <a:r>
                        <a:rPr lang="en-IN" dirty="0"/>
                        <a:t>0</a:t>
                      </a:r>
                    </a:p>
                  </a:txBody>
                  <a:tcPr/>
                </a:tc>
                <a:extLst>
                  <a:ext uri="{0D108BD9-81ED-4DB2-BD59-A6C34878D82A}">
                    <a16:rowId xmlns:a16="http://schemas.microsoft.com/office/drawing/2014/main" val="3282347406"/>
                  </a:ext>
                </a:extLst>
              </a:tr>
              <a:tr h="370840">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ln>
                            <a:solidFill>
                              <a:srgbClr val="FF0000"/>
                            </a:solidFill>
                          </a:ln>
                          <a:solidFill>
                            <a:srgbClr val="FF0000"/>
                          </a:solidFill>
                        </a:rPr>
                        <a:t>D</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885225909"/>
                  </a:ext>
                </a:extLst>
              </a:tr>
              <a:tr h="370840">
                <a:tc>
                  <a:txBody>
                    <a:bodyPr/>
                    <a:lstStyle/>
                    <a:p>
                      <a:pPr algn="ctr"/>
                      <a:r>
                        <a:rPr lang="en-IN" dirty="0"/>
                        <a:t>1</a:t>
                      </a:r>
                    </a:p>
                  </a:txBody>
                  <a:tcPr/>
                </a:tc>
                <a:tc>
                  <a:txBody>
                    <a:bodyPr/>
                    <a:lstStyle/>
                    <a:p>
                      <a:pPr algn="ctr"/>
                      <a:r>
                        <a:rPr lang="en-IN" dirty="0"/>
                        <a:t>1</a:t>
                      </a:r>
                    </a:p>
                  </a:txBody>
                  <a:tcPr/>
                </a:tc>
                <a:tc>
                  <a:txBody>
                    <a:bodyPr/>
                    <a:lstStyle/>
                    <a:p>
                      <a:pPr algn="ctr"/>
                      <a:r>
                        <a:rPr lang="en-IN" dirty="0">
                          <a:ln>
                            <a:solidFill>
                              <a:srgbClr val="FF0000"/>
                            </a:solidFill>
                          </a:ln>
                          <a:solidFill>
                            <a:srgbClr val="FF0000"/>
                          </a:solidFill>
                        </a:rPr>
                        <a:t>D</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529290985"/>
                  </a:ext>
                </a:extLst>
              </a:tr>
            </a:tbl>
          </a:graphicData>
        </a:graphic>
      </p:graphicFrame>
    </p:spTree>
    <p:extLst>
      <p:ext uri="{BB962C8B-B14F-4D97-AF65-F5344CB8AC3E}">
        <p14:creationId xmlns:p14="http://schemas.microsoft.com/office/powerpoint/2010/main" val="258417499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0621-0819-447F-9580-F1D64E2DAA3B}"/>
              </a:ext>
            </a:extLst>
          </p:cNvPr>
          <p:cNvSpPr>
            <a:spLocks noGrp="1"/>
          </p:cNvSpPr>
          <p:nvPr>
            <p:ph type="title"/>
          </p:nvPr>
        </p:nvSpPr>
        <p:spPr/>
        <p:txBody>
          <a:bodyPr/>
          <a:lstStyle/>
          <a:p>
            <a:r>
              <a:rPr lang="en-US" altLang="en-US" dirty="0"/>
              <a:t>1-to-4 Demultiplexer</a:t>
            </a:r>
            <a:endParaRPr lang="en-IN" dirty="0"/>
          </a:p>
        </p:txBody>
      </p:sp>
      <p:cxnSp>
        <p:nvCxnSpPr>
          <p:cNvPr id="5" name="Straight Connector 4">
            <a:extLst>
              <a:ext uri="{FF2B5EF4-FFF2-40B4-BE49-F238E27FC236}">
                <a16:creationId xmlns:a16="http://schemas.microsoft.com/office/drawing/2014/main" id="{491449D2-A540-421C-8C6C-1B37DCDA39AC}"/>
              </a:ext>
            </a:extLst>
          </p:cNvPr>
          <p:cNvCxnSpPr/>
          <p:nvPr/>
        </p:nvCxnSpPr>
        <p:spPr>
          <a:xfrm>
            <a:off x="1770380" y="1447800"/>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7EA908E-D35C-46EC-88BB-68636EB0283C}"/>
              </a:ext>
            </a:extLst>
          </p:cNvPr>
          <p:cNvCxnSpPr/>
          <p:nvPr/>
        </p:nvCxnSpPr>
        <p:spPr>
          <a:xfrm>
            <a:off x="2303780" y="1447800"/>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AADC77D-33DB-4F86-A573-9C5F345E4A13}"/>
              </a:ext>
            </a:extLst>
          </p:cNvPr>
          <p:cNvCxnSpPr>
            <a:cxnSpLocks/>
          </p:cNvCxnSpPr>
          <p:nvPr/>
        </p:nvCxnSpPr>
        <p:spPr>
          <a:xfrm>
            <a:off x="2837180" y="1447800"/>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DEE635-5EB5-4A89-978D-04800E6008EA}"/>
              </a:ext>
            </a:extLst>
          </p:cNvPr>
          <p:cNvCxnSpPr/>
          <p:nvPr/>
        </p:nvCxnSpPr>
        <p:spPr>
          <a:xfrm>
            <a:off x="3370580" y="1447800"/>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59C808-5AB1-4B23-BC04-FF60C1DEFAD0}"/>
              </a:ext>
            </a:extLst>
          </p:cNvPr>
          <p:cNvCxnSpPr/>
          <p:nvPr/>
        </p:nvCxnSpPr>
        <p:spPr>
          <a:xfrm>
            <a:off x="3903980" y="1447800"/>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A39253A2-47FD-4A0A-B29E-85D4FC8A1B1D}"/>
              </a:ext>
            </a:extLst>
          </p:cNvPr>
          <p:cNvGrpSpPr/>
          <p:nvPr/>
        </p:nvGrpSpPr>
        <p:grpSpPr>
          <a:xfrm>
            <a:off x="2302020" y="1630680"/>
            <a:ext cx="539800" cy="252000"/>
            <a:chOff x="5130637" y="1832576"/>
            <a:chExt cx="539800" cy="252000"/>
          </a:xfrm>
        </p:grpSpPr>
        <p:grpSp>
          <p:nvGrpSpPr>
            <p:cNvPr id="13" name="Group 12">
              <a:extLst>
                <a:ext uri="{FF2B5EF4-FFF2-40B4-BE49-F238E27FC236}">
                  <a16:creationId xmlns:a16="http://schemas.microsoft.com/office/drawing/2014/main" id="{0FA1EF51-F3A6-4642-B19A-226F675FD795}"/>
                </a:ext>
              </a:extLst>
            </p:cNvPr>
            <p:cNvGrpSpPr/>
            <p:nvPr/>
          </p:nvGrpSpPr>
          <p:grpSpPr>
            <a:xfrm rot="16200000">
              <a:off x="5274603" y="1822577"/>
              <a:ext cx="252000" cy="271997"/>
              <a:chOff x="5280825" y="1915576"/>
              <a:chExt cx="252000" cy="271997"/>
            </a:xfrm>
          </p:grpSpPr>
          <p:sp>
            <p:nvSpPr>
              <p:cNvPr id="11" name="Triangle 100">
                <a:extLst>
                  <a:ext uri="{FF2B5EF4-FFF2-40B4-BE49-F238E27FC236}">
                    <a16:creationId xmlns:a16="http://schemas.microsoft.com/office/drawing/2014/main" id="{EF9B3BAE-CA15-4478-926B-C366FE913005}"/>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9F68788-4CA6-4C73-8A9A-2DC527F49A82}"/>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5" name="Straight Connector 14">
              <a:extLst>
                <a:ext uri="{FF2B5EF4-FFF2-40B4-BE49-F238E27FC236}">
                  <a16:creationId xmlns:a16="http://schemas.microsoft.com/office/drawing/2014/main" id="{EF3398FC-1D9D-45B7-8911-D83512EA84CC}"/>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522F9B-FA84-44E9-B398-8959B2A2741F}"/>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2034B15-A794-4B3F-AD41-8EE18C50B82D}"/>
              </a:ext>
            </a:extLst>
          </p:cNvPr>
          <p:cNvGrpSpPr/>
          <p:nvPr/>
        </p:nvGrpSpPr>
        <p:grpSpPr>
          <a:xfrm>
            <a:off x="3375219" y="1630680"/>
            <a:ext cx="539800" cy="252000"/>
            <a:chOff x="5130637" y="1832576"/>
            <a:chExt cx="539800" cy="252000"/>
          </a:xfrm>
        </p:grpSpPr>
        <p:grpSp>
          <p:nvGrpSpPr>
            <p:cNvPr id="19" name="Group 18">
              <a:extLst>
                <a:ext uri="{FF2B5EF4-FFF2-40B4-BE49-F238E27FC236}">
                  <a16:creationId xmlns:a16="http://schemas.microsoft.com/office/drawing/2014/main" id="{6870A65D-F468-4682-A146-767025607F32}"/>
                </a:ext>
              </a:extLst>
            </p:cNvPr>
            <p:cNvGrpSpPr/>
            <p:nvPr/>
          </p:nvGrpSpPr>
          <p:grpSpPr>
            <a:xfrm rot="16200000">
              <a:off x="5274603" y="1822577"/>
              <a:ext cx="252000" cy="271997"/>
              <a:chOff x="5280825" y="1915576"/>
              <a:chExt cx="252000" cy="271997"/>
            </a:xfrm>
          </p:grpSpPr>
          <p:sp>
            <p:nvSpPr>
              <p:cNvPr id="22" name="Triangle 100">
                <a:extLst>
                  <a:ext uri="{FF2B5EF4-FFF2-40B4-BE49-F238E27FC236}">
                    <a16:creationId xmlns:a16="http://schemas.microsoft.com/office/drawing/2014/main" id="{7D166AAC-23D0-4CB0-946F-019D47FDA602}"/>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CCF53C2-CD03-4DC8-B33A-E7C0A46C5784}"/>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20" name="Straight Connector 19">
              <a:extLst>
                <a:ext uri="{FF2B5EF4-FFF2-40B4-BE49-F238E27FC236}">
                  <a16:creationId xmlns:a16="http://schemas.microsoft.com/office/drawing/2014/main" id="{366A34F4-0160-400C-B257-77EB9FBF775C}"/>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1A168B-B546-4555-91D9-108E47FD726A}"/>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61D206C1-1E4B-4B23-A0F7-6C52B6E33774}"/>
              </a:ext>
            </a:extLst>
          </p:cNvPr>
          <p:cNvSpPr txBox="1"/>
          <p:nvPr/>
        </p:nvSpPr>
        <p:spPr>
          <a:xfrm>
            <a:off x="1600200" y="1076960"/>
            <a:ext cx="342900" cy="430887"/>
          </a:xfrm>
          <a:prstGeom prst="rect">
            <a:avLst/>
          </a:prstGeom>
          <a:noFill/>
        </p:spPr>
        <p:txBody>
          <a:bodyPr wrap="square" rtlCol="0">
            <a:spAutoFit/>
          </a:bodyPr>
          <a:lstStyle/>
          <a:p>
            <a:r>
              <a:rPr lang="en-IN" sz="2200" dirty="0"/>
              <a:t>D</a:t>
            </a:r>
          </a:p>
        </p:txBody>
      </p:sp>
      <p:sp>
        <p:nvSpPr>
          <p:cNvPr id="26" name="TextBox 25">
            <a:extLst>
              <a:ext uri="{FF2B5EF4-FFF2-40B4-BE49-F238E27FC236}">
                <a16:creationId xmlns:a16="http://schemas.microsoft.com/office/drawing/2014/main" id="{DB0D9B3E-B462-4392-AC23-141FC098FA16}"/>
              </a:ext>
            </a:extLst>
          </p:cNvPr>
          <p:cNvSpPr txBox="1"/>
          <p:nvPr/>
        </p:nvSpPr>
        <p:spPr>
          <a:xfrm>
            <a:off x="2115820" y="1072604"/>
            <a:ext cx="536167" cy="430887"/>
          </a:xfrm>
          <a:prstGeom prst="rect">
            <a:avLst/>
          </a:prstGeom>
          <a:noFill/>
        </p:spPr>
        <p:txBody>
          <a:bodyPr wrap="square" rtlCol="0">
            <a:spAutoFit/>
          </a:bodyPr>
          <a:lstStyle/>
          <a:p>
            <a:r>
              <a:rPr lang="en-IN" sz="2200" dirty="0"/>
              <a:t>S</a:t>
            </a:r>
            <a:r>
              <a:rPr lang="en-IN" sz="2200" baseline="-25000" dirty="0"/>
              <a:t>1</a:t>
            </a:r>
            <a:endParaRPr lang="en-IN" sz="2200" dirty="0"/>
          </a:p>
        </p:txBody>
      </p:sp>
      <p:sp>
        <p:nvSpPr>
          <p:cNvPr id="27" name="TextBox 26">
            <a:extLst>
              <a:ext uri="{FF2B5EF4-FFF2-40B4-BE49-F238E27FC236}">
                <a16:creationId xmlns:a16="http://schemas.microsoft.com/office/drawing/2014/main" id="{C680DDC2-4089-44B4-8BBA-53AE3F4B7260}"/>
              </a:ext>
            </a:extLst>
          </p:cNvPr>
          <p:cNvSpPr txBox="1"/>
          <p:nvPr/>
        </p:nvSpPr>
        <p:spPr>
          <a:xfrm>
            <a:off x="2634370" y="1072604"/>
            <a:ext cx="536167" cy="430887"/>
          </a:xfrm>
          <a:prstGeom prst="rect">
            <a:avLst/>
          </a:prstGeom>
          <a:noFill/>
        </p:spPr>
        <p:txBody>
          <a:bodyPr wrap="square" rtlCol="0">
            <a:spAutoFit/>
          </a:bodyPr>
          <a:lstStyle/>
          <a:p>
            <a:r>
              <a:rPr lang="en-IN" sz="2200" dirty="0"/>
              <a:t>S</a:t>
            </a:r>
            <a:r>
              <a:rPr lang="en-IN" sz="2200" baseline="-25000" dirty="0"/>
              <a:t>1</a:t>
            </a:r>
            <a:r>
              <a:rPr lang="en-IN" sz="2200" dirty="0"/>
              <a:t>’</a:t>
            </a:r>
          </a:p>
        </p:txBody>
      </p:sp>
      <p:sp>
        <p:nvSpPr>
          <p:cNvPr id="28" name="TextBox 27">
            <a:extLst>
              <a:ext uri="{FF2B5EF4-FFF2-40B4-BE49-F238E27FC236}">
                <a16:creationId xmlns:a16="http://schemas.microsoft.com/office/drawing/2014/main" id="{D2833D67-B263-486B-AD89-F66F102111EE}"/>
              </a:ext>
            </a:extLst>
          </p:cNvPr>
          <p:cNvSpPr txBox="1"/>
          <p:nvPr/>
        </p:nvSpPr>
        <p:spPr>
          <a:xfrm>
            <a:off x="3185386" y="1072604"/>
            <a:ext cx="536167" cy="430887"/>
          </a:xfrm>
          <a:prstGeom prst="rect">
            <a:avLst/>
          </a:prstGeom>
          <a:noFill/>
        </p:spPr>
        <p:txBody>
          <a:bodyPr wrap="square" rtlCol="0">
            <a:spAutoFit/>
          </a:bodyPr>
          <a:lstStyle/>
          <a:p>
            <a:r>
              <a:rPr lang="en-IN" sz="2200" dirty="0"/>
              <a:t>S</a:t>
            </a:r>
            <a:r>
              <a:rPr lang="en-IN" sz="2200" baseline="-25000" dirty="0"/>
              <a:t>0</a:t>
            </a:r>
            <a:endParaRPr lang="en-IN" sz="2200" dirty="0"/>
          </a:p>
        </p:txBody>
      </p:sp>
      <p:sp>
        <p:nvSpPr>
          <p:cNvPr id="29" name="TextBox 28">
            <a:extLst>
              <a:ext uri="{FF2B5EF4-FFF2-40B4-BE49-F238E27FC236}">
                <a16:creationId xmlns:a16="http://schemas.microsoft.com/office/drawing/2014/main" id="{3F93877F-7845-4FAD-813F-23DC2BC8087A}"/>
              </a:ext>
            </a:extLst>
          </p:cNvPr>
          <p:cNvSpPr txBox="1"/>
          <p:nvPr/>
        </p:nvSpPr>
        <p:spPr>
          <a:xfrm>
            <a:off x="3703936" y="1072604"/>
            <a:ext cx="536167" cy="430887"/>
          </a:xfrm>
          <a:prstGeom prst="rect">
            <a:avLst/>
          </a:prstGeom>
          <a:noFill/>
        </p:spPr>
        <p:txBody>
          <a:bodyPr wrap="square" rtlCol="0">
            <a:spAutoFit/>
          </a:bodyPr>
          <a:lstStyle/>
          <a:p>
            <a:r>
              <a:rPr lang="en-IN" sz="2200" dirty="0"/>
              <a:t>S</a:t>
            </a:r>
            <a:r>
              <a:rPr lang="en-IN" sz="2200" baseline="-25000" dirty="0"/>
              <a:t>0</a:t>
            </a:r>
            <a:r>
              <a:rPr lang="en-IN" sz="2200" dirty="0"/>
              <a:t>’</a:t>
            </a:r>
          </a:p>
        </p:txBody>
      </p:sp>
      <p:grpSp>
        <p:nvGrpSpPr>
          <p:cNvPr id="30" name="Group 29">
            <a:extLst>
              <a:ext uri="{FF2B5EF4-FFF2-40B4-BE49-F238E27FC236}">
                <a16:creationId xmlns:a16="http://schemas.microsoft.com/office/drawing/2014/main" id="{F609F649-6143-4832-B1C1-DB9AFE50A938}"/>
              </a:ext>
            </a:extLst>
          </p:cNvPr>
          <p:cNvGrpSpPr/>
          <p:nvPr/>
        </p:nvGrpSpPr>
        <p:grpSpPr>
          <a:xfrm>
            <a:off x="1770380" y="2007490"/>
            <a:ext cx="4013540" cy="533400"/>
            <a:chOff x="1196401" y="2211615"/>
            <a:chExt cx="4013540" cy="533400"/>
          </a:xfrm>
        </p:grpSpPr>
        <p:grpSp>
          <p:nvGrpSpPr>
            <p:cNvPr id="31" name="Group 30">
              <a:extLst>
                <a:ext uri="{FF2B5EF4-FFF2-40B4-BE49-F238E27FC236}">
                  <a16:creationId xmlns:a16="http://schemas.microsoft.com/office/drawing/2014/main" id="{56F77A9C-D98E-4212-B192-3BD98779481E}"/>
                </a:ext>
              </a:extLst>
            </p:cNvPr>
            <p:cNvGrpSpPr/>
            <p:nvPr/>
          </p:nvGrpSpPr>
          <p:grpSpPr>
            <a:xfrm>
              <a:off x="1196401" y="2211615"/>
              <a:ext cx="4013540" cy="533400"/>
              <a:chOff x="570123" y="1715660"/>
              <a:chExt cx="5576504" cy="741118"/>
            </a:xfrm>
          </p:grpSpPr>
          <p:cxnSp>
            <p:nvCxnSpPr>
              <p:cNvPr id="33" name="Straight Connector 32">
                <a:extLst>
                  <a:ext uri="{FF2B5EF4-FFF2-40B4-BE49-F238E27FC236}">
                    <a16:creationId xmlns:a16="http://schemas.microsoft.com/office/drawing/2014/main" id="{FB2F1763-F7C7-4C81-BDF3-1A39B3B832A3}"/>
                  </a:ext>
                </a:extLst>
              </p:cNvPr>
              <p:cNvCxnSpPr/>
              <p:nvPr/>
            </p:nvCxnSpPr>
            <p:spPr>
              <a:xfrm>
                <a:off x="2052359" y="2065483"/>
                <a:ext cx="2400922"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43CA04-2D54-4BE4-AB58-2DD473A72170}"/>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114693-F00F-4937-AE78-D2CE12531DC3}"/>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Delay 68">
                <a:extLst>
                  <a:ext uri="{FF2B5EF4-FFF2-40B4-BE49-F238E27FC236}">
                    <a16:creationId xmlns:a16="http://schemas.microsoft.com/office/drawing/2014/main" id="{BF1C3235-F02D-41E6-8C00-51703592A15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2" name="Straight Connector 31">
              <a:extLst>
                <a:ext uri="{FF2B5EF4-FFF2-40B4-BE49-F238E27FC236}">
                  <a16:creationId xmlns:a16="http://schemas.microsoft.com/office/drawing/2014/main" id="{A09D6D77-D9BE-44D3-8FD1-71498FE7E90D}"/>
                </a:ext>
              </a:extLst>
            </p:cNvPr>
            <p:cNvCxnSpPr/>
            <p:nvPr/>
          </p:nvCxnSpPr>
          <p:spPr>
            <a:xfrm>
              <a:off x="3330001" y="2642525"/>
              <a:ext cx="66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FBF96479-1087-4B9A-BD10-C54BBBE447BC}"/>
              </a:ext>
            </a:extLst>
          </p:cNvPr>
          <p:cNvSpPr txBox="1"/>
          <p:nvPr/>
        </p:nvSpPr>
        <p:spPr>
          <a:xfrm>
            <a:off x="5788660" y="2053233"/>
            <a:ext cx="2209800" cy="430887"/>
          </a:xfrm>
          <a:prstGeom prst="rect">
            <a:avLst/>
          </a:prstGeom>
          <a:noFill/>
        </p:spPr>
        <p:txBody>
          <a:bodyPr wrap="square" rtlCol="0">
            <a:spAutoFit/>
          </a:bodyPr>
          <a:lstStyle/>
          <a:p>
            <a:r>
              <a:rPr lang="en-IN" sz="2200" dirty="0"/>
              <a:t>O</a:t>
            </a:r>
            <a:r>
              <a:rPr lang="en-IN" sz="2200" baseline="-25000" dirty="0"/>
              <a:t>0</a:t>
            </a:r>
            <a:r>
              <a:rPr lang="en-IN" sz="2200" dirty="0"/>
              <a:t> = D S</a:t>
            </a:r>
            <a:r>
              <a:rPr lang="en-IN" sz="2200" baseline="-25000" dirty="0"/>
              <a:t>	1</a:t>
            </a:r>
            <a:r>
              <a:rPr lang="en-IN" sz="2200" dirty="0"/>
              <a:t>’ S</a:t>
            </a:r>
            <a:r>
              <a:rPr lang="en-IN" sz="2200" baseline="-25000" dirty="0"/>
              <a:t>0</a:t>
            </a:r>
            <a:r>
              <a:rPr lang="en-IN" sz="2200" dirty="0"/>
              <a:t>’</a:t>
            </a:r>
          </a:p>
        </p:txBody>
      </p:sp>
      <p:grpSp>
        <p:nvGrpSpPr>
          <p:cNvPr id="38" name="Group 37">
            <a:extLst>
              <a:ext uri="{FF2B5EF4-FFF2-40B4-BE49-F238E27FC236}">
                <a16:creationId xmlns:a16="http://schemas.microsoft.com/office/drawing/2014/main" id="{351CE957-A64B-458D-9754-66F4A0A194D9}"/>
              </a:ext>
            </a:extLst>
          </p:cNvPr>
          <p:cNvGrpSpPr/>
          <p:nvPr/>
        </p:nvGrpSpPr>
        <p:grpSpPr>
          <a:xfrm>
            <a:off x="1770380" y="2830715"/>
            <a:ext cx="4013540" cy="533400"/>
            <a:chOff x="1196401" y="2211615"/>
            <a:chExt cx="4013540" cy="533400"/>
          </a:xfrm>
        </p:grpSpPr>
        <p:grpSp>
          <p:nvGrpSpPr>
            <p:cNvPr id="39" name="Group 38">
              <a:extLst>
                <a:ext uri="{FF2B5EF4-FFF2-40B4-BE49-F238E27FC236}">
                  <a16:creationId xmlns:a16="http://schemas.microsoft.com/office/drawing/2014/main" id="{310138F7-0549-4EAD-9CC1-C4949A4EC403}"/>
                </a:ext>
              </a:extLst>
            </p:cNvPr>
            <p:cNvGrpSpPr/>
            <p:nvPr/>
          </p:nvGrpSpPr>
          <p:grpSpPr>
            <a:xfrm>
              <a:off x="1196401" y="2211615"/>
              <a:ext cx="4013540" cy="533400"/>
              <a:chOff x="570123" y="1715660"/>
              <a:chExt cx="5576504" cy="741118"/>
            </a:xfrm>
          </p:grpSpPr>
          <p:cxnSp>
            <p:nvCxnSpPr>
              <p:cNvPr id="41" name="Straight Connector 40">
                <a:extLst>
                  <a:ext uri="{FF2B5EF4-FFF2-40B4-BE49-F238E27FC236}">
                    <a16:creationId xmlns:a16="http://schemas.microsoft.com/office/drawing/2014/main" id="{F4972103-9606-4BAE-9792-0E58C885F477}"/>
                  </a:ext>
                </a:extLst>
              </p:cNvPr>
              <p:cNvCxnSpPr/>
              <p:nvPr/>
            </p:nvCxnSpPr>
            <p:spPr>
              <a:xfrm>
                <a:off x="2052359" y="2065483"/>
                <a:ext cx="2400922"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F9D1C4-903B-41BB-A8B1-BC233CF4B147}"/>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0282C5-4E11-4B37-929B-BC3947D8B154}"/>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Delay 68">
                <a:extLst>
                  <a:ext uri="{FF2B5EF4-FFF2-40B4-BE49-F238E27FC236}">
                    <a16:creationId xmlns:a16="http://schemas.microsoft.com/office/drawing/2014/main" id="{125C62B2-D874-433F-8E7F-61FD0F5C7E7E}"/>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0" name="Straight Connector 39">
              <a:extLst>
                <a:ext uri="{FF2B5EF4-FFF2-40B4-BE49-F238E27FC236}">
                  <a16:creationId xmlns:a16="http://schemas.microsoft.com/office/drawing/2014/main" id="{8FED72FA-5743-4153-9716-52884559E59A}"/>
                </a:ext>
              </a:extLst>
            </p:cNvPr>
            <p:cNvCxnSpPr/>
            <p:nvPr/>
          </p:nvCxnSpPr>
          <p:spPr>
            <a:xfrm>
              <a:off x="2812294" y="2633063"/>
              <a:ext cx="11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2007EC8E-33DD-4488-87FF-465519BD1F0B}"/>
              </a:ext>
            </a:extLst>
          </p:cNvPr>
          <p:cNvGrpSpPr/>
          <p:nvPr/>
        </p:nvGrpSpPr>
        <p:grpSpPr>
          <a:xfrm>
            <a:off x="1770380" y="3683643"/>
            <a:ext cx="4013540" cy="533400"/>
            <a:chOff x="1196401" y="2211615"/>
            <a:chExt cx="4013540" cy="533400"/>
          </a:xfrm>
        </p:grpSpPr>
        <p:grpSp>
          <p:nvGrpSpPr>
            <p:cNvPr id="46" name="Group 45">
              <a:extLst>
                <a:ext uri="{FF2B5EF4-FFF2-40B4-BE49-F238E27FC236}">
                  <a16:creationId xmlns:a16="http://schemas.microsoft.com/office/drawing/2014/main" id="{80762C79-22D4-41CE-B64F-085EC5921970}"/>
                </a:ext>
              </a:extLst>
            </p:cNvPr>
            <p:cNvGrpSpPr/>
            <p:nvPr/>
          </p:nvGrpSpPr>
          <p:grpSpPr>
            <a:xfrm>
              <a:off x="1196401" y="2211615"/>
              <a:ext cx="4013540" cy="533400"/>
              <a:chOff x="570123" y="1715660"/>
              <a:chExt cx="5576504" cy="741118"/>
            </a:xfrm>
          </p:grpSpPr>
          <p:cxnSp>
            <p:nvCxnSpPr>
              <p:cNvPr id="48" name="Straight Connector 47">
                <a:extLst>
                  <a:ext uri="{FF2B5EF4-FFF2-40B4-BE49-F238E27FC236}">
                    <a16:creationId xmlns:a16="http://schemas.microsoft.com/office/drawing/2014/main" id="{C911ED7B-C926-4B66-9904-F09249A448B8}"/>
                  </a:ext>
                </a:extLst>
              </p:cNvPr>
              <p:cNvCxnSpPr/>
              <p:nvPr/>
            </p:nvCxnSpPr>
            <p:spPr>
              <a:xfrm>
                <a:off x="1331304" y="2065483"/>
                <a:ext cx="3101192"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D6A4EC-06C5-448E-BDF8-51C31BFAE95F}"/>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D19CEE-CBC6-406B-8928-B5F1596F3396}"/>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Delay 68">
                <a:extLst>
                  <a:ext uri="{FF2B5EF4-FFF2-40B4-BE49-F238E27FC236}">
                    <a16:creationId xmlns:a16="http://schemas.microsoft.com/office/drawing/2014/main" id="{537F2451-20A1-41B5-A04D-2845D330E6B5}"/>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7" name="Straight Connector 46">
              <a:extLst>
                <a:ext uri="{FF2B5EF4-FFF2-40B4-BE49-F238E27FC236}">
                  <a16:creationId xmlns:a16="http://schemas.microsoft.com/office/drawing/2014/main" id="{0ACBA108-76A4-4DA2-8CAB-3CBA8FFB6AB2}"/>
                </a:ext>
              </a:extLst>
            </p:cNvPr>
            <p:cNvCxnSpPr/>
            <p:nvPr/>
          </p:nvCxnSpPr>
          <p:spPr>
            <a:xfrm>
              <a:off x="3330001" y="2642525"/>
              <a:ext cx="66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EFFD9E8C-3798-48FD-8B87-01F06DDED0A6}"/>
              </a:ext>
            </a:extLst>
          </p:cNvPr>
          <p:cNvGrpSpPr/>
          <p:nvPr/>
        </p:nvGrpSpPr>
        <p:grpSpPr>
          <a:xfrm>
            <a:off x="1780540" y="4537108"/>
            <a:ext cx="4013540" cy="533400"/>
            <a:chOff x="1196401" y="2211615"/>
            <a:chExt cx="4013540" cy="533400"/>
          </a:xfrm>
        </p:grpSpPr>
        <p:grpSp>
          <p:nvGrpSpPr>
            <p:cNvPr id="53" name="Group 52">
              <a:extLst>
                <a:ext uri="{FF2B5EF4-FFF2-40B4-BE49-F238E27FC236}">
                  <a16:creationId xmlns:a16="http://schemas.microsoft.com/office/drawing/2014/main" id="{0450998B-A519-409F-912C-AF0E7BA13598}"/>
                </a:ext>
              </a:extLst>
            </p:cNvPr>
            <p:cNvGrpSpPr/>
            <p:nvPr/>
          </p:nvGrpSpPr>
          <p:grpSpPr>
            <a:xfrm>
              <a:off x="1196401" y="2211615"/>
              <a:ext cx="4013540" cy="533400"/>
              <a:chOff x="570123" y="1715660"/>
              <a:chExt cx="5576504" cy="741118"/>
            </a:xfrm>
          </p:grpSpPr>
          <p:cxnSp>
            <p:nvCxnSpPr>
              <p:cNvPr id="55" name="Straight Connector 54">
                <a:extLst>
                  <a:ext uri="{FF2B5EF4-FFF2-40B4-BE49-F238E27FC236}">
                    <a16:creationId xmlns:a16="http://schemas.microsoft.com/office/drawing/2014/main" id="{A4D89068-95E5-40BA-9B75-04B718AA77F3}"/>
                  </a:ext>
                </a:extLst>
              </p:cNvPr>
              <p:cNvCxnSpPr/>
              <p:nvPr/>
            </p:nvCxnSpPr>
            <p:spPr>
              <a:xfrm>
                <a:off x="1297125" y="2065483"/>
                <a:ext cx="3151211"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2A42527-635E-4802-B226-EB685DBD801C}"/>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2CD437-5FDC-4EC0-A7E9-699B9FA1F583}"/>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Delay 68">
                <a:extLst>
                  <a:ext uri="{FF2B5EF4-FFF2-40B4-BE49-F238E27FC236}">
                    <a16:creationId xmlns:a16="http://schemas.microsoft.com/office/drawing/2014/main" id="{50EDCD6D-BBFF-4B78-896A-AA9020CDAF95}"/>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4" name="Straight Connector 53">
              <a:extLst>
                <a:ext uri="{FF2B5EF4-FFF2-40B4-BE49-F238E27FC236}">
                  <a16:creationId xmlns:a16="http://schemas.microsoft.com/office/drawing/2014/main" id="{F34B6464-7071-45C1-8D30-C86E63C965D2}"/>
                </a:ext>
              </a:extLst>
            </p:cNvPr>
            <p:cNvCxnSpPr/>
            <p:nvPr/>
          </p:nvCxnSpPr>
          <p:spPr>
            <a:xfrm>
              <a:off x="2786441" y="2642525"/>
              <a:ext cx="120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0F047E1A-CEFD-46D6-AD16-16DC2FEF1DEF}"/>
              </a:ext>
            </a:extLst>
          </p:cNvPr>
          <p:cNvSpPr txBox="1"/>
          <p:nvPr/>
        </p:nvSpPr>
        <p:spPr>
          <a:xfrm>
            <a:off x="5792430" y="2881971"/>
            <a:ext cx="2209800" cy="430887"/>
          </a:xfrm>
          <a:prstGeom prst="rect">
            <a:avLst/>
          </a:prstGeom>
          <a:noFill/>
        </p:spPr>
        <p:txBody>
          <a:bodyPr wrap="square" rtlCol="0">
            <a:spAutoFit/>
          </a:bodyPr>
          <a:lstStyle/>
          <a:p>
            <a:r>
              <a:rPr lang="en-IN" sz="2200" dirty="0"/>
              <a:t>O</a:t>
            </a:r>
            <a:r>
              <a:rPr lang="en-IN" sz="2200" baseline="-25000" dirty="0"/>
              <a:t>1</a:t>
            </a:r>
            <a:r>
              <a:rPr lang="en-IN" sz="2200" dirty="0"/>
              <a:t> = D S</a:t>
            </a:r>
            <a:r>
              <a:rPr lang="en-IN" sz="2200" baseline="-25000" dirty="0"/>
              <a:t>	1</a:t>
            </a:r>
            <a:r>
              <a:rPr lang="en-IN" sz="2200" dirty="0"/>
              <a:t>’ S</a:t>
            </a:r>
            <a:r>
              <a:rPr lang="en-IN" sz="2200" baseline="-25000" dirty="0"/>
              <a:t>0</a:t>
            </a:r>
            <a:endParaRPr lang="en-IN" sz="2200" dirty="0"/>
          </a:p>
        </p:txBody>
      </p:sp>
      <p:sp>
        <p:nvSpPr>
          <p:cNvPr id="60" name="TextBox 59">
            <a:extLst>
              <a:ext uri="{FF2B5EF4-FFF2-40B4-BE49-F238E27FC236}">
                <a16:creationId xmlns:a16="http://schemas.microsoft.com/office/drawing/2014/main" id="{749BB72B-D2B8-49DC-B682-129C77D8212C}"/>
              </a:ext>
            </a:extLst>
          </p:cNvPr>
          <p:cNvSpPr txBox="1"/>
          <p:nvPr/>
        </p:nvSpPr>
        <p:spPr>
          <a:xfrm>
            <a:off x="5792430" y="3734899"/>
            <a:ext cx="2209800" cy="430887"/>
          </a:xfrm>
          <a:prstGeom prst="rect">
            <a:avLst/>
          </a:prstGeom>
          <a:noFill/>
        </p:spPr>
        <p:txBody>
          <a:bodyPr wrap="square" rtlCol="0">
            <a:spAutoFit/>
          </a:bodyPr>
          <a:lstStyle/>
          <a:p>
            <a:r>
              <a:rPr lang="en-IN" sz="2200" dirty="0"/>
              <a:t>O</a:t>
            </a:r>
            <a:r>
              <a:rPr lang="en-IN" sz="2200" baseline="-25000" dirty="0"/>
              <a:t>2</a:t>
            </a:r>
            <a:r>
              <a:rPr lang="en-IN" sz="2200" dirty="0"/>
              <a:t> = D S</a:t>
            </a:r>
            <a:r>
              <a:rPr lang="en-IN" sz="2200" baseline="-25000" dirty="0"/>
              <a:t>	1</a:t>
            </a:r>
            <a:r>
              <a:rPr lang="en-IN" sz="2200" dirty="0"/>
              <a:t> S</a:t>
            </a:r>
            <a:r>
              <a:rPr lang="en-IN" sz="2200" baseline="-25000" dirty="0"/>
              <a:t>0</a:t>
            </a:r>
            <a:r>
              <a:rPr lang="en-IN" sz="2200" dirty="0"/>
              <a:t>’</a:t>
            </a:r>
          </a:p>
        </p:txBody>
      </p:sp>
      <p:sp>
        <p:nvSpPr>
          <p:cNvPr id="61" name="TextBox 60">
            <a:extLst>
              <a:ext uri="{FF2B5EF4-FFF2-40B4-BE49-F238E27FC236}">
                <a16:creationId xmlns:a16="http://schemas.microsoft.com/office/drawing/2014/main" id="{50A522BE-44A6-4DAC-852A-012F08EA65FE}"/>
              </a:ext>
            </a:extLst>
          </p:cNvPr>
          <p:cNvSpPr txBox="1"/>
          <p:nvPr/>
        </p:nvSpPr>
        <p:spPr>
          <a:xfrm>
            <a:off x="5792430" y="4573440"/>
            <a:ext cx="2209800" cy="430887"/>
          </a:xfrm>
          <a:prstGeom prst="rect">
            <a:avLst/>
          </a:prstGeom>
          <a:noFill/>
        </p:spPr>
        <p:txBody>
          <a:bodyPr wrap="square" rtlCol="0">
            <a:spAutoFit/>
          </a:bodyPr>
          <a:lstStyle/>
          <a:p>
            <a:r>
              <a:rPr lang="en-IN" sz="2200" dirty="0"/>
              <a:t>O</a:t>
            </a:r>
            <a:r>
              <a:rPr lang="en-IN" sz="2200" baseline="-25000" dirty="0"/>
              <a:t>3</a:t>
            </a:r>
            <a:r>
              <a:rPr lang="en-IN" sz="2200" dirty="0"/>
              <a:t> = D S</a:t>
            </a:r>
            <a:r>
              <a:rPr lang="en-IN" sz="2200" baseline="-25000" dirty="0"/>
              <a:t>	1</a:t>
            </a:r>
            <a:r>
              <a:rPr lang="en-IN" sz="2200" dirty="0"/>
              <a:t> S</a:t>
            </a:r>
            <a:r>
              <a:rPr lang="en-IN" sz="2200" baseline="-25000" dirty="0"/>
              <a:t>0</a:t>
            </a:r>
            <a:endParaRPr lang="en-IN" sz="2200" dirty="0"/>
          </a:p>
        </p:txBody>
      </p:sp>
    </p:spTree>
    <p:extLst>
      <p:ext uri="{BB962C8B-B14F-4D97-AF65-F5344CB8AC3E}">
        <p14:creationId xmlns:p14="http://schemas.microsoft.com/office/powerpoint/2010/main" val="342219853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Decoder</a:t>
            </a:r>
          </a:p>
        </p:txBody>
      </p:sp>
      <p:sp>
        <p:nvSpPr>
          <p:cNvPr id="3" name="Content Placeholder 2"/>
          <p:cNvSpPr>
            <a:spLocks noGrp="1"/>
          </p:cNvSpPr>
          <p:nvPr>
            <p:ph idx="1"/>
          </p:nvPr>
        </p:nvSpPr>
        <p:spPr/>
        <p:txBody>
          <a:bodyPr/>
          <a:lstStyle/>
          <a:p>
            <a:pPr algn="just"/>
            <a:r>
              <a:rPr lang="en-US" dirty="0"/>
              <a:t>A decoder is a logic circuit that accepts a </a:t>
            </a:r>
            <a:r>
              <a:rPr lang="en-US" dirty="0">
                <a:solidFill>
                  <a:schemeClr val="tx2"/>
                </a:solidFill>
              </a:rPr>
              <a:t>set of inputs</a:t>
            </a:r>
            <a:r>
              <a:rPr lang="en-US" dirty="0"/>
              <a:t> which represents a </a:t>
            </a:r>
            <a:r>
              <a:rPr lang="en-US" dirty="0">
                <a:solidFill>
                  <a:schemeClr val="tx2"/>
                </a:solidFill>
              </a:rPr>
              <a:t>binary number</a:t>
            </a:r>
            <a:r>
              <a:rPr lang="en-US" dirty="0"/>
              <a:t> and activates the </a:t>
            </a:r>
            <a:r>
              <a:rPr lang="en-US" dirty="0">
                <a:solidFill>
                  <a:schemeClr val="tx2"/>
                </a:solidFill>
              </a:rPr>
              <a:t>only output</a:t>
            </a:r>
            <a:r>
              <a:rPr lang="en-US" dirty="0"/>
              <a:t> that </a:t>
            </a:r>
            <a:r>
              <a:rPr lang="en-US" dirty="0">
                <a:solidFill>
                  <a:schemeClr val="tx2"/>
                </a:solidFill>
              </a:rPr>
              <a:t>corresponds</a:t>
            </a:r>
            <a:r>
              <a:rPr lang="en-US" dirty="0"/>
              <a:t> to the </a:t>
            </a:r>
            <a:r>
              <a:rPr lang="en-US" dirty="0">
                <a:solidFill>
                  <a:schemeClr val="tx2"/>
                </a:solidFill>
              </a:rPr>
              <a:t>input number</a:t>
            </a:r>
            <a:r>
              <a:rPr lang="en-US" dirty="0"/>
              <a:t>.</a:t>
            </a:r>
          </a:p>
          <a:p>
            <a:pPr algn="just"/>
            <a:r>
              <a:rPr lang="en-US" dirty="0"/>
              <a:t>In other words, a decoder circuit looks at its inputs, </a:t>
            </a:r>
            <a:r>
              <a:rPr lang="en-US" dirty="0">
                <a:solidFill>
                  <a:schemeClr val="tx2"/>
                </a:solidFill>
              </a:rPr>
              <a:t>determines</a:t>
            </a:r>
            <a:r>
              <a:rPr lang="en-US" dirty="0"/>
              <a:t> which </a:t>
            </a:r>
            <a:r>
              <a:rPr lang="en-US" dirty="0">
                <a:solidFill>
                  <a:schemeClr val="tx2"/>
                </a:solidFill>
              </a:rPr>
              <a:t>binary number</a:t>
            </a:r>
            <a:r>
              <a:rPr lang="en-US" dirty="0"/>
              <a:t> is present there, and </a:t>
            </a:r>
            <a:r>
              <a:rPr lang="en-US" dirty="0">
                <a:solidFill>
                  <a:schemeClr val="tx2"/>
                </a:solidFill>
              </a:rPr>
              <a:t>activates</a:t>
            </a:r>
            <a:r>
              <a:rPr lang="en-US" dirty="0"/>
              <a:t> the specific output which </a:t>
            </a:r>
            <a:r>
              <a:rPr lang="en-US" dirty="0">
                <a:solidFill>
                  <a:schemeClr val="tx2"/>
                </a:solidFill>
              </a:rPr>
              <a:t>corresponds</a:t>
            </a:r>
            <a:r>
              <a:rPr lang="en-US" dirty="0"/>
              <a:t> to that </a:t>
            </a:r>
            <a:r>
              <a:rPr lang="en-US" dirty="0">
                <a:solidFill>
                  <a:schemeClr val="tx2"/>
                </a:solidFill>
              </a:rPr>
              <a:t>number</a:t>
            </a:r>
            <a:r>
              <a:rPr lang="en-US" dirty="0"/>
              <a:t>; all </a:t>
            </a:r>
            <a:r>
              <a:rPr lang="en-US" dirty="0">
                <a:solidFill>
                  <a:schemeClr val="tx2"/>
                </a:solidFill>
              </a:rPr>
              <a:t>other</a:t>
            </a:r>
            <a:r>
              <a:rPr lang="en-US" dirty="0"/>
              <a:t> outputs remain </a:t>
            </a:r>
            <a:r>
              <a:rPr lang="en-US" dirty="0">
                <a:solidFill>
                  <a:schemeClr val="tx2"/>
                </a:solidFill>
              </a:rPr>
              <a:t>inactive</a:t>
            </a:r>
            <a:r>
              <a:rPr lang="en-US" dirty="0"/>
              <a:t>.</a:t>
            </a:r>
          </a:p>
        </p:txBody>
      </p:sp>
    </p:spTree>
    <p:extLst>
      <p:ext uri="{BB962C8B-B14F-4D97-AF65-F5344CB8AC3E}">
        <p14:creationId xmlns:p14="http://schemas.microsoft.com/office/powerpoint/2010/main" val="226131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Decoder</a:t>
            </a:r>
          </a:p>
        </p:txBody>
      </p:sp>
      <p:sp>
        <p:nvSpPr>
          <p:cNvPr id="3" name="Content Placeholder 2"/>
          <p:cNvSpPr>
            <a:spLocks noGrp="1"/>
          </p:cNvSpPr>
          <p:nvPr>
            <p:ph idx="1"/>
          </p:nvPr>
        </p:nvSpPr>
        <p:spPr>
          <a:xfrm>
            <a:off x="190500" y="990600"/>
            <a:ext cx="8763000" cy="1524000"/>
          </a:xfrm>
        </p:spPr>
        <p:txBody>
          <a:bodyPr/>
          <a:lstStyle/>
          <a:p>
            <a:pPr algn="just"/>
            <a:r>
              <a:rPr lang="en-US" dirty="0"/>
              <a:t>In its general form, a decoder has </a:t>
            </a:r>
            <a:r>
              <a:rPr lang="en-US" dirty="0">
                <a:solidFill>
                  <a:schemeClr val="tx2"/>
                </a:solidFill>
              </a:rPr>
              <a:t>N input </a:t>
            </a:r>
            <a:r>
              <a:rPr lang="en-US" dirty="0"/>
              <a:t>lines to handle N bits and </a:t>
            </a:r>
            <a:r>
              <a:rPr lang="en-US" dirty="0">
                <a:solidFill>
                  <a:schemeClr val="tx2"/>
                </a:solidFill>
              </a:rPr>
              <a:t>M output </a:t>
            </a:r>
            <a:r>
              <a:rPr lang="en-US" dirty="0"/>
              <a:t>lines such that only one output line is activated for each one of the possible combinations of inputs.</a:t>
            </a:r>
          </a:p>
        </p:txBody>
      </p:sp>
      <p:cxnSp>
        <p:nvCxnSpPr>
          <p:cNvPr id="6" name="Straight Connector 5"/>
          <p:cNvCxnSpPr/>
          <p:nvPr/>
        </p:nvCxnSpPr>
        <p:spPr>
          <a:xfrm>
            <a:off x="2438400" y="28194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31242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34290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44196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8400" y="47244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62953" y="2590800"/>
            <a:ext cx="335348" cy="400110"/>
          </a:xfrm>
          <a:prstGeom prst="rect">
            <a:avLst/>
          </a:prstGeom>
          <a:noFill/>
        </p:spPr>
        <p:txBody>
          <a:bodyPr wrap="none" rtlCol="0">
            <a:spAutoFit/>
          </a:bodyPr>
          <a:lstStyle/>
          <a:p>
            <a:r>
              <a:rPr lang="en-IN" sz="2000" dirty="0"/>
              <a:t>I</a:t>
            </a:r>
            <a:r>
              <a:rPr lang="en-IN" sz="2000" baseline="-25000" dirty="0"/>
              <a:t>0</a:t>
            </a:r>
          </a:p>
        </p:txBody>
      </p:sp>
      <p:sp>
        <p:nvSpPr>
          <p:cNvPr id="13" name="TextBox 12"/>
          <p:cNvSpPr txBox="1"/>
          <p:nvPr/>
        </p:nvSpPr>
        <p:spPr>
          <a:xfrm>
            <a:off x="2062953" y="2895600"/>
            <a:ext cx="335348" cy="400110"/>
          </a:xfrm>
          <a:prstGeom prst="rect">
            <a:avLst/>
          </a:prstGeom>
          <a:noFill/>
        </p:spPr>
        <p:txBody>
          <a:bodyPr wrap="none" rtlCol="0">
            <a:spAutoFit/>
          </a:bodyPr>
          <a:lstStyle/>
          <a:p>
            <a:r>
              <a:rPr lang="en-IN" sz="2000" dirty="0"/>
              <a:t>I</a:t>
            </a:r>
            <a:r>
              <a:rPr lang="en-IN" sz="2000" baseline="-25000" dirty="0"/>
              <a:t>1</a:t>
            </a:r>
          </a:p>
        </p:txBody>
      </p:sp>
      <p:sp>
        <p:nvSpPr>
          <p:cNvPr id="14" name="TextBox 13"/>
          <p:cNvSpPr txBox="1"/>
          <p:nvPr/>
        </p:nvSpPr>
        <p:spPr>
          <a:xfrm>
            <a:off x="2062953" y="3181291"/>
            <a:ext cx="335348" cy="400110"/>
          </a:xfrm>
          <a:prstGeom prst="rect">
            <a:avLst/>
          </a:prstGeom>
          <a:noFill/>
        </p:spPr>
        <p:txBody>
          <a:bodyPr wrap="none" rtlCol="0">
            <a:spAutoFit/>
          </a:bodyPr>
          <a:lstStyle/>
          <a:p>
            <a:r>
              <a:rPr lang="en-IN" sz="2000" dirty="0"/>
              <a:t>I</a:t>
            </a:r>
            <a:r>
              <a:rPr lang="en-IN" sz="2000" baseline="-25000" dirty="0"/>
              <a:t>2</a:t>
            </a:r>
          </a:p>
        </p:txBody>
      </p:sp>
      <p:sp>
        <p:nvSpPr>
          <p:cNvPr id="15" name="TextBox 14"/>
          <p:cNvSpPr txBox="1"/>
          <p:nvPr/>
        </p:nvSpPr>
        <p:spPr>
          <a:xfrm>
            <a:off x="1981200" y="4171891"/>
            <a:ext cx="498855" cy="400110"/>
          </a:xfrm>
          <a:prstGeom prst="rect">
            <a:avLst/>
          </a:prstGeom>
          <a:noFill/>
        </p:spPr>
        <p:txBody>
          <a:bodyPr wrap="none" rtlCol="0">
            <a:spAutoFit/>
          </a:bodyPr>
          <a:lstStyle/>
          <a:p>
            <a:r>
              <a:rPr lang="en-IN" sz="2000" dirty="0"/>
              <a:t>I</a:t>
            </a:r>
            <a:r>
              <a:rPr lang="en-IN" sz="2000" baseline="-25000" dirty="0"/>
              <a:t>N-2</a:t>
            </a:r>
          </a:p>
        </p:txBody>
      </p:sp>
      <p:sp>
        <p:nvSpPr>
          <p:cNvPr id="17" name="TextBox 16"/>
          <p:cNvSpPr txBox="1"/>
          <p:nvPr/>
        </p:nvSpPr>
        <p:spPr>
          <a:xfrm>
            <a:off x="1981200" y="4519583"/>
            <a:ext cx="498855" cy="400110"/>
          </a:xfrm>
          <a:prstGeom prst="rect">
            <a:avLst/>
          </a:prstGeom>
          <a:noFill/>
        </p:spPr>
        <p:txBody>
          <a:bodyPr wrap="none" rtlCol="0">
            <a:spAutoFit/>
          </a:bodyPr>
          <a:lstStyle/>
          <a:p>
            <a:r>
              <a:rPr lang="en-IN" sz="2000" dirty="0"/>
              <a:t>I</a:t>
            </a:r>
            <a:r>
              <a:rPr lang="en-IN" sz="2000" baseline="-25000" dirty="0"/>
              <a:t>N-1</a:t>
            </a:r>
          </a:p>
        </p:txBody>
      </p:sp>
      <p:sp>
        <p:nvSpPr>
          <p:cNvPr id="18" name="TextBox 17"/>
          <p:cNvSpPr txBox="1"/>
          <p:nvPr/>
        </p:nvSpPr>
        <p:spPr>
          <a:xfrm>
            <a:off x="2971800" y="3352800"/>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cxnSp>
        <p:nvCxnSpPr>
          <p:cNvPr id="19" name="Straight Connector 18"/>
          <p:cNvCxnSpPr/>
          <p:nvPr/>
        </p:nvCxnSpPr>
        <p:spPr>
          <a:xfrm>
            <a:off x="5638800" y="28081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38800" y="31129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34177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38800" y="44083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47131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7353" y="2579518"/>
            <a:ext cx="441146" cy="400110"/>
          </a:xfrm>
          <a:prstGeom prst="rect">
            <a:avLst/>
          </a:prstGeom>
          <a:noFill/>
        </p:spPr>
        <p:txBody>
          <a:bodyPr wrap="none" rtlCol="0">
            <a:spAutoFit/>
          </a:bodyPr>
          <a:lstStyle/>
          <a:p>
            <a:r>
              <a:rPr lang="en-IN" sz="2000" dirty="0"/>
              <a:t>O</a:t>
            </a:r>
            <a:r>
              <a:rPr lang="en-IN" sz="2000" baseline="-25000" dirty="0"/>
              <a:t>0</a:t>
            </a:r>
          </a:p>
        </p:txBody>
      </p:sp>
      <p:sp>
        <p:nvSpPr>
          <p:cNvPr id="25" name="TextBox 24"/>
          <p:cNvSpPr txBox="1"/>
          <p:nvPr/>
        </p:nvSpPr>
        <p:spPr>
          <a:xfrm>
            <a:off x="6787353" y="2884318"/>
            <a:ext cx="441146" cy="400110"/>
          </a:xfrm>
          <a:prstGeom prst="rect">
            <a:avLst/>
          </a:prstGeom>
          <a:noFill/>
        </p:spPr>
        <p:txBody>
          <a:bodyPr wrap="none" rtlCol="0">
            <a:spAutoFit/>
          </a:bodyPr>
          <a:lstStyle/>
          <a:p>
            <a:r>
              <a:rPr lang="en-IN" sz="2000" dirty="0"/>
              <a:t>O</a:t>
            </a:r>
            <a:r>
              <a:rPr lang="en-IN" sz="2000" baseline="-25000" dirty="0"/>
              <a:t>1</a:t>
            </a:r>
          </a:p>
        </p:txBody>
      </p:sp>
      <p:sp>
        <p:nvSpPr>
          <p:cNvPr id="26" name="TextBox 25"/>
          <p:cNvSpPr txBox="1"/>
          <p:nvPr/>
        </p:nvSpPr>
        <p:spPr>
          <a:xfrm>
            <a:off x="6787353" y="3170009"/>
            <a:ext cx="441146" cy="400110"/>
          </a:xfrm>
          <a:prstGeom prst="rect">
            <a:avLst/>
          </a:prstGeom>
          <a:noFill/>
        </p:spPr>
        <p:txBody>
          <a:bodyPr wrap="none" rtlCol="0">
            <a:spAutoFit/>
          </a:bodyPr>
          <a:lstStyle/>
          <a:p>
            <a:r>
              <a:rPr lang="en-IN" sz="2000" dirty="0"/>
              <a:t>O</a:t>
            </a:r>
            <a:r>
              <a:rPr lang="en-IN" sz="2000" baseline="-25000" dirty="0"/>
              <a:t>2</a:t>
            </a:r>
          </a:p>
        </p:txBody>
      </p:sp>
      <p:sp>
        <p:nvSpPr>
          <p:cNvPr id="27" name="TextBox 26"/>
          <p:cNvSpPr txBox="1"/>
          <p:nvPr/>
        </p:nvSpPr>
        <p:spPr>
          <a:xfrm>
            <a:off x="6705600" y="4160609"/>
            <a:ext cx="639919" cy="400110"/>
          </a:xfrm>
          <a:prstGeom prst="rect">
            <a:avLst/>
          </a:prstGeom>
          <a:noFill/>
        </p:spPr>
        <p:txBody>
          <a:bodyPr wrap="none" rtlCol="0">
            <a:spAutoFit/>
          </a:bodyPr>
          <a:lstStyle/>
          <a:p>
            <a:r>
              <a:rPr lang="en-IN" sz="2000" dirty="0"/>
              <a:t>O</a:t>
            </a:r>
            <a:r>
              <a:rPr lang="en-IN" sz="2000" baseline="-25000" dirty="0"/>
              <a:t>M-2</a:t>
            </a:r>
          </a:p>
        </p:txBody>
      </p:sp>
      <p:sp>
        <p:nvSpPr>
          <p:cNvPr id="28" name="TextBox 27"/>
          <p:cNvSpPr txBox="1"/>
          <p:nvPr/>
        </p:nvSpPr>
        <p:spPr>
          <a:xfrm>
            <a:off x="6705600" y="4508301"/>
            <a:ext cx="639919" cy="400110"/>
          </a:xfrm>
          <a:prstGeom prst="rect">
            <a:avLst/>
          </a:prstGeom>
          <a:noFill/>
        </p:spPr>
        <p:txBody>
          <a:bodyPr wrap="none" rtlCol="0">
            <a:spAutoFit/>
          </a:bodyPr>
          <a:lstStyle/>
          <a:p>
            <a:r>
              <a:rPr lang="en-IN" sz="2000" dirty="0"/>
              <a:t>O</a:t>
            </a:r>
            <a:r>
              <a:rPr lang="en-IN" sz="2000" baseline="-25000" dirty="0"/>
              <a:t>M-1</a:t>
            </a:r>
          </a:p>
        </p:txBody>
      </p:sp>
      <p:sp>
        <p:nvSpPr>
          <p:cNvPr id="29" name="TextBox 28"/>
          <p:cNvSpPr txBox="1"/>
          <p:nvPr/>
        </p:nvSpPr>
        <p:spPr>
          <a:xfrm>
            <a:off x="6172200" y="3341518"/>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sp>
        <p:nvSpPr>
          <p:cNvPr id="30" name="TextBox 29"/>
          <p:cNvSpPr txBox="1"/>
          <p:nvPr/>
        </p:nvSpPr>
        <p:spPr>
          <a:xfrm>
            <a:off x="922895" y="3495645"/>
            <a:ext cx="1058305" cy="400110"/>
          </a:xfrm>
          <a:prstGeom prst="rect">
            <a:avLst/>
          </a:prstGeom>
          <a:noFill/>
        </p:spPr>
        <p:txBody>
          <a:bodyPr wrap="none" rtlCol="0">
            <a:spAutoFit/>
          </a:bodyPr>
          <a:lstStyle/>
          <a:p>
            <a:r>
              <a:rPr lang="en-IN" sz="2000" dirty="0">
                <a:solidFill>
                  <a:schemeClr val="tx2"/>
                </a:solidFill>
              </a:rPr>
              <a:t>N inputs</a:t>
            </a:r>
            <a:endParaRPr lang="en-IN" sz="2000" baseline="-25000" dirty="0">
              <a:solidFill>
                <a:schemeClr val="tx2"/>
              </a:solidFill>
            </a:endParaRPr>
          </a:p>
        </p:txBody>
      </p:sp>
      <p:sp>
        <p:nvSpPr>
          <p:cNvPr id="31" name="TextBox 30"/>
          <p:cNvSpPr txBox="1"/>
          <p:nvPr/>
        </p:nvSpPr>
        <p:spPr>
          <a:xfrm>
            <a:off x="7315200" y="3495645"/>
            <a:ext cx="1274708" cy="400110"/>
          </a:xfrm>
          <a:prstGeom prst="rect">
            <a:avLst/>
          </a:prstGeom>
          <a:noFill/>
        </p:spPr>
        <p:txBody>
          <a:bodyPr wrap="none" rtlCol="0">
            <a:spAutoFit/>
          </a:bodyPr>
          <a:lstStyle/>
          <a:p>
            <a:r>
              <a:rPr lang="en-IN" sz="2000" dirty="0">
                <a:solidFill>
                  <a:schemeClr val="tx2"/>
                </a:solidFill>
              </a:rPr>
              <a:t>M outputs</a:t>
            </a:r>
            <a:endParaRPr lang="en-IN" sz="2000" baseline="-25000" dirty="0">
              <a:solidFill>
                <a:schemeClr val="tx2"/>
              </a:solidFill>
            </a:endParaRPr>
          </a:p>
        </p:txBody>
      </p:sp>
      <p:grpSp>
        <p:nvGrpSpPr>
          <p:cNvPr id="35" name="Group 34"/>
          <p:cNvGrpSpPr/>
          <p:nvPr/>
        </p:nvGrpSpPr>
        <p:grpSpPr>
          <a:xfrm>
            <a:off x="3505200" y="2609850"/>
            <a:ext cx="2133600" cy="2362200"/>
            <a:chOff x="3505200" y="2609850"/>
            <a:chExt cx="2133600" cy="2362200"/>
          </a:xfrm>
        </p:grpSpPr>
        <p:sp>
          <p:nvSpPr>
            <p:cNvPr id="4" name="Rectangle 3"/>
            <p:cNvSpPr/>
            <p:nvPr/>
          </p:nvSpPr>
          <p:spPr>
            <a:xfrm>
              <a:off x="3505200" y="2609850"/>
              <a:ext cx="2133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4060246" y="3554107"/>
              <a:ext cx="1064202" cy="400110"/>
            </a:xfrm>
            <a:prstGeom prst="rect">
              <a:avLst/>
            </a:prstGeom>
            <a:noFill/>
          </p:spPr>
          <p:txBody>
            <a:bodyPr wrap="none" rtlCol="0">
              <a:spAutoFit/>
            </a:bodyPr>
            <a:lstStyle/>
            <a:p>
              <a:r>
                <a:rPr lang="en-IN" sz="2000" dirty="0">
                  <a:solidFill>
                    <a:schemeClr val="bg1"/>
                  </a:solidFill>
                </a:rPr>
                <a:t>Decoder</a:t>
              </a:r>
              <a:endParaRPr lang="en-IN" sz="2000" baseline="-25000" dirty="0">
                <a:solidFill>
                  <a:schemeClr val="bg1"/>
                </a:solidFill>
              </a:endParaRPr>
            </a:p>
          </p:txBody>
        </p:sp>
      </p:grpSp>
      <p:sp>
        <p:nvSpPr>
          <p:cNvPr id="5" name="TextBox 4">
            <a:extLst>
              <a:ext uri="{FF2B5EF4-FFF2-40B4-BE49-F238E27FC236}">
                <a16:creationId xmlns:a16="http://schemas.microsoft.com/office/drawing/2014/main" id="{D0F6F809-49C4-43B1-8826-47BFA28CE6C5}"/>
              </a:ext>
            </a:extLst>
          </p:cNvPr>
          <p:cNvSpPr txBox="1"/>
          <p:nvPr/>
        </p:nvSpPr>
        <p:spPr>
          <a:xfrm>
            <a:off x="7345518" y="5509358"/>
            <a:ext cx="1244389" cy="523220"/>
          </a:xfrm>
          <a:prstGeom prst="rect">
            <a:avLst/>
          </a:prstGeom>
          <a:noFill/>
        </p:spPr>
        <p:txBody>
          <a:bodyPr wrap="square" rtlCol="0">
            <a:spAutoFit/>
          </a:bodyPr>
          <a:lstStyle/>
          <a:p>
            <a:r>
              <a:rPr lang="en-IN" sz="2800" dirty="0">
                <a:ln w="0">
                  <a:solidFill>
                    <a:schemeClr val="accent1"/>
                  </a:solidFill>
                </a:ln>
                <a:solidFill>
                  <a:schemeClr val="accent1"/>
                </a:solidFill>
                <a:effectLst>
                  <a:outerShdw blurRad="38100" dist="25400" dir="5400000" algn="ctr" rotWithShape="0">
                    <a:srgbClr val="6E747A">
                      <a:alpha val="43000"/>
                    </a:srgbClr>
                  </a:outerShdw>
                </a:effectLst>
              </a:rPr>
              <a:t>M = 2</a:t>
            </a:r>
            <a:r>
              <a:rPr lang="en-IN" sz="2800" baseline="30000" dirty="0">
                <a:ln w="0">
                  <a:solidFill>
                    <a:schemeClr val="accent1"/>
                  </a:solidFill>
                </a:ln>
                <a:solidFill>
                  <a:schemeClr val="accent1"/>
                </a:solidFill>
                <a:effectLst>
                  <a:outerShdw blurRad="38100" dist="25400" dir="5400000" algn="ctr" rotWithShape="0">
                    <a:srgbClr val="6E747A">
                      <a:alpha val="43000"/>
                    </a:srgbClr>
                  </a:outerShdw>
                </a:effectLst>
              </a:rPr>
              <a:t>N</a:t>
            </a:r>
          </a:p>
        </p:txBody>
      </p:sp>
    </p:spTree>
    <p:extLst>
      <p:ext uri="{BB962C8B-B14F-4D97-AF65-F5344CB8AC3E}">
        <p14:creationId xmlns:p14="http://schemas.microsoft.com/office/powerpoint/2010/main" val="3274732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par>
                                <p:cTn id="64" presetID="22" presetClass="entr" presetSubtype="8"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par>
                                <p:cTn id="67" presetID="22" presetClass="entr" presetSubtype="8"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left)">
                                      <p:cBhvr>
                                        <p:cTn id="84" dur="500"/>
                                        <p:tgtEl>
                                          <p:spTgt spid="28"/>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fade">
                                      <p:cBhvr>
                                        <p:cTn id="9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15" grpId="0"/>
      <p:bldP spid="17" grpId="0"/>
      <p:bldP spid="18" grpId="0"/>
      <p:bldP spid="24" grpId="0"/>
      <p:bldP spid="25" grpId="0"/>
      <p:bldP spid="26" grpId="0"/>
      <p:bldP spid="27" grpId="0"/>
      <p:bldP spid="28" grpId="0"/>
      <p:bldP spid="29" grpId="0"/>
      <p:bldP spid="30" grpId="0"/>
      <p:bldP spid="31"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3-Line to 8-Line Decoder</a:t>
            </a:r>
          </a:p>
        </p:txBody>
      </p:sp>
      <p:sp>
        <p:nvSpPr>
          <p:cNvPr id="3" name="Content Placeholder 2"/>
          <p:cNvSpPr>
            <a:spLocks noGrp="1"/>
          </p:cNvSpPr>
          <p:nvPr>
            <p:ph idx="1"/>
          </p:nvPr>
        </p:nvSpPr>
        <p:spPr/>
        <p:txBody>
          <a:bodyPr/>
          <a:lstStyle/>
          <a:p>
            <a:pPr algn="just"/>
            <a:r>
              <a:rPr lang="en-IN" dirty="0"/>
              <a:t>3 to 8 line decoder can be implemented using AND gates to achieve active-HIGH output.</a:t>
            </a:r>
          </a:p>
          <a:p>
            <a:pPr algn="just"/>
            <a:r>
              <a:rPr lang="en-IN" dirty="0"/>
              <a:t>For active-LOW outputs, NAND gates are used.</a:t>
            </a:r>
          </a:p>
        </p:txBody>
      </p:sp>
    </p:spTree>
    <p:extLst>
      <p:ext uri="{BB962C8B-B14F-4D97-AF65-F5344CB8AC3E}">
        <p14:creationId xmlns:p14="http://schemas.microsoft.com/office/powerpoint/2010/main" val="269935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Boolean functions &amp;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5410200"/>
              </a:xfrm>
            </p:spPr>
            <p:txBody>
              <a:bodyPr/>
              <a:lstStyle/>
              <a:p>
                <a:pPr marL="457200" indent="-457200" algn="just">
                  <a:buFont typeface="+mj-lt"/>
                  <a:buAutoNum type="arabicPeriod" startAt="3"/>
                </a:pPr>
                <a:r>
                  <a:rPr lang="en-US" dirty="0"/>
                  <a:t>Standard sum-of-products form (</a:t>
                </a:r>
                <a:r>
                  <a:rPr lang="en-US" dirty="0" err="1"/>
                  <a:t>Minterm</a:t>
                </a:r>
                <a:r>
                  <a:rPr lang="en-US" dirty="0"/>
                  <a:t>)</a:t>
                </a:r>
              </a:p>
              <a:p>
                <a:pPr marL="800100" algn="just"/>
                <a:r>
                  <a:rPr lang="en-US" dirty="0"/>
                  <a:t>Canonical SOP form is shown by the sum of </a:t>
                </a:r>
                <a:r>
                  <a:rPr lang="en-US" dirty="0" err="1"/>
                  <a:t>minterms</a:t>
                </a:r>
                <a:r>
                  <a:rPr lang="en-US" dirty="0"/>
                  <a:t> for which the function equals 1.</a:t>
                </a:r>
              </a:p>
              <a:p>
                <a:pPr marL="457200" indent="0" algn="ctr">
                  <a:buNone/>
                </a:pPr>
                <a:r>
                  <a:rPr lang="en-US" dirty="0"/>
                  <a:t>f(A,B,C) = m</a:t>
                </a:r>
                <a:r>
                  <a:rPr lang="en-US" baseline="-25000" dirty="0"/>
                  <a:t>1</a:t>
                </a:r>
                <a:r>
                  <a:rPr lang="en-US" dirty="0"/>
                  <a:t> + m</a:t>
                </a:r>
                <a:r>
                  <a:rPr lang="en-US" baseline="-25000" dirty="0"/>
                  <a:t>2 </a:t>
                </a:r>
                <a:r>
                  <a:rPr lang="en-US" dirty="0"/>
                  <a:t>+ m</a:t>
                </a:r>
                <a:r>
                  <a:rPr lang="en-US" baseline="-25000" dirty="0"/>
                  <a:t>3 </a:t>
                </a:r>
                <a:r>
                  <a:rPr lang="en-US" dirty="0"/>
                  <a:t>+ m</a:t>
                </a:r>
                <a:r>
                  <a:rPr lang="en-US" baseline="-25000" dirty="0"/>
                  <a:t>5</a:t>
                </a:r>
              </a:p>
              <a:p>
                <a:pPr marL="457200" indent="0" algn="ctr">
                  <a:buNone/>
                </a:pPr>
                <a:r>
                  <a:rPr lang="en-US" dirty="0"/>
                  <a:t>Or</a:t>
                </a:r>
              </a:p>
              <a:p>
                <a:pPr marL="457200" indent="0" algn="ctr">
                  <a:buNone/>
                </a:pPr>
                <a:r>
                  <a:rPr lang="en-US" dirty="0"/>
                  <a:t>f(A,B,C) = </a:t>
                </a:r>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(1,2,3,5)</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5410200"/>
              </a:xfrm>
              <a:blipFill>
                <a:blip r:embed="rId2"/>
                <a:stretch>
                  <a:fillRect l="-1113" t="-676" r="-1043"/>
                </a:stretch>
              </a:blipFill>
            </p:spPr>
            <p:txBody>
              <a:bodyPr/>
              <a:lstStyle/>
              <a:p>
                <a:r>
                  <a:rPr lang="en-IN">
                    <a:noFill/>
                  </a:rPr>
                  <a:t> </a:t>
                </a:r>
              </a:p>
            </p:txBody>
          </p:sp>
        </mc:Fallback>
      </mc:AlternateContent>
    </p:spTree>
    <p:extLst>
      <p:ext uri="{BB962C8B-B14F-4D97-AF65-F5344CB8AC3E}">
        <p14:creationId xmlns:p14="http://schemas.microsoft.com/office/powerpoint/2010/main" val="224191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3-Line to 8-Line Decoder</a:t>
            </a:r>
          </a:p>
        </p:txBody>
      </p:sp>
      <p:graphicFrame>
        <p:nvGraphicFramePr>
          <p:cNvPr id="5" name="Table 4"/>
          <p:cNvGraphicFramePr>
            <a:graphicFrameLocks noGrp="1"/>
          </p:cNvGraphicFramePr>
          <p:nvPr/>
        </p:nvGraphicFramePr>
        <p:xfrm>
          <a:off x="152400" y="1376065"/>
          <a:ext cx="8763000" cy="4815840"/>
        </p:xfrm>
        <a:graphic>
          <a:graphicData uri="http://schemas.openxmlformats.org/drawingml/2006/table">
            <a:tbl>
              <a:tblPr firstRow="1">
                <a:tableStyleId>{5C22544A-7EE6-4342-B048-85BDC9FD1C3A}</a:tableStyleId>
              </a:tblPr>
              <a:tblGrid>
                <a:gridCol w="565408">
                  <a:extLst>
                    <a:ext uri="{9D8B030D-6E8A-4147-A177-3AD203B41FA5}">
                      <a16:colId xmlns:a16="http://schemas.microsoft.com/office/drawing/2014/main" val="20000"/>
                    </a:ext>
                  </a:extLst>
                </a:gridCol>
                <a:gridCol w="565412">
                  <a:extLst>
                    <a:ext uri="{9D8B030D-6E8A-4147-A177-3AD203B41FA5}">
                      <a16:colId xmlns:a16="http://schemas.microsoft.com/office/drawing/2014/main" val="20001"/>
                    </a:ext>
                  </a:extLst>
                </a:gridCol>
                <a:gridCol w="621780">
                  <a:extLst>
                    <a:ext uri="{9D8B030D-6E8A-4147-A177-3AD203B41FA5}">
                      <a16:colId xmlns:a16="http://schemas.microsoft.com/office/drawing/2014/main" val="20002"/>
                    </a:ext>
                  </a:extLst>
                </a:gridCol>
                <a:gridCol w="926961">
                  <a:extLst>
                    <a:ext uri="{9D8B030D-6E8A-4147-A177-3AD203B41FA5}">
                      <a16:colId xmlns:a16="http://schemas.microsoft.com/office/drawing/2014/main" val="20003"/>
                    </a:ext>
                  </a:extLst>
                </a:gridCol>
                <a:gridCol w="918707">
                  <a:extLst>
                    <a:ext uri="{9D8B030D-6E8A-4147-A177-3AD203B41FA5}">
                      <a16:colId xmlns:a16="http://schemas.microsoft.com/office/drawing/2014/main" val="20004"/>
                    </a:ext>
                  </a:extLst>
                </a:gridCol>
                <a:gridCol w="821332">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gridCol w="838200">
                  <a:extLst>
                    <a:ext uri="{9D8B030D-6E8A-4147-A177-3AD203B41FA5}">
                      <a16:colId xmlns:a16="http://schemas.microsoft.com/office/drawing/2014/main" val="20010"/>
                    </a:ext>
                  </a:extLst>
                </a:gridCol>
              </a:tblGrid>
              <a:tr h="457200">
                <a:tc gridSpan="3">
                  <a:txBody>
                    <a:bodyPr/>
                    <a:lstStyle/>
                    <a:p>
                      <a:pPr algn="ctr"/>
                      <a:r>
                        <a:rPr lang="en-US" sz="2400" dirty="0"/>
                        <a:t>Inputs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dirty="0"/>
                    </a:p>
                  </a:txBody>
                  <a:tcPr anchor="ctr"/>
                </a:tc>
                <a:tc hMerge="1">
                  <a:txBody>
                    <a:bodyPr/>
                    <a:lstStyle/>
                    <a:p>
                      <a:pPr algn="ctr"/>
                      <a:endParaRPr lang="en-US" sz="2000" dirty="0"/>
                    </a:p>
                  </a:txBody>
                  <a:tcPr anchor="ctr"/>
                </a:tc>
                <a:tc gridSpan="8">
                  <a:txBody>
                    <a:bodyPr/>
                    <a:lstStyle/>
                    <a:p>
                      <a:pPr algn="ctr"/>
                      <a:r>
                        <a:rPr lang="en-US" sz="2400" dirty="0"/>
                        <a:t>Outputs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ctr"/>
                      <a:r>
                        <a:rPr lang="en-US" sz="2000" b="1"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dirty="0"/>
                        <a:t>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0</a:t>
                      </a:r>
                      <a:endParaRPr lang="en-US" sz="2000" b="1" baseline="0" dirty="0"/>
                    </a:p>
                    <a:p>
                      <a:pPr algn="ctr"/>
                      <a:r>
                        <a:rPr lang="en-US" sz="2000" b="1" baseline="0" dirty="0"/>
                        <a:t>A’B’C’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D</a:t>
                      </a:r>
                      <a:r>
                        <a:rPr lang="en-US" sz="2000" b="1" baseline="-25000" dirty="0"/>
                        <a:t>1</a:t>
                      </a:r>
                      <a:endParaRPr lang="en-US" sz="20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D</a:t>
                      </a:r>
                      <a:r>
                        <a:rPr lang="en-US" sz="2000" b="1" baseline="-25000" dirty="0"/>
                        <a:t>2</a:t>
                      </a:r>
                      <a:endParaRPr lang="en-US" sz="20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3</a:t>
                      </a:r>
                    </a:p>
                    <a:p>
                      <a:pPr algn="ct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4</a:t>
                      </a:r>
                    </a:p>
                    <a:p>
                      <a:pPr algn="ct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5</a:t>
                      </a:r>
                    </a:p>
                    <a:p>
                      <a:pPr algn="ct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6</a:t>
                      </a:r>
                    </a:p>
                    <a:p>
                      <a:pPr algn="ct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000" b="1" baseline="0" dirty="0"/>
                        <a:t>D</a:t>
                      </a:r>
                      <a:r>
                        <a:rPr lang="en-US" sz="2000" b="1" baseline="-25000" dirty="0"/>
                        <a:t>7</a:t>
                      </a:r>
                    </a:p>
                    <a:p>
                      <a:pPr algn="ctr"/>
                      <a:r>
                        <a:rPr lang="en-US" sz="2000" b="1" baseline="0" dirty="0"/>
                        <a:t>ABC</a:t>
                      </a:r>
                      <a:endParaRPr lang="en-US" sz="20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1"/>
                  </a:ext>
                </a:extLst>
              </a:tr>
              <a:tr h="457200">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7200">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7200">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7200">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5720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5720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5720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5720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7" name="TextBox 6"/>
          <p:cNvSpPr txBox="1"/>
          <p:nvPr/>
        </p:nvSpPr>
        <p:spPr>
          <a:xfrm>
            <a:off x="3657600" y="914400"/>
            <a:ext cx="1579407" cy="461665"/>
          </a:xfrm>
          <a:prstGeom prst="rect">
            <a:avLst/>
          </a:prstGeom>
          <a:noFill/>
        </p:spPr>
        <p:txBody>
          <a:bodyPr wrap="none" rtlCol="0">
            <a:spAutoFit/>
          </a:bodyPr>
          <a:lstStyle/>
          <a:p>
            <a:pPr algn="ctr"/>
            <a:r>
              <a:rPr lang="en-IN" sz="2400" dirty="0">
                <a:solidFill>
                  <a:srgbClr val="C00000"/>
                </a:solidFill>
              </a:rPr>
              <a:t>Truth Table</a:t>
            </a:r>
          </a:p>
        </p:txBody>
      </p:sp>
    </p:spTree>
    <p:extLst>
      <p:ext uri="{BB962C8B-B14F-4D97-AF65-F5344CB8AC3E}">
        <p14:creationId xmlns:p14="http://schemas.microsoft.com/office/powerpoint/2010/main" val="10788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636736" y="940836"/>
            <a:ext cx="1405779" cy="533400"/>
            <a:chOff x="4451796" y="1715660"/>
            <a:chExt cx="1953221" cy="741118"/>
          </a:xfrm>
        </p:grpSpPr>
        <p:cxnSp>
          <p:nvCxnSpPr>
            <p:cNvPr id="9" name="Straight Connector 8"/>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p:cNvGrpSpPr/>
          <p:nvPr/>
        </p:nvGrpSpPr>
        <p:grpSpPr>
          <a:xfrm>
            <a:off x="304800" y="1661728"/>
            <a:ext cx="6743610" cy="533400"/>
            <a:chOff x="-1347699" y="2211615"/>
            <a:chExt cx="6743610" cy="533400"/>
          </a:xfrm>
        </p:grpSpPr>
        <p:grpSp>
          <p:nvGrpSpPr>
            <p:cNvPr id="19" name="Group 18"/>
            <p:cNvGrpSpPr/>
            <p:nvPr/>
          </p:nvGrpSpPr>
          <p:grpSpPr>
            <a:xfrm>
              <a:off x="-1347699" y="2211615"/>
              <a:ext cx="6743610" cy="533400"/>
              <a:chOff x="-2964707" y="1715660"/>
              <a:chExt cx="9369724" cy="741118"/>
            </a:xfrm>
          </p:grpSpPr>
          <p:cxnSp>
            <p:nvCxnSpPr>
              <p:cNvPr id="21" name="Straight Connector 20"/>
              <p:cNvCxnSpPr/>
              <p:nvPr/>
            </p:nvCxnSpPr>
            <p:spPr>
              <a:xfrm>
                <a:off x="-1491822" y="2065483"/>
                <a:ext cx="5952286"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64707" y="1831593"/>
                <a:ext cx="7402844"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0" name="Straight Connector 19"/>
            <p:cNvCxnSpPr/>
            <p:nvPr/>
          </p:nvCxnSpPr>
          <p:spPr>
            <a:xfrm>
              <a:off x="1298981" y="2638425"/>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04800" y="2413562"/>
            <a:ext cx="6743610" cy="533400"/>
            <a:chOff x="-2964706" y="1715660"/>
            <a:chExt cx="9369723" cy="741118"/>
          </a:xfrm>
        </p:grpSpPr>
        <p:cxnSp>
          <p:nvCxnSpPr>
            <p:cNvPr id="28" name="Straight Connector 27"/>
            <p:cNvCxnSpPr/>
            <p:nvPr/>
          </p:nvCxnSpPr>
          <p:spPr>
            <a:xfrm>
              <a:off x="-769585" y="2065483"/>
              <a:ext cx="5201998"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64706" y="1831593"/>
              <a:ext cx="7402843"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p:cNvGrpSpPr/>
          <p:nvPr/>
        </p:nvGrpSpPr>
        <p:grpSpPr>
          <a:xfrm>
            <a:off x="5636737" y="3163953"/>
            <a:ext cx="1405779" cy="533400"/>
            <a:chOff x="4451796" y="1715660"/>
            <a:chExt cx="1953221" cy="741118"/>
          </a:xfrm>
        </p:grpSpPr>
        <p:cxnSp>
          <p:nvCxnSpPr>
            <p:cNvPr id="37" name="Straight Connector 36"/>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p:cNvGrpSpPr/>
          <p:nvPr/>
        </p:nvGrpSpPr>
        <p:grpSpPr>
          <a:xfrm>
            <a:off x="5636736" y="3903552"/>
            <a:ext cx="1405779" cy="533400"/>
            <a:chOff x="4451796" y="1715660"/>
            <a:chExt cx="1953221" cy="741118"/>
          </a:xfrm>
        </p:grpSpPr>
        <p:cxnSp>
          <p:nvCxnSpPr>
            <p:cNvPr id="44" name="Straight Connector 43"/>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5636736" y="4611985"/>
            <a:ext cx="1405779" cy="533400"/>
            <a:chOff x="4451796" y="1715660"/>
            <a:chExt cx="1953221" cy="741118"/>
          </a:xfrm>
        </p:grpSpPr>
        <p:cxnSp>
          <p:nvCxnSpPr>
            <p:cNvPr id="51" name="Straight Connector 50"/>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5642630" y="5380347"/>
            <a:ext cx="1405779" cy="533400"/>
            <a:chOff x="4451796" y="1715660"/>
            <a:chExt cx="1953221" cy="741118"/>
          </a:xfrm>
        </p:grpSpPr>
        <p:cxnSp>
          <p:nvCxnSpPr>
            <p:cNvPr id="58" name="Straight Connector 57"/>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5637919" y="6096000"/>
            <a:ext cx="1405779" cy="533400"/>
            <a:chOff x="4451796" y="1715660"/>
            <a:chExt cx="1953221" cy="741118"/>
          </a:xfrm>
        </p:grpSpPr>
        <p:cxnSp>
          <p:nvCxnSpPr>
            <p:cNvPr id="65" name="Straight Connector 64"/>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23" name="TextBox 122"/>
          <p:cNvSpPr txBox="1"/>
          <p:nvPr/>
        </p:nvSpPr>
        <p:spPr>
          <a:xfrm>
            <a:off x="7020402" y="991236"/>
            <a:ext cx="1140056" cy="400110"/>
          </a:xfrm>
          <a:prstGeom prst="rect">
            <a:avLst/>
          </a:prstGeom>
          <a:noFill/>
          <a:ln>
            <a:noFill/>
          </a:ln>
        </p:spPr>
        <p:txBody>
          <a:bodyPr wrap="none" rtlCol="0">
            <a:spAutoFit/>
          </a:bodyPr>
          <a:lstStyle/>
          <a:p>
            <a:r>
              <a:rPr lang="en-IN" sz="2000" dirty="0"/>
              <a:t>D</a:t>
            </a:r>
            <a:r>
              <a:rPr lang="en-IN" sz="2000" baseline="-25000" dirty="0"/>
              <a:t>7</a:t>
            </a:r>
            <a:r>
              <a:rPr lang="en-IN" sz="2000" dirty="0"/>
              <a:t> = ABC</a:t>
            </a:r>
            <a:endParaRPr lang="en-IN" sz="2000" baseline="-25000" dirty="0"/>
          </a:p>
        </p:txBody>
      </p:sp>
      <p:sp>
        <p:nvSpPr>
          <p:cNvPr id="124" name="TextBox 123"/>
          <p:cNvSpPr txBox="1"/>
          <p:nvPr/>
        </p:nvSpPr>
        <p:spPr>
          <a:xfrm>
            <a:off x="7020402" y="1713449"/>
            <a:ext cx="1172052" cy="400110"/>
          </a:xfrm>
          <a:prstGeom prst="rect">
            <a:avLst/>
          </a:prstGeom>
          <a:noFill/>
          <a:ln>
            <a:noFill/>
          </a:ln>
        </p:spPr>
        <p:txBody>
          <a:bodyPr wrap="none" rtlCol="0">
            <a:spAutoFit/>
          </a:bodyPr>
          <a:lstStyle/>
          <a:p>
            <a:r>
              <a:rPr lang="en-IN" sz="2000" dirty="0"/>
              <a:t>D</a:t>
            </a:r>
            <a:r>
              <a:rPr lang="en-IN" sz="2000" baseline="-25000" dirty="0"/>
              <a:t>6</a:t>
            </a:r>
            <a:r>
              <a:rPr lang="en-IN" sz="2000" dirty="0"/>
              <a:t> = ABC’</a:t>
            </a:r>
            <a:endParaRPr lang="en-IN" sz="2000" baseline="-25000" dirty="0"/>
          </a:p>
        </p:txBody>
      </p:sp>
      <p:sp>
        <p:nvSpPr>
          <p:cNvPr id="125" name="TextBox 124"/>
          <p:cNvSpPr txBox="1"/>
          <p:nvPr/>
        </p:nvSpPr>
        <p:spPr>
          <a:xfrm>
            <a:off x="7020402" y="2480207"/>
            <a:ext cx="1152880" cy="400110"/>
          </a:xfrm>
          <a:prstGeom prst="rect">
            <a:avLst/>
          </a:prstGeom>
          <a:noFill/>
          <a:ln>
            <a:noFill/>
          </a:ln>
        </p:spPr>
        <p:txBody>
          <a:bodyPr wrap="none" rtlCol="0">
            <a:spAutoFit/>
          </a:bodyPr>
          <a:lstStyle/>
          <a:p>
            <a:r>
              <a:rPr lang="en-IN" sz="2000" dirty="0"/>
              <a:t>D</a:t>
            </a:r>
            <a:r>
              <a:rPr lang="en-IN" sz="2000" baseline="-25000" dirty="0"/>
              <a:t>5</a:t>
            </a:r>
            <a:r>
              <a:rPr lang="en-IN" sz="2000" dirty="0"/>
              <a:t> = AB’C</a:t>
            </a:r>
            <a:endParaRPr lang="en-IN" sz="2000" baseline="-25000" dirty="0"/>
          </a:p>
        </p:txBody>
      </p:sp>
      <p:sp>
        <p:nvSpPr>
          <p:cNvPr id="126" name="TextBox 125"/>
          <p:cNvSpPr txBox="1"/>
          <p:nvPr/>
        </p:nvSpPr>
        <p:spPr>
          <a:xfrm>
            <a:off x="7020402" y="3215674"/>
            <a:ext cx="1227644" cy="400110"/>
          </a:xfrm>
          <a:prstGeom prst="rect">
            <a:avLst/>
          </a:prstGeom>
          <a:noFill/>
          <a:ln>
            <a:noFill/>
          </a:ln>
        </p:spPr>
        <p:txBody>
          <a:bodyPr wrap="none" rtlCol="0">
            <a:spAutoFit/>
          </a:bodyPr>
          <a:lstStyle/>
          <a:p>
            <a:r>
              <a:rPr lang="en-IN" sz="2000" dirty="0"/>
              <a:t>D</a:t>
            </a:r>
            <a:r>
              <a:rPr lang="en-IN" sz="2000" baseline="-25000" dirty="0"/>
              <a:t>4</a:t>
            </a:r>
            <a:r>
              <a:rPr lang="en-IN" sz="2000" dirty="0"/>
              <a:t> = AB’C’</a:t>
            </a:r>
            <a:endParaRPr lang="en-IN" sz="2000" baseline="-25000" dirty="0"/>
          </a:p>
        </p:txBody>
      </p:sp>
      <p:sp>
        <p:nvSpPr>
          <p:cNvPr id="127" name="TextBox 126"/>
          <p:cNvSpPr txBox="1"/>
          <p:nvPr/>
        </p:nvSpPr>
        <p:spPr>
          <a:xfrm>
            <a:off x="7020402" y="3951139"/>
            <a:ext cx="1152880" cy="400110"/>
          </a:xfrm>
          <a:prstGeom prst="rect">
            <a:avLst/>
          </a:prstGeom>
          <a:noFill/>
          <a:ln>
            <a:noFill/>
          </a:ln>
        </p:spPr>
        <p:txBody>
          <a:bodyPr wrap="none" rtlCol="0">
            <a:spAutoFit/>
          </a:bodyPr>
          <a:lstStyle/>
          <a:p>
            <a:r>
              <a:rPr lang="en-IN" sz="2000" dirty="0"/>
              <a:t>D</a:t>
            </a:r>
            <a:r>
              <a:rPr lang="en-IN" sz="2000" baseline="-25000" dirty="0"/>
              <a:t>3</a:t>
            </a:r>
            <a:r>
              <a:rPr lang="en-IN" sz="2000" dirty="0"/>
              <a:t> = A’BC</a:t>
            </a:r>
            <a:endParaRPr lang="en-IN" sz="2000" baseline="-25000" dirty="0"/>
          </a:p>
        </p:txBody>
      </p:sp>
      <p:sp>
        <p:nvSpPr>
          <p:cNvPr id="128" name="TextBox 127"/>
          <p:cNvSpPr txBox="1"/>
          <p:nvPr/>
        </p:nvSpPr>
        <p:spPr>
          <a:xfrm>
            <a:off x="7020402" y="4658027"/>
            <a:ext cx="1226426" cy="400110"/>
          </a:xfrm>
          <a:prstGeom prst="rect">
            <a:avLst/>
          </a:prstGeom>
          <a:noFill/>
          <a:ln>
            <a:noFill/>
          </a:ln>
        </p:spPr>
        <p:txBody>
          <a:bodyPr wrap="none" rtlCol="0">
            <a:spAutoFit/>
          </a:bodyPr>
          <a:lstStyle/>
          <a:p>
            <a:r>
              <a:rPr lang="en-IN" sz="2000" dirty="0"/>
              <a:t>D</a:t>
            </a:r>
            <a:r>
              <a:rPr lang="en-IN" sz="2000" baseline="-25000" dirty="0"/>
              <a:t>2</a:t>
            </a:r>
            <a:r>
              <a:rPr lang="en-IN" sz="2000" dirty="0"/>
              <a:t> = A’BC’</a:t>
            </a:r>
            <a:endParaRPr lang="en-IN" sz="2000" baseline="-25000" dirty="0"/>
          </a:p>
        </p:txBody>
      </p:sp>
      <p:sp>
        <p:nvSpPr>
          <p:cNvPr id="129" name="TextBox 128"/>
          <p:cNvSpPr txBox="1"/>
          <p:nvPr/>
        </p:nvSpPr>
        <p:spPr>
          <a:xfrm>
            <a:off x="7020402" y="5432068"/>
            <a:ext cx="1207254" cy="400110"/>
          </a:xfrm>
          <a:prstGeom prst="rect">
            <a:avLst/>
          </a:prstGeom>
          <a:noFill/>
          <a:ln>
            <a:noFill/>
          </a:ln>
        </p:spPr>
        <p:txBody>
          <a:bodyPr wrap="none" rtlCol="0">
            <a:spAutoFit/>
          </a:bodyPr>
          <a:lstStyle/>
          <a:p>
            <a:r>
              <a:rPr lang="en-IN" sz="2000" dirty="0"/>
              <a:t>D</a:t>
            </a:r>
            <a:r>
              <a:rPr lang="en-IN" sz="2000" baseline="-25000" dirty="0"/>
              <a:t>1</a:t>
            </a:r>
            <a:r>
              <a:rPr lang="en-IN" sz="2000" dirty="0"/>
              <a:t> = A’B’C</a:t>
            </a:r>
            <a:endParaRPr lang="en-IN" sz="2000" baseline="-25000" dirty="0"/>
          </a:p>
        </p:txBody>
      </p:sp>
      <p:sp>
        <p:nvSpPr>
          <p:cNvPr id="130" name="TextBox 129"/>
          <p:cNvSpPr txBox="1"/>
          <p:nvPr/>
        </p:nvSpPr>
        <p:spPr>
          <a:xfrm>
            <a:off x="7023782" y="6147721"/>
            <a:ext cx="1282018" cy="400110"/>
          </a:xfrm>
          <a:prstGeom prst="rect">
            <a:avLst/>
          </a:prstGeom>
          <a:noFill/>
          <a:ln>
            <a:noFill/>
          </a:ln>
        </p:spPr>
        <p:txBody>
          <a:bodyPr wrap="none" rtlCol="0">
            <a:spAutoFit/>
          </a:bodyPr>
          <a:lstStyle/>
          <a:p>
            <a:r>
              <a:rPr lang="en-IN" sz="2000" dirty="0"/>
              <a:t>D</a:t>
            </a:r>
            <a:r>
              <a:rPr lang="en-IN" sz="2000" baseline="-25000" dirty="0"/>
              <a:t>0</a:t>
            </a:r>
            <a:r>
              <a:rPr lang="en-IN" sz="2000" dirty="0"/>
              <a:t> = A’B’C’</a:t>
            </a:r>
            <a:endParaRPr lang="en-IN" sz="2000" baseline="-25000" dirty="0"/>
          </a:p>
        </p:txBody>
      </p:sp>
      <p:cxnSp>
        <p:nvCxnSpPr>
          <p:cNvPr id="104" name="Straight Connector 103">
            <a:extLst>
              <a:ext uri="{FF2B5EF4-FFF2-40B4-BE49-F238E27FC236}">
                <a16:creationId xmlns:a16="http://schemas.microsoft.com/office/drawing/2014/main" id="{C8B446D8-D468-4146-8BD0-BBC642B07F6E}"/>
              </a:ext>
            </a:extLst>
          </p:cNvPr>
          <p:cNvCxnSpPr/>
          <p:nvPr/>
        </p:nvCxnSpPr>
        <p:spPr>
          <a:xfrm>
            <a:off x="1364870" y="1200212"/>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2557174-94E8-42C7-841A-4B42A52B15B0}"/>
              </a:ext>
            </a:extLst>
          </p:cNvPr>
          <p:cNvCxnSpPr/>
          <p:nvPr/>
        </p:nvCxnSpPr>
        <p:spPr>
          <a:xfrm>
            <a:off x="304800" y="1031876"/>
            <a:ext cx="532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9CF14B-9183-4558-A5C0-33E5DEE66826}"/>
              </a:ext>
            </a:extLst>
          </p:cNvPr>
          <p:cNvCxnSpPr/>
          <p:nvPr/>
        </p:nvCxnSpPr>
        <p:spPr>
          <a:xfrm>
            <a:off x="2435262" y="1375246"/>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C8ACCF0-A049-4056-95AF-921C76CC08EE}"/>
              </a:ext>
            </a:extLst>
          </p:cNvPr>
          <p:cNvCxnSpPr/>
          <p:nvPr/>
        </p:nvCxnSpPr>
        <p:spPr>
          <a:xfrm>
            <a:off x="1360561" y="403790"/>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F8EEB6F-6709-4250-81B7-9A979D4708C7}"/>
              </a:ext>
            </a:extLst>
          </p:cNvPr>
          <p:cNvCxnSpPr>
            <a:cxnSpLocks/>
          </p:cNvCxnSpPr>
          <p:nvPr/>
        </p:nvCxnSpPr>
        <p:spPr>
          <a:xfrm>
            <a:off x="1893961" y="403790"/>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DAF6D53-CBAC-4BFE-ABC3-46177D8EE8F6}"/>
              </a:ext>
            </a:extLst>
          </p:cNvPr>
          <p:cNvCxnSpPr/>
          <p:nvPr/>
        </p:nvCxnSpPr>
        <p:spPr>
          <a:xfrm>
            <a:off x="2427361" y="403790"/>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E4AA3CB-6D79-4EFD-9260-958C179112B8}"/>
              </a:ext>
            </a:extLst>
          </p:cNvPr>
          <p:cNvCxnSpPr/>
          <p:nvPr/>
        </p:nvCxnSpPr>
        <p:spPr>
          <a:xfrm>
            <a:off x="2960761" y="403790"/>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E535E18A-120A-41AA-95F3-DC7FE3E8104E}"/>
              </a:ext>
            </a:extLst>
          </p:cNvPr>
          <p:cNvGrpSpPr/>
          <p:nvPr/>
        </p:nvGrpSpPr>
        <p:grpSpPr>
          <a:xfrm>
            <a:off x="1358801" y="586670"/>
            <a:ext cx="539800" cy="252000"/>
            <a:chOff x="5130637" y="1832576"/>
            <a:chExt cx="539800" cy="252000"/>
          </a:xfrm>
        </p:grpSpPr>
        <p:grpSp>
          <p:nvGrpSpPr>
            <p:cNvPr id="114" name="Group 113">
              <a:extLst>
                <a:ext uri="{FF2B5EF4-FFF2-40B4-BE49-F238E27FC236}">
                  <a16:creationId xmlns:a16="http://schemas.microsoft.com/office/drawing/2014/main" id="{B8BE9D37-70A9-4317-9F58-9DFD76A157F0}"/>
                </a:ext>
              </a:extLst>
            </p:cNvPr>
            <p:cNvGrpSpPr/>
            <p:nvPr/>
          </p:nvGrpSpPr>
          <p:grpSpPr>
            <a:xfrm rot="16200000">
              <a:off x="5274603" y="1822577"/>
              <a:ext cx="252000" cy="271997"/>
              <a:chOff x="5280825" y="1915576"/>
              <a:chExt cx="252000" cy="271997"/>
            </a:xfrm>
          </p:grpSpPr>
          <p:sp>
            <p:nvSpPr>
              <p:cNvPr id="117" name="Triangle 100">
                <a:extLst>
                  <a:ext uri="{FF2B5EF4-FFF2-40B4-BE49-F238E27FC236}">
                    <a16:creationId xmlns:a16="http://schemas.microsoft.com/office/drawing/2014/main" id="{96061A7C-CD32-402D-83B2-089D4614626F}"/>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FB72FE1-EC9D-4442-9560-0C056CD0A135}"/>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15" name="Straight Connector 114">
              <a:extLst>
                <a:ext uri="{FF2B5EF4-FFF2-40B4-BE49-F238E27FC236}">
                  <a16:creationId xmlns:a16="http://schemas.microsoft.com/office/drawing/2014/main" id="{EBD891F6-386E-40F9-A458-69B11520EF6D}"/>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5F8E2D-30D9-41BB-B18E-F5A7B579236E}"/>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AD5202F4-2ADE-41A4-AA44-268DBBCA2734}"/>
              </a:ext>
            </a:extLst>
          </p:cNvPr>
          <p:cNvGrpSpPr/>
          <p:nvPr/>
        </p:nvGrpSpPr>
        <p:grpSpPr>
          <a:xfrm>
            <a:off x="2432000" y="586670"/>
            <a:ext cx="539800" cy="252000"/>
            <a:chOff x="5130637" y="1832576"/>
            <a:chExt cx="539800" cy="252000"/>
          </a:xfrm>
        </p:grpSpPr>
        <p:grpSp>
          <p:nvGrpSpPr>
            <p:cNvPr id="120" name="Group 119">
              <a:extLst>
                <a:ext uri="{FF2B5EF4-FFF2-40B4-BE49-F238E27FC236}">
                  <a16:creationId xmlns:a16="http://schemas.microsoft.com/office/drawing/2014/main" id="{F6E96B19-0905-409B-ACB6-CDE30D2F115C}"/>
                </a:ext>
              </a:extLst>
            </p:cNvPr>
            <p:cNvGrpSpPr/>
            <p:nvPr/>
          </p:nvGrpSpPr>
          <p:grpSpPr>
            <a:xfrm rot="16200000">
              <a:off x="5274603" y="1822577"/>
              <a:ext cx="252000" cy="271997"/>
              <a:chOff x="5280825" y="1915576"/>
              <a:chExt cx="252000" cy="271997"/>
            </a:xfrm>
          </p:grpSpPr>
          <p:sp>
            <p:nvSpPr>
              <p:cNvPr id="131" name="Triangle 100">
                <a:extLst>
                  <a:ext uri="{FF2B5EF4-FFF2-40B4-BE49-F238E27FC236}">
                    <a16:creationId xmlns:a16="http://schemas.microsoft.com/office/drawing/2014/main" id="{E5CF6CF7-EC7A-46AE-BAAE-5BABAA3952AF}"/>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FD25194-296A-474F-BC7B-DB22099AB2AE}"/>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21" name="Straight Connector 120">
              <a:extLst>
                <a:ext uri="{FF2B5EF4-FFF2-40B4-BE49-F238E27FC236}">
                  <a16:creationId xmlns:a16="http://schemas.microsoft.com/office/drawing/2014/main" id="{F461F652-F3C8-4685-97A8-3A4FD66FD1B9}"/>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FC054B5-E702-4BE1-B34B-2EC472AA3E4F}"/>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4" name="Straight Connector 133">
            <a:extLst>
              <a:ext uri="{FF2B5EF4-FFF2-40B4-BE49-F238E27FC236}">
                <a16:creationId xmlns:a16="http://schemas.microsoft.com/office/drawing/2014/main" id="{A5EAA5CC-A13C-4CC5-8127-4D81B87C79FE}"/>
              </a:ext>
            </a:extLst>
          </p:cNvPr>
          <p:cNvCxnSpPr/>
          <p:nvPr/>
        </p:nvCxnSpPr>
        <p:spPr>
          <a:xfrm>
            <a:off x="306560" y="423734"/>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E144A6A-35A6-4C2F-9BC7-B1CBF322BF02}"/>
              </a:ext>
            </a:extLst>
          </p:cNvPr>
          <p:cNvCxnSpPr>
            <a:cxnSpLocks/>
          </p:cNvCxnSpPr>
          <p:nvPr/>
        </p:nvCxnSpPr>
        <p:spPr>
          <a:xfrm>
            <a:off x="839960" y="423734"/>
            <a:ext cx="0" cy="6336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C2DDC048-0751-4E3C-BA19-5A53162B5A0F}"/>
              </a:ext>
            </a:extLst>
          </p:cNvPr>
          <p:cNvGrpSpPr/>
          <p:nvPr/>
        </p:nvGrpSpPr>
        <p:grpSpPr>
          <a:xfrm>
            <a:off x="304800" y="606614"/>
            <a:ext cx="539800" cy="252000"/>
            <a:chOff x="5130637" y="1832576"/>
            <a:chExt cx="539800" cy="252000"/>
          </a:xfrm>
        </p:grpSpPr>
        <p:grpSp>
          <p:nvGrpSpPr>
            <p:cNvPr id="137" name="Group 136">
              <a:extLst>
                <a:ext uri="{FF2B5EF4-FFF2-40B4-BE49-F238E27FC236}">
                  <a16:creationId xmlns:a16="http://schemas.microsoft.com/office/drawing/2014/main" id="{A74CE408-AA68-4985-BAAF-D530B2CDCCD4}"/>
                </a:ext>
              </a:extLst>
            </p:cNvPr>
            <p:cNvGrpSpPr/>
            <p:nvPr/>
          </p:nvGrpSpPr>
          <p:grpSpPr>
            <a:xfrm rot="16200000">
              <a:off x="5274603" y="1822577"/>
              <a:ext cx="252000" cy="271997"/>
              <a:chOff x="5280825" y="1915576"/>
              <a:chExt cx="252000" cy="271997"/>
            </a:xfrm>
          </p:grpSpPr>
          <p:sp>
            <p:nvSpPr>
              <p:cNvPr id="140" name="Triangle 100">
                <a:extLst>
                  <a:ext uri="{FF2B5EF4-FFF2-40B4-BE49-F238E27FC236}">
                    <a16:creationId xmlns:a16="http://schemas.microsoft.com/office/drawing/2014/main" id="{D6CAE07A-07F0-4371-B5C3-D9333E2A6D11}"/>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042CECDA-47AB-4362-8B76-209BDAD17BBC}"/>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8" name="Straight Connector 137">
              <a:extLst>
                <a:ext uri="{FF2B5EF4-FFF2-40B4-BE49-F238E27FC236}">
                  <a16:creationId xmlns:a16="http://schemas.microsoft.com/office/drawing/2014/main" id="{89B27B7F-F4D4-4DAE-A457-AD969565728E}"/>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CD489B2-D9AA-41FC-8BD3-B41A12CB27CB}"/>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300A898-DCD0-43AD-82D7-CDDA042C1E67}"/>
              </a:ext>
            </a:extLst>
          </p:cNvPr>
          <p:cNvSpPr txBox="1"/>
          <p:nvPr/>
        </p:nvSpPr>
        <p:spPr>
          <a:xfrm>
            <a:off x="142240" y="69761"/>
            <a:ext cx="281152" cy="430887"/>
          </a:xfrm>
          <a:prstGeom prst="rect">
            <a:avLst/>
          </a:prstGeom>
          <a:noFill/>
        </p:spPr>
        <p:txBody>
          <a:bodyPr wrap="square" rtlCol="0">
            <a:spAutoFit/>
          </a:bodyPr>
          <a:lstStyle/>
          <a:p>
            <a:r>
              <a:rPr lang="en-IN" sz="2200" dirty="0"/>
              <a:t>A</a:t>
            </a:r>
          </a:p>
        </p:txBody>
      </p:sp>
      <p:sp>
        <p:nvSpPr>
          <p:cNvPr id="142" name="TextBox 141">
            <a:extLst>
              <a:ext uri="{FF2B5EF4-FFF2-40B4-BE49-F238E27FC236}">
                <a16:creationId xmlns:a16="http://schemas.microsoft.com/office/drawing/2014/main" id="{B2AC3F6F-AC4D-4C3F-AB18-5712F5D53B4E}"/>
              </a:ext>
            </a:extLst>
          </p:cNvPr>
          <p:cNvSpPr txBox="1"/>
          <p:nvPr/>
        </p:nvSpPr>
        <p:spPr>
          <a:xfrm>
            <a:off x="669249" y="72033"/>
            <a:ext cx="415992" cy="430887"/>
          </a:xfrm>
          <a:prstGeom prst="rect">
            <a:avLst/>
          </a:prstGeom>
          <a:noFill/>
        </p:spPr>
        <p:txBody>
          <a:bodyPr wrap="square" rtlCol="0">
            <a:spAutoFit/>
          </a:bodyPr>
          <a:lstStyle/>
          <a:p>
            <a:r>
              <a:rPr lang="en-IN" sz="2200" dirty="0"/>
              <a:t>A’</a:t>
            </a:r>
          </a:p>
        </p:txBody>
      </p:sp>
      <p:sp>
        <p:nvSpPr>
          <p:cNvPr id="143" name="TextBox 142">
            <a:extLst>
              <a:ext uri="{FF2B5EF4-FFF2-40B4-BE49-F238E27FC236}">
                <a16:creationId xmlns:a16="http://schemas.microsoft.com/office/drawing/2014/main" id="{0DCF642C-886B-44CD-9541-C6CD50BD83BD}"/>
              </a:ext>
            </a:extLst>
          </p:cNvPr>
          <p:cNvSpPr txBox="1"/>
          <p:nvPr/>
        </p:nvSpPr>
        <p:spPr>
          <a:xfrm>
            <a:off x="1188841" y="67489"/>
            <a:ext cx="281152" cy="430887"/>
          </a:xfrm>
          <a:prstGeom prst="rect">
            <a:avLst/>
          </a:prstGeom>
          <a:noFill/>
        </p:spPr>
        <p:txBody>
          <a:bodyPr wrap="square" rtlCol="0">
            <a:spAutoFit/>
          </a:bodyPr>
          <a:lstStyle/>
          <a:p>
            <a:r>
              <a:rPr lang="en-IN" sz="2200" dirty="0"/>
              <a:t>B</a:t>
            </a:r>
          </a:p>
        </p:txBody>
      </p:sp>
      <p:sp>
        <p:nvSpPr>
          <p:cNvPr id="144" name="TextBox 143">
            <a:extLst>
              <a:ext uri="{FF2B5EF4-FFF2-40B4-BE49-F238E27FC236}">
                <a16:creationId xmlns:a16="http://schemas.microsoft.com/office/drawing/2014/main" id="{74E87EAF-0406-4C11-A558-C8F6669D1D95}"/>
              </a:ext>
            </a:extLst>
          </p:cNvPr>
          <p:cNvSpPr txBox="1"/>
          <p:nvPr/>
        </p:nvSpPr>
        <p:spPr>
          <a:xfrm>
            <a:off x="1715850" y="69761"/>
            <a:ext cx="415992" cy="430887"/>
          </a:xfrm>
          <a:prstGeom prst="rect">
            <a:avLst/>
          </a:prstGeom>
          <a:noFill/>
        </p:spPr>
        <p:txBody>
          <a:bodyPr wrap="square" rtlCol="0">
            <a:spAutoFit/>
          </a:bodyPr>
          <a:lstStyle/>
          <a:p>
            <a:r>
              <a:rPr lang="en-IN" sz="2200" dirty="0"/>
              <a:t>B’</a:t>
            </a:r>
          </a:p>
        </p:txBody>
      </p:sp>
      <p:sp>
        <p:nvSpPr>
          <p:cNvPr id="145" name="TextBox 144">
            <a:extLst>
              <a:ext uri="{FF2B5EF4-FFF2-40B4-BE49-F238E27FC236}">
                <a16:creationId xmlns:a16="http://schemas.microsoft.com/office/drawing/2014/main" id="{154F620D-A22D-483A-ADB1-366FAD0259C3}"/>
              </a:ext>
            </a:extLst>
          </p:cNvPr>
          <p:cNvSpPr txBox="1"/>
          <p:nvPr/>
        </p:nvSpPr>
        <p:spPr>
          <a:xfrm>
            <a:off x="2261722" y="60237"/>
            <a:ext cx="281152" cy="430887"/>
          </a:xfrm>
          <a:prstGeom prst="rect">
            <a:avLst/>
          </a:prstGeom>
          <a:noFill/>
        </p:spPr>
        <p:txBody>
          <a:bodyPr wrap="square" rtlCol="0">
            <a:spAutoFit/>
          </a:bodyPr>
          <a:lstStyle/>
          <a:p>
            <a:r>
              <a:rPr lang="en-IN" sz="2200" dirty="0"/>
              <a:t>C</a:t>
            </a:r>
          </a:p>
        </p:txBody>
      </p:sp>
      <p:sp>
        <p:nvSpPr>
          <p:cNvPr id="146" name="TextBox 145">
            <a:extLst>
              <a:ext uri="{FF2B5EF4-FFF2-40B4-BE49-F238E27FC236}">
                <a16:creationId xmlns:a16="http://schemas.microsoft.com/office/drawing/2014/main" id="{8F36859C-EA1F-45DA-A294-7C739AB44590}"/>
              </a:ext>
            </a:extLst>
          </p:cNvPr>
          <p:cNvSpPr txBox="1"/>
          <p:nvPr/>
        </p:nvSpPr>
        <p:spPr>
          <a:xfrm>
            <a:off x="2788731" y="62509"/>
            <a:ext cx="415992" cy="430887"/>
          </a:xfrm>
          <a:prstGeom prst="rect">
            <a:avLst/>
          </a:prstGeom>
          <a:noFill/>
        </p:spPr>
        <p:txBody>
          <a:bodyPr wrap="square" rtlCol="0">
            <a:spAutoFit/>
          </a:bodyPr>
          <a:lstStyle/>
          <a:p>
            <a:r>
              <a:rPr lang="en-IN" sz="2200" dirty="0"/>
              <a:t>C’</a:t>
            </a:r>
          </a:p>
        </p:txBody>
      </p:sp>
      <p:cxnSp>
        <p:nvCxnSpPr>
          <p:cNvPr id="147" name="Straight Connector 146">
            <a:extLst>
              <a:ext uri="{FF2B5EF4-FFF2-40B4-BE49-F238E27FC236}">
                <a16:creationId xmlns:a16="http://schemas.microsoft.com/office/drawing/2014/main" id="{AB8CCE38-410D-4128-83E8-C2F95656E813}"/>
              </a:ext>
            </a:extLst>
          </p:cNvPr>
          <p:cNvCxnSpPr/>
          <p:nvPr/>
        </p:nvCxnSpPr>
        <p:spPr>
          <a:xfrm>
            <a:off x="2438400" y="2819400"/>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54ABD3F-AFD0-424E-8E3A-636A48B9CF46}"/>
              </a:ext>
            </a:extLst>
          </p:cNvPr>
          <p:cNvCxnSpPr/>
          <p:nvPr/>
        </p:nvCxnSpPr>
        <p:spPr>
          <a:xfrm>
            <a:off x="304800" y="3276600"/>
            <a:ext cx="532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ABD3440-3850-4836-AD34-B2C850769CF6}"/>
              </a:ext>
            </a:extLst>
          </p:cNvPr>
          <p:cNvCxnSpPr/>
          <p:nvPr/>
        </p:nvCxnSpPr>
        <p:spPr>
          <a:xfrm>
            <a:off x="1894800" y="3429000"/>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25082A7-9302-4DDB-84EA-2140205E4CBD}"/>
              </a:ext>
            </a:extLst>
          </p:cNvPr>
          <p:cNvCxnSpPr/>
          <p:nvPr/>
        </p:nvCxnSpPr>
        <p:spPr>
          <a:xfrm>
            <a:off x="2959120" y="3581400"/>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B1598BA-FC0F-4043-BB36-45A14F92DD77}"/>
              </a:ext>
            </a:extLst>
          </p:cNvPr>
          <p:cNvCxnSpPr/>
          <p:nvPr/>
        </p:nvCxnSpPr>
        <p:spPr>
          <a:xfrm>
            <a:off x="844200" y="4038600"/>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DC36837-53CB-47CC-8FBE-663AD156CA62}"/>
              </a:ext>
            </a:extLst>
          </p:cNvPr>
          <p:cNvCxnSpPr/>
          <p:nvPr/>
        </p:nvCxnSpPr>
        <p:spPr>
          <a:xfrm>
            <a:off x="1371600" y="4191000"/>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4A3BEB-814A-42C5-97CE-F1EC763B3022}"/>
              </a:ext>
            </a:extLst>
          </p:cNvPr>
          <p:cNvCxnSpPr/>
          <p:nvPr/>
        </p:nvCxnSpPr>
        <p:spPr>
          <a:xfrm>
            <a:off x="2441992" y="4343400"/>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F04CEAE-EF94-4536-9C36-C297E9C8B0CD}"/>
              </a:ext>
            </a:extLst>
          </p:cNvPr>
          <p:cNvCxnSpPr/>
          <p:nvPr/>
        </p:nvCxnSpPr>
        <p:spPr>
          <a:xfrm>
            <a:off x="838200" y="4724400"/>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20F035-388C-46DF-B942-2F6A3B3280C2}"/>
              </a:ext>
            </a:extLst>
          </p:cNvPr>
          <p:cNvCxnSpPr/>
          <p:nvPr/>
        </p:nvCxnSpPr>
        <p:spPr>
          <a:xfrm>
            <a:off x="1365600" y="4876800"/>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0498E9-13B9-4AF9-8143-C2516D78E2DC}"/>
              </a:ext>
            </a:extLst>
          </p:cNvPr>
          <p:cNvCxnSpPr/>
          <p:nvPr/>
        </p:nvCxnSpPr>
        <p:spPr>
          <a:xfrm>
            <a:off x="2954040" y="5029200"/>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1530BBC-818D-419A-8F51-54F19549D9DA}"/>
              </a:ext>
            </a:extLst>
          </p:cNvPr>
          <p:cNvCxnSpPr/>
          <p:nvPr/>
        </p:nvCxnSpPr>
        <p:spPr>
          <a:xfrm>
            <a:off x="2438400" y="5791200"/>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A8F363A-97D6-4DE6-B833-C168E4364188}"/>
              </a:ext>
            </a:extLst>
          </p:cNvPr>
          <p:cNvCxnSpPr/>
          <p:nvPr/>
        </p:nvCxnSpPr>
        <p:spPr>
          <a:xfrm>
            <a:off x="1894840" y="5638800"/>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263A2FF-7774-41BB-AC8B-194EA6029FE0}"/>
              </a:ext>
            </a:extLst>
          </p:cNvPr>
          <p:cNvCxnSpPr/>
          <p:nvPr/>
        </p:nvCxnSpPr>
        <p:spPr>
          <a:xfrm>
            <a:off x="838200" y="5486400"/>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9D77D64-DBB9-4133-82C3-779A428D16C4}"/>
              </a:ext>
            </a:extLst>
          </p:cNvPr>
          <p:cNvCxnSpPr/>
          <p:nvPr/>
        </p:nvCxnSpPr>
        <p:spPr>
          <a:xfrm>
            <a:off x="1894840" y="6324600"/>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E71699-993C-4F6D-B37D-3AF406FE8194}"/>
              </a:ext>
            </a:extLst>
          </p:cNvPr>
          <p:cNvCxnSpPr/>
          <p:nvPr/>
        </p:nvCxnSpPr>
        <p:spPr>
          <a:xfrm>
            <a:off x="838200" y="6172200"/>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DC76786-84FA-430D-80D4-FB8FA8E6C32E}"/>
              </a:ext>
            </a:extLst>
          </p:cNvPr>
          <p:cNvCxnSpPr/>
          <p:nvPr/>
        </p:nvCxnSpPr>
        <p:spPr>
          <a:xfrm>
            <a:off x="2959120" y="6477000"/>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18228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Adder</a:t>
            </a:r>
          </a:p>
        </p:txBody>
      </p:sp>
      <p:sp>
        <p:nvSpPr>
          <p:cNvPr id="3" name="Content Placeholder 2"/>
          <p:cNvSpPr>
            <a:spLocks noGrp="1"/>
          </p:cNvSpPr>
          <p:nvPr>
            <p:ph idx="1"/>
          </p:nvPr>
        </p:nvSpPr>
        <p:spPr/>
        <p:txBody>
          <a:bodyPr/>
          <a:lstStyle/>
          <a:p>
            <a:pPr algn="just"/>
            <a:r>
              <a:rPr lang="en-US" dirty="0"/>
              <a:t>A combinational circuit which adds two one-bit binary numbers is called a half-adder.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sum column resembles like an output of the XOR gate.</a:t>
            </a:r>
          </a:p>
          <a:p>
            <a:pPr algn="just"/>
            <a:r>
              <a:rPr lang="en-US" dirty="0"/>
              <a:t>The carry column resembles like an output of the AND gate.</a:t>
            </a:r>
          </a:p>
        </p:txBody>
      </p:sp>
      <p:graphicFrame>
        <p:nvGraphicFramePr>
          <p:cNvPr id="4" name="Table 3"/>
          <p:cNvGraphicFramePr>
            <a:graphicFrameLocks noGrp="1"/>
          </p:cNvGraphicFramePr>
          <p:nvPr/>
        </p:nvGraphicFramePr>
        <p:xfrm>
          <a:off x="457200" y="2032000"/>
          <a:ext cx="36576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gridSpan="2">
                  <a:txBody>
                    <a:bodyPr/>
                    <a:lstStyle/>
                    <a:p>
                      <a:pPr algn="ctr"/>
                      <a:r>
                        <a:rPr lang="en-US" sz="2400" dirty="0"/>
                        <a:t>Inputs</a:t>
                      </a:r>
                    </a:p>
                  </a:txBody>
                  <a:tcPr anchor="ctr"/>
                </a:tc>
                <a:tc hMerge="1">
                  <a:txBody>
                    <a:bodyPr/>
                    <a:lstStyle/>
                    <a:p>
                      <a:pPr algn="ctr"/>
                      <a:endParaRPr lang="en-US" dirty="0"/>
                    </a:p>
                  </a:txBody>
                  <a:tcPr anchor="ctr"/>
                </a:tc>
                <a:tc gridSpan="2">
                  <a:txBody>
                    <a:bodyPr/>
                    <a:lstStyle/>
                    <a:p>
                      <a:pPr algn="ctr"/>
                      <a:r>
                        <a:rPr lang="en-US" sz="2400" dirty="0"/>
                        <a:t>Outputs</a:t>
                      </a:r>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70840">
                <a:tc>
                  <a:txBody>
                    <a:bodyPr/>
                    <a:lstStyle/>
                    <a:p>
                      <a:pPr algn="ctr"/>
                      <a:r>
                        <a:rPr lang="en-US" sz="2400" dirty="0"/>
                        <a:t>A</a:t>
                      </a:r>
                    </a:p>
                  </a:txBody>
                  <a:tcPr anchor="ctr"/>
                </a:tc>
                <a:tc>
                  <a:txBody>
                    <a:bodyPr/>
                    <a:lstStyle/>
                    <a:p>
                      <a:pPr algn="ctr"/>
                      <a:r>
                        <a:rPr lang="en-US" sz="2400" dirty="0"/>
                        <a:t>B</a:t>
                      </a:r>
                    </a:p>
                  </a:txBody>
                  <a:tcPr anchor="ctr"/>
                </a:tc>
                <a:tc>
                  <a:txBody>
                    <a:bodyPr/>
                    <a:lstStyle/>
                    <a:p>
                      <a:pPr algn="ctr"/>
                      <a:r>
                        <a:rPr lang="en-US" sz="2400" dirty="0"/>
                        <a:t>Sum</a:t>
                      </a:r>
                    </a:p>
                  </a:txBody>
                  <a:tcPr anchor="ctr"/>
                </a:tc>
                <a:tc>
                  <a:txBody>
                    <a:bodyPr/>
                    <a:lstStyle/>
                    <a:p>
                      <a:pPr algn="ctr"/>
                      <a:r>
                        <a:rPr lang="en-US" sz="2400" dirty="0"/>
                        <a:t>Carry</a:t>
                      </a:r>
                    </a:p>
                  </a:txBody>
                  <a:tcPr anchor="ctr"/>
                </a:tc>
                <a:extLst>
                  <a:ext uri="{0D108BD9-81ED-4DB2-BD59-A6C34878D82A}">
                    <a16:rowId xmlns:a16="http://schemas.microsoft.com/office/drawing/2014/main" val="10001"/>
                  </a:ext>
                </a:extLst>
              </a:tr>
              <a:tr h="370840">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0</a:t>
                      </a:r>
                    </a:p>
                  </a:txBody>
                  <a:tcPr anchor="ctr"/>
                </a:tc>
                <a:extLst>
                  <a:ext uri="{0D108BD9-81ED-4DB2-BD59-A6C34878D82A}">
                    <a16:rowId xmlns:a16="http://schemas.microsoft.com/office/drawing/2014/main" val="10002"/>
                  </a:ext>
                </a:extLst>
              </a:tr>
              <a:tr h="370840">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0003"/>
                  </a:ext>
                </a:extLst>
              </a:tr>
              <a:tr h="370840">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0004"/>
                  </a:ext>
                </a:extLst>
              </a:tr>
              <a:tr h="370840">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10005"/>
                  </a:ext>
                </a:extLst>
              </a:tr>
            </a:tbl>
          </a:graphicData>
        </a:graphic>
      </p:graphicFrame>
      <p:grpSp>
        <p:nvGrpSpPr>
          <p:cNvPr id="5" name="Group 4"/>
          <p:cNvGrpSpPr/>
          <p:nvPr/>
        </p:nvGrpSpPr>
        <p:grpSpPr>
          <a:xfrm>
            <a:off x="4919664" y="2057400"/>
            <a:ext cx="1862136" cy="724319"/>
            <a:chOff x="3412223" y="5435203"/>
            <a:chExt cx="1862136" cy="724319"/>
          </a:xfrm>
        </p:grpSpPr>
        <p:cxnSp>
          <p:nvCxnSpPr>
            <p:cNvPr id="6" name="Straight Connector 5"/>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p:cNvGrpSpPr/>
          <p:nvPr/>
        </p:nvGrpSpPr>
        <p:grpSpPr>
          <a:xfrm>
            <a:off x="5119688" y="3221282"/>
            <a:ext cx="1775517" cy="741118"/>
            <a:chOff x="3461195" y="1715660"/>
            <a:chExt cx="2148376" cy="741118"/>
          </a:xfrm>
        </p:grpSpPr>
        <p:cxnSp>
          <p:nvCxnSpPr>
            <p:cNvPr id="13" name="Straight Connector 12"/>
            <p:cNvCxnSpPr/>
            <p:nvPr/>
          </p:nvCxnSpPr>
          <p:spPr>
            <a:xfrm>
              <a:off x="3461195" y="2266407"/>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16548" y="1903059"/>
              <a:ext cx="8414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8" name="Straight Connector 17"/>
          <p:cNvCxnSpPr/>
          <p:nvPr/>
        </p:nvCxnSpPr>
        <p:spPr>
          <a:xfrm>
            <a:off x="5257800" y="2242873"/>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05400" y="2596568"/>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04210" y="2209800"/>
            <a:ext cx="1425390" cy="461665"/>
          </a:xfrm>
          <a:prstGeom prst="rect">
            <a:avLst/>
          </a:prstGeom>
          <a:noFill/>
        </p:spPr>
        <p:txBody>
          <a:bodyPr wrap="none" rtlCol="0">
            <a:spAutoFit/>
          </a:bodyPr>
          <a:lstStyle/>
          <a:p>
            <a:r>
              <a:rPr lang="en-US" sz="2400" dirty="0"/>
              <a:t>S = A </a:t>
            </a:r>
            <a:r>
              <a:rPr lang="en-US" sz="2400" dirty="0">
                <a:latin typeface="Cambria Math" panose="02040503050406030204" pitchFamily="18" charset="0"/>
                <a:ea typeface="Cambria Math" panose="02040503050406030204" pitchFamily="18" charset="0"/>
              </a:rPr>
              <a:t>⊕ B</a:t>
            </a:r>
            <a:endParaRPr lang="en-US" sz="2400" dirty="0"/>
          </a:p>
        </p:txBody>
      </p:sp>
      <p:sp>
        <p:nvSpPr>
          <p:cNvPr id="23" name="TextBox 22"/>
          <p:cNvSpPr txBox="1"/>
          <p:nvPr/>
        </p:nvSpPr>
        <p:spPr>
          <a:xfrm>
            <a:off x="6818498" y="3348335"/>
            <a:ext cx="984565" cy="461665"/>
          </a:xfrm>
          <a:prstGeom prst="rect">
            <a:avLst/>
          </a:prstGeom>
          <a:noFill/>
        </p:spPr>
        <p:txBody>
          <a:bodyPr wrap="none" rtlCol="0">
            <a:spAutoFit/>
          </a:bodyPr>
          <a:lstStyle/>
          <a:p>
            <a:r>
              <a:rPr lang="en-US" sz="2400" dirty="0"/>
              <a:t>C = AB</a:t>
            </a:r>
          </a:p>
        </p:txBody>
      </p:sp>
      <p:sp>
        <p:nvSpPr>
          <p:cNvPr id="21" name="TextBox 20"/>
          <p:cNvSpPr txBox="1"/>
          <p:nvPr/>
        </p:nvSpPr>
        <p:spPr>
          <a:xfrm>
            <a:off x="4495800" y="1981200"/>
            <a:ext cx="362600" cy="461665"/>
          </a:xfrm>
          <a:prstGeom prst="rect">
            <a:avLst/>
          </a:prstGeom>
          <a:noFill/>
        </p:spPr>
        <p:txBody>
          <a:bodyPr wrap="none" rtlCol="0">
            <a:spAutoFit/>
          </a:bodyPr>
          <a:lstStyle/>
          <a:p>
            <a:r>
              <a:rPr lang="en-US" sz="2400" dirty="0"/>
              <a:t>A</a:t>
            </a:r>
          </a:p>
        </p:txBody>
      </p:sp>
      <p:sp>
        <p:nvSpPr>
          <p:cNvPr id="24" name="TextBox 23"/>
          <p:cNvSpPr txBox="1"/>
          <p:nvPr/>
        </p:nvSpPr>
        <p:spPr>
          <a:xfrm>
            <a:off x="4495800" y="2357735"/>
            <a:ext cx="362600" cy="461665"/>
          </a:xfrm>
          <a:prstGeom prst="rect">
            <a:avLst/>
          </a:prstGeom>
          <a:noFill/>
        </p:spPr>
        <p:txBody>
          <a:bodyPr wrap="none" rtlCol="0">
            <a:spAutoFit/>
          </a:bodyPr>
          <a:lstStyle/>
          <a:p>
            <a:r>
              <a:rPr lang="en-US" sz="2400" dirty="0"/>
              <a:t>B</a:t>
            </a:r>
          </a:p>
        </p:txBody>
      </p:sp>
      <p:grpSp>
        <p:nvGrpSpPr>
          <p:cNvPr id="2049" name="Group 7"/>
          <p:cNvGrpSpPr>
            <a:grpSpLocks/>
          </p:cNvGrpSpPr>
          <p:nvPr/>
        </p:nvGrpSpPr>
        <p:grpSpPr bwMode="auto">
          <a:xfrm>
            <a:off x="1895475" y="381000"/>
            <a:ext cx="95250" cy="0"/>
            <a:chOff x="56673" y="175355"/>
            <a:chExt cx="1333" cy="1238"/>
          </a:xfrm>
        </p:grpSpPr>
      </p:grpSp>
      <p:sp>
        <p:nvSpPr>
          <p:cNvPr id="17" name="Rectangle 16"/>
          <p:cNvSpPr/>
          <p:nvPr/>
        </p:nvSpPr>
        <p:spPr>
          <a:xfrm>
            <a:off x="2362200" y="2553704"/>
            <a:ext cx="762000" cy="21278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3276600" y="2557464"/>
            <a:ext cx="762000" cy="21278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9605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par>
                                <p:cTn id="36" presetID="2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par>
                                <p:cTn id="47" presetID="22" presetClass="entr" presetSubtype="8"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1" grpId="0"/>
      <p:bldP spid="24" grpId="0"/>
      <p:bldP spid="17"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Half-Adder</a:t>
            </a:r>
          </a:p>
        </p:txBody>
      </p:sp>
      <p:sp>
        <p:nvSpPr>
          <p:cNvPr id="3" name="Content Placeholder 2"/>
          <p:cNvSpPr>
            <a:spLocks noGrp="1"/>
          </p:cNvSpPr>
          <p:nvPr>
            <p:ph idx="1"/>
          </p:nvPr>
        </p:nvSpPr>
        <p:spPr/>
        <p:txBody>
          <a:bodyPr/>
          <a:lstStyle/>
          <a:p>
            <a:pPr algn="just"/>
            <a:r>
              <a:rPr lang="en-US" dirty="0"/>
              <a:t>In multi-digit addition we have to add two bits along with the carry of previous digit addition. Such addition requires addition of 3 bits. This is not possible in half-adders.</a:t>
            </a:r>
          </a:p>
        </p:txBody>
      </p:sp>
    </p:spTree>
    <p:extLst>
      <p:ext uri="{BB962C8B-B14F-4D97-AF65-F5344CB8AC3E}">
        <p14:creationId xmlns:p14="http://schemas.microsoft.com/office/powerpoint/2010/main" val="3117978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Adder</a:t>
            </a:r>
          </a:p>
        </p:txBody>
      </p:sp>
      <p:sp>
        <p:nvSpPr>
          <p:cNvPr id="3" name="Content Placeholder 2"/>
          <p:cNvSpPr>
            <a:spLocks noGrp="1"/>
          </p:cNvSpPr>
          <p:nvPr>
            <p:ph idx="1"/>
          </p:nvPr>
        </p:nvSpPr>
        <p:spPr/>
        <p:txBody>
          <a:bodyPr/>
          <a:lstStyle/>
          <a:p>
            <a:pPr algn="just"/>
            <a:r>
              <a:rPr lang="en-US" dirty="0"/>
              <a:t>In a full adder, three bits can be added at a time. The third bit is a carry from a less significant column.</a:t>
            </a:r>
          </a:p>
        </p:txBody>
      </p:sp>
      <p:graphicFrame>
        <p:nvGraphicFramePr>
          <p:cNvPr id="4" name="Table 3"/>
          <p:cNvGraphicFramePr>
            <a:graphicFrameLocks noGrp="1"/>
          </p:cNvGraphicFramePr>
          <p:nvPr/>
        </p:nvGraphicFramePr>
        <p:xfrm>
          <a:off x="304800" y="1986280"/>
          <a:ext cx="358140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80">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tblGrid>
              <a:tr h="433832">
                <a:tc gridSpan="3">
                  <a:txBody>
                    <a:bodyPr/>
                    <a:lstStyle/>
                    <a:p>
                      <a:pPr algn="ctr"/>
                      <a:r>
                        <a:rPr lang="en-US" sz="2000" dirty="0"/>
                        <a:t>Inputs</a:t>
                      </a:r>
                    </a:p>
                  </a:txBody>
                  <a:tcPr anchor="ctr"/>
                </a:tc>
                <a:tc hMerge="1">
                  <a:txBody>
                    <a:bodyPr/>
                    <a:lstStyle/>
                    <a:p>
                      <a:pPr algn="ctr"/>
                      <a:endParaRPr lang="en-US" sz="2000" dirty="0"/>
                    </a:p>
                  </a:txBody>
                  <a:tcPr anchor="ctr"/>
                </a:tc>
                <a:tc hMerge="1">
                  <a:txBody>
                    <a:bodyPr/>
                    <a:lstStyle/>
                    <a:p>
                      <a:pPr algn="ctr"/>
                      <a:endParaRPr lang="en-US" sz="2000" dirty="0"/>
                    </a:p>
                  </a:txBody>
                  <a:tcPr anchor="ctr"/>
                </a:tc>
                <a:tc gridSpan="2">
                  <a:txBody>
                    <a:bodyPr/>
                    <a:lstStyle/>
                    <a:p>
                      <a:pPr algn="ctr"/>
                      <a:r>
                        <a:rPr lang="en-US" sz="2000" dirty="0"/>
                        <a:t>Outputs</a:t>
                      </a:r>
                    </a:p>
                  </a:txBody>
                  <a:tcPr anchor="ctr"/>
                </a:tc>
                <a:tc hMerge="1">
                  <a:txBody>
                    <a:bodyPr/>
                    <a:lstStyle/>
                    <a:p>
                      <a:pPr algn="ctr"/>
                      <a:endParaRPr lang="en-US" sz="2000" dirty="0"/>
                    </a:p>
                  </a:txBody>
                  <a:tcPr anchor="ctr"/>
                </a:tc>
                <a:extLst>
                  <a:ext uri="{0D108BD9-81ED-4DB2-BD59-A6C34878D82A}">
                    <a16:rowId xmlns:a16="http://schemas.microsoft.com/office/drawing/2014/main" val="10000"/>
                  </a:ext>
                </a:extLst>
              </a:tr>
              <a:tr h="433832">
                <a:tc>
                  <a:txBody>
                    <a:bodyPr/>
                    <a:lstStyle/>
                    <a:p>
                      <a:pPr algn="ctr"/>
                      <a:r>
                        <a:rPr lang="en-US" sz="2000" b="1" dirty="0"/>
                        <a:t>A</a:t>
                      </a:r>
                    </a:p>
                  </a:txBody>
                  <a:tcPr anchor="ctr"/>
                </a:tc>
                <a:tc>
                  <a:txBody>
                    <a:bodyPr/>
                    <a:lstStyle/>
                    <a:p>
                      <a:pPr algn="ctr"/>
                      <a:r>
                        <a:rPr lang="en-US" sz="2000" b="1" dirty="0"/>
                        <a:t>B</a:t>
                      </a:r>
                    </a:p>
                  </a:txBody>
                  <a:tcPr anchor="ctr"/>
                </a:tc>
                <a:tc>
                  <a:txBody>
                    <a:bodyPr/>
                    <a:lstStyle/>
                    <a:p>
                      <a:pPr algn="ctr"/>
                      <a:r>
                        <a:rPr lang="en-US" sz="2000" b="1" dirty="0" err="1"/>
                        <a:t>C</a:t>
                      </a:r>
                      <a:r>
                        <a:rPr lang="en-US" sz="2000" b="1" baseline="-25000" dirty="0" err="1"/>
                        <a:t>in</a:t>
                      </a:r>
                      <a:endParaRPr lang="en-US" sz="2000" b="1" baseline="-25000" dirty="0"/>
                    </a:p>
                  </a:txBody>
                  <a:tcPr anchor="ctr"/>
                </a:tc>
                <a:tc>
                  <a:txBody>
                    <a:bodyPr/>
                    <a:lstStyle/>
                    <a:p>
                      <a:pPr algn="ctr"/>
                      <a:r>
                        <a:rPr lang="en-US" sz="2000" b="1" dirty="0"/>
                        <a: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err="1"/>
                        <a:t>C</a:t>
                      </a:r>
                      <a:r>
                        <a:rPr lang="en-US" sz="2000" b="1" baseline="-25000" dirty="0" err="1"/>
                        <a:t>out</a:t>
                      </a:r>
                      <a:endParaRPr lang="en-US" sz="2000" b="1" baseline="-25000" dirty="0"/>
                    </a:p>
                  </a:txBody>
                  <a:tcPr anchor="ctr"/>
                </a:tc>
                <a:extLst>
                  <a:ext uri="{0D108BD9-81ED-4DB2-BD59-A6C34878D82A}">
                    <a16:rowId xmlns:a16="http://schemas.microsoft.com/office/drawing/2014/main" val="10001"/>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2"/>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3"/>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4"/>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5"/>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6"/>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7"/>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8"/>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9"/>
                  </a:ext>
                </a:extLst>
              </a:tr>
            </a:tbl>
          </a:graphicData>
        </a:graphic>
      </p:graphicFrame>
      <p:sp>
        <p:nvSpPr>
          <p:cNvPr id="5" name="TextBox 4"/>
          <p:cNvSpPr txBox="1"/>
          <p:nvPr/>
        </p:nvSpPr>
        <p:spPr>
          <a:xfrm>
            <a:off x="4114800" y="1981200"/>
            <a:ext cx="4554965" cy="461665"/>
          </a:xfrm>
          <a:prstGeom prst="rect">
            <a:avLst/>
          </a:prstGeom>
          <a:noFill/>
        </p:spPr>
        <p:txBody>
          <a:bodyPr wrap="none" rtlCol="0">
            <a:spAutoFit/>
          </a:bodyPr>
          <a:lstStyle/>
          <a:p>
            <a:r>
              <a:rPr lang="en-US" sz="2400" dirty="0"/>
              <a:t>S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endParaRPr lang="en-US" sz="2400" baseline="-25000" dirty="0"/>
          </a:p>
        </p:txBody>
      </p:sp>
      <p:sp>
        <p:nvSpPr>
          <p:cNvPr id="6" name="TextBox 5"/>
          <p:cNvSpPr txBox="1"/>
          <p:nvPr/>
        </p:nvSpPr>
        <p:spPr>
          <a:xfrm>
            <a:off x="4114800" y="2357735"/>
            <a:ext cx="4236031" cy="461665"/>
          </a:xfrm>
          <a:prstGeom prst="rect">
            <a:avLst/>
          </a:prstGeom>
          <a:noFill/>
        </p:spPr>
        <p:txBody>
          <a:bodyPr wrap="none" rtlCol="0">
            <a:spAutoFit/>
          </a:bodyPr>
          <a:lstStyle/>
          <a:p>
            <a:r>
              <a:rPr lang="en-US" sz="2400" dirty="0"/>
              <a:t>   = (AB’ + A’B)</a:t>
            </a:r>
            <a:r>
              <a:rPr lang="en-US" sz="2400" dirty="0" err="1"/>
              <a:t>C</a:t>
            </a:r>
            <a:r>
              <a:rPr lang="en-US" sz="2400" baseline="-25000" dirty="0" err="1"/>
              <a:t>in</a:t>
            </a:r>
            <a:r>
              <a:rPr lang="en-US" sz="2400" dirty="0"/>
              <a:t>’ + (AB + A’B’)</a:t>
            </a:r>
            <a:r>
              <a:rPr lang="en-US" sz="2400" dirty="0" err="1"/>
              <a:t>C</a:t>
            </a:r>
            <a:r>
              <a:rPr lang="en-US" sz="2400" baseline="-25000" dirty="0" err="1"/>
              <a:t>in</a:t>
            </a:r>
            <a:endParaRPr lang="en-US" sz="2400" baseline="-25000" dirty="0"/>
          </a:p>
        </p:txBody>
      </p:sp>
      <p:sp>
        <p:nvSpPr>
          <p:cNvPr id="7" name="TextBox 6"/>
          <p:cNvSpPr txBox="1"/>
          <p:nvPr/>
        </p:nvSpPr>
        <p:spPr>
          <a:xfrm>
            <a:off x="4114800" y="2738735"/>
            <a:ext cx="3630546"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a:t>
            </a:r>
            <a:r>
              <a:rPr lang="en-US" sz="2400" dirty="0" err="1"/>
              <a:t>C</a:t>
            </a:r>
            <a:r>
              <a:rPr lang="en-US" sz="2400" baseline="-25000" dirty="0" err="1"/>
              <a:t>in</a:t>
            </a:r>
            <a:r>
              <a:rPr lang="en-US" sz="2400" dirty="0"/>
              <a:t>’ + (A </a:t>
            </a:r>
            <a:r>
              <a:rPr lang="en-US" sz="2400" dirty="0">
                <a:latin typeface="Cambria Math" panose="02040503050406030204" pitchFamily="18" charset="0"/>
                <a:ea typeface="Cambria Math" panose="02040503050406030204" pitchFamily="18" charset="0"/>
              </a:rPr>
              <a:t>⊕ </a:t>
            </a:r>
            <a:r>
              <a:rPr lang="en-US" sz="2400" dirty="0"/>
              <a:t>B)’</a:t>
            </a:r>
            <a:r>
              <a:rPr lang="en-US" sz="2400" dirty="0" err="1"/>
              <a:t>C</a:t>
            </a:r>
            <a:r>
              <a:rPr lang="en-US" sz="2400" baseline="-25000" dirty="0" err="1"/>
              <a:t>in</a:t>
            </a:r>
            <a:endParaRPr lang="en-US" sz="2400" baseline="-25000" dirty="0"/>
          </a:p>
        </p:txBody>
      </p:sp>
      <p:sp>
        <p:nvSpPr>
          <p:cNvPr id="8" name="TextBox 7"/>
          <p:cNvSpPr txBox="1"/>
          <p:nvPr/>
        </p:nvSpPr>
        <p:spPr>
          <a:xfrm>
            <a:off x="4114800" y="3119735"/>
            <a:ext cx="2161169"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err="1"/>
              <a:t>C</a:t>
            </a:r>
            <a:r>
              <a:rPr lang="en-US" sz="2400" baseline="-25000" dirty="0" err="1"/>
              <a:t>in</a:t>
            </a:r>
            <a:endParaRPr lang="en-US" sz="2400" baseline="-25000" dirty="0"/>
          </a:p>
        </p:txBody>
      </p:sp>
      <p:sp>
        <p:nvSpPr>
          <p:cNvPr id="9" name="TextBox 8"/>
          <p:cNvSpPr txBox="1"/>
          <p:nvPr/>
        </p:nvSpPr>
        <p:spPr>
          <a:xfrm>
            <a:off x="4114800" y="3653135"/>
            <a:ext cx="4795993" cy="461665"/>
          </a:xfrm>
          <a:prstGeom prst="rect">
            <a:avLst/>
          </a:prstGeom>
          <a:noFill/>
        </p:spPr>
        <p:txBody>
          <a:bodyPr wrap="none" rtlCol="0">
            <a:spAutoFit/>
          </a:bodyPr>
          <a:lstStyle/>
          <a:p>
            <a:r>
              <a:rPr lang="en-US" sz="2400" dirty="0" err="1"/>
              <a:t>C</a:t>
            </a:r>
            <a:r>
              <a:rPr lang="en-US" sz="2400" baseline="-25000" dirty="0" err="1"/>
              <a:t>out</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endParaRPr lang="en-US" sz="2400" baseline="-25000" dirty="0"/>
          </a:p>
        </p:txBody>
      </p:sp>
      <p:sp>
        <p:nvSpPr>
          <p:cNvPr id="10" name="TextBox 9"/>
          <p:cNvSpPr txBox="1"/>
          <p:nvPr/>
        </p:nvSpPr>
        <p:spPr>
          <a:xfrm>
            <a:off x="4419600" y="4110335"/>
            <a:ext cx="2561920" cy="461665"/>
          </a:xfrm>
          <a:prstGeom prst="rect">
            <a:avLst/>
          </a:prstGeom>
          <a:noFill/>
        </p:spPr>
        <p:txBody>
          <a:bodyPr wrap="none" rtlCol="0">
            <a:spAutoFit/>
          </a:bodyPr>
          <a:lstStyle/>
          <a:p>
            <a:r>
              <a:rPr lang="en-US" sz="2400" dirty="0"/>
              <a:t>   = AB + (A </a:t>
            </a:r>
            <a:r>
              <a:rPr lang="en-US" sz="2400" dirty="0">
                <a:latin typeface="Cambria Math" panose="02040503050406030204" pitchFamily="18" charset="0"/>
                <a:ea typeface="Cambria Math" panose="02040503050406030204" pitchFamily="18" charset="0"/>
              </a:rPr>
              <a:t>⊕ B</a:t>
            </a:r>
            <a:r>
              <a:rPr lang="en-US" sz="2400" dirty="0"/>
              <a:t>)</a:t>
            </a:r>
            <a:r>
              <a:rPr lang="en-US" sz="2400" dirty="0" err="1"/>
              <a:t>C</a:t>
            </a:r>
            <a:r>
              <a:rPr lang="en-US" sz="2400" baseline="-25000" dirty="0" err="1"/>
              <a:t>in</a:t>
            </a:r>
            <a:endParaRPr lang="en-US" sz="2400" baseline="-25000" dirty="0"/>
          </a:p>
        </p:txBody>
      </p:sp>
    </p:spTree>
    <p:extLst>
      <p:ext uri="{BB962C8B-B14F-4D97-AF65-F5344CB8AC3E}">
        <p14:creationId xmlns:p14="http://schemas.microsoft.com/office/powerpoint/2010/main" val="676758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Adder</a:t>
            </a:r>
          </a:p>
        </p:txBody>
      </p:sp>
      <p:sp>
        <p:nvSpPr>
          <p:cNvPr id="4" name="TextBox 3"/>
          <p:cNvSpPr txBox="1"/>
          <p:nvPr/>
        </p:nvSpPr>
        <p:spPr>
          <a:xfrm>
            <a:off x="259769" y="1066800"/>
            <a:ext cx="3602333" cy="461665"/>
          </a:xfrm>
          <a:prstGeom prst="rect">
            <a:avLst/>
          </a:prstGeom>
          <a:noFill/>
        </p:spPr>
        <p:txBody>
          <a:bodyPr wrap="none" rtlCol="0">
            <a:spAutoFit/>
          </a:bodyPr>
          <a:lstStyle/>
          <a:p>
            <a:r>
              <a:rPr lang="en-US" sz="2400" dirty="0"/>
              <a:t>Logic diagram for full adder</a:t>
            </a:r>
            <a:endParaRPr lang="en-US" sz="2400" baseline="-25000" dirty="0"/>
          </a:p>
        </p:txBody>
      </p:sp>
      <p:grpSp>
        <p:nvGrpSpPr>
          <p:cNvPr id="5" name="Group 4"/>
          <p:cNvGrpSpPr/>
          <p:nvPr/>
        </p:nvGrpSpPr>
        <p:grpSpPr>
          <a:xfrm>
            <a:off x="914400" y="2057400"/>
            <a:ext cx="1862136" cy="724319"/>
            <a:chOff x="3412223" y="5435203"/>
            <a:chExt cx="1862136" cy="724319"/>
          </a:xfrm>
        </p:grpSpPr>
        <p:cxnSp>
          <p:nvCxnSpPr>
            <p:cNvPr id="6" name="Straight Connector 5"/>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p:cNvGrpSpPr/>
          <p:nvPr/>
        </p:nvGrpSpPr>
        <p:grpSpPr>
          <a:xfrm>
            <a:off x="1114425" y="3983282"/>
            <a:ext cx="4295776" cy="741118"/>
            <a:chOff x="3461195" y="1715660"/>
            <a:chExt cx="5197889" cy="741118"/>
          </a:xfrm>
        </p:grpSpPr>
        <p:cxnSp>
          <p:nvCxnSpPr>
            <p:cNvPr id="13" name="Straight Connector 12"/>
            <p:cNvCxnSpPr/>
            <p:nvPr/>
          </p:nvCxnSpPr>
          <p:spPr>
            <a:xfrm>
              <a:off x="3461195" y="2266407"/>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16548" y="1903059"/>
              <a:ext cx="8414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46320" y="2086965"/>
              <a:ext cx="331276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 name="Straight Connector 16"/>
          <p:cNvCxnSpPr/>
          <p:nvPr/>
        </p:nvCxnSpPr>
        <p:spPr>
          <a:xfrm>
            <a:off x="1252536" y="2242873"/>
            <a:ext cx="0" cy="1927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00136" y="2596568"/>
            <a:ext cx="0" cy="1937461"/>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743200" y="2238376"/>
            <a:ext cx="4530912" cy="724319"/>
            <a:chOff x="3412223" y="5435203"/>
            <a:chExt cx="4530912" cy="724319"/>
          </a:xfrm>
        </p:grpSpPr>
        <p:cxnSp>
          <p:nvCxnSpPr>
            <p:cNvPr id="20" name="Straight Connector 19"/>
            <p:cNvCxnSpPr/>
            <p:nvPr/>
          </p:nvCxnSpPr>
          <p:spPr>
            <a:xfrm>
              <a:off x="3765183" y="5984024"/>
              <a:ext cx="31557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010436" y="5800934"/>
              <a:ext cx="293269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p:cNvGrpSpPr/>
          <p:nvPr/>
        </p:nvGrpSpPr>
        <p:grpSpPr>
          <a:xfrm>
            <a:off x="811960" y="3402258"/>
            <a:ext cx="4598241" cy="741118"/>
            <a:chOff x="882365" y="1715660"/>
            <a:chExt cx="5563873" cy="741118"/>
          </a:xfrm>
        </p:grpSpPr>
        <p:cxnSp>
          <p:nvCxnSpPr>
            <p:cNvPr id="27" name="Straight Connector 26"/>
            <p:cNvCxnSpPr/>
            <p:nvPr/>
          </p:nvCxnSpPr>
          <p:spPr>
            <a:xfrm>
              <a:off x="3461195" y="2266407"/>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2365" y="1903060"/>
              <a:ext cx="35756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346319" y="2086965"/>
              <a:ext cx="109991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2" name="Straight Connector 31"/>
          <p:cNvCxnSpPr/>
          <p:nvPr/>
        </p:nvCxnSpPr>
        <p:spPr>
          <a:xfrm>
            <a:off x="2928936" y="2419200"/>
            <a:ext cx="0" cy="1524152"/>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081336" y="2783849"/>
            <a:ext cx="0" cy="782131"/>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145526" y="3475116"/>
            <a:ext cx="2128586" cy="1165366"/>
            <a:chOff x="3675121" y="3048834"/>
            <a:chExt cx="1599238" cy="723601"/>
          </a:xfrm>
        </p:grpSpPr>
        <p:cxnSp>
          <p:nvCxnSpPr>
            <p:cNvPr id="43" name="Straight Connector 42"/>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990333" y="3048834"/>
              <a:ext cx="1016928" cy="723601"/>
              <a:chOff x="3990333" y="3048834"/>
              <a:chExt cx="1016928" cy="723601"/>
            </a:xfrm>
          </p:grpSpPr>
          <p:sp>
            <p:nvSpPr>
              <p:cNvPr id="47"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50" name="TextBox 49"/>
          <p:cNvSpPr txBox="1"/>
          <p:nvPr/>
        </p:nvSpPr>
        <p:spPr>
          <a:xfrm>
            <a:off x="457200" y="1981200"/>
            <a:ext cx="362600" cy="461665"/>
          </a:xfrm>
          <a:prstGeom prst="rect">
            <a:avLst/>
          </a:prstGeom>
          <a:noFill/>
        </p:spPr>
        <p:txBody>
          <a:bodyPr wrap="none" rtlCol="0">
            <a:spAutoFit/>
          </a:bodyPr>
          <a:lstStyle/>
          <a:p>
            <a:r>
              <a:rPr lang="en-US" sz="2400" dirty="0"/>
              <a:t>A</a:t>
            </a:r>
          </a:p>
        </p:txBody>
      </p:sp>
      <p:sp>
        <p:nvSpPr>
          <p:cNvPr id="51" name="TextBox 50"/>
          <p:cNvSpPr txBox="1"/>
          <p:nvPr/>
        </p:nvSpPr>
        <p:spPr>
          <a:xfrm>
            <a:off x="457200" y="2357735"/>
            <a:ext cx="362600" cy="461665"/>
          </a:xfrm>
          <a:prstGeom prst="rect">
            <a:avLst/>
          </a:prstGeom>
          <a:noFill/>
        </p:spPr>
        <p:txBody>
          <a:bodyPr wrap="none" rtlCol="0">
            <a:spAutoFit/>
          </a:bodyPr>
          <a:lstStyle/>
          <a:p>
            <a:r>
              <a:rPr lang="en-US" sz="2400" dirty="0"/>
              <a:t>B</a:t>
            </a:r>
          </a:p>
        </p:txBody>
      </p:sp>
      <p:sp>
        <p:nvSpPr>
          <p:cNvPr id="52" name="TextBox 51"/>
          <p:cNvSpPr txBox="1"/>
          <p:nvPr/>
        </p:nvSpPr>
        <p:spPr>
          <a:xfrm>
            <a:off x="381000" y="3348335"/>
            <a:ext cx="502061" cy="461665"/>
          </a:xfrm>
          <a:prstGeom prst="rect">
            <a:avLst/>
          </a:prstGeom>
          <a:noFill/>
        </p:spPr>
        <p:txBody>
          <a:bodyPr wrap="none" rtlCol="0">
            <a:spAutoFit/>
          </a:bodyPr>
          <a:lstStyle/>
          <a:p>
            <a:r>
              <a:rPr lang="en-US" sz="2400" dirty="0" err="1"/>
              <a:t>C</a:t>
            </a:r>
            <a:r>
              <a:rPr lang="en-US" sz="2400" baseline="-25000" dirty="0" err="1"/>
              <a:t>in</a:t>
            </a:r>
            <a:endParaRPr lang="en-US" sz="2400" baseline="-25000" dirty="0"/>
          </a:p>
        </p:txBody>
      </p:sp>
      <p:sp>
        <p:nvSpPr>
          <p:cNvPr id="53" name="TextBox 52"/>
          <p:cNvSpPr txBox="1"/>
          <p:nvPr/>
        </p:nvSpPr>
        <p:spPr>
          <a:xfrm>
            <a:off x="5334000" y="2133600"/>
            <a:ext cx="2193229" cy="461665"/>
          </a:xfrm>
          <a:prstGeom prst="rect">
            <a:avLst/>
          </a:prstGeom>
          <a:noFill/>
        </p:spPr>
        <p:txBody>
          <a:bodyPr wrap="none" rtlCol="0">
            <a:spAutoFit/>
          </a:bodyPr>
          <a:lstStyle/>
          <a:p>
            <a:r>
              <a:rPr lang="en-US" sz="2400" dirty="0"/>
              <a:t>S = A </a:t>
            </a:r>
            <a:r>
              <a:rPr lang="en-US" sz="2400" dirty="0">
                <a:latin typeface="Cambria Math" panose="02040503050406030204" pitchFamily="18" charset="0"/>
                <a:ea typeface="Cambria Math" panose="02040503050406030204" pitchFamily="18" charset="0"/>
              </a:rPr>
              <a:t>⊕ B ⊕ </a:t>
            </a:r>
            <a:r>
              <a:rPr lang="en-US" sz="2400" dirty="0" err="1">
                <a:latin typeface="Cambria Math" panose="02040503050406030204" pitchFamily="18" charset="0"/>
                <a:ea typeface="Cambria Math" panose="02040503050406030204" pitchFamily="18" charset="0"/>
              </a:rPr>
              <a:t>C</a:t>
            </a:r>
            <a:r>
              <a:rPr lang="en-US" sz="2400" baseline="-25000" dirty="0" err="1"/>
              <a:t>in</a:t>
            </a:r>
            <a:endParaRPr lang="en-US" sz="2400" dirty="0"/>
          </a:p>
        </p:txBody>
      </p:sp>
      <p:sp>
        <p:nvSpPr>
          <p:cNvPr id="54" name="TextBox 53"/>
          <p:cNvSpPr txBox="1"/>
          <p:nvPr/>
        </p:nvSpPr>
        <p:spPr>
          <a:xfrm>
            <a:off x="6789726" y="3486090"/>
            <a:ext cx="2430474" cy="400110"/>
          </a:xfrm>
          <a:prstGeom prst="rect">
            <a:avLst/>
          </a:prstGeom>
          <a:noFill/>
        </p:spPr>
        <p:txBody>
          <a:bodyPr wrap="none" rtlCol="0">
            <a:spAutoFit/>
          </a:bodyPr>
          <a:lstStyle/>
          <a:p>
            <a:r>
              <a:rPr lang="en-US" sz="2000" dirty="0" err="1"/>
              <a:t>C</a:t>
            </a:r>
            <a:r>
              <a:rPr lang="en-US" sz="2000" baseline="-25000" dirty="0" err="1"/>
              <a:t>out</a:t>
            </a:r>
            <a:r>
              <a:rPr lang="en-US" sz="2000" dirty="0"/>
              <a:t> = AB + (A </a:t>
            </a:r>
            <a:r>
              <a:rPr lang="en-US" sz="2000" dirty="0">
                <a:latin typeface="Cambria Math" panose="02040503050406030204" pitchFamily="18" charset="0"/>
                <a:ea typeface="Cambria Math" panose="02040503050406030204" pitchFamily="18" charset="0"/>
              </a:rPr>
              <a:t>⊕ B</a:t>
            </a:r>
            <a:r>
              <a:rPr lang="en-US" sz="2000" dirty="0"/>
              <a:t>)</a:t>
            </a:r>
            <a:r>
              <a:rPr lang="en-US" sz="2000" dirty="0" err="1"/>
              <a:t>C</a:t>
            </a:r>
            <a:r>
              <a:rPr lang="en-US" sz="2000" baseline="-25000" dirty="0" err="1"/>
              <a:t>in</a:t>
            </a:r>
            <a:endParaRPr lang="en-US" sz="2000" dirty="0"/>
          </a:p>
        </p:txBody>
      </p:sp>
      <p:sp>
        <p:nvSpPr>
          <p:cNvPr id="55" name="Rectangle 54"/>
          <p:cNvSpPr/>
          <p:nvPr/>
        </p:nvSpPr>
        <p:spPr>
          <a:xfrm>
            <a:off x="914400" y="1828800"/>
            <a:ext cx="1862136" cy="32004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862264" y="1828800"/>
            <a:ext cx="1862136" cy="32004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066800" y="5029200"/>
            <a:ext cx="1521570" cy="461665"/>
          </a:xfrm>
          <a:prstGeom prst="rect">
            <a:avLst/>
          </a:prstGeom>
          <a:noFill/>
        </p:spPr>
        <p:txBody>
          <a:bodyPr wrap="none" rtlCol="0">
            <a:spAutoFit/>
          </a:bodyPr>
          <a:lstStyle/>
          <a:p>
            <a:r>
              <a:rPr lang="en-US" sz="2400" dirty="0"/>
              <a:t>Half Adder</a:t>
            </a:r>
            <a:endParaRPr lang="en-US" sz="2400" baseline="-25000" dirty="0"/>
          </a:p>
        </p:txBody>
      </p:sp>
      <p:sp>
        <p:nvSpPr>
          <p:cNvPr id="58" name="TextBox 57"/>
          <p:cNvSpPr txBox="1"/>
          <p:nvPr/>
        </p:nvSpPr>
        <p:spPr>
          <a:xfrm>
            <a:off x="2971800" y="5029200"/>
            <a:ext cx="1521570" cy="461665"/>
          </a:xfrm>
          <a:prstGeom prst="rect">
            <a:avLst/>
          </a:prstGeom>
          <a:noFill/>
        </p:spPr>
        <p:txBody>
          <a:bodyPr wrap="none" rtlCol="0">
            <a:spAutoFit/>
          </a:bodyPr>
          <a:lstStyle/>
          <a:p>
            <a:r>
              <a:rPr lang="en-US" sz="2400" dirty="0"/>
              <a:t>Half Adder</a:t>
            </a:r>
            <a:endParaRPr lang="en-US" sz="2400" baseline="-25000" dirty="0"/>
          </a:p>
        </p:txBody>
      </p:sp>
      <p:sp>
        <p:nvSpPr>
          <p:cNvPr id="49" name="TextBox 48"/>
          <p:cNvSpPr txBox="1"/>
          <p:nvPr/>
        </p:nvSpPr>
        <p:spPr>
          <a:xfrm>
            <a:off x="6277280" y="914400"/>
            <a:ext cx="2164375" cy="461665"/>
          </a:xfrm>
          <a:prstGeom prst="rect">
            <a:avLst/>
          </a:prstGeom>
          <a:noFill/>
        </p:spPr>
        <p:txBody>
          <a:bodyPr wrap="none" rtlCol="0">
            <a:spAutoFit/>
          </a:bodyPr>
          <a:lstStyle/>
          <a:p>
            <a:r>
              <a:rPr lang="en-US" sz="2400" dirty="0"/>
              <a:t>S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err="1"/>
              <a:t>C</a:t>
            </a:r>
            <a:r>
              <a:rPr lang="en-US" sz="2400" baseline="-25000" dirty="0" err="1"/>
              <a:t>in</a:t>
            </a:r>
            <a:endParaRPr lang="en-US" sz="2400" baseline="-25000" dirty="0"/>
          </a:p>
        </p:txBody>
      </p:sp>
      <p:sp>
        <p:nvSpPr>
          <p:cNvPr id="59" name="TextBox 58"/>
          <p:cNvSpPr txBox="1"/>
          <p:nvPr/>
        </p:nvSpPr>
        <p:spPr>
          <a:xfrm>
            <a:off x="6277280" y="1290935"/>
            <a:ext cx="2872902" cy="461665"/>
          </a:xfrm>
          <a:prstGeom prst="rect">
            <a:avLst/>
          </a:prstGeom>
          <a:noFill/>
        </p:spPr>
        <p:txBody>
          <a:bodyPr wrap="none" rtlCol="0">
            <a:spAutoFit/>
          </a:bodyPr>
          <a:lstStyle/>
          <a:p>
            <a:r>
              <a:rPr lang="en-US" sz="2400" dirty="0" err="1"/>
              <a:t>C</a:t>
            </a:r>
            <a:r>
              <a:rPr lang="en-US" sz="2400" baseline="-25000" dirty="0" err="1"/>
              <a:t>out</a:t>
            </a:r>
            <a:r>
              <a:rPr lang="en-US" sz="2400" dirty="0"/>
              <a:t> = AB + (A </a:t>
            </a:r>
            <a:r>
              <a:rPr lang="en-US" sz="2400" dirty="0">
                <a:latin typeface="Cambria Math" panose="02040503050406030204" pitchFamily="18" charset="0"/>
                <a:ea typeface="Cambria Math" panose="02040503050406030204" pitchFamily="18" charset="0"/>
              </a:rPr>
              <a:t>⊕ B</a:t>
            </a:r>
            <a:r>
              <a:rPr lang="en-US" sz="2400" dirty="0"/>
              <a:t>)</a:t>
            </a:r>
            <a:r>
              <a:rPr lang="en-US" sz="2400" dirty="0" err="1"/>
              <a:t>C</a:t>
            </a:r>
            <a:r>
              <a:rPr lang="en-US" sz="2400" baseline="-25000" dirty="0" err="1"/>
              <a:t>in</a:t>
            </a:r>
            <a:endParaRPr lang="en-US" sz="2400" baseline="-25000" dirty="0"/>
          </a:p>
        </p:txBody>
      </p:sp>
    </p:spTree>
    <p:extLst>
      <p:ext uri="{BB962C8B-B14F-4D97-AF65-F5344CB8AC3E}">
        <p14:creationId xmlns:p14="http://schemas.microsoft.com/office/powerpoint/2010/main" val="3212964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left)">
                                      <p:cBhvr>
                                        <p:cTn id="18" dur="500"/>
                                        <p:tgtEl>
                                          <p:spTgt spid="51"/>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4"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down)">
                                      <p:cBhvr>
                                        <p:cTn id="40" dur="500"/>
                                        <p:tgtEl>
                                          <p:spTgt spid="4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par>
                                <p:cTn id="49" presetID="22" presetClass="entr" presetSubtype="8"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wipe(left)">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down)">
                                      <p:cBhvr>
                                        <p:cTn id="67" dur="500"/>
                                        <p:tgtEl>
                                          <p:spTgt spid="5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down)">
                                      <p:cBhvr>
                                        <p:cTn id="70" dur="500"/>
                                        <p:tgtEl>
                                          <p:spTgt spid="5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wipe(down)">
                                      <p:cBhvr>
                                        <p:cTn id="75" dur="500"/>
                                        <p:tgtEl>
                                          <p:spTgt spid="5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down)">
                                      <p:cBhvr>
                                        <p:cTn id="7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animBg="1"/>
      <p:bldP spid="56" grpId="0" animBg="1"/>
      <p:bldP spid="57" grpId="0"/>
      <p:bldP spid="58" grpId="0"/>
      <p:bldP spid="49" grpId="0"/>
      <p:bldP spid="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a:t>
            </a:r>
            <a:r>
              <a:rPr lang="en-US" dirty="0" err="1"/>
              <a:t>Subtractor</a:t>
            </a:r>
            <a:endParaRPr lang="en-US" dirty="0"/>
          </a:p>
        </p:txBody>
      </p:sp>
      <p:sp>
        <p:nvSpPr>
          <p:cNvPr id="3" name="Content Placeholder 2"/>
          <p:cNvSpPr>
            <a:spLocks noGrp="1"/>
          </p:cNvSpPr>
          <p:nvPr>
            <p:ph idx="1"/>
          </p:nvPr>
        </p:nvSpPr>
        <p:spPr>
          <a:xfrm>
            <a:off x="190500" y="990600"/>
            <a:ext cx="8763000" cy="1447800"/>
          </a:xfrm>
        </p:spPr>
        <p:txBody>
          <a:bodyPr/>
          <a:lstStyle/>
          <a:p>
            <a:r>
              <a:rPr lang="en-US" dirty="0"/>
              <a:t>Subtracts one bit from the other and produces the difference.</a:t>
            </a:r>
          </a:p>
          <a:p>
            <a:r>
              <a:rPr lang="en-US" dirty="0"/>
              <a:t>Other output is to specify if 1 is borrowed</a:t>
            </a:r>
          </a:p>
        </p:txBody>
      </p:sp>
      <p:graphicFrame>
        <p:nvGraphicFramePr>
          <p:cNvPr id="4" name="Table 3"/>
          <p:cNvGraphicFramePr>
            <a:graphicFrameLocks noGrp="1"/>
          </p:cNvGraphicFramePr>
          <p:nvPr/>
        </p:nvGraphicFramePr>
        <p:xfrm>
          <a:off x="304800" y="2133600"/>
          <a:ext cx="36576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gridSpan="2">
                  <a:txBody>
                    <a:bodyPr/>
                    <a:lstStyle/>
                    <a:p>
                      <a:pPr algn="ctr"/>
                      <a:r>
                        <a:rPr lang="en-US" sz="2400" dirty="0"/>
                        <a:t>Inputs</a:t>
                      </a:r>
                    </a:p>
                  </a:txBody>
                  <a:tcPr anchor="ctr"/>
                </a:tc>
                <a:tc hMerge="1">
                  <a:txBody>
                    <a:bodyPr/>
                    <a:lstStyle/>
                    <a:p>
                      <a:pPr algn="ctr"/>
                      <a:endParaRPr lang="en-US" dirty="0"/>
                    </a:p>
                  </a:txBody>
                  <a:tcPr anchor="ctr"/>
                </a:tc>
                <a:tc gridSpan="2">
                  <a:txBody>
                    <a:bodyPr/>
                    <a:lstStyle/>
                    <a:p>
                      <a:pPr algn="ctr"/>
                      <a:r>
                        <a:rPr lang="en-US" sz="2400" dirty="0"/>
                        <a:t>Outputs</a:t>
                      </a:r>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70840">
                <a:tc>
                  <a:txBody>
                    <a:bodyPr/>
                    <a:lstStyle/>
                    <a:p>
                      <a:pPr algn="ctr"/>
                      <a:r>
                        <a:rPr lang="en-US" sz="2400" dirty="0"/>
                        <a:t>A</a:t>
                      </a:r>
                    </a:p>
                  </a:txBody>
                  <a:tcPr anchor="ctr"/>
                </a:tc>
                <a:tc>
                  <a:txBody>
                    <a:bodyPr/>
                    <a:lstStyle/>
                    <a:p>
                      <a:pPr algn="ctr"/>
                      <a:r>
                        <a:rPr lang="en-US" sz="2400" dirty="0"/>
                        <a:t>B</a:t>
                      </a:r>
                    </a:p>
                  </a:txBody>
                  <a:tcPr anchor="ctr"/>
                </a:tc>
                <a:tc>
                  <a:txBody>
                    <a:bodyPr/>
                    <a:lstStyle/>
                    <a:p>
                      <a:pPr algn="ctr"/>
                      <a:r>
                        <a:rPr lang="en-US" sz="2400" dirty="0"/>
                        <a:t>d</a:t>
                      </a:r>
                    </a:p>
                  </a:txBody>
                  <a:tcPr anchor="ctr"/>
                </a:tc>
                <a:tc>
                  <a:txBody>
                    <a:bodyPr/>
                    <a:lstStyle/>
                    <a:p>
                      <a:pPr algn="ctr"/>
                      <a:r>
                        <a:rPr lang="en-US" sz="2400" dirty="0"/>
                        <a:t>b</a:t>
                      </a:r>
                    </a:p>
                  </a:txBody>
                  <a:tcPr anchor="ctr"/>
                </a:tc>
                <a:extLst>
                  <a:ext uri="{0D108BD9-81ED-4DB2-BD59-A6C34878D82A}">
                    <a16:rowId xmlns:a16="http://schemas.microsoft.com/office/drawing/2014/main" val="10001"/>
                  </a:ext>
                </a:extLst>
              </a:tr>
              <a:tr h="370840">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0</a:t>
                      </a:r>
                    </a:p>
                  </a:txBody>
                  <a:tcPr anchor="ctr"/>
                </a:tc>
                <a:extLst>
                  <a:ext uri="{0D108BD9-81ED-4DB2-BD59-A6C34878D82A}">
                    <a16:rowId xmlns:a16="http://schemas.microsoft.com/office/drawing/2014/main" val="10002"/>
                  </a:ext>
                </a:extLst>
              </a:tr>
              <a:tr h="370840">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0003"/>
                  </a:ext>
                </a:extLst>
              </a:tr>
              <a:tr h="370840">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0004"/>
                  </a:ext>
                </a:extLst>
              </a:tr>
              <a:tr h="370840">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0</a:t>
                      </a:r>
                    </a:p>
                  </a:txBody>
                  <a:tcPr anchor="ctr"/>
                </a:tc>
                <a:extLst>
                  <a:ext uri="{0D108BD9-81ED-4DB2-BD59-A6C34878D82A}">
                    <a16:rowId xmlns:a16="http://schemas.microsoft.com/office/drawing/2014/main" val="10005"/>
                  </a:ext>
                </a:extLst>
              </a:tr>
            </a:tbl>
          </a:graphicData>
        </a:graphic>
      </p:graphicFrame>
      <p:sp>
        <p:nvSpPr>
          <p:cNvPr id="5" name="TextBox 4"/>
          <p:cNvSpPr txBox="1"/>
          <p:nvPr/>
        </p:nvSpPr>
        <p:spPr>
          <a:xfrm>
            <a:off x="6629400" y="1981200"/>
            <a:ext cx="1446230"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B</a:t>
            </a:r>
            <a:endParaRPr lang="en-US" sz="2400" dirty="0"/>
          </a:p>
        </p:txBody>
      </p:sp>
      <p:sp>
        <p:nvSpPr>
          <p:cNvPr id="6" name="TextBox 5"/>
          <p:cNvSpPr txBox="1"/>
          <p:nvPr/>
        </p:nvSpPr>
        <p:spPr>
          <a:xfrm>
            <a:off x="7410028" y="3119735"/>
            <a:ext cx="1048172" cy="461665"/>
          </a:xfrm>
          <a:prstGeom prst="rect">
            <a:avLst/>
          </a:prstGeom>
          <a:noFill/>
        </p:spPr>
        <p:txBody>
          <a:bodyPr wrap="none" rtlCol="0">
            <a:spAutoFit/>
          </a:bodyPr>
          <a:lstStyle/>
          <a:p>
            <a:r>
              <a:rPr lang="en-US" sz="2400" dirty="0"/>
              <a:t>b = A’B</a:t>
            </a:r>
          </a:p>
        </p:txBody>
      </p:sp>
      <p:grpSp>
        <p:nvGrpSpPr>
          <p:cNvPr id="7" name="Group 6"/>
          <p:cNvGrpSpPr/>
          <p:nvPr/>
        </p:nvGrpSpPr>
        <p:grpSpPr>
          <a:xfrm>
            <a:off x="4919664" y="2057400"/>
            <a:ext cx="1862136" cy="724319"/>
            <a:chOff x="3412223" y="5435203"/>
            <a:chExt cx="1862136" cy="724319"/>
          </a:xfrm>
        </p:grpSpPr>
        <p:cxnSp>
          <p:nvCxnSpPr>
            <p:cNvPr id="8" name="Straight Connector 7"/>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5105400" y="3221282"/>
            <a:ext cx="2424545" cy="741118"/>
            <a:chOff x="2382500" y="1715660"/>
            <a:chExt cx="3227071" cy="741118"/>
          </a:xfrm>
        </p:grpSpPr>
        <p:cxnSp>
          <p:nvCxnSpPr>
            <p:cNvPr id="15" name="Straight Connector 14"/>
            <p:cNvCxnSpPr/>
            <p:nvPr/>
          </p:nvCxnSpPr>
          <p:spPr>
            <a:xfrm>
              <a:off x="2382500" y="2266408"/>
              <a:ext cx="20755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 idx="6"/>
            </p:cNvCxnSpPr>
            <p:nvPr/>
          </p:nvCxnSpPr>
          <p:spPr>
            <a:xfrm flipV="1">
              <a:off x="3692250" y="1903060"/>
              <a:ext cx="765753" cy="54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Connector 18"/>
          <p:cNvCxnSpPr/>
          <p:nvPr/>
        </p:nvCxnSpPr>
        <p:spPr>
          <a:xfrm>
            <a:off x="5257800" y="2242873"/>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05400" y="2596568"/>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5800" y="1981200"/>
            <a:ext cx="362600" cy="461665"/>
          </a:xfrm>
          <a:prstGeom prst="rect">
            <a:avLst/>
          </a:prstGeom>
          <a:noFill/>
        </p:spPr>
        <p:txBody>
          <a:bodyPr wrap="none" rtlCol="0">
            <a:spAutoFit/>
          </a:bodyPr>
          <a:lstStyle/>
          <a:p>
            <a:r>
              <a:rPr lang="en-US" sz="2400" dirty="0"/>
              <a:t>A</a:t>
            </a:r>
          </a:p>
        </p:txBody>
      </p:sp>
      <p:sp>
        <p:nvSpPr>
          <p:cNvPr id="22" name="TextBox 21"/>
          <p:cNvSpPr txBox="1"/>
          <p:nvPr/>
        </p:nvSpPr>
        <p:spPr>
          <a:xfrm>
            <a:off x="4495800" y="2357735"/>
            <a:ext cx="362600" cy="461665"/>
          </a:xfrm>
          <a:prstGeom prst="rect">
            <a:avLst/>
          </a:prstGeom>
          <a:noFill/>
        </p:spPr>
        <p:txBody>
          <a:bodyPr wrap="none" rtlCol="0">
            <a:spAutoFit/>
          </a:bodyPr>
          <a:lstStyle/>
          <a:p>
            <a:r>
              <a:rPr lang="en-US" sz="2400" dirty="0"/>
              <a:t>B</a:t>
            </a:r>
          </a:p>
        </p:txBody>
      </p:sp>
      <p:grpSp>
        <p:nvGrpSpPr>
          <p:cNvPr id="24" name="Group 23"/>
          <p:cNvGrpSpPr/>
          <p:nvPr/>
        </p:nvGrpSpPr>
        <p:grpSpPr>
          <a:xfrm>
            <a:off x="5257800" y="3180776"/>
            <a:ext cx="993538" cy="467476"/>
            <a:chOff x="227203" y="5807937"/>
            <a:chExt cx="1600103" cy="752875"/>
          </a:xfrm>
        </p:grpSpPr>
        <p:cxnSp>
          <p:nvCxnSpPr>
            <p:cNvPr id="25" name="Straight Connector 24"/>
            <p:cNvCxnSpPr/>
            <p:nvPr/>
          </p:nvCxnSpPr>
          <p:spPr>
            <a:xfrm>
              <a:off x="227203" y="6187166"/>
              <a:ext cx="56715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1294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par>
                                <p:cTn id="38" presetID="22" presetClass="entr" presetSubtype="8"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a:t>
            </a:r>
            <a:r>
              <a:rPr lang="en-US" dirty="0" err="1"/>
              <a:t>Subtractor</a:t>
            </a:r>
            <a:endParaRPr lang="en-US" dirty="0"/>
          </a:p>
        </p:txBody>
      </p:sp>
      <p:sp>
        <p:nvSpPr>
          <p:cNvPr id="3" name="Content Placeholder 2"/>
          <p:cNvSpPr>
            <a:spLocks noGrp="1"/>
          </p:cNvSpPr>
          <p:nvPr>
            <p:ph idx="1"/>
          </p:nvPr>
        </p:nvSpPr>
        <p:spPr/>
        <p:txBody>
          <a:bodyPr/>
          <a:lstStyle/>
          <a:p>
            <a:r>
              <a:rPr lang="en-US" dirty="0"/>
              <a:t>Half </a:t>
            </a:r>
            <a:r>
              <a:rPr lang="en-US" dirty="0" err="1"/>
              <a:t>subtractor</a:t>
            </a:r>
            <a:r>
              <a:rPr lang="en-US" dirty="0"/>
              <a:t> can be used only for LSB subtraction.</a:t>
            </a:r>
          </a:p>
          <a:p>
            <a:r>
              <a:rPr lang="en-US" dirty="0"/>
              <a:t>Borrow from LSBs affects the subtraction in the next higher column.</a:t>
            </a:r>
          </a:p>
          <a:p>
            <a:r>
              <a:rPr lang="en-US" dirty="0"/>
              <a:t>Subtrahend bit is subtracted from minuend and consider borrow if generated from preceding column.</a:t>
            </a:r>
          </a:p>
          <a:p>
            <a:r>
              <a:rPr lang="en-US" dirty="0"/>
              <a:t>Full </a:t>
            </a:r>
            <a:r>
              <a:rPr lang="en-US" dirty="0" err="1"/>
              <a:t>subtractor</a:t>
            </a:r>
            <a:r>
              <a:rPr lang="en-US" dirty="0"/>
              <a:t> is a combinational circuit with 3 inputs (A, B, b</a:t>
            </a:r>
            <a:r>
              <a:rPr lang="en-US" baseline="-25000" dirty="0"/>
              <a:t>i</a:t>
            </a:r>
            <a:r>
              <a:rPr lang="en-US" dirty="0"/>
              <a:t>)</a:t>
            </a:r>
          </a:p>
          <a:p>
            <a:r>
              <a:rPr lang="en-US" dirty="0"/>
              <a:t>Subtraction = A – B – b</a:t>
            </a:r>
            <a:r>
              <a:rPr lang="en-US" baseline="-25000" dirty="0"/>
              <a:t>i</a:t>
            </a:r>
          </a:p>
          <a:p>
            <a:endParaRPr lang="en-US" dirty="0"/>
          </a:p>
        </p:txBody>
      </p:sp>
    </p:spTree>
    <p:extLst>
      <p:ext uri="{BB962C8B-B14F-4D97-AF65-F5344CB8AC3E}">
        <p14:creationId xmlns:p14="http://schemas.microsoft.com/office/powerpoint/2010/main" val="3842328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a:t>
            </a:r>
            <a:r>
              <a:rPr lang="en-US" dirty="0" err="1"/>
              <a:t>Subtractor</a:t>
            </a:r>
            <a:endParaRPr lang="en-US" dirty="0"/>
          </a:p>
        </p:txBody>
      </p:sp>
      <p:graphicFrame>
        <p:nvGraphicFramePr>
          <p:cNvPr id="4" name="Table 3"/>
          <p:cNvGraphicFramePr>
            <a:graphicFrameLocks noGrp="1"/>
          </p:cNvGraphicFramePr>
          <p:nvPr/>
        </p:nvGraphicFramePr>
        <p:xfrm>
          <a:off x="228600" y="1066800"/>
          <a:ext cx="358140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80">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tblGrid>
              <a:tr h="433832">
                <a:tc gridSpan="3">
                  <a:txBody>
                    <a:bodyPr/>
                    <a:lstStyle/>
                    <a:p>
                      <a:pPr algn="ctr"/>
                      <a:r>
                        <a:rPr lang="en-US" sz="2000" dirty="0"/>
                        <a:t>Inputs</a:t>
                      </a:r>
                    </a:p>
                  </a:txBody>
                  <a:tcPr anchor="ctr"/>
                </a:tc>
                <a:tc hMerge="1">
                  <a:txBody>
                    <a:bodyPr/>
                    <a:lstStyle/>
                    <a:p>
                      <a:pPr algn="ctr"/>
                      <a:endParaRPr lang="en-US" sz="2000" dirty="0"/>
                    </a:p>
                  </a:txBody>
                  <a:tcPr anchor="ctr"/>
                </a:tc>
                <a:tc hMerge="1">
                  <a:txBody>
                    <a:bodyPr/>
                    <a:lstStyle/>
                    <a:p>
                      <a:pPr algn="ctr"/>
                      <a:endParaRPr lang="en-US" sz="2000" dirty="0"/>
                    </a:p>
                  </a:txBody>
                  <a:tcPr anchor="ctr"/>
                </a:tc>
                <a:tc gridSpan="2">
                  <a:txBody>
                    <a:bodyPr/>
                    <a:lstStyle/>
                    <a:p>
                      <a:pPr algn="ctr"/>
                      <a:r>
                        <a:rPr lang="en-US" sz="2000" dirty="0"/>
                        <a:t>Outputs</a:t>
                      </a:r>
                    </a:p>
                  </a:txBody>
                  <a:tcPr anchor="ctr"/>
                </a:tc>
                <a:tc hMerge="1">
                  <a:txBody>
                    <a:bodyPr/>
                    <a:lstStyle/>
                    <a:p>
                      <a:pPr algn="ctr"/>
                      <a:endParaRPr lang="en-US" sz="2000" dirty="0"/>
                    </a:p>
                  </a:txBody>
                  <a:tcPr anchor="ctr"/>
                </a:tc>
                <a:extLst>
                  <a:ext uri="{0D108BD9-81ED-4DB2-BD59-A6C34878D82A}">
                    <a16:rowId xmlns:a16="http://schemas.microsoft.com/office/drawing/2014/main" val="10000"/>
                  </a:ext>
                </a:extLst>
              </a:tr>
              <a:tr h="433832">
                <a:tc>
                  <a:txBody>
                    <a:bodyPr/>
                    <a:lstStyle/>
                    <a:p>
                      <a:pPr algn="ctr"/>
                      <a:r>
                        <a:rPr lang="en-US" sz="2000" b="1" dirty="0"/>
                        <a:t>A</a:t>
                      </a:r>
                    </a:p>
                  </a:txBody>
                  <a:tcPr anchor="ctr"/>
                </a:tc>
                <a:tc>
                  <a:txBody>
                    <a:bodyPr/>
                    <a:lstStyle/>
                    <a:p>
                      <a:pPr algn="ctr"/>
                      <a:r>
                        <a:rPr lang="en-US" sz="2000" b="1" dirty="0"/>
                        <a:t>B</a:t>
                      </a:r>
                    </a:p>
                  </a:txBody>
                  <a:tcPr anchor="ctr"/>
                </a:tc>
                <a:tc>
                  <a:txBody>
                    <a:bodyPr/>
                    <a:lstStyle/>
                    <a:p>
                      <a:pPr algn="ctr"/>
                      <a:r>
                        <a:rPr lang="en-US" sz="2000" b="1" dirty="0"/>
                        <a:t>b</a:t>
                      </a:r>
                      <a:r>
                        <a:rPr lang="en-US" sz="2000" b="1" baseline="-25000" dirty="0"/>
                        <a:t>i</a:t>
                      </a:r>
                    </a:p>
                  </a:txBody>
                  <a:tcPr anchor="ctr"/>
                </a:tc>
                <a:tc>
                  <a:txBody>
                    <a:bodyPr/>
                    <a:lstStyle/>
                    <a:p>
                      <a:pPr algn="ctr"/>
                      <a:r>
                        <a:rPr lang="en-US" sz="2000" b="1" dirty="0"/>
                        <a:t>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t>b</a:t>
                      </a:r>
                      <a:endParaRPr lang="en-US" sz="2000" b="1" baseline="-25000" dirty="0"/>
                    </a:p>
                  </a:txBody>
                  <a:tcPr anchor="ctr"/>
                </a:tc>
                <a:extLst>
                  <a:ext uri="{0D108BD9-81ED-4DB2-BD59-A6C34878D82A}">
                    <a16:rowId xmlns:a16="http://schemas.microsoft.com/office/drawing/2014/main" val="10001"/>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2"/>
                  </a:ext>
                </a:extLst>
              </a:tr>
              <a:tr h="433832">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3"/>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4"/>
                  </a:ext>
                </a:extLst>
              </a:tr>
              <a:tr h="43383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extLst>
                  <a:ext uri="{0D108BD9-81ED-4DB2-BD59-A6C34878D82A}">
                    <a16:rowId xmlns:a16="http://schemas.microsoft.com/office/drawing/2014/main" val="10005"/>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extLst>
                  <a:ext uri="{0D108BD9-81ED-4DB2-BD59-A6C34878D82A}">
                    <a16:rowId xmlns:a16="http://schemas.microsoft.com/office/drawing/2014/main" val="10006"/>
                  </a:ext>
                </a:extLst>
              </a:tr>
              <a:tr h="433832">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7"/>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0008"/>
                  </a:ext>
                </a:extLst>
              </a:tr>
              <a:tr h="433832">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009"/>
                  </a:ext>
                </a:extLst>
              </a:tr>
            </a:tbl>
          </a:graphicData>
        </a:graphic>
      </p:graphicFrame>
      <p:sp>
        <p:nvSpPr>
          <p:cNvPr id="5" name="TextBox 4"/>
          <p:cNvSpPr txBox="1"/>
          <p:nvPr/>
        </p:nvSpPr>
        <p:spPr>
          <a:xfrm>
            <a:off x="4038600" y="1066800"/>
            <a:ext cx="4156459" cy="461665"/>
          </a:xfrm>
          <a:prstGeom prst="rect">
            <a:avLst/>
          </a:prstGeom>
          <a:noFill/>
        </p:spPr>
        <p:txBody>
          <a:bodyPr wrap="none" rtlCol="0">
            <a:spAutoFit/>
          </a:bodyPr>
          <a:lstStyle/>
          <a:p>
            <a:r>
              <a:rPr lang="en-US" sz="2400" dirty="0"/>
              <a:t>d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endParaRPr lang="en-US" sz="2400" baseline="-25000" dirty="0"/>
          </a:p>
        </p:txBody>
      </p:sp>
      <p:sp>
        <p:nvSpPr>
          <p:cNvPr id="6" name="TextBox 5"/>
          <p:cNvSpPr txBox="1"/>
          <p:nvPr/>
        </p:nvSpPr>
        <p:spPr>
          <a:xfrm>
            <a:off x="4069769" y="1443335"/>
            <a:ext cx="4127605" cy="461665"/>
          </a:xfrm>
          <a:prstGeom prst="rect">
            <a:avLst/>
          </a:prstGeom>
          <a:noFill/>
        </p:spPr>
        <p:txBody>
          <a:bodyPr wrap="none" rtlCol="0">
            <a:spAutoFit/>
          </a:bodyPr>
          <a:lstStyle/>
          <a:p>
            <a:r>
              <a:rPr lang="en-US" sz="2400" dirty="0"/>
              <a:t>   = (AB’ + A’B)b</a:t>
            </a:r>
            <a:r>
              <a:rPr lang="en-US" sz="2400" baseline="-25000" dirty="0"/>
              <a:t>i</a:t>
            </a:r>
            <a:r>
              <a:rPr lang="en-US" sz="2400" dirty="0"/>
              <a:t>’ + (AB + A’B’)b</a:t>
            </a:r>
            <a:r>
              <a:rPr lang="en-US" sz="2400" baseline="-25000" dirty="0"/>
              <a:t>i</a:t>
            </a:r>
          </a:p>
        </p:txBody>
      </p:sp>
      <p:sp>
        <p:nvSpPr>
          <p:cNvPr id="7" name="TextBox 6"/>
          <p:cNvSpPr txBox="1"/>
          <p:nvPr/>
        </p:nvSpPr>
        <p:spPr>
          <a:xfrm>
            <a:off x="4069769" y="1824335"/>
            <a:ext cx="3532314"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r>
              <a:rPr lang="en-US" sz="2400" dirty="0"/>
              <a:t>’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
        <p:nvSpPr>
          <p:cNvPr id="8" name="TextBox 7"/>
          <p:cNvSpPr txBox="1"/>
          <p:nvPr/>
        </p:nvSpPr>
        <p:spPr>
          <a:xfrm>
            <a:off x="4069769" y="2205335"/>
            <a:ext cx="2058577"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b</a:t>
            </a:r>
            <a:r>
              <a:rPr lang="en-US" sz="2400" baseline="-25000" dirty="0"/>
              <a:t>i</a:t>
            </a:r>
          </a:p>
        </p:txBody>
      </p:sp>
      <p:sp>
        <p:nvSpPr>
          <p:cNvPr id="9" name="TextBox 8"/>
          <p:cNvSpPr txBox="1"/>
          <p:nvPr/>
        </p:nvSpPr>
        <p:spPr>
          <a:xfrm>
            <a:off x="4114800" y="2743200"/>
            <a:ext cx="4184800" cy="461665"/>
          </a:xfrm>
          <a:prstGeom prst="rect">
            <a:avLst/>
          </a:prstGeom>
          <a:noFill/>
        </p:spPr>
        <p:txBody>
          <a:bodyPr wrap="none" rtlCol="0">
            <a:spAutoFit/>
          </a:bodyPr>
          <a:lstStyle/>
          <a:p>
            <a:r>
              <a:rPr lang="en-US" sz="2400" dirty="0"/>
              <a:t>b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endParaRPr lang="en-US" sz="2400" baseline="-25000" dirty="0"/>
          </a:p>
        </p:txBody>
      </p:sp>
      <p:sp>
        <p:nvSpPr>
          <p:cNvPr id="10" name="TextBox 9"/>
          <p:cNvSpPr txBox="1"/>
          <p:nvPr/>
        </p:nvSpPr>
        <p:spPr>
          <a:xfrm>
            <a:off x="4162795" y="3124200"/>
            <a:ext cx="3914405" cy="461665"/>
          </a:xfrm>
          <a:prstGeom prst="rect">
            <a:avLst/>
          </a:prstGeom>
          <a:noFill/>
        </p:spPr>
        <p:txBody>
          <a:bodyPr wrap="none" rtlCol="0">
            <a:spAutoFit/>
          </a:bodyPr>
          <a:lstStyle/>
          <a:p>
            <a:r>
              <a:rPr lang="en-US" sz="2400" dirty="0"/>
              <a:t>   = A’B(b</a:t>
            </a:r>
            <a:r>
              <a:rPr lang="en-US" sz="2400" baseline="-25000" dirty="0"/>
              <a:t>i</a:t>
            </a:r>
            <a:r>
              <a:rPr lang="en-US" sz="2400" dirty="0"/>
              <a:t> + b</a:t>
            </a:r>
            <a:r>
              <a:rPr lang="en-US" sz="2400" baseline="-25000" dirty="0"/>
              <a:t>i</a:t>
            </a:r>
            <a:r>
              <a:rPr lang="en-US" sz="2400" dirty="0"/>
              <a:t>’) + (AB + A’B’)b</a:t>
            </a:r>
            <a:r>
              <a:rPr lang="en-US" sz="2400" baseline="-25000" dirty="0"/>
              <a:t>i</a:t>
            </a:r>
          </a:p>
        </p:txBody>
      </p:sp>
      <p:sp>
        <p:nvSpPr>
          <p:cNvPr id="11" name="TextBox 10"/>
          <p:cNvSpPr txBox="1"/>
          <p:nvPr/>
        </p:nvSpPr>
        <p:spPr>
          <a:xfrm>
            <a:off x="4162795" y="3581400"/>
            <a:ext cx="2574231" cy="461665"/>
          </a:xfrm>
          <a:prstGeom prst="rect">
            <a:avLst/>
          </a:prstGeom>
          <a:noFill/>
        </p:spPr>
        <p:txBody>
          <a:bodyPr wrap="none" rtlCol="0">
            <a:spAutoFit/>
          </a:bodyPr>
          <a:lstStyle/>
          <a:p>
            <a:r>
              <a:rPr lang="en-US" sz="2400" dirty="0"/>
              <a:t>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Tree>
    <p:extLst>
      <p:ext uri="{BB962C8B-B14F-4D97-AF65-F5344CB8AC3E}">
        <p14:creationId xmlns:p14="http://schemas.microsoft.com/office/powerpoint/2010/main" val="528698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Subtractor</a:t>
            </a:r>
          </a:p>
        </p:txBody>
      </p:sp>
      <p:grpSp>
        <p:nvGrpSpPr>
          <p:cNvPr id="4" name="Group 3"/>
          <p:cNvGrpSpPr/>
          <p:nvPr/>
        </p:nvGrpSpPr>
        <p:grpSpPr>
          <a:xfrm>
            <a:off x="914400" y="2281535"/>
            <a:ext cx="1862136" cy="724319"/>
            <a:chOff x="3412223" y="5435203"/>
            <a:chExt cx="1862136" cy="724319"/>
          </a:xfrm>
        </p:grpSpPr>
        <p:cxnSp>
          <p:nvCxnSpPr>
            <p:cNvPr id="5" name="Straight Connector 4"/>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p:cNvGrpSpPr/>
          <p:nvPr/>
        </p:nvGrpSpPr>
        <p:grpSpPr>
          <a:xfrm>
            <a:off x="1100136" y="4164553"/>
            <a:ext cx="4786566" cy="741118"/>
            <a:chOff x="3115435" y="1715660"/>
            <a:chExt cx="5791745" cy="741118"/>
          </a:xfrm>
        </p:grpSpPr>
        <p:cxnSp>
          <p:nvCxnSpPr>
            <p:cNvPr id="12" name="Straight Connector 11"/>
            <p:cNvCxnSpPr/>
            <p:nvPr/>
          </p:nvCxnSpPr>
          <p:spPr>
            <a:xfrm>
              <a:off x="3115435" y="2266408"/>
              <a:ext cx="134256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3395" y="1903060"/>
              <a:ext cx="19460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346321" y="2086966"/>
              <a:ext cx="356085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 name="Straight Connector 15"/>
          <p:cNvCxnSpPr/>
          <p:nvPr/>
        </p:nvCxnSpPr>
        <p:spPr>
          <a:xfrm>
            <a:off x="1252536" y="2467008"/>
            <a:ext cx="0" cy="189541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00136" y="2834991"/>
            <a:ext cx="0" cy="1880310"/>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743200" y="2462511"/>
            <a:ext cx="4530912" cy="724319"/>
            <a:chOff x="3412223" y="5435203"/>
            <a:chExt cx="4530912" cy="724319"/>
          </a:xfrm>
        </p:grpSpPr>
        <p:cxnSp>
          <p:nvCxnSpPr>
            <p:cNvPr id="19" name="Straight Connector 18"/>
            <p:cNvCxnSpPr/>
            <p:nvPr/>
          </p:nvCxnSpPr>
          <p:spPr>
            <a:xfrm>
              <a:off x="3765183" y="5984024"/>
              <a:ext cx="31557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010436" y="5800934"/>
              <a:ext cx="293269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774056" y="3626393"/>
            <a:ext cx="5550544" cy="741118"/>
            <a:chOff x="-269922" y="1715660"/>
            <a:chExt cx="6716160" cy="741118"/>
          </a:xfrm>
        </p:grpSpPr>
        <p:cxnSp>
          <p:nvCxnSpPr>
            <p:cNvPr id="26" name="Straight Connector 25"/>
            <p:cNvCxnSpPr/>
            <p:nvPr/>
          </p:nvCxnSpPr>
          <p:spPr>
            <a:xfrm>
              <a:off x="3461195" y="2266407"/>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1" idx="3"/>
            </p:cNvCxnSpPr>
            <p:nvPr/>
          </p:nvCxnSpPr>
          <p:spPr>
            <a:xfrm>
              <a:off x="-269922" y="1892570"/>
              <a:ext cx="4727925" cy="1049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346319" y="2086965"/>
              <a:ext cx="109991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0" name="Straight Connector 29"/>
          <p:cNvCxnSpPr/>
          <p:nvPr/>
        </p:nvCxnSpPr>
        <p:spPr>
          <a:xfrm>
            <a:off x="2928936" y="2643335"/>
            <a:ext cx="0" cy="1524152"/>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81336" y="3007984"/>
            <a:ext cx="0" cy="782131"/>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872414" y="3733800"/>
            <a:ext cx="2128586" cy="1059424"/>
            <a:chOff x="3675121" y="3048834"/>
            <a:chExt cx="1599238" cy="723601"/>
          </a:xfrm>
        </p:grpSpPr>
        <p:cxnSp>
          <p:nvCxnSpPr>
            <p:cNvPr id="33" name="Straight Connector 32"/>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990333" y="3048834"/>
              <a:ext cx="1016928" cy="723601"/>
              <a:chOff x="3990333" y="3048834"/>
              <a:chExt cx="1016928" cy="723601"/>
            </a:xfrm>
          </p:grpSpPr>
          <p:sp>
            <p:nvSpPr>
              <p:cNvPr id="37"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9" name="TextBox 38"/>
          <p:cNvSpPr txBox="1"/>
          <p:nvPr/>
        </p:nvSpPr>
        <p:spPr>
          <a:xfrm>
            <a:off x="457200" y="2205335"/>
            <a:ext cx="362600" cy="461665"/>
          </a:xfrm>
          <a:prstGeom prst="rect">
            <a:avLst/>
          </a:prstGeom>
          <a:noFill/>
        </p:spPr>
        <p:txBody>
          <a:bodyPr wrap="none" rtlCol="0">
            <a:spAutoFit/>
          </a:bodyPr>
          <a:lstStyle/>
          <a:p>
            <a:r>
              <a:rPr lang="en-US" sz="2400" dirty="0"/>
              <a:t>A</a:t>
            </a:r>
          </a:p>
        </p:txBody>
      </p:sp>
      <p:sp>
        <p:nvSpPr>
          <p:cNvPr id="40" name="TextBox 39"/>
          <p:cNvSpPr txBox="1"/>
          <p:nvPr/>
        </p:nvSpPr>
        <p:spPr>
          <a:xfrm>
            <a:off x="457200" y="2581870"/>
            <a:ext cx="362600" cy="461665"/>
          </a:xfrm>
          <a:prstGeom prst="rect">
            <a:avLst/>
          </a:prstGeom>
          <a:noFill/>
        </p:spPr>
        <p:txBody>
          <a:bodyPr wrap="none" rtlCol="0">
            <a:spAutoFit/>
          </a:bodyPr>
          <a:lstStyle/>
          <a:p>
            <a:r>
              <a:rPr lang="en-US" sz="2400" dirty="0"/>
              <a:t>B</a:t>
            </a:r>
          </a:p>
        </p:txBody>
      </p:sp>
      <p:sp>
        <p:nvSpPr>
          <p:cNvPr id="41" name="TextBox 40"/>
          <p:cNvSpPr txBox="1"/>
          <p:nvPr/>
        </p:nvSpPr>
        <p:spPr>
          <a:xfrm>
            <a:off x="381000" y="3572470"/>
            <a:ext cx="393056" cy="461665"/>
          </a:xfrm>
          <a:prstGeom prst="rect">
            <a:avLst/>
          </a:prstGeom>
          <a:noFill/>
        </p:spPr>
        <p:txBody>
          <a:bodyPr wrap="none" rtlCol="0">
            <a:spAutoFit/>
          </a:bodyPr>
          <a:lstStyle/>
          <a:p>
            <a:r>
              <a:rPr lang="en-US" sz="2400"/>
              <a:t>b</a:t>
            </a:r>
            <a:r>
              <a:rPr lang="en-US" sz="2400" baseline="-25000"/>
              <a:t>i</a:t>
            </a:r>
            <a:endParaRPr lang="en-US" sz="2400" baseline="-25000" dirty="0"/>
          </a:p>
        </p:txBody>
      </p:sp>
      <p:sp>
        <p:nvSpPr>
          <p:cNvPr id="49" name="TextBox 48"/>
          <p:cNvSpPr txBox="1"/>
          <p:nvPr/>
        </p:nvSpPr>
        <p:spPr>
          <a:xfrm>
            <a:off x="762000" y="990600"/>
            <a:ext cx="2082621"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a:latin typeface="+mj-lt"/>
                <a:ea typeface="Cambria Math" panose="02040503050406030204" pitchFamily="18" charset="0"/>
              </a:rPr>
              <a:t>b</a:t>
            </a:r>
            <a:r>
              <a:rPr lang="en-US" sz="2400" baseline="-25000" dirty="0"/>
              <a:t>i</a:t>
            </a:r>
          </a:p>
        </p:txBody>
      </p:sp>
      <p:sp>
        <p:nvSpPr>
          <p:cNvPr id="50" name="TextBox 49"/>
          <p:cNvSpPr txBox="1"/>
          <p:nvPr/>
        </p:nvSpPr>
        <p:spPr>
          <a:xfrm>
            <a:off x="778569" y="1371600"/>
            <a:ext cx="2598275" cy="461665"/>
          </a:xfrm>
          <a:prstGeom prst="rect">
            <a:avLst/>
          </a:prstGeom>
          <a:noFill/>
        </p:spPr>
        <p:txBody>
          <a:bodyPr wrap="none" rtlCol="0">
            <a:spAutoFit/>
          </a:bodyPr>
          <a:lstStyle/>
          <a:p>
            <a:r>
              <a:rPr lang="en-US" sz="2400" dirty="0"/>
              <a:t>b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grpSp>
        <p:nvGrpSpPr>
          <p:cNvPr id="51" name="Group 50"/>
          <p:cNvGrpSpPr/>
          <p:nvPr/>
        </p:nvGrpSpPr>
        <p:grpSpPr>
          <a:xfrm>
            <a:off x="2909888" y="3933824"/>
            <a:ext cx="993538" cy="467476"/>
            <a:chOff x="227203" y="5807937"/>
            <a:chExt cx="1600103" cy="752875"/>
          </a:xfrm>
        </p:grpSpPr>
        <p:cxnSp>
          <p:nvCxnSpPr>
            <p:cNvPr id="52" name="Straight Connector 51"/>
            <p:cNvCxnSpPr/>
            <p:nvPr/>
          </p:nvCxnSpPr>
          <p:spPr>
            <a:xfrm>
              <a:off x="227203" y="6187166"/>
              <a:ext cx="56715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1252536" y="4129088"/>
            <a:ext cx="960202" cy="467476"/>
            <a:chOff x="280891" y="5807937"/>
            <a:chExt cx="1546415" cy="752875"/>
          </a:xfrm>
        </p:grpSpPr>
        <p:cxnSp>
          <p:nvCxnSpPr>
            <p:cNvPr id="61" name="Straight Connector 60"/>
            <p:cNvCxnSpPr/>
            <p:nvPr/>
          </p:nvCxnSpPr>
          <p:spPr>
            <a:xfrm>
              <a:off x="280891"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8" name="TextBox 67"/>
          <p:cNvSpPr txBox="1"/>
          <p:nvPr/>
        </p:nvSpPr>
        <p:spPr>
          <a:xfrm>
            <a:off x="5538556" y="2357735"/>
            <a:ext cx="2082621"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a:latin typeface="+mj-lt"/>
                <a:ea typeface="Cambria Math" panose="02040503050406030204" pitchFamily="18" charset="0"/>
              </a:rPr>
              <a:t>b</a:t>
            </a:r>
            <a:r>
              <a:rPr lang="en-US" sz="2400" baseline="-25000" dirty="0"/>
              <a:t>i</a:t>
            </a:r>
          </a:p>
        </p:txBody>
      </p:sp>
      <p:sp>
        <p:nvSpPr>
          <p:cNvPr id="69" name="TextBox 68"/>
          <p:cNvSpPr txBox="1"/>
          <p:nvPr/>
        </p:nvSpPr>
        <p:spPr>
          <a:xfrm>
            <a:off x="6629400" y="3276600"/>
            <a:ext cx="2598275" cy="461665"/>
          </a:xfrm>
          <a:prstGeom prst="rect">
            <a:avLst/>
          </a:prstGeom>
          <a:noFill/>
        </p:spPr>
        <p:txBody>
          <a:bodyPr wrap="none" rtlCol="0">
            <a:spAutoFit/>
          </a:bodyPr>
          <a:lstStyle/>
          <a:p>
            <a:r>
              <a:rPr lang="en-US" sz="2400" dirty="0"/>
              <a:t>b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Tree>
    <p:extLst>
      <p:ext uri="{BB962C8B-B14F-4D97-AF65-F5344CB8AC3E}">
        <p14:creationId xmlns:p14="http://schemas.microsoft.com/office/powerpoint/2010/main" val="570250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par>
                                <p:cTn id="19" presetID="2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22" presetClass="entr" presetSubtype="8"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par>
                                <p:cTn id="39" presetID="2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par>
                                <p:cTn id="52" presetID="2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1" presetClass="entr" presetSubtype="0" fill="hold" nodeType="withEffect">
                                  <p:stCondLst>
                                    <p:cond delay="0"/>
                                  </p:stCondLst>
                                  <p:childTnLst>
                                    <p:set>
                                      <p:cBhvr>
                                        <p:cTn id="59" dur="1" fill="hold">
                                          <p:stCondLst>
                                            <p:cond delay="0"/>
                                          </p:stCondLst>
                                        </p:cTn>
                                        <p:tgtEl>
                                          <p:spTgt spid="6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9" grpId="0"/>
      <p:bldP spid="50"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Boolean functions &amp; representation</a:t>
            </a:r>
          </a:p>
        </p:txBody>
      </p:sp>
      <p:sp>
        <p:nvSpPr>
          <p:cNvPr id="3" name="Content Placeholder 2"/>
          <p:cNvSpPr>
            <a:spLocks noGrp="1"/>
          </p:cNvSpPr>
          <p:nvPr>
            <p:ph idx="1"/>
          </p:nvPr>
        </p:nvSpPr>
        <p:spPr>
          <a:xfrm>
            <a:off x="190500" y="990600"/>
            <a:ext cx="8763000" cy="5410200"/>
          </a:xfrm>
        </p:spPr>
        <p:txBody>
          <a:bodyPr/>
          <a:lstStyle/>
          <a:p>
            <a:pPr marL="457200" indent="-457200" algn="just">
              <a:buFont typeface="+mj-lt"/>
              <a:buAutoNum type="arabicPeriod" startAt="4"/>
            </a:pPr>
            <a:r>
              <a:rPr lang="en-US" dirty="0"/>
              <a:t>Standard product-of-sum form (</a:t>
            </a:r>
            <a:r>
              <a:rPr lang="en-US" dirty="0" err="1"/>
              <a:t>Maxterm</a:t>
            </a:r>
            <a:r>
              <a:rPr lang="en-US" dirty="0"/>
              <a:t>)</a:t>
            </a:r>
          </a:p>
          <a:p>
            <a:pPr marL="800100" algn="just"/>
            <a:r>
              <a:rPr lang="en-US" b="0" dirty="0"/>
              <a:t>Derived by considering the combinations of which f = 0</a:t>
            </a:r>
          </a:p>
          <a:p>
            <a:pPr marL="800100" algn="just"/>
            <a:r>
              <a:rPr lang="en-US" dirty="0"/>
              <a:t>Each term is a sum of all the variables</a:t>
            </a:r>
          </a:p>
          <a:p>
            <a:pPr marL="800100" algn="just"/>
            <a:r>
              <a:rPr lang="en-US" b="0" dirty="0"/>
              <a:t>Variable appears in </a:t>
            </a:r>
            <a:r>
              <a:rPr lang="en-US" b="0" dirty="0" err="1"/>
              <a:t>uncomplemented</a:t>
            </a:r>
            <a:r>
              <a:rPr lang="en-US" b="0" dirty="0"/>
              <a:t> form if it has a value of 0 in the combination and appears in complemented form if it has a value of 1 in the combination</a:t>
            </a:r>
          </a:p>
          <a:p>
            <a:pPr marL="800100" algn="just"/>
            <a:endParaRPr lang="en-US" dirty="0"/>
          </a:p>
        </p:txBody>
      </p:sp>
      <mc:AlternateContent xmlns:mc="http://schemas.openxmlformats.org/markup-compatibility/2006" xmlns:a14="http://schemas.microsoft.com/office/drawing/2010/main">
        <mc:Choice Requires="a14">
          <p:sp>
            <p:nvSpPr>
              <p:cNvPr id="4" name="Rectangle 3"/>
              <p:cNvSpPr/>
              <p:nvPr/>
            </p:nvSpPr>
            <p:spPr>
              <a:xfrm>
                <a:off x="533400" y="3810000"/>
                <a:ext cx="3985258"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533400" y="3810000"/>
                <a:ext cx="3985258" cy="462434"/>
              </a:xfrm>
              <a:prstGeom prst="rect">
                <a:avLst/>
              </a:prstGeom>
              <a:blipFill rotWithShape="0">
                <a:blip r:embed="rId2"/>
                <a:stretch>
                  <a:fillRect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876613" y="4348634"/>
                <a:ext cx="4221989"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acc>
                        <m:accPr>
                          <m:chr m:val="̅"/>
                          <m:ctrlPr>
                            <a:rPr lang="en-US" sz="2400" i="1">
                              <a:latin typeface="Cambria Math" panose="02040503050406030204" pitchFamily="18" charset="0"/>
                            </a:rPr>
                          </m:ctrlPr>
                        </m:accPr>
                        <m:e>
                          <m:r>
                            <a:rPr lang="en-IN" sz="2400" b="0" i="1" smtClean="0">
                              <a:latin typeface="Cambria Math" panose="02040503050406030204" pitchFamily="18" charset="0"/>
                            </a:rPr>
                            <m:t>𝐶</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b="0" i="1" smtClean="0">
                          <a:latin typeface="Cambria Math" panose="02040503050406030204" pitchFamily="18" charset="0"/>
                        </a:rPr>
                        <m:t>)</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1876613" y="4348634"/>
                <a:ext cx="4221989" cy="462434"/>
              </a:xfrm>
              <a:prstGeom prst="rect">
                <a:avLst/>
              </a:prstGeom>
              <a:blipFill rotWithShape="0">
                <a:blip r:embed="rId3"/>
                <a:stretch>
                  <a:fillRect r="-4624"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781365" y="4887268"/>
                <a:ext cx="7214731"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r>
                        <a:rPr lang="en-IN" sz="2400" b="0" i="1"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𝐴</m:t>
                      </m:r>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1781365" y="4887268"/>
                <a:ext cx="7214731" cy="462434"/>
              </a:xfrm>
              <a:prstGeom prst="rect">
                <a:avLst/>
              </a:prstGeom>
              <a:blipFill rotWithShape="0">
                <a:blip r:embed="rId4"/>
                <a:stretch>
                  <a:fillRect r="-1098" b="-17105"/>
                </a:stretch>
              </a:blipFill>
            </p:spPr>
            <p:txBody>
              <a:bodyPr/>
              <a:lstStyle/>
              <a:p>
                <a:r>
                  <a:rPr lang="en-IN">
                    <a:noFill/>
                  </a:rPr>
                  <a:t> </a:t>
                </a:r>
              </a:p>
            </p:txBody>
          </p:sp>
        </mc:Fallback>
      </mc:AlternateContent>
      <p:sp>
        <p:nvSpPr>
          <p:cNvPr id="7" name="TextBox 6"/>
          <p:cNvSpPr txBox="1"/>
          <p:nvPr/>
        </p:nvSpPr>
        <p:spPr>
          <a:xfrm>
            <a:off x="1143000" y="5763866"/>
            <a:ext cx="4162806" cy="461665"/>
          </a:xfrm>
          <a:prstGeom prst="rect">
            <a:avLst/>
          </a:prstGeom>
          <a:noFill/>
        </p:spPr>
        <p:txBody>
          <a:bodyPr wrap="none" rtlCol="0">
            <a:spAutoFit/>
          </a:bodyPr>
          <a:lstStyle/>
          <a:p>
            <a:r>
              <a:rPr lang="en-US" sz="2400" dirty="0" err="1">
                <a:solidFill>
                  <a:schemeClr val="tx2"/>
                </a:solidFill>
              </a:rPr>
              <a:t>Maxterm</a:t>
            </a:r>
            <a:r>
              <a:rPr lang="en-US" sz="2400" dirty="0">
                <a:solidFill>
                  <a:schemeClr val="tx2"/>
                </a:solidFill>
              </a:rPr>
              <a:t>: Value of </a:t>
            </a:r>
            <a:r>
              <a:rPr lang="en-US" sz="2400" dirty="0" err="1">
                <a:solidFill>
                  <a:schemeClr val="tx2"/>
                </a:solidFill>
              </a:rPr>
              <a:t>Maxterm</a:t>
            </a:r>
            <a:r>
              <a:rPr lang="en-US" sz="2400" dirty="0">
                <a:solidFill>
                  <a:schemeClr val="tx2"/>
                </a:solidFill>
              </a:rPr>
              <a:t> = 0</a:t>
            </a:r>
          </a:p>
        </p:txBody>
      </p:sp>
      <p:cxnSp>
        <p:nvCxnSpPr>
          <p:cNvPr id="8" name="Straight Arrow Connector 7"/>
          <p:cNvCxnSpPr>
            <a:stCxn id="7" idx="0"/>
          </p:cNvCxnSpPr>
          <p:nvPr/>
        </p:nvCxnSpPr>
        <p:spPr>
          <a:xfrm flipH="1" flipV="1">
            <a:off x="3200400" y="5349702"/>
            <a:ext cx="24003" cy="414164"/>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35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A01-22ED-45AB-BF9D-3475D8FFDA56}"/>
              </a:ext>
            </a:extLst>
          </p:cNvPr>
          <p:cNvSpPr>
            <a:spLocks noGrp="1"/>
          </p:cNvSpPr>
          <p:nvPr>
            <p:ph type="title"/>
          </p:nvPr>
        </p:nvSpPr>
        <p:spPr/>
        <p:txBody>
          <a:bodyPr/>
          <a:lstStyle/>
          <a:p>
            <a:r>
              <a:rPr lang="en-US" dirty="0"/>
              <a:t>Binary Parallel Adder</a:t>
            </a:r>
            <a:endParaRPr lang="en-IN" dirty="0"/>
          </a:p>
        </p:txBody>
      </p:sp>
      <p:grpSp>
        <p:nvGrpSpPr>
          <p:cNvPr id="65" name="Group 64">
            <a:extLst>
              <a:ext uri="{FF2B5EF4-FFF2-40B4-BE49-F238E27FC236}">
                <a16:creationId xmlns:a16="http://schemas.microsoft.com/office/drawing/2014/main" id="{994F65B3-5D43-43D4-8F80-7161DFD1B706}"/>
              </a:ext>
            </a:extLst>
          </p:cNvPr>
          <p:cNvGrpSpPr/>
          <p:nvPr/>
        </p:nvGrpSpPr>
        <p:grpSpPr>
          <a:xfrm>
            <a:off x="2071800" y="1853901"/>
            <a:ext cx="2050619" cy="2753973"/>
            <a:chOff x="2071800" y="1853901"/>
            <a:chExt cx="2050619" cy="2753973"/>
          </a:xfrm>
        </p:grpSpPr>
        <p:grpSp>
          <p:nvGrpSpPr>
            <p:cNvPr id="7" name="Group 6">
              <a:extLst>
                <a:ext uri="{FF2B5EF4-FFF2-40B4-BE49-F238E27FC236}">
                  <a16:creationId xmlns:a16="http://schemas.microsoft.com/office/drawing/2014/main" id="{8A4ECF12-0084-4BCD-81A8-3F0F11664AB9}"/>
                </a:ext>
              </a:extLst>
            </p:cNvPr>
            <p:cNvGrpSpPr/>
            <p:nvPr/>
          </p:nvGrpSpPr>
          <p:grpSpPr>
            <a:xfrm>
              <a:off x="2971800" y="2768300"/>
              <a:ext cx="1066800" cy="990600"/>
              <a:chOff x="990600" y="2362200"/>
              <a:chExt cx="1066800" cy="990600"/>
            </a:xfrm>
          </p:grpSpPr>
          <p:sp>
            <p:nvSpPr>
              <p:cNvPr id="8" name="Rectangle 7">
                <a:extLst>
                  <a:ext uri="{FF2B5EF4-FFF2-40B4-BE49-F238E27FC236}">
                    <a16:creationId xmlns:a16="http://schemas.microsoft.com/office/drawing/2014/main" id="{13A809E9-8FAF-48AB-A14F-5B464F9B4FF5}"/>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C43C9B7-76A5-4C49-87BD-BDA0EA462581}"/>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23" name="Group 22">
              <a:extLst>
                <a:ext uri="{FF2B5EF4-FFF2-40B4-BE49-F238E27FC236}">
                  <a16:creationId xmlns:a16="http://schemas.microsoft.com/office/drawing/2014/main" id="{B4A3D8B3-9E2D-45F9-AE6A-8F0F0A4C6AB7}"/>
                </a:ext>
              </a:extLst>
            </p:cNvPr>
            <p:cNvGrpSpPr/>
            <p:nvPr/>
          </p:nvGrpSpPr>
          <p:grpSpPr>
            <a:xfrm>
              <a:off x="3055619" y="1853901"/>
              <a:ext cx="1066800" cy="914398"/>
              <a:chOff x="1066800" y="1447800"/>
              <a:chExt cx="1066800" cy="914398"/>
            </a:xfrm>
          </p:grpSpPr>
          <p:cxnSp>
            <p:nvCxnSpPr>
              <p:cNvPr id="24" name="Straight Arrow Connector 23">
                <a:extLst>
                  <a:ext uri="{FF2B5EF4-FFF2-40B4-BE49-F238E27FC236}">
                    <a16:creationId xmlns:a16="http://schemas.microsoft.com/office/drawing/2014/main" id="{58C5DB97-8FD1-4C69-A0E2-34E1C7310330}"/>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32F5B9-BA18-4A2F-B586-8CAFB2F3E3DC}"/>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FFD8846-C759-4140-ACF4-BFA99A90B1CA}"/>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27" name="TextBox 26">
                <a:extLst>
                  <a:ext uri="{FF2B5EF4-FFF2-40B4-BE49-F238E27FC236}">
                    <a16:creationId xmlns:a16="http://schemas.microsoft.com/office/drawing/2014/main" id="{CCA33E9F-E8D7-4A9B-BF0D-F5EA874593ED}"/>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3</a:t>
                </a:r>
                <a:endParaRPr lang="en-IN" dirty="0"/>
              </a:p>
            </p:txBody>
          </p:sp>
        </p:grpSp>
        <p:grpSp>
          <p:nvGrpSpPr>
            <p:cNvPr id="41" name="Group 40">
              <a:extLst>
                <a:ext uri="{FF2B5EF4-FFF2-40B4-BE49-F238E27FC236}">
                  <a16:creationId xmlns:a16="http://schemas.microsoft.com/office/drawing/2014/main" id="{1156B834-FDA1-460D-B589-06CFCFDEBE1E}"/>
                </a:ext>
              </a:extLst>
            </p:cNvPr>
            <p:cNvGrpSpPr/>
            <p:nvPr/>
          </p:nvGrpSpPr>
          <p:grpSpPr>
            <a:xfrm>
              <a:off x="3352799" y="3743668"/>
              <a:ext cx="457200" cy="864206"/>
              <a:chOff x="1371600" y="3352798"/>
              <a:chExt cx="457200" cy="864206"/>
            </a:xfrm>
          </p:grpSpPr>
          <p:cxnSp>
            <p:nvCxnSpPr>
              <p:cNvPr id="42" name="Straight Arrow Connector 41">
                <a:extLst>
                  <a:ext uri="{FF2B5EF4-FFF2-40B4-BE49-F238E27FC236}">
                    <a16:creationId xmlns:a16="http://schemas.microsoft.com/office/drawing/2014/main" id="{D2B460D6-2D15-4B2A-8153-01EB22C1A0C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17D041-6994-4BBD-B3C9-E6C484C19354}"/>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55" name="Group 54">
              <a:extLst>
                <a:ext uri="{FF2B5EF4-FFF2-40B4-BE49-F238E27FC236}">
                  <a16:creationId xmlns:a16="http://schemas.microsoft.com/office/drawing/2014/main" id="{E205DC49-BE9B-400B-B21D-1B6527B9A2A6}"/>
                </a:ext>
              </a:extLst>
            </p:cNvPr>
            <p:cNvGrpSpPr/>
            <p:nvPr/>
          </p:nvGrpSpPr>
          <p:grpSpPr>
            <a:xfrm>
              <a:off x="2071800" y="2882600"/>
              <a:ext cx="900000" cy="380998"/>
              <a:chOff x="2071800" y="2476499"/>
              <a:chExt cx="900000" cy="380998"/>
            </a:xfrm>
          </p:grpSpPr>
          <p:cxnSp>
            <p:nvCxnSpPr>
              <p:cNvPr id="53" name="Straight Arrow Connector 52">
                <a:extLst>
                  <a:ext uri="{FF2B5EF4-FFF2-40B4-BE49-F238E27FC236}">
                    <a16:creationId xmlns:a16="http://schemas.microsoft.com/office/drawing/2014/main" id="{B13BC726-6914-4F82-BD79-372261685D31}"/>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1828C9E-14DE-4688-A5E3-810B1AB400BE}"/>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grpSp>
      <p:grpSp>
        <p:nvGrpSpPr>
          <p:cNvPr id="18" name="Group 17">
            <a:extLst>
              <a:ext uri="{FF2B5EF4-FFF2-40B4-BE49-F238E27FC236}">
                <a16:creationId xmlns:a16="http://schemas.microsoft.com/office/drawing/2014/main" id="{4FA4C746-2E50-4D71-9A62-A1BD5D951C8C}"/>
              </a:ext>
            </a:extLst>
          </p:cNvPr>
          <p:cNvGrpSpPr/>
          <p:nvPr/>
        </p:nvGrpSpPr>
        <p:grpSpPr>
          <a:xfrm>
            <a:off x="4041141" y="1853901"/>
            <a:ext cx="2070096" cy="2794299"/>
            <a:chOff x="4041141" y="1853901"/>
            <a:chExt cx="2070096" cy="2794299"/>
          </a:xfrm>
        </p:grpSpPr>
        <p:grpSp>
          <p:nvGrpSpPr>
            <p:cNvPr id="10" name="Group 9">
              <a:extLst>
                <a:ext uri="{FF2B5EF4-FFF2-40B4-BE49-F238E27FC236}">
                  <a16:creationId xmlns:a16="http://schemas.microsoft.com/office/drawing/2014/main" id="{88B7CA4B-6365-465A-BF48-DF50CBE94268}"/>
                </a:ext>
              </a:extLst>
            </p:cNvPr>
            <p:cNvGrpSpPr/>
            <p:nvPr/>
          </p:nvGrpSpPr>
          <p:grpSpPr>
            <a:xfrm>
              <a:off x="4953000" y="2768300"/>
              <a:ext cx="1066800" cy="990600"/>
              <a:chOff x="990600" y="2362200"/>
              <a:chExt cx="1066800" cy="990600"/>
            </a:xfrm>
          </p:grpSpPr>
          <p:sp>
            <p:nvSpPr>
              <p:cNvPr id="11" name="Rectangle 10">
                <a:extLst>
                  <a:ext uri="{FF2B5EF4-FFF2-40B4-BE49-F238E27FC236}">
                    <a16:creationId xmlns:a16="http://schemas.microsoft.com/office/drawing/2014/main" id="{0E70F9B2-78EC-44E6-9761-1512C38C4632}"/>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D536D09-C3B8-434A-A7A5-2A502CFAF5FF}"/>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28" name="Group 27">
              <a:extLst>
                <a:ext uri="{FF2B5EF4-FFF2-40B4-BE49-F238E27FC236}">
                  <a16:creationId xmlns:a16="http://schemas.microsoft.com/office/drawing/2014/main" id="{82D02A80-D21C-44D4-AD9D-05E2CB749169}"/>
                </a:ext>
              </a:extLst>
            </p:cNvPr>
            <p:cNvGrpSpPr/>
            <p:nvPr/>
          </p:nvGrpSpPr>
          <p:grpSpPr>
            <a:xfrm>
              <a:off x="5044437" y="1853901"/>
              <a:ext cx="1066800" cy="914398"/>
              <a:chOff x="1066800" y="1447800"/>
              <a:chExt cx="1066800" cy="914398"/>
            </a:xfrm>
          </p:grpSpPr>
          <p:cxnSp>
            <p:nvCxnSpPr>
              <p:cNvPr id="29" name="Straight Arrow Connector 28">
                <a:extLst>
                  <a:ext uri="{FF2B5EF4-FFF2-40B4-BE49-F238E27FC236}">
                    <a16:creationId xmlns:a16="http://schemas.microsoft.com/office/drawing/2014/main" id="{74D96495-34F9-4AE2-95B6-90281713D0A0}"/>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1711AD-7A29-4490-8335-19F1173E052E}"/>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6D63D6F-EA8B-475B-9C2F-38BF397E5E08}"/>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32" name="TextBox 31">
                <a:extLst>
                  <a:ext uri="{FF2B5EF4-FFF2-40B4-BE49-F238E27FC236}">
                    <a16:creationId xmlns:a16="http://schemas.microsoft.com/office/drawing/2014/main" id="{1C45DC5D-DA48-4C8B-BB5A-52AFDE783638}"/>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2</a:t>
                </a:r>
                <a:endParaRPr lang="en-IN" dirty="0"/>
              </a:p>
            </p:txBody>
          </p:sp>
        </p:grpSp>
        <p:grpSp>
          <p:nvGrpSpPr>
            <p:cNvPr id="44" name="Group 43">
              <a:extLst>
                <a:ext uri="{FF2B5EF4-FFF2-40B4-BE49-F238E27FC236}">
                  <a16:creationId xmlns:a16="http://schemas.microsoft.com/office/drawing/2014/main" id="{19D531C3-1CA2-4E82-982F-B8B13AA19DBA}"/>
                </a:ext>
              </a:extLst>
            </p:cNvPr>
            <p:cNvGrpSpPr/>
            <p:nvPr/>
          </p:nvGrpSpPr>
          <p:grpSpPr>
            <a:xfrm>
              <a:off x="5351777" y="3783994"/>
              <a:ext cx="457200" cy="864206"/>
              <a:chOff x="1371600" y="3352798"/>
              <a:chExt cx="457200" cy="864206"/>
            </a:xfrm>
          </p:grpSpPr>
          <p:cxnSp>
            <p:nvCxnSpPr>
              <p:cNvPr id="45" name="Straight Arrow Connector 44">
                <a:extLst>
                  <a:ext uri="{FF2B5EF4-FFF2-40B4-BE49-F238E27FC236}">
                    <a16:creationId xmlns:a16="http://schemas.microsoft.com/office/drawing/2014/main" id="{1ED86FEC-99C9-4A97-B931-E51BCAA7E1F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DF3132-7EC2-4FFB-84F1-2C566068B830}"/>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56" name="Group 55">
              <a:extLst>
                <a:ext uri="{FF2B5EF4-FFF2-40B4-BE49-F238E27FC236}">
                  <a16:creationId xmlns:a16="http://schemas.microsoft.com/office/drawing/2014/main" id="{9A33A8C9-B3DC-4939-9D10-6D41185004CC}"/>
                </a:ext>
              </a:extLst>
            </p:cNvPr>
            <p:cNvGrpSpPr/>
            <p:nvPr/>
          </p:nvGrpSpPr>
          <p:grpSpPr>
            <a:xfrm>
              <a:off x="4041141" y="2882600"/>
              <a:ext cx="900000" cy="380998"/>
              <a:chOff x="2071800" y="2476499"/>
              <a:chExt cx="900000" cy="380998"/>
            </a:xfrm>
          </p:grpSpPr>
          <p:cxnSp>
            <p:nvCxnSpPr>
              <p:cNvPr id="57" name="Straight Arrow Connector 56">
                <a:extLst>
                  <a:ext uri="{FF2B5EF4-FFF2-40B4-BE49-F238E27FC236}">
                    <a16:creationId xmlns:a16="http://schemas.microsoft.com/office/drawing/2014/main" id="{B820544B-2F4B-47E8-B27C-C3AE7F500B7D}"/>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CC2E6B-9602-482E-87DB-220A1316F34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grpSp>
      <p:grpSp>
        <p:nvGrpSpPr>
          <p:cNvPr id="16" name="Group 15">
            <a:extLst>
              <a:ext uri="{FF2B5EF4-FFF2-40B4-BE49-F238E27FC236}">
                <a16:creationId xmlns:a16="http://schemas.microsoft.com/office/drawing/2014/main" id="{295FA1A1-DC84-4021-99F7-988A850BEC7E}"/>
              </a:ext>
            </a:extLst>
          </p:cNvPr>
          <p:cNvGrpSpPr/>
          <p:nvPr/>
        </p:nvGrpSpPr>
        <p:grpSpPr>
          <a:xfrm>
            <a:off x="6034200" y="1853901"/>
            <a:ext cx="3005519" cy="2779068"/>
            <a:chOff x="6034200" y="1853901"/>
            <a:chExt cx="3005519" cy="2779068"/>
          </a:xfrm>
        </p:grpSpPr>
        <p:grpSp>
          <p:nvGrpSpPr>
            <p:cNvPr id="59" name="Group 58">
              <a:extLst>
                <a:ext uri="{FF2B5EF4-FFF2-40B4-BE49-F238E27FC236}">
                  <a16:creationId xmlns:a16="http://schemas.microsoft.com/office/drawing/2014/main" id="{C2DED79D-D03D-419E-9CDB-C5CE57E9B6E2}"/>
                </a:ext>
              </a:extLst>
            </p:cNvPr>
            <p:cNvGrpSpPr/>
            <p:nvPr/>
          </p:nvGrpSpPr>
          <p:grpSpPr>
            <a:xfrm>
              <a:off x="6034200" y="2882600"/>
              <a:ext cx="900000" cy="380998"/>
              <a:chOff x="2071800" y="2476499"/>
              <a:chExt cx="900000" cy="380998"/>
            </a:xfrm>
          </p:grpSpPr>
          <p:cxnSp>
            <p:nvCxnSpPr>
              <p:cNvPr id="60" name="Straight Arrow Connector 59">
                <a:extLst>
                  <a:ext uri="{FF2B5EF4-FFF2-40B4-BE49-F238E27FC236}">
                    <a16:creationId xmlns:a16="http://schemas.microsoft.com/office/drawing/2014/main" id="{C7EFEE18-2E5C-4191-AED0-F7C4C43A80D5}"/>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35A5D6-8E00-42BA-BA2B-0523EC654CC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3" name="Group 2">
              <a:extLst>
                <a:ext uri="{FF2B5EF4-FFF2-40B4-BE49-F238E27FC236}">
                  <a16:creationId xmlns:a16="http://schemas.microsoft.com/office/drawing/2014/main" id="{CE40611C-A7AA-43D4-B6A9-69E0403B9199}"/>
                </a:ext>
              </a:extLst>
            </p:cNvPr>
            <p:cNvGrpSpPr/>
            <p:nvPr/>
          </p:nvGrpSpPr>
          <p:grpSpPr>
            <a:xfrm>
              <a:off x="6934200" y="1853901"/>
              <a:ext cx="2105519" cy="2779068"/>
              <a:chOff x="6934200" y="1853901"/>
              <a:chExt cx="2105519" cy="2779068"/>
            </a:xfrm>
          </p:grpSpPr>
          <p:grpSp>
            <p:nvGrpSpPr>
              <p:cNvPr id="13" name="Group 12">
                <a:extLst>
                  <a:ext uri="{FF2B5EF4-FFF2-40B4-BE49-F238E27FC236}">
                    <a16:creationId xmlns:a16="http://schemas.microsoft.com/office/drawing/2014/main" id="{AA9BD1B0-023C-43D6-AF5B-491D713F17CD}"/>
                  </a:ext>
                </a:extLst>
              </p:cNvPr>
              <p:cNvGrpSpPr/>
              <p:nvPr/>
            </p:nvGrpSpPr>
            <p:grpSpPr>
              <a:xfrm>
                <a:off x="6934200" y="2768299"/>
                <a:ext cx="1066800" cy="990600"/>
                <a:chOff x="990600" y="2362200"/>
                <a:chExt cx="1066800" cy="990600"/>
              </a:xfrm>
            </p:grpSpPr>
            <p:sp>
              <p:nvSpPr>
                <p:cNvPr id="14" name="Rectangle 13">
                  <a:extLst>
                    <a:ext uri="{FF2B5EF4-FFF2-40B4-BE49-F238E27FC236}">
                      <a16:creationId xmlns:a16="http://schemas.microsoft.com/office/drawing/2014/main" id="{07C8A1C0-8697-46DC-8950-CFC9193BA36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C6B12B1-F59A-492B-A092-9C6B8E5DAFDE}"/>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33" name="Group 32">
                <a:extLst>
                  <a:ext uri="{FF2B5EF4-FFF2-40B4-BE49-F238E27FC236}">
                    <a16:creationId xmlns:a16="http://schemas.microsoft.com/office/drawing/2014/main" id="{059EC5F8-1EF7-4AC3-9C47-9656CE27A749}"/>
                  </a:ext>
                </a:extLst>
              </p:cNvPr>
              <p:cNvGrpSpPr/>
              <p:nvPr/>
            </p:nvGrpSpPr>
            <p:grpSpPr>
              <a:xfrm>
                <a:off x="7033256" y="1853901"/>
                <a:ext cx="1066800" cy="914398"/>
                <a:chOff x="1066800" y="1447800"/>
                <a:chExt cx="1066800" cy="914398"/>
              </a:xfrm>
            </p:grpSpPr>
            <p:cxnSp>
              <p:nvCxnSpPr>
                <p:cNvPr id="34" name="Straight Arrow Connector 33">
                  <a:extLst>
                    <a:ext uri="{FF2B5EF4-FFF2-40B4-BE49-F238E27FC236}">
                      <a16:creationId xmlns:a16="http://schemas.microsoft.com/office/drawing/2014/main" id="{3EAA7A49-4524-4350-96F6-4C0B33F6A075}"/>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7F1B10E-F38E-4916-A7CF-E3D25D07DF6C}"/>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97C35A4-25E2-4E59-8FEC-8E62B49C2C46}"/>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37" name="TextBox 36">
                  <a:extLst>
                    <a:ext uri="{FF2B5EF4-FFF2-40B4-BE49-F238E27FC236}">
                      <a16:creationId xmlns:a16="http://schemas.microsoft.com/office/drawing/2014/main" id="{6673E4E0-FA61-48E2-B7A3-00171D94D843}"/>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1</a:t>
                  </a:r>
                  <a:endParaRPr lang="en-IN" dirty="0"/>
                </a:p>
              </p:txBody>
            </p:sp>
          </p:grpSp>
          <p:grpSp>
            <p:nvGrpSpPr>
              <p:cNvPr id="47" name="Group 46">
                <a:extLst>
                  <a:ext uri="{FF2B5EF4-FFF2-40B4-BE49-F238E27FC236}">
                    <a16:creationId xmlns:a16="http://schemas.microsoft.com/office/drawing/2014/main" id="{C0E3653F-C787-47D8-B991-7004DFF85AF9}"/>
                  </a:ext>
                </a:extLst>
              </p:cNvPr>
              <p:cNvGrpSpPr/>
              <p:nvPr/>
            </p:nvGrpSpPr>
            <p:grpSpPr>
              <a:xfrm>
                <a:off x="7332976" y="3768763"/>
                <a:ext cx="457200" cy="864206"/>
                <a:chOff x="1371600" y="3352798"/>
                <a:chExt cx="457200" cy="864206"/>
              </a:xfrm>
            </p:grpSpPr>
            <p:cxnSp>
              <p:nvCxnSpPr>
                <p:cNvPr id="48" name="Straight Arrow Connector 47">
                  <a:extLst>
                    <a:ext uri="{FF2B5EF4-FFF2-40B4-BE49-F238E27FC236}">
                      <a16:creationId xmlns:a16="http://schemas.microsoft.com/office/drawing/2014/main" id="{F09F652C-9796-4394-8A99-016E160872A7}"/>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9085F48-C321-4328-8970-1C39F60DC7A1}"/>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62" name="Group 61">
                <a:extLst>
                  <a:ext uri="{FF2B5EF4-FFF2-40B4-BE49-F238E27FC236}">
                    <a16:creationId xmlns:a16="http://schemas.microsoft.com/office/drawing/2014/main" id="{3F3A6AB0-092D-41DA-B3C5-995EA425C4A9}"/>
                  </a:ext>
                </a:extLst>
              </p:cNvPr>
              <p:cNvGrpSpPr/>
              <p:nvPr/>
            </p:nvGrpSpPr>
            <p:grpSpPr>
              <a:xfrm>
                <a:off x="8001000" y="3083303"/>
                <a:ext cx="1038719" cy="380998"/>
                <a:chOff x="2057400" y="2677202"/>
                <a:chExt cx="1038719" cy="380998"/>
              </a:xfrm>
            </p:grpSpPr>
            <p:cxnSp>
              <p:nvCxnSpPr>
                <p:cNvPr id="63" name="Straight Arrow Connector 62">
                  <a:extLst>
                    <a:ext uri="{FF2B5EF4-FFF2-40B4-BE49-F238E27FC236}">
                      <a16:creationId xmlns:a16="http://schemas.microsoft.com/office/drawing/2014/main" id="{A66CA3ED-8694-474A-AB5C-CA445FD2A0E7}"/>
                    </a:ext>
                  </a:extLst>
                </p:cNvPr>
                <p:cNvCxnSpPr>
                  <a:cxnSpLocks/>
                </p:cNvCxnSpPr>
                <p:nvPr/>
              </p:nvCxnSpPr>
              <p:spPr>
                <a:xfrm rot="5400000">
                  <a:off x="2363400" y="2551497"/>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E31BA0C-8416-4BB0-916B-EA945B94C735}"/>
                    </a:ext>
                  </a:extLst>
                </p:cNvPr>
                <p:cNvSpPr txBox="1"/>
                <p:nvPr/>
              </p:nvSpPr>
              <p:spPr>
                <a:xfrm>
                  <a:off x="2638919" y="2677202"/>
                  <a:ext cx="457200" cy="380998"/>
                </a:xfrm>
                <a:prstGeom prst="rect">
                  <a:avLst/>
                </a:prstGeom>
                <a:noFill/>
              </p:spPr>
              <p:txBody>
                <a:bodyPr wrap="square" rtlCol="0">
                  <a:spAutoFit/>
                </a:bodyPr>
                <a:lstStyle/>
                <a:p>
                  <a:r>
                    <a:rPr lang="en-US" dirty="0" err="1"/>
                    <a:t>C</a:t>
                  </a:r>
                  <a:r>
                    <a:rPr lang="en-US" baseline="-25000" dirty="0" err="1"/>
                    <a:t>in</a:t>
                  </a:r>
                  <a:endParaRPr lang="en-IN" dirty="0"/>
                </a:p>
              </p:txBody>
            </p:sp>
          </p:grpSp>
        </p:grpSp>
      </p:grpSp>
      <p:grpSp>
        <p:nvGrpSpPr>
          <p:cNvPr id="67" name="Group 66">
            <a:extLst>
              <a:ext uri="{FF2B5EF4-FFF2-40B4-BE49-F238E27FC236}">
                <a16:creationId xmlns:a16="http://schemas.microsoft.com/office/drawing/2014/main" id="{D659380B-644F-4D16-AE40-591175453489}"/>
              </a:ext>
            </a:extLst>
          </p:cNvPr>
          <p:cNvGrpSpPr/>
          <p:nvPr/>
        </p:nvGrpSpPr>
        <p:grpSpPr>
          <a:xfrm>
            <a:off x="304801" y="1853901"/>
            <a:ext cx="1828799" cy="2769209"/>
            <a:chOff x="304801" y="1853901"/>
            <a:chExt cx="1828799" cy="2769209"/>
          </a:xfrm>
        </p:grpSpPr>
        <p:grpSp>
          <p:nvGrpSpPr>
            <p:cNvPr id="6" name="Group 5">
              <a:extLst>
                <a:ext uri="{FF2B5EF4-FFF2-40B4-BE49-F238E27FC236}">
                  <a16:creationId xmlns:a16="http://schemas.microsoft.com/office/drawing/2014/main" id="{13EC8DD5-4658-4E41-82B2-8496FD2CCE1B}"/>
                </a:ext>
              </a:extLst>
            </p:cNvPr>
            <p:cNvGrpSpPr/>
            <p:nvPr/>
          </p:nvGrpSpPr>
          <p:grpSpPr>
            <a:xfrm>
              <a:off x="990600" y="2768301"/>
              <a:ext cx="1066800" cy="990600"/>
              <a:chOff x="990600" y="2362200"/>
              <a:chExt cx="1066800" cy="990600"/>
            </a:xfrm>
          </p:grpSpPr>
          <p:sp>
            <p:nvSpPr>
              <p:cNvPr id="4" name="Rectangle 3">
                <a:extLst>
                  <a:ext uri="{FF2B5EF4-FFF2-40B4-BE49-F238E27FC236}">
                    <a16:creationId xmlns:a16="http://schemas.microsoft.com/office/drawing/2014/main" id="{B496C2C8-0CD8-4141-A961-752C4DB44C9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1DF24FC-24E2-40BA-AF4A-642F1A2BB91C}"/>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22" name="Group 21">
              <a:extLst>
                <a:ext uri="{FF2B5EF4-FFF2-40B4-BE49-F238E27FC236}">
                  <a16:creationId xmlns:a16="http://schemas.microsoft.com/office/drawing/2014/main" id="{6A9D637E-90CC-4EB1-9E2E-97DEF22314F0}"/>
                </a:ext>
              </a:extLst>
            </p:cNvPr>
            <p:cNvGrpSpPr/>
            <p:nvPr/>
          </p:nvGrpSpPr>
          <p:grpSpPr>
            <a:xfrm>
              <a:off x="1066800" y="1853901"/>
              <a:ext cx="1066800" cy="914398"/>
              <a:chOff x="1066800" y="1447800"/>
              <a:chExt cx="1066800" cy="914398"/>
            </a:xfrm>
          </p:grpSpPr>
          <p:cxnSp>
            <p:nvCxnSpPr>
              <p:cNvPr id="17" name="Straight Arrow Connector 16">
                <a:extLst>
                  <a:ext uri="{FF2B5EF4-FFF2-40B4-BE49-F238E27FC236}">
                    <a16:creationId xmlns:a16="http://schemas.microsoft.com/office/drawing/2014/main" id="{01743360-2C0A-4F1F-84F4-DBE526BDEEAB}"/>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4BB89B-BE81-467F-B160-5D25158A40D1}"/>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5D13B-93F3-46BF-A455-F7FA029AC3D8}"/>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21" name="TextBox 20">
                <a:extLst>
                  <a:ext uri="{FF2B5EF4-FFF2-40B4-BE49-F238E27FC236}">
                    <a16:creationId xmlns:a16="http://schemas.microsoft.com/office/drawing/2014/main" id="{332018AC-CCD4-4DF4-8589-1E71E7B68911}"/>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4</a:t>
                </a:r>
                <a:endParaRPr lang="en-IN" dirty="0"/>
              </a:p>
            </p:txBody>
          </p:sp>
        </p:grpSp>
        <p:grpSp>
          <p:nvGrpSpPr>
            <p:cNvPr id="40" name="Group 39">
              <a:extLst>
                <a:ext uri="{FF2B5EF4-FFF2-40B4-BE49-F238E27FC236}">
                  <a16:creationId xmlns:a16="http://schemas.microsoft.com/office/drawing/2014/main" id="{40BA5482-6B35-417B-A6BA-0E4BFF7DC832}"/>
                </a:ext>
              </a:extLst>
            </p:cNvPr>
            <p:cNvGrpSpPr/>
            <p:nvPr/>
          </p:nvGrpSpPr>
          <p:grpSpPr>
            <a:xfrm>
              <a:off x="1371600" y="3758899"/>
              <a:ext cx="457200" cy="864206"/>
              <a:chOff x="1371600" y="3352798"/>
              <a:chExt cx="457200" cy="864206"/>
            </a:xfrm>
          </p:grpSpPr>
          <p:cxnSp>
            <p:nvCxnSpPr>
              <p:cNvPr id="38" name="Straight Arrow Connector 37">
                <a:extLst>
                  <a:ext uri="{FF2B5EF4-FFF2-40B4-BE49-F238E27FC236}">
                    <a16:creationId xmlns:a16="http://schemas.microsoft.com/office/drawing/2014/main" id="{CD7338A4-94C8-474F-92F4-9467B8E4895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BAAE80B-888E-4184-9191-9FFEB3CA7766}"/>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50" name="Group 49">
              <a:extLst>
                <a:ext uri="{FF2B5EF4-FFF2-40B4-BE49-F238E27FC236}">
                  <a16:creationId xmlns:a16="http://schemas.microsoft.com/office/drawing/2014/main" id="{1B4FA576-1685-456B-B725-2C360E9D1AD4}"/>
                </a:ext>
              </a:extLst>
            </p:cNvPr>
            <p:cNvGrpSpPr/>
            <p:nvPr/>
          </p:nvGrpSpPr>
          <p:grpSpPr>
            <a:xfrm>
              <a:off x="304801" y="3248707"/>
              <a:ext cx="457200" cy="1374403"/>
              <a:chOff x="1371601" y="3033105"/>
              <a:chExt cx="457200" cy="1374403"/>
            </a:xfrm>
          </p:grpSpPr>
          <p:cxnSp>
            <p:nvCxnSpPr>
              <p:cNvPr id="51" name="Straight Arrow Connector 50">
                <a:extLst>
                  <a:ext uri="{FF2B5EF4-FFF2-40B4-BE49-F238E27FC236}">
                    <a16:creationId xmlns:a16="http://schemas.microsoft.com/office/drawing/2014/main" id="{9BB0AAB2-29DA-40AD-8881-68CC4082D617}"/>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89A5D99-9D03-4A66-A1EF-599EF2570AAF}"/>
                  </a:ext>
                </a:extLst>
              </p:cNvPr>
              <p:cNvSpPr txBox="1"/>
              <p:nvPr/>
            </p:nvSpPr>
            <p:spPr>
              <a:xfrm>
                <a:off x="1371601" y="4026510"/>
                <a:ext cx="457200" cy="380998"/>
              </a:xfrm>
              <a:prstGeom prst="rect">
                <a:avLst/>
              </a:prstGeom>
              <a:noFill/>
            </p:spPr>
            <p:txBody>
              <a:bodyPr wrap="square" rtlCol="0">
                <a:spAutoFit/>
              </a:bodyPr>
              <a:lstStyle/>
              <a:p>
                <a:r>
                  <a:rPr lang="en-US" dirty="0"/>
                  <a:t>C</a:t>
                </a:r>
                <a:r>
                  <a:rPr lang="en-US" baseline="-25000" dirty="0"/>
                  <a:t>4</a:t>
                </a:r>
                <a:endParaRPr lang="en-IN" dirty="0"/>
              </a:p>
            </p:txBody>
          </p:sp>
        </p:grpSp>
        <p:cxnSp>
          <p:nvCxnSpPr>
            <p:cNvPr id="66" name="Straight Connector 65">
              <a:extLst>
                <a:ext uri="{FF2B5EF4-FFF2-40B4-BE49-F238E27FC236}">
                  <a16:creationId xmlns:a16="http://schemas.microsoft.com/office/drawing/2014/main" id="{B3E8757B-13A9-47E6-9A49-2704F7582C03}"/>
                </a:ext>
              </a:extLst>
            </p:cNvPr>
            <p:cNvCxnSpPr>
              <a:stCxn id="4" idx="1"/>
            </p:cNvCxnSpPr>
            <p:nvPr/>
          </p:nvCxnSpPr>
          <p:spPr>
            <a:xfrm flipH="1" flipV="1">
              <a:off x="457201" y="32635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1610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A01-22ED-45AB-BF9D-3475D8FFDA56}"/>
              </a:ext>
            </a:extLst>
          </p:cNvPr>
          <p:cNvSpPr>
            <a:spLocks noGrp="1"/>
          </p:cNvSpPr>
          <p:nvPr>
            <p:ph type="title"/>
          </p:nvPr>
        </p:nvSpPr>
        <p:spPr>
          <a:xfrm>
            <a:off x="190500" y="106363"/>
            <a:ext cx="8763000" cy="808037"/>
          </a:xfrm>
        </p:spPr>
        <p:txBody>
          <a:bodyPr/>
          <a:lstStyle/>
          <a:p>
            <a:r>
              <a:rPr lang="en-US" dirty="0"/>
              <a:t>Binary Parallel Subtractor</a:t>
            </a:r>
            <a:endParaRPr lang="en-IN" dirty="0"/>
          </a:p>
        </p:txBody>
      </p:sp>
      <p:grpSp>
        <p:nvGrpSpPr>
          <p:cNvPr id="23" name="Group 22">
            <a:extLst>
              <a:ext uri="{FF2B5EF4-FFF2-40B4-BE49-F238E27FC236}">
                <a16:creationId xmlns:a16="http://schemas.microsoft.com/office/drawing/2014/main" id="{A9B17336-D0AB-4C91-AF2F-9C6DB9CFA514}"/>
              </a:ext>
            </a:extLst>
          </p:cNvPr>
          <p:cNvGrpSpPr/>
          <p:nvPr/>
        </p:nvGrpSpPr>
        <p:grpSpPr>
          <a:xfrm>
            <a:off x="228603" y="1559239"/>
            <a:ext cx="1875286" cy="3368666"/>
            <a:chOff x="228603" y="1559239"/>
            <a:chExt cx="1875286" cy="3368666"/>
          </a:xfrm>
        </p:grpSpPr>
        <p:grpSp>
          <p:nvGrpSpPr>
            <p:cNvPr id="6" name="Group 5">
              <a:extLst>
                <a:ext uri="{FF2B5EF4-FFF2-40B4-BE49-F238E27FC236}">
                  <a16:creationId xmlns:a16="http://schemas.microsoft.com/office/drawing/2014/main" id="{13EC8DD5-4658-4E41-82B2-8496FD2CCE1B}"/>
                </a:ext>
              </a:extLst>
            </p:cNvPr>
            <p:cNvGrpSpPr/>
            <p:nvPr/>
          </p:nvGrpSpPr>
          <p:grpSpPr>
            <a:xfrm>
              <a:off x="990600" y="3073101"/>
              <a:ext cx="1066800" cy="990600"/>
              <a:chOff x="990600" y="2362200"/>
              <a:chExt cx="1066800" cy="990600"/>
            </a:xfrm>
          </p:grpSpPr>
          <p:sp>
            <p:nvSpPr>
              <p:cNvPr id="4" name="Rectangle 3">
                <a:extLst>
                  <a:ext uri="{FF2B5EF4-FFF2-40B4-BE49-F238E27FC236}">
                    <a16:creationId xmlns:a16="http://schemas.microsoft.com/office/drawing/2014/main" id="{B496C2C8-0CD8-4141-A961-752C4DB44C9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1DF24FC-24E2-40BA-AF4A-642F1A2BB91C}"/>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40" name="Group 39">
              <a:extLst>
                <a:ext uri="{FF2B5EF4-FFF2-40B4-BE49-F238E27FC236}">
                  <a16:creationId xmlns:a16="http://schemas.microsoft.com/office/drawing/2014/main" id="{40BA5482-6B35-417B-A6BA-0E4BFF7DC832}"/>
                </a:ext>
              </a:extLst>
            </p:cNvPr>
            <p:cNvGrpSpPr/>
            <p:nvPr/>
          </p:nvGrpSpPr>
          <p:grpSpPr>
            <a:xfrm>
              <a:off x="1371600" y="4063699"/>
              <a:ext cx="457200" cy="864206"/>
              <a:chOff x="1371600" y="3352798"/>
              <a:chExt cx="457200" cy="864206"/>
            </a:xfrm>
          </p:grpSpPr>
          <p:cxnSp>
            <p:nvCxnSpPr>
              <p:cNvPr id="38" name="Straight Arrow Connector 37">
                <a:extLst>
                  <a:ext uri="{FF2B5EF4-FFF2-40B4-BE49-F238E27FC236}">
                    <a16:creationId xmlns:a16="http://schemas.microsoft.com/office/drawing/2014/main" id="{CD7338A4-94C8-474F-92F4-9467B8E4895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BAAE80B-888E-4184-9191-9FFEB3CA7766}"/>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50" name="Group 49">
              <a:extLst>
                <a:ext uri="{FF2B5EF4-FFF2-40B4-BE49-F238E27FC236}">
                  <a16:creationId xmlns:a16="http://schemas.microsoft.com/office/drawing/2014/main" id="{1B4FA576-1685-456B-B725-2C360E9D1AD4}"/>
                </a:ext>
              </a:extLst>
            </p:cNvPr>
            <p:cNvGrpSpPr/>
            <p:nvPr/>
          </p:nvGrpSpPr>
          <p:grpSpPr>
            <a:xfrm>
              <a:off x="228603" y="3553507"/>
              <a:ext cx="533397" cy="1362737"/>
              <a:chOff x="1295403" y="3033105"/>
              <a:chExt cx="533397" cy="1362737"/>
            </a:xfrm>
          </p:grpSpPr>
          <p:cxnSp>
            <p:nvCxnSpPr>
              <p:cNvPr id="51" name="Straight Arrow Connector 50">
                <a:extLst>
                  <a:ext uri="{FF2B5EF4-FFF2-40B4-BE49-F238E27FC236}">
                    <a16:creationId xmlns:a16="http://schemas.microsoft.com/office/drawing/2014/main" id="{9BB0AAB2-29DA-40AD-8881-68CC4082D617}"/>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89A5D99-9D03-4A66-A1EF-599EF2570AAF}"/>
                  </a:ext>
                </a:extLst>
              </p:cNvPr>
              <p:cNvSpPr txBox="1"/>
              <p:nvPr/>
            </p:nvSpPr>
            <p:spPr>
              <a:xfrm>
                <a:off x="1295403" y="4026510"/>
                <a:ext cx="533397" cy="369332"/>
              </a:xfrm>
              <a:prstGeom prst="rect">
                <a:avLst/>
              </a:prstGeom>
              <a:noFill/>
            </p:spPr>
            <p:txBody>
              <a:bodyPr wrap="square" rtlCol="0">
                <a:spAutoFit/>
              </a:bodyPr>
              <a:lstStyle/>
              <a:p>
                <a:r>
                  <a:rPr lang="en-US" dirty="0" err="1"/>
                  <a:t>C</a:t>
                </a:r>
                <a:r>
                  <a:rPr lang="en-US" baseline="-25000" dirty="0" err="1"/>
                  <a:t>out</a:t>
                </a:r>
                <a:endParaRPr lang="en-IN" dirty="0"/>
              </a:p>
            </p:txBody>
          </p:sp>
        </p:grpSp>
        <p:cxnSp>
          <p:nvCxnSpPr>
            <p:cNvPr id="66" name="Straight Connector 65">
              <a:extLst>
                <a:ext uri="{FF2B5EF4-FFF2-40B4-BE49-F238E27FC236}">
                  <a16:creationId xmlns:a16="http://schemas.microsoft.com/office/drawing/2014/main" id="{B3E8757B-13A9-47E6-9A49-2704F7582C03}"/>
                </a:ext>
              </a:extLst>
            </p:cNvPr>
            <p:cNvCxnSpPr>
              <a:stCxn id="4" idx="1"/>
            </p:cNvCxnSpPr>
            <p:nvPr/>
          </p:nvCxnSpPr>
          <p:spPr>
            <a:xfrm flipH="1" flipV="1">
              <a:off x="457201" y="35683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887558C-82CF-46D0-9A72-E427650DAD16}"/>
                </a:ext>
              </a:extLst>
            </p:cNvPr>
            <p:cNvGrpSpPr/>
            <p:nvPr/>
          </p:nvGrpSpPr>
          <p:grpSpPr>
            <a:xfrm>
              <a:off x="1011160" y="1559239"/>
              <a:ext cx="1092729" cy="1519674"/>
              <a:chOff x="1011160" y="1254439"/>
              <a:chExt cx="1092729" cy="1519674"/>
            </a:xfrm>
          </p:grpSpPr>
          <p:cxnSp>
            <p:nvCxnSpPr>
              <p:cNvPr id="17" name="Straight Arrow Connector 16">
                <a:extLst>
                  <a:ext uri="{FF2B5EF4-FFF2-40B4-BE49-F238E27FC236}">
                    <a16:creationId xmlns:a16="http://schemas.microsoft.com/office/drawing/2014/main" id="{01743360-2C0A-4F1F-84F4-DBE526BDEEAB}"/>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4BB89B-BE81-467F-B160-5D25158A40D1}"/>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5D13B-93F3-46BF-A455-F7FA029AC3D8}"/>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21" name="TextBox 20">
                <a:extLst>
                  <a:ext uri="{FF2B5EF4-FFF2-40B4-BE49-F238E27FC236}">
                    <a16:creationId xmlns:a16="http://schemas.microsoft.com/office/drawing/2014/main" id="{332018AC-CCD4-4DF4-8589-1E71E7B68911}"/>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4</a:t>
                </a:r>
                <a:endParaRPr lang="en-IN" dirty="0"/>
              </a:p>
            </p:txBody>
          </p:sp>
          <p:grpSp>
            <p:nvGrpSpPr>
              <p:cNvPr id="65" name="Group 64">
                <a:extLst>
                  <a:ext uri="{FF2B5EF4-FFF2-40B4-BE49-F238E27FC236}">
                    <a16:creationId xmlns:a16="http://schemas.microsoft.com/office/drawing/2014/main" id="{4E929378-C1F8-433E-B5D2-74FB33202596}"/>
                  </a:ext>
                </a:extLst>
              </p:cNvPr>
              <p:cNvGrpSpPr/>
              <p:nvPr/>
            </p:nvGrpSpPr>
            <p:grpSpPr>
              <a:xfrm rot="5400000">
                <a:off x="774620" y="1830478"/>
                <a:ext cx="869079" cy="396000"/>
                <a:chOff x="427647" y="5869717"/>
                <a:chExt cx="1399659" cy="637763"/>
              </a:xfrm>
            </p:grpSpPr>
            <p:cxnSp>
              <p:nvCxnSpPr>
                <p:cNvPr id="67" name="Straight Connector 66">
                  <a:extLst>
                    <a:ext uri="{FF2B5EF4-FFF2-40B4-BE49-F238E27FC236}">
                      <a16:creationId xmlns:a16="http://schemas.microsoft.com/office/drawing/2014/main" id="{95B9BAA5-313B-4305-BCE2-BEB0B7324296}"/>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DC623B-770A-4899-AAEC-0FF60118A782}"/>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2DB7C49-0770-4298-8C9D-01666EE12E7C}"/>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riangle 100">
                  <a:extLst>
                    <a:ext uri="{FF2B5EF4-FFF2-40B4-BE49-F238E27FC236}">
                      <a16:creationId xmlns:a16="http://schemas.microsoft.com/office/drawing/2014/main" id="{D77438E4-50D5-4998-B5AC-A3DA8B54CE2E}"/>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nvGrpSpPr>
          <p:cNvPr id="22" name="Group 21">
            <a:extLst>
              <a:ext uri="{FF2B5EF4-FFF2-40B4-BE49-F238E27FC236}">
                <a16:creationId xmlns:a16="http://schemas.microsoft.com/office/drawing/2014/main" id="{F434DCFD-64DC-48C1-869A-A2033A09698A}"/>
              </a:ext>
            </a:extLst>
          </p:cNvPr>
          <p:cNvGrpSpPr/>
          <p:nvPr/>
        </p:nvGrpSpPr>
        <p:grpSpPr>
          <a:xfrm>
            <a:off x="2071800" y="1571337"/>
            <a:ext cx="2017864" cy="3341337"/>
            <a:chOff x="2071800" y="1571337"/>
            <a:chExt cx="2017864" cy="3341337"/>
          </a:xfrm>
        </p:grpSpPr>
        <p:grpSp>
          <p:nvGrpSpPr>
            <p:cNvPr id="7" name="Group 6">
              <a:extLst>
                <a:ext uri="{FF2B5EF4-FFF2-40B4-BE49-F238E27FC236}">
                  <a16:creationId xmlns:a16="http://schemas.microsoft.com/office/drawing/2014/main" id="{8A4ECF12-0084-4BCD-81A8-3F0F11664AB9}"/>
                </a:ext>
              </a:extLst>
            </p:cNvPr>
            <p:cNvGrpSpPr/>
            <p:nvPr/>
          </p:nvGrpSpPr>
          <p:grpSpPr>
            <a:xfrm>
              <a:off x="2971800" y="3073100"/>
              <a:ext cx="1066800" cy="990600"/>
              <a:chOff x="990600" y="2362200"/>
              <a:chExt cx="1066800" cy="990600"/>
            </a:xfrm>
          </p:grpSpPr>
          <p:sp>
            <p:nvSpPr>
              <p:cNvPr id="8" name="Rectangle 7">
                <a:extLst>
                  <a:ext uri="{FF2B5EF4-FFF2-40B4-BE49-F238E27FC236}">
                    <a16:creationId xmlns:a16="http://schemas.microsoft.com/office/drawing/2014/main" id="{13A809E9-8FAF-48AB-A14F-5B464F9B4FF5}"/>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C43C9B7-76A5-4C49-87BD-BDA0EA462581}"/>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41" name="Group 40">
              <a:extLst>
                <a:ext uri="{FF2B5EF4-FFF2-40B4-BE49-F238E27FC236}">
                  <a16:creationId xmlns:a16="http://schemas.microsoft.com/office/drawing/2014/main" id="{1156B834-FDA1-460D-B589-06CFCFDEBE1E}"/>
                </a:ext>
              </a:extLst>
            </p:cNvPr>
            <p:cNvGrpSpPr/>
            <p:nvPr/>
          </p:nvGrpSpPr>
          <p:grpSpPr>
            <a:xfrm>
              <a:off x="3352799" y="4048468"/>
              <a:ext cx="457200" cy="864206"/>
              <a:chOff x="1371600" y="3352798"/>
              <a:chExt cx="457200" cy="864206"/>
            </a:xfrm>
          </p:grpSpPr>
          <p:cxnSp>
            <p:nvCxnSpPr>
              <p:cNvPr id="42" name="Straight Arrow Connector 41">
                <a:extLst>
                  <a:ext uri="{FF2B5EF4-FFF2-40B4-BE49-F238E27FC236}">
                    <a16:creationId xmlns:a16="http://schemas.microsoft.com/office/drawing/2014/main" id="{D2B460D6-2D15-4B2A-8153-01EB22C1A0C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17D041-6994-4BBD-B3C9-E6C484C19354}"/>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55" name="Group 54">
              <a:extLst>
                <a:ext uri="{FF2B5EF4-FFF2-40B4-BE49-F238E27FC236}">
                  <a16:creationId xmlns:a16="http://schemas.microsoft.com/office/drawing/2014/main" id="{E205DC49-BE9B-400B-B21D-1B6527B9A2A6}"/>
                </a:ext>
              </a:extLst>
            </p:cNvPr>
            <p:cNvGrpSpPr/>
            <p:nvPr/>
          </p:nvGrpSpPr>
          <p:grpSpPr>
            <a:xfrm>
              <a:off x="2071800" y="3187400"/>
              <a:ext cx="900000" cy="380998"/>
              <a:chOff x="2071800" y="2476499"/>
              <a:chExt cx="900000" cy="380998"/>
            </a:xfrm>
          </p:grpSpPr>
          <p:cxnSp>
            <p:nvCxnSpPr>
              <p:cNvPr id="53" name="Straight Arrow Connector 52">
                <a:extLst>
                  <a:ext uri="{FF2B5EF4-FFF2-40B4-BE49-F238E27FC236}">
                    <a16:creationId xmlns:a16="http://schemas.microsoft.com/office/drawing/2014/main" id="{B13BC726-6914-4F82-BD79-372261685D31}"/>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1828C9E-14DE-4688-A5E3-810B1AB400BE}"/>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grpSp>
          <p:nvGrpSpPr>
            <p:cNvPr id="71" name="Group 70">
              <a:extLst>
                <a:ext uri="{FF2B5EF4-FFF2-40B4-BE49-F238E27FC236}">
                  <a16:creationId xmlns:a16="http://schemas.microsoft.com/office/drawing/2014/main" id="{399345E6-F775-483D-9F62-B156D9C78E0A}"/>
                </a:ext>
              </a:extLst>
            </p:cNvPr>
            <p:cNvGrpSpPr/>
            <p:nvPr/>
          </p:nvGrpSpPr>
          <p:grpSpPr>
            <a:xfrm>
              <a:off x="2996935" y="1571337"/>
              <a:ext cx="1092729" cy="1519674"/>
              <a:chOff x="1011160" y="1254439"/>
              <a:chExt cx="1092729" cy="1519674"/>
            </a:xfrm>
          </p:grpSpPr>
          <p:cxnSp>
            <p:nvCxnSpPr>
              <p:cNvPr id="72" name="Straight Arrow Connector 71">
                <a:extLst>
                  <a:ext uri="{FF2B5EF4-FFF2-40B4-BE49-F238E27FC236}">
                    <a16:creationId xmlns:a16="http://schemas.microsoft.com/office/drawing/2014/main" id="{E71FBE9F-9569-4ADB-9F4D-250BE040B530}"/>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0C2E332-0562-493A-B3F9-D2CB0E5DE5F9}"/>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89B381A-54B9-4C41-B9D7-1EBEB9AFF545}"/>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75" name="TextBox 74">
                <a:extLst>
                  <a:ext uri="{FF2B5EF4-FFF2-40B4-BE49-F238E27FC236}">
                    <a16:creationId xmlns:a16="http://schemas.microsoft.com/office/drawing/2014/main" id="{EA7094A7-92AE-4AA4-AF94-28C55D7C4741}"/>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3</a:t>
                </a:r>
                <a:endParaRPr lang="en-IN" dirty="0"/>
              </a:p>
            </p:txBody>
          </p:sp>
          <p:grpSp>
            <p:nvGrpSpPr>
              <p:cNvPr id="76" name="Group 75">
                <a:extLst>
                  <a:ext uri="{FF2B5EF4-FFF2-40B4-BE49-F238E27FC236}">
                    <a16:creationId xmlns:a16="http://schemas.microsoft.com/office/drawing/2014/main" id="{5A798C68-9159-448B-AC5D-3AC431B38B8D}"/>
                  </a:ext>
                </a:extLst>
              </p:cNvPr>
              <p:cNvGrpSpPr/>
              <p:nvPr/>
            </p:nvGrpSpPr>
            <p:grpSpPr>
              <a:xfrm rot="5400000">
                <a:off x="774620" y="1830478"/>
                <a:ext cx="869079" cy="396000"/>
                <a:chOff x="427647" y="5869717"/>
                <a:chExt cx="1399659" cy="637763"/>
              </a:xfrm>
            </p:grpSpPr>
            <p:cxnSp>
              <p:nvCxnSpPr>
                <p:cNvPr id="77" name="Straight Connector 76">
                  <a:extLst>
                    <a:ext uri="{FF2B5EF4-FFF2-40B4-BE49-F238E27FC236}">
                      <a16:creationId xmlns:a16="http://schemas.microsoft.com/office/drawing/2014/main" id="{CFC93920-2354-43D8-9229-8CED7FF066AE}"/>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C49F71-895B-4AF4-B515-B5DB48A31BD3}"/>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C0B589C-7AAC-434B-BACC-078BF8F710C0}"/>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riangle 100">
                  <a:extLst>
                    <a:ext uri="{FF2B5EF4-FFF2-40B4-BE49-F238E27FC236}">
                      <a16:creationId xmlns:a16="http://schemas.microsoft.com/office/drawing/2014/main" id="{F582BE34-3B5D-4D30-8509-DF28E4E7F296}"/>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nvGrpSpPr>
          <p:cNvPr id="24" name="Group 23">
            <a:extLst>
              <a:ext uri="{FF2B5EF4-FFF2-40B4-BE49-F238E27FC236}">
                <a16:creationId xmlns:a16="http://schemas.microsoft.com/office/drawing/2014/main" id="{3F425BB6-78B6-4508-9614-7E54E52B4D9F}"/>
              </a:ext>
            </a:extLst>
          </p:cNvPr>
          <p:cNvGrpSpPr/>
          <p:nvPr/>
        </p:nvGrpSpPr>
        <p:grpSpPr>
          <a:xfrm>
            <a:off x="6034200" y="1559239"/>
            <a:ext cx="3093694" cy="3378530"/>
            <a:chOff x="6034200" y="1559239"/>
            <a:chExt cx="3093694" cy="3378530"/>
          </a:xfrm>
        </p:grpSpPr>
        <p:grpSp>
          <p:nvGrpSpPr>
            <p:cNvPr id="62" name="Group 61">
              <a:extLst>
                <a:ext uri="{FF2B5EF4-FFF2-40B4-BE49-F238E27FC236}">
                  <a16:creationId xmlns:a16="http://schemas.microsoft.com/office/drawing/2014/main" id="{3F3A6AB0-092D-41DA-B3C5-995EA425C4A9}"/>
                </a:ext>
              </a:extLst>
            </p:cNvPr>
            <p:cNvGrpSpPr/>
            <p:nvPr/>
          </p:nvGrpSpPr>
          <p:grpSpPr>
            <a:xfrm>
              <a:off x="8001000" y="3187400"/>
              <a:ext cx="1126894" cy="380998"/>
              <a:chOff x="2057400" y="2476499"/>
              <a:chExt cx="1126894" cy="380998"/>
            </a:xfrm>
          </p:grpSpPr>
          <p:cxnSp>
            <p:nvCxnSpPr>
              <p:cNvPr id="63" name="Straight Arrow Connector 62">
                <a:extLst>
                  <a:ext uri="{FF2B5EF4-FFF2-40B4-BE49-F238E27FC236}">
                    <a16:creationId xmlns:a16="http://schemas.microsoft.com/office/drawing/2014/main" id="{A66CA3ED-8694-474A-AB5C-CA445FD2A0E7}"/>
                  </a:ext>
                </a:extLst>
              </p:cNvPr>
              <p:cNvCxnSpPr>
                <a:cxnSpLocks/>
              </p:cNvCxnSpPr>
              <p:nvPr/>
            </p:nvCxnSpPr>
            <p:spPr>
              <a:xfrm rot="5400000">
                <a:off x="25074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E31BA0C-8416-4BB0-916B-EA945B94C735}"/>
                  </a:ext>
                </a:extLst>
              </p:cNvPr>
              <p:cNvSpPr txBox="1"/>
              <p:nvPr/>
            </p:nvSpPr>
            <p:spPr>
              <a:xfrm>
                <a:off x="2311399" y="2476499"/>
                <a:ext cx="872895" cy="369332"/>
              </a:xfrm>
              <a:prstGeom prst="rect">
                <a:avLst/>
              </a:prstGeom>
              <a:noFill/>
            </p:spPr>
            <p:txBody>
              <a:bodyPr wrap="square" rtlCol="0">
                <a:spAutoFit/>
              </a:bodyPr>
              <a:lstStyle/>
              <a:p>
                <a:r>
                  <a:rPr lang="en-US" dirty="0" err="1"/>
                  <a:t>C</a:t>
                </a:r>
                <a:r>
                  <a:rPr lang="en-US" baseline="-25000" dirty="0" err="1"/>
                  <a:t>in</a:t>
                </a:r>
                <a:r>
                  <a:rPr lang="en-US" dirty="0"/>
                  <a:t>= 1</a:t>
                </a:r>
                <a:endParaRPr lang="en-IN" dirty="0"/>
              </a:p>
            </p:txBody>
          </p:sp>
        </p:grpSp>
        <p:grpSp>
          <p:nvGrpSpPr>
            <p:cNvPr id="16" name="Group 15">
              <a:extLst>
                <a:ext uri="{FF2B5EF4-FFF2-40B4-BE49-F238E27FC236}">
                  <a16:creationId xmlns:a16="http://schemas.microsoft.com/office/drawing/2014/main" id="{8E42AC21-9D45-4AD1-BE05-0C042644E5BC}"/>
                </a:ext>
              </a:extLst>
            </p:cNvPr>
            <p:cNvGrpSpPr/>
            <p:nvPr/>
          </p:nvGrpSpPr>
          <p:grpSpPr>
            <a:xfrm>
              <a:off x="6034200" y="1559239"/>
              <a:ext cx="2028384" cy="3378530"/>
              <a:chOff x="6034200" y="1559239"/>
              <a:chExt cx="2028384" cy="3378530"/>
            </a:xfrm>
          </p:grpSpPr>
          <p:grpSp>
            <p:nvGrpSpPr>
              <p:cNvPr id="13" name="Group 12">
                <a:extLst>
                  <a:ext uri="{FF2B5EF4-FFF2-40B4-BE49-F238E27FC236}">
                    <a16:creationId xmlns:a16="http://schemas.microsoft.com/office/drawing/2014/main" id="{AA9BD1B0-023C-43D6-AF5B-491D713F17CD}"/>
                  </a:ext>
                </a:extLst>
              </p:cNvPr>
              <p:cNvGrpSpPr/>
              <p:nvPr/>
            </p:nvGrpSpPr>
            <p:grpSpPr>
              <a:xfrm>
                <a:off x="6934200" y="3073099"/>
                <a:ext cx="1066800" cy="990600"/>
                <a:chOff x="990600" y="2362200"/>
                <a:chExt cx="1066800" cy="990600"/>
              </a:xfrm>
            </p:grpSpPr>
            <p:sp>
              <p:nvSpPr>
                <p:cNvPr id="14" name="Rectangle 13">
                  <a:extLst>
                    <a:ext uri="{FF2B5EF4-FFF2-40B4-BE49-F238E27FC236}">
                      <a16:creationId xmlns:a16="http://schemas.microsoft.com/office/drawing/2014/main" id="{07C8A1C0-8697-46DC-8950-CFC9193BA36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C6B12B1-F59A-492B-A092-9C6B8E5DAFDE}"/>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47" name="Group 46">
                <a:extLst>
                  <a:ext uri="{FF2B5EF4-FFF2-40B4-BE49-F238E27FC236}">
                    <a16:creationId xmlns:a16="http://schemas.microsoft.com/office/drawing/2014/main" id="{C0E3653F-C787-47D8-B991-7004DFF85AF9}"/>
                  </a:ext>
                </a:extLst>
              </p:cNvPr>
              <p:cNvGrpSpPr/>
              <p:nvPr/>
            </p:nvGrpSpPr>
            <p:grpSpPr>
              <a:xfrm>
                <a:off x="7332976" y="4073563"/>
                <a:ext cx="457200" cy="864206"/>
                <a:chOff x="1371600" y="3352798"/>
                <a:chExt cx="457200" cy="864206"/>
              </a:xfrm>
            </p:grpSpPr>
            <p:cxnSp>
              <p:nvCxnSpPr>
                <p:cNvPr id="48" name="Straight Arrow Connector 47">
                  <a:extLst>
                    <a:ext uri="{FF2B5EF4-FFF2-40B4-BE49-F238E27FC236}">
                      <a16:creationId xmlns:a16="http://schemas.microsoft.com/office/drawing/2014/main" id="{F09F652C-9796-4394-8A99-016E160872A7}"/>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9085F48-C321-4328-8970-1C39F60DC7A1}"/>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59" name="Group 58">
                <a:extLst>
                  <a:ext uri="{FF2B5EF4-FFF2-40B4-BE49-F238E27FC236}">
                    <a16:creationId xmlns:a16="http://schemas.microsoft.com/office/drawing/2014/main" id="{C2DED79D-D03D-419E-9CDB-C5CE57E9B6E2}"/>
                  </a:ext>
                </a:extLst>
              </p:cNvPr>
              <p:cNvGrpSpPr/>
              <p:nvPr/>
            </p:nvGrpSpPr>
            <p:grpSpPr>
              <a:xfrm>
                <a:off x="6034200" y="3187400"/>
                <a:ext cx="900000" cy="380998"/>
                <a:chOff x="2071800" y="2476499"/>
                <a:chExt cx="900000" cy="380998"/>
              </a:xfrm>
            </p:grpSpPr>
            <p:cxnSp>
              <p:nvCxnSpPr>
                <p:cNvPr id="60" name="Straight Arrow Connector 59">
                  <a:extLst>
                    <a:ext uri="{FF2B5EF4-FFF2-40B4-BE49-F238E27FC236}">
                      <a16:creationId xmlns:a16="http://schemas.microsoft.com/office/drawing/2014/main" id="{C7EFEE18-2E5C-4191-AED0-F7C4C43A80D5}"/>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35A5D6-8E00-42BA-BA2B-0523EC654CC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81" name="Group 80">
                <a:extLst>
                  <a:ext uri="{FF2B5EF4-FFF2-40B4-BE49-F238E27FC236}">
                    <a16:creationId xmlns:a16="http://schemas.microsoft.com/office/drawing/2014/main" id="{DADBB697-B13C-4741-8709-8023828CFB64}"/>
                  </a:ext>
                </a:extLst>
              </p:cNvPr>
              <p:cNvGrpSpPr/>
              <p:nvPr/>
            </p:nvGrpSpPr>
            <p:grpSpPr>
              <a:xfrm>
                <a:off x="6969855" y="1559239"/>
                <a:ext cx="1092729" cy="1519674"/>
                <a:chOff x="1011160" y="1254439"/>
                <a:chExt cx="1092729" cy="1519674"/>
              </a:xfrm>
            </p:grpSpPr>
            <p:cxnSp>
              <p:nvCxnSpPr>
                <p:cNvPr id="82" name="Straight Arrow Connector 81">
                  <a:extLst>
                    <a:ext uri="{FF2B5EF4-FFF2-40B4-BE49-F238E27FC236}">
                      <a16:creationId xmlns:a16="http://schemas.microsoft.com/office/drawing/2014/main" id="{8C6B06B9-0621-49AB-9AC3-55855BCB7E13}"/>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D21A471-E5B5-436C-A224-358153805DA9}"/>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73622EF-8E3F-4F85-ADEA-4E4D4A7E890E}"/>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85" name="TextBox 84">
                  <a:extLst>
                    <a:ext uri="{FF2B5EF4-FFF2-40B4-BE49-F238E27FC236}">
                      <a16:creationId xmlns:a16="http://schemas.microsoft.com/office/drawing/2014/main" id="{FF169E92-508A-498D-AD02-51384213C6CC}"/>
                    </a:ext>
                  </a:extLst>
                </p:cNvPr>
                <p:cNvSpPr txBox="1"/>
                <p:nvPr/>
              </p:nvSpPr>
              <p:spPr>
                <a:xfrm>
                  <a:off x="1646689" y="1260125"/>
                  <a:ext cx="457200" cy="369332"/>
                </a:xfrm>
                <a:prstGeom prst="rect">
                  <a:avLst/>
                </a:prstGeom>
                <a:noFill/>
              </p:spPr>
              <p:txBody>
                <a:bodyPr wrap="square" rtlCol="0">
                  <a:spAutoFit/>
                </a:bodyPr>
                <a:lstStyle/>
                <a:p>
                  <a:r>
                    <a:rPr lang="en-US" dirty="0"/>
                    <a:t>A</a:t>
                  </a:r>
                  <a:r>
                    <a:rPr lang="en-US" baseline="-25000" dirty="0"/>
                    <a:t>1</a:t>
                  </a:r>
                  <a:endParaRPr lang="en-IN" dirty="0"/>
                </a:p>
              </p:txBody>
            </p:sp>
            <p:grpSp>
              <p:nvGrpSpPr>
                <p:cNvPr id="86" name="Group 85">
                  <a:extLst>
                    <a:ext uri="{FF2B5EF4-FFF2-40B4-BE49-F238E27FC236}">
                      <a16:creationId xmlns:a16="http://schemas.microsoft.com/office/drawing/2014/main" id="{595C7C87-2CE0-4A9B-AE21-4923A5B0541E}"/>
                    </a:ext>
                  </a:extLst>
                </p:cNvPr>
                <p:cNvGrpSpPr/>
                <p:nvPr/>
              </p:nvGrpSpPr>
              <p:grpSpPr>
                <a:xfrm rot="5400000">
                  <a:off x="774620" y="1830478"/>
                  <a:ext cx="869079" cy="396000"/>
                  <a:chOff x="427647" y="5869717"/>
                  <a:chExt cx="1399659" cy="637763"/>
                </a:xfrm>
              </p:grpSpPr>
              <p:cxnSp>
                <p:nvCxnSpPr>
                  <p:cNvPr id="87" name="Straight Connector 86">
                    <a:extLst>
                      <a:ext uri="{FF2B5EF4-FFF2-40B4-BE49-F238E27FC236}">
                        <a16:creationId xmlns:a16="http://schemas.microsoft.com/office/drawing/2014/main" id="{A4E450A4-E230-46F1-BE12-A266D1ACF061}"/>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B9F0D97-D16A-4122-920F-07DBBFFE5317}"/>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7B4C5380-2897-4C56-A40A-43C475000B79}"/>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riangle 100">
                    <a:extLst>
                      <a:ext uri="{FF2B5EF4-FFF2-40B4-BE49-F238E27FC236}">
                        <a16:creationId xmlns:a16="http://schemas.microsoft.com/office/drawing/2014/main" id="{7814C489-801A-4311-A355-114815AF91AC}"/>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grpSp>
        <p:nvGrpSpPr>
          <p:cNvPr id="18" name="Group 17">
            <a:extLst>
              <a:ext uri="{FF2B5EF4-FFF2-40B4-BE49-F238E27FC236}">
                <a16:creationId xmlns:a16="http://schemas.microsoft.com/office/drawing/2014/main" id="{4352BDB0-4E03-4440-87ED-D25009E4C5F5}"/>
              </a:ext>
            </a:extLst>
          </p:cNvPr>
          <p:cNvGrpSpPr/>
          <p:nvPr/>
        </p:nvGrpSpPr>
        <p:grpSpPr>
          <a:xfrm>
            <a:off x="4041141" y="1571337"/>
            <a:ext cx="2041252" cy="3381663"/>
            <a:chOff x="4041141" y="1571337"/>
            <a:chExt cx="2041252" cy="3381663"/>
          </a:xfrm>
        </p:grpSpPr>
        <p:grpSp>
          <p:nvGrpSpPr>
            <p:cNvPr id="10" name="Group 9">
              <a:extLst>
                <a:ext uri="{FF2B5EF4-FFF2-40B4-BE49-F238E27FC236}">
                  <a16:creationId xmlns:a16="http://schemas.microsoft.com/office/drawing/2014/main" id="{88B7CA4B-6365-465A-BF48-DF50CBE94268}"/>
                </a:ext>
              </a:extLst>
            </p:cNvPr>
            <p:cNvGrpSpPr/>
            <p:nvPr/>
          </p:nvGrpSpPr>
          <p:grpSpPr>
            <a:xfrm>
              <a:off x="4953000" y="3073100"/>
              <a:ext cx="1066800" cy="990600"/>
              <a:chOff x="990600" y="2362200"/>
              <a:chExt cx="1066800" cy="990600"/>
            </a:xfrm>
          </p:grpSpPr>
          <p:sp>
            <p:nvSpPr>
              <p:cNvPr id="11" name="Rectangle 10">
                <a:extLst>
                  <a:ext uri="{FF2B5EF4-FFF2-40B4-BE49-F238E27FC236}">
                    <a16:creationId xmlns:a16="http://schemas.microsoft.com/office/drawing/2014/main" id="{0E70F9B2-78EC-44E6-9761-1512C38C4632}"/>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D536D09-C3B8-434A-A7A5-2A502CFAF5FF}"/>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44" name="Group 43">
              <a:extLst>
                <a:ext uri="{FF2B5EF4-FFF2-40B4-BE49-F238E27FC236}">
                  <a16:creationId xmlns:a16="http://schemas.microsoft.com/office/drawing/2014/main" id="{19D531C3-1CA2-4E82-982F-B8B13AA19DBA}"/>
                </a:ext>
              </a:extLst>
            </p:cNvPr>
            <p:cNvGrpSpPr/>
            <p:nvPr/>
          </p:nvGrpSpPr>
          <p:grpSpPr>
            <a:xfrm>
              <a:off x="5351777" y="4088794"/>
              <a:ext cx="457200" cy="864206"/>
              <a:chOff x="1371600" y="3352798"/>
              <a:chExt cx="457200" cy="864206"/>
            </a:xfrm>
          </p:grpSpPr>
          <p:cxnSp>
            <p:nvCxnSpPr>
              <p:cNvPr id="45" name="Straight Arrow Connector 44">
                <a:extLst>
                  <a:ext uri="{FF2B5EF4-FFF2-40B4-BE49-F238E27FC236}">
                    <a16:creationId xmlns:a16="http://schemas.microsoft.com/office/drawing/2014/main" id="{1ED86FEC-99C9-4A97-B931-E51BCAA7E1F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DF3132-7EC2-4FFB-84F1-2C566068B830}"/>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56" name="Group 55">
              <a:extLst>
                <a:ext uri="{FF2B5EF4-FFF2-40B4-BE49-F238E27FC236}">
                  <a16:creationId xmlns:a16="http://schemas.microsoft.com/office/drawing/2014/main" id="{9A33A8C9-B3DC-4939-9D10-6D41185004CC}"/>
                </a:ext>
              </a:extLst>
            </p:cNvPr>
            <p:cNvGrpSpPr/>
            <p:nvPr/>
          </p:nvGrpSpPr>
          <p:grpSpPr>
            <a:xfrm>
              <a:off x="4041141" y="3187400"/>
              <a:ext cx="900000" cy="380998"/>
              <a:chOff x="2071800" y="2476499"/>
              <a:chExt cx="900000" cy="380998"/>
            </a:xfrm>
          </p:grpSpPr>
          <p:cxnSp>
            <p:nvCxnSpPr>
              <p:cNvPr id="57" name="Straight Arrow Connector 56">
                <a:extLst>
                  <a:ext uri="{FF2B5EF4-FFF2-40B4-BE49-F238E27FC236}">
                    <a16:creationId xmlns:a16="http://schemas.microsoft.com/office/drawing/2014/main" id="{B820544B-2F4B-47E8-B27C-C3AE7F500B7D}"/>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CC2E6B-9602-482E-87DB-220A1316F34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grpSp>
          <p:nvGrpSpPr>
            <p:cNvPr id="91" name="Group 90">
              <a:extLst>
                <a:ext uri="{FF2B5EF4-FFF2-40B4-BE49-F238E27FC236}">
                  <a16:creationId xmlns:a16="http://schemas.microsoft.com/office/drawing/2014/main" id="{1B95CE12-E4B4-42E8-8371-B8098D6C377D}"/>
                </a:ext>
              </a:extLst>
            </p:cNvPr>
            <p:cNvGrpSpPr/>
            <p:nvPr/>
          </p:nvGrpSpPr>
          <p:grpSpPr>
            <a:xfrm>
              <a:off x="4989664" y="1571337"/>
              <a:ext cx="1092729" cy="1519674"/>
              <a:chOff x="1011160" y="1254439"/>
              <a:chExt cx="1092729" cy="1519674"/>
            </a:xfrm>
          </p:grpSpPr>
          <p:cxnSp>
            <p:nvCxnSpPr>
              <p:cNvPr id="92" name="Straight Arrow Connector 91">
                <a:extLst>
                  <a:ext uri="{FF2B5EF4-FFF2-40B4-BE49-F238E27FC236}">
                    <a16:creationId xmlns:a16="http://schemas.microsoft.com/office/drawing/2014/main" id="{726D4C62-B154-4318-8478-AFCE5F3323A6}"/>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57D2F28-0BFB-471F-BC47-AFD505543CCF}"/>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4A80D57-8084-400D-A920-AE68DF478A0D}"/>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95" name="TextBox 94">
                <a:extLst>
                  <a:ext uri="{FF2B5EF4-FFF2-40B4-BE49-F238E27FC236}">
                    <a16:creationId xmlns:a16="http://schemas.microsoft.com/office/drawing/2014/main" id="{9CDF29B6-886A-40D0-B545-CC3785DE396B}"/>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2</a:t>
                </a:r>
                <a:endParaRPr lang="en-IN" dirty="0"/>
              </a:p>
            </p:txBody>
          </p:sp>
          <p:grpSp>
            <p:nvGrpSpPr>
              <p:cNvPr id="96" name="Group 95">
                <a:extLst>
                  <a:ext uri="{FF2B5EF4-FFF2-40B4-BE49-F238E27FC236}">
                    <a16:creationId xmlns:a16="http://schemas.microsoft.com/office/drawing/2014/main" id="{7AFF9183-6C0C-4670-BA60-CD53726BDC73}"/>
                  </a:ext>
                </a:extLst>
              </p:cNvPr>
              <p:cNvGrpSpPr/>
              <p:nvPr/>
            </p:nvGrpSpPr>
            <p:grpSpPr>
              <a:xfrm rot="5400000">
                <a:off x="774620" y="1830478"/>
                <a:ext cx="869079" cy="396000"/>
                <a:chOff x="427647" y="5869717"/>
                <a:chExt cx="1399659" cy="637763"/>
              </a:xfrm>
            </p:grpSpPr>
            <p:cxnSp>
              <p:nvCxnSpPr>
                <p:cNvPr id="97" name="Straight Connector 96">
                  <a:extLst>
                    <a:ext uri="{FF2B5EF4-FFF2-40B4-BE49-F238E27FC236}">
                      <a16:creationId xmlns:a16="http://schemas.microsoft.com/office/drawing/2014/main" id="{4CC39614-B1A3-4440-8D99-53EEB8C4709B}"/>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C9D6136-FC58-4874-90D9-CBD72C22C922}"/>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97245178-077F-40EB-BDED-4C8BCB141F68}"/>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riangle 100">
                  <a:extLst>
                    <a:ext uri="{FF2B5EF4-FFF2-40B4-BE49-F238E27FC236}">
                      <a16:creationId xmlns:a16="http://schemas.microsoft.com/office/drawing/2014/main" id="{62524E31-BFF2-4F54-BA04-4ED463E10E29}"/>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Tree>
    <p:extLst>
      <p:ext uri="{BB962C8B-B14F-4D97-AF65-F5344CB8AC3E}">
        <p14:creationId xmlns:p14="http://schemas.microsoft.com/office/powerpoint/2010/main" val="2978566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A01-22ED-45AB-BF9D-3475D8FFDA56}"/>
              </a:ext>
            </a:extLst>
          </p:cNvPr>
          <p:cNvSpPr>
            <a:spLocks noGrp="1"/>
          </p:cNvSpPr>
          <p:nvPr>
            <p:ph type="title"/>
          </p:nvPr>
        </p:nvSpPr>
        <p:spPr/>
        <p:txBody>
          <a:bodyPr/>
          <a:lstStyle/>
          <a:p>
            <a:r>
              <a:rPr lang="en-US" dirty="0"/>
              <a:t>Binary Adder-Subtractor</a:t>
            </a:r>
            <a:endParaRPr lang="en-IN" dirty="0"/>
          </a:p>
        </p:txBody>
      </p:sp>
      <p:grpSp>
        <p:nvGrpSpPr>
          <p:cNvPr id="28" name="Group 27">
            <a:extLst>
              <a:ext uri="{FF2B5EF4-FFF2-40B4-BE49-F238E27FC236}">
                <a16:creationId xmlns:a16="http://schemas.microsoft.com/office/drawing/2014/main" id="{0187D988-C31B-4859-8BB1-CE5435545488}"/>
              </a:ext>
            </a:extLst>
          </p:cNvPr>
          <p:cNvGrpSpPr/>
          <p:nvPr/>
        </p:nvGrpSpPr>
        <p:grpSpPr>
          <a:xfrm>
            <a:off x="304801" y="1267672"/>
            <a:ext cx="1752599" cy="4041238"/>
            <a:chOff x="304801" y="1267672"/>
            <a:chExt cx="1752599" cy="4041238"/>
          </a:xfrm>
        </p:grpSpPr>
        <p:grpSp>
          <p:nvGrpSpPr>
            <p:cNvPr id="6" name="Group 5">
              <a:extLst>
                <a:ext uri="{FF2B5EF4-FFF2-40B4-BE49-F238E27FC236}">
                  <a16:creationId xmlns:a16="http://schemas.microsoft.com/office/drawing/2014/main" id="{13EC8DD5-4658-4E41-82B2-8496FD2CCE1B}"/>
                </a:ext>
              </a:extLst>
            </p:cNvPr>
            <p:cNvGrpSpPr/>
            <p:nvPr/>
          </p:nvGrpSpPr>
          <p:grpSpPr>
            <a:xfrm>
              <a:off x="990600" y="3454101"/>
              <a:ext cx="1066800" cy="990600"/>
              <a:chOff x="990600" y="2362200"/>
              <a:chExt cx="1066800" cy="990600"/>
            </a:xfrm>
          </p:grpSpPr>
          <p:sp>
            <p:nvSpPr>
              <p:cNvPr id="4" name="Rectangle 3">
                <a:extLst>
                  <a:ext uri="{FF2B5EF4-FFF2-40B4-BE49-F238E27FC236}">
                    <a16:creationId xmlns:a16="http://schemas.microsoft.com/office/drawing/2014/main" id="{B496C2C8-0CD8-4141-A961-752C4DB44C9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1DF24FC-24E2-40BA-AF4A-642F1A2BB91C}"/>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40" name="Group 39">
              <a:extLst>
                <a:ext uri="{FF2B5EF4-FFF2-40B4-BE49-F238E27FC236}">
                  <a16:creationId xmlns:a16="http://schemas.microsoft.com/office/drawing/2014/main" id="{40BA5482-6B35-417B-A6BA-0E4BFF7DC832}"/>
                </a:ext>
              </a:extLst>
            </p:cNvPr>
            <p:cNvGrpSpPr/>
            <p:nvPr/>
          </p:nvGrpSpPr>
          <p:grpSpPr>
            <a:xfrm>
              <a:off x="1371600" y="4444699"/>
              <a:ext cx="457200" cy="864206"/>
              <a:chOff x="1371600" y="3352798"/>
              <a:chExt cx="457200" cy="864206"/>
            </a:xfrm>
          </p:grpSpPr>
          <p:cxnSp>
            <p:nvCxnSpPr>
              <p:cNvPr id="38" name="Straight Arrow Connector 37">
                <a:extLst>
                  <a:ext uri="{FF2B5EF4-FFF2-40B4-BE49-F238E27FC236}">
                    <a16:creationId xmlns:a16="http://schemas.microsoft.com/office/drawing/2014/main" id="{CD7338A4-94C8-474F-92F4-9467B8E4895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BAAE80B-888E-4184-9191-9FFEB3CA7766}"/>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50" name="Group 49">
              <a:extLst>
                <a:ext uri="{FF2B5EF4-FFF2-40B4-BE49-F238E27FC236}">
                  <a16:creationId xmlns:a16="http://schemas.microsoft.com/office/drawing/2014/main" id="{1B4FA576-1685-456B-B725-2C360E9D1AD4}"/>
                </a:ext>
              </a:extLst>
            </p:cNvPr>
            <p:cNvGrpSpPr/>
            <p:nvPr/>
          </p:nvGrpSpPr>
          <p:grpSpPr>
            <a:xfrm>
              <a:off x="304801" y="3934507"/>
              <a:ext cx="457200" cy="1374403"/>
              <a:chOff x="1371601" y="3033105"/>
              <a:chExt cx="457200" cy="1374403"/>
            </a:xfrm>
          </p:grpSpPr>
          <p:cxnSp>
            <p:nvCxnSpPr>
              <p:cNvPr id="51" name="Straight Arrow Connector 50">
                <a:extLst>
                  <a:ext uri="{FF2B5EF4-FFF2-40B4-BE49-F238E27FC236}">
                    <a16:creationId xmlns:a16="http://schemas.microsoft.com/office/drawing/2014/main" id="{9BB0AAB2-29DA-40AD-8881-68CC4082D617}"/>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89A5D99-9D03-4A66-A1EF-599EF2570AAF}"/>
                  </a:ext>
                </a:extLst>
              </p:cNvPr>
              <p:cNvSpPr txBox="1"/>
              <p:nvPr/>
            </p:nvSpPr>
            <p:spPr>
              <a:xfrm>
                <a:off x="1371601" y="4026510"/>
                <a:ext cx="457200" cy="380998"/>
              </a:xfrm>
              <a:prstGeom prst="rect">
                <a:avLst/>
              </a:prstGeom>
              <a:noFill/>
            </p:spPr>
            <p:txBody>
              <a:bodyPr wrap="square" rtlCol="0">
                <a:spAutoFit/>
              </a:bodyPr>
              <a:lstStyle/>
              <a:p>
                <a:r>
                  <a:rPr lang="en-US" dirty="0"/>
                  <a:t>C</a:t>
                </a:r>
                <a:r>
                  <a:rPr lang="en-US" baseline="-25000" dirty="0"/>
                  <a:t>4</a:t>
                </a:r>
                <a:endParaRPr lang="en-IN" dirty="0"/>
              </a:p>
            </p:txBody>
          </p:sp>
        </p:grpSp>
        <p:cxnSp>
          <p:nvCxnSpPr>
            <p:cNvPr id="66" name="Straight Connector 65">
              <a:extLst>
                <a:ext uri="{FF2B5EF4-FFF2-40B4-BE49-F238E27FC236}">
                  <a16:creationId xmlns:a16="http://schemas.microsoft.com/office/drawing/2014/main" id="{B3E8757B-13A9-47E6-9A49-2704F7582C03}"/>
                </a:ext>
              </a:extLst>
            </p:cNvPr>
            <p:cNvCxnSpPr>
              <a:stCxn id="4" idx="1"/>
            </p:cNvCxnSpPr>
            <p:nvPr/>
          </p:nvCxnSpPr>
          <p:spPr>
            <a:xfrm flipH="1" flipV="1">
              <a:off x="457201" y="39493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743360-2C0A-4F1F-84F4-DBE526BDEEAB}"/>
                </a:ext>
              </a:extLst>
            </p:cNvPr>
            <p:cNvCxnSpPr>
              <a:cxnSpLocks/>
            </p:cNvCxnSpPr>
            <p:nvPr/>
          </p:nvCxnSpPr>
          <p:spPr>
            <a:xfrm>
              <a:off x="1219200" y="31651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4BB89B-BE81-467F-B160-5D25158A40D1}"/>
                </a:ext>
              </a:extLst>
            </p:cNvPr>
            <p:cNvCxnSpPr>
              <a:cxnSpLocks/>
            </p:cNvCxnSpPr>
            <p:nvPr/>
          </p:nvCxnSpPr>
          <p:spPr>
            <a:xfrm>
              <a:off x="1828800" y="16650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5D13B-93F3-46BF-A455-F7FA029AC3D8}"/>
                </a:ext>
              </a:extLst>
            </p:cNvPr>
            <p:cNvSpPr txBox="1"/>
            <p:nvPr/>
          </p:nvSpPr>
          <p:spPr>
            <a:xfrm>
              <a:off x="883920" y="1267672"/>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21" name="TextBox 20">
              <a:extLst>
                <a:ext uri="{FF2B5EF4-FFF2-40B4-BE49-F238E27FC236}">
                  <a16:creationId xmlns:a16="http://schemas.microsoft.com/office/drawing/2014/main" id="{332018AC-CCD4-4DF4-8589-1E71E7B68911}"/>
                </a:ext>
              </a:extLst>
            </p:cNvPr>
            <p:cNvSpPr txBox="1"/>
            <p:nvPr/>
          </p:nvSpPr>
          <p:spPr>
            <a:xfrm>
              <a:off x="1600200" y="1267672"/>
              <a:ext cx="457200" cy="380998"/>
            </a:xfrm>
            <a:prstGeom prst="rect">
              <a:avLst/>
            </a:prstGeom>
            <a:noFill/>
          </p:spPr>
          <p:txBody>
            <a:bodyPr wrap="square" rtlCol="0">
              <a:spAutoFit/>
            </a:bodyPr>
            <a:lstStyle/>
            <a:p>
              <a:r>
                <a:rPr lang="en-US" dirty="0"/>
                <a:t>A</a:t>
              </a:r>
              <a:r>
                <a:rPr lang="en-US" baseline="-25000" dirty="0"/>
                <a:t>4</a:t>
              </a:r>
              <a:endParaRPr lang="en-IN" dirty="0"/>
            </a:p>
          </p:txBody>
        </p:sp>
        <p:cxnSp>
          <p:nvCxnSpPr>
            <p:cNvPr id="67" name="Straight Connector 66">
              <a:extLst>
                <a:ext uri="{FF2B5EF4-FFF2-40B4-BE49-F238E27FC236}">
                  <a16:creationId xmlns:a16="http://schemas.microsoft.com/office/drawing/2014/main" id="{87148ADA-D823-41C3-A318-6C804E3E0D6C}"/>
                </a:ext>
              </a:extLst>
            </p:cNvPr>
            <p:cNvCxnSpPr/>
            <p:nvPr/>
          </p:nvCxnSpPr>
          <p:spPr>
            <a:xfrm rot="5400000" flipV="1">
              <a:off x="690104" y="20123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D4AD3D9-64BF-43E2-96FD-114981B08AFF}"/>
                </a:ext>
              </a:extLst>
            </p:cNvPr>
            <p:cNvCxnSpPr>
              <a:cxnSpLocks/>
            </p:cNvCxnSpPr>
            <p:nvPr/>
          </p:nvCxnSpPr>
          <p:spPr>
            <a:xfrm rot="5400000" flipV="1">
              <a:off x="1087695" y="31479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Stored Data 71">
              <a:extLst>
                <a:ext uri="{FF2B5EF4-FFF2-40B4-BE49-F238E27FC236}">
                  <a16:creationId xmlns:a16="http://schemas.microsoft.com/office/drawing/2014/main" id="{1270B601-82B7-4606-82A9-573BA09B10F6}"/>
                </a:ext>
              </a:extLst>
            </p:cNvPr>
            <p:cNvSpPr/>
            <p:nvPr/>
          </p:nvSpPr>
          <p:spPr>
            <a:xfrm rot="16200000">
              <a:off x="903182" y="24486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Stored Data 71">
              <a:extLst>
                <a:ext uri="{FF2B5EF4-FFF2-40B4-BE49-F238E27FC236}">
                  <a16:creationId xmlns:a16="http://schemas.microsoft.com/office/drawing/2014/main" id="{0AF88A22-B0F4-4AD2-8BB5-F73367C0739D}"/>
                </a:ext>
              </a:extLst>
            </p:cNvPr>
            <p:cNvSpPr/>
            <p:nvPr/>
          </p:nvSpPr>
          <p:spPr>
            <a:xfrm rot="16200000">
              <a:off x="1155417" y="21825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Stored Data 71">
              <a:extLst>
                <a:ext uri="{FF2B5EF4-FFF2-40B4-BE49-F238E27FC236}">
                  <a16:creationId xmlns:a16="http://schemas.microsoft.com/office/drawing/2014/main" id="{512DD5F7-AF0F-4372-86A8-DCF191085D39}"/>
                </a:ext>
              </a:extLst>
            </p:cNvPr>
            <p:cNvSpPr/>
            <p:nvPr/>
          </p:nvSpPr>
          <p:spPr>
            <a:xfrm rot="16200000">
              <a:off x="1165438" y="20888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C164EE6C-1CAF-4C2F-BA1C-4B9520B5C8ED}"/>
              </a:ext>
            </a:extLst>
          </p:cNvPr>
          <p:cNvGrpSpPr/>
          <p:nvPr/>
        </p:nvGrpSpPr>
        <p:grpSpPr>
          <a:xfrm>
            <a:off x="2071800" y="1267672"/>
            <a:ext cx="1966800" cy="4026002"/>
            <a:chOff x="2071800" y="1267672"/>
            <a:chExt cx="1966800" cy="4026002"/>
          </a:xfrm>
        </p:grpSpPr>
        <p:grpSp>
          <p:nvGrpSpPr>
            <p:cNvPr id="7" name="Group 6">
              <a:extLst>
                <a:ext uri="{FF2B5EF4-FFF2-40B4-BE49-F238E27FC236}">
                  <a16:creationId xmlns:a16="http://schemas.microsoft.com/office/drawing/2014/main" id="{8A4ECF12-0084-4BCD-81A8-3F0F11664AB9}"/>
                </a:ext>
              </a:extLst>
            </p:cNvPr>
            <p:cNvGrpSpPr/>
            <p:nvPr/>
          </p:nvGrpSpPr>
          <p:grpSpPr>
            <a:xfrm>
              <a:off x="2971800" y="3454100"/>
              <a:ext cx="1066800" cy="990600"/>
              <a:chOff x="990600" y="2362200"/>
              <a:chExt cx="1066800" cy="990600"/>
            </a:xfrm>
          </p:grpSpPr>
          <p:sp>
            <p:nvSpPr>
              <p:cNvPr id="8" name="Rectangle 7">
                <a:extLst>
                  <a:ext uri="{FF2B5EF4-FFF2-40B4-BE49-F238E27FC236}">
                    <a16:creationId xmlns:a16="http://schemas.microsoft.com/office/drawing/2014/main" id="{13A809E9-8FAF-48AB-A14F-5B464F9B4FF5}"/>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C43C9B7-76A5-4C49-87BD-BDA0EA462581}"/>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41" name="Group 40">
              <a:extLst>
                <a:ext uri="{FF2B5EF4-FFF2-40B4-BE49-F238E27FC236}">
                  <a16:creationId xmlns:a16="http://schemas.microsoft.com/office/drawing/2014/main" id="{1156B834-FDA1-460D-B589-06CFCFDEBE1E}"/>
                </a:ext>
              </a:extLst>
            </p:cNvPr>
            <p:cNvGrpSpPr/>
            <p:nvPr/>
          </p:nvGrpSpPr>
          <p:grpSpPr>
            <a:xfrm>
              <a:off x="3352799" y="4429468"/>
              <a:ext cx="457200" cy="864206"/>
              <a:chOff x="1371600" y="3352798"/>
              <a:chExt cx="457200" cy="864206"/>
            </a:xfrm>
          </p:grpSpPr>
          <p:cxnSp>
            <p:nvCxnSpPr>
              <p:cNvPr id="42" name="Straight Arrow Connector 41">
                <a:extLst>
                  <a:ext uri="{FF2B5EF4-FFF2-40B4-BE49-F238E27FC236}">
                    <a16:creationId xmlns:a16="http://schemas.microsoft.com/office/drawing/2014/main" id="{D2B460D6-2D15-4B2A-8153-01EB22C1A0C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17D041-6994-4BBD-B3C9-E6C484C19354}"/>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55" name="Group 54">
              <a:extLst>
                <a:ext uri="{FF2B5EF4-FFF2-40B4-BE49-F238E27FC236}">
                  <a16:creationId xmlns:a16="http://schemas.microsoft.com/office/drawing/2014/main" id="{E205DC49-BE9B-400B-B21D-1B6527B9A2A6}"/>
                </a:ext>
              </a:extLst>
            </p:cNvPr>
            <p:cNvGrpSpPr/>
            <p:nvPr/>
          </p:nvGrpSpPr>
          <p:grpSpPr>
            <a:xfrm>
              <a:off x="2071800" y="3568400"/>
              <a:ext cx="900000" cy="380998"/>
              <a:chOff x="2071800" y="2476499"/>
              <a:chExt cx="900000" cy="380998"/>
            </a:xfrm>
          </p:grpSpPr>
          <p:cxnSp>
            <p:nvCxnSpPr>
              <p:cNvPr id="53" name="Straight Arrow Connector 52">
                <a:extLst>
                  <a:ext uri="{FF2B5EF4-FFF2-40B4-BE49-F238E27FC236}">
                    <a16:creationId xmlns:a16="http://schemas.microsoft.com/office/drawing/2014/main" id="{B13BC726-6914-4F82-BD79-372261685D31}"/>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1828C9E-14DE-4688-A5E3-810B1AB400BE}"/>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cxnSp>
          <p:nvCxnSpPr>
            <p:cNvPr id="74" name="Straight Arrow Connector 73">
              <a:extLst>
                <a:ext uri="{FF2B5EF4-FFF2-40B4-BE49-F238E27FC236}">
                  <a16:creationId xmlns:a16="http://schemas.microsoft.com/office/drawing/2014/main" id="{0A500C95-F144-4095-877C-2020994A33D2}"/>
                </a:ext>
              </a:extLst>
            </p:cNvPr>
            <p:cNvCxnSpPr>
              <a:cxnSpLocks/>
            </p:cNvCxnSpPr>
            <p:nvPr/>
          </p:nvCxnSpPr>
          <p:spPr>
            <a:xfrm>
              <a:off x="3200400" y="31651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38905CE-CDB0-45D1-B904-5FA1CE0673BC}"/>
                </a:ext>
              </a:extLst>
            </p:cNvPr>
            <p:cNvCxnSpPr>
              <a:cxnSpLocks/>
            </p:cNvCxnSpPr>
            <p:nvPr/>
          </p:nvCxnSpPr>
          <p:spPr>
            <a:xfrm>
              <a:off x="3810000" y="16650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9158D44-319C-461B-8AD6-8272C85213BB}"/>
                </a:ext>
              </a:extLst>
            </p:cNvPr>
            <p:cNvSpPr txBox="1"/>
            <p:nvPr/>
          </p:nvSpPr>
          <p:spPr>
            <a:xfrm>
              <a:off x="2865120" y="1267672"/>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77" name="TextBox 76">
              <a:extLst>
                <a:ext uri="{FF2B5EF4-FFF2-40B4-BE49-F238E27FC236}">
                  <a16:creationId xmlns:a16="http://schemas.microsoft.com/office/drawing/2014/main" id="{4651242A-FFFB-4FD0-ABA1-54B8A221EC37}"/>
                </a:ext>
              </a:extLst>
            </p:cNvPr>
            <p:cNvSpPr txBox="1"/>
            <p:nvPr/>
          </p:nvSpPr>
          <p:spPr>
            <a:xfrm>
              <a:off x="3581400" y="1267672"/>
              <a:ext cx="457200" cy="380998"/>
            </a:xfrm>
            <a:prstGeom prst="rect">
              <a:avLst/>
            </a:prstGeom>
            <a:noFill/>
          </p:spPr>
          <p:txBody>
            <a:bodyPr wrap="square" rtlCol="0">
              <a:spAutoFit/>
            </a:bodyPr>
            <a:lstStyle/>
            <a:p>
              <a:r>
                <a:rPr lang="en-US" dirty="0"/>
                <a:t>A</a:t>
              </a:r>
              <a:r>
                <a:rPr lang="en-US" baseline="-25000" dirty="0"/>
                <a:t>3</a:t>
              </a:r>
              <a:endParaRPr lang="en-IN" dirty="0"/>
            </a:p>
          </p:txBody>
        </p:sp>
        <p:cxnSp>
          <p:nvCxnSpPr>
            <p:cNvPr id="79" name="Straight Connector 78">
              <a:extLst>
                <a:ext uri="{FF2B5EF4-FFF2-40B4-BE49-F238E27FC236}">
                  <a16:creationId xmlns:a16="http://schemas.microsoft.com/office/drawing/2014/main" id="{DDC4265B-D4D0-4043-B32A-D25674629AD0}"/>
                </a:ext>
              </a:extLst>
            </p:cNvPr>
            <p:cNvCxnSpPr/>
            <p:nvPr/>
          </p:nvCxnSpPr>
          <p:spPr>
            <a:xfrm rot="5400000" flipV="1">
              <a:off x="2671304" y="20123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C3804D-E5BE-44CA-A357-2B727C7F3056}"/>
                </a:ext>
              </a:extLst>
            </p:cNvPr>
            <p:cNvCxnSpPr>
              <a:cxnSpLocks/>
            </p:cNvCxnSpPr>
            <p:nvPr/>
          </p:nvCxnSpPr>
          <p:spPr>
            <a:xfrm rot="5400000" flipV="1">
              <a:off x="3068895" y="31479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Stored Data 71">
              <a:extLst>
                <a:ext uri="{FF2B5EF4-FFF2-40B4-BE49-F238E27FC236}">
                  <a16:creationId xmlns:a16="http://schemas.microsoft.com/office/drawing/2014/main" id="{EA73A5B1-7E0D-4AB1-9117-3536032BD96C}"/>
                </a:ext>
              </a:extLst>
            </p:cNvPr>
            <p:cNvSpPr/>
            <p:nvPr/>
          </p:nvSpPr>
          <p:spPr>
            <a:xfrm rot="16200000">
              <a:off x="2884382" y="24486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Stored Data 71">
              <a:extLst>
                <a:ext uri="{FF2B5EF4-FFF2-40B4-BE49-F238E27FC236}">
                  <a16:creationId xmlns:a16="http://schemas.microsoft.com/office/drawing/2014/main" id="{7FC506E0-6A4C-4B6E-8911-6613D10E4724}"/>
                </a:ext>
              </a:extLst>
            </p:cNvPr>
            <p:cNvSpPr/>
            <p:nvPr/>
          </p:nvSpPr>
          <p:spPr>
            <a:xfrm rot="16200000">
              <a:off x="3136617" y="21825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Stored Data 71">
              <a:extLst>
                <a:ext uri="{FF2B5EF4-FFF2-40B4-BE49-F238E27FC236}">
                  <a16:creationId xmlns:a16="http://schemas.microsoft.com/office/drawing/2014/main" id="{DD1A2CDB-8CAE-42FF-A670-73860A8C29A6}"/>
                </a:ext>
              </a:extLst>
            </p:cNvPr>
            <p:cNvSpPr/>
            <p:nvPr/>
          </p:nvSpPr>
          <p:spPr>
            <a:xfrm rot="16200000">
              <a:off x="3146638" y="20888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83D8CCBE-2F11-49F5-88F8-9F407F42171D}"/>
              </a:ext>
            </a:extLst>
          </p:cNvPr>
          <p:cNvGrpSpPr/>
          <p:nvPr/>
        </p:nvGrpSpPr>
        <p:grpSpPr>
          <a:xfrm>
            <a:off x="4041141" y="1278983"/>
            <a:ext cx="1978659" cy="4055017"/>
            <a:chOff x="4041141" y="1278983"/>
            <a:chExt cx="1978659" cy="4055017"/>
          </a:xfrm>
        </p:grpSpPr>
        <p:grpSp>
          <p:nvGrpSpPr>
            <p:cNvPr id="10" name="Group 9">
              <a:extLst>
                <a:ext uri="{FF2B5EF4-FFF2-40B4-BE49-F238E27FC236}">
                  <a16:creationId xmlns:a16="http://schemas.microsoft.com/office/drawing/2014/main" id="{88B7CA4B-6365-465A-BF48-DF50CBE94268}"/>
                </a:ext>
              </a:extLst>
            </p:cNvPr>
            <p:cNvGrpSpPr/>
            <p:nvPr/>
          </p:nvGrpSpPr>
          <p:grpSpPr>
            <a:xfrm>
              <a:off x="4953000" y="3454100"/>
              <a:ext cx="1066800" cy="990600"/>
              <a:chOff x="990600" y="2362200"/>
              <a:chExt cx="1066800" cy="990600"/>
            </a:xfrm>
          </p:grpSpPr>
          <p:sp>
            <p:nvSpPr>
              <p:cNvPr id="11" name="Rectangle 10">
                <a:extLst>
                  <a:ext uri="{FF2B5EF4-FFF2-40B4-BE49-F238E27FC236}">
                    <a16:creationId xmlns:a16="http://schemas.microsoft.com/office/drawing/2014/main" id="{0E70F9B2-78EC-44E6-9761-1512C38C4632}"/>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D536D09-C3B8-434A-A7A5-2A502CFAF5FF}"/>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44" name="Group 43">
              <a:extLst>
                <a:ext uri="{FF2B5EF4-FFF2-40B4-BE49-F238E27FC236}">
                  <a16:creationId xmlns:a16="http://schemas.microsoft.com/office/drawing/2014/main" id="{19D531C3-1CA2-4E82-982F-B8B13AA19DBA}"/>
                </a:ext>
              </a:extLst>
            </p:cNvPr>
            <p:cNvGrpSpPr/>
            <p:nvPr/>
          </p:nvGrpSpPr>
          <p:grpSpPr>
            <a:xfrm>
              <a:off x="5351777" y="4469794"/>
              <a:ext cx="457200" cy="864206"/>
              <a:chOff x="1371600" y="3352798"/>
              <a:chExt cx="457200" cy="864206"/>
            </a:xfrm>
          </p:grpSpPr>
          <p:cxnSp>
            <p:nvCxnSpPr>
              <p:cNvPr id="45" name="Straight Arrow Connector 44">
                <a:extLst>
                  <a:ext uri="{FF2B5EF4-FFF2-40B4-BE49-F238E27FC236}">
                    <a16:creationId xmlns:a16="http://schemas.microsoft.com/office/drawing/2014/main" id="{1ED86FEC-99C9-4A97-B931-E51BCAA7E1F2}"/>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DF3132-7EC2-4FFB-84F1-2C566068B830}"/>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56" name="Group 55">
              <a:extLst>
                <a:ext uri="{FF2B5EF4-FFF2-40B4-BE49-F238E27FC236}">
                  <a16:creationId xmlns:a16="http://schemas.microsoft.com/office/drawing/2014/main" id="{9A33A8C9-B3DC-4939-9D10-6D41185004CC}"/>
                </a:ext>
              </a:extLst>
            </p:cNvPr>
            <p:cNvGrpSpPr/>
            <p:nvPr/>
          </p:nvGrpSpPr>
          <p:grpSpPr>
            <a:xfrm>
              <a:off x="4041141" y="3568400"/>
              <a:ext cx="900000" cy="380998"/>
              <a:chOff x="2071800" y="2476499"/>
              <a:chExt cx="900000" cy="380998"/>
            </a:xfrm>
          </p:grpSpPr>
          <p:cxnSp>
            <p:nvCxnSpPr>
              <p:cNvPr id="57" name="Straight Arrow Connector 56">
                <a:extLst>
                  <a:ext uri="{FF2B5EF4-FFF2-40B4-BE49-F238E27FC236}">
                    <a16:creationId xmlns:a16="http://schemas.microsoft.com/office/drawing/2014/main" id="{B820544B-2F4B-47E8-B27C-C3AE7F500B7D}"/>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CC2E6B-9602-482E-87DB-220A1316F34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cxnSp>
          <p:nvCxnSpPr>
            <p:cNvPr id="86" name="Straight Arrow Connector 85">
              <a:extLst>
                <a:ext uri="{FF2B5EF4-FFF2-40B4-BE49-F238E27FC236}">
                  <a16:creationId xmlns:a16="http://schemas.microsoft.com/office/drawing/2014/main" id="{0D828731-EE54-4BB4-AFC9-DE6B4E6914B1}"/>
                </a:ext>
              </a:extLst>
            </p:cNvPr>
            <p:cNvCxnSpPr>
              <a:cxnSpLocks/>
            </p:cNvCxnSpPr>
            <p:nvPr/>
          </p:nvCxnSpPr>
          <p:spPr>
            <a:xfrm>
              <a:off x="5170884" y="3176416"/>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3D50134-54E8-440A-AE12-7E77F28910E2}"/>
                </a:ext>
              </a:extLst>
            </p:cNvPr>
            <p:cNvCxnSpPr>
              <a:cxnSpLocks/>
            </p:cNvCxnSpPr>
            <p:nvPr/>
          </p:nvCxnSpPr>
          <p:spPr>
            <a:xfrm>
              <a:off x="5780484" y="1676311"/>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DE74025-9E8A-4F5C-80AA-8AA0A6B7475E}"/>
                </a:ext>
              </a:extLst>
            </p:cNvPr>
            <p:cNvSpPr txBox="1"/>
            <p:nvPr/>
          </p:nvSpPr>
          <p:spPr>
            <a:xfrm>
              <a:off x="4835604" y="1278983"/>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89" name="TextBox 88">
              <a:extLst>
                <a:ext uri="{FF2B5EF4-FFF2-40B4-BE49-F238E27FC236}">
                  <a16:creationId xmlns:a16="http://schemas.microsoft.com/office/drawing/2014/main" id="{3F0186B9-17BF-4A85-A925-94E702FE965E}"/>
                </a:ext>
              </a:extLst>
            </p:cNvPr>
            <p:cNvSpPr txBox="1"/>
            <p:nvPr/>
          </p:nvSpPr>
          <p:spPr>
            <a:xfrm>
              <a:off x="5551884" y="1278983"/>
              <a:ext cx="457200" cy="380998"/>
            </a:xfrm>
            <a:prstGeom prst="rect">
              <a:avLst/>
            </a:prstGeom>
            <a:noFill/>
          </p:spPr>
          <p:txBody>
            <a:bodyPr wrap="square" rtlCol="0">
              <a:spAutoFit/>
            </a:bodyPr>
            <a:lstStyle/>
            <a:p>
              <a:r>
                <a:rPr lang="en-US" dirty="0"/>
                <a:t>A</a:t>
              </a:r>
              <a:r>
                <a:rPr lang="en-US" baseline="-25000" dirty="0"/>
                <a:t>2</a:t>
              </a:r>
              <a:endParaRPr lang="en-IN" dirty="0"/>
            </a:p>
          </p:txBody>
        </p:sp>
        <p:cxnSp>
          <p:nvCxnSpPr>
            <p:cNvPr id="91" name="Straight Connector 90">
              <a:extLst>
                <a:ext uri="{FF2B5EF4-FFF2-40B4-BE49-F238E27FC236}">
                  <a16:creationId xmlns:a16="http://schemas.microsoft.com/office/drawing/2014/main" id="{0E09C0E4-34E9-4585-A7B2-7F2B63521883}"/>
                </a:ext>
              </a:extLst>
            </p:cNvPr>
            <p:cNvCxnSpPr/>
            <p:nvPr/>
          </p:nvCxnSpPr>
          <p:spPr>
            <a:xfrm rot="5400000" flipV="1">
              <a:off x="4641788" y="2023670"/>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7436111-01B8-4D6B-9238-B24C11343464}"/>
                </a:ext>
              </a:extLst>
            </p:cNvPr>
            <p:cNvCxnSpPr>
              <a:cxnSpLocks/>
            </p:cNvCxnSpPr>
            <p:nvPr/>
          </p:nvCxnSpPr>
          <p:spPr>
            <a:xfrm rot="5400000" flipV="1">
              <a:off x="5039379" y="3159284"/>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Stored Data 71">
              <a:extLst>
                <a:ext uri="{FF2B5EF4-FFF2-40B4-BE49-F238E27FC236}">
                  <a16:creationId xmlns:a16="http://schemas.microsoft.com/office/drawing/2014/main" id="{BD91B3D5-9E22-4F7F-9E8E-B5812E623D6E}"/>
                </a:ext>
              </a:extLst>
            </p:cNvPr>
            <p:cNvSpPr/>
            <p:nvPr/>
          </p:nvSpPr>
          <p:spPr>
            <a:xfrm rot="16200000">
              <a:off x="4854866" y="2459956"/>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Stored Data 71">
              <a:extLst>
                <a:ext uri="{FF2B5EF4-FFF2-40B4-BE49-F238E27FC236}">
                  <a16:creationId xmlns:a16="http://schemas.microsoft.com/office/drawing/2014/main" id="{CB73CA86-F1E4-4ED0-BAFE-974C49ACADD9}"/>
                </a:ext>
              </a:extLst>
            </p:cNvPr>
            <p:cNvSpPr/>
            <p:nvPr/>
          </p:nvSpPr>
          <p:spPr>
            <a:xfrm rot="16200000">
              <a:off x="5107101" y="2193847"/>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Stored Data 71">
              <a:extLst>
                <a:ext uri="{FF2B5EF4-FFF2-40B4-BE49-F238E27FC236}">
                  <a16:creationId xmlns:a16="http://schemas.microsoft.com/office/drawing/2014/main" id="{45FE8FB6-AD19-4774-881A-FF3095CCC39F}"/>
                </a:ext>
              </a:extLst>
            </p:cNvPr>
            <p:cNvSpPr/>
            <p:nvPr/>
          </p:nvSpPr>
          <p:spPr>
            <a:xfrm rot="16200000">
              <a:off x="5117122" y="2100190"/>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5" name="Group 24">
            <a:extLst>
              <a:ext uri="{FF2B5EF4-FFF2-40B4-BE49-F238E27FC236}">
                <a16:creationId xmlns:a16="http://schemas.microsoft.com/office/drawing/2014/main" id="{1CF2D8EA-9704-4DCD-BB33-CAA149DA6958}"/>
              </a:ext>
            </a:extLst>
          </p:cNvPr>
          <p:cNvGrpSpPr/>
          <p:nvPr/>
        </p:nvGrpSpPr>
        <p:grpSpPr>
          <a:xfrm>
            <a:off x="6034200" y="1277472"/>
            <a:ext cx="2506360" cy="4041297"/>
            <a:chOff x="6034200" y="1277472"/>
            <a:chExt cx="2506360" cy="4041297"/>
          </a:xfrm>
        </p:grpSpPr>
        <p:grpSp>
          <p:nvGrpSpPr>
            <p:cNvPr id="13" name="Group 12">
              <a:extLst>
                <a:ext uri="{FF2B5EF4-FFF2-40B4-BE49-F238E27FC236}">
                  <a16:creationId xmlns:a16="http://schemas.microsoft.com/office/drawing/2014/main" id="{AA9BD1B0-023C-43D6-AF5B-491D713F17CD}"/>
                </a:ext>
              </a:extLst>
            </p:cNvPr>
            <p:cNvGrpSpPr/>
            <p:nvPr/>
          </p:nvGrpSpPr>
          <p:grpSpPr>
            <a:xfrm>
              <a:off x="6934200" y="3454099"/>
              <a:ext cx="1066800" cy="990600"/>
              <a:chOff x="990600" y="2362200"/>
              <a:chExt cx="1066800" cy="990600"/>
            </a:xfrm>
          </p:grpSpPr>
          <p:sp>
            <p:nvSpPr>
              <p:cNvPr id="14" name="Rectangle 13">
                <a:extLst>
                  <a:ext uri="{FF2B5EF4-FFF2-40B4-BE49-F238E27FC236}">
                    <a16:creationId xmlns:a16="http://schemas.microsoft.com/office/drawing/2014/main" id="{07C8A1C0-8697-46DC-8950-CFC9193BA36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C6B12B1-F59A-492B-A092-9C6B8E5DAFDE}"/>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47" name="Group 46">
              <a:extLst>
                <a:ext uri="{FF2B5EF4-FFF2-40B4-BE49-F238E27FC236}">
                  <a16:creationId xmlns:a16="http://schemas.microsoft.com/office/drawing/2014/main" id="{C0E3653F-C787-47D8-B991-7004DFF85AF9}"/>
                </a:ext>
              </a:extLst>
            </p:cNvPr>
            <p:cNvGrpSpPr/>
            <p:nvPr/>
          </p:nvGrpSpPr>
          <p:grpSpPr>
            <a:xfrm>
              <a:off x="7332976" y="4454563"/>
              <a:ext cx="457200" cy="864206"/>
              <a:chOff x="1371600" y="3352798"/>
              <a:chExt cx="457200" cy="864206"/>
            </a:xfrm>
          </p:grpSpPr>
          <p:cxnSp>
            <p:nvCxnSpPr>
              <p:cNvPr id="48" name="Straight Arrow Connector 47">
                <a:extLst>
                  <a:ext uri="{FF2B5EF4-FFF2-40B4-BE49-F238E27FC236}">
                    <a16:creationId xmlns:a16="http://schemas.microsoft.com/office/drawing/2014/main" id="{F09F652C-9796-4394-8A99-016E160872A7}"/>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9085F48-C321-4328-8970-1C39F60DC7A1}"/>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59" name="Group 58">
              <a:extLst>
                <a:ext uri="{FF2B5EF4-FFF2-40B4-BE49-F238E27FC236}">
                  <a16:creationId xmlns:a16="http://schemas.microsoft.com/office/drawing/2014/main" id="{C2DED79D-D03D-419E-9CDB-C5CE57E9B6E2}"/>
                </a:ext>
              </a:extLst>
            </p:cNvPr>
            <p:cNvGrpSpPr/>
            <p:nvPr/>
          </p:nvGrpSpPr>
          <p:grpSpPr>
            <a:xfrm>
              <a:off x="6034200" y="3568400"/>
              <a:ext cx="900000" cy="380998"/>
              <a:chOff x="2071800" y="2476499"/>
              <a:chExt cx="900000" cy="380998"/>
            </a:xfrm>
          </p:grpSpPr>
          <p:cxnSp>
            <p:nvCxnSpPr>
              <p:cNvPr id="60" name="Straight Arrow Connector 59">
                <a:extLst>
                  <a:ext uri="{FF2B5EF4-FFF2-40B4-BE49-F238E27FC236}">
                    <a16:creationId xmlns:a16="http://schemas.microsoft.com/office/drawing/2014/main" id="{C7EFEE18-2E5C-4191-AED0-F7C4C43A80D5}"/>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35A5D6-8E00-42BA-BA2B-0523EC654CC2}"/>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62" name="Group 61">
              <a:extLst>
                <a:ext uri="{FF2B5EF4-FFF2-40B4-BE49-F238E27FC236}">
                  <a16:creationId xmlns:a16="http://schemas.microsoft.com/office/drawing/2014/main" id="{3F3A6AB0-092D-41DA-B3C5-995EA425C4A9}"/>
                </a:ext>
              </a:extLst>
            </p:cNvPr>
            <p:cNvGrpSpPr/>
            <p:nvPr/>
          </p:nvGrpSpPr>
          <p:grpSpPr>
            <a:xfrm>
              <a:off x="7995480" y="3568399"/>
              <a:ext cx="545080" cy="380999"/>
              <a:chOff x="2051880" y="2476498"/>
              <a:chExt cx="545080" cy="380999"/>
            </a:xfrm>
          </p:grpSpPr>
          <p:cxnSp>
            <p:nvCxnSpPr>
              <p:cNvPr id="63" name="Straight Arrow Connector 62">
                <a:extLst>
                  <a:ext uri="{FF2B5EF4-FFF2-40B4-BE49-F238E27FC236}">
                    <a16:creationId xmlns:a16="http://schemas.microsoft.com/office/drawing/2014/main" id="{A66CA3ED-8694-474A-AB5C-CA445FD2A0E7}"/>
                  </a:ext>
                </a:extLst>
              </p:cNvPr>
              <p:cNvCxnSpPr>
                <a:cxnSpLocks/>
              </p:cNvCxnSpPr>
              <p:nvPr/>
            </p:nvCxnSpPr>
            <p:spPr>
              <a:xfrm rot="5400000">
                <a:off x="2298480" y="2610897"/>
                <a:ext cx="0" cy="493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E31BA0C-8416-4BB0-916B-EA945B94C735}"/>
                  </a:ext>
                </a:extLst>
              </p:cNvPr>
              <p:cNvSpPr txBox="1"/>
              <p:nvPr/>
            </p:nvSpPr>
            <p:spPr>
              <a:xfrm>
                <a:off x="2139760" y="2476498"/>
                <a:ext cx="457200" cy="380998"/>
              </a:xfrm>
              <a:prstGeom prst="rect">
                <a:avLst/>
              </a:prstGeom>
              <a:noFill/>
            </p:spPr>
            <p:txBody>
              <a:bodyPr wrap="square" rtlCol="0">
                <a:spAutoFit/>
              </a:bodyPr>
              <a:lstStyle/>
              <a:p>
                <a:r>
                  <a:rPr lang="en-US" dirty="0" err="1"/>
                  <a:t>C</a:t>
                </a:r>
                <a:r>
                  <a:rPr lang="en-US" baseline="-25000" dirty="0" err="1"/>
                  <a:t>in</a:t>
                </a:r>
                <a:endParaRPr lang="en-IN" dirty="0"/>
              </a:p>
            </p:txBody>
          </p:sp>
        </p:grpSp>
        <p:cxnSp>
          <p:nvCxnSpPr>
            <p:cNvPr id="98" name="Straight Arrow Connector 97">
              <a:extLst>
                <a:ext uri="{FF2B5EF4-FFF2-40B4-BE49-F238E27FC236}">
                  <a16:creationId xmlns:a16="http://schemas.microsoft.com/office/drawing/2014/main" id="{3489A36E-9D85-4852-8F50-D867E8242BAC}"/>
                </a:ext>
              </a:extLst>
            </p:cNvPr>
            <p:cNvCxnSpPr>
              <a:cxnSpLocks/>
            </p:cNvCxnSpPr>
            <p:nvPr/>
          </p:nvCxnSpPr>
          <p:spPr>
            <a:xfrm>
              <a:off x="7170626" y="31749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DDDFD57-1111-4766-8818-C9CAA0676198}"/>
                </a:ext>
              </a:extLst>
            </p:cNvPr>
            <p:cNvCxnSpPr>
              <a:cxnSpLocks/>
            </p:cNvCxnSpPr>
            <p:nvPr/>
          </p:nvCxnSpPr>
          <p:spPr>
            <a:xfrm>
              <a:off x="7780226" y="16748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D3C1757-535A-412A-8CC0-97BAC6A35C29}"/>
                </a:ext>
              </a:extLst>
            </p:cNvPr>
            <p:cNvSpPr txBox="1"/>
            <p:nvPr/>
          </p:nvSpPr>
          <p:spPr>
            <a:xfrm>
              <a:off x="6835346" y="1277472"/>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101" name="TextBox 100">
              <a:extLst>
                <a:ext uri="{FF2B5EF4-FFF2-40B4-BE49-F238E27FC236}">
                  <a16:creationId xmlns:a16="http://schemas.microsoft.com/office/drawing/2014/main" id="{567C1CB5-BF29-4F96-B300-A8C8A4FAC4ED}"/>
                </a:ext>
              </a:extLst>
            </p:cNvPr>
            <p:cNvSpPr txBox="1"/>
            <p:nvPr/>
          </p:nvSpPr>
          <p:spPr>
            <a:xfrm>
              <a:off x="7551626" y="1277472"/>
              <a:ext cx="457200" cy="380998"/>
            </a:xfrm>
            <a:prstGeom prst="rect">
              <a:avLst/>
            </a:prstGeom>
            <a:noFill/>
          </p:spPr>
          <p:txBody>
            <a:bodyPr wrap="square" rtlCol="0">
              <a:spAutoFit/>
            </a:bodyPr>
            <a:lstStyle/>
            <a:p>
              <a:r>
                <a:rPr lang="en-US"/>
                <a:t>A</a:t>
              </a:r>
              <a:r>
                <a:rPr lang="en-US" baseline="-25000"/>
                <a:t>1</a:t>
              </a:r>
              <a:endParaRPr lang="en-IN" dirty="0"/>
            </a:p>
          </p:txBody>
        </p:sp>
        <p:cxnSp>
          <p:nvCxnSpPr>
            <p:cNvPr id="103" name="Straight Connector 102">
              <a:extLst>
                <a:ext uri="{FF2B5EF4-FFF2-40B4-BE49-F238E27FC236}">
                  <a16:creationId xmlns:a16="http://schemas.microsoft.com/office/drawing/2014/main" id="{B9B2AEFE-84EA-43A4-B8FC-AE6BCEF158CD}"/>
                </a:ext>
              </a:extLst>
            </p:cNvPr>
            <p:cNvCxnSpPr/>
            <p:nvPr/>
          </p:nvCxnSpPr>
          <p:spPr>
            <a:xfrm rot="5400000" flipV="1">
              <a:off x="6641530" y="20221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3AC5498-0EFC-4127-BB34-20C5CC0B9B81}"/>
                </a:ext>
              </a:extLst>
            </p:cNvPr>
            <p:cNvCxnSpPr>
              <a:cxnSpLocks/>
            </p:cNvCxnSpPr>
            <p:nvPr/>
          </p:nvCxnSpPr>
          <p:spPr>
            <a:xfrm rot="5400000" flipV="1">
              <a:off x="7039121" y="31577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6" name="Stored Data 71">
              <a:extLst>
                <a:ext uri="{FF2B5EF4-FFF2-40B4-BE49-F238E27FC236}">
                  <a16:creationId xmlns:a16="http://schemas.microsoft.com/office/drawing/2014/main" id="{E8907402-909C-4DD3-83B7-78574D58E462}"/>
                </a:ext>
              </a:extLst>
            </p:cNvPr>
            <p:cNvSpPr/>
            <p:nvPr/>
          </p:nvSpPr>
          <p:spPr>
            <a:xfrm rot="16200000">
              <a:off x="6854608" y="24584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Stored Data 71">
              <a:extLst>
                <a:ext uri="{FF2B5EF4-FFF2-40B4-BE49-F238E27FC236}">
                  <a16:creationId xmlns:a16="http://schemas.microsoft.com/office/drawing/2014/main" id="{725404EC-C824-4BF4-9B97-D1B153DBD94B}"/>
                </a:ext>
              </a:extLst>
            </p:cNvPr>
            <p:cNvSpPr/>
            <p:nvPr/>
          </p:nvSpPr>
          <p:spPr>
            <a:xfrm rot="16200000">
              <a:off x="7106843" y="21923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Stored Data 71">
              <a:extLst>
                <a:ext uri="{FF2B5EF4-FFF2-40B4-BE49-F238E27FC236}">
                  <a16:creationId xmlns:a16="http://schemas.microsoft.com/office/drawing/2014/main" id="{EB645B36-1E10-45D6-9910-ACD21FE0A4F7}"/>
                </a:ext>
              </a:extLst>
            </p:cNvPr>
            <p:cNvSpPr/>
            <p:nvPr/>
          </p:nvSpPr>
          <p:spPr>
            <a:xfrm rot="16200000">
              <a:off x="7116864" y="20986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2" name="Rectangle 111">
            <a:extLst>
              <a:ext uri="{FF2B5EF4-FFF2-40B4-BE49-F238E27FC236}">
                <a16:creationId xmlns:a16="http://schemas.microsoft.com/office/drawing/2014/main" id="{5CC18C71-26EC-4E7E-AC2A-DBBCC4DD66F7}"/>
              </a:ext>
            </a:extLst>
          </p:cNvPr>
          <p:cNvSpPr/>
          <p:nvPr/>
        </p:nvSpPr>
        <p:spPr>
          <a:xfrm>
            <a:off x="771466" y="5579017"/>
            <a:ext cx="7741154"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When M = 0, Circuit is an adder.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When M = 1, Circuit becomes a subtractor</a:t>
            </a:r>
            <a:r>
              <a:rPr lang="en-US" dirty="0"/>
              <a:t>.</a:t>
            </a:r>
          </a:p>
        </p:txBody>
      </p:sp>
      <p:grpSp>
        <p:nvGrpSpPr>
          <p:cNvPr id="30" name="Group 29">
            <a:extLst>
              <a:ext uri="{FF2B5EF4-FFF2-40B4-BE49-F238E27FC236}">
                <a16:creationId xmlns:a16="http://schemas.microsoft.com/office/drawing/2014/main" id="{1322E7BC-82B8-4EA9-93E1-7AFCEAB61AB5}"/>
              </a:ext>
            </a:extLst>
          </p:cNvPr>
          <p:cNvGrpSpPr/>
          <p:nvPr/>
        </p:nvGrpSpPr>
        <p:grpSpPr>
          <a:xfrm>
            <a:off x="1379104" y="1828800"/>
            <a:ext cx="7764896" cy="2131387"/>
            <a:chOff x="1403292" y="1831661"/>
            <a:chExt cx="7764896" cy="2131387"/>
          </a:xfrm>
        </p:grpSpPr>
        <p:cxnSp>
          <p:nvCxnSpPr>
            <p:cNvPr id="110" name="Straight Connector 109">
              <a:extLst>
                <a:ext uri="{FF2B5EF4-FFF2-40B4-BE49-F238E27FC236}">
                  <a16:creationId xmlns:a16="http://schemas.microsoft.com/office/drawing/2014/main" id="{FDEA0AE0-044F-4706-9BD3-CDA6A79009F9}"/>
                </a:ext>
              </a:extLst>
            </p:cNvPr>
            <p:cNvCxnSpPr/>
            <p:nvPr/>
          </p:nvCxnSpPr>
          <p:spPr>
            <a:xfrm rot="5400000" flipV="1">
              <a:off x="7531621" y="2982047"/>
              <a:ext cx="1962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28E9019-75B4-438B-A8D3-89202CAD80E1}"/>
                </a:ext>
              </a:extLst>
            </p:cNvPr>
            <p:cNvGrpSpPr/>
            <p:nvPr/>
          </p:nvGrpSpPr>
          <p:grpSpPr>
            <a:xfrm>
              <a:off x="1403292" y="1831661"/>
              <a:ext cx="7764896" cy="552012"/>
              <a:chOff x="1403292" y="1831661"/>
              <a:chExt cx="7764896" cy="552012"/>
            </a:xfrm>
          </p:grpSpPr>
          <p:cxnSp>
            <p:nvCxnSpPr>
              <p:cNvPr id="92" name="Straight Connector 91">
                <a:extLst>
                  <a:ext uri="{FF2B5EF4-FFF2-40B4-BE49-F238E27FC236}">
                    <a16:creationId xmlns:a16="http://schemas.microsoft.com/office/drawing/2014/main" id="{644A5F8D-CEB1-4D4C-8CD6-CDD8DF49FE58}"/>
                  </a:ext>
                </a:extLst>
              </p:cNvPr>
              <p:cNvCxnSpPr/>
              <p:nvPr/>
            </p:nvCxnSpPr>
            <p:spPr>
              <a:xfrm rot="5400000" flipV="1">
                <a:off x="5185136" y="2203672"/>
                <a:ext cx="360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8A6C275-B55F-4326-B415-FD02771450F3}"/>
                  </a:ext>
                </a:extLst>
              </p:cNvPr>
              <p:cNvCxnSpPr/>
              <p:nvPr/>
            </p:nvCxnSpPr>
            <p:spPr>
              <a:xfrm rot="5400000" flipV="1">
                <a:off x="7184878" y="2202161"/>
                <a:ext cx="360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DB4CD60-3D3A-42C0-8446-6E52F2EC2C6F}"/>
                  </a:ext>
                </a:extLst>
              </p:cNvPr>
              <p:cNvCxnSpPr/>
              <p:nvPr/>
            </p:nvCxnSpPr>
            <p:spPr>
              <a:xfrm rot="5400000" flipV="1">
                <a:off x="1233453" y="2192362"/>
                <a:ext cx="36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3483A14-071F-4ABE-A028-73A28F8CC782}"/>
                  </a:ext>
                </a:extLst>
              </p:cNvPr>
              <p:cNvCxnSpPr/>
              <p:nvPr/>
            </p:nvCxnSpPr>
            <p:spPr>
              <a:xfrm rot="5400000" flipV="1">
                <a:off x="3214653" y="2192362"/>
                <a:ext cx="360000" cy="1"/>
              </a:xfrm>
              <a:prstGeom prst="line">
                <a:avLst/>
              </a:prstGeom>
              <a:ln w="28575">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5ECB2E77-0998-49EB-A564-C66C9D884414}"/>
                  </a:ext>
                </a:extLst>
              </p:cNvPr>
              <p:cNvGrpSpPr/>
              <p:nvPr/>
            </p:nvGrpSpPr>
            <p:grpSpPr>
              <a:xfrm>
                <a:off x="1403292" y="1831661"/>
                <a:ext cx="7764896" cy="380998"/>
                <a:chOff x="1403291" y="1831660"/>
                <a:chExt cx="7764896" cy="380998"/>
              </a:xfrm>
            </p:grpSpPr>
            <p:cxnSp>
              <p:nvCxnSpPr>
                <p:cNvPr id="116" name="Straight Connector 115">
                  <a:extLst>
                    <a:ext uri="{FF2B5EF4-FFF2-40B4-BE49-F238E27FC236}">
                      <a16:creationId xmlns:a16="http://schemas.microsoft.com/office/drawing/2014/main" id="{2014128C-6D33-4D75-97D0-DC4D82DB1B97}"/>
                    </a:ext>
                  </a:extLst>
                </p:cNvPr>
                <p:cNvCxnSpPr/>
                <p:nvPr/>
              </p:nvCxnSpPr>
              <p:spPr>
                <a:xfrm>
                  <a:off x="1403291" y="2012359"/>
                  <a:ext cx="734954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0E628D6D-A94B-4277-A85A-A26B15354097}"/>
                    </a:ext>
                  </a:extLst>
                </p:cNvPr>
                <p:cNvSpPr txBox="1"/>
                <p:nvPr/>
              </p:nvSpPr>
              <p:spPr>
                <a:xfrm>
                  <a:off x="8710987" y="1831660"/>
                  <a:ext cx="457200" cy="380998"/>
                </a:xfrm>
                <a:prstGeom prst="rect">
                  <a:avLst/>
                </a:prstGeom>
                <a:noFill/>
              </p:spPr>
              <p:txBody>
                <a:bodyPr wrap="square" rtlCol="0">
                  <a:spAutoFit/>
                </a:bodyPr>
                <a:lstStyle/>
                <a:p>
                  <a:r>
                    <a:rPr lang="en-US" dirty="0"/>
                    <a:t>M</a:t>
                  </a:r>
                  <a:endParaRPr lang="en-IN" dirty="0"/>
                </a:p>
              </p:txBody>
            </p:sp>
          </p:grpSp>
        </p:grpSp>
      </p:grpSp>
    </p:spTree>
    <p:extLst>
      <p:ext uri="{BB962C8B-B14F-4D97-AF65-F5344CB8AC3E}">
        <p14:creationId xmlns:p14="http://schemas.microsoft.com/office/powerpoint/2010/main" val="1308865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925A-D22A-42CE-BF36-460481C02096}"/>
              </a:ext>
            </a:extLst>
          </p:cNvPr>
          <p:cNvSpPr>
            <a:spLocks noGrp="1"/>
          </p:cNvSpPr>
          <p:nvPr>
            <p:ph type="title"/>
          </p:nvPr>
        </p:nvSpPr>
        <p:spPr/>
        <p:txBody>
          <a:bodyPr/>
          <a:lstStyle/>
          <a:p>
            <a:r>
              <a:rPr lang="en-US" dirty="0"/>
              <a:t>Look Ahead Carry Adder</a:t>
            </a:r>
            <a:endParaRPr lang="en-IN" dirty="0"/>
          </a:p>
        </p:txBody>
      </p:sp>
      <p:sp>
        <p:nvSpPr>
          <p:cNvPr id="3" name="Content Placeholder 2">
            <a:extLst>
              <a:ext uri="{FF2B5EF4-FFF2-40B4-BE49-F238E27FC236}">
                <a16:creationId xmlns:a16="http://schemas.microsoft.com/office/drawing/2014/main" id="{301DE32F-DDE9-4515-88CA-319CFA682992}"/>
              </a:ext>
            </a:extLst>
          </p:cNvPr>
          <p:cNvSpPr>
            <a:spLocks noGrp="1"/>
          </p:cNvSpPr>
          <p:nvPr>
            <p:ph idx="1"/>
          </p:nvPr>
        </p:nvSpPr>
        <p:spPr>
          <a:xfrm>
            <a:off x="190500" y="990600"/>
            <a:ext cx="8763000" cy="5334000"/>
          </a:xfrm>
        </p:spPr>
        <p:txBody>
          <a:bodyPr/>
          <a:lstStyle/>
          <a:p>
            <a:pPr algn="just"/>
            <a:r>
              <a:rPr lang="en-US" dirty="0"/>
              <a:t>Speeds up the process by eliminating the ripple carry delay.</a:t>
            </a:r>
          </a:p>
          <a:p>
            <a:pPr algn="just"/>
            <a:r>
              <a:rPr lang="en-US" dirty="0"/>
              <a:t>The method of speeding up the addition process is based on: </a:t>
            </a:r>
            <a:r>
              <a:rPr lang="en-US" i="1" dirty="0"/>
              <a:t>carry generate</a:t>
            </a:r>
            <a:r>
              <a:rPr lang="en-US" dirty="0"/>
              <a:t> and </a:t>
            </a:r>
            <a:r>
              <a:rPr lang="en-US" i="1" dirty="0"/>
              <a:t>carry propagate</a:t>
            </a:r>
            <a:r>
              <a:rPr lang="en-US" dirty="0"/>
              <a:t> functions.</a:t>
            </a:r>
          </a:p>
          <a:p>
            <a:pPr algn="just"/>
            <a:r>
              <a:rPr lang="en-US" dirty="0"/>
              <a:t>Consider one full adder stage; say the nth stage of a parallel adder shown in below Figure.</a:t>
            </a:r>
            <a:endParaRPr lang="en-IN" dirty="0"/>
          </a:p>
        </p:txBody>
      </p:sp>
      <p:grpSp>
        <p:nvGrpSpPr>
          <p:cNvPr id="34" name="Group 33">
            <a:extLst>
              <a:ext uri="{FF2B5EF4-FFF2-40B4-BE49-F238E27FC236}">
                <a16:creationId xmlns:a16="http://schemas.microsoft.com/office/drawing/2014/main" id="{693B40A8-57DF-4402-8BAE-4C635FA9EA40}"/>
              </a:ext>
            </a:extLst>
          </p:cNvPr>
          <p:cNvGrpSpPr/>
          <p:nvPr/>
        </p:nvGrpSpPr>
        <p:grpSpPr>
          <a:xfrm>
            <a:off x="228600" y="3769360"/>
            <a:ext cx="8785646" cy="1259840"/>
            <a:chOff x="228600" y="3769360"/>
            <a:chExt cx="8785646" cy="1259840"/>
          </a:xfrm>
        </p:grpSpPr>
        <p:grpSp>
          <p:nvGrpSpPr>
            <p:cNvPr id="33" name="Group 32">
              <a:extLst>
                <a:ext uri="{FF2B5EF4-FFF2-40B4-BE49-F238E27FC236}">
                  <a16:creationId xmlns:a16="http://schemas.microsoft.com/office/drawing/2014/main" id="{0CA56608-8A35-4CBF-8703-5CE78F0694D1}"/>
                </a:ext>
              </a:extLst>
            </p:cNvPr>
            <p:cNvGrpSpPr/>
            <p:nvPr/>
          </p:nvGrpSpPr>
          <p:grpSpPr>
            <a:xfrm>
              <a:off x="228600" y="3769360"/>
              <a:ext cx="8785646" cy="1259840"/>
              <a:chOff x="228600" y="3769360"/>
              <a:chExt cx="8785646" cy="1259840"/>
            </a:xfrm>
          </p:grpSpPr>
          <p:grpSp>
            <p:nvGrpSpPr>
              <p:cNvPr id="6" name="Group 5">
                <a:extLst>
                  <a:ext uri="{FF2B5EF4-FFF2-40B4-BE49-F238E27FC236}">
                    <a16:creationId xmlns:a16="http://schemas.microsoft.com/office/drawing/2014/main" id="{BD18AD32-9316-4238-B243-93D7A4104AAE}"/>
                  </a:ext>
                </a:extLst>
              </p:cNvPr>
              <p:cNvGrpSpPr/>
              <p:nvPr/>
            </p:nvGrpSpPr>
            <p:grpSpPr>
              <a:xfrm>
                <a:off x="1295400" y="3959860"/>
                <a:ext cx="838200" cy="685800"/>
                <a:chOff x="1219200" y="3886200"/>
                <a:chExt cx="838200" cy="685800"/>
              </a:xfrm>
            </p:grpSpPr>
            <p:sp>
              <p:nvSpPr>
                <p:cNvPr id="4" name="Rectangle 3">
                  <a:extLst>
                    <a:ext uri="{FF2B5EF4-FFF2-40B4-BE49-F238E27FC236}">
                      <a16:creationId xmlns:a16="http://schemas.microsoft.com/office/drawing/2014/main" id="{DE8F29FB-C8CC-4263-93FF-445568A0F2F0}"/>
                    </a:ext>
                  </a:extLst>
                </p:cNvPr>
                <p:cNvSpPr/>
                <p:nvPr/>
              </p:nvSpPr>
              <p:spPr>
                <a:xfrm>
                  <a:off x="1219200" y="3886200"/>
                  <a:ext cx="838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C1C8983-B397-4150-825D-2542F89CCC5E}"/>
                    </a:ext>
                  </a:extLst>
                </p:cNvPr>
                <p:cNvSpPr txBox="1"/>
                <p:nvPr/>
              </p:nvSpPr>
              <p:spPr>
                <a:xfrm>
                  <a:off x="1437640" y="4048760"/>
                  <a:ext cx="533400" cy="381000"/>
                </a:xfrm>
                <a:prstGeom prst="rect">
                  <a:avLst/>
                </a:prstGeom>
                <a:noFill/>
              </p:spPr>
              <p:txBody>
                <a:bodyPr wrap="square" rtlCol="0">
                  <a:spAutoFit/>
                </a:bodyPr>
                <a:lstStyle/>
                <a:p>
                  <a:r>
                    <a:rPr lang="en-US" dirty="0"/>
                    <a:t>HA</a:t>
                  </a:r>
                  <a:endParaRPr lang="en-IN" dirty="0"/>
                </a:p>
              </p:txBody>
            </p:sp>
          </p:grpSp>
          <p:grpSp>
            <p:nvGrpSpPr>
              <p:cNvPr id="7" name="Group 6">
                <a:extLst>
                  <a:ext uri="{FF2B5EF4-FFF2-40B4-BE49-F238E27FC236}">
                    <a16:creationId xmlns:a16="http://schemas.microsoft.com/office/drawing/2014/main" id="{7CCFBDE7-3730-4A34-B4FF-F9334558F851}"/>
                  </a:ext>
                </a:extLst>
              </p:cNvPr>
              <p:cNvGrpSpPr/>
              <p:nvPr/>
            </p:nvGrpSpPr>
            <p:grpSpPr>
              <a:xfrm>
                <a:off x="3581400" y="4302760"/>
                <a:ext cx="838200" cy="685800"/>
                <a:chOff x="1219200" y="3886200"/>
                <a:chExt cx="838200" cy="685800"/>
              </a:xfrm>
            </p:grpSpPr>
            <p:sp>
              <p:nvSpPr>
                <p:cNvPr id="8" name="Rectangle 7">
                  <a:extLst>
                    <a:ext uri="{FF2B5EF4-FFF2-40B4-BE49-F238E27FC236}">
                      <a16:creationId xmlns:a16="http://schemas.microsoft.com/office/drawing/2014/main" id="{7E1AB77A-A7FE-4669-818F-B9BD4FF8223A}"/>
                    </a:ext>
                  </a:extLst>
                </p:cNvPr>
                <p:cNvSpPr/>
                <p:nvPr/>
              </p:nvSpPr>
              <p:spPr>
                <a:xfrm>
                  <a:off x="1219200" y="3886200"/>
                  <a:ext cx="838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BE27404-76DF-4395-BC7D-18F88FEEE572}"/>
                    </a:ext>
                  </a:extLst>
                </p:cNvPr>
                <p:cNvSpPr txBox="1"/>
                <p:nvPr/>
              </p:nvSpPr>
              <p:spPr>
                <a:xfrm>
                  <a:off x="1437640" y="4048760"/>
                  <a:ext cx="533400" cy="381000"/>
                </a:xfrm>
                <a:prstGeom prst="rect">
                  <a:avLst/>
                </a:prstGeom>
                <a:noFill/>
              </p:spPr>
              <p:txBody>
                <a:bodyPr wrap="square" rtlCol="0">
                  <a:spAutoFit/>
                </a:bodyPr>
                <a:lstStyle/>
                <a:p>
                  <a:r>
                    <a:rPr lang="en-US" dirty="0"/>
                    <a:t>HA</a:t>
                  </a:r>
                  <a:endParaRPr lang="en-IN" dirty="0"/>
                </a:p>
              </p:txBody>
            </p:sp>
          </p:grpSp>
          <p:cxnSp>
            <p:nvCxnSpPr>
              <p:cNvPr id="11" name="Straight Connector 10">
                <a:extLst>
                  <a:ext uri="{FF2B5EF4-FFF2-40B4-BE49-F238E27FC236}">
                    <a16:creationId xmlns:a16="http://schemas.microsoft.com/office/drawing/2014/main" id="{5D56DF1D-1D77-4C90-B704-6958DEA3786F}"/>
                  </a:ext>
                </a:extLst>
              </p:cNvPr>
              <p:cNvCxnSpPr/>
              <p:nvPr/>
            </p:nvCxnSpPr>
            <p:spPr>
              <a:xfrm>
                <a:off x="575400" y="4114800"/>
                <a:ext cx="72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70B7FF-EDA7-4654-8BFB-F70B23F6E412}"/>
                  </a:ext>
                </a:extLst>
              </p:cNvPr>
              <p:cNvCxnSpPr/>
              <p:nvPr/>
            </p:nvCxnSpPr>
            <p:spPr>
              <a:xfrm>
                <a:off x="575400" y="4470400"/>
                <a:ext cx="72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A394A3-B4A1-485E-B5B2-1DA7FFAD0080}"/>
                  </a:ext>
                </a:extLst>
              </p:cNvPr>
              <p:cNvSpPr txBox="1"/>
              <p:nvPr/>
            </p:nvSpPr>
            <p:spPr>
              <a:xfrm>
                <a:off x="228600" y="3942080"/>
                <a:ext cx="533400" cy="381000"/>
              </a:xfrm>
              <a:prstGeom prst="rect">
                <a:avLst/>
              </a:prstGeom>
              <a:noFill/>
            </p:spPr>
            <p:txBody>
              <a:bodyPr wrap="square" rtlCol="0">
                <a:spAutoFit/>
              </a:bodyPr>
              <a:lstStyle/>
              <a:p>
                <a:r>
                  <a:rPr lang="en-US" dirty="0"/>
                  <a:t>A</a:t>
                </a:r>
                <a:r>
                  <a:rPr lang="en-US" baseline="-25000" dirty="0"/>
                  <a:t>n</a:t>
                </a:r>
                <a:endParaRPr lang="en-IN" dirty="0"/>
              </a:p>
            </p:txBody>
          </p:sp>
          <p:sp>
            <p:nvSpPr>
              <p:cNvPr id="14" name="TextBox 13">
                <a:extLst>
                  <a:ext uri="{FF2B5EF4-FFF2-40B4-BE49-F238E27FC236}">
                    <a16:creationId xmlns:a16="http://schemas.microsoft.com/office/drawing/2014/main" id="{2A968350-7EEF-47C2-8B07-FD1AB0C47F64}"/>
                  </a:ext>
                </a:extLst>
              </p:cNvPr>
              <p:cNvSpPr txBox="1"/>
              <p:nvPr/>
            </p:nvSpPr>
            <p:spPr>
              <a:xfrm>
                <a:off x="228600" y="4284980"/>
                <a:ext cx="533400" cy="381000"/>
              </a:xfrm>
              <a:prstGeom prst="rect">
                <a:avLst/>
              </a:prstGeom>
              <a:noFill/>
            </p:spPr>
            <p:txBody>
              <a:bodyPr wrap="square" rtlCol="0">
                <a:spAutoFit/>
              </a:bodyPr>
              <a:lstStyle/>
              <a:p>
                <a:r>
                  <a:rPr lang="en-US" dirty="0"/>
                  <a:t>B</a:t>
                </a:r>
                <a:r>
                  <a:rPr lang="en-US" baseline="-25000" dirty="0"/>
                  <a:t>n</a:t>
                </a:r>
                <a:endParaRPr lang="en-IN" dirty="0"/>
              </a:p>
            </p:txBody>
          </p:sp>
          <p:cxnSp>
            <p:nvCxnSpPr>
              <p:cNvPr id="15" name="Straight Connector 14">
                <a:extLst>
                  <a:ext uri="{FF2B5EF4-FFF2-40B4-BE49-F238E27FC236}">
                    <a16:creationId xmlns:a16="http://schemas.microsoft.com/office/drawing/2014/main" id="{8BB86E4F-DAFA-427B-82FB-891612B7EC3A}"/>
                  </a:ext>
                </a:extLst>
              </p:cNvPr>
              <p:cNvCxnSpPr/>
              <p:nvPr/>
            </p:nvCxnSpPr>
            <p:spPr>
              <a:xfrm>
                <a:off x="575400" y="4846320"/>
                <a:ext cx="300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AF176D-C565-4972-B632-DC34AA68C6B7}"/>
                  </a:ext>
                </a:extLst>
              </p:cNvPr>
              <p:cNvSpPr txBox="1"/>
              <p:nvPr/>
            </p:nvSpPr>
            <p:spPr>
              <a:xfrm>
                <a:off x="228600" y="4648200"/>
                <a:ext cx="533400" cy="381000"/>
              </a:xfrm>
              <a:prstGeom prst="rect">
                <a:avLst/>
              </a:prstGeom>
              <a:noFill/>
            </p:spPr>
            <p:txBody>
              <a:bodyPr wrap="square" rtlCol="0">
                <a:spAutoFit/>
              </a:bodyPr>
              <a:lstStyle/>
              <a:p>
                <a:r>
                  <a:rPr lang="en-US" dirty="0"/>
                  <a:t>C</a:t>
                </a:r>
                <a:r>
                  <a:rPr lang="en-US" baseline="-25000" dirty="0"/>
                  <a:t>n</a:t>
                </a:r>
                <a:endParaRPr lang="en-IN" dirty="0"/>
              </a:p>
            </p:txBody>
          </p:sp>
          <p:cxnSp>
            <p:nvCxnSpPr>
              <p:cNvPr id="17" name="Straight Connector 16">
                <a:extLst>
                  <a:ext uri="{FF2B5EF4-FFF2-40B4-BE49-F238E27FC236}">
                    <a16:creationId xmlns:a16="http://schemas.microsoft.com/office/drawing/2014/main" id="{EF23ABF5-8A92-41B8-9CC5-A279F2D9BD7C}"/>
                  </a:ext>
                </a:extLst>
              </p:cNvPr>
              <p:cNvCxnSpPr/>
              <p:nvPr/>
            </p:nvCxnSpPr>
            <p:spPr>
              <a:xfrm>
                <a:off x="2133600" y="4122420"/>
                <a:ext cx="306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DC5246-DC3A-4601-A371-C81D1BCC5360}"/>
                  </a:ext>
                </a:extLst>
              </p:cNvPr>
              <p:cNvCxnSpPr/>
              <p:nvPr/>
            </p:nvCxnSpPr>
            <p:spPr>
              <a:xfrm>
                <a:off x="2133600" y="4465320"/>
                <a:ext cx="14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3C831F3-E972-45F0-BF0B-350C63DCFB5B}"/>
                  </a:ext>
                </a:extLst>
              </p:cNvPr>
              <p:cNvSpPr txBox="1"/>
              <p:nvPr/>
            </p:nvSpPr>
            <p:spPr>
              <a:xfrm>
                <a:off x="2352040" y="3769360"/>
                <a:ext cx="1076960" cy="369332"/>
              </a:xfrm>
              <a:prstGeom prst="rect">
                <a:avLst/>
              </a:prstGeom>
              <a:noFill/>
            </p:spPr>
            <p:txBody>
              <a:bodyPr wrap="square" rtlCol="0">
                <a:spAutoFit/>
              </a:bodyPr>
              <a:lstStyle/>
              <a:p>
                <a:r>
                  <a:rPr lang="en-US" dirty="0"/>
                  <a:t>A</a:t>
                </a:r>
                <a:r>
                  <a:rPr lang="en-US" baseline="-25000" dirty="0"/>
                  <a:t>n</a:t>
                </a:r>
                <a:r>
                  <a:rPr lang="en-US" dirty="0"/>
                  <a:t> B</a:t>
                </a:r>
                <a:r>
                  <a:rPr lang="en-US" baseline="-25000" dirty="0"/>
                  <a:t>n </a:t>
                </a:r>
                <a:r>
                  <a:rPr lang="en-US" dirty="0"/>
                  <a:t>= </a:t>
                </a:r>
                <a:r>
                  <a:rPr lang="en-US" dirty="0" err="1"/>
                  <a:t>G</a:t>
                </a:r>
                <a:r>
                  <a:rPr lang="en-US" baseline="-25000" dirty="0" err="1"/>
                  <a:t>n</a:t>
                </a:r>
                <a:endParaRPr lang="en-IN" dirty="0"/>
              </a:p>
            </p:txBody>
          </p:sp>
          <p:sp>
            <p:nvSpPr>
              <p:cNvPr id="20" name="TextBox 19">
                <a:extLst>
                  <a:ext uri="{FF2B5EF4-FFF2-40B4-BE49-F238E27FC236}">
                    <a16:creationId xmlns:a16="http://schemas.microsoft.com/office/drawing/2014/main" id="{E4197644-F8E5-4F2D-B7A0-EFA9CABEF19E}"/>
                  </a:ext>
                </a:extLst>
              </p:cNvPr>
              <p:cNvSpPr txBox="1"/>
              <p:nvPr/>
            </p:nvSpPr>
            <p:spPr>
              <a:xfrm>
                <a:off x="2226400" y="4125715"/>
                <a:ext cx="1355000" cy="369332"/>
              </a:xfrm>
              <a:prstGeom prst="rect">
                <a:avLst/>
              </a:prstGeom>
              <a:noFill/>
            </p:spPr>
            <p:txBody>
              <a:bodyPr wrap="square" rtlCol="0">
                <a:spAutoFit/>
              </a:bodyPr>
              <a:lstStyle/>
              <a:p>
                <a:r>
                  <a:rPr lang="en-US" dirty="0"/>
                  <a:t>A</a:t>
                </a:r>
                <a:r>
                  <a:rPr lang="en-US" baseline="-25000" dirty="0"/>
                  <a:t>n</a:t>
                </a:r>
                <a:r>
                  <a:rPr lang="en-US" dirty="0"/>
                  <a:t> </a:t>
                </a:r>
                <a:r>
                  <a:rPr lang="en-US" sz="16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 </a:t>
                </a:r>
                <a:r>
                  <a:rPr lang="en-US" dirty="0"/>
                  <a:t>=  </a:t>
                </a:r>
                <a:r>
                  <a:rPr lang="en-US" dirty="0" err="1"/>
                  <a:t>P</a:t>
                </a:r>
                <a:r>
                  <a:rPr lang="en-US" baseline="-25000" dirty="0" err="1"/>
                  <a:t>n</a:t>
                </a:r>
                <a:endParaRPr lang="en-IN" dirty="0"/>
              </a:p>
            </p:txBody>
          </p:sp>
          <p:grpSp>
            <p:nvGrpSpPr>
              <p:cNvPr id="21" name="Group 20">
                <a:extLst>
                  <a:ext uri="{FF2B5EF4-FFF2-40B4-BE49-F238E27FC236}">
                    <a16:creationId xmlns:a16="http://schemas.microsoft.com/office/drawing/2014/main" id="{6431268C-B93E-4690-8B2E-52BCBBC21207}"/>
                  </a:ext>
                </a:extLst>
              </p:cNvPr>
              <p:cNvGrpSpPr/>
              <p:nvPr/>
            </p:nvGrpSpPr>
            <p:grpSpPr>
              <a:xfrm>
                <a:off x="5181615" y="3974346"/>
                <a:ext cx="3366636" cy="634214"/>
                <a:chOff x="3671352" y="3339258"/>
                <a:chExt cx="2529394" cy="433177"/>
              </a:xfrm>
            </p:grpSpPr>
            <p:cxnSp>
              <p:nvCxnSpPr>
                <p:cNvPr id="22" name="Straight Connector 21">
                  <a:extLst>
                    <a:ext uri="{FF2B5EF4-FFF2-40B4-BE49-F238E27FC236}">
                      <a16:creationId xmlns:a16="http://schemas.microsoft.com/office/drawing/2014/main" id="{D3C10DFF-7020-42C4-85DE-3F211B90AB28}"/>
                    </a:ext>
                  </a:extLst>
                </p:cNvPr>
                <p:cNvCxnSpPr/>
                <p:nvPr/>
              </p:nvCxnSpPr>
              <p:spPr>
                <a:xfrm flipV="1">
                  <a:off x="3671354" y="36552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C22B38-20FF-4077-B6A1-1DA79D1F4D97}"/>
                    </a:ext>
                  </a:extLst>
                </p:cNvPr>
                <p:cNvCxnSpPr/>
                <p:nvPr/>
              </p:nvCxnSpPr>
              <p:spPr>
                <a:xfrm flipV="1">
                  <a:off x="3671352" y="344014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42F444-9EA7-4879-A015-26E50C08B443}"/>
                    </a:ext>
                  </a:extLst>
                </p:cNvPr>
                <p:cNvCxnSpPr/>
                <p:nvPr/>
              </p:nvCxnSpPr>
              <p:spPr>
                <a:xfrm flipV="1">
                  <a:off x="4550865" y="3541059"/>
                  <a:ext cx="1649881"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1B48FBB-26AB-4F84-AB8C-2276DABCAC0E}"/>
                    </a:ext>
                  </a:extLst>
                </p:cNvPr>
                <p:cNvGrpSpPr/>
                <p:nvPr/>
              </p:nvGrpSpPr>
              <p:grpSpPr>
                <a:xfrm>
                  <a:off x="3990333" y="3339258"/>
                  <a:ext cx="564867" cy="433177"/>
                  <a:chOff x="3990333" y="3339258"/>
                  <a:chExt cx="564867" cy="433177"/>
                </a:xfrm>
              </p:grpSpPr>
              <p:sp>
                <p:nvSpPr>
                  <p:cNvPr id="26" name="Stored Data 71">
                    <a:extLst>
                      <a:ext uri="{FF2B5EF4-FFF2-40B4-BE49-F238E27FC236}">
                        <a16:creationId xmlns:a16="http://schemas.microsoft.com/office/drawing/2014/main" id="{26810E7A-8D41-4420-9456-E19110A89DAA}"/>
                      </a:ext>
                    </a:extLst>
                  </p:cNvPr>
                  <p:cNvSpPr/>
                  <p:nvPr/>
                </p:nvSpPr>
                <p:spPr>
                  <a:xfrm rot="10800000">
                    <a:off x="3997591" y="3339258"/>
                    <a:ext cx="557609" cy="43317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ored Data 71">
                    <a:extLst>
                      <a:ext uri="{FF2B5EF4-FFF2-40B4-BE49-F238E27FC236}">
                        <a16:creationId xmlns:a16="http://schemas.microsoft.com/office/drawing/2014/main" id="{6AF0CF84-3A6B-466A-864E-0DD1F9854500}"/>
                      </a:ext>
                    </a:extLst>
                  </p:cNvPr>
                  <p:cNvSpPr/>
                  <p:nvPr/>
                </p:nvSpPr>
                <p:spPr>
                  <a:xfrm rot="10800000">
                    <a:off x="3990333" y="3339258"/>
                    <a:ext cx="99895" cy="43317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28" name="Straight Connector 27">
                <a:extLst>
                  <a:ext uri="{FF2B5EF4-FFF2-40B4-BE49-F238E27FC236}">
                    <a16:creationId xmlns:a16="http://schemas.microsoft.com/office/drawing/2014/main" id="{18A01A6C-C1CB-4DF4-B7BE-AD18809E7EE1}"/>
                  </a:ext>
                </a:extLst>
              </p:cNvPr>
              <p:cNvCxnSpPr/>
              <p:nvPr/>
            </p:nvCxnSpPr>
            <p:spPr>
              <a:xfrm>
                <a:off x="4419600" y="4437019"/>
                <a:ext cx="828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306BEE-2DC8-4DB9-A76D-4F14FBB65B12}"/>
                  </a:ext>
                </a:extLst>
              </p:cNvPr>
              <p:cNvCxnSpPr/>
              <p:nvPr/>
            </p:nvCxnSpPr>
            <p:spPr>
              <a:xfrm>
                <a:off x="4415116" y="4838700"/>
                <a:ext cx="41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0A516A-4E25-4996-844A-A9A79D537D86}"/>
                  </a:ext>
                </a:extLst>
              </p:cNvPr>
              <p:cNvSpPr txBox="1"/>
              <p:nvPr/>
            </p:nvSpPr>
            <p:spPr>
              <a:xfrm>
                <a:off x="4497642" y="4090908"/>
                <a:ext cx="1076960" cy="369332"/>
              </a:xfrm>
              <a:prstGeom prst="rect">
                <a:avLst/>
              </a:prstGeom>
              <a:noFill/>
            </p:spPr>
            <p:txBody>
              <a:bodyPr wrap="square" rtlCol="0">
                <a:spAutoFit/>
              </a:bodyPr>
              <a:lstStyle/>
              <a:p>
                <a:r>
                  <a:rPr lang="en-US" dirty="0" err="1"/>
                  <a:t>P</a:t>
                </a:r>
                <a:r>
                  <a:rPr lang="en-US" baseline="-25000" dirty="0" err="1"/>
                  <a:t>n</a:t>
                </a:r>
                <a:r>
                  <a:rPr lang="en-US" dirty="0"/>
                  <a:t> C</a:t>
                </a:r>
                <a:r>
                  <a:rPr lang="en-US" baseline="-25000" dirty="0"/>
                  <a:t>n </a:t>
                </a:r>
                <a:r>
                  <a:rPr lang="en-US" dirty="0"/>
                  <a:t>= C</a:t>
                </a:r>
                <a:r>
                  <a:rPr lang="en-US" baseline="-25000" dirty="0"/>
                  <a:t>0</a:t>
                </a:r>
                <a:endParaRPr lang="en-IN" dirty="0"/>
              </a:p>
            </p:txBody>
          </p:sp>
          <p:sp>
            <p:nvSpPr>
              <p:cNvPr id="31" name="TextBox 30">
                <a:extLst>
                  <a:ext uri="{FF2B5EF4-FFF2-40B4-BE49-F238E27FC236}">
                    <a16:creationId xmlns:a16="http://schemas.microsoft.com/office/drawing/2014/main" id="{B1A74578-1452-45F0-A548-65FF9A44D6F5}"/>
                  </a:ext>
                </a:extLst>
              </p:cNvPr>
              <p:cNvSpPr txBox="1"/>
              <p:nvPr/>
            </p:nvSpPr>
            <p:spPr>
              <a:xfrm>
                <a:off x="6400800" y="3894121"/>
                <a:ext cx="2613446" cy="369332"/>
              </a:xfrm>
              <a:prstGeom prst="rect">
                <a:avLst/>
              </a:prstGeom>
              <a:noFill/>
            </p:spPr>
            <p:txBody>
              <a:bodyPr wrap="square" rtlCol="0">
                <a:spAutoFit/>
              </a:bodyPr>
              <a:lstStyle/>
              <a:p>
                <a:r>
                  <a:rPr lang="en-US" dirty="0"/>
                  <a:t>C</a:t>
                </a:r>
                <a:r>
                  <a:rPr lang="en-US" baseline="-25000" dirty="0"/>
                  <a:t>n+1</a:t>
                </a:r>
                <a:r>
                  <a:rPr lang="en-US" dirty="0"/>
                  <a:t> = (A</a:t>
                </a:r>
                <a:r>
                  <a:rPr lang="en-US" baseline="-25000" dirty="0"/>
                  <a:t>n</a:t>
                </a:r>
                <a:r>
                  <a:rPr lang="en-US" dirty="0"/>
                  <a:t> </a:t>
                </a:r>
                <a:r>
                  <a:rPr lang="en-US" sz="14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a:t>
                </a:r>
                <a:r>
                  <a:rPr lang="en-US" dirty="0"/>
                  <a:t>) C</a:t>
                </a:r>
                <a:r>
                  <a:rPr lang="en-US" baseline="-25000" dirty="0"/>
                  <a:t>n</a:t>
                </a:r>
                <a:r>
                  <a:rPr lang="en-US" dirty="0"/>
                  <a:t> + A</a:t>
                </a:r>
                <a:r>
                  <a:rPr lang="en-US" baseline="-25000" dirty="0"/>
                  <a:t>n</a:t>
                </a:r>
                <a:r>
                  <a:rPr lang="en-US" dirty="0"/>
                  <a:t> B</a:t>
                </a:r>
                <a:r>
                  <a:rPr lang="en-US" baseline="-25000" dirty="0"/>
                  <a:t>n</a:t>
                </a:r>
                <a:endParaRPr lang="en-IN" dirty="0"/>
              </a:p>
            </p:txBody>
          </p:sp>
        </p:grpSp>
        <p:sp>
          <p:nvSpPr>
            <p:cNvPr id="32" name="TextBox 31">
              <a:extLst>
                <a:ext uri="{FF2B5EF4-FFF2-40B4-BE49-F238E27FC236}">
                  <a16:creationId xmlns:a16="http://schemas.microsoft.com/office/drawing/2014/main" id="{91FA37CC-43F7-4791-8F14-2BF80D08128A}"/>
                </a:ext>
              </a:extLst>
            </p:cNvPr>
            <p:cNvSpPr txBox="1"/>
            <p:nvPr/>
          </p:nvSpPr>
          <p:spPr>
            <a:xfrm>
              <a:off x="6447916" y="4487426"/>
              <a:ext cx="2566330" cy="369332"/>
            </a:xfrm>
            <a:prstGeom prst="rect">
              <a:avLst/>
            </a:prstGeom>
            <a:noFill/>
          </p:spPr>
          <p:txBody>
            <a:bodyPr wrap="square" rtlCol="0">
              <a:spAutoFit/>
            </a:bodyPr>
            <a:lstStyle/>
            <a:p>
              <a:r>
                <a:rPr lang="en-US" dirty="0"/>
                <a:t>S</a:t>
              </a:r>
              <a:r>
                <a:rPr lang="en-US" baseline="-25000" dirty="0"/>
                <a:t>n</a:t>
              </a:r>
              <a:r>
                <a:rPr lang="en-US" dirty="0"/>
                <a:t> = A</a:t>
              </a:r>
              <a:r>
                <a:rPr lang="en-US" baseline="-25000" dirty="0"/>
                <a:t>n</a:t>
              </a:r>
              <a:r>
                <a:rPr lang="en-US" dirty="0"/>
                <a:t> </a:t>
              </a:r>
              <a:r>
                <a:rPr lang="en-US" sz="16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 </a:t>
              </a:r>
              <a:r>
                <a:rPr lang="en-US" sz="1600" dirty="0">
                  <a:latin typeface="Cambria Math" panose="02040503050406030204" pitchFamily="18" charset="0"/>
                  <a:ea typeface="Cambria Math" panose="02040503050406030204" pitchFamily="18" charset="0"/>
                </a:rPr>
                <a:t>⊕</a:t>
              </a:r>
              <a:r>
                <a:rPr lang="en-US" dirty="0"/>
                <a:t> C</a:t>
              </a:r>
              <a:r>
                <a:rPr lang="en-US" baseline="-25000" dirty="0"/>
                <a:t>n</a:t>
              </a:r>
              <a:endParaRPr lang="en-IN" dirty="0"/>
            </a:p>
          </p:txBody>
        </p:sp>
      </p:grpSp>
    </p:spTree>
    <p:extLst>
      <p:ext uri="{BB962C8B-B14F-4D97-AF65-F5344CB8AC3E}">
        <p14:creationId xmlns:p14="http://schemas.microsoft.com/office/powerpoint/2010/main" val="1430536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E674-F8F4-4493-9608-B822837E0646}"/>
              </a:ext>
            </a:extLst>
          </p:cNvPr>
          <p:cNvSpPr>
            <a:spLocks noGrp="1"/>
          </p:cNvSpPr>
          <p:nvPr>
            <p:ph type="title"/>
          </p:nvPr>
        </p:nvSpPr>
        <p:spPr/>
        <p:txBody>
          <a:bodyPr/>
          <a:lstStyle/>
          <a:p>
            <a:r>
              <a:rPr lang="en-US" dirty="0"/>
              <a:t>Look Ahead Carry Adder</a:t>
            </a:r>
            <a:endParaRPr lang="en-IN" dirty="0"/>
          </a:p>
        </p:txBody>
      </p:sp>
      <p:sp>
        <p:nvSpPr>
          <p:cNvPr id="3" name="Content Placeholder 2">
            <a:extLst>
              <a:ext uri="{FF2B5EF4-FFF2-40B4-BE49-F238E27FC236}">
                <a16:creationId xmlns:a16="http://schemas.microsoft.com/office/drawing/2014/main" id="{7252A8C8-D730-4DF7-A82B-A5141F95C387}"/>
              </a:ext>
            </a:extLst>
          </p:cNvPr>
          <p:cNvSpPr>
            <a:spLocks noGrp="1"/>
          </p:cNvSpPr>
          <p:nvPr>
            <p:ph idx="1"/>
          </p:nvPr>
        </p:nvSpPr>
        <p:spPr/>
        <p:txBody>
          <a:bodyPr>
            <a:normAutofit lnSpcReduction="10000"/>
          </a:bodyPr>
          <a:lstStyle/>
          <a:p>
            <a:r>
              <a:rPr lang="en-US" dirty="0"/>
              <a:t>S</a:t>
            </a:r>
            <a:r>
              <a:rPr lang="en-US" baseline="-25000" dirty="0"/>
              <a:t>n</a:t>
            </a:r>
            <a:r>
              <a:rPr lang="en-US" dirty="0"/>
              <a:t> = </a:t>
            </a:r>
            <a:r>
              <a:rPr lang="en-US" dirty="0" err="1"/>
              <a:t>P</a:t>
            </a:r>
            <a:r>
              <a:rPr lang="en-US" baseline="-25000" dirty="0" err="1"/>
              <a:t>n</a:t>
            </a:r>
            <a:r>
              <a:rPr lang="en-US" dirty="0"/>
              <a:t> </a:t>
            </a:r>
            <a:r>
              <a:rPr lang="en-US" sz="20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C</a:t>
            </a:r>
            <a:r>
              <a:rPr lang="en-US" baseline="-25000" dirty="0"/>
              <a:t>n</a:t>
            </a:r>
            <a:r>
              <a:rPr lang="en-US" dirty="0"/>
              <a:t> where </a:t>
            </a:r>
            <a:r>
              <a:rPr lang="en-US" dirty="0" err="1"/>
              <a:t>P</a:t>
            </a:r>
            <a:r>
              <a:rPr lang="en-US" baseline="-25000" dirty="0" err="1"/>
              <a:t>n</a:t>
            </a:r>
            <a:r>
              <a:rPr lang="en-US" dirty="0"/>
              <a:t> = A</a:t>
            </a:r>
            <a:r>
              <a:rPr lang="en-US" baseline="-25000" dirty="0"/>
              <a:t>n </a:t>
            </a:r>
            <a:r>
              <a:rPr lang="en-US" sz="20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a:t>
            </a:r>
            <a:endParaRPr lang="en-US" dirty="0"/>
          </a:p>
          <a:p>
            <a:r>
              <a:rPr lang="en-US" dirty="0"/>
              <a:t>C</a:t>
            </a:r>
            <a:r>
              <a:rPr lang="en-US" baseline="-25000" dirty="0"/>
              <a:t>n+1</a:t>
            </a:r>
            <a:r>
              <a:rPr lang="en-US" dirty="0"/>
              <a:t> = </a:t>
            </a:r>
            <a:r>
              <a:rPr lang="en-US" dirty="0" err="1"/>
              <a:t>G</a:t>
            </a:r>
            <a:r>
              <a:rPr lang="en-US" baseline="-25000" dirty="0" err="1"/>
              <a:t>n</a:t>
            </a:r>
            <a:r>
              <a:rPr lang="en-US" dirty="0"/>
              <a:t> + </a:t>
            </a:r>
            <a:r>
              <a:rPr lang="en-US" dirty="0" err="1"/>
              <a:t>P</a:t>
            </a:r>
            <a:r>
              <a:rPr lang="en-US" baseline="-25000" dirty="0" err="1"/>
              <a:t>n</a:t>
            </a:r>
            <a:r>
              <a:rPr lang="en-US" dirty="0"/>
              <a:t> C</a:t>
            </a:r>
            <a:r>
              <a:rPr lang="en-US" baseline="-25000" dirty="0"/>
              <a:t>n</a:t>
            </a:r>
            <a:r>
              <a:rPr lang="en-US" dirty="0"/>
              <a:t> where </a:t>
            </a:r>
            <a:r>
              <a:rPr lang="en-US" dirty="0" err="1"/>
              <a:t>G</a:t>
            </a:r>
            <a:r>
              <a:rPr lang="en-US" baseline="-25000" dirty="0" err="1"/>
              <a:t>n</a:t>
            </a:r>
            <a:r>
              <a:rPr lang="en-US" dirty="0"/>
              <a:t> = A</a:t>
            </a:r>
            <a:r>
              <a:rPr lang="en-US" baseline="-25000" dirty="0"/>
              <a:t>n </a:t>
            </a:r>
            <a:r>
              <a:rPr lang="en-US" dirty="0"/>
              <a:t>B</a:t>
            </a:r>
            <a:r>
              <a:rPr lang="en-US" baseline="-25000" dirty="0"/>
              <a:t>n</a:t>
            </a:r>
          </a:p>
          <a:p>
            <a:r>
              <a:rPr lang="en-US" dirty="0"/>
              <a:t>Possible to express the output carry of a higher significant stage in terms of applied input variables A, B and carry-in to the LSB adder.</a:t>
            </a:r>
          </a:p>
          <a:p>
            <a:r>
              <a:rPr lang="en-US" dirty="0"/>
              <a:t>Based on these, the expression for the carry-outs of various full adders are as follows:</a:t>
            </a:r>
          </a:p>
          <a:p>
            <a:pPr marL="361950" indent="0">
              <a:buNone/>
            </a:pPr>
            <a:r>
              <a:rPr lang="en-US" dirty="0"/>
              <a:t>C</a:t>
            </a:r>
            <a:r>
              <a:rPr lang="en-US" baseline="-25000" dirty="0"/>
              <a:t>2</a:t>
            </a:r>
            <a:r>
              <a:rPr lang="en-US" dirty="0"/>
              <a:t> = G</a:t>
            </a:r>
            <a:r>
              <a:rPr lang="en-US" baseline="-25000" dirty="0"/>
              <a:t>1</a:t>
            </a:r>
            <a:r>
              <a:rPr lang="en-US" dirty="0"/>
              <a:t> + P</a:t>
            </a:r>
            <a:r>
              <a:rPr lang="en-US" baseline="-25000" dirty="0"/>
              <a:t>1</a:t>
            </a:r>
            <a:r>
              <a:rPr lang="en-US" dirty="0"/>
              <a:t> C</a:t>
            </a:r>
            <a:r>
              <a:rPr lang="en-US" baseline="-25000" dirty="0"/>
              <a:t>1</a:t>
            </a:r>
          </a:p>
          <a:p>
            <a:pPr marL="361950" indent="0">
              <a:buNone/>
            </a:pPr>
            <a:r>
              <a:rPr lang="en-US" dirty="0"/>
              <a:t>C</a:t>
            </a:r>
            <a:r>
              <a:rPr lang="en-US" baseline="-25000" dirty="0"/>
              <a:t>3</a:t>
            </a:r>
            <a:r>
              <a:rPr lang="en-US" dirty="0"/>
              <a:t> = G</a:t>
            </a:r>
            <a:r>
              <a:rPr lang="en-US" baseline="-25000" dirty="0"/>
              <a:t>2</a:t>
            </a:r>
            <a:r>
              <a:rPr lang="en-US" dirty="0"/>
              <a:t> + P</a:t>
            </a:r>
            <a:r>
              <a:rPr lang="en-US" baseline="-25000" dirty="0"/>
              <a:t>2</a:t>
            </a:r>
            <a:r>
              <a:rPr lang="en-US" dirty="0"/>
              <a:t> C</a:t>
            </a:r>
            <a:r>
              <a:rPr lang="en-US" baseline="-25000" dirty="0"/>
              <a:t>2 </a:t>
            </a:r>
          </a:p>
          <a:p>
            <a:pPr marL="361950" indent="0">
              <a:buNone/>
            </a:pPr>
            <a:r>
              <a:rPr lang="en-US" baseline="-25000" dirty="0"/>
              <a:t>       </a:t>
            </a:r>
            <a:r>
              <a:rPr lang="en-US" dirty="0"/>
              <a:t>= G</a:t>
            </a:r>
            <a:r>
              <a:rPr lang="en-US" baseline="-25000" dirty="0"/>
              <a:t>2</a:t>
            </a:r>
            <a:r>
              <a:rPr lang="en-US" dirty="0"/>
              <a:t> + P</a:t>
            </a:r>
            <a:r>
              <a:rPr lang="en-US" baseline="-25000" dirty="0"/>
              <a:t>2</a:t>
            </a:r>
            <a:r>
              <a:rPr lang="en-US" dirty="0"/>
              <a:t> (G</a:t>
            </a:r>
            <a:r>
              <a:rPr lang="en-US" baseline="-25000" dirty="0"/>
              <a:t>1</a:t>
            </a:r>
            <a:r>
              <a:rPr lang="en-US" dirty="0"/>
              <a:t> + P</a:t>
            </a:r>
            <a:r>
              <a:rPr lang="en-US" baseline="-25000" dirty="0"/>
              <a:t>1</a:t>
            </a:r>
            <a:r>
              <a:rPr lang="en-US" dirty="0"/>
              <a:t> C</a:t>
            </a:r>
            <a:r>
              <a:rPr lang="en-US" baseline="-25000" dirty="0"/>
              <a:t>1</a:t>
            </a:r>
            <a:r>
              <a:rPr lang="en-US" dirty="0"/>
              <a:t>)</a:t>
            </a:r>
            <a:r>
              <a:rPr lang="en-US" baseline="-25000" dirty="0"/>
              <a:t> </a:t>
            </a:r>
          </a:p>
          <a:p>
            <a:pPr marL="361950" indent="0">
              <a:buNone/>
            </a:pPr>
            <a:r>
              <a:rPr lang="en-US" dirty="0"/>
              <a:t>     = G</a:t>
            </a:r>
            <a:r>
              <a:rPr lang="en-US" baseline="-25000" dirty="0"/>
              <a:t>2</a:t>
            </a:r>
            <a:r>
              <a:rPr lang="en-US" dirty="0"/>
              <a:t> + P</a:t>
            </a:r>
            <a:r>
              <a:rPr lang="en-US" baseline="-25000" dirty="0"/>
              <a:t>2</a:t>
            </a:r>
            <a:r>
              <a:rPr lang="en-US" dirty="0"/>
              <a:t> G</a:t>
            </a:r>
            <a:r>
              <a:rPr lang="en-US" baseline="-25000" dirty="0"/>
              <a:t>1</a:t>
            </a:r>
            <a:r>
              <a:rPr lang="en-US" dirty="0"/>
              <a:t> + P</a:t>
            </a:r>
            <a:r>
              <a:rPr lang="en-US" baseline="-25000" dirty="0"/>
              <a:t>2</a:t>
            </a:r>
            <a:r>
              <a:rPr lang="en-US" dirty="0"/>
              <a:t> P</a:t>
            </a:r>
            <a:r>
              <a:rPr lang="en-US" baseline="-25000" dirty="0"/>
              <a:t>1</a:t>
            </a:r>
            <a:r>
              <a:rPr lang="en-US" dirty="0"/>
              <a:t> C</a:t>
            </a:r>
            <a:r>
              <a:rPr lang="en-US" baseline="-25000" dirty="0"/>
              <a:t>1</a:t>
            </a:r>
          </a:p>
          <a:p>
            <a:pPr marL="361950" indent="0">
              <a:buNone/>
            </a:pPr>
            <a:r>
              <a:rPr lang="en-US" dirty="0"/>
              <a:t>C</a:t>
            </a:r>
            <a:r>
              <a:rPr lang="en-US" baseline="-25000" dirty="0"/>
              <a:t>4</a:t>
            </a:r>
            <a:r>
              <a:rPr lang="en-US" dirty="0"/>
              <a:t> = G</a:t>
            </a:r>
            <a:r>
              <a:rPr lang="en-US" baseline="-25000" dirty="0"/>
              <a:t>3</a:t>
            </a:r>
            <a:r>
              <a:rPr lang="en-US" dirty="0"/>
              <a:t> + P</a:t>
            </a:r>
            <a:r>
              <a:rPr lang="en-US" baseline="-25000" dirty="0"/>
              <a:t>3</a:t>
            </a:r>
            <a:r>
              <a:rPr lang="en-US" dirty="0"/>
              <a:t> C</a:t>
            </a:r>
            <a:r>
              <a:rPr lang="en-US" baseline="-25000" dirty="0"/>
              <a:t>3 </a:t>
            </a:r>
            <a:r>
              <a:rPr lang="en-US" dirty="0"/>
              <a:t>= G</a:t>
            </a:r>
            <a:r>
              <a:rPr lang="en-US" baseline="-25000" dirty="0"/>
              <a:t>3</a:t>
            </a:r>
            <a:r>
              <a:rPr lang="en-US" dirty="0"/>
              <a:t> + P</a:t>
            </a:r>
            <a:r>
              <a:rPr lang="en-US" baseline="-25000" dirty="0"/>
              <a:t>3</a:t>
            </a:r>
            <a:r>
              <a:rPr lang="en-US" dirty="0"/>
              <a:t> G</a:t>
            </a:r>
            <a:r>
              <a:rPr lang="en-US" baseline="-25000" dirty="0"/>
              <a:t>2</a:t>
            </a:r>
            <a:r>
              <a:rPr lang="en-US" dirty="0"/>
              <a:t> + P</a:t>
            </a:r>
            <a:r>
              <a:rPr lang="en-US" baseline="-25000" dirty="0"/>
              <a:t>3</a:t>
            </a:r>
            <a:r>
              <a:rPr lang="en-US" dirty="0"/>
              <a:t> P</a:t>
            </a:r>
            <a:r>
              <a:rPr lang="en-US" baseline="-25000" dirty="0"/>
              <a:t>2</a:t>
            </a:r>
            <a:r>
              <a:rPr lang="en-US" dirty="0"/>
              <a:t> G</a:t>
            </a:r>
            <a:r>
              <a:rPr lang="en-US" baseline="-25000" dirty="0"/>
              <a:t>1</a:t>
            </a:r>
            <a:r>
              <a:rPr lang="en-US" dirty="0"/>
              <a:t> + P</a:t>
            </a:r>
            <a:r>
              <a:rPr lang="en-US" baseline="-25000" dirty="0"/>
              <a:t>3</a:t>
            </a:r>
            <a:r>
              <a:rPr lang="en-US" dirty="0"/>
              <a:t> P</a:t>
            </a:r>
            <a:r>
              <a:rPr lang="en-US" baseline="-25000" dirty="0"/>
              <a:t>2</a:t>
            </a:r>
            <a:r>
              <a:rPr lang="en-US" dirty="0"/>
              <a:t> P</a:t>
            </a:r>
            <a:r>
              <a:rPr lang="en-US" baseline="-25000" dirty="0"/>
              <a:t>1</a:t>
            </a:r>
            <a:r>
              <a:rPr lang="en-US" dirty="0"/>
              <a:t> C</a:t>
            </a:r>
            <a:r>
              <a:rPr lang="en-US" baseline="-25000" dirty="0"/>
              <a:t>1</a:t>
            </a:r>
          </a:p>
          <a:p>
            <a:pPr marL="361950" indent="0">
              <a:buNone/>
            </a:pPr>
            <a:r>
              <a:rPr lang="en-US" dirty="0"/>
              <a:t>C</a:t>
            </a:r>
            <a:r>
              <a:rPr lang="en-US" baseline="-25000" dirty="0"/>
              <a:t>5</a:t>
            </a:r>
            <a:r>
              <a:rPr lang="en-US" dirty="0"/>
              <a:t> = G</a:t>
            </a:r>
            <a:r>
              <a:rPr lang="en-US" baseline="-25000" dirty="0"/>
              <a:t>4</a:t>
            </a:r>
            <a:r>
              <a:rPr lang="en-US" dirty="0"/>
              <a:t> + P</a:t>
            </a:r>
            <a:r>
              <a:rPr lang="en-US" baseline="-25000" dirty="0"/>
              <a:t>4</a:t>
            </a:r>
            <a:r>
              <a:rPr lang="en-US" dirty="0"/>
              <a:t> C</a:t>
            </a:r>
            <a:r>
              <a:rPr lang="en-US" baseline="-25000" dirty="0"/>
              <a:t>4</a:t>
            </a:r>
            <a:r>
              <a:rPr lang="en-US" dirty="0"/>
              <a:t> = G</a:t>
            </a:r>
            <a:r>
              <a:rPr lang="en-US" baseline="-25000" dirty="0"/>
              <a:t>4</a:t>
            </a:r>
            <a:r>
              <a:rPr lang="en-US" dirty="0"/>
              <a:t> + P</a:t>
            </a:r>
            <a:r>
              <a:rPr lang="en-US" baseline="-25000" dirty="0"/>
              <a:t>4</a:t>
            </a:r>
            <a:r>
              <a:rPr lang="en-US" dirty="0"/>
              <a:t> G</a:t>
            </a:r>
            <a:r>
              <a:rPr lang="en-US" baseline="-25000" dirty="0"/>
              <a:t>3</a:t>
            </a:r>
            <a:r>
              <a:rPr lang="en-US" dirty="0"/>
              <a:t> + P</a:t>
            </a:r>
            <a:r>
              <a:rPr lang="en-US" baseline="-25000" dirty="0"/>
              <a:t>4</a:t>
            </a:r>
            <a:r>
              <a:rPr lang="en-US" dirty="0"/>
              <a:t> P</a:t>
            </a:r>
            <a:r>
              <a:rPr lang="en-US" baseline="-25000" dirty="0"/>
              <a:t>3</a:t>
            </a:r>
            <a:r>
              <a:rPr lang="en-US" dirty="0"/>
              <a:t> G</a:t>
            </a:r>
            <a:r>
              <a:rPr lang="en-US" baseline="-25000" dirty="0"/>
              <a:t>2</a:t>
            </a:r>
            <a:r>
              <a:rPr lang="en-US" dirty="0"/>
              <a:t> + P</a:t>
            </a:r>
            <a:r>
              <a:rPr lang="en-US" baseline="-25000" dirty="0"/>
              <a:t>4</a:t>
            </a:r>
            <a:r>
              <a:rPr lang="en-US" dirty="0"/>
              <a:t> P</a:t>
            </a:r>
            <a:r>
              <a:rPr lang="en-US" baseline="-25000" dirty="0"/>
              <a:t>3</a:t>
            </a:r>
            <a:r>
              <a:rPr lang="en-US" dirty="0"/>
              <a:t> P</a:t>
            </a:r>
            <a:r>
              <a:rPr lang="en-US" baseline="-25000" dirty="0"/>
              <a:t>2</a:t>
            </a:r>
            <a:r>
              <a:rPr lang="en-US" dirty="0"/>
              <a:t> G</a:t>
            </a:r>
            <a:r>
              <a:rPr lang="en-US" baseline="-25000" dirty="0"/>
              <a:t>1</a:t>
            </a:r>
            <a:r>
              <a:rPr lang="en-US" dirty="0"/>
              <a:t> + P</a:t>
            </a:r>
            <a:r>
              <a:rPr lang="en-US" baseline="-25000" dirty="0"/>
              <a:t>4</a:t>
            </a:r>
            <a:r>
              <a:rPr lang="en-US" dirty="0"/>
              <a:t> P</a:t>
            </a:r>
            <a:r>
              <a:rPr lang="en-US" baseline="-25000" dirty="0"/>
              <a:t>3</a:t>
            </a:r>
            <a:r>
              <a:rPr lang="en-US" dirty="0"/>
              <a:t> P</a:t>
            </a:r>
            <a:r>
              <a:rPr lang="en-US" baseline="-25000" dirty="0"/>
              <a:t>2</a:t>
            </a:r>
            <a:r>
              <a:rPr lang="en-US" dirty="0"/>
              <a:t> P</a:t>
            </a:r>
            <a:r>
              <a:rPr lang="en-US" baseline="-25000" dirty="0"/>
              <a:t>1</a:t>
            </a:r>
            <a:r>
              <a:rPr lang="en-US" dirty="0"/>
              <a:t> C</a:t>
            </a:r>
            <a:r>
              <a:rPr lang="en-US" baseline="-25000" dirty="0"/>
              <a:t>1</a:t>
            </a:r>
            <a:endParaRPr lang="en-IN" dirty="0"/>
          </a:p>
        </p:txBody>
      </p:sp>
    </p:spTree>
    <p:extLst>
      <p:ext uri="{BB962C8B-B14F-4D97-AF65-F5344CB8AC3E}">
        <p14:creationId xmlns:p14="http://schemas.microsoft.com/office/powerpoint/2010/main" val="25931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6BBA9968-EC8B-4337-B555-D991B92ED7E7}"/>
              </a:ext>
            </a:extLst>
          </p:cNvPr>
          <p:cNvGrpSpPr/>
          <p:nvPr/>
        </p:nvGrpSpPr>
        <p:grpSpPr>
          <a:xfrm>
            <a:off x="914400" y="76200"/>
            <a:ext cx="7086600" cy="6528001"/>
            <a:chOff x="914400" y="76200"/>
            <a:chExt cx="7086600" cy="6528001"/>
          </a:xfrm>
        </p:grpSpPr>
        <p:sp>
          <p:nvSpPr>
            <p:cNvPr id="4" name="Rectangle 3">
              <a:extLst>
                <a:ext uri="{FF2B5EF4-FFF2-40B4-BE49-F238E27FC236}">
                  <a16:creationId xmlns:a16="http://schemas.microsoft.com/office/drawing/2014/main" id="{66BF13A5-1A6B-4740-80C7-510F056DE6EE}"/>
                </a:ext>
              </a:extLst>
            </p:cNvPr>
            <p:cNvSpPr/>
            <p:nvPr/>
          </p:nvSpPr>
          <p:spPr>
            <a:xfrm>
              <a:off x="3017520" y="76200"/>
              <a:ext cx="2802106"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7642861D-D882-4F51-B40C-AE592ED2DC46}"/>
                </a:ext>
              </a:extLst>
            </p:cNvPr>
            <p:cNvGrpSpPr/>
            <p:nvPr/>
          </p:nvGrpSpPr>
          <p:grpSpPr>
            <a:xfrm>
              <a:off x="914400" y="76200"/>
              <a:ext cx="2502470" cy="1329453"/>
              <a:chOff x="838200" y="228600"/>
              <a:chExt cx="2502470" cy="1329453"/>
            </a:xfrm>
          </p:grpSpPr>
          <p:grpSp>
            <p:nvGrpSpPr>
              <p:cNvPr id="5" name="Group 4">
                <a:extLst>
                  <a:ext uri="{FF2B5EF4-FFF2-40B4-BE49-F238E27FC236}">
                    <a16:creationId xmlns:a16="http://schemas.microsoft.com/office/drawing/2014/main" id="{E5B44148-2242-472C-B474-D0C461AC2858}"/>
                  </a:ext>
                </a:extLst>
              </p:cNvPr>
              <p:cNvGrpSpPr/>
              <p:nvPr/>
            </p:nvGrpSpPr>
            <p:grpSpPr>
              <a:xfrm>
                <a:off x="1143000" y="346229"/>
                <a:ext cx="1798320" cy="415771"/>
                <a:chOff x="3022072" y="5743750"/>
                <a:chExt cx="1798320" cy="415771"/>
              </a:xfrm>
            </p:grpSpPr>
            <p:cxnSp>
              <p:nvCxnSpPr>
                <p:cNvPr id="6" name="Straight Connector 5">
                  <a:extLst>
                    <a:ext uri="{FF2B5EF4-FFF2-40B4-BE49-F238E27FC236}">
                      <a16:creationId xmlns:a16="http://schemas.microsoft.com/office/drawing/2014/main" id="{202E2CCC-97AC-4690-A1FD-19DD1E8FD21B}"/>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F5A743-9A9C-41C4-9DFD-96531A17F009}"/>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F5D11F-8C89-4390-AB95-F6135572FF30}"/>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Stored Data 71">
                  <a:extLst>
                    <a:ext uri="{FF2B5EF4-FFF2-40B4-BE49-F238E27FC236}">
                      <a16:creationId xmlns:a16="http://schemas.microsoft.com/office/drawing/2014/main" id="{655CF196-E192-448B-8E2E-F4828DEB6A2D}"/>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Stored Data 71">
                  <a:extLst>
                    <a:ext uri="{FF2B5EF4-FFF2-40B4-BE49-F238E27FC236}">
                      <a16:creationId xmlns:a16="http://schemas.microsoft.com/office/drawing/2014/main" id="{CA44A0CA-9DCB-4F86-B6C6-41B86BE8151E}"/>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tored Data 71">
                  <a:extLst>
                    <a:ext uri="{FF2B5EF4-FFF2-40B4-BE49-F238E27FC236}">
                      <a16:creationId xmlns:a16="http://schemas.microsoft.com/office/drawing/2014/main" id="{6C33A680-3511-4085-8FD8-31A3258C49CC}"/>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Delay 68">
                <a:extLst>
                  <a:ext uri="{FF2B5EF4-FFF2-40B4-BE49-F238E27FC236}">
                    <a16:creationId xmlns:a16="http://schemas.microsoft.com/office/drawing/2014/main" id="{25A700FB-FFB5-464E-9B8F-37902B278215}"/>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D02AFA02-B5DE-48A3-9270-B7AF831B6550}"/>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4D4A1A-14DB-4CF3-9DCA-32E74CB6A4F9}"/>
                  </a:ext>
                </a:extLst>
              </p:cNvPr>
              <p:cNvCxnSpPr>
                <a:cxnSpLocks/>
              </p:cNvCxnSpPr>
              <p:nvPr/>
            </p:nvCxnSpPr>
            <p:spPr>
              <a:xfrm rot="16200000" flipV="1">
                <a:off x="1316277" y="862200"/>
                <a:ext cx="810000" cy="1"/>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E6641F-8BF3-4140-A8ED-BBB740FBD51A}"/>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347B0D-A065-4026-BBE4-08A9F4E529D9}"/>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EEA827-D383-4E40-BAE7-F6010BE6233B}"/>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0F2F9A0-490A-410B-8D49-24E4448C65E3}"/>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4</a:t>
                </a:r>
                <a:endParaRPr lang="en-IN" dirty="0"/>
              </a:p>
            </p:txBody>
          </p:sp>
          <p:sp>
            <p:nvSpPr>
              <p:cNvPr id="21" name="TextBox 20">
                <a:extLst>
                  <a:ext uri="{FF2B5EF4-FFF2-40B4-BE49-F238E27FC236}">
                    <a16:creationId xmlns:a16="http://schemas.microsoft.com/office/drawing/2014/main" id="{2FF7A75D-9DE0-490F-B028-2D82674EDABF}"/>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4</a:t>
                </a:r>
                <a:endParaRPr lang="en-IN" dirty="0"/>
              </a:p>
            </p:txBody>
          </p:sp>
          <p:sp>
            <p:nvSpPr>
              <p:cNvPr id="22" name="TextBox 21">
                <a:extLst>
                  <a:ext uri="{FF2B5EF4-FFF2-40B4-BE49-F238E27FC236}">
                    <a16:creationId xmlns:a16="http://schemas.microsoft.com/office/drawing/2014/main" id="{2F17178E-36D4-4A89-BDE8-9CB1F4A7B0A2}"/>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4</a:t>
                </a:r>
                <a:endParaRPr lang="en-IN" dirty="0"/>
              </a:p>
            </p:txBody>
          </p:sp>
          <p:sp>
            <p:nvSpPr>
              <p:cNvPr id="23" name="TextBox 22">
                <a:extLst>
                  <a:ext uri="{FF2B5EF4-FFF2-40B4-BE49-F238E27FC236}">
                    <a16:creationId xmlns:a16="http://schemas.microsoft.com/office/drawing/2014/main" id="{53811A8B-D836-46DF-B9BE-09B5D2DB3D6C}"/>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4</a:t>
                </a:r>
                <a:endParaRPr lang="en-IN" dirty="0"/>
              </a:p>
            </p:txBody>
          </p:sp>
        </p:grpSp>
        <p:grpSp>
          <p:nvGrpSpPr>
            <p:cNvPr id="25" name="Group 24">
              <a:extLst>
                <a:ext uri="{FF2B5EF4-FFF2-40B4-BE49-F238E27FC236}">
                  <a16:creationId xmlns:a16="http://schemas.microsoft.com/office/drawing/2014/main" id="{6354482F-A324-4A04-ADE3-1B4238C6D916}"/>
                </a:ext>
              </a:extLst>
            </p:cNvPr>
            <p:cNvGrpSpPr/>
            <p:nvPr/>
          </p:nvGrpSpPr>
          <p:grpSpPr>
            <a:xfrm>
              <a:off x="914400" y="1566147"/>
              <a:ext cx="2502470" cy="1329453"/>
              <a:chOff x="838200" y="228600"/>
              <a:chExt cx="2502470" cy="1329453"/>
            </a:xfrm>
          </p:grpSpPr>
          <p:grpSp>
            <p:nvGrpSpPr>
              <p:cNvPr id="26" name="Group 25">
                <a:extLst>
                  <a:ext uri="{FF2B5EF4-FFF2-40B4-BE49-F238E27FC236}">
                    <a16:creationId xmlns:a16="http://schemas.microsoft.com/office/drawing/2014/main" id="{EEC14496-C79E-4D85-AB8E-DDCA05E0B242}"/>
                  </a:ext>
                </a:extLst>
              </p:cNvPr>
              <p:cNvGrpSpPr/>
              <p:nvPr/>
            </p:nvGrpSpPr>
            <p:grpSpPr>
              <a:xfrm>
                <a:off x="1143000" y="346229"/>
                <a:ext cx="1798320" cy="415771"/>
                <a:chOff x="3022072" y="5743750"/>
                <a:chExt cx="1798320" cy="415771"/>
              </a:xfrm>
            </p:grpSpPr>
            <p:cxnSp>
              <p:nvCxnSpPr>
                <p:cNvPr id="37" name="Straight Connector 36">
                  <a:extLst>
                    <a:ext uri="{FF2B5EF4-FFF2-40B4-BE49-F238E27FC236}">
                      <a16:creationId xmlns:a16="http://schemas.microsoft.com/office/drawing/2014/main" id="{11FE6E7E-8C2D-46F0-87CE-69927DE97379}"/>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79BF73-2C9B-45F2-AAF9-50C5B021CAE5}"/>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9CA1FD-90D2-45A8-8CD0-7A77120D005E}"/>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Stored Data 71">
                  <a:extLst>
                    <a:ext uri="{FF2B5EF4-FFF2-40B4-BE49-F238E27FC236}">
                      <a16:creationId xmlns:a16="http://schemas.microsoft.com/office/drawing/2014/main" id="{8272FE4D-B6BD-490F-ACF8-0385AF8A5058}"/>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tored Data 71">
                  <a:extLst>
                    <a:ext uri="{FF2B5EF4-FFF2-40B4-BE49-F238E27FC236}">
                      <a16:creationId xmlns:a16="http://schemas.microsoft.com/office/drawing/2014/main" id="{523E3BA4-2619-4D59-ADE5-2117C036C302}"/>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Stored Data 71">
                  <a:extLst>
                    <a:ext uri="{FF2B5EF4-FFF2-40B4-BE49-F238E27FC236}">
                      <a16:creationId xmlns:a16="http://schemas.microsoft.com/office/drawing/2014/main" id="{A8F8AAC5-4EAF-479B-ACAC-3B8E7F66E773}"/>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Delay 68">
                <a:extLst>
                  <a:ext uri="{FF2B5EF4-FFF2-40B4-BE49-F238E27FC236}">
                    <a16:creationId xmlns:a16="http://schemas.microsoft.com/office/drawing/2014/main" id="{EE501A42-D1B5-4983-B25B-32E7D8EB631C}"/>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EC289BC7-3EF0-43D5-9CCA-AB7B440C7AAB}"/>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033B3E-0B8A-4377-AAC5-DDC36B433B2C}"/>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E2A513-DA4A-4FB1-B866-F78E05A4758E}"/>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9B0F2F-45C1-4291-B21B-69E8CA6DD0F0}"/>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EB8F26-8309-4DB9-B6AE-F9985C945DA7}"/>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21B0941-2E96-4E0E-82C5-38E64147D149}"/>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3</a:t>
                </a:r>
                <a:endParaRPr lang="en-IN" dirty="0"/>
              </a:p>
            </p:txBody>
          </p:sp>
          <p:sp>
            <p:nvSpPr>
              <p:cNvPr id="34" name="TextBox 33">
                <a:extLst>
                  <a:ext uri="{FF2B5EF4-FFF2-40B4-BE49-F238E27FC236}">
                    <a16:creationId xmlns:a16="http://schemas.microsoft.com/office/drawing/2014/main" id="{FA0BD9E1-AA66-4A22-8413-DF8EDFA9C4EE}"/>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3</a:t>
                </a:r>
                <a:endParaRPr lang="en-IN" dirty="0"/>
              </a:p>
            </p:txBody>
          </p:sp>
          <p:sp>
            <p:nvSpPr>
              <p:cNvPr id="35" name="TextBox 34">
                <a:extLst>
                  <a:ext uri="{FF2B5EF4-FFF2-40B4-BE49-F238E27FC236}">
                    <a16:creationId xmlns:a16="http://schemas.microsoft.com/office/drawing/2014/main" id="{B68B2732-2275-44F9-AE06-79218764FFB4}"/>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3</a:t>
                </a:r>
                <a:endParaRPr lang="en-IN" dirty="0"/>
              </a:p>
            </p:txBody>
          </p:sp>
          <p:sp>
            <p:nvSpPr>
              <p:cNvPr id="36" name="TextBox 35">
                <a:extLst>
                  <a:ext uri="{FF2B5EF4-FFF2-40B4-BE49-F238E27FC236}">
                    <a16:creationId xmlns:a16="http://schemas.microsoft.com/office/drawing/2014/main" id="{E7178143-81F3-4BB8-938E-EDD8DD85DCD7}"/>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3</a:t>
                </a:r>
                <a:endParaRPr lang="en-IN" dirty="0"/>
              </a:p>
            </p:txBody>
          </p:sp>
        </p:grpSp>
        <p:grpSp>
          <p:nvGrpSpPr>
            <p:cNvPr id="43" name="Group 42">
              <a:extLst>
                <a:ext uri="{FF2B5EF4-FFF2-40B4-BE49-F238E27FC236}">
                  <a16:creationId xmlns:a16="http://schemas.microsoft.com/office/drawing/2014/main" id="{41B24794-4601-41E9-9B0B-7763D56DE7AA}"/>
                </a:ext>
              </a:extLst>
            </p:cNvPr>
            <p:cNvGrpSpPr/>
            <p:nvPr/>
          </p:nvGrpSpPr>
          <p:grpSpPr>
            <a:xfrm>
              <a:off x="914400" y="3124200"/>
              <a:ext cx="2502470" cy="1329453"/>
              <a:chOff x="838200" y="228600"/>
              <a:chExt cx="2502470" cy="1329453"/>
            </a:xfrm>
          </p:grpSpPr>
          <p:grpSp>
            <p:nvGrpSpPr>
              <p:cNvPr id="44" name="Group 43">
                <a:extLst>
                  <a:ext uri="{FF2B5EF4-FFF2-40B4-BE49-F238E27FC236}">
                    <a16:creationId xmlns:a16="http://schemas.microsoft.com/office/drawing/2014/main" id="{63B29F18-B349-4B74-B6B3-107FAF7CF29B}"/>
                  </a:ext>
                </a:extLst>
              </p:cNvPr>
              <p:cNvGrpSpPr/>
              <p:nvPr/>
            </p:nvGrpSpPr>
            <p:grpSpPr>
              <a:xfrm>
                <a:off x="1143000" y="346229"/>
                <a:ext cx="1798320" cy="415771"/>
                <a:chOff x="3022072" y="5743750"/>
                <a:chExt cx="1798320" cy="415771"/>
              </a:xfrm>
            </p:grpSpPr>
            <p:cxnSp>
              <p:nvCxnSpPr>
                <p:cNvPr id="55" name="Straight Connector 54">
                  <a:extLst>
                    <a:ext uri="{FF2B5EF4-FFF2-40B4-BE49-F238E27FC236}">
                      <a16:creationId xmlns:a16="http://schemas.microsoft.com/office/drawing/2014/main" id="{63946D4A-3575-4129-827C-5B1B8573F1FA}"/>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D4DD4AC-E921-466C-BC7B-92E64F9E06B5}"/>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4646D8-8C2E-4214-95CF-EF4318925374}"/>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Stored Data 71">
                  <a:extLst>
                    <a:ext uri="{FF2B5EF4-FFF2-40B4-BE49-F238E27FC236}">
                      <a16:creationId xmlns:a16="http://schemas.microsoft.com/office/drawing/2014/main" id="{3F016ADF-188D-4F15-9B4F-5114D6E3FA12}"/>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Stored Data 71">
                  <a:extLst>
                    <a:ext uri="{FF2B5EF4-FFF2-40B4-BE49-F238E27FC236}">
                      <a16:creationId xmlns:a16="http://schemas.microsoft.com/office/drawing/2014/main" id="{799D0402-F737-4F93-8BF8-5065B57D9ADC}"/>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Stored Data 71">
                  <a:extLst>
                    <a:ext uri="{FF2B5EF4-FFF2-40B4-BE49-F238E27FC236}">
                      <a16:creationId xmlns:a16="http://schemas.microsoft.com/office/drawing/2014/main" id="{CDB11E41-6C01-40C2-8650-6990E899DC6E}"/>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Delay 68">
                <a:extLst>
                  <a:ext uri="{FF2B5EF4-FFF2-40B4-BE49-F238E27FC236}">
                    <a16:creationId xmlns:a16="http://schemas.microsoft.com/office/drawing/2014/main" id="{EF85F81A-DB1C-44E8-A8B4-7EF08189B83E}"/>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10D02109-7960-4BF6-A66C-76C682DB3E68}"/>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A58D006-1D56-44E6-95D3-FD1E85833B40}"/>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709398-1F3F-4269-AB27-5ED055DD1023}"/>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13EC3F-945F-45A6-8C19-A4C8150A2A92}"/>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F1FCE-CCAD-4DFD-81C6-E5086871FBBD}"/>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82F2D65-10AA-49D7-9D7C-6BD3C5AAEB08}"/>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2</a:t>
                </a:r>
                <a:endParaRPr lang="en-IN" dirty="0"/>
              </a:p>
            </p:txBody>
          </p:sp>
          <p:sp>
            <p:nvSpPr>
              <p:cNvPr id="52" name="TextBox 51">
                <a:extLst>
                  <a:ext uri="{FF2B5EF4-FFF2-40B4-BE49-F238E27FC236}">
                    <a16:creationId xmlns:a16="http://schemas.microsoft.com/office/drawing/2014/main" id="{4859A3B2-6CAA-4F3C-AA8B-9CF14E67330F}"/>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2</a:t>
                </a:r>
                <a:endParaRPr lang="en-IN" dirty="0"/>
              </a:p>
            </p:txBody>
          </p:sp>
          <p:sp>
            <p:nvSpPr>
              <p:cNvPr id="53" name="TextBox 52">
                <a:extLst>
                  <a:ext uri="{FF2B5EF4-FFF2-40B4-BE49-F238E27FC236}">
                    <a16:creationId xmlns:a16="http://schemas.microsoft.com/office/drawing/2014/main" id="{C27003B0-8394-407A-8A66-4DB01D816546}"/>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2</a:t>
                </a:r>
                <a:endParaRPr lang="en-IN" dirty="0"/>
              </a:p>
            </p:txBody>
          </p:sp>
          <p:sp>
            <p:nvSpPr>
              <p:cNvPr id="54" name="TextBox 53">
                <a:extLst>
                  <a:ext uri="{FF2B5EF4-FFF2-40B4-BE49-F238E27FC236}">
                    <a16:creationId xmlns:a16="http://schemas.microsoft.com/office/drawing/2014/main" id="{2DDC4025-6DAF-466F-ACE5-4F403447FE6C}"/>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2</a:t>
                </a:r>
                <a:endParaRPr lang="en-IN" dirty="0"/>
              </a:p>
            </p:txBody>
          </p:sp>
        </p:grpSp>
        <p:grpSp>
          <p:nvGrpSpPr>
            <p:cNvPr id="61" name="Group 60">
              <a:extLst>
                <a:ext uri="{FF2B5EF4-FFF2-40B4-BE49-F238E27FC236}">
                  <a16:creationId xmlns:a16="http://schemas.microsoft.com/office/drawing/2014/main" id="{0D323ECC-49C7-4EB8-8261-B17CB648857C}"/>
                </a:ext>
              </a:extLst>
            </p:cNvPr>
            <p:cNvGrpSpPr/>
            <p:nvPr/>
          </p:nvGrpSpPr>
          <p:grpSpPr>
            <a:xfrm>
              <a:off x="914400" y="4648200"/>
              <a:ext cx="2502470" cy="1329453"/>
              <a:chOff x="838200" y="228600"/>
              <a:chExt cx="2502470" cy="1329453"/>
            </a:xfrm>
          </p:grpSpPr>
          <p:grpSp>
            <p:nvGrpSpPr>
              <p:cNvPr id="62" name="Group 61">
                <a:extLst>
                  <a:ext uri="{FF2B5EF4-FFF2-40B4-BE49-F238E27FC236}">
                    <a16:creationId xmlns:a16="http://schemas.microsoft.com/office/drawing/2014/main" id="{88D9AD0A-946C-4EBD-91FB-41842B881E4A}"/>
                  </a:ext>
                </a:extLst>
              </p:cNvPr>
              <p:cNvGrpSpPr/>
              <p:nvPr/>
            </p:nvGrpSpPr>
            <p:grpSpPr>
              <a:xfrm>
                <a:off x="1143000" y="346229"/>
                <a:ext cx="1798320" cy="415771"/>
                <a:chOff x="3022072" y="5743750"/>
                <a:chExt cx="1798320" cy="415771"/>
              </a:xfrm>
            </p:grpSpPr>
            <p:cxnSp>
              <p:nvCxnSpPr>
                <p:cNvPr id="73" name="Straight Connector 72">
                  <a:extLst>
                    <a:ext uri="{FF2B5EF4-FFF2-40B4-BE49-F238E27FC236}">
                      <a16:creationId xmlns:a16="http://schemas.microsoft.com/office/drawing/2014/main" id="{0D5A49F2-6DFE-42B2-8943-CADFFDE6CDE5}"/>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757F004-3DDB-4EAF-BE64-33EE57B65722}"/>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9A8755D-5DA5-4F98-9DF8-F059AFE04963}"/>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Stored Data 71">
                  <a:extLst>
                    <a:ext uri="{FF2B5EF4-FFF2-40B4-BE49-F238E27FC236}">
                      <a16:creationId xmlns:a16="http://schemas.microsoft.com/office/drawing/2014/main" id="{6212A012-73E0-429D-9E7B-4A3052A6571C}"/>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Stored Data 71">
                  <a:extLst>
                    <a:ext uri="{FF2B5EF4-FFF2-40B4-BE49-F238E27FC236}">
                      <a16:creationId xmlns:a16="http://schemas.microsoft.com/office/drawing/2014/main" id="{95A8E528-952B-47B3-9ACF-45B4B6AD8F84}"/>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Stored Data 71">
                  <a:extLst>
                    <a:ext uri="{FF2B5EF4-FFF2-40B4-BE49-F238E27FC236}">
                      <a16:creationId xmlns:a16="http://schemas.microsoft.com/office/drawing/2014/main" id="{1E08BA12-B880-4C93-A141-2E4946DA02F9}"/>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3" name="Delay 68">
                <a:extLst>
                  <a:ext uri="{FF2B5EF4-FFF2-40B4-BE49-F238E27FC236}">
                    <a16:creationId xmlns:a16="http://schemas.microsoft.com/office/drawing/2014/main" id="{FCED269E-78F0-4378-BDC9-B60FA485EDA0}"/>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F1E23E84-9B04-47C5-A896-72F38406901B}"/>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1ECE8B6-102A-45FE-B0E9-4C7EBF59E5CE}"/>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10E8A83-8CCC-4B80-B61A-A31D26383E36}"/>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C98126-A28F-4F31-90F2-97154D158290}"/>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7EB6A12-6376-4E0A-B893-F618E7C0FE9B}"/>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DE8DE29-836F-4CDF-A0E0-B59520A76FEB}"/>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1</a:t>
                </a:r>
                <a:endParaRPr lang="en-IN" dirty="0"/>
              </a:p>
            </p:txBody>
          </p:sp>
          <p:sp>
            <p:nvSpPr>
              <p:cNvPr id="70" name="TextBox 69">
                <a:extLst>
                  <a:ext uri="{FF2B5EF4-FFF2-40B4-BE49-F238E27FC236}">
                    <a16:creationId xmlns:a16="http://schemas.microsoft.com/office/drawing/2014/main" id="{3D73571E-5F27-44B3-BA63-86F7199A211B}"/>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1</a:t>
                </a:r>
                <a:endParaRPr lang="en-IN" dirty="0"/>
              </a:p>
            </p:txBody>
          </p:sp>
          <p:sp>
            <p:nvSpPr>
              <p:cNvPr id="71" name="TextBox 70">
                <a:extLst>
                  <a:ext uri="{FF2B5EF4-FFF2-40B4-BE49-F238E27FC236}">
                    <a16:creationId xmlns:a16="http://schemas.microsoft.com/office/drawing/2014/main" id="{F5483DE9-35D4-48E2-8BA2-667D9AD129DB}"/>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1</a:t>
                </a:r>
                <a:endParaRPr lang="en-IN" dirty="0"/>
              </a:p>
            </p:txBody>
          </p:sp>
          <p:sp>
            <p:nvSpPr>
              <p:cNvPr id="72" name="TextBox 71">
                <a:extLst>
                  <a:ext uri="{FF2B5EF4-FFF2-40B4-BE49-F238E27FC236}">
                    <a16:creationId xmlns:a16="http://schemas.microsoft.com/office/drawing/2014/main" id="{ED8044A3-A28D-409C-9586-64C80B9072BE}"/>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1</a:t>
                </a:r>
                <a:endParaRPr lang="en-IN" dirty="0"/>
              </a:p>
            </p:txBody>
          </p:sp>
        </p:grpSp>
        <p:grpSp>
          <p:nvGrpSpPr>
            <p:cNvPr id="100" name="Group 99">
              <a:extLst>
                <a:ext uri="{FF2B5EF4-FFF2-40B4-BE49-F238E27FC236}">
                  <a16:creationId xmlns:a16="http://schemas.microsoft.com/office/drawing/2014/main" id="{F801C406-9BCE-495D-BBFB-50873CC5C459}"/>
                </a:ext>
              </a:extLst>
            </p:cNvPr>
            <p:cNvGrpSpPr/>
            <p:nvPr/>
          </p:nvGrpSpPr>
          <p:grpSpPr>
            <a:xfrm>
              <a:off x="5472181" y="769376"/>
              <a:ext cx="2522906" cy="514702"/>
              <a:chOff x="5472181" y="921776"/>
              <a:chExt cx="2522906" cy="514702"/>
            </a:xfrm>
          </p:grpSpPr>
          <p:grpSp>
            <p:nvGrpSpPr>
              <p:cNvPr id="80" name="Group 79">
                <a:extLst>
                  <a:ext uri="{FF2B5EF4-FFF2-40B4-BE49-F238E27FC236}">
                    <a16:creationId xmlns:a16="http://schemas.microsoft.com/office/drawing/2014/main" id="{1EC19655-0E8F-4D69-AC9A-035BA8A3DBE0}"/>
                  </a:ext>
                </a:extLst>
              </p:cNvPr>
              <p:cNvGrpSpPr/>
              <p:nvPr/>
            </p:nvGrpSpPr>
            <p:grpSpPr>
              <a:xfrm>
                <a:off x="5831257" y="1020707"/>
                <a:ext cx="1779720" cy="415771"/>
                <a:chOff x="3040672" y="5743750"/>
                <a:chExt cx="1779720" cy="415771"/>
              </a:xfrm>
            </p:grpSpPr>
            <p:cxnSp>
              <p:nvCxnSpPr>
                <p:cNvPr id="91" name="Straight Connector 90">
                  <a:extLst>
                    <a:ext uri="{FF2B5EF4-FFF2-40B4-BE49-F238E27FC236}">
                      <a16:creationId xmlns:a16="http://schemas.microsoft.com/office/drawing/2014/main" id="{012E7B18-8E2B-44FA-BF29-257D568E8686}"/>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B0FC995-78E8-43ED-98E7-EABC45731A09}"/>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DCCCDC0-16A8-492F-9FB7-763826075D58}"/>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Stored Data 71">
                  <a:extLst>
                    <a:ext uri="{FF2B5EF4-FFF2-40B4-BE49-F238E27FC236}">
                      <a16:creationId xmlns:a16="http://schemas.microsoft.com/office/drawing/2014/main" id="{13FBA19D-5C32-4055-AF6A-E42E4CFCC58B}"/>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5" name="Stored Data 71">
                  <a:extLst>
                    <a:ext uri="{FF2B5EF4-FFF2-40B4-BE49-F238E27FC236}">
                      <a16:creationId xmlns:a16="http://schemas.microsoft.com/office/drawing/2014/main" id="{A6C8BDE1-91F1-462D-84BC-144BC03E37EC}"/>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Stored Data 71">
                  <a:extLst>
                    <a:ext uri="{FF2B5EF4-FFF2-40B4-BE49-F238E27FC236}">
                      <a16:creationId xmlns:a16="http://schemas.microsoft.com/office/drawing/2014/main" id="{ADB85EF2-986A-4256-B0AF-6FCA71597E92}"/>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7" name="TextBox 86">
                <a:extLst>
                  <a:ext uri="{FF2B5EF4-FFF2-40B4-BE49-F238E27FC236}">
                    <a16:creationId xmlns:a16="http://schemas.microsoft.com/office/drawing/2014/main" id="{FAA29F1F-8411-46AF-BEDF-814903B383E6}"/>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4</a:t>
                </a:r>
                <a:endParaRPr lang="en-IN" dirty="0"/>
              </a:p>
            </p:txBody>
          </p:sp>
          <p:sp>
            <p:nvSpPr>
              <p:cNvPr id="88" name="TextBox 87">
                <a:extLst>
                  <a:ext uri="{FF2B5EF4-FFF2-40B4-BE49-F238E27FC236}">
                    <a16:creationId xmlns:a16="http://schemas.microsoft.com/office/drawing/2014/main" id="{E5F4CC88-112C-404C-B422-ABF3707009D3}"/>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4</a:t>
                </a:r>
                <a:endParaRPr lang="en-IN" dirty="0"/>
              </a:p>
            </p:txBody>
          </p:sp>
          <p:sp>
            <p:nvSpPr>
              <p:cNvPr id="89" name="TextBox 88">
                <a:extLst>
                  <a:ext uri="{FF2B5EF4-FFF2-40B4-BE49-F238E27FC236}">
                    <a16:creationId xmlns:a16="http://schemas.microsoft.com/office/drawing/2014/main" id="{92C43A02-EB60-438E-8FC3-430203E5E3C6}"/>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4</a:t>
                </a:r>
                <a:endParaRPr lang="en-IN" dirty="0"/>
              </a:p>
            </p:txBody>
          </p:sp>
        </p:grpSp>
        <p:sp>
          <p:nvSpPr>
            <p:cNvPr id="97" name="TextBox 96">
              <a:extLst>
                <a:ext uri="{FF2B5EF4-FFF2-40B4-BE49-F238E27FC236}">
                  <a16:creationId xmlns:a16="http://schemas.microsoft.com/office/drawing/2014/main" id="{A4696FCB-A02C-4BBC-AEB1-14D8F18E6D66}"/>
                </a:ext>
              </a:extLst>
            </p:cNvPr>
            <p:cNvSpPr txBox="1"/>
            <p:nvPr/>
          </p:nvSpPr>
          <p:spPr>
            <a:xfrm>
              <a:off x="5446229" y="232078"/>
              <a:ext cx="399350" cy="338554"/>
            </a:xfrm>
            <a:prstGeom prst="rect">
              <a:avLst/>
            </a:prstGeom>
            <a:noFill/>
          </p:spPr>
          <p:txBody>
            <a:bodyPr wrap="square" rtlCol="0">
              <a:spAutoFit/>
            </a:bodyPr>
            <a:lstStyle/>
            <a:p>
              <a:r>
                <a:rPr lang="en-IN" sz="1600" dirty="0"/>
                <a:t>C</a:t>
              </a:r>
              <a:r>
                <a:rPr lang="en-IN" sz="1600" baseline="-25000" dirty="0"/>
                <a:t>5</a:t>
              </a:r>
              <a:endParaRPr lang="en-IN" dirty="0"/>
            </a:p>
          </p:txBody>
        </p:sp>
        <p:cxnSp>
          <p:nvCxnSpPr>
            <p:cNvPr id="98" name="Straight Connector 97">
              <a:extLst>
                <a:ext uri="{FF2B5EF4-FFF2-40B4-BE49-F238E27FC236}">
                  <a16:creationId xmlns:a16="http://schemas.microsoft.com/office/drawing/2014/main" id="{DB25C3E4-3042-407A-8748-8BF39EE0A721}"/>
                </a:ext>
              </a:extLst>
            </p:cNvPr>
            <p:cNvCxnSpPr/>
            <p:nvPr/>
          </p:nvCxnSpPr>
          <p:spPr>
            <a:xfrm flipV="1">
              <a:off x="5819626" y="414754"/>
              <a:ext cx="180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3077D8D-C082-4D4A-B13F-CFE13FF6CE6D}"/>
                </a:ext>
              </a:extLst>
            </p:cNvPr>
            <p:cNvSpPr txBox="1"/>
            <p:nvPr/>
          </p:nvSpPr>
          <p:spPr>
            <a:xfrm>
              <a:off x="7601650" y="232078"/>
              <a:ext cx="399350" cy="338554"/>
            </a:xfrm>
            <a:prstGeom prst="rect">
              <a:avLst/>
            </a:prstGeom>
            <a:noFill/>
          </p:spPr>
          <p:txBody>
            <a:bodyPr wrap="square" rtlCol="0">
              <a:spAutoFit/>
            </a:bodyPr>
            <a:lstStyle/>
            <a:p>
              <a:r>
                <a:rPr lang="en-IN" sz="1600" dirty="0"/>
                <a:t>C</a:t>
              </a:r>
              <a:r>
                <a:rPr lang="en-IN" sz="1600" baseline="-25000" dirty="0"/>
                <a:t>5</a:t>
              </a:r>
              <a:endParaRPr lang="en-IN" dirty="0"/>
            </a:p>
          </p:txBody>
        </p:sp>
        <p:grpSp>
          <p:nvGrpSpPr>
            <p:cNvPr id="101" name="Group 100">
              <a:extLst>
                <a:ext uri="{FF2B5EF4-FFF2-40B4-BE49-F238E27FC236}">
                  <a16:creationId xmlns:a16="http://schemas.microsoft.com/office/drawing/2014/main" id="{AE7FD4BD-9858-48FE-BFB9-D403707AD37B}"/>
                </a:ext>
              </a:extLst>
            </p:cNvPr>
            <p:cNvGrpSpPr/>
            <p:nvPr/>
          </p:nvGrpSpPr>
          <p:grpSpPr>
            <a:xfrm>
              <a:off x="5458173" y="2341741"/>
              <a:ext cx="2522906" cy="514702"/>
              <a:chOff x="5472181" y="921776"/>
              <a:chExt cx="2522906" cy="514702"/>
            </a:xfrm>
          </p:grpSpPr>
          <p:grpSp>
            <p:nvGrpSpPr>
              <p:cNvPr id="102" name="Group 101">
                <a:extLst>
                  <a:ext uri="{FF2B5EF4-FFF2-40B4-BE49-F238E27FC236}">
                    <a16:creationId xmlns:a16="http://schemas.microsoft.com/office/drawing/2014/main" id="{9B623BF1-4FEC-48A8-A89A-8493DDF4E78E}"/>
                  </a:ext>
                </a:extLst>
              </p:cNvPr>
              <p:cNvGrpSpPr/>
              <p:nvPr/>
            </p:nvGrpSpPr>
            <p:grpSpPr>
              <a:xfrm>
                <a:off x="5831257" y="1020707"/>
                <a:ext cx="1779720" cy="415771"/>
                <a:chOff x="3040672" y="5743750"/>
                <a:chExt cx="1779720" cy="415771"/>
              </a:xfrm>
            </p:grpSpPr>
            <p:cxnSp>
              <p:nvCxnSpPr>
                <p:cNvPr id="106" name="Straight Connector 105">
                  <a:extLst>
                    <a:ext uri="{FF2B5EF4-FFF2-40B4-BE49-F238E27FC236}">
                      <a16:creationId xmlns:a16="http://schemas.microsoft.com/office/drawing/2014/main" id="{6F5C5491-B74D-4D92-B91D-3B61BE41DA2D}"/>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1A4AFBA-E096-41BA-B0A9-16152561F645}"/>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AA0FD7-A898-4276-BC46-9C0042CE6DF7}"/>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Stored Data 71">
                  <a:extLst>
                    <a:ext uri="{FF2B5EF4-FFF2-40B4-BE49-F238E27FC236}">
                      <a16:creationId xmlns:a16="http://schemas.microsoft.com/office/drawing/2014/main" id="{58A4CC53-9348-4017-A9E1-CAAAEB0F0D46}"/>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Stored Data 71">
                  <a:extLst>
                    <a:ext uri="{FF2B5EF4-FFF2-40B4-BE49-F238E27FC236}">
                      <a16:creationId xmlns:a16="http://schemas.microsoft.com/office/drawing/2014/main" id="{9AFDEEEB-8CA6-40F2-8546-1A7457ADDBA4}"/>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Stored Data 71">
                  <a:extLst>
                    <a:ext uri="{FF2B5EF4-FFF2-40B4-BE49-F238E27FC236}">
                      <a16:creationId xmlns:a16="http://schemas.microsoft.com/office/drawing/2014/main" id="{B041AA97-29AC-4CDC-BC7E-F2CD77757AC9}"/>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3" name="TextBox 102">
                <a:extLst>
                  <a:ext uri="{FF2B5EF4-FFF2-40B4-BE49-F238E27FC236}">
                    <a16:creationId xmlns:a16="http://schemas.microsoft.com/office/drawing/2014/main" id="{87B3207B-8DFB-45DC-89E2-3E5D4CAABC45}"/>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3</a:t>
                </a:r>
                <a:endParaRPr lang="en-IN" dirty="0"/>
              </a:p>
            </p:txBody>
          </p:sp>
          <p:sp>
            <p:nvSpPr>
              <p:cNvPr id="104" name="TextBox 103">
                <a:extLst>
                  <a:ext uri="{FF2B5EF4-FFF2-40B4-BE49-F238E27FC236}">
                    <a16:creationId xmlns:a16="http://schemas.microsoft.com/office/drawing/2014/main" id="{3FC98450-A21A-4851-BAC0-EEE50FB4716C}"/>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3</a:t>
                </a:r>
                <a:endParaRPr lang="en-IN" dirty="0"/>
              </a:p>
            </p:txBody>
          </p:sp>
          <p:sp>
            <p:nvSpPr>
              <p:cNvPr id="105" name="TextBox 104">
                <a:extLst>
                  <a:ext uri="{FF2B5EF4-FFF2-40B4-BE49-F238E27FC236}">
                    <a16:creationId xmlns:a16="http://schemas.microsoft.com/office/drawing/2014/main" id="{FCFDF682-3193-4B41-BC05-393F9F400604}"/>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3</a:t>
                </a:r>
                <a:endParaRPr lang="en-IN" dirty="0"/>
              </a:p>
            </p:txBody>
          </p:sp>
        </p:grpSp>
        <p:grpSp>
          <p:nvGrpSpPr>
            <p:cNvPr id="112" name="Group 111">
              <a:extLst>
                <a:ext uri="{FF2B5EF4-FFF2-40B4-BE49-F238E27FC236}">
                  <a16:creationId xmlns:a16="http://schemas.microsoft.com/office/drawing/2014/main" id="{2D321386-10BB-4233-8C0D-704D5C987843}"/>
                </a:ext>
              </a:extLst>
            </p:cNvPr>
            <p:cNvGrpSpPr/>
            <p:nvPr/>
          </p:nvGrpSpPr>
          <p:grpSpPr>
            <a:xfrm>
              <a:off x="5458173" y="3938951"/>
              <a:ext cx="2522906" cy="514702"/>
              <a:chOff x="5472181" y="921776"/>
              <a:chExt cx="2522906" cy="514702"/>
            </a:xfrm>
          </p:grpSpPr>
          <p:grpSp>
            <p:nvGrpSpPr>
              <p:cNvPr id="113" name="Group 112">
                <a:extLst>
                  <a:ext uri="{FF2B5EF4-FFF2-40B4-BE49-F238E27FC236}">
                    <a16:creationId xmlns:a16="http://schemas.microsoft.com/office/drawing/2014/main" id="{81110E40-9EAC-4DC5-B48A-4748E553C7A4}"/>
                  </a:ext>
                </a:extLst>
              </p:cNvPr>
              <p:cNvGrpSpPr/>
              <p:nvPr/>
            </p:nvGrpSpPr>
            <p:grpSpPr>
              <a:xfrm>
                <a:off x="5831257" y="1020707"/>
                <a:ext cx="1779720" cy="415771"/>
                <a:chOff x="3040672" y="5743750"/>
                <a:chExt cx="1779720" cy="415771"/>
              </a:xfrm>
            </p:grpSpPr>
            <p:cxnSp>
              <p:nvCxnSpPr>
                <p:cNvPr id="117" name="Straight Connector 116">
                  <a:extLst>
                    <a:ext uri="{FF2B5EF4-FFF2-40B4-BE49-F238E27FC236}">
                      <a16:creationId xmlns:a16="http://schemas.microsoft.com/office/drawing/2014/main" id="{1DE06994-2715-4243-B104-A06F632DE27B}"/>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219161E-DDE6-4A4A-A917-FBD76FE2637B}"/>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254B308-82BD-4C8B-B956-ED4A75C7DD8B}"/>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Stored Data 71">
                  <a:extLst>
                    <a:ext uri="{FF2B5EF4-FFF2-40B4-BE49-F238E27FC236}">
                      <a16:creationId xmlns:a16="http://schemas.microsoft.com/office/drawing/2014/main" id="{A55B75B3-6F73-4655-AE34-293F202CD302}"/>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1" name="Stored Data 71">
                  <a:extLst>
                    <a:ext uri="{FF2B5EF4-FFF2-40B4-BE49-F238E27FC236}">
                      <a16:creationId xmlns:a16="http://schemas.microsoft.com/office/drawing/2014/main" id="{DDD857D7-85D6-41C5-BEE7-001D2394D5BD}"/>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Stored Data 71">
                  <a:extLst>
                    <a:ext uri="{FF2B5EF4-FFF2-40B4-BE49-F238E27FC236}">
                      <a16:creationId xmlns:a16="http://schemas.microsoft.com/office/drawing/2014/main" id="{472A201A-F10C-4250-AB18-F6ED2EC5D9B8}"/>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4" name="TextBox 113">
                <a:extLst>
                  <a:ext uri="{FF2B5EF4-FFF2-40B4-BE49-F238E27FC236}">
                    <a16:creationId xmlns:a16="http://schemas.microsoft.com/office/drawing/2014/main" id="{BD92EB35-1C5B-46D2-85A5-D2D6FEB36B2C}"/>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2</a:t>
                </a:r>
                <a:endParaRPr lang="en-IN" dirty="0"/>
              </a:p>
            </p:txBody>
          </p:sp>
          <p:sp>
            <p:nvSpPr>
              <p:cNvPr id="115" name="TextBox 114">
                <a:extLst>
                  <a:ext uri="{FF2B5EF4-FFF2-40B4-BE49-F238E27FC236}">
                    <a16:creationId xmlns:a16="http://schemas.microsoft.com/office/drawing/2014/main" id="{D34868DF-FCA8-4482-A7D3-94AC797A4E9C}"/>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2</a:t>
                </a:r>
                <a:endParaRPr lang="en-IN" dirty="0"/>
              </a:p>
            </p:txBody>
          </p:sp>
          <p:sp>
            <p:nvSpPr>
              <p:cNvPr id="116" name="TextBox 115">
                <a:extLst>
                  <a:ext uri="{FF2B5EF4-FFF2-40B4-BE49-F238E27FC236}">
                    <a16:creationId xmlns:a16="http://schemas.microsoft.com/office/drawing/2014/main" id="{AC681DC7-1DEF-4C9C-B2F3-079A8BC2E8C6}"/>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2</a:t>
                </a:r>
                <a:endParaRPr lang="en-IN" dirty="0"/>
              </a:p>
            </p:txBody>
          </p:sp>
        </p:grpSp>
        <p:grpSp>
          <p:nvGrpSpPr>
            <p:cNvPr id="123" name="Group 122">
              <a:extLst>
                <a:ext uri="{FF2B5EF4-FFF2-40B4-BE49-F238E27FC236}">
                  <a16:creationId xmlns:a16="http://schemas.microsoft.com/office/drawing/2014/main" id="{FA476BD7-7DDB-4E45-AEC4-AB59C67E192E}"/>
                </a:ext>
              </a:extLst>
            </p:cNvPr>
            <p:cNvGrpSpPr/>
            <p:nvPr/>
          </p:nvGrpSpPr>
          <p:grpSpPr>
            <a:xfrm>
              <a:off x="5943600" y="5433108"/>
              <a:ext cx="2051487" cy="514702"/>
              <a:chOff x="5943600" y="921776"/>
              <a:chExt cx="2051487" cy="514702"/>
            </a:xfrm>
          </p:grpSpPr>
          <p:grpSp>
            <p:nvGrpSpPr>
              <p:cNvPr id="124" name="Group 123">
                <a:extLst>
                  <a:ext uri="{FF2B5EF4-FFF2-40B4-BE49-F238E27FC236}">
                    <a16:creationId xmlns:a16="http://schemas.microsoft.com/office/drawing/2014/main" id="{DAC72CA1-3217-4038-90BF-3C91245487D7}"/>
                  </a:ext>
                </a:extLst>
              </p:cNvPr>
              <p:cNvGrpSpPr/>
              <p:nvPr/>
            </p:nvGrpSpPr>
            <p:grpSpPr>
              <a:xfrm>
                <a:off x="6251960" y="1020707"/>
                <a:ext cx="1359017" cy="415771"/>
                <a:chOff x="3461375" y="5743750"/>
                <a:chExt cx="1359017" cy="415771"/>
              </a:xfrm>
            </p:grpSpPr>
            <p:cxnSp>
              <p:nvCxnSpPr>
                <p:cNvPr id="128" name="Straight Connector 127">
                  <a:extLst>
                    <a:ext uri="{FF2B5EF4-FFF2-40B4-BE49-F238E27FC236}">
                      <a16:creationId xmlns:a16="http://schemas.microsoft.com/office/drawing/2014/main" id="{35ECD33D-4963-4CF9-8FAF-2D4AB297AFDA}"/>
                    </a:ext>
                  </a:extLst>
                </p:cNvPr>
                <p:cNvCxnSpPr/>
                <p:nvPr/>
              </p:nvCxnSpPr>
              <p:spPr>
                <a:xfrm flipV="1">
                  <a:off x="3466455" y="603567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6CA0662-F5C3-4AA8-90A3-31A5A0F6397C}"/>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F21380E-CB1D-4A79-9F7A-22CE90EE9585}"/>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1" name="Stored Data 71">
                  <a:extLst>
                    <a:ext uri="{FF2B5EF4-FFF2-40B4-BE49-F238E27FC236}">
                      <a16:creationId xmlns:a16="http://schemas.microsoft.com/office/drawing/2014/main" id="{7FE0B175-B84C-4FC1-AECA-EF46CAAB8A41}"/>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2" name="Stored Data 71">
                  <a:extLst>
                    <a:ext uri="{FF2B5EF4-FFF2-40B4-BE49-F238E27FC236}">
                      <a16:creationId xmlns:a16="http://schemas.microsoft.com/office/drawing/2014/main" id="{193B97E6-8C16-4E3B-9501-02E8D07166F8}"/>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Stored Data 71">
                  <a:extLst>
                    <a:ext uri="{FF2B5EF4-FFF2-40B4-BE49-F238E27FC236}">
                      <a16:creationId xmlns:a16="http://schemas.microsoft.com/office/drawing/2014/main" id="{3B6DFFBA-08F1-4281-BBB9-3021E601328B}"/>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5" name="TextBox 124">
                <a:extLst>
                  <a:ext uri="{FF2B5EF4-FFF2-40B4-BE49-F238E27FC236}">
                    <a16:creationId xmlns:a16="http://schemas.microsoft.com/office/drawing/2014/main" id="{940F97B5-9E84-4DC1-9DFF-969861325CFE}"/>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1</a:t>
                </a:r>
                <a:endParaRPr lang="en-IN" dirty="0"/>
              </a:p>
            </p:txBody>
          </p:sp>
          <p:sp>
            <p:nvSpPr>
              <p:cNvPr id="127" name="TextBox 126">
                <a:extLst>
                  <a:ext uri="{FF2B5EF4-FFF2-40B4-BE49-F238E27FC236}">
                    <a16:creationId xmlns:a16="http://schemas.microsoft.com/office/drawing/2014/main" id="{03FDC337-609F-4736-9194-FF0324E19AE5}"/>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1</a:t>
                </a:r>
                <a:endParaRPr lang="en-IN" dirty="0"/>
              </a:p>
            </p:txBody>
          </p:sp>
        </p:grpSp>
        <p:cxnSp>
          <p:nvCxnSpPr>
            <p:cNvPr id="134" name="Straight Connector 133">
              <a:extLst>
                <a:ext uri="{FF2B5EF4-FFF2-40B4-BE49-F238E27FC236}">
                  <a16:creationId xmlns:a16="http://schemas.microsoft.com/office/drawing/2014/main" id="{8C77E315-423A-4CDA-BD3E-75D30729FF1D}"/>
                </a:ext>
              </a:extLst>
            </p:cNvPr>
            <p:cNvCxnSpPr/>
            <p:nvPr/>
          </p:nvCxnSpPr>
          <p:spPr>
            <a:xfrm flipV="1">
              <a:off x="2562000" y="6595590"/>
              <a:ext cx="370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6E8E9888-63C3-48BF-86B1-74C379948C6A}"/>
                </a:ext>
              </a:extLst>
            </p:cNvPr>
            <p:cNvSpPr txBox="1"/>
            <p:nvPr/>
          </p:nvSpPr>
          <p:spPr>
            <a:xfrm>
              <a:off x="914400" y="5943600"/>
              <a:ext cx="399350" cy="338554"/>
            </a:xfrm>
            <a:prstGeom prst="rect">
              <a:avLst/>
            </a:prstGeom>
            <a:noFill/>
          </p:spPr>
          <p:txBody>
            <a:bodyPr wrap="square" rtlCol="0">
              <a:spAutoFit/>
            </a:bodyPr>
            <a:lstStyle/>
            <a:p>
              <a:r>
                <a:rPr lang="en-IN" sz="1600" dirty="0"/>
                <a:t>C</a:t>
              </a:r>
              <a:r>
                <a:rPr lang="en-IN" sz="1600" baseline="-25000" dirty="0"/>
                <a:t>1</a:t>
              </a:r>
              <a:endParaRPr lang="en-IN" dirty="0"/>
            </a:p>
          </p:txBody>
        </p:sp>
        <p:cxnSp>
          <p:nvCxnSpPr>
            <p:cNvPr id="136" name="Straight Connector 135">
              <a:extLst>
                <a:ext uri="{FF2B5EF4-FFF2-40B4-BE49-F238E27FC236}">
                  <a16:creationId xmlns:a16="http://schemas.microsoft.com/office/drawing/2014/main" id="{ED70DEF1-0187-400E-AA28-00A94F1B17DA}"/>
                </a:ext>
              </a:extLst>
            </p:cNvPr>
            <p:cNvCxnSpPr/>
            <p:nvPr/>
          </p:nvCxnSpPr>
          <p:spPr>
            <a:xfrm flipV="1">
              <a:off x="1221020" y="6172200"/>
              <a:ext cx="180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82C325A-7097-4B45-A474-0EED8D1FACC1}"/>
                </a:ext>
              </a:extLst>
            </p:cNvPr>
            <p:cNvSpPr txBox="1"/>
            <p:nvPr/>
          </p:nvSpPr>
          <p:spPr>
            <a:xfrm>
              <a:off x="3017520" y="5995313"/>
              <a:ext cx="399350" cy="338554"/>
            </a:xfrm>
            <a:prstGeom prst="rect">
              <a:avLst/>
            </a:prstGeom>
            <a:noFill/>
          </p:spPr>
          <p:txBody>
            <a:bodyPr wrap="square" rtlCol="0">
              <a:spAutoFit/>
            </a:bodyPr>
            <a:lstStyle/>
            <a:p>
              <a:r>
                <a:rPr lang="en-IN" sz="1600" dirty="0"/>
                <a:t>C</a:t>
              </a:r>
              <a:r>
                <a:rPr lang="en-IN" sz="1600" baseline="-25000" dirty="0"/>
                <a:t>1</a:t>
              </a:r>
              <a:endParaRPr lang="en-IN" dirty="0"/>
            </a:p>
          </p:txBody>
        </p:sp>
        <p:cxnSp>
          <p:nvCxnSpPr>
            <p:cNvPr id="138" name="Straight Connector 137">
              <a:extLst>
                <a:ext uri="{FF2B5EF4-FFF2-40B4-BE49-F238E27FC236}">
                  <a16:creationId xmlns:a16="http://schemas.microsoft.com/office/drawing/2014/main" id="{5E437911-1C2A-46E4-9C18-F1E3C4FE0F8E}"/>
                </a:ext>
              </a:extLst>
            </p:cNvPr>
            <p:cNvCxnSpPr>
              <a:cxnSpLocks/>
            </p:cNvCxnSpPr>
            <p:nvPr/>
          </p:nvCxnSpPr>
          <p:spPr>
            <a:xfrm rot="16200000" flipV="1">
              <a:off x="2329081" y="6388200"/>
              <a:ext cx="432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F884661-A7FF-4B0B-8E72-804D141E2904}"/>
                </a:ext>
              </a:extLst>
            </p:cNvPr>
            <p:cNvCxnSpPr>
              <a:cxnSpLocks/>
            </p:cNvCxnSpPr>
            <p:nvPr/>
          </p:nvCxnSpPr>
          <p:spPr>
            <a:xfrm rot="16200000" flipV="1">
              <a:off x="5877480" y="6211000"/>
              <a:ext cx="77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7D487B9-BA03-4517-9C0E-D04229037D5D}"/>
                </a:ext>
              </a:extLst>
            </p:cNvPr>
            <p:cNvSpPr txBox="1"/>
            <p:nvPr/>
          </p:nvSpPr>
          <p:spPr>
            <a:xfrm>
              <a:off x="3505200" y="2855725"/>
              <a:ext cx="1828999" cy="707886"/>
            </a:xfrm>
            <a:prstGeom prst="rect">
              <a:avLst/>
            </a:prstGeom>
            <a:noFill/>
          </p:spPr>
          <p:txBody>
            <a:bodyPr wrap="square" rtlCol="0">
              <a:spAutoFit/>
            </a:bodyPr>
            <a:lstStyle/>
            <a:p>
              <a:pPr algn="ctr"/>
              <a:r>
                <a:rPr lang="en-IN" sz="2000" dirty="0"/>
                <a:t>Look ahead carry generator</a:t>
              </a:r>
              <a:endParaRPr lang="en-IN" dirty="0"/>
            </a:p>
          </p:txBody>
        </p:sp>
      </p:grpSp>
    </p:spTree>
    <p:extLst>
      <p:ext uri="{BB962C8B-B14F-4D97-AF65-F5344CB8AC3E}">
        <p14:creationId xmlns:p14="http://schemas.microsoft.com/office/powerpoint/2010/main" val="32197350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85C1-7DD9-4621-9E07-2CB7AB382742}"/>
              </a:ext>
            </a:extLst>
          </p:cNvPr>
          <p:cNvSpPr>
            <a:spLocks noGrp="1"/>
          </p:cNvSpPr>
          <p:nvPr>
            <p:ph type="title"/>
          </p:nvPr>
        </p:nvSpPr>
        <p:spPr/>
        <p:txBody>
          <a:bodyPr/>
          <a:lstStyle/>
          <a:p>
            <a:r>
              <a:rPr lang="en-US" dirty="0"/>
              <a:t>Serial Adder</a:t>
            </a:r>
            <a:endParaRPr lang="en-IN" dirty="0"/>
          </a:p>
        </p:txBody>
      </p:sp>
      <p:sp>
        <p:nvSpPr>
          <p:cNvPr id="4" name="Rectangle 3">
            <a:extLst>
              <a:ext uri="{FF2B5EF4-FFF2-40B4-BE49-F238E27FC236}">
                <a16:creationId xmlns:a16="http://schemas.microsoft.com/office/drawing/2014/main" id="{E63240B2-6964-471B-A56C-CF8629ED2DA6}"/>
              </a:ext>
            </a:extLst>
          </p:cNvPr>
          <p:cNvSpPr/>
          <p:nvPr/>
        </p:nvSpPr>
        <p:spPr>
          <a:xfrm>
            <a:off x="2336400" y="1752600"/>
            <a:ext cx="2743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E648B05-44AB-4CFE-8218-8469421084B3}"/>
              </a:ext>
            </a:extLst>
          </p:cNvPr>
          <p:cNvSpPr txBox="1"/>
          <p:nvPr/>
        </p:nvSpPr>
        <p:spPr>
          <a:xfrm>
            <a:off x="2829160" y="2021840"/>
            <a:ext cx="1752600" cy="400110"/>
          </a:xfrm>
          <a:prstGeom prst="rect">
            <a:avLst/>
          </a:prstGeom>
          <a:noFill/>
        </p:spPr>
        <p:txBody>
          <a:bodyPr wrap="square" rtlCol="0">
            <a:spAutoFit/>
          </a:bodyPr>
          <a:lstStyle/>
          <a:p>
            <a:r>
              <a:rPr lang="en-US" sz="2000" dirty="0"/>
              <a:t>Shift register A</a:t>
            </a:r>
            <a:endParaRPr lang="en-IN" sz="2000" dirty="0"/>
          </a:p>
        </p:txBody>
      </p:sp>
      <p:sp>
        <p:nvSpPr>
          <p:cNvPr id="7" name="Rectangle 6">
            <a:extLst>
              <a:ext uri="{FF2B5EF4-FFF2-40B4-BE49-F238E27FC236}">
                <a16:creationId xmlns:a16="http://schemas.microsoft.com/office/drawing/2014/main" id="{6B3D0F8A-7A98-4E8A-A8CA-5C0FADBC2DA2}"/>
              </a:ext>
            </a:extLst>
          </p:cNvPr>
          <p:cNvSpPr/>
          <p:nvPr/>
        </p:nvSpPr>
        <p:spPr>
          <a:xfrm>
            <a:off x="2336400" y="3276601"/>
            <a:ext cx="2743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084AD05-41F7-473D-98FE-4DCB55320AEE}"/>
              </a:ext>
            </a:extLst>
          </p:cNvPr>
          <p:cNvSpPr txBox="1"/>
          <p:nvPr/>
        </p:nvSpPr>
        <p:spPr>
          <a:xfrm>
            <a:off x="2829160" y="3545841"/>
            <a:ext cx="1752600" cy="400110"/>
          </a:xfrm>
          <a:prstGeom prst="rect">
            <a:avLst/>
          </a:prstGeom>
          <a:noFill/>
        </p:spPr>
        <p:txBody>
          <a:bodyPr wrap="square" rtlCol="0">
            <a:spAutoFit/>
          </a:bodyPr>
          <a:lstStyle/>
          <a:p>
            <a:r>
              <a:rPr lang="en-US" sz="2000" dirty="0"/>
              <a:t>Shift register B</a:t>
            </a:r>
            <a:endParaRPr lang="en-IN" sz="2000" dirty="0"/>
          </a:p>
        </p:txBody>
      </p:sp>
      <p:sp>
        <p:nvSpPr>
          <p:cNvPr id="9" name="Delay 68">
            <a:extLst>
              <a:ext uri="{FF2B5EF4-FFF2-40B4-BE49-F238E27FC236}">
                <a16:creationId xmlns:a16="http://schemas.microsoft.com/office/drawing/2014/main" id="{D374E606-17A2-4C71-B887-C95E1410D9DF}"/>
              </a:ext>
            </a:extLst>
          </p:cNvPr>
          <p:cNvSpPr/>
          <p:nvPr/>
        </p:nvSpPr>
        <p:spPr>
          <a:xfrm>
            <a:off x="3387810" y="5410200"/>
            <a:ext cx="635299" cy="533400"/>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75F387D-0319-4A12-8156-2CB88210C6CF}"/>
              </a:ext>
            </a:extLst>
          </p:cNvPr>
          <p:cNvSpPr/>
          <p:nvPr/>
        </p:nvSpPr>
        <p:spPr>
          <a:xfrm>
            <a:off x="6451200" y="2221895"/>
            <a:ext cx="1524000" cy="1511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54EF43F-C5BA-4FF4-B73F-96E16057D525}"/>
              </a:ext>
            </a:extLst>
          </p:cNvPr>
          <p:cNvSpPr/>
          <p:nvPr/>
        </p:nvSpPr>
        <p:spPr>
          <a:xfrm>
            <a:off x="6850800" y="4038600"/>
            <a:ext cx="93600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2C3350D-16C2-47A9-BAC7-12EDD0CACF2B}"/>
              </a:ext>
            </a:extLst>
          </p:cNvPr>
          <p:cNvSpPr txBox="1"/>
          <p:nvPr/>
        </p:nvSpPr>
        <p:spPr>
          <a:xfrm>
            <a:off x="6451200" y="2360990"/>
            <a:ext cx="304800" cy="369332"/>
          </a:xfrm>
          <a:prstGeom prst="rect">
            <a:avLst/>
          </a:prstGeom>
          <a:noFill/>
        </p:spPr>
        <p:txBody>
          <a:bodyPr wrap="square" rtlCol="0">
            <a:spAutoFit/>
          </a:bodyPr>
          <a:lstStyle/>
          <a:p>
            <a:r>
              <a:rPr lang="en-US" dirty="0"/>
              <a:t>x</a:t>
            </a:r>
            <a:endParaRPr lang="en-IN" dirty="0"/>
          </a:p>
        </p:txBody>
      </p:sp>
      <p:sp>
        <p:nvSpPr>
          <p:cNvPr id="13" name="TextBox 12">
            <a:extLst>
              <a:ext uri="{FF2B5EF4-FFF2-40B4-BE49-F238E27FC236}">
                <a16:creationId xmlns:a16="http://schemas.microsoft.com/office/drawing/2014/main" id="{7256EB09-AC6E-4F93-AA39-159E67E0DEDF}"/>
              </a:ext>
            </a:extLst>
          </p:cNvPr>
          <p:cNvSpPr txBox="1"/>
          <p:nvPr/>
        </p:nvSpPr>
        <p:spPr>
          <a:xfrm>
            <a:off x="6451200" y="2778880"/>
            <a:ext cx="304800" cy="369332"/>
          </a:xfrm>
          <a:prstGeom prst="rect">
            <a:avLst/>
          </a:prstGeom>
          <a:noFill/>
        </p:spPr>
        <p:txBody>
          <a:bodyPr wrap="square" rtlCol="0">
            <a:spAutoFit/>
          </a:bodyPr>
          <a:lstStyle/>
          <a:p>
            <a:r>
              <a:rPr lang="en-US" dirty="0"/>
              <a:t>y</a:t>
            </a:r>
            <a:endParaRPr lang="en-IN" dirty="0"/>
          </a:p>
        </p:txBody>
      </p:sp>
      <p:sp>
        <p:nvSpPr>
          <p:cNvPr id="14" name="TextBox 13">
            <a:extLst>
              <a:ext uri="{FF2B5EF4-FFF2-40B4-BE49-F238E27FC236}">
                <a16:creationId xmlns:a16="http://schemas.microsoft.com/office/drawing/2014/main" id="{02A3BF2E-82D4-4574-BF7A-37EE9CD52ADE}"/>
              </a:ext>
            </a:extLst>
          </p:cNvPr>
          <p:cNvSpPr txBox="1"/>
          <p:nvPr/>
        </p:nvSpPr>
        <p:spPr>
          <a:xfrm>
            <a:off x="6451200" y="3210562"/>
            <a:ext cx="304800" cy="369332"/>
          </a:xfrm>
          <a:prstGeom prst="rect">
            <a:avLst/>
          </a:prstGeom>
          <a:noFill/>
        </p:spPr>
        <p:txBody>
          <a:bodyPr wrap="square" rtlCol="0">
            <a:spAutoFit/>
          </a:bodyPr>
          <a:lstStyle/>
          <a:p>
            <a:r>
              <a:rPr lang="en-US" dirty="0"/>
              <a:t>z</a:t>
            </a:r>
            <a:endParaRPr lang="en-IN" dirty="0"/>
          </a:p>
        </p:txBody>
      </p:sp>
      <p:sp>
        <p:nvSpPr>
          <p:cNvPr id="15" name="TextBox 14">
            <a:extLst>
              <a:ext uri="{FF2B5EF4-FFF2-40B4-BE49-F238E27FC236}">
                <a16:creationId xmlns:a16="http://schemas.microsoft.com/office/drawing/2014/main" id="{F8C57109-6D96-4568-938D-C41330EAD7F4}"/>
              </a:ext>
            </a:extLst>
          </p:cNvPr>
          <p:cNvSpPr txBox="1"/>
          <p:nvPr/>
        </p:nvSpPr>
        <p:spPr>
          <a:xfrm>
            <a:off x="7670400" y="2360990"/>
            <a:ext cx="304800" cy="369332"/>
          </a:xfrm>
          <a:prstGeom prst="rect">
            <a:avLst/>
          </a:prstGeom>
          <a:noFill/>
        </p:spPr>
        <p:txBody>
          <a:bodyPr wrap="square" rtlCol="0">
            <a:spAutoFit/>
          </a:bodyPr>
          <a:lstStyle/>
          <a:p>
            <a:r>
              <a:rPr lang="en-US" dirty="0"/>
              <a:t>S</a:t>
            </a:r>
            <a:endParaRPr lang="en-IN" dirty="0"/>
          </a:p>
        </p:txBody>
      </p:sp>
      <p:sp>
        <p:nvSpPr>
          <p:cNvPr id="16" name="TextBox 15">
            <a:extLst>
              <a:ext uri="{FF2B5EF4-FFF2-40B4-BE49-F238E27FC236}">
                <a16:creationId xmlns:a16="http://schemas.microsoft.com/office/drawing/2014/main" id="{77E3E116-78EE-4484-960F-A3BFBEC86A2E}"/>
              </a:ext>
            </a:extLst>
          </p:cNvPr>
          <p:cNvSpPr txBox="1"/>
          <p:nvPr/>
        </p:nvSpPr>
        <p:spPr>
          <a:xfrm>
            <a:off x="7670400" y="2907269"/>
            <a:ext cx="304800" cy="369332"/>
          </a:xfrm>
          <a:prstGeom prst="rect">
            <a:avLst/>
          </a:prstGeom>
          <a:noFill/>
        </p:spPr>
        <p:txBody>
          <a:bodyPr wrap="square" rtlCol="0">
            <a:spAutoFit/>
          </a:bodyPr>
          <a:lstStyle/>
          <a:p>
            <a:r>
              <a:rPr lang="en-US" dirty="0"/>
              <a:t>C</a:t>
            </a:r>
            <a:endParaRPr lang="en-IN" dirty="0"/>
          </a:p>
        </p:txBody>
      </p:sp>
      <p:sp>
        <p:nvSpPr>
          <p:cNvPr id="17" name="TextBox 16">
            <a:extLst>
              <a:ext uri="{FF2B5EF4-FFF2-40B4-BE49-F238E27FC236}">
                <a16:creationId xmlns:a16="http://schemas.microsoft.com/office/drawing/2014/main" id="{571D5EE4-4B3E-471A-A135-857AAEA6847F}"/>
              </a:ext>
            </a:extLst>
          </p:cNvPr>
          <p:cNvSpPr txBox="1"/>
          <p:nvPr/>
        </p:nvSpPr>
        <p:spPr>
          <a:xfrm>
            <a:off x="6825400" y="4130041"/>
            <a:ext cx="304800" cy="369332"/>
          </a:xfrm>
          <a:prstGeom prst="rect">
            <a:avLst/>
          </a:prstGeom>
          <a:noFill/>
        </p:spPr>
        <p:txBody>
          <a:bodyPr wrap="square" rtlCol="0">
            <a:spAutoFit/>
          </a:bodyPr>
          <a:lstStyle/>
          <a:p>
            <a:r>
              <a:rPr lang="en-US" dirty="0"/>
              <a:t>Q</a:t>
            </a:r>
            <a:endParaRPr lang="en-IN" dirty="0"/>
          </a:p>
        </p:txBody>
      </p:sp>
      <p:sp>
        <p:nvSpPr>
          <p:cNvPr id="18" name="TextBox 17">
            <a:extLst>
              <a:ext uri="{FF2B5EF4-FFF2-40B4-BE49-F238E27FC236}">
                <a16:creationId xmlns:a16="http://schemas.microsoft.com/office/drawing/2014/main" id="{655A5C8A-C791-45D0-822E-148948F0A7A2}"/>
              </a:ext>
            </a:extLst>
          </p:cNvPr>
          <p:cNvSpPr txBox="1"/>
          <p:nvPr/>
        </p:nvSpPr>
        <p:spPr>
          <a:xfrm>
            <a:off x="7456600" y="4130041"/>
            <a:ext cx="304800" cy="369332"/>
          </a:xfrm>
          <a:prstGeom prst="rect">
            <a:avLst/>
          </a:prstGeom>
          <a:noFill/>
        </p:spPr>
        <p:txBody>
          <a:bodyPr wrap="square" rtlCol="0">
            <a:spAutoFit/>
          </a:bodyPr>
          <a:lstStyle/>
          <a:p>
            <a:r>
              <a:rPr lang="en-US" dirty="0"/>
              <a:t>D</a:t>
            </a:r>
            <a:endParaRPr lang="en-IN" dirty="0"/>
          </a:p>
        </p:txBody>
      </p:sp>
      <p:sp>
        <p:nvSpPr>
          <p:cNvPr id="19" name="TextBox 18">
            <a:extLst>
              <a:ext uri="{FF2B5EF4-FFF2-40B4-BE49-F238E27FC236}">
                <a16:creationId xmlns:a16="http://schemas.microsoft.com/office/drawing/2014/main" id="{22ED653D-FCB1-49E5-8DC6-D1F81D37DE9D}"/>
              </a:ext>
            </a:extLst>
          </p:cNvPr>
          <p:cNvSpPr txBox="1"/>
          <p:nvPr/>
        </p:nvSpPr>
        <p:spPr>
          <a:xfrm>
            <a:off x="7451520" y="4671963"/>
            <a:ext cx="304800" cy="369332"/>
          </a:xfrm>
          <a:prstGeom prst="rect">
            <a:avLst/>
          </a:prstGeom>
          <a:noFill/>
        </p:spPr>
        <p:txBody>
          <a:bodyPr wrap="square" rtlCol="0">
            <a:spAutoFit/>
          </a:bodyPr>
          <a:lstStyle/>
          <a:p>
            <a:r>
              <a:rPr lang="en-US" dirty="0"/>
              <a:t>C</a:t>
            </a:r>
            <a:endParaRPr lang="en-IN" dirty="0"/>
          </a:p>
        </p:txBody>
      </p:sp>
      <p:grpSp>
        <p:nvGrpSpPr>
          <p:cNvPr id="23" name="Group 22">
            <a:extLst>
              <a:ext uri="{FF2B5EF4-FFF2-40B4-BE49-F238E27FC236}">
                <a16:creationId xmlns:a16="http://schemas.microsoft.com/office/drawing/2014/main" id="{E557A116-6646-4C87-9381-9FF3083F6113}"/>
              </a:ext>
            </a:extLst>
          </p:cNvPr>
          <p:cNvGrpSpPr/>
          <p:nvPr/>
        </p:nvGrpSpPr>
        <p:grpSpPr>
          <a:xfrm>
            <a:off x="7670400" y="4784629"/>
            <a:ext cx="108000" cy="144000"/>
            <a:chOff x="6546400" y="1371600"/>
            <a:chExt cx="235400" cy="296575"/>
          </a:xfrm>
        </p:grpSpPr>
        <p:cxnSp>
          <p:nvCxnSpPr>
            <p:cNvPr id="21" name="Straight Connector 20">
              <a:extLst>
                <a:ext uri="{FF2B5EF4-FFF2-40B4-BE49-F238E27FC236}">
                  <a16:creationId xmlns:a16="http://schemas.microsoft.com/office/drawing/2014/main" id="{BB191395-9711-49BB-816B-39A3FD785F23}"/>
                </a:ext>
              </a:extLst>
            </p:cNvPr>
            <p:cNvCxnSpPr/>
            <p:nvPr/>
          </p:nvCxnSpPr>
          <p:spPr>
            <a:xfrm flipH="1">
              <a:off x="6546400" y="1371600"/>
              <a:ext cx="235400"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12C0F0-BDAD-48B6-828A-5950E1878485}"/>
                </a:ext>
              </a:extLst>
            </p:cNvPr>
            <p:cNvCxnSpPr>
              <a:cxnSpLocks/>
            </p:cNvCxnSpPr>
            <p:nvPr/>
          </p:nvCxnSpPr>
          <p:spPr>
            <a:xfrm flipH="1" flipV="1">
              <a:off x="6546400" y="1515775"/>
              <a:ext cx="235400" cy="1524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B5F60F11-84EE-49B2-AFE1-E856A4997FCF}"/>
              </a:ext>
            </a:extLst>
          </p:cNvPr>
          <p:cNvSpPr/>
          <p:nvPr/>
        </p:nvSpPr>
        <p:spPr>
          <a:xfrm>
            <a:off x="7282600" y="5125185"/>
            <a:ext cx="83000" cy="104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Connector: Elbow 25">
            <a:extLst>
              <a:ext uri="{FF2B5EF4-FFF2-40B4-BE49-F238E27FC236}">
                <a16:creationId xmlns:a16="http://schemas.microsoft.com/office/drawing/2014/main" id="{9899DD1B-3B83-473B-890F-496F691D789D}"/>
              </a:ext>
            </a:extLst>
          </p:cNvPr>
          <p:cNvCxnSpPr>
            <a:stCxn id="4" idx="3"/>
            <a:endCxn id="12" idx="1"/>
          </p:cNvCxnSpPr>
          <p:nvPr/>
        </p:nvCxnSpPr>
        <p:spPr>
          <a:xfrm>
            <a:off x="5079600" y="2209800"/>
            <a:ext cx="1371600" cy="3358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02C976C-EC92-4969-9653-8BA63A1E35C6}"/>
              </a:ext>
            </a:extLst>
          </p:cNvPr>
          <p:cNvCxnSpPr>
            <a:stCxn id="7" idx="3"/>
            <a:endCxn id="13" idx="1"/>
          </p:cNvCxnSpPr>
          <p:nvPr/>
        </p:nvCxnSpPr>
        <p:spPr>
          <a:xfrm flipV="1">
            <a:off x="5079600" y="2963546"/>
            <a:ext cx="1371600" cy="7702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7DE2F2-336F-48E6-9695-87F3C9C7F2D9}"/>
              </a:ext>
            </a:extLst>
          </p:cNvPr>
          <p:cNvCxnSpPr>
            <a:cxnSpLocks/>
          </p:cNvCxnSpPr>
          <p:nvPr/>
        </p:nvCxnSpPr>
        <p:spPr>
          <a:xfrm flipH="1" flipV="1">
            <a:off x="6098280" y="4324331"/>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B2CA8D-9B02-421F-B502-8C084F7AB650}"/>
              </a:ext>
            </a:extLst>
          </p:cNvPr>
          <p:cNvCxnSpPr>
            <a:cxnSpLocks/>
          </p:cNvCxnSpPr>
          <p:nvPr/>
        </p:nvCxnSpPr>
        <p:spPr>
          <a:xfrm rot="16200000" flipH="1" flipV="1">
            <a:off x="5640439" y="3861523"/>
            <a:ext cx="93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AE5AA7-566A-4FF1-B491-5CE184200BDC}"/>
              </a:ext>
            </a:extLst>
          </p:cNvPr>
          <p:cNvCxnSpPr>
            <a:endCxn id="14" idx="1"/>
          </p:cNvCxnSpPr>
          <p:nvPr/>
        </p:nvCxnSpPr>
        <p:spPr>
          <a:xfrm>
            <a:off x="6098278" y="3393523"/>
            <a:ext cx="352922"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BE18D25-ACCA-43F4-B45B-12F7667DD2A6}"/>
              </a:ext>
            </a:extLst>
          </p:cNvPr>
          <p:cNvCxnSpPr>
            <a:cxnSpLocks/>
          </p:cNvCxnSpPr>
          <p:nvPr/>
        </p:nvCxnSpPr>
        <p:spPr>
          <a:xfrm flipH="1" flipV="1">
            <a:off x="7796960" y="4314705"/>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730BDD-A4C7-4ACF-9259-70272A1398CC}"/>
              </a:ext>
            </a:extLst>
          </p:cNvPr>
          <p:cNvCxnSpPr>
            <a:cxnSpLocks/>
          </p:cNvCxnSpPr>
          <p:nvPr/>
        </p:nvCxnSpPr>
        <p:spPr>
          <a:xfrm rot="16200000" flipH="1" flipV="1">
            <a:off x="7930800" y="3700284"/>
            <a:ext cx="122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8059A0-E15E-4EDA-88A7-8A55CCDF190C}"/>
              </a:ext>
            </a:extLst>
          </p:cNvPr>
          <p:cNvCxnSpPr>
            <a:cxnSpLocks/>
          </p:cNvCxnSpPr>
          <p:nvPr/>
        </p:nvCxnSpPr>
        <p:spPr>
          <a:xfrm flipH="1" flipV="1">
            <a:off x="7975200" y="3091935"/>
            <a:ext cx="57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37BC2C-325B-4212-BF5C-44A239B5A1F6}"/>
              </a:ext>
            </a:extLst>
          </p:cNvPr>
          <p:cNvCxnSpPr>
            <a:cxnSpLocks/>
          </p:cNvCxnSpPr>
          <p:nvPr/>
        </p:nvCxnSpPr>
        <p:spPr>
          <a:xfrm flipH="1" flipV="1">
            <a:off x="7978882" y="2563934"/>
            <a:ext cx="54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84A286C-1C2A-493C-AC4E-8C55BB056CA7}"/>
              </a:ext>
            </a:extLst>
          </p:cNvPr>
          <p:cNvCxnSpPr>
            <a:cxnSpLocks/>
          </p:cNvCxnSpPr>
          <p:nvPr/>
        </p:nvCxnSpPr>
        <p:spPr>
          <a:xfrm rot="16200000" flipH="1" flipV="1">
            <a:off x="7896601" y="1949513"/>
            <a:ext cx="122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3F89C3A-CFCA-469F-80BA-38D457B82D9F}"/>
              </a:ext>
            </a:extLst>
          </p:cNvPr>
          <p:cNvCxnSpPr>
            <a:cxnSpLocks/>
          </p:cNvCxnSpPr>
          <p:nvPr/>
        </p:nvCxnSpPr>
        <p:spPr>
          <a:xfrm flipH="1" flipV="1">
            <a:off x="1777600" y="1341164"/>
            <a:ext cx="6732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50C30F-8575-44F1-91D9-B08214355E6B}"/>
              </a:ext>
            </a:extLst>
          </p:cNvPr>
          <p:cNvCxnSpPr>
            <a:cxnSpLocks/>
          </p:cNvCxnSpPr>
          <p:nvPr/>
        </p:nvCxnSpPr>
        <p:spPr>
          <a:xfrm rot="5400000" flipH="1" flipV="1">
            <a:off x="1522720" y="1607512"/>
            <a:ext cx="54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927125-7D7E-45B2-83F8-D0B2393F656A}"/>
              </a:ext>
            </a:extLst>
          </p:cNvPr>
          <p:cNvCxnSpPr/>
          <p:nvPr/>
        </p:nvCxnSpPr>
        <p:spPr>
          <a:xfrm>
            <a:off x="1782559" y="1877514"/>
            <a:ext cx="55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A06034-BBA5-469A-BCA0-069627397CD1}"/>
              </a:ext>
            </a:extLst>
          </p:cNvPr>
          <p:cNvCxnSpPr>
            <a:cxnSpLocks/>
          </p:cNvCxnSpPr>
          <p:nvPr/>
        </p:nvCxnSpPr>
        <p:spPr>
          <a:xfrm rot="16200000" flipH="1" flipV="1">
            <a:off x="8111401" y="5266120"/>
            <a:ext cx="84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F84A016-0AF7-4B67-9D41-9F53534C22B9}"/>
              </a:ext>
            </a:extLst>
          </p:cNvPr>
          <p:cNvCxnSpPr>
            <a:cxnSpLocks/>
          </p:cNvCxnSpPr>
          <p:nvPr/>
        </p:nvCxnSpPr>
        <p:spPr>
          <a:xfrm flipH="1" flipV="1">
            <a:off x="7786800" y="4854632"/>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AA9C5EF-33A8-4ABD-9F55-FF92E1CF4839}"/>
              </a:ext>
            </a:extLst>
          </p:cNvPr>
          <p:cNvCxnSpPr>
            <a:cxnSpLocks/>
          </p:cNvCxnSpPr>
          <p:nvPr/>
        </p:nvCxnSpPr>
        <p:spPr>
          <a:xfrm flipH="1" flipV="1">
            <a:off x="4023109" y="5675071"/>
            <a:ext cx="450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94EEA1-9CD5-4528-A0D9-A8692B1F5055}"/>
              </a:ext>
            </a:extLst>
          </p:cNvPr>
          <p:cNvCxnSpPr>
            <a:cxnSpLocks/>
          </p:cNvCxnSpPr>
          <p:nvPr/>
        </p:nvCxnSpPr>
        <p:spPr>
          <a:xfrm rot="16200000" flipH="1" flipV="1">
            <a:off x="7220425" y="5332725"/>
            <a:ext cx="21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A795BD-7727-4355-989A-F7B881F65C89}"/>
              </a:ext>
            </a:extLst>
          </p:cNvPr>
          <p:cNvCxnSpPr>
            <a:cxnSpLocks/>
          </p:cNvCxnSpPr>
          <p:nvPr/>
        </p:nvCxnSpPr>
        <p:spPr>
          <a:xfrm flipH="1" flipV="1">
            <a:off x="6582049" y="5447635"/>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B2DFC8C-DD5F-491A-9BA8-EDD19AF89088}"/>
              </a:ext>
            </a:extLst>
          </p:cNvPr>
          <p:cNvCxnSpPr/>
          <p:nvPr/>
        </p:nvCxnSpPr>
        <p:spPr>
          <a:xfrm>
            <a:off x="1145661" y="2212270"/>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43F3BD9-8335-4F48-822E-F3C94F9B4A28}"/>
              </a:ext>
            </a:extLst>
          </p:cNvPr>
          <p:cNvCxnSpPr/>
          <p:nvPr/>
        </p:nvCxnSpPr>
        <p:spPr>
          <a:xfrm>
            <a:off x="1146408" y="2537173"/>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B464605-D3A7-4A05-80C2-77B34DA8172D}"/>
              </a:ext>
            </a:extLst>
          </p:cNvPr>
          <p:cNvCxnSpPr/>
          <p:nvPr/>
        </p:nvCxnSpPr>
        <p:spPr>
          <a:xfrm>
            <a:off x="1143563" y="3383405"/>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64F4698-C42C-44AE-A92C-ECFFCBB02FD5}"/>
              </a:ext>
            </a:extLst>
          </p:cNvPr>
          <p:cNvCxnSpPr/>
          <p:nvPr/>
        </p:nvCxnSpPr>
        <p:spPr>
          <a:xfrm>
            <a:off x="1882775" y="3708308"/>
            <a:ext cx="450000" cy="1705"/>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D332FD2-B158-4A7C-A413-C03359714229}"/>
              </a:ext>
            </a:extLst>
          </p:cNvPr>
          <p:cNvCxnSpPr/>
          <p:nvPr/>
        </p:nvCxnSpPr>
        <p:spPr>
          <a:xfrm>
            <a:off x="1561640" y="4043064"/>
            <a:ext cx="774000" cy="1705"/>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42CFB97-AC7A-437D-BD58-C03E6158FC02}"/>
              </a:ext>
            </a:extLst>
          </p:cNvPr>
          <p:cNvCxnSpPr>
            <a:cxnSpLocks/>
          </p:cNvCxnSpPr>
          <p:nvPr/>
        </p:nvCxnSpPr>
        <p:spPr>
          <a:xfrm rot="5400000" flipH="1" flipV="1">
            <a:off x="219648" y="3859488"/>
            <a:ext cx="3312000" cy="1"/>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8728CCD-69F4-4125-AE30-E992CD5812B7}"/>
              </a:ext>
            </a:extLst>
          </p:cNvPr>
          <p:cNvCxnSpPr>
            <a:cxnSpLocks/>
          </p:cNvCxnSpPr>
          <p:nvPr/>
        </p:nvCxnSpPr>
        <p:spPr>
          <a:xfrm flipH="1" flipV="1">
            <a:off x="1866022" y="5524099"/>
            <a:ext cx="1512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D7DD2B-004F-4C41-9483-157A2F9BBD76}"/>
              </a:ext>
            </a:extLst>
          </p:cNvPr>
          <p:cNvCxnSpPr>
            <a:cxnSpLocks/>
          </p:cNvCxnSpPr>
          <p:nvPr/>
        </p:nvCxnSpPr>
        <p:spPr>
          <a:xfrm flipH="1" flipV="1">
            <a:off x="1561640" y="5859216"/>
            <a:ext cx="183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954DD15-13D1-401B-BC6A-BAF4016FBBBE}"/>
              </a:ext>
            </a:extLst>
          </p:cNvPr>
          <p:cNvCxnSpPr>
            <a:cxnSpLocks/>
          </p:cNvCxnSpPr>
          <p:nvPr/>
        </p:nvCxnSpPr>
        <p:spPr>
          <a:xfrm rot="5400000" flipH="1" flipV="1">
            <a:off x="-99188" y="4203613"/>
            <a:ext cx="3312000" cy="1"/>
          </a:xfrm>
          <a:prstGeom prst="line">
            <a:avLst/>
          </a:prstGeom>
          <a:ln w="28575">
            <a:tailEnd type="ova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FFB050E-8DBE-4992-8F98-0221B9E96D91}"/>
              </a:ext>
            </a:extLst>
          </p:cNvPr>
          <p:cNvSpPr txBox="1"/>
          <p:nvPr/>
        </p:nvSpPr>
        <p:spPr>
          <a:xfrm>
            <a:off x="5111478" y="1837174"/>
            <a:ext cx="497838" cy="369332"/>
          </a:xfrm>
          <a:prstGeom prst="rect">
            <a:avLst/>
          </a:prstGeom>
          <a:noFill/>
        </p:spPr>
        <p:txBody>
          <a:bodyPr wrap="square" rtlCol="0">
            <a:spAutoFit/>
          </a:bodyPr>
          <a:lstStyle/>
          <a:p>
            <a:r>
              <a:rPr lang="en-US" dirty="0"/>
              <a:t>SO</a:t>
            </a:r>
            <a:endParaRPr lang="en-IN" dirty="0"/>
          </a:p>
        </p:txBody>
      </p:sp>
      <p:sp>
        <p:nvSpPr>
          <p:cNvPr id="65" name="TextBox 64">
            <a:extLst>
              <a:ext uri="{FF2B5EF4-FFF2-40B4-BE49-F238E27FC236}">
                <a16:creationId xmlns:a16="http://schemas.microsoft.com/office/drawing/2014/main" id="{80E6ED1C-DA81-4E1B-8354-A74FDB086CF9}"/>
              </a:ext>
            </a:extLst>
          </p:cNvPr>
          <p:cNvSpPr txBox="1"/>
          <p:nvPr/>
        </p:nvSpPr>
        <p:spPr>
          <a:xfrm>
            <a:off x="5111478" y="3383405"/>
            <a:ext cx="497838" cy="369332"/>
          </a:xfrm>
          <a:prstGeom prst="rect">
            <a:avLst/>
          </a:prstGeom>
          <a:noFill/>
        </p:spPr>
        <p:txBody>
          <a:bodyPr wrap="square" rtlCol="0">
            <a:spAutoFit/>
          </a:bodyPr>
          <a:lstStyle/>
          <a:p>
            <a:r>
              <a:rPr lang="en-US" dirty="0"/>
              <a:t>SO</a:t>
            </a:r>
            <a:endParaRPr lang="en-IN" dirty="0"/>
          </a:p>
        </p:txBody>
      </p:sp>
      <p:sp>
        <p:nvSpPr>
          <p:cNvPr id="66" name="TextBox 65">
            <a:extLst>
              <a:ext uri="{FF2B5EF4-FFF2-40B4-BE49-F238E27FC236}">
                <a16:creationId xmlns:a16="http://schemas.microsoft.com/office/drawing/2014/main" id="{EB864BB2-6DC9-4417-A88A-F5DBEEB4F3BA}"/>
              </a:ext>
            </a:extLst>
          </p:cNvPr>
          <p:cNvSpPr txBox="1"/>
          <p:nvPr/>
        </p:nvSpPr>
        <p:spPr>
          <a:xfrm>
            <a:off x="1882775" y="1534743"/>
            <a:ext cx="497838" cy="369332"/>
          </a:xfrm>
          <a:prstGeom prst="rect">
            <a:avLst/>
          </a:prstGeom>
          <a:noFill/>
        </p:spPr>
        <p:txBody>
          <a:bodyPr wrap="square" rtlCol="0">
            <a:spAutoFit/>
          </a:bodyPr>
          <a:lstStyle/>
          <a:p>
            <a:r>
              <a:rPr lang="en-US" dirty="0"/>
              <a:t>SI</a:t>
            </a:r>
            <a:endParaRPr lang="en-IN" dirty="0"/>
          </a:p>
        </p:txBody>
      </p:sp>
      <p:sp>
        <p:nvSpPr>
          <p:cNvPr id="67" name="TextBox 66">
            <a:extLst>
              <a:ext uri="{FF2B5EF4-FFF2-40B4-BE49-F238E27FC236}">
                <a16:creationId xmlns:a16="http://schemas.microsoft.com/office/drawing/2014/main" id="{E87EA8A9-754F-4E2D-9540-11FF8AEBD092}"/>
              </a:ext>
            </a:extLst>
          </p:cNvPr>
          <p:cNvSpPr txBox="1"/>
          <p:nvPr/>
        </p:nvSpPr>
        <p:spPr>
          <a:xfrm>
            <a:off x="1882775" y="3014073"/>
            <a:ext cx="497838" cy="369332"/>
          </a:xfrm>
          <a:prstGeom prst="rect">
            <a:avLst/>
          </a:prstGeom>
          <a:noFill/>
        </p:spPr>
        <p:txBody>
          <a:bodyPr wrap="square" rtlCol="0">
            <a:spAutoFit/>
          </a:bodyPr>
          <a:lstStyle/>
          <a:p>
            <a:r>
              <a:rPr lang="en-US" dirty="0"/>
              <a:t>SI</a:t>
            </a:r>
            <a:endParaRPr lang="en-IN" dirty="0"/>
          </a:p>
        </p:txBody>
      </p:sp>
      <p:sp>
        <p:nvSpPr>
          <p:cNvPr id="68" name="TextBox 67">
            <a:extLst>
              <a:ext uri="{FF2B5EF4-FFF2-40B4-BE49-F238E27FC236}">
                <a16:creationId xmlns:a16="http://schemas.microsoft.com/office/drawing/2014/main" id="{962B974F-6D6C-4159-B659-4F08A471A626}"/>
              </a:ext>
            </a:extLst>
          </p:cNvPr>
          <p:cNvSpPr txBox="1"/>
          <p:nvPr/>
        </p:nvSpPr>
        <p:spPr>
          <a:xfrm>
            <a:off x="688875" y="2361543"/>
            <a:ext cx="549974" cy="369332"/>
          </a:xfrm>
          <a:prstGeom prst="rect">
            <a:avLst/>
          </a:prstGeom>
          <a:noFill/>
        </p:spPr>
        <p:txBody>
          <a:bodyPr wrap="square" rtlCol="0">
            <a:spAutoFit/>
          </a:bodyPr>
          <a:lstStyle/>
          <a:p>
            <a:r>
              <a:rPr lang="en-US" dirty="0"/>
              <a:t>CLK</a:t>
            </a:r>
            <a:endParaRPr lang="en-IN" dirty="0"/>
          </a:p>
        </p:txBody>
      </p:sp>
      <p:sp>
        <p:nvSpPr>
          <p:cNvPr id="69" name="TextBox 68">
            <a:extLst>
              <a:ext uri="{FF2B5EF4-FFF2-40B4-BE49-F238E27FC236}">
                <a16:creationId xmlns:a16="http://schemas.microsoft.com/office/drawing/2014/main" id="{D8346FCC-30A7-4132-9C6F-7F2140259F8B}"/>
              </a:ext>
            </a:extLst>
          </p:cNvPr>
          <p:cNvSpPr txBox="1"/>
          <p:nvPr/>
        </p:nvSpPr>
        <p:spPr>
          <a:xfrm>
            <a:off x="5965925" y="5251018"/>
            <a:ext cx="755998" cy="369332"/>
          </a:xfrm>
          <a:prstGeom prst="rect">
            <a:avLst/>
          </a:prstGeom>
          <a:noFill/>
        </p:spPr>
        <p:txBody>
          <a:bodyPr wrap="square" rtlCol="0">
            <a:spAutoFit/>
          </a:bodyPr>
          <a:lstStyle/>
          <a:p>
            <a:r>
              <a:rPr lang="en-US" dirty="0"/>
              <a:t>Clear</a:t>
            </a:r>
            <a:endParaRPr lang="en-IN" dirty="0"/>
          </a:p>
        </p:txBody>
      </p:sp>
      <p:sp>
        <p:nvSpPr>
          <p:cNvPr id="70" name="TextBox 69">
            <a:extLst>
              <a:ext uri="{FF2B5EF4-FFF2-40B4-BE49-F238E27FC236}">
                <a16:creationId xmlns:a16="http://schemas.microsoft.com/office/drawing/2014/main" id="{6CD424EA-D7B6-485B-930D-24122BD5016D}"/>
              </a:ext>
            </a:extLst>
          </p:cNvPr>
          <p:cNvSpPr txBox="1"/>
          <p:nvPr/>
        </p:nvSpPr>
        <p:spPr>
          <a:xfrm>
            <a:off x="378284" y="1744787"/>
            <a:ext cx="860565" cy="646331"/>
          </a:xfrm>
          <a:prstGeom prst="rect">
            <a:avLst/>
          </a:prstGeom>
          <a:noFill/>
        </p:spPr>
        <p:txBody>
          <a:bodyPr wrap="square" rtlCol="0">
            <a:spAutoFit/>
          </a:bodyPr>
          <a:lstStyle/>
          <a:p>
            <a:pPr algn="ctr"/>
            <a:r>
              <a:rPr lang="en-US" dirty="0"/>
              <a:t>Shift</a:t>
            </a:r>
          </a:p>
          <a:p>
            <a:pPr algn="ctr"/>
            <a:r>
              <a:rPr lang="en-US" dirty="0"/>
              <a:t>control</a:t>
            </a:r>
            <a:endParaRPr lang="en-IN" dirty="0"/>
          </a:p>
        </p:txBody>
      </p:sp>
      <p:sp>
        <p:nvSpPr>
          <p:cNvPr id="71" name="TextBox 70">
            <a:extLst>
              <a:ext uri="{FF2B5EF4-FFF2-40B4-BE49-F238E27FC236}">
                <a16:creationId xmlns:a16="http://schemas.microsoft.com/office/drawing/2014/main" id="{4BF718B4-02D5-493E-9300-55C5C1169436}"/>
              </a:ext>
            </a:extLst>
          </p:cNvPr>
          <p:cNvSpPr txBox="1"/>
          <p:nvPr/>
        </p:nvSpPr>
        <p:spPr>
          <a:xfrm>
            <a:off x="376610" y="3196528"/>
            <a:ext cx="860565" cy="646331"/>
          </a:xfrm>
          <a:prstGeom prst="rect">
            <a:avLst/>
          </a:prstGeom>
          <a:noFill/>
        </p:spPr>
        <p:txBody>
          <a:bodyPr wrap="square" rtlCol="0">
            <a:spAutoFit/>
          </a:bodyPr>
          <a:lstStyle/>
          <a:p>
            <a:pPr algn="ctr"/>
            <a:r>
              <a:rPr lang="en-US" dirty="0"/>
              <a:t>Serial</a:t>
            </a:r>
          </a:p>
          <a:p>
            <a:pPr algn="ctr"/>
            <a:r>
              <a:rPr lang="en-US" dirty="0"/>
              <a:t>input</a:t>
            </a:r>
            <a:endParaRPr lang="en-IN" dirty="0"/>
          </a:p>
        </p:txBody>
      </p:sp>
      <p:sp>
        <p:nvSpPr>
          <p:cNvPr id="73" name="TextBox 72">
            <a:extLst>
              <a:ext uri="{FF2B5EF4-FFF2-40B4-BE49-F238E27FC236}">
                <a16:creationId xmlns:a16="http://schemas.microsoft.com/office/drawing/2014/main" id="{7F114F7A-33D2-48C5-A8FD-B26FF9EE76E4}"/>
              </a:ext>
            </a:extLst>
          </p:cNvPr>
          <p:cNvSpPr txBox="1"/>
          <p:nvPr/>
        </p:nvSpPr>
        <p:spPr>
          <a:xfrm>
            <a:off x="7010481" y="2778880"/>
            <a:ext cx="441039" cy="369332"/>
          </a:xfrm>
          <a:prstGeom prst="rect">
            <a:avLst/>
          </a:prstGeom>
          <a:noFill/>
        </p:spPr>
        <p:txBody>
          <a:bodyPr wrap="square" rtlCol="0">
            <a:spAutoFit/>
          </a:bodyPr>
          <a:lstStyle/>
          <a:p>
            <a:r>
              <a:rPr lang="en-US" dirty="0"/>
              <a:t>FA</a:t>
            </a:r>
            <a:endParaRPr lang="en-IN" dirty="0"/>
          </a:p>
        </p:txBody>
      </p:sp>
    </p:spTree>
    <p:extLst>
      <p:ext uri="{BB962C8B-B14F-4D97-AF65-F5344CB8AC3E}">
        <p14:creationId xmlns:p14="http://schemas.microsoft.com/office/powerpoint/2010/main" val="90759448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B7DD-391B-47AD-A032-C7A59AF65AD2}"/>
              </a:ext>
            </a:extLst>
          </p:cNvPr>
          <p:cNvSpPr>
            <a:spLocks noGrp="1"/>
          </p:cNvSpPr>
          <p:nvPr>
            <p:ph type="title"/>
          </p:nvPr>
        </p:nvSpPr>
        <p:spPr/>
        <p:txBody>
          <a:bodyPr/>
          <a:lstStyle/>
          <a:p>
            <a:r>
              <a:rPr lang="en-IN" dirty="0"/>
              <a:t>Arithmetic Logic Unit (ALU)</a:t>
            </a:r>
          </a:p>
        </p:txBody>
      </p:sp>
      <p:sp>
        <p:nvSpPr>
          <p:cNvPr id="4" name="Rectangle 3">
            <a:extLst>
              <a:ext uri="{FF2B5EF4-FFF2-40B4-BE49-F238E27FC236}">
                <a16:creationId xmlns:a16="http://schemas.microsoft.com/office/drawing/2014/main" id="{F282FC68-0CF7-4F9E-9A2B-DED119C043B8}"/>
              </a:ext>
            </a:extLst>
          </p:cNvPr>
          <p:cNvSpPr/>
          <p:nvPr/>
        </p:nvSpPr>
        <p:spPr>
          <a:xfrm>
            <a:off x="1524000" y="2362200"/>
            <a:ext cx="51054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F86AA3BB-2A7B-46A8-8665-FE0A6E5AA64E}"/>
              </a:ext>
            </a:extLst>
          </p:cNvPr>
          <p:cNvCxnSpPr/>
          <p:nvPr/>
        </p:nvCxnSpPr>
        <p:spPr>
          <a:xfrm>
            <a:off x="192532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80EE7C-06B2-4930-8481-CA8109C3D370}"/>
              </a:ext>
            </a:extLst>
          </p:cNvPr>
          <p:cNvCxnSpPr/>
          <p:nvPr/>
        </p:nvCxnSpPr>
        <p:spPr>
          <a:xfrm>
            <a:off x="245872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97167EC-ECC5-452C-8D27-AAC116A52BA1}"/>
              </a:ext>
            </a:extLst>
          </p:cNvPr>
          <p:cNvCxnSpPr/>
          <p:nvPr/>
        </p:nvCxnSpPr>
        <p:spPr>
          <a:xfrm>
            <a:off x="299212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EE9E2C-D144-46E2-AD42-E731A9CBCA78}"/>
              </a:ext>
            </a:extLst>
          </p:cNvPr>
          <p:cNvCxnSpPr/>
          <p:nvPr/>
        </p:nvCxnSpPr>
        <p:spPr>
          <a:xfrm>
            <a:off x="352552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E1A7009-5AF2-413A-9F9D-57FDD8055F5D}"/>
              </a:ext>
            </a:extLst>
          </p:cNvPr>
          <p:cNvCxnSpPr/>
          <p:nvPr/>
        </p:nvCxnSpPr>
        <p:spPr>
          <a:xfrm>
            <a:off x="457200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92F6A9-DFAE-40F9-A5CF-A0B72307F35C}"/>
              </a:ext>
            </a:extLst>
          </p:cNvPr>
          <p:cNvCxnSpPr/>
          <p:nvPr/>
        </p:nvCxnSpPr>
        <p:spPr>
          <a:xfrm>
            <a:off x="510540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A99B7B5-F74D-4762-BAD0-261228C70D94}"/>
              </a:ext>
            </a:extLst>
          </p:cNvPr>
          <p:cNvCxnSpPr/>
          <p:nvPr/>
        </p:nvCxnSpPr>
        <p:spPr>
          <a:xfrm>
            <a:off x="563880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68EE8A-0BB8-4BDB-94B5-8794D1EA1793}"/>
              </a:ext>
            </a:extLst>
          </p:cNvPr>
          <p:cNvCxnSpPr/>
          <p:nvPr/>
        </p:nvCxnSpPr>
        <p:spPr>
          <a:xfrm>
            <a:off x="6172200" y="18288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C5B801-6219-47D7-9B65-0624E40A2DBD}"/>
              </a:ext>
            </a:extLst>
          </p:cNvPr>
          <p:cNvCxnSpPr/>
          <p:nvPr/>
        </p:nvCxnSpPr>
        <p:spPr>
          <a:xfrm>
            <a:off x="3144520" y="48006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799B1E-C552-4261-8C77-75FD04B8E75A}"/>
              </a:ext>
            </a:extLst>
          </p:cNvPr>
          <p:cNvCxnSpPr/>
          <p:nvPr/>
        </p:nvCxnSpPr>
        <p:spPr>
          <a:xfrm>
            <a:off x="3677920" y="48006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5EA254-657B-4E10-B87C-A6D0AC879704}"/>
              </a:ext>
            </a:extLst>
          </p:cNvPr>
          <p:cNvCxnSpPr/>
          <p:nvPr/>
        </p:nvCxnSpPr>
        <p:spPr>
          <a:xfrm>
            <a:off x="4211320" y="48006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E08C533-5C88-46D0-B2F4-311EE5079241}"/>
              </a:ext>
            </a:extLst>
          </p:cNvPr>
          <p:cNvCxnSpPr/>
          <p:nvPr/>
        </p:nvCxnSpPr>
        <p:spPr>
          <a:xfrm>
            <a:off x="4744720" y="48006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925C20-41DE-4245-A904-B6C47E0ED152}"/>
              </a:ext>
            </a:extLst>
          </p:cNvPr>
          <p:cNvCxnSpPr>
            <a:cxnSpLocks/>
          </p:cNvCxnSpPr>
          <p:nvPr/>
        </p:nvCxnSpPr>
        <p:spPr>
          <a:xfrm rot="5400000">
            <a:off x="6896100" y="25527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4BB836-A9F7-4696-A381-B9C918DA84A6}"/>
              </a:ext>
            </a:extLst>
          </p:cNvPr>
          <p:cNvCxnSpPr>
            <a:cxnSpLocks/>
          </p:cNvCxnSpPr>
          <p:nvPr/>
        </p:nvCxnSpPr>
        <p:spPr>
          <a:xfrm rot="5400000">
            <a:off x="6896100" y="30861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79DC9E1-C7DB-4A20-94EC-8CB1ECB63439}"/>
              </a:ext>
            </a:extLst>
          </p:cNvPr>
          <p:cNvCxnSpPr>
            <a:cxnSpLocks/>
          </p:cNvCxnSpPr>
          <p:nvPr/>
        </p:nvCxnSpPr>
        <p:spPr>
          <a:xfrm rot="5400000">
            <a:off x="6896100" y="36195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7C0E10-C7FC-47C5-A9DE-E254945C7A97}"/>
              </a:ext>
            </a:extLst>
          </p:cNvPr>
          <p:cNvCxnSpPr>
            <a:cxnSpLocks/>
          </p:cNvCxnSpPr>
          <p:nvPr/>
        </p:nvCxnSpPr>
        <p:spPr>
          <a:xfrm rot="5400000">
            <a:off x="6896100" y="41529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BC50EA-8FA6-4854-A895-1F3731EA3933}"/>
              </a:ext>
            </a:extLst>
          </p:cNvPr>
          <p:cNvCxnSpPr>
            <a:cxnSpLocks/>
          </p:cNvCxnSpPr>
          <p:nvPr/>
        </p:nvCxnSpPr>
        <p:spPr>
          <a:xfrm rot="5400000">
            <a:off x="1257300" y="3314700"/>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24BD4-E0E0-46F4-8747-BFE39A69C076}"/>
              </a:ext>
            </a:extLst>
          </p:cNvPr>
          <p:cNvSpPr txBox="1"/>
          <p:nvPr/>
        </p:nvSpPr>
        <p:spPr>
          <a:xfrm>
            <a:off x="2585721" y="1447800"/>
            <a:ext cx="401319" cy="381000"/>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1347EA9C-B0F3-4C08-8243-8C68C18225BE}"/>
              </a:ext>
            </a:extLst>
          </p:cNvPr>
          <p:cNvSpPr txBox="1"/>
          <p:nvPr/>
        </p:nvSpPr>
        <p:spPr>
          <a:xfrm>
            <a:off x="1750061" y="2362200"/>
            <a:ext cx="401319" cy="381000"/>
          </a:xfrm>
          <a:prstGeom prst="rect">
            <a:avLst/>
          </a:prstGeom>
          <a:noFill/>
        </p:spPr>
        <p:txBody>
          <a:bodyPr wrap="square" rtlCol="0">
            <a:spAutoFit/>
          </a:bodyPr>
          <a:lstStyle/>
          <a:p>
            <a:r>
              <a:rPr lang="en-IN" dirty="0"/>
              <a:t>A</a:t>
            </a:r>
            <a:r>
              <a:rPr lang="en-IN" baseline="-25000" dirty="0"/>
              <a:t>4</a:t>
            </a:r>
            <a:endParaRPr lang="en-IN" dirty="0"/>
          </a:p>
        </p:txBody>
      </p:sp>
      <p:sp>
        <p:nvSpPr>
          <p:cNvPr id="25" name="TextBox 24">
            <a:extLst>
              <a:ext uri="{FF2B5EF4-FFF2-40B4-BE49-F238E27FC236}">
                <a16:creationId xmlns:a16="http://schemas.microsoft.com/office/drawing/2014/main" id="{B70048A2-CB35-482B-9EEB-C7DF0485AE57}"/>
              </a:ext>
            </a:extLst>
          </p:cNvPr>
          <p:cNvSpPr txBox="1"/>
          <p:nvPr/>
        </p:nvSpPr>
        <p:spPr>
          <a:xfrm>
            <a:off x="2286000" y="2362200"/>
            <a:ext cx="401319" cy="381000"/>
          </a:xfrm>
          <a:prstGeom prst="rect">
            <a:avLst/>
          </a:prstGeom>
          <a:noFill/>
        </p:spPr>
        <p:txBody>
          <a:bodyPr wrap="square" rtlCol="0">
            <a:spAutoFit/>
          </a:bodyPr>
          <a:lstStyle/>
          <a:p>
            <a:r>
              <a:rPr lang="en-IN" dirty="0"/>
              <a:t>A</a:t>
            </a:r>
            <a:r>
              <a:rPr lang="en-IN" baseline="-25000" dirty="0"/>
              <a:t>3</a:t>
            </a:r>
            <a:endParaRPr lang="en-IN" dirty="0"/>
          </a:p>
        </p:txBody>
      </p:sp>
      <p:sp>
        <p:nvSpPr>
          <p:cNvPr id="26" name="TextBox 25">
            <a:extLst>
              <a:ext uri="{FF2B5EF4-FFF2-40B4-BE49-F238E27FC236}">
                <a16:creationId xmlns:a16="http://schemas.microsoft.com/office/drawing/2014/main" id="{7641DAAE-B6E1-4E55-BCBB-B58E1D4F5CBE}"/>
              </a:ext>
            </a:extLst>
          </p:cNvPr>
          <p:cNvSpPr txBox="1"/>
          <p:nvPr/>
        </p:nvSpPr>
        <p:spPr>
          <a:xfrm>
            <a:off x="2819401" y="2362200"/>
            <a:ext cx="401319" cy="381000"/>
          </a:xfrm>
          <a:prstGeom prst="rect">
            <a:avLst/>
          </a:prstGeom>
          <a:noFill/>
        </p:spPr>
        <p:txBody>
          <a:bodyPr wrap="square" rtlCol="0">
            <a:spAutoFit/>
          </a:bodyPr>
          <a:lstStyle/>
          <a:p>
            <a:r>
              <a:rPr lang="en-IN" dirty="0"/>
              <a:t>A</a:t>
            </a:r>
            <a:r>
              <a:rPr lang="en-IN" baseline="-25000" dirty="0"/>
              <a:t>2</a:t>
            </a:r>
            <a:endParaRPr lang="en-IN" dirty="0"/>
          </a:p>
        </p:txBody>
      </p:sp>
      <p:sp>
        <p:nvSpPr>
          <p:cNvPr id="27" name="TextBox 26">
            <a:extLst>
              <a:ext uri="{FF2B5EF4-FFF2-40B4-BE49-F238E27FC236}">
                <a16:creationId xmlns:a16="http://schemas.microsoft.com/office/drawing/2014/main" id="{1BB9BD05-4E08-4F42-8FA9-96C2DC4F88A6}"/>
              </a:ext>
            </a:extLst>
          </p:cNvPr>
          <p:cNvSpPr txBox="1"/>
          <p:nvPr/>
        </p:nvSpPr>
        <p:spPr>
          <a:xfrm>
            <a:off x="3342641" y="2362200"/>
            <a:ext cx="401319" cy="381000"/>
          </a:xfrm>
          <a:prstGeom prst="rect">
            <a:avLst/>
          </a:prstGeom>
          <a:noFill/>
        </p:spPr>
        <p:txBody>
          <a:bodyPr wrap="square" rtlCol="0">
            <a:spAutoFit/>
          </a:bodyPr>
          <a:lstStyle/>
          <a:p>
            <a:r>
              <a:rPr lang="en-IN" dirty="0"/>
              <a:t>A</a:t>
            </a:r>
            <a:r>
              <a:rPr lang="en-IN" baseline="-25000" dirty="0"/>
              <a:t>1</a:t>
            </a:r>
            <a:endParaRPr lang="en-IN" dirty="0"/>
          </a:p>
        </p:txBody>
      </p:sp>
      <p:sp>
        <p:nvSpPr>
          <p:cNvPr id="28" name="TextBox 27">
            <a:extLst>
              <a:ext uri="{FF2B5EF4-FFF2-40B4-BE49-F238E27FC236}">
                <a16:creationId xmlns:a16="http://schemas.microsoft.com/office/drawing/2014/main" id="{861274CA-B572-4806-846D-54254ED280F8}"/>
              </a:ext>
            </a:extLst>
          </p:cNvPr>
          <p:cNvSpPr txBox="1"/>
          <p:nvPr/>
        </p:nvSpPr>
        <p:spPr>
          <a:xfrm>
            <a:off x="4399280" y="2362200"/>
            <a:ext cx="401319" cy="381000"/>
          </a:xfrm>
          <a:prstGeom prst="rect">
            <a:avLst/>
          </a:prstGeom>
          <a:noFill/>
        </p:spPr>
        <p:txBody>
          <a:bodyPr wrap="square" rtlCol="0">
            <a:spAutoFit/>
          </a:bodyPr>
          <a:lstStyle/>
          <a:p>
            <a:r>
              <a:rPr lang="en-IN" dirty="0"/>
              <a:t>B</a:t>
            </a:r>
            <a:r>
              <a:rPr lang="en-IN" baseline="-25000" dirty="0"/>
              <a:t>4</a:t>
            </a:r>
            <a:endParaRPr lang="en-IN" dirty="0"/>
          </a:p>
        </p:txBody>
      </p:sp>
      <p:sp>
        <p:nvSpPr>
          <p:cNvPr id="29" name="TextBox 28">
            <a:extLst>
              <a:ext uri="{FF2B5EF4-FFF2-40B4-BE49-F238E27FC236}">
                <a16:creationId xmlns:a16="http://schemas.microsoft.com/office/drawing/2014/main" id="{D298DAB6-3822-454A-9B09-D57D2C103301}"/>
              </a:ext>
            </a:extLst>
          </p:cNvPr>
          <p:cNvSpPr txBox="1"/>
          <p:nvPr/>
        </p:nvSpPr>
        <p:spPr>
          <a:xfrm>
            <a:off x="4935219" y="2362200"/>
            <a:ext cx="401319" cy="381000"/>
          </a:xfrm>
          <a:prstGeom prst="rect">
            <a:avLst/>
          </a:prstGeom>
          <a:noFill/>
        </p:spPr>
        <p:txBody>
          <a:bodyPr wrap="square" rtlCol="0">
            <a:spAutoFit/>
          </a:bodyPr>
          <a:lstStyle/>
          <a:p>
            <a:r>
              <a:rPr lang="en-IN" dirty="0"/>
              <a:t>B</a:t>
            </a:r>
            <a:r>
              <a:rPr lang="en-IN" baseline="-25000" dirty="0"/>
              <a:t>3</a:t>
            </a:r>
            <a:endParaRPr lang="en-IN" dirty="0"/>
          </a:p>
        </p:txBody>
      </p:sp>
      <p:sp>
        <p:nvSpPr>
          <p:cNvPr id="30" name="TextBox 29">
            <a:extLst>
              <a:ext uri="{FF2B5EF4-FFF2-40B4-BE49-F238E27FC236}">
                <a16:creationId xmlns:a16="http://schemas.microsoft.com/office/drawing/2014/main" id="{BA1D6A5B-30F7-4A7B-A8B1-D53A19FCE677}"/>
              </a:ext>
            </a:extLst>
          </p:cNvPr>
          <p:cNvSpPr txBox="1"/>
          <p:nvPr/>
        </p:nvSpPr>
        <p:spPr>
          <a:xfrm>
            <a:off x="5468620" y="2362200"/>
            <a:ext cx="401319" cy="381000"/>
          </a:xfrm>
          <a:prstGeom prst="rect">
            <a:avLst/>
          </a:prstGeom>
          <a:noFill/>
        </p:spPr>
        <p:txBody>
          <a:bodyPr wrap="square" rtlCol="0">
            <a:spAutoFit/>
          </a:bodyPr>
          <a:lstStyle/>
          <a:p>
            <a:r>
              <a:rPr lang="en-IN" dirty="0"/>
              <a:t>B</a:t>
            </a:r>
            <a:r>
              <a:rPr lang="en-IN" baseline="-25000" dirty="0"/>
              <a:t>2</a:t>
            </a:r>
            <a:endParaRPr lang="en-IN" dirty="0"/>
          </a:p>
        </p:txBody>
      </p:sp>
      <p:sp>
        <p:nvSpPr>
          <p:cNvPr id="31" name="TextBox 30">
            <a:extLst>
              <a:ext uri="{FF2B5EF4-FFF2-40B4-BE49-F238E27FC236}">
                <a16:creationId xmlns:a16="http://schemas.microsoft.com/office/drawing/2014/main" id="{3D13D698-DCC5-4E50-B2D2-935A6C9AFF47}"/>
              </a:ext>
            </a:extLst>
          </p:cNvPr>
          <p:cNvSpPr txBox="1"/>
          <p:nvPr/>
        </p:nvSpPr>
        <p:spPr>
          <a:xfrm>
            <a:off x="5991860" y="2362200"/>
            <a:ext cx="401319" cy="381000"/>
          </a:xfrm>
          <a:prstGeom prst="rect">
            <a:avLst/>
          </a:prstGeom>
          <a:noFill/>
        </p:spPr>
        <p:txBody>
          <a:bodyPr wrap="square" rtlCol="0">
            <a:spAutoFit/>
          </a:bodyPr>
          <a:lstStyle/>
          <a:p>
            <a:r>
              <a:rPr lang="en-IN" dirty="0"/>
              <a:t>B</a:t>
            </a:r>
            <a:r>
              <a:rPr lang="en-IN" baseline="-25000" dirty="0"/>
              <a:t>1</a:t>
            </a:r>
            <a:endParaRPr lang="en-IN" dirty="0"/>
          </a:p>
        </p:txBody>
      </p:sp>
      <p:sp>
        <p:nvSpPr>
          <p:cNvPr id="32" name="TextBox 31">
            <a:extLst>
              <a:ext uri="{FF2B5EF4-FFF2-40B4-BE49-F238E27FC236}">
                <a16:creationId xmlns:a16="http://schemas.microsoft.com/office/drawing/2014/main" id="{03E16668-4E3A-440F-9FD4-067595811189}"/>
              </a:ext>
            </a:extLst>
          </p:cNvPr>
          <p:cNvSpPr txBox="1"/>
          <p:nvPr/>
        </p:nvSpPr>
        <p:spPr>
          <a:xfrm>
            <a:off x="5207002" y="1447800"/>
            <a:ext cx="401319" cy="381000"/>
          </a:xfrm>
          <a:prstGeom prst="rect">
            <a:avLst/>
          </a:prstGeom>
          <a:noFill/>
        </p:spPr>
        <p:txBody>
          <a:bodyPr wrap="square" rtlCol="0">
            <a:spAutoFit/>
          </a:bodyPr>
          <a:lstStyle/>
          <a:p>
            <a:r>
              <a:rPr lang="en-IN" dirty="0"/>
              <a:t>B</a:t>
            </a:r>
          </a:p>
        </p:txBody>
      </p:sp>
      <p:sp>
        <p:nvSpPr>
          <p:cNvPr id="33" name="TextBox 32">
            <a:extLst>
              <a:ext uri="{FF2B5EF4-FFF2-40B4-BE49-F238E27FC236}">
                <a16:creationId xmlns:a16="http://schemas.microsoft.com/office/drawing/2014/main" id="{CF0BD70A-DE39-4ED4-997D-65254E7B917A}"/>
              </a:ext>
            </a:extLst>
          </p:cNvPr>
          <p:cNvSpPr txBox="1"/>
          <p:nvPr/>
        </p:nvSpPr>
        <p:spPr>
          <a:xfrm>
            <a:off x="7193279" y="2628900"/>
            <a:ext cx="401319" cy="381000"/>
          </a:xfrm>
          <a:prstGeom prst="rect">
            <a:avLst/>
          </a:prstGeom>
          <a:noFill/>
        </p:spPr>
        <p:txBody>
          <a:bodyPr wrap="square" rtlCol="0">
            <a:spAutoFit/>
          </a:bodyPr>
          <a:lstStyle/>
          <a:p>
            <a:r>
              <a:rPr lang="en-IN" dirty="0"/>
              <a:t>S</a:t>
            </a:r>
            <a:r>
              <a:rPr lang="en-IN" baseline="-25000" dirty="0"/>
              <a:t>2</a:t>
            </a:r>
            <a:endParaRPr lang="en-IN" dirty="0"/>
          </a:p>
        </p:txBody>
      </p:sp>
      <p:sp>
        <p:nvSpPr>
          <p:cNvPr id="34" name="TextBox 33">
            <a:extLst>
              <a:ext uri="{FF2B5EF4-FFF2-40B4-BE49-F238E27FC236}">
                <a16:creationId xmlns:a16="http://schemas.microsoft.com/office/drawing/2014/main" id="{38D98C45-8985-4735-B26F-26DDFD56D760}"/>
              </a:ext>
            </a:extLst>
          </p:cNvPr>
          <p:cNvSpPr txBox="1"/>
          <p:nvPr/>
        </p:nvSpPr>
        <p:spPr>
          <a:xfrm>
            <a:off x="7193279" y="3162300"/>
            <a:ext cx="401319" cy="381000"/>
          </a:xfrm>
          <a:prstGeom prst="rect">
            <a:avLst/>
          </a:prstGeom>
          <a:noFill/>
        </p:spPr>
        <p:txBody>
          <a:bodyPr wrap="square" rtlCol="0">
            <a:spAutoFit/>
          </a:bodyPr>
          <a:lstStyle/>
          <a:p>
            <a:r>
              <a:rPr lang="en-IN" dirty="0"/>
              <a:t>S</a:t>
            </a:r>
            <a:r>
              <a:rPr lang="en-IN" baseline="-25000" dirty="0"/>
              <a:t>1</a:t>
            </a:r>
            <a:endParaRPr lang="en-IN" dirty="0"/>
          </a:p>
        </p:txBody>
      </p:sp>
      <p:sp>
        <p:nvSpPr>
          <p:cNvPr id="35" name="TextBox 34">
            <a:extLst>
              <a:ext uri="{FF2B5EF4-FFF2-40B4-BE49-F238E27FC236}">
                <a16:creationId xmlns:a16="http://schemas.microsoft.com/office/drawing/2014/main" id="{D358E1E6-0E9C-4D0B-B8FC-96251857AF2C}"/>
              </a:ext>
            </a:extLst>
          </p:cNvPr>
          <p:cNvSpPr txBox="1"/>
          <p:nvPr/>
        </p:nvSpPr>
        <p:spPr>
          <a:xfrm>
            <a:off x="7162800" y="3695699"/>
            <a:ext cx="401319" cy="381000"/>
          </a:xfrm>
          <a:prstGeom prst="rect">
            <a:avLst/>
          </a:prstGeom>
          <a:noFill/>
        </p:spPr>
        <p:txBody>
          <a:bodyPr wrap="square" rtlCol="0">
            <a:spAutoFit/>
          </a:bodyPr>
          <a:lstStyle/>
          <a:p>
            <a:r>
              <a:rPr lang="en-IN" dirty="0"/>
              <a:t>S</a:t>
            </a:r>
            <a:r>
              <a:rPr lang="en-IN" baseline="-25000" dirty="0"/>
              <a:t>0</a:t>
            </a:r>
            <a:endParaRPr lang="en-IN" dirty="0"/>
          </a:p>
        </p:txBody>
      </p:sp>
      <p:sp>
        <p:nvSpPr>
          <p:cNvPr id="36" name="TextBox 35">
            <a:extLst>
              <a:ext uri="{FF2B5EF4-FFF2-40B4-BE49-F238E27FC236}">
                <a16:creationId xmlns:a16="http://schemas.microsoft.com/office/drawing/2014/main" id="{8B59F1A6-D1FD-4D0A-9960-4D80975AD8BC}"/>
              </a:ext>
            </a:extLst>
          </p:cNvPr>
          <p:cNvSpPr txBox="1"/>
          <p:nvPr/>
        </p:nvSpPr>
        <p:spPr>
          <a:xfrm>
            <a:off x="7167878" y="4229097"/>
            <a:ext cx="533400" cy="369332"/>
          </a:xfrm>
          <a:prstGeom prst="rect">
            <a:avLst/>
          </a:prstGeom>
          <a:noFill/>
        </p:spPr>
        <p:txBody>
          <a:bodyPr wrap="square" rtlCol="0">
            <a:spAutoFit/>
          </a:bodyPr>
          <a:lstStyle/>
          <a:p>
            <a:r>
              <a:rPr lang="en-IN" dirty="0" err="1"/>
              <a:t>C</a:t>
            </a:r>
            <a:r>
              <a:rPr lang="en-IN" baseline="-25000" dirty="0" err="1"/>
              <a:t>in</a:t>
            </a:r>
            <a:endParaRPr lang="en-IN" dirty="0"/>
          </a:p>
        </p:txBody>
      </p:sp>
      <p:sp>
        <p:nvSpPr>
          <p:cNvPr id="37" name="TextBox 36">
            <a:extLst>
              <a:ext uri="{FF2B5EF4-FFF2-40B4-BE49-F238E27FC236}">
                <a16:creationId xmlns:a16="http://schemas.microsoft.com/office/drawing/2014/main" id="{CCF525DB-BF14-4176-BD40-036E9AF05F06}"/>
              </a:ext>
            </a:extLst>
          </p:cNvPr>
          <p:cNvSpPr txBox="1"/>
          <p:nvPr/>
        </p:nvSpPr>
        <p:spPr>
          <a:xfrm>
            <a:off x="7411719" y="2638028"/>
            <a:ext cx="1656081" cy="369332"/>
          </a:xfrm>
          <a:prstGeom prst="rect">
            <a:avLst/>
          </a:prstGeom>
          <a:noFill/>
        </p:spPr>
        <p:txBody>
          <a:bodyPr wrap="square" rtlCol="0">
            <a:spAutoFit/>
          </a:bodyPr>
          <a:lstStyle/>
          <a:p>
            <a:r>
              <a:rPr lang="en-IN" dirty="0"/>
              <a:t>(Mode - select)</a:t>
            </a:r>
          </a:p>
        </p:txBody>
      </p:sp>
      <p:sp>
        <p:nvSpPr>
          <p:cNvPr id="38" name="TextBox 37">
            <a:extLst>
              <a:ext uri="{FF2B5EF4-FFF2-40B4-BE49-F238E27FC236}">
                <a16:creationId xmlns:a16="http://schemas.microsoft.com/office/drawing/2014/main" id="{92A2384A-EBE2-4408-89B4-DD89F5F9B3B1}"/>
              </a:ext>
            </a:extLst>
          </p:cNvPr>
          <p:cNvSpPr txBox="1"/>
          <p:nvPr/>
        </p:nvSpPr>
        <p:spPr>
          <a:xfrm>
            <a:off x="7260588" y="3472931"/>
            <a:ext cx="2004058" cy="369332"/>
          </a:xfrm>
          <a:prstGeom prst="rect">
            <a:avLst/>
          </a:prstGeom>
          <a:noFill/>
        </p:spPr>
        <p:txBody>
          <a:bodyPr wrap="square" rtlCol="0">
            <a:spAutoFit/>
          </a:bodyPr>
          <a:lstStyle/>
          <a:p>
            <a:r>
              <a:rPr lang="en-IN" dirty="0"/>
              <a:t>(Function - select)</a:t>
            </a:r>
          </a:p>
        </p:txBody>
      </p:sp>
      <p:sp>
        <p:nvSpPr>
          <p:cNvPr id="39" name="TextBox 38">
            <a:extLst>
              <a:ext uri="{FF2B5EF4-FFF2-40B4-BE49-F238E27FC236}">
                <a16:creationId xmlns:a16="http://schemas.microsoft.com/office/drawing/2014/main" id="{C694AF9C-1EAE-45E5-A2D5-22038CBC3C34}"/>
              </a:ext>
            </a:extLst>
          </p:cNvPr>
          <p:cNvSpPr txBox="1"/>
          <p:nvPr/>
        </p:nvSpPr>
        <p:spPr>
          <a:xfrm>
            <a:off x="7434577" y="4231121"/>
            <a:ext cx="1656081" cy="369332"/>
          </a:xfrm>
          <a:prstGeom prst="rect">
            <a:avLst/>
          </a:prstGeom>
          <a:noFill/>
        </p:spPr>
        <p:txBody>
          <a:bodyPr wrap="square" rtlCol="0">
            <a:spAutoFit/>
          </a:bodyPr>
          <a:lstStyle/>
          <a:p>
            <a:r>
              <a:rPr lang="en-IN" dirty="0"/>
              <a:t>(Input carry)</a:t>
            </a:r>
          </a:p>
        </p:txBody>
      </p:sp>
      <p:sp>
        <p:nvSpPr>
          <p:cNvPr id="40" name="TextBox 39">
            <a:extLst>
              <a:ext uri="{FF2B5EF4-FFF2-40B4-BE49-F238E27FC236}">
                <a16:creationId xmlns:a16="http://schemas.microsoft.com/office/drawing/2014/main" id="{D8ECFAC9-EFC8-4D0B-9C7E-A8C414499A80}"/>
              </a:ext>
            </a:extLst>
          </p:cNvPr>
          <p:cNvSpPr txBox="1"/>
          <p:nvPr/>
        </p:nvSpPr>
        <p:spPr>
          <a:xfrm>
            <a:off x="76200" y="3657598"/>
            <a:ext cx="1656081" cy="369332"/>
          </a:xfrm>
          <a:prstGeom prst="rect">
            <a:avLst/>
          </a:prstGeom>
          <a:noFill/>
        </p:spPr>
        <p:txBody>
          <a:bodyPr wrap="square" rtlCol="0">
            <a:spAutoFit/>
          </a:bodyPr>
          <a:lstStyle/>
          <a:p>
            <a:r>
              <a:rPr lang="en-IN" dirty="0"/>
              <a:t>(Output carry)</a:t>
            </a:r>
          </a:p>
        </p:txBody>
      </p:sp>
      <p:sp>
        <p:nvSpPr>
          <p:cNvPr id="41" name="TextBox 40">
            <a:extLst>
              <a:ext uri="{FF2B5EF4-FFF2-40B4-BE49-F238E27FC236}">
                <a16:creationId xmlns:a16="http://schemas.microsoft.com/office/drawing/2014/main" id="{180B94DD-2753-4B77-AFD6-A7C519930E9F}"/>
              </a:ext>
            </a:extLst>
          </p:cNvPr>
          <p:cNvSpPr txBox="1"/>
          <p:nvPr/>
        </p:nvSpPr>
        <p:spPr>
          <a:xfrm>
            <a:off x="533400" y="3352800"/>
            <a:ext cx="533400" cy="369332"/>
          </a:xfrm>
          <a:prstGeom prst="rect">
            <a:avLst/>
          </a:prstGeom>
          <a:noFill/>
        </p:spPr>
        <p:txBody>
          <a:bodyPr wrap="square" rtlCol="0">
            <a:spAutoFit/>
          </a:bodyPr>
          <a:lstStyle/>
          <a:p>
            <a:r>
              <a:rPr lang="en-IN" dirty="0" err="1"/>
              <a:t>C</a:t>
            </a:r>
            <a:r>
              <a:rPr lang="en-IN" baseline="-25000" dirty="0" err="1"/>
              <a:t>out</a:t>
            </a:r>
            <a:endParaRPr lang="en-IN" dirty="0"/>
          </a:p>
        </p:txBody>
      </p:sp>
      <p:sp>
        <p:nvSpPr>
          <p:cNvPr id="42" name="TextBox 41">
            <a:extLst>
              <a:ext uri="{FF2B5EF4-FFF2-40B4-BE49-F238E27FC236}">
                <a16:creationId xmlns:a16="http://schemas.microsoft.com/office/drawing/2014/main" id="{21799BAA-6C21-4A57-A7E1-0AD65F97E769}"/>
              </a:ext>
            </a:extLst>
          </p:cNvPr>
          <p:cNvSpPr txBox="1"/>
          <p:nvPr/>
        </p:nvSpPr>
        <p:spPr>
          <a:xfrm>
            <a:off x="2971800" y="4419600"/>
            <a:ext cx="401319" cy="381000"/>
          </a:xfrm>
          <a:prstGeom prst="rect">
            <a:avLst/>
          </a:prstGeom>
          <a:noFill/>
        </p:spPr>
        <p:txBody>
          <a:bodyPr wrap="square" rtlCol="0">
            <a:spAutoFit/>
          </a:bodyPr>
          <a:lstStyle/>
          <a:p>
            <a:r>
              <a:rPr lang="en-IN" dirty="0"/>
              <a:t>F</a:t>
            </a:r>
            <a:r>
              <a:rPr lang="en-IN" baseline="-25000" dirty="0"/>
              <a:t>4</a:t>
            </a:r>
            <a:endParaRPr lang="en-IN" dirty="0"/>
          </a:p>
        </p:txBody>
      </p:sp>
      <p:sp>
        <p:nvSpPr>
          <p:cNvPr id="43" name="TextBox 42">
            <a:extLst>
              <a:ext uri="{FF2B5EF4-FFF2-40B4-BE49-F238E27FC236}">
                <a16:creationId xmlns:a16="http://schemas.microsoft.com/office/drawing/2014/main" id="{7A64EB48-27E4-4119-BE61-B84E36DDAB41}"/>
              </a:ext>
            </a:extLst>
          </p:cNvPr>
          <p:cNvSpPr txBox="1"/>
          <p:nvPr/>
        </p:nvSpPr>
        <p:spPr>
          <a:xfrm>
            <a:off x="3484883" y="4419600"/>
            <a:ext cx="401319" cy="381000"/>
          </a:xfrm>
          <a:prstGeom prst="rect">
            <a:avLst/>
          </a:prstGeom>
          <a:noFill/>
        </p:spPr>
        <p:txBody>
          <a:bodyPr wrap="square" rtlCol="0">
            <a:spAutoFit/>
          </a:bodyPr>
          <a:lstStyle/>
          <a:p>
            <a:r>
              <a:rPr lang="en-IN" dirty="0"/>
              <a:t>F</a:t>
            </a:r>
            <a:r>
              <a:rPr lang="en-IN" baseline="-25000" dirty="0"/>
              <a:t>3</a:t>
            </a:r>
            <a:endParaRPr lang="en-IN" dirty="0"/>
          </a:p>
        </p:txBody>
      </p:sp>
      <p:sp>
        <p:nvSpPr>
          <p:cNvPr id="44" name="TextBox 43">
            <a:extLst>
              <a:ext uri="{FF2B5EF4-FFF2-40B4-BE49-F238E27FC236}">
                <a16:creationId xmlns:a16="http://schemas.microsoft.com/office/drawing/2014/main" id="{A2EB17C2-285A-4A72-B857-C5395F087F81}"/>
              </a:ext>
            </a:extLst>
          </p:cNvPr>
          <p:cNvSpPr txBox="1"/>
          <p:nvPr/>
        </p:nvSpPr>
        <p:spPr>
          <a:xfrm>
            <a:off x="4023361" y="4419600"/>
            <a:ext cx="401319" cy="381000"/>
          </a:xfrm>
          <a:prstGeom prst="rect">
            <a:avLst/>
          </a:prstGeom>
          <a:noFill/>
        </p:spPr>
        <p:txBody>
          <a:bodyPr wrap="square" rtlCol="0">
            <a:spAutoFit/>
          </a:bodyPr>
          <a:lstStyle/>
          <a:p>
            <a:r>
              <a:rPr lang="en-IN" dirty="0"/>
              <a:t>F</a:t>
            </a:r>
            <a:r>
              <a:rPr lang="en-IN" baseline="-25000" dirty="0"/>
              <a:t>2</a:t>
            </a:r>
            <a:endParaRPr lang="en-IN" dirty="0"/>
          </a:p>
        </p:txBody>
      </p:sp>
      <p:sp>
        <p:nvSpPr>
          <p:cNvPr id="45" name="TextBox 44">
            <a:extLst>
              <a:ext uri="{FF2B5EF4-FFF2-40B4-BE49-F238E27FC236}">
                <a16:creationId xmlns:a16="http://schemas.microsoft.com/office/drawing/2014/main" id="{E4403F85-4172-4A45-96B7-0FD623AF4199}"/>
              </a:ext>
            </a:extLst>
          </p:cNvPr>
          <p:cNvSpPr txBox="1"/>
          <p:nvPr/>
        </p:nvSpPr>
        <p:spPr>
          <a:xfrm>
            <a:off x="4556757" y="4419600"/>
            <a:ext cx="401319" cy="381000"/>
          </a:xfrm>
          <a:prstGeom prst="rect">
            <a:avLst/>
          </a:prstGeom>
          <a:noFill/>
        </p:spPr>
        <p:txBody>
          <a:bodyPr wrap="square" rtlCol="0">
            <a:spAutoFit/>
          </a:bodyPr>
          <a:lstStyle/>
          <a:p>
            <a:r>
              <a:rPr lang="en-IN" dirty="0"/>
              <a:t>F</a:t>
            </a:r>
            <a:r>
              <a:rPr lang="en-IN" baseline="-25000" dirty="0"/>
              <a:t>1</a:t>
            </a:r>
            <a:endParaRPr lang="en-IN" dirty="0"/>
          </a:p>
        </p:txBody>
      </p:sp>
      <p:sp>
        <p:nvSpPr>
          <p:cNvPr id="47" name="TextBox 46">
            <a:extLst>
              <a:ext uri="{FF2B5EF4-FFF2-40B4-BE49-F238E27FC236}">
                <a16:creationId xmlns:a16="http://schemas.microsoft.com/office/drawing/2014/main" id="{6DEB1E48-6F28-499B-A799-A32D7F154046}"/>
              </a:ext>
            </a:extLst>
          </p:cNvPr>
          <p:cNvSpPr txBox="1"/>
          <p:nvPr/>
        </p:nvSpPr>
        <p:spPr>
          <a:xfrm>
            <a:off x="3825241" y="5334000"/>
            <a:ext cx="401319" cy="381000"/>
          </a:xfrm>
          <a:prstGeom prst="rect">
            <a:avLst/>
          </a:prstGeom>
          <a:noFill/>
        </p:spPr>
        <p:txBody>
          <a:bodyPr wrap="square" rtlCol="0">
            <a:spAutoFit/>
          </a:bodyPr>
          <a:lstStyle/>
          <a:p>
            <a:r>
              <a:rPr lang="en-IN" dirty="0"/>
              <a:t>F</a:t>
            </a:r>
          </a:p>
        </p:txBody>
      </p:sp>
      <p:sp>
        <p:nvSpPr>
          <p:cNvPr id="48" name="TextBox 47">
            <a:extLst>
              <a:ext uri="{FF2B5EF4-FFF2-40B4-BE49-F238E27FC236}">
                <a16:creationId xmlns:a16="http://schemas.microsoft.com/office/drawing/2014/main" id="{3312A593-C1CD-41DC-A2EB-87DF78D56C03}"/>
              </a:ext>
            </a:extLst>
          </p:cNvPr>
          <p:cNvSpPr txBox="1"/>
          <p:nvPr/>
        </p:nvSpPr>
        <p:spPr>
          <a:xfrm>
            <a:off x="3014984" y="3334432"/>
            <a:ext cx="2192018" cy="646331"/>
          </a:xfrm>
          <a:prstGeom prst="rect">
            <a:avLst/>
          </a:prstGeom>
          <a:noFill/>
        </p:spPr>
        <p:txBody>
          <a:bodyPr wrap="square" rtlCol="0">
            <a:spAutoFit/>
          </a:bodyPr>
          <a:lstStyle/>
          <a:p>
            <a:pPr algn="ctr"/>
            <a:r>
              <a:rPr lang="en-IN" dirty="0"/>
              <a:t>Arithmetic Logic Unit (ALU)</a:t>
            </a:r>
          </a:p>
        </p:txBody>
      </p:sp>
    </p:spTree>
    <p:extLst>
      <p:ext uri="{BB962C8B-B14F-4D97-AF65-F5344CB8AC3E}">
        <p14:creationId xmlns:p14="http://schemas.microsoft.com/office/powerpoint/2010/main" val="53282826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D6D6-70A7-4FB4-8BE9-B30705CD0DA8}"/>
              </a:ext>
            </a:extLst>
          </p:cNvPr>
          <p:cNvSpPr>
            <a:spLocks noGrp="1"/>
          </p:cNvSpPr>
          <p:nvPr>
            <p:ph type="title"/>
          </p:nvPr>
        </p:nvSpPr>
        <p:spPr/>
        <p:txBody>
          <a:bodyPr/>
          <a:lstStyle/>
          <a:p>
            <a:r>
              <a:rPr lang="en-IN" dirty="0"/>
              <a:t>Arithmetic Logic Unit (ALU)</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38C25D13-1BBB-4224-A74E-0F0F8F83954F}"/>
                  </a:ext>
                </a:extLst>
              </p:cNvPr>
              <p:cNvGraphicFramePr>
                <a:graphicFrameLocks noGrp="1"/>
              </p:cNvGraphicFramePr>
              <p:nvPr/>
            </p:nvGraphicFramePr>
            <p:xfrm>
              <a:off x="1219200" y="1066800"/>
              <a:ext cx="6477000" cy="51409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08834398"/>
                        </a:ext>
                      </a:extLst>
                    </a:gridCol>
                    <a:gridCol w="685800">
                      <a:extLst>
                        <a:ext uri="{9D8B030D-6E8A-4147-A177-3AD203B41FA5}">
                          <a16:colId xmlns:a16="http://schemas.microsoft.com/office/drawing/2014/main" val="3667799047"/>
                        </a:ext>
                      </a:extLst>
                    </a:gridCol>
                    <a:gridCol w="685800">
                      <a:extLst>
                        <a:ext uri="{9D8B030D-6E8A-4147-A177-3AD203B41FA5}">
                          <a16:colId xmlns:a16="http://schemas.microsoft.com/office/drawing/2014/main" val="1698769237"/>
                        </a:ext>
                      </a:extLst>
                    </a:gridCol>
                    <a:gridCol w="685800">
                      <a:extLst>
                        <a:ext uri="{9D8B030D-6E8A-4147-A177-3AD203B41FA5}">
                          <a16:colId xmlns:a16="http://schemas.microsoft.com/office/drawing/2014/main" val="1098748843"/>
                        </a:ext>
                      </a:extLst>
                    </a:gridCol>
                    <a:gridCol w="1371600">
                      <a:extLst>
                        <a:ext uri="{9D8B030D-6E8A-4147-A177-3AD203B41FA5}">
                          <a16:colId xmlns:a16="http://schemas.microsoft.com/office/drawing/2014/main" val="1100040208"/>
                        </a:ext>
                      </a:extLst>
                    </a:gridCol>
                    <a:gridCol w="2362200">
                      <a:extLst>
                        <a:ext uri="{9D8B030D-6E8A-4147-A177-3AD203B41FA5}">
                          <a16:colId xmlns:a16="http://schemas.microsoft.com/office/drawing/2014/main" val="2515782917"/>
                        </a:ext>
                      </a:extLst>
                    </a:gridCol>
                  </a:tblGrid>
                  <a:tr h="370840">
                    <a:tc gridSpan="4">
                      <a:txBody>
                        <a:bodyPr/>
                        <a:lstStyle/>
                        <a:p>
                          <a:pPr algn="ctr"/>
                          <a:r>
                            <a:rPr lang="en-IN" dirty="0"/>
                            <a:t>Selection</a:t>
                          </a:r>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rowSpan="2">
                      <a:txBody>
                        <a:bodyPr/>
                        <a:lstStyle/>
                        <a:p>
                          <a:r>
                            <a:rPr lang="en-IN" dirty="0"/>
                            <a:t>Output</a:t>
                          </a:r>
                        </a:p>
                      </a:txBody>
                      <a:tcPr anchor="ctr">
                        <a:solidFill>
                          <a:schemeClr val="accent1"/>
                        </a:solidFill>
                      </a:tcPr>
                    </a:tc>
                    <a:tc rowSpan="2">
                      <a:txBody>
                        <a:bodyPr/>
                        <a:lstStyle/>
                        <a:p>
                          <a:r>
                            <a:rPr lang="en-IN" dirty="0"/>
                            <a:t>Function</a:t>
                          </a:r>
                        </a:p>
                      </a:txBody>
                      <a:tcPr anchor="ctr">
                        <a:solidFill>
                          <a:schemeClr val="accent1"/>
                        </a:solidFill>
                      </a:tcPr>
                    </a:tc>
                    <a:extLst>
                      <a:ext uri="{0D108BD9-81ED-4DB2-BD59-A6C34878D82A}">
                        <a16:rowId xmlns:a16="http://schemas.microsoft.com/office/drawing/2014/main" val="3812116419"/>
                      </a:ext>
                    </a:extLst>
                  </a:tr>
                  <a:tr h="370840">
                    <a:tc>
                      <a:txBody>
                        <a:bodyPr/>
                        <a:lstStyle/>
                        <a:p>
                          <a:pPr algn="ctr"/>
                          <a:r>
                            <a:rPr lang="en-IN" dirty="0">
                              <a:solidFill>
                                <a:schemeClr val="bg1"/>
                              </a:solidFill>
                            </a:rPr>
                            <a:t>S</a:t>
                          </a:r>
                          <a:r>
                            <a:rPr lang="en-IN" baseline="-25000" dirty="0">
                              <a:solidFill>
                                <a:schemeClr val="bg1"/>
                              </a:solidFill>
                            </a:rPr>
                            <a:t>2</a:t>
                          </a:r>
                          <a:endParaRPr lang="en-IN" dirty="0">
                            <a:solidFill>
                              <a:schemeClr val="bg1"/>
                            </a:solidFill>
                          </a:endParaRPr>
                        </a:p>
                      </a:txBody>
                      <a:tcPr>
                        <a:solidFill>
                          <a:schemeClr val="accent1"/>
                        </a:solidFill>
                      </a:tcPr>
                    </a:tc>
                    <a:tc>
                      <a:txBody>
                        <a:bodyPr/>
                        <a:lstStyle/>
                        <a:p>
                          <a:pPr algn="ctr"/>
                          <a:r>
                            <a:rPr lang="en-IN" dirty="0">
                              <a:solidFill>
                                <a:schemeClr val="bg1"/>
                              </a:solidFill>
                            </a:rPr>
                            <a:t>S</a:t>
                          </a:r>
                          <a:r>
                            <a:rPr lang="en-IN" baseline="-25000" dirty="0">
                              <a:solidFill>
                                <a:schemeClr val="bg1"/>
                              </a:solidFill>
                            </a:rPr>
                            <a:t>1</a:t>
                          </a:r>
                          <a:endParaRPr lang="en-IN" dirty="0">
                            <a:solidFill>
                              <a:schemeClr val="bg1"/>
                            </a:solidFill>
                          </a:endParaRPr>
                        </a:p>
                      </a:txBody>
                      <a:tcPr>
                        <a:solidFill>
                          <a:schemeClr val="accent1"/>
                        </a:solidFill>
                      </a:tcPr>
                    </a:tc>
                    <a:tc>
                      <a:txBody>
                        <a:bodyPr/>
                        <a:lstStyle/>
                        <a:p>
                          <a:pPr algn="ctr"/>
                          <a:r>
                            <a:rPr lang="en-IN" dirty="0">
                              <a:solidFill>
                                <a:schemeClr val="bg1"/>
                              </a:solidFill>
                            </a:rPr>
                            <a:t>S</a:t>
                          </a:r>
                          <a:r>
                            <a:rPr lang="en-IN" baseline="-25000" dirty="0">
                              <a:solidFill>
                                <a:schemeClr val="bg1"/>
                              </a:solidFill>
                            </a:rPr>
                            <a:t>0</a:t>
                          </a:r>
                          <a:endParaRPr lang="en-IN" dirty="0">
                            <a:solidFill>
                              <a:schemeClr val="bg1"/>
                            </a:solidFill>
                          </a:endParaRPr>
                        </a:p>
                      </a:txBody>
                      <a:tcPr>
                        <a:solidFill>
                          <a:schemeClr val="accent1"/>
                        </a:solidFill>
                      </a:tcPr>
                    </a:tc>
                    <a:tc>
                      <a:txBody>
                        <a:bodyPr/>
                        <a:lstStyle/>
                        <a:p>
                          <a:pPr algn="ctr"/>
                          <a:r>
                            <a:rPr lang="en-IN" dirty="0" err="1">
                              <a:solidFill>
                                <a:schemeClr val="bg1"/>
                              </a:solidFill>
                            </a:rPr>
                            <a:t>C</a:t>
                          </a:r>
                          <a:r>
                            <a:rPr lang="en-IN" baseline="-25000" dirty="0" err="1">
                              <a:solidFill>
                                <a:schemeClr val="bg1"/>
                              </a:solidFill>
                            </a:rPr>
                            <a:t>in</a:t>
                          </a:r>
                          <a:endParaRPr lang="en-IN" dirty="0">
                            <a:solidFill>
                              <a:schemeClr val="bg1"/>
                            </a:solidFill>
                          </a:endParaRPr>
                        </a:p>
                      </a:txBody>
                      <a:tcPr>
                        <a:solidFill>
                          <a:schemeClr val="accent1"/>
                        </a:solidFill>
                      </a:tcPr>
                    </a:tc>
                    <a:tc vMerge="1">
                      <a:txBody>
                        <a:bodyPr/>
                        <a:lstStyle/>
                        <a:p>
                          <a:endParaRPr lang="en-IN" dirty="0"/>
                        </a:p>
                      </a:txBody>
                      <a:tcPr>
                        <a:solidFill>
                          <a:schemeClr val="accent1"/>
                        </a:solidFill>
                      </a:tcPr>
                    </a:tc>
                    <a:tc vMerge="1">
                      <a:txBody>
                        <a:bodyPr/>
                        <a:lstStyle/>
                        <a:p>
                          <a:endParaRPr lang="en-IN" dirty="0"/>
                        </a:p>
                      </a:txBody>
                      <a:tcPr>
                        <a:solidFill>
                          <a:schemeClr val="accent1"/>
                        </a:solidFill>
                      </a:tcPr>
                    </a:tc>
                    <a:extLst>
                      <a:ext uri="{0D108BD9-81ED-4DB2-BD59-A6C34878D82A}">
                        <a16:rowId xmlns:a16="http://schemas.microsoft.com/office/drawing/2014/main" val="2902804293"/>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l"/>
                          <a:r>
                            <a:rPr lang="en-IN" dirty="0"/>
                            <a:t>F = A</a:t>
                          </a:r>
                        </a:p>
                      </a:txBody>
                      <a:tcPr/>
                    </a:tc>
                    <a:tc>
                      <a:txBody>
                        <a:bodyPr/>
                        <a:lstStyle/>
                        <a:p>
                          <a:pPr algn="l"/>
                          <a:r>
                            <a:rPr lang="en-IN" dirty="0"/>
                            <a:t>Transfer A</a:t>
                          </a:r>
                        </a:p>
                      </a:txBody>
                      <a:tcPr/>
                    </a:tc>
                    <a:extLst>
                      <a:ext uri="{0D108BD9-81ED-4DB2-BD59-A6C34878D82A}">
                        <a16:rowId xmlns:a16="http://schemas.microsoft.com/office/drawing/2014/main" val="521529529"/>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l"/>
                          <a:r>
                            <a:rPr lang="en-IN" dirty="0"/>
                            <a:t>F = A + 1</a:t>
                          </a:r>
                        </a:p>
                      </a:txBody>
                      <a:tcPr/>
                    </a:tc>
                    <a:tc>
                      <a:txBody>
                        <a:bodyPr/>
                        <a:lstStyle/>
                        <a:p>
                          <a:pPr algn="l"/>
                          <a:r>
                            <a:rPr lang="en-IN" dirty="0"/>
                            <a:t>Increment A</a:t>
                          </a:r>
                        </a:p>
                      </a:txBody>
                      <a:tcPr/>
                    </a:tc>
                    <a:extLst>
                      <a:ext uri="{0D108BD9-81ED-4DB2-BD59-A6C34878D82A}">
                        <a16:rowId xmlns:a16="http://schemas.microsoft.com/office/drawing/2014/main" val="3372247451"/>
                      </a:ext>
                    </a:extLst>
                  </a:tr>
                  <a:tr h="185420">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l"/>
                          <a:r>
                            <a:rPr lang="en-IN" dirty="0"/>
                            <a:t>F = A + B</a:t>
                          </a:r>
                        </a:p>
                      </a:txBody>
                      <a:tcPr/>
                    </a:tc>
                    <a:tc>
                      <a:txBody>
                        <a:bodyPr/>
                        <a:lstStyle/>
                        <a:p>
                          <a:pPr algn="l"/>
                          <a:r>
                            <a:rPr lang="en-IN" dirty="0"/>
                            <a:t>Addition</a:t>
                          </a:r>
                        </a:p>
                      </a:txBody>
                      <a:tcPr/>
                    </a:tc>
                    <a:extLst>
                      <a:ext uri="{0D108BD9-81ED-4DB2-BD59-A6C34878D82A}">
                        <a16:rowId xmlns:a16="http://schemas.microsoft.com/office/drawing/2014/main" val="3617013353"/>
                      </a:ext>
                    </a:extLst>
                  </a:tr>
                  <a:tr h="185420">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l"/>
                          <a:r>
                            <a:rPr lang="en-IN" dirty="0"/>
                            <a:t>F = A + B + 1</a:t>
                          </a:r>
                        </a:p>
                      </a:txBody>
                      <a:tcPr/>
                    </a:tc>
                    <a:tc>
                      <a:txBody>
                        <a:bodyPr/>
                        <a:lstStyle/>
                        <a:p>
                          <a:pPr algn="l"/>
                          <a:r>
                            <a:rPr lang="en-IN" dirty="0"/>
                            <a:t>Add with carry</a:t>
                          </a:r>
                        </a:p>
                      </a:txBody>
                      <a:tcPr/>
                    </a:tc>
                    <a:extLst>
                      <a:ext uri="{0D108BD9-81ED-4DB2-BD59-A6C34878D82A}">
                        <a16:rowId xmlns:a16="http://schemas.microsoft.com/office/drawing/2014/main" val="3128562137"/>
                      </a:ext>
                    </a:extLst>
                  </a:tr>
                  <a:tr h="18542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l"/>
                          <a:r>
                            <a:rPr lang="en-IN" dirty="0"/>
                            <a:t>F = A – B – 1</a:t>
                          </a:r>
                        </a:p>
                      </a:txBody>
                      <a:tcPr/>
                    </a:tc>
                    <a:tc>
                      <a:txBody>
                        <a:bodyPr/>
                        <a:lstStyle/>
                        <a:p>
                          <a:pPr algn="l"/>
                          <a:r>
                            <a:rPr lang="en-IN" dirty="0"/>
                            <a:t>Subtract with borrow</a:t>
                          </a:r>
                        </a:p>
                      </a:txBody>
                      <a:tcPr/>
                    </a:tc>
                    <a:extLst>
                      <a:ext uri="{0D108BD9-81ED-4DB2-BD59-A6C34878D82A}">
                        <a16:rowId xmlns:a16="http://schemas.microsoft.com/office/drawing/2014/main" val="85264492"/>
                      </a:ext>
                    </a:extLst>
                  </a:tr>
                  <a:tr h="18542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l"/>
                          <a:r>
                            <a:rPr lang="en-IN" dirty="0"/>
                            <a:t>F = A – B</a:t>
                          </a:r>
                        </a:p>
                      </a:txBody>
                      <a:tcPr/>
                    </a:tc>
                    <a:tc>
                      <a:txBody>
                        <a:bodyPr/>
                        <a:lstStyle/>
                        <a:p>
                          <a:pPr algn="l"/>
                          <a:r>
                            <a:rPr lang="en-IN" dirty="0"/>
                            <a:t>Subtraction</a:t>
                          </a:r>
                        </a:p>
                      </a:txBody>
                      <a:tcPr/>
                    </a:tc>
                    <a:extLst>
                      <a:ext uri="{0D108BD9-81ED-4DB2-BD59-A6C34878D82A}">
                        <a16:rowId xmlns:a16="http://schemas.microsoft.com/office/drawing/2014/main" val="4212587875"/>
                      </a:ext>
                    </a:extLst>
                  </a:tr>
                  <a:tr h="185420">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l"/>
                          <a:r>
                            <a:rPr lang="en-IN" dirty="0"/>
                            <a:t>F = A – 1</a:t>
                          </a:r>
                        </a:p>
                      </a:txBody>
                      <a:tcPr/>
                    </a:tc>
                    <a:tc>
                      <a:txBody>
                        <a:bodyPr/>
                        <a:lstStyle/>
                        <a:p>
                          <a:pPr algn="l"/>
                          <a:r>
                            <a:rPr lang="en-IN" dirty="0"/>
                            <a:t>Decrement A</a:t>
                          </a:r>
                        </a:p>
                      </a:txBody>
                      <a:tcPr/>
                    </a:tc>
                    <a:extLst>
                      <a:ext uri="{0D108BD9-81ED-4DB2-BD59-A6C34878D82A}">
                        <a16:rowId xmlns:a16="http://schemas.microsoft.com/office/drawing/2014/main" val="869189896"/>
                      </a:ext>
                    </a:extLst>
                  </a:tr>
                  <a:tr h="185420">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l"/>
                          <a:r>
                            <a:rPr lang="en-IN" dirty="0"/>
                            <a:t>F = A</a:t>
                          </a:r>
                        </a:p>
                      </a:txBody>
                      <a:tcPr/>
                    </a:tc>
                    <a:tc>
                      <a:txBody>
                        <a:bodyPr/>
                        <a:lstStyle/>
                        <a:p>
                          <a:pPr algn="l"/>
                          <a:r>
                            <a:rPr lang="en-IN" dirty="0"/>
                            <a:t>Transfer A</a:t>
                          </a:r>
                        </a:p>
                      </a:txBody>
                      <a:tcPr/>
                    </a:tc>
                    <a:extLst>
                      <a:ext uri="{0D108BD9-81ED-4DB2-BD59-A6C34878D82A}">
                        <a16:rowId xmlns:a16="http://schemas.microsoft.com/office/drawing/2014/main" val="3589627566"/>
                      </a:ext>
                    </a:extLst>
                  </a:tr>
                  <a:tr h="182880">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X</a:t>
                          </a:r>
                        </a:p>
                      </a:txBody>
                      <a:tcPr/>
                    </a:tc>
                    <a:tc>
                      <a:txBody>
                        <a:bodyPr/>
                        <a:lstStyle/>
                        <a:p>
                          <a:pPr algn="l"/>
                          <a:r>
                            <a:rPr lang="en-IN" dirty="0"/>
                            <a:t>F = A + B</a:t>
                          </a:r>
                        </a:p>
                      </a:txBody>
                      <a:tcPr/>
                    </a:tc>
                    <a:tc>
                      <a:txBody>
                        <a:bodyPr/>
                        <a:lstStyle/>
                        <a:p>
                          <a:pPr algn="l"/>
                          <a:r>
                            <a:rPr lang="en-IN" dirty="0"/>
                            <a:t>OR</a:t>
                          </a:r>
                        </a:p>
                      </a:txBody>
                      <a:tcPr/>
                    </a:tc>
                    <a:extLst>
                      <a:ext uri="{0D108BD9-81ED-4DB2-BD59-A6C34878D82A}">
                        <a16:rowId xmlns:a16="http://schemas.microsoft.com/office/drawing/2014/main" val="3728216920"/>
                      </a:ext>
                    </a:extLst>
                  </a:tr>
                  <a:tr h="182880">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X</a:t>
                          </a:r>
                        </a:p>
                      </a:txBody>
                      <a:tcPr/>
                    </a:tc>
                    <a:tc>
                      <a:txBody>
                        <a:bodyPr/>
                        <a:lstStyle/>
                        <a:p>
                          <a:pPr algn="l"/>
                          <a:r>
                            <a:rPr lang="en-IN" dirty="0"/>
                            <a:t>F = A </a:t>
                          </a:r>
                          <a14:m>
                            <m:oMath xmlns:m="http://schemas.openxmlformats.org/officeDocument/2006/math">
                              <m:r>
                                <a:rPr lang="en-US" sz="1600" i="1" smtClean="0">
                                  <a:latin typeface="Cambria Math" panose="02040503050406030204" pitchFamily="18" charset="0"/>
                                </a:rPr>
                                <m:t>⨁</m:t>
                              </m:r>
                            </m:oMath>
                          </a14:m>
                          <a:r>
                            <a:rPr lang="en-IN" dirty="0"/>
                            <a:t> B</a:t>
                          </a:r>
                        </a:p>
                      </a:txBody>
                      <a:tcPr/>
                    </a:tc>
                    <a:tc>
                      <a:txBody>
                        <a:bodyPr/>
                        <a:lstStyle/>
                        <a:p>
                          <a:pPr algn="l"/>
                          <a:r>
                            <a:rPr lang="en-IN" dirty="0"/>
                            <a:t>XOR</a:t>
                          </a:r>
                        </a:p>
                      </a:txBody>
                      <a:tcPr/>
                    </a:tc>
                    <a:extLst>
                      <a:ext uri="{0D108BD9-81ED-4DB2-BD59-A6C34878D82A}">
                        <a16:rowId xmlns:a16="http://schemas.microsoft.com/office/drawing/2014/main" val="617890316"/>
                      </a:ext>
                    </a:extLst>
                  </a:tr>
                  <a:tr h="182880">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X</a:t>
                          </a:r>
                        </a:p>
                      </a:txBody>
                      <a:tcPr/>
                    </a:tc>
                    <a:tc>
                      <a:txBody>
                        <a:bodyPr/>
                        <a:lstStyle/>
                        <a:p>
                          <a:pPr algn="l"/>
                          <a:r>
                            <a:rPr lang="en-IN" dirty="0"/>
                            <a:t>F = A . B</a:t>
                          </a:r>
                        </a:p>
                      </a:txBody>
                      <a:tcPr/>
                    </a:tc>
                    <a:tc>
                      <a:txBody>
                        <a:bodyPr/>
                        <a:lstStyle/>
                        <a:p>
                          <a:pPr algn="l"/>
                          <a:r>
                            <a:rPr lang="en-IN" dirty="0"/>
                            <a:t>AND</a:t>
                          </a:r>
                        </a:p>
                      </a:txBody>
                      <a:tcPr/>
                    </a:tc>
                    <a:extLst>
                      <a:ext uri="{0D108BD9-81ED-4DB2-BD59-A6C34878D82A}">
                        <a16:rowId xmlns:a16="http://schemas.microsoft.com/office/drawing/2014/main" val="3861801333"/>
                      </a:ext>
                    </a:extLst>
                  </a:tr>
                  <a:tr h="182880">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X</a:t>
                          </a:r>
                        </a:p>
                      </a:txBody>
                      <a:tcPr/>
                    </a:tc>
                    <a:tc>
                      <a:txBody>
                        <a:bodyPr/>
                        <a:lstStyle/>
                        <a:p>
                          <a:pPr algn="l"/>
                          <a:r>
                            <a:rPr lang="en-IN" dirty="0"/>
                            <a:t>F = A’</a:t>
                          </a:r>
                        </a:p>
                      </a:txBody>
                      <a:tcPr/>
                    </a:tc>
                    <a:tc>
                      <a:txBody>
                        <a:bodyPr/>
                        <a:lstStyle/>
                        <a:p>
                          <a:pPr algn="l"/>
                          <a:r>
                            <a:rPr lang="en-IN"/>
                            <a:t>Complement A</a:t>
                          </a:r>
                          <a:endParaRPr lang="en-IN" dirty="0"/>
                        </a:p>
                      </a:txBody>
                      <a:tcPr/>
                    </a:tc>
                    <a:extLst>
                      <a:ext uri="{0D108BD9-81ED-4DB2-BD59-A6C34878D82A}">
                        <a16:rowId xmlns:a16="http://schemas.microsoft.com/office/drawing/2014/main" val="2737295490"/>
                      </a:ext>
                    </a:extLst>
                  </a:tr>
                </a:tbl>
              </a:graphicData>
            </a:graphic>
          </p:graphicFrame>
        </mc:Choice>
        <mc:Fallback xmlns="">
          <p:graphicFrame>
            <p:nvGraphicFramePr>
              <p:cNvPr id="4" name="Table 4">
                <a:extLst>
                  <a:ext uri="{FF2B5EF4-FFF2-40B4-BE49-F238E27FC236}">
                    <a16:creationId xmlns:a16="http://schemas.microsoft.com/office/drawing/2014/main" id="{38C25D13-1BBB-4224-A74E-0F0F8F83954F}"/>
                  </a:ext>
                </a:extLst>
              </p:cNvPr>
              <p:cNvGraphicFramePr>
                <a:graphicFrameLocks noGrp="1"/>
              </p:cNvGraphicFramePr>
              <p:nvPr>
                <p:extLst>
                  <p:ext uri="{D42A27DB-BD31-4B8C-83A1-F6EECF244321}">
                    <p14:modId xmlns:p14="http://schemas.microsoft.com/office/powerpoint/2010/main" val="3713580332"/>
                  </p:ext>
                </p:extLst>
              </p:nvPr>
            </p:nvGraphicFramePr>
            <p:xfrm>
              <a:off x="1219200" y="1066800"/>
              <a:ext cx="6477000" cy="51409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08834398"/>
                        </a:ext>
                      </a:extLst>
                    </a:gridCol>
                    <a:gridCol w="685800">
                      <a:extLst>
                        <a:ext uri="{9D8B030D-6E8A-4147-A177-3AD203B41FA5}">
                          <a16:colId xmlns:a16="http://schemas.microsoft.com/office/drawing/2014/main" val="3667799047"/>
                        </a:ext>
                      </a:extLst>
                    </a:gridCol>
                    <a:gridCol w="685800">
                      <a:extLst>
                        <a:ext uri="{9D8B030D-6E8A-4147-A177-3AD203B41FA5}">
                          <a16:colId xmlns:a16="http://schemas.microsoft.com/office/drawing/2014/main" val="1698769237"/>
                        </a:ext>
                      </a:extLst>
                    </a:gridCol>
                    <a:gridCol w="685800">
                      <a:extLst>
                        <a:ext uri="{9D8B030D-6E8A-4147-A177-3AD203B41FA5}">
                          <a16:colId xmlns:a16="http://schemas.microsoft.com/office/drawing/2014/main" val="1098748843"/>
                        </a:ext>
                      </a:extLst>
                    </a:gridCol>
                    <a:gridCol w="1371600">
                      <a:extLst>
                        <a:ext uri="{9D8B030D-6E8A-4147-A177-3AD203B41FA5}">
                          <a16:colId xmlns:a16="http://schemas.microsoft.com/office/drawing/2014/main" val="1100040208"/>
                        </a:ext>
                      </a:extLst>
                    </a:gridCol>
                    <a:gridCol w="2362200">
                      <a:extLst>
                        <a:ext uri="{9D8B030D-6E8A-4147-A177-3AD203B41FA5}">
                          <a16:colId xmlns:a16="http://schemas.microsoft.com/office/drawing/2014/main" val="2515782917"/>
                        </a:ext>
                      </a:extLst>
                    </a:gridCol>
                  </a:tblGrid>
                  <a:tr h="370840">
                    <a:tc gridSpan="4">
                      <a:txBody>
                        <a:bodyPr/>
                        <a:lstStyle/>
                        <a:p>
                          <a:pPr algn="ctr"/>
                          <a:r>
                            <a:rPr lang="en-IN" dirty="0"/>
                            <a:t>Selection</a:t>
                          </a:r>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rowSpan="2">
                      <a:txBody>
                        <a:bodyPr/>
                        <a:lstStyle/>
                        <a:p>
                          <a:r>
                            <a:rPr lang="en-IN" dirty="0"/>
                            <a:t>Output</a:t>
                          </a:r>
                        </a:p>
                      </a:txBody>
                      <a:tcPr anchor="ctr">
                        <a:solidFill>
                          <a:schemeClr val="accent1"/>
                        </a:solidFill>
                      </a:tcPr>
                    </a:tc>
                    <a:tc rowSpan="2">
                      <a:txBody>
                        <a:bodyPr/>
                        <a:lstStyle/>
                        <a:p>
                          <a:r>
                            <a:rPr lang="en-IN" dirty="0"/>
                            <a:t>Function</a:t>
                          </a:r>
                        </a:p>
                      </a:txBody>
                      <a:tcPr anchor="ctr">
                        <a:solidFill>
                          <a:schemeClr val="accent1"/>
                        </a:solidFill>
                      </a:tcPr>
                    </a:tc>
                    <a:extLst>
                      <a:ext uri="{0D108BD9-81ED-4DB2-BD59-A6C34878D82A}">
                        <a16:rowId xmlns:a16="http://schemas.microsoft.com/office/drawing/2014/main" val="3812116419"/>
                      </a:ext>
                    </a:extLst>
                  </a:tr>
                  <a:tr h="370840">
                    <a:tc>
                      <a:txBody>
                        <a:bodyPr/>
                        <a:lstStyle/>
                        <a:p>
                          <a:pPr algn="ctr"/>
                          <a:r>
                            <a:rPr lang="en-IN" dirty="0">
                              <a:solidFill>
                                <a:schemeClr val="bg1"/>
                              </a:solidFill>
                            </a:rPr>
                            <a:t>S</a:t>
                          </a:r>
                          <a:r>
                            <a:rPr lang="en-IN" baseline="-25000" dirty="0">
                              <a:solidFill>
                                <a:schemeClr val="bg1"/>
                              </a:solidFill>
                            </a:rPr>
                            <a:t>2</a:t>
                          </a:r>
                          <a:endParaRPr lang="en-IN" dirty="0">
                            <a:solidFill>
                              <a:schemeClr val="bg1"/>
                            </a:solidFill>
                          </a:endParaRPr>
                        </a:p>
                      </a:txBody>
                      <a:tcPr>
                        <a:solidFill>
                          <a:schemeClr val="accent1"/>
                        </a:solidFill>
                      </a:tcPr>
                    </a:tc>
                    <a:tc>
                      <a:txBody>
                        <a:bodyPr/>
                        <a:lstStyle/>
                        <a:p>
                          <a:pPr algn="ctr"/>
                          <a:r>
                            <a:rPr lang="en-IN" dirty="0">
                              <a:solidFill>
                                <a:schemeClr val="bg1"/>
                              </a:solidFill>
                            </a:rPr>
                            <a:t>S</a:t>
                          </a:r>
                          <a:r>
                            <a:rPr lang="en-IN" baseline="-25000" dirty="0">
                              <a:solidFill>
                                <a:schemeClr val="bg1"/>
                              </a:solidFill>
                            </a:rPr>
                            <a:t>1</a:t>
                          </a:r>
                          <a:endParaRPr lang="en-IN" dirty="0">
                            <a:solidFill>
                              <a:schemeClr val="bg1"/>
                            </a:solidFill>
                          </a:endParaRPr>
                        </a:p>
                      </a:txBody>
                      <a:tcPr>
                        <a:solidFill>
                          <a:schemeClr val="accent1"/>
                        </a:solidFill>
                      </a:tcPr>
                    </a:tc>
                    <a:tc>
                      <a:txBody>
                        <a:bodyPr/>
                        <a:lstStyle/>
                        <a:p>
                          <a:pPr algn="ctr"/>
                          <a:r>
                            <a:rPr lang="en-IN" dirty="0">
                              <a:solidFill>
                                <a:schemeClr val="bg1"/>
                              </a:solidFill>
                            </a:rPr>
                            <a:t>S</a:t>
                          </a:r>
                          <a:r>
                            <a:rPr lang="en-IN" baseline="-25000" dirty="0">
                              <a:solidFill>
                                <a:schemeClr val="bg1"/>
                              </a:solidFill>
                            </a:rPr>
                            <a:t>0</a:t>
                          </a:r>
                          <a:endParaRPr lang="en-IN" dirty="0">
                            <a:solidFill>
                              <a:schemeClr val="bg1"/>
                            </a:solidFill>
                          </a:endParaRPr>
                        </a:p>
                      </a:txBody>
                      <a:tcPr>
                        <a:solidFill>
                          <a:schemeClr val="accent1"/>
                        </a:solidFill>
                      </a:tcPr>
                    </a:tc>
                    <a:tc>
                      <a:txBody>
                        <a:bodyPr/>
                        <a:lstStyle/>
                        <a:p>
                          <a:pPr algn="ctr"/>
                          <a:r>
                            <a:rPr lang="en-IN" dirty="0" err="1">
                              <a:solidFill>
                                <a:schemeClr val="bg1"/>
                              </a:solidFill>
                            </a:rPr>
                            <a:t>C</a:t>
                          </a:r>
                          <a:r>
                            <a:rPr lang="en-IN" baseline="-25000" dirty="0" err="1">
                              <a:solidFill>
                                <a:schemeClr val="bg1"/>
                              </a:solidFill>
                            </a:rPr>
                            <a:t>in</a:t>
                          </a:r>
                          <a:endParaRPr lang="en-IN" dirty="0">
                            <a:solidFill>
                              <a:schemeClr val="bg1"/>
                            </a:solidFill>
                          </a:endParaRPr>
                        </a:p>
                      </a:txBody>
                      <a:tcPr>
                        <a:solidFill>
                          <a:schemeClr val="accent1"/>
                        </a:solidFill>
                      </a:tcPr>
                    </a:tc>
                    <a:tc vMerge="1">
                      <a:txBody>
                        <a:bodyPr/>
                        <a:lstStyle/>
                        <a:p>
                          <a:endParaRPr lang="en-IN" dirty="0"/>
                        </a:p>
                      </a:txBody>
                      <a:tcPr>
                        <a:solidFill>
                          <a:schemeClr val="accent1"/>
                        </a:solidFill>
                      </a:tcPr>
                    </a:tc>
                    <a:tc vMerge="1">
                      <a:txBody>
                        <a:bodyPr/>
                        <a:lstStyle/>
                        <a:p>
                          <a:endParaRPr lang="en-IN" dirty="0"/>
                        </a:p>
                      </a:txBody>
                      <a:tcPr>
                        <a:solidFill>
                          <a:schemeClr val="accent1"/>
                        </a:solidFill>
                      </a:tcPr>
                    </a:tc>
                    <a:extLst>
                      <a:ext uri="{0D108BD9-81ED-4DB2-BD59-A6C34878D82A}">
                        <a16:rowId xmlns:a16="http://schemas.microsoft.com/office/drawing/2014/main" val="2902804293"/>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l"/>
                          <a:r>
                            <a:rPr lang="en-IN" dirty="0"/>
                            <a:t>F = A</a:t>
                          </a:r>
                        </a:p>
                      </a:txBody>
                      <a:tcPr/>
                    </a:tc>
                    <a:tc>
                      <a:txBody>
                        <a:bodyPr/>
                        <a:lstStyle/>
                        <a:p>
                          <a:pPr algn="l"/>
                          <a:r>
                            <a:rPr lang="en-IN" dirty="0"/>
                            <a:t>Transfer A</a:t>
                          </a:r>
                        </a:p>
                      </a:txBody>
                      <a:tcPr/>
                    </a:tc>
                    <a:extLst>
                      <a:ext uri="{0D108BD9-81ED-4DB2-BD59-A6C34878D82A}">
                        <a16:rowId xmlns:a16="http://schemas.microsoft.com/office/drawing/2014/main" val="521529529"/>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l"/>
                          <a:r>
                            <a:rPr lang="en-IN" dirty="0"/>
                            <a:t>F = A + 1</a:t>
                          </a:r>
                        </a:p>
                      </a:txBody>
                      <a:tcPr/>
                    </a:tc>
                    <a:tc>
                      <a:txBody>
                        <a:bodyPr/>
                        <a:lstStyle/>
                        <a:p>
                          <a:pPr algn="l"/>
                          <a:r>
                            <a:rPr lang="en-IN" dirty="0"/>
                            <a:t>Increment A</a:t>
                          </a:r>
                        </a:p>
                      </a:txBody>
                      <a:tcPr/>
                    </a:tc>
                    <a:extLst>
                      <a:ext uri="{0D108BD9-81ED-4DB2-BD59-A6C34878D82A}">
                        <a16:rowId xmlns:a16="http://schemas.microsoft.com/office/drawing/2014/main" val="3372247451"/>
                      </a:ext>
                    </a:extLst>
                  </a:tr>
                  <a:tr h="365760">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l"/>
                          <a:r>
                            <a:rPr lang="en-IN" dirty="0"/>
                            <a:t>F = A + B</a:t>
                          </a:r>
                        </a:p>
                      </a:txBody>
                      <a:tcPr/>
                    </a:tc>
                    <a:tc>
                      <a:txBody>
                        <a:bodyPr/>
                        <a:lstStyle/>
                        <a:p>
                          <a:pPr algn="l"/>
                          <a:r>
                            <a:rPr lang="en-IN" dirty="0"/>
                            <a:t>Addition</a:t>
                          </a:r>
                        </a:p>
                      </a:txBody>
                      <a:tcPr/>
                    </a:tc>
                    <a:extLst>
                      <a:ext uri="{0D108BD9-81ED-4DB2-BD59-A6C34878D82A}">
                        <a16:rowId xmlns:a16="http://schemas.microsoft.com/office/drawing/2014/main" val="3617013353"/>
                      </a:ext>
                    </a:extLst>
                  </a:tr>
                  <a:tr h="365760">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l"/>
                          <a:r>
                            <a:rPr lang="en-IN" dirty="0"/>
                            <a:t>F = A + B + 1</a:t>
                          </a:r>
                        </a:p>
                      </a:txBody>
                      <a:tcPr/>
                    </a:tc>
                    <a:tc>
                      <a:txBody>
                        <a:bodyPr/>
                        <a:lstStyle/>
                        <a:p>
                          <a:pPr algn="l"/>
                          <a:r>
                            <a:rPr lang="en-IN" dirty="0"/>
                            <a:t>Add with carry</a:t>
                          </a:r>
                        </a:p>
                      </a:txBody>
                      <a:tcPr/>
                    </a:tc>
                    <a:extLst>
                      <a:ext uri="{0D108BD9-81ED-4DB2-BD59-A6C34878D82A}">
                        <a16:rowId xmlns:a16="http://schemas.microsoft.com/office/drawing/2014/main" val="3128562137"/>
                      </a:ext>
                    </a:extLst>
                  </a:tr>
                  <a:tr h="36576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l"/>
                          <a:r>
                            <a:rPr lang="en-IN" dirty="0"/>
                            <a:t>F = A – B – 1</a:t>
                          </a:r>
                        </a:p>
                      </a:txBody>
                      <a:tcPr/>
                    </a:tc>
                    <a:tc>
                      <a:txBody>
                        <a:bodyPr/>
                        <a:lstStyle/>
                        <a:p>
                          <a:pPr algn="l"/>
                          <a:r>
                            <a:rPr lang="en-IN" dirty="0"/>
                            <a:t>Subtract with borrow</a:t>
                          </a:r>
                        </a:p>
                      </a:txBody>
                      <a:tcPr/>
                    </a:tc>
                    <a:extLst>
                      <a:ext uri="{0D108BD9-81ED-4DB2-BD59-A6C34878D82A}">
                        <a16:rowId xmlns:a16="http://schemas.microsoft.com/office/drawing/2014/main" val="85264492"/>
                      </a:ext>
                    </a:extLst>
                  </a:tr>
                  <a:tr h="36576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l"/>
                          <a:r>
                            <a:rPr lang="en-IN" dirty="0"/>
                            <a:t>F = A – B</a:t>
                          </a:r>
                        </a:p>
                      </a:txBody>
                      <a:tcPr/>
                    </a:tc>
                    <a:tc>
                      <a:txBody>
                        <a:bodyPr/>
                        <a:lstStyle/>
                        <a:p>
                          <a:pPr algn="l"/>
                          <a:r>
                            <a:rPr lang="en-IN" dirty="0"/>
                            <a:t>Subtraction</a:t>
                          </a:r>
                        </a:p>
                      </a:txBody>
                      <a:tcPr/>
                    </a:tc>
                    <a:extLst>
                      <a:ext uri="{0D108BD9-81ED-4DB2-BD59-A6C34878D82A}">
                        <a16:rowId xmlns:a16="http://schemas.microsoft.com/office/drawing/2014/main" val="4212587875"/>
                      </a:ext>
                    </a:extLst>
                  </a:tr>
                  <a:tr h="365760">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l"/>
                          <a:r>
                            <a:rPr lang="en-IN" dirty="0"/>
                            <a:t>F = A – 1</a:t>
                          </a:r>
                        </a:p>
                      </a:txBody>
                      <a:tcPr/>
                    </a:tc>
                    <a:tc>
                      <a:txBody>
                        <a:bodyPr/>
                        <a:lstStyle/>
                        <a:p>
                          <a:pPr algn="l"/>
                          <a:r>
                            <a:rPr lang="en-IN" dirty="0"/>
                            <a:t>Decrement A</a:t>
                          </a:r>
                        </a:p>
                      </a:txBody>
                      <a:tcPr/>
                    </a:tc>
                    <a:extLst>
                      <a:ext uri="{0D108BD9-81ED-4DB2-BD59-A6C34878D82A}">
                        <a16:rowId xmlns:a16="http://schemas.microsoft.com/office/drawing/2014/main" val="869189896"/>
                      </a:ext>
                    </a:extLst>
                  </a:tr>
                  <a:tr h="365760">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l"/>
                          <a:r>
                            <a:rPr lang="en-IN" dirty="0"/>
                            <a:t>F = A</a:t>
                          </a:r>
                        </a:p>
                      </a:txBody>
                      <a:tcPr/>
                    </a:tc>
                    <a:tc>
                      <a:txBody>
                        <a:bodyPr/>
                        <a:lstStyle/>
                        <a:p>
                          <a:pPr algn="l"/>
                          <a:r>
                            <a:rPr lang="en-IN" dirty="0"/>
                            <a:t>Transfer A</a:t>
                          </a:r>
                        </a:p>
                      </a:txBody>
                      <a:tcPr/>
                    </a:tc>
                    <a:extLst>
                      <a:ext uri="{0D108BD9-81ED-4DB2-BD59-A6C34878D82A}">
                        <a16:rowId xmlns:a16="http://schemas.microsoft.com/office/drawing/2014/main" val="3589627566"/>
                      </a:ext>
                    </a:extLst>
                  </a:tr>
                  <a:tr h="365760">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X</a:t>
                          </a:r>
                        </a:p>
                      </a:txBody>
                      <a:tcPr/>
                    </a:tc>
                    <a:tc>
                      <a:txBody>
                        <a:bodyPr/>
                        <a:lstStyle/>
                        <a:p>
                          <a:pPr algn="l"/>
                          <a:r>
                            <a:rPr lang="en-IN" dirty="0"/>
                            <a:t>F = A + B</a:t>
                          </a:r>
                        </a:p>
                      </a:txBody>
                      <a:tcPr/>
                    </a:tc>
                    <a:tc>
                      <a:txBody>
                        <a:bodyPr/>
                        <a:lstStyle/>
                        <a:p>
                          <a:pPr algn="l"/>
                          <a:r>
                            <a:rPr lang="en-IN" dirty="0"/>
                            <a:t>OR</a:t>
                          </a:r>
                        </a:p>
                      </a:txBody>
                      <a:tcPr/>
                    </a:tc>
                    <a:extLst>
                      <a:ext uri="{0D108BD9-81ED-4DB2-BD59-A6C34878D82A}">
                        <a16:rowId xmlns:a16="http://schemas.microsoft.com/office/drawing/2014/main" val="3728216920"/>
                      </a:ext>
                    </a:extLst>
                  </a:tr>
                  <a:tr h="365760">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X</a:t>
                          </a:r>
                        </a:p>
                      </a:txBody>
                      <a:tcPr/>
                    </a:tc>
                    <a:tc>
                      <a:txBody>
                        <a:bodyPr/>
                        <a:lstStyle/>
                        <a:p>
                          <a:endParaRPr lang="en-US"/>
                        </a:p>
                      </a:txBody>
                      <a:tcPr>
                        <a:blipFill>
                          <a:blip r:embed="rId2"/>
                          <a:stretch>
                            <a:fillRect l="-200889" t="-1115000" r="-174222" b="-225000"/>
                          </a:stretch>
                        </a:blipFill>
                      </a:tcPr>
                    </a:tc>
                    <a:tc>
                      <a:txBody>
                        <a:bodyPr/>
                        <a:lstStyle/>
                        <a:p>
                          <a:pPr algn="l"/>
                          <a:r>
                            <a:rPr lang="en-IN" dirty="0"/>
                            <a:t>XOR</a:t>
                          </a:r>
                        </a:p>
                      </a:txBody>
                      <a:tcPr/>
                    </a:tc>
                    <a:extLst>
                      <a:ext uri="{0D108BD9-81ED-4DB2-BD59-A6C34878D82A}">
                        <a16:rowId xmlns:a16="http://schemas.microsoft.com/office/drawing/2014/main" val="617890316"/>
                      </a:ext>
                    </a:extLst>
                  </a:tr>
                  <a:tr h="365760">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X</a:t>
                          </a:r>
                        </a:p>
                      </a:txBody>
                      <a:tcPr/>
                    </a:tc>
                    <a:tc>
                      <a:txBody>
                        <a:bodyPr/>
                        <a:lstStyle/>
                        <a:p>
                          <a:pPr algn="l"/>
                          <a:r>
                            <a:rPr lang="en-IN" dirty="0"/>
                            <a:t>F = A . B</a:t>
                          </a:r>
                        </a:p>
                      </a:txBody>
                      <a:tcPr/>
                    </a:tc>
                    <a:tc>
                      <a:txBody>
                        <a:bodyPr/>
                        <a:lstStyle/>
                        <a:p>
                          <a:pPr algn="l"/>
                          <a:r>
                            <a:rPr lang="en-IN" dirty="0"/>
                            <a:t>AND</a:t>
                          </a:r>
                        </a:p>
                      </a:txBody>
                      <a:tcPr/>
                    </a:tc>
                    <a:extLst>
                      <a:ext uri="{0D108BD9-81ED-4DB2-BD59-A6C34878D82A}">
                        <a16:rowId xmlns:a16="http://schemas.microsoft.com/office/drawing/2014/main" val="3861801333"/>
                      </a:ext>
                    </a:extLst>
                  </a:tr>
                  <a:tr h="365760">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X</a:t>
                          </a:r>
                        </a:p>
                      </a:txBody>
                      <a:tcPr/>
                    </a:tc>
                    <a:tc>
                      <a:txBody>
                        <a:bodyPr/>
                        <a:lstStyle/>
                        <a:p>
                          <a:pPr algn="l"/>
                          <a:r>
                            <a:rPr lang="en-IN" dirty="0"/>
                            <a:t>F = A’</a:t>
                          </a:r>
                        </a:p>
                      </a:txBody>
                      <a:tcPr/>
                    </a:tc>
                    <a:tc>
                      <a:txBody>
                        <a:bodyPr/>
                        <a:lstStyle/>
                        <a:p>
                          <a:pPr algn="l"/>
                          <a:r>
                            <a:rPr lang="en-IN"/>
                            <a:t>Complement A</a:t>
                          </a:r>
                          <a:endParaRPr lang="en-IN" dirty="0"/>
                        </a:p>
                      </a:txBody>
                      <a:tcPr/>
                    </a:tc>
                    <a:extLst>
                      <a:ext uri="{0D108BD9-81ED-4DB2-BD59-A6C34878D82A}">
                        <a16:rowId xmlns:a16="http://schemas.microsoft.com/office/drawing/2014/main" val="2737295490"/>
                      </a:ext>
                    </a:extLst>
                  </a:tr>
                </a:tbl>
              </a:graphicData>
            </a:graphic>
          </p:graphicFrame>
        </mc:Fallback>
      </mc:AlternateContent>
    </p:spTree>
    <p:extLst>
      <p:ext uri="{BB962C8B-B14F-4D97-AF65-F5344CB8AC3E}">
        <p14:creationId xmlns:p14="http://schemas.microsoft.com/office/powerpoint/2010/main" val="249906259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lgn="just"/>
                <a:r>
                  <a:rPr lang="en-IN" dirty="0"/>
                  <a:t>A comparator is a logic circuit used to compare the magnitudes of two binary numbers.</a:t>
                </a:r>
              </a:p>
              <a:p>
                <a:pPr algn="just"/>
                <a:r>
                  <a:rPr lang="en-IN" dirty="0"/>
                  <a:t>Comparator circuit provides 3 outputs</a:t>
                </a:r>
              </a:p>
              <a:p>
                <a:pPr marL="857250" lvl="1" indent="-457200" algn="just">
                  <a:buFont typeface="+mj-lt"/>
                  <a:buAutoNum type="arabicPeriod"/>
                </a:pPr>
                <a:r>
                  <a:rPr lang="en-IN" dirty="0"/>
                  <a:t>A = B</a:t>
                </a:r>
              </a:p>
              <a:p>
                <a:pPr marL="857250" lvl="1" indent="-457200" algn="just">
                  <a:buFont typeface="+mj-lt"/>
                  <a:buAutoNum type="arabicPeriod"/>
                </a:pPr>
                <a:r>
                  <a:rPr lang="en-IN" dirty="0"/>
                  <a:t>A &gt; B</a:t>
                </a:r>
              </a:p>
              <a:p>
                <a:pPr marL="857250" lvl="1" indent="-457200" algn="just">
                  <a:buFont typeface="+mj-lt"/>
                  <a:buAutoNum type="arabicPeriod"/>
                </a:pPr>
                <a:r>
                  <a:rPr lang="en-IN" dirty="0"/>
                  <a:t>A &lt; B</a:t>
                </a:r>
              </a:p>
              <a:p>
                <a:pPr algn="just"/>
                <a:r>
                  <a:rPr lang="en-IN" dirty="0"/>
                  <a:t>X-NOR gate is a basic comparator (the output is 1 if and only if the input bits coincide).</a:t>
                </a:r>
              </a:p>
              <a:p>
                <a:pPr algn="just"/>
                <a:r>
                  <a:rPr lang="en-IN" dirty="0"/>
                  <a:t>2 binary numbers are equal if and only if all their corresponding bits coincide.</a:t>
                </a:r>
              </a:p>
              <a:p>
                <a:pPr algn="just"/>
                <a:r>
                  <a:rPr lang="en-IN" dirty="0"/>
                  <a:t>For e.g. A</a:t>
                </a:r>
                <a:r>
                  <a:rPr lang="en-IN" baseline="-25000" dirty="0"/>
                  <a:t>3</a:t>
                </a:r>
                <a:r>
                  <a:rPr lang="en-IN" dirty="0"/>
                  <a:t>A</a:t>
                </a:r>
                <a:r>
                  <a:rPr lang="en-IN" baseline="-25000" dirty="0"/>
                  <a:t>2</a:t>
                </a:r>
                <a:r>
                  <a:rPr lang="en-IN" dirty="0"/>
                  <a:t>A</a:t>
                </a:r>
                <a:r>
                  <a:rPr lang="en-IN" baseline="-25000" dirty="0"/>
                  <a:t>1</a:t>
                </a:r>
                <a:r>
                  <a:rPr lang="en-IN" dirty="0"/>
                  <a:t>A</a:t>
                </a:r>
                <a:r>
                  <a:rPr lang="en-IN" baseline="-25000" dirty="0"/>
                  <a:t>0</a:t>
                </a:r>
                <a:r>
                  <a:rPr lang="en-IN" dirty="0"/>
                  <a:t> and B</a:t>
                </a:r>
                <a:r>
                  <a:rPr lang="en-IN" baseline="-25000" dirty="0"/>
                  <a:t>3</a:t>
                </a:r>
                <a:r>
                  <a:rPr lang="en-IN" dirty="0"/>
                  <a:t>B</a:t>
                </a:r>
                <a:r>
                  <a:rPr lang="en-IN" baseline="-25000" dirty="0"/>
                  <a:t>2</a:t>
                </a:r>
                <a:r>
                  <a:rPr lang="en-IN" dirty="0"/>
                  <a:t>B</a:t>
                </a:r>
                <a:r>
                  <a:rPr lang="en-IN" baseline="-25000" dirty="0"/>
                  <a:t>1</a:t>
                </a:r>
                <a:r>
                  <a:rPr lang="en-IN" dirty="0"/>
                  <a:t>B</a:t>
                </a:r>
                <a:r>
                  <a:rPr lang="en-IN" baseline="-25000" dirty="0"/>
                  <a:t>0</a:t>
                </a:r>
                <a:r>
                  <a:rPr lang="en-IN" dirty="0"/>
                  <a:t> are equal if and only if A</a:t>
                </a:r>
                <a:r>
                  <a:rPr lang="en-IN" baseline="-25000" dirty="0"/>
                  <a:t>3</a:t>
                </a:r>
                <a:r>
                  <a:rPr lang="en-IN" dirty="0"/>
                  <a:t>=B</a:t>
                </a:r>
                <a:r>
                  <a:rPr lang="en-IN" baseline="-25000" dirty="0"/>
                  <a:t>3</a:t>
                </a:r>
                <a:r>
                  <a:rPr lang="en-IN" dirty="0"/>
                  <a:t>, A</a:t>
                </a:r>
                <a:r>
                  <a:rPr lang="en-IN" baseline="-25000" dirty="0"/>
                  <a:t>2</a:t>
                </a:r>
                <a:r>
                  <a:rPr lang="en-IN" dirty="0"/>
                  <a:t>=B</a:t>
                </a:r>
                <a:r>
                  <a:rPr lang="en-IN" baseline="-25000" dirty="0"/>
                  <a:t>2</a:t>
                </a:r>
                <a:r>
                  <a:rPr lang="en-IN" dirty="0"/>
                  <a:t>, A</a:t>
                </a:r>
                <a:r>
                  <a:rPr lang="en-IN" baseline="-25000" dirty="0"/>
                  <a:t>1</a:t>
                </a:r>
                <a:r>
                  <a:rPr lang="en-IN" dirty="0"/>
                  <a:t>=B</a:t>
                </a:r>
                <a:r>
                  <a:rPr lang="en-IN" baseline="-25000" dirty="0"/>
                  <a:t>1</a:t>
                </a:r>
                <a:r>
                  <a:rPr lang="en-IN" dirty="0"/>
                  <a:t> and A</a:t>
                </a:r>
                <a:r>
                  <a:rPr lang="en-IN" baseline="-25000" dirty="0"/>
                  <a:t>0</a:t>
                </a:r>
                <a:r>
                  <a:rPr lang="en-IN" dirty="0"/>
                  <a:t>=B</a:t>
                </a:r>
                <a:r>
                  <a:rPr lang="en-IN" baseline="-25000" dirty="0"/>
                  <a:t>0</a:t>
                </a:r>
                <a:endParaRPr lang="en-IN" dirty="0"/>
              </a:p>
              <a:p>
                <a:pPr marL="0" indent="0" algn="ctr">
                  <a:buNone/>
                </a:pPr>
                <a:r>
                  <a:rPr lang="en-IN" dirty="0">
                    <a:solidFill>
                      <a:schemeClr val="tx2"/>
                    </a:solidFill>
                  </a:rPr>
                  <a:t>Equality = (A</a:t>
                </a:r>
                <a:r>
                  <a:rPr lang="en-IN" baseline="-25000" dirty="0">
                    <a:solidFill>
                      <a:schemeClr val="tx2"/>
                    </a:solidFill>
                  </a:rPr>
                  <a:t>3</a:t>
                </a:r>
                <a14:m>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 B</a:t>
                </a:r>
                <a:r>
                  <a:rPr lang="en-IN" baseline="-25000" dirty="0">
                    <a:solidFill>
                      <a:schemeClr val="tx2"/>
                    </a:solidFill>
                  </a:rPr>
                  <a:t>3</a:t>
                </a:r>
                <a:r>
                  <a:rPr lang="en-IN" dirty="0">
                    <a:solidFill>
                      <a:schemeClr val="tx2"/>
                    </a:solidFill>
                  </a:rPr>
                  <a:t>) (A</a:t>
                </a:r>
                <a:r>
                  <a:rPr lang="en-IN" baseline="-25000" dirty="0">
                    <a:solidFill>
                      <a:schemeClr val="tx2"/>
                    </a:solidFill>
                  </a:rPr>
                  <a:t>2</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2</a:t>
                </a:r>
                <a:r>
                  <a:rPr lang="en-IN" dirty="0">
                    <a:solidFill>
                      <a:schemeClr val="tx2"/>
                    </a:solidFill>
                  </a:rPr>
                  <a:t>) (A</a:t>
                </a:r>
                <a:r>
                  <a:rPr lang="en-IN" baseline="-25000" dirty="0">
                    <a:solidFill>
                      <a:schemeClr val="tx2"/>
                    </a:solidFill>
                  </a:rPr>
                  <a:t>1</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1</a:t>
                </a:r>
                <a:r>
                  <a:rPr lang="en-IN" dirty="0">
                    <a:solidFill>
                      <a:schemeClr val="tx2"/>
                    </a:solidFill>
                  </a:rPr>
                  <a:t>) (A</a:t>
                </a:r>
                <a:r>
                  <a:rPr lang="en-IN" baseline="-25000" dirty="0">
                    <a:solidFill>
                      <a:schemeClr val="tx2"/>
                    </a:solidFill>
                  </a:rPr>
                  <a:t>0</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0</a:t>
                </a:r>
                <a:r>
                  <a:rPr lang="en-IN" dirty="0">
                    <a:solidFill>
                      <a:schemeClr val="tx2"/>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5" t="-800" r="-834"/>
                </a:stretch>
              </a:blipFill>
            </p:spPr>
            <p:txBody>
              <a:bodyPr/>
              <a:lstStyle/>
              <a:p>
                <a:r>
                  <a:rPr lang="en-IN">
                    <a:noFill/>
                  </a:rPr>
                  <a:t> </a:t>
                </a:r>
              </a:p>
            </p:txBody>
          </p:sp>
        </mc:Fallback>
      </mc:AlternateContent>
    </p:spTree>
    <p:extLst>
      <p:ext uri="{BB962C8B-B14F-4D97-AF65-F5344CB8AC3E}">
        <p14:creationId xmlns:p14="http://schemas.microsoft.com/office/powerpoint/2010/main" val="3328642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Boolean functions &amp; representation</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71488" indent="-457200" algn="just">
                  <a:buFont typeface="+mj-lt"/>
                  <a:buAutoNum type="arabicPeriod" startAt="4"/>
                </a:pPr>
                <a:r>
                  <a:rPr lang="en-US" dirty="0"/>
                  <a:t>Standard product-of-sum form (</a:t>
                </a:r>
                <a:r>
                  <a:rPr lang="en-US" dirty="0" err="1"/>
                  <a:t>Maxterm</a:t>
                </a:r>
                <a:r>
                  <a:rPr lang="en-US" dirty="0"/>
                  <a:t>)</a:t>
                </a:r>
              </a:p>
              <a:p>
                <a:pPr marL="800100" algn="just"/>
                <a:r>
                  <a:rPr lang="en-US" dirty="0"/>
                  <a:t>A sum term which contains each of the n variables in either complemented or </a:t>
                </a:r>
                <a:r>
                  <a:rPr lang="en-US" dirty="0" err="1"/>
                  <a:t>uncomplemented</a:t>
                </a:r>
                <a:r>
                  <a:rPr lang="en-US" dirty="0"/>
                  <a:t> form is called a </a:t>
                </a:r>
                <a:r>
                  <a:rPr lang="en-US" dirty="0" err="1"/>
                  <a:t>maxterm</a:t>
                </a:r>
                <a:r>
                  <a:rPr lang="en-US" dirty="0"/>
                  <a:t>.</a:t>
                </a:r>
              </a:p>
              <a:p>
                <a:pPr marL="800100" algn="just"/>
                <a:r>
                  <a:rPr lang="en-US" dirty="0" err="1"/>
                  <a:t>Maxterms</a:t>
                </a:r>
                <a:r>
                  <a:rPr lang="en-US" dirty="0"/>
                  <a:t>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457200" indent="0" algn="ctr">
                  <a:buNone/>
                </a:pPr>
                <a:r>
                  <a:rPr lang="en-US" dirty="0"/>
                  <a:t>f(A,B,C) = M</a:t>
                </a:r>
                <a:r>
                  <a:rPr lang="en-US" baseline="-25000" dirty="0"/>
                  <a:t>0</a:t>
                </a:r>
                <a:r>
                  <a:rPr lang="en-US" dirty="0"/>
                  <a:t>M</a:t>
                </a:r>
                <a:r>
                  <a:rPr lang="en-US" baseline="-25000" dirty="0"/>
                  <a:t>4</a:t>
                </a:r>
                <a:r>
                  <a:rPr lang="en-US" dirty="0"/>
                  <a:t>M</a:t>
                </a:r>
                <a:r>
                  <a:rPr lang="en-US" baseline="-25000" dirty="0"/>
                  <a:t>6</a:t>
                </a:r>
                <a:r>
                  <a:rPr lang="en-US" dirty="0"/>
                  <a:t>M</a:t>
                </a:r>
                <a:r>
                  <a:rPr lang="en-US" baseline="-25000" dirty="0"/>
                  <a:t>7</a:t>
                </a:r>
              </a:p>
              <a:p>
                <a:pPr marL="457200" indent="0" algn="ctr">
                  <a:buNone/>
                </a:pPr>
                <a:r>
                  <a:rPr lang="en-US" dirty="0"/>
                  <a:t>f(A,B,C) = </a:t>
                </a:r>
                <a14:m>
                  <m:oMath xmlns:m="http://schemas.openxmlformats.org/officeDocument/2006/math">
                    <m:nary>
                      <m:naryPr>
                        <m:chr m:val="∏"/>
                        <m:limLoc m:val="subSup"/>
                        <m:supHide m:val="on"/>
                        <m:ctrlPr>
                          <a:rPr lang="en-US"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𝑀</m:t>
                        </m:r>
                      </m:sub>
                      <m:sup/>
                      <m:e>
                        <m:r>
                          <a:rPr lang="en-US" b="0" i="1" smtClean="0">
                            <a:latin typeface="Cambria Math" panose="02040503050406030204" pitchFamily="18" charset="0"/>
                            <a:ea typeface="Cambria Math" panose="02040503050406030204" pitchFamily="18" charset="0"/>
                          </a:rPr>
                          <m:t>(0,4,6,7)</m:t>
                        </m:r>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74" t="-686" r="-1043"/>
                </a:stretch>
              </a:blipFill>
            </p:spPr>
            <p:txBody>
              <a:bodyPr/>
              <a:lstStyle/>
              <a:p>
                <a:r>
                  <a:rPr lang="en-IN">
                    <a:noFill/>
                  </a:rPr>
                  <a:t> </a:t>
                </a:r>
              </a:p>
            </p:txBody>
          </p:sp>
        </mc:Fallback>
      </mc:AlternateContent>
    </p:spTree>
    <p:extLst>
      <p:ext uri="{BB962C8B-B14F-4D97-AF65-F5344CB8AC3E}">
        <p14:creationId xmlns:p14="http://schemas.microsoft.com/office/powerpoint/2010/main" val="83930453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1-bit Magnitude Comparator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IN" dirty="0"/>
                  <a:t>Let the 1-bit numbers be A = A</a:t>
                </a:r>
                <a:r>
                  <a:rPr lang="en-IN" baseline="-25000" dirty="0"/>
                  <a:t>0</a:t>
                </a:r>
                <a:r>
                  <a:rPr lang="en-IN" dirty="0"/>
                  <a:t> and B = B</a:t>
                </a:r>
                <a:r>
                  <a:rPr lang="en-IN" baseline="-25000" dirty="0"/>
                  <a:t>0</a:t>
                </a:r>
              </a:p>
              <a:p>
                <a:pPr algn="just"/>
                <a:r>
                  <a:rPr lang="en-IN" dirty="0"/>
                  <a:t>If A</a:t>
                </a:r>
                <a:r>
                  <a:rPr lang="en-IN" baseline="-25000" dirty="0"/>
                  <a:t>0</a:t>
                </a:r>
                <a:r>
                  <a:rPr lang="en-IN" dirty="0"/>
                  <a:t> = 1 and B</a:t>
                </a:r>
                <a:r>
                  <a:rPr lang="en-IN" baseline="-25000" dirty="0"/>
                  <a:t>0</a:t>
                </a:r>
                <a:r>
                  <a:rPr lang="en-IN" dirty="0"/>
                  <a:t> = 0 then A &gt; B</a:t>
                </a:r>
              </a:p>
              <a:p>
                <a:pPr marL="0" indent="0" algn="ctr">
                  <a:buNone/>
                </a:pPr>
                <a:r>
                  <a:rPr lang="en-IN" dirty="0">
                    <a:solidFill>
                      <a:schemeClr val="tx2"/>
                    </a:solidFill>
                  </a:rPr>
                  <a:t>A &gt; B : G = A</a:t>
                </a:r>
                <a:r>
                  <a:rPr lang="en-IN" baseline="-25000" dirty="0">
                    <a:solidFill>
                      <a:schemeClr val="tx2"/>
                    </a:solidFill>
                  </a:rPr>
                  <a:t>0</a:t>
                </a:r>
                <a:r>
                  <a:rPr lang="en-IN" dirty="0">
                    <a:solidFill>
                      <a:schemeClr val="tx2"/>
                    </a:solidFill>
                  </a:rPr>
                  <a:t>B</a:t>
                </a:r>
                <a:r>
                  <a:rPr lang="en-IN" baseline="-25000" dirty="0">
                    <a:solidFill>
                      <a:schemeClr val="tx2"/>
                    </a:solidFill>
                  </a:rPr>
                  <a:t>0</a:t>
                </a:r>
                <a:r>
                  <a:rPr lang="en-IN" dirty="0">
                    <a:solidFill>
                      <a:schemeClr val="tx2"/>
                    </a:solidFill>
                  </a:rPr>
                  <a:t>’</a:t>
                </a:r>
              </a:p>
              <a:p>
                <a:pPr algn="just"/>
                <a:r>
                  <a:rPr lang="en-IN" dirty="0"/>
                  <a:t>If A</a:t>
                </a:r>
                <a:r>
                  <a:rPr lang="en-IN" baseline="-25000" dirty="0"/>
                  <a:t>0</a:t>
                </a:r>
                <a:r>
                  <a:rPr lang="en-IN" dirty="0"/>
                  <a:t> = 0 and B</a:t>
                </a:r>
                <a:r>
                  <a:rPr lang="en-IN" baseline="-25000" dirty="0"/>
                  <a:t>0</a:t>
                </a:r>
                <a:r>
                  <a:rPr lang="en-IN" dirty="0"/>
                  <a:t> = 1 then A &lt;B</a:t>
                </a:r>
              </a:p>
              <a:p>
                <a:pPr marL="0" indent="0" algn="ctr">
                  <a:buNone/>
                </a:pPr>
                <a:r>
                  <a:rPr lang="en-IN" dirty="0">
                    <a:solidFill>
                      <a:schemeClr val="tx2"/>
                    </a:solidFill>
                  </a:rPr>
                  <a:t>A &lt; B : L = A</a:t>
                </a:r>
                <a:r>
                  <a:rPr lang="en-IN" baseline="-25000" dirty="0">
                    <a:solidFill>
                      <a:schemeClr val="tx2"/>
                    </a:solidFill>
                  </a:rPr>
                  <a:t>0</a:t>
                </a:r>
                <a:r>
                  <a:rPr lang="en-IN" dirty="0">
                    <a:solidFill>
                      <a:schemeClr val="tx2"/>
                    </a:solidFill>
                  </a:rPr>
                  <a:t>’B</a:t>
                </a:r>
                <a:r>
                  <a:rPr lang="en-IN" baseline="-25000" dirty="0">
                    <a:solidFill>
                      <a:schemeClr val="tx2"/>
                    </a:solidFill>
                  </a:rPr>
                  <a:t>0</a:t>
                </a:r>
                <a:endParaRPr lang="en-IN" dirty="0">
                  <a:solidFill>
                    <a:schemeClr val="tx2"/>
                  </a:solidFill>
                </a:endParaRPr>
              </a:p>
              <a:p>
                <a:pPr algn="just"/>
                <a:r>
                  <a:rPr lang="en-IN" dirty="0"/>
                  <a:t>If A</a:t>
                </a:r>
                <a:r>
                  <a:rPr lang="en-IN" baseline="-25000" dirty="0"/>
                  <a:t>0</a:t>
                </a:r>
                <a:r>
                  <a:rPr lang="en-IN" dirty="0"/>
                  <a:t> = 1 and B</a:t>
                </a:r>
                <a:r>
                  <a:rPr lang="en-IN" baseline="-25000" dirty="0"/>
                  <a:t>0</a:t>
                </a:r>
                <a:r>
                  <a:rPr lang="en-IN" dirty="0"/>
                  <a:t> = 1 (coincides) then A = B</a:t>
                </a:r>
              </a:p>
              <a:p>
                <a:pPr marL="0" indent="0" algn="ctr">
                  <a:buNone/>
                </a:pPr>
                <a:r>
                  <a:rPr lang="en-IN" dirty="0">
                    <a:solidFill>
                      <a:schemeClr val="tx2"/>
                    </a:solidFill>
                  </a:rPr>
                  <a:t>A = B : E = A</a:t>
                </a:r>
                <a:r>
                  <a:rPr lang="en-IN" baseline="-25000" dirty="0">
                    <a:solidFill>
                      <a:schemeClr val="tx2"/>
                    </a:solidFill>
                  </a:rPr>
                  <a:t>0 </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 </m:t>
                    </m:r>
                  </m:oMath>
                </a14:m>
                <a:r>
                  <a:rPr lang="en-IN" dirty="0">
                    <a:solidFill>
                      <a:schemeClr val="tx2"/>
                    </a:solidFill>
                  </a:rPr>
                  <a:t>B</a:t>
                </a:r>
                <a:r>
                  <a:rPr lang="en-IN" baseline="-25000" dirty="0">
                    <a:solidFill>
                      <a:schemeClr val="tx2"/>
                    </a:solidFill>
                  </a:rPr>
                  <a:t>0</a:t>
                </a:r>
                <a:endParaRPr lang="en-IN" dirty="0">
                  <a:solidFill>
                    <a:schemeClr val="tx2"/>
                  </a:solidFill>
                </a:endParaRPr>
              </a:p>
              <a:p>
                <a:pPr algn="just"/>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a:stretch>
              </a:blipFill>
            </p:spPr>
            <p:txBody>
              <a:bodyPr/>
              <a:lstStyle/>
              <a:p>
                <a:r>
                  <a:rPr lang="en-IN">
                    <a:noFill/>
                  </a:rPr>
                  <a:t> </a:t>
                </a:r>
              </a:p>
            </p:txBody>
          </p:sp>
        </mc:Fallback>
      </mc:AlternateContent>
    </p:spTree>
    <p:extLst>
      <p:ext uri="{BB962C8B-B14F-4D97-AF65-F5344CB8AC3E}">
        <p14:creationId xmlns:p14="http://schemas.microsoft.com/office/powerpoint/2010/main" val="2249996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1-bit Magnitude Comparator</a:t>
            </a:r>
          </a:p>
        </p:txBody>
      </p:sp>
      <p:sp>
        <p:nvSpPr>
          <p:cNvPr id="3" name="Content Placeholder 2"/>
          <p:cNvSpPr>
            <a:spLocks noGrp="1"/>
          </p:cNvSpPr>
          <p:nvPr>
            <p:ph idx="1"/>
          </p:nvPr>
        </p:nvSpPr>
        <p:spPr/>
        <p:txBody>
          <a:bodyPr/>
          <a:lstStyle/>
          <a:p>
            <a:r>
              <a:rPr lang="en-IN" dirty="0"/>
              <a:t>Truth table and logic diagram are as follows</a:t>
            </a:r>
          </a:p>
        </p:txBody>
      </p:sp>
      <p:graphicFrame>
        <p:nvGraphicFramePr>
          <p:cNvPr id="4" name="Table 3"/>
          <p:cNvGraphicFramePr>
            <a:graphicFrameLocks noGrp="1"/>
          </p:cNvGraphicFramePr>
          <p:nvPr/>
        </p:nvGraphicFramePr>
        <p:xfrm>
          <a:off x="227533" y="1665301"/>
          <a:ext cx="3429000" cy="228600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pPr algn="ctr"/>
                      <a:r>
                        <a:rPr lang="en-US" sz="2400" dirty="0"/>
                        <a:t>A</a:t>
                      </a:r>
                      <a:r>
                        <a:rPr lang="en-US" sz="2400" baseline="-25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B</a:t>
                      </a:r>
                      <a:r>
                        <a:rPr lang="en-US" sz="2400" baseline="-25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1751533" y="2162176"/>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32579" y="2151077"/>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123133" y="2151077"/>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751533" y="2643228"/>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432579" y="2632129"/>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123133" y="2632129"/>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751533" y="3076655"/>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432579" y="3065556"/>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123133" y="3065556"/>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751533" y="3540310"/>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432579" y="3529211"/>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123133" y="3529211"/>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p:cNvGrpSpPr/>
          <p:nvPr/>
        </p:nvGrpSpPr>
        <p:grpSpPr>
          <a:xfrm>
            <a:off x="4966472" y="2206910"/>
            <a:ext cx="3034154" cy="741118"/>
            <a:chOff x="2575417" y="1715660"/>
            <a:chExt cx="3034154" cy="741118"/>
          </a:xfrm>
        </p:grpSpPr>
        <p:cxnSp>
          <p:nvCxnSpPr>
            <p:cNvPr id="18" name="Straight Connector 17"/>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75417" y="1903059"/>
              <a:ext cx="188258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595082" y="4724400"/>
            <a:ext cx="2405544" cy="741118"/>
            <a:chOff x="3204027" y="1715660"/>
            <a:chExt cx="2405544" cy="741118"/>
          </a:xfrm>
        </p:grpSpPr>
        <p:cxnSp>
          <p:nvCxnSpPr>
            <p:cNvPr id="23" name="Straight Connector 22"/>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4027" y="1903059"/>
              <a:ext cx="125397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p:cNvGrpSpPr/>
          <p:nvPr/>
        </p:nvGrpSpPr>
        <p:grpSpPr>
          <a:xfrm>
            <a:off x="4376746" y="3444009"/>
            <a:ext cx="3692731" cy="724319"/>
            <a:chOff x="5128926" y="5434009"/>
            <a:chExt cx="3692731" cy="724319"/>
          </a:xfrm>
        </p:grpSpPr>
        <p:grpSp>
          <p:nvGrpSpPr>
            <p:cNvPr id="28" name="Group 27"/>
            <p:cNvGrpSpPr/>
            <p:nvPr/>
          </p:nvGrpSpPr>
          <p:grpSpPr>
            <a:xfrm>
              <a:off x="5128926" y="5434009"/>
              <a:ext cx="3389345" cy="724319"/>
              <a:chOff x="1617916" y="5435203"/>
              <a:chExt cx="3389345" cy="724319"/>
            </a:xfrm>
          </p:grpSpPr>
          <p:cxnSp>
            <p:nvCxnSpPr>
              <p:cNvPr id="32" name="Straight Connector 31"/>
              <p:cNvCxnSpPr/>
              <p:nvPr/>
            </p:nvCxnSpPr>
            <p:spPr>
              <a:xfrm>
                <a:off x="1617916" y="5984024"/>
                <a:ext cx="247231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17916" y="5620676"/>
                <a:ext cx="247231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8524804" y="5740592"/>
              <a:ext cx="296853" cy="117436"/>
              <a:chOff x="1486315" y="1289057"/>
              <a:chExt cx="296853" cy="117436"/>
            </a:xfrm>
          </p:grpSpPr>
          <p:cxnSp>
            <p:nvCxnSpPr>
              <p:cNvPr id="30" name="Straight Connector 29"/>
              <p:cNvCxnSpPr/>
              <p:nvPr/>
            </p:nvCxnSpPr>
            <p:spPr>
              <a:xfrm flipV="1">
                <a:off x="1603168" y="1347775"/>
                <a:ext cx="18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7" name="Group 36"/>
          <p:cNvGrpSpPr/>
          <p:nvPr/>
        </p:nvGrpSpPr>
        <p:grpSpPr>
          <a:xfrm>
            <a:off x="5600908" y="2549638"/>
            <a:ext cx="876091" cy="406172"/>
            <a:chOff x="379248" y="5807937"/>
            <a:chExt cx="1448058" cy="752875"/>
          </a:xfrm>
        </p:grpSpPr>
        <p:cxnSp>
          <p:nvCxnSpPr>
            <p:cNvPr id="38" name="Straight Connector 37"/>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p:cNvGrpSpPr/>
          <p:nvPr/>
        </p:nvGrpSpPr>
        <p:grpSpPr>
          <a:xfrm>
            <a:off x="4989496" y="5072061"/>
            <a:ext cx="1487504" cy="406172"/>
            <a:chOff x="-631334" y="5807937"/>
            <a:chExt cx="2458640" cy="752875"/>
          </a:xfrm>
        </p:grpSpPr>
        <p:cxnSp>
          <p:nvCxnSpPr>
            <p:cNvPr id="43" name="Straight Connector 42"/>
            <p:cNvCxnSpPr/>
            <p:nvPr/>
          </p:nvCxnSpPr>
          <p:spPr>
            <a:xfrm>
              <a:off x="-631334" y="6187166"/>
              <a:ext cx="1425688"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4" name="Straight Connector 53"/>
          <p:cNvCxnSpPr/>
          <p:nvPr/>
        </p:nvCxnSpPr>
        <p:spPr>
          <a:xfrm>
            <a:off x="5606905" y="2752376"/>
            <a:ext cx="0" cy="877106"/>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606905" y="3595482"/>
            <a:ext cx="0" cy="131631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982201" y="2409659"/>
            <a:ext cx="0" cy="1583171"/>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982201" y="4034035"/>
            <a:ext cx="0" cy="1240764"/>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921172" y="3344144"/>
            <a:ext cx="466794" cy="461665"/>
          </a:xfrm>
          <a:prstGeom prst="rect">
            <a:avLst/>
          </a:prstGeom>
          <a:noFill/>
        </p:spPr>
        <p:txBody>
          <a:bodyPr wrap="none" rtlCol="0">
            <a:spAutoFit/>
          </a:bodyPr>
          <a:lstStyle/>
          <a:p>
            <a:r>
              <a:rPr lang="en-IN" sz="2400" dirty="0"/>
              <a:t>A</a:t>
            </a:r>
            <a:r>
              <a:rPr lang="en-IN" sz="2400" baseline="-25000" dirty="0"/>
              <a:t>0</a:t>
            </a:r>
          </a:p>
        </p:txBody>
      </p:sp>
      <p:sp>
        <p:nvSpPr>
          <p:cNvPr id="66" name="TextBox 65"/>
          <p:cNvSpPr txBox="1"/>
          <p:nvPr/>
        </p:nvSpPr>
        <p:spPr>
          <a:xfrm>
            <a:off x="3921172" y="3705945"/>
            <a:ext cx="455574" cy="461665"/>
          </a:xfrm>
          <a:prstGeom prst="rect">
            <a:avLst/>
          </a:prstGeom>
          <a:noFill/>
        </p:spPr>
        <p:txBody>
          <a:bodyPr wrap="none" rtlCol="0">
            <a:spAutoFit/>
          </a:bodyPr>
          <a:lstStyle/>
          <a:p>
            <a:r>
              <a:rPr lang="en-IN" sz="2400" dirty="0"/>
              <a:t>B</a:t>
            </a:r>
            <a:r>
              <a:rPr lang="en-IN" sz="2400" baseline="-25000" dirty="0"/>
              <a:t>0</a:t>
            </a:r>
          </a:p>
        </p:txBody>
      </p:sp>
      <p:sp>
        <p:nvSpPr>
          <p:cNvPr id="67" name="TextBox 66"/>
          <p:cNvSpPr txBox="1"/>
          <p:nvPr/>
        </p:nvSpPr>
        <p:spPr>
          <a:xfrm>
            <a:off x="8051290" y="2346636"/>
            <a:ext cx="1136850" cy="461665"/>
          </a:xfrm>
          <a:prstGeom prst="rect">
            <a:avLst/>
          </a:prstGeom>
          <a:noFill/>
        </p:spPr>
        <p:txBody>
          <a:bodyPr wrap="none" rtlCol="0">
            <a:spAutoFit/>
          </a:bodyPr>
          <a:lstStyle/>
          <a:p>
            <a:r>
              <a:rPr lang="en-IN" sz="2400" dirty="0"/>
              <a:t>A &lt; B(L)</a:t>
            </a:r>
            <a:endParaRPr lang="en-IN" sz="2400" baseline="-25000" dirty="0"/>
          </a:p>
        </p:txBody>
      </p:sp>
      <p:sp>
        <p:nvSpPr>
          <p:cNvPr id="68" name="TextBox 67"/>
          <p:cNvSpPr txBox="1"/>
          <p:nvPr/>
        </p:nvSpPr>
        <p:spPr>
          <a:xfrm>
            <a:off x="8040871" y="3570667"/>
            <a:ext cx="1157689" cy="461665"/>
          </a:xfrm>
          <a:prstGeom prst="rect">
            <a:avLst/>
          </a:prstGeom>
          <a:noFill/>
        </p:spPr>
        <p:txBody>
          <a:bodyPr wrap="none" rtlCol="0">
            <a:spAutoFit/>
          </a:bodyPr>
          <a:lstStyle/>
          <a:p>
            <a:r>
              <a:rPr lang="en-IN" sz="2400" dirty="0"/>
              <a:t>A = B(E)</a:t>
            </a:r>
            <a:endParaRPr lang="en-IN" sz="2400" baseline="-25000" dirty="0"/>
          </a:p>
        </p:txBody>
      </p:sp>
      <p:sp>
        <p:nvSpPr>
          <p:cNvPr id="69" name="TextBox 68"/>
          <p:cNvSpPr txBox="1"/>
          <p:nvPr/>
        </p:nvSpPr>
        <p:spPr>
          <a:xfrm>
            <a:off x="8019230" y="4864126"/>
            <a:ext cx="1200970" cy="461665"/>
          </a:xfrm>
          <a:prstGeom prst="rect">
            <a:avLst/>
          </a:prstGeom>
          <a:noFill/>
        </p:spPr>
        <p:txBody>
          <a:bodyPr wrap="none" rtlCol="0">
            <a:spAutoFit/>
          </a:bodyPr>
          <a:lstStyle/>
          <a:p>
            <a:r>
              <a:rPr lang="en-IN" sz="2400" dirty="0"/>
              <a:t>A &gt; B(G)</a:t>
            </a:r>
            <a:endParaRPr lang="en-IN" sz="2400" baseline="-25000" dirty="0"/>
          </a:p>
        </p:txBody>
      </p:sp>
      <p:sp>
        <p:nvSpPr>
          <p:cNvPr id="70" name="Rectangle 69"/>
          <p:cNvSpPr/>
          <p:nvPr/>
        </p:nvSpPr>
        <p:spPr>
          <a:xfrm>
            <a:off x="294579" y="4135934"/>
            <a:ext cx="2422459" cy="523220"/>
          </a:xfrm>
          <a:prstGeom prst="rect">
            <a:avLst/>
          </a:prstGeom>
        </p:spPr>
        <p:txBody>
          <a:bodyPr wrap="none">
            <a:spAutoFit/>
          </a:bodyPr>
          <a:lstStyle/>
          <a:p>
            <a:pPr algn="ctr"/>
            <a:r>
              <a:rPr lang="en-IN" sz="2800" dirty="0"/>
              <a:t>A &lt; B : L = A</a:t>
            </a:r>
            <a:r>
              <a:rPr lang="en-IN" sz="2800" baseline="-25000" dirty="0"/>
              <a:t>0</a:t>
            </a:r>
            <a:r>
              <a:rPr lang="en-IN" sz="2800" dirty="0"/>
              <a:t>’B</a:t>
            </a:r>
            <a:r>
              <a:rPr lang="en-IN" sz="2800" baseline="-25000" dirty="0"/>
              <a:t>0</a:t>
            </a:r>
            <a:endParaRPr lang="en-IN" sz="2800" dirty="0"/>
          </a:p>
        </p:txBody>
      </p:sp>
      <mc:AlternateContent xmlns:mc="http://schemas.openxmlformats.org/markup-compatibility/2006" xmlns:a14="http://schemas.microsoft.com/office/drawing/2010/main">
        <mc:Choice Requires="a14">
          <p:sp>
            <p:nvSpPr>
              <p:cNvPr id="71" name="Rectangle 70"/>
              <p:cNvSpPr/>
              <p:nvPr/>
            </p:nvSpPr>
            <p:spPr>
              <a:xfrm>
                <a:off x="294579" y="4814888"/>
                <a:ext cx="2829621" cy="523220"/>
              </a:xfrm>
              <a:prstGeom prst="rect">
                <a:avLst/>
              </a:prstGeom>
            </p:spPr>
            <p:txBody>
              <a:bodyPr wrap="none">
                <a:spAutoFit/>
              </a:bodyPr>
              <a:lstStyle/>
              <a:p>
                <a:pPr algn="ctr"/>
                <a:r>
                  <a:rPr lang="en-IN" sz="2800" dirty="0"/>
                  <a:t>A = B : E = A</a:t>
                </a:r>
                <a:r>
                  <a:rPr lang="en-IN" sz="2800" baseline="-25000" dirty="0"/>
                  <a:t>0</a:t>
                </a:r>
                <a14:m>
                  <m:oMath xmlns:m="http://schemas.openxmlformats.org/officeDocument/2006/math">
                    <m:r>
                      <a:rPr lang="en-IN" sz="2800" i="1">
                        <a:latin typeface="Cambria Math" panose="02040503050406030204" pitchFamily="18" charset="0"/>
                        <a:ea typeface="Cambria Math" panose="02040503050406030204" pitchFamily="18" charset="0"/>
                      </a:rPr>
                      <m:t>⨀ </m:t>
                    </m:r>
                  </m:oMath>
                </a14:m>
                <a:r>
                  <a:rPr lang="en-IN" sz="2800" dirty="0"/>
                  <a:t>B</a:t>
                </a:r>
                <a:r>
                  <a:rPr lang="en-IN" sz="2800" baseline="-25000" dirty="0"/>
                  <a:t>0</a:t>
                </a:r>
                <a:endParaRPr lang="en-IN" sz="2800" dirty="0"/>
              </a:p>
            </p:txBody>
          </p:sp>
        </mc:Choice>
        <mc:Fallback xmlns="">
          <p:sp>
            <p:nvSpPr>
              <p:cNvPr id="71" name="Rectangle 70"/>
              <p:cNvSpPr>
                <a:spLocks noRot="1" noChangeAspect="1" noMove="1" noResize="1" noEditPoints="1" noAdjustHandles="1" noChangeArrowheads="1" noChangeShapeType="1" noTextEdit="1"/>
              </p:cNvSpPr>
              <p:nvPr/>
            </p:nvSpPr>
            <p:spPr>
              <a:xfrm>
                <a:off x="294579" y="4814888"/>
                <a:ext cx="2829621" cy="523220"/>
              </a:xfrm>
              <a:prstGeom prst="rect">
                <a:avLst/>
              </a:prstGeom>
              <a:blipFill rotWithShape="0">
                <a:blip r:embed="rId2"/>
                <a:stretch>
                  <a:fillRect l="-4086" t="-11628" r="-1290" b="-32558"/>
                </a:stretch>
              </a:blipFill>
            </p:spPr>
            <p:txBody>
              <a:bodyPr/>
              <a:lstStyle/>
              <a:p>
                <a:r>
                  <a:rPr lang="en-IN">
                    <a:noFill/>
                  </a:rPr>
                  <a:t> </a:t>
                </a:r>
              </a:p>
            </p:txBody>
          </p:sp>
        </mc:Fallback>
      </mc:AlternateContent>
      <p:sp>
        <p:nvSpPr>
          <p:cNvPr id="72" name="Rectangle 71"/>
          <p:cNvSpPr/>
          <p:nvPr/>
        </p:nvSpPr>
        <p:spPr>
          <a:xfrm>
            <a:off x="294579" y="5500695"/>
            <a:ext cx="2497800" cy="523220"/>
          </a:xfrm>
          <a:prstGeom prst="rect">
            <a:avLst/>
          </a:prstGeom>
        </p:spPr>
        <p:txBody>
          <a:bodyPr wrap="none">
            <a:spAutoFit/>
          </a:bodyPr>
          <a:lstStyle/>
          <a:p>
            <a:pPr algn="ctr"/>
            <a:r>
              <a:rPr lang="en-IN" sz="2800" dirty="0"/>
              <a:t>A &gt; B : G = A</a:t>
            </a:r>
            <a:r>
              <a:rPr lang="en-IN" sz="2800" baseline="-25000" dirty="0"/>
              <a:t>0</a:t>
            </a:r>
            <a:r>
              <a:rPr lang="en-IN" sz="2800" dirty="0"/>
              <a:t>B</a:t>
            </a:r>
            <a:r>
              <a:rPr lang="en-IN" sz="2800" baseline="-25000" dirty="0"/>
              <a:t>0</a:t>
            </a:r>
            <a:r>
              <a:rPr lang="en-IN" sz="2800" dirty="0"/>
              <a:t>’</a:t>
            </a:r>
          </a:p>
        </p:txBody>
      </p:sp>
    </p:spTree>
    <p:extLst>
      <p:ext uri="{BB962C8B-B14F-4D97-AF65-F5344CB8AC3E}">
        <p14:creationId xmlns:p14="http://schemas.microsoft.com/office/powerpoint/2010/main" val="1937209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0" nodeType="clickEffect">
                                  <p:stCondLst>
                                    <p:cond delay="0"/>
                                  </p:stCondLst>
                                  <p:childTnLst>
                                    <p:animEffect transition="out" filter="wipe(down)">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22" presetClass="exit" presetSubtype="4" fill="hold" grpId="0" nodeType="withEffect">
                                  <p:stCondLst>
                                    <p:cond delay="0"/>
                                  </p:stCondLst>
                                  <p:childTnLst>
                                    <p:animEffect transition="out" filter="wipe(down)">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22" presetClass="exit" presetSubtype="4" fill="hold" grpId="0" nodeType="withEffect">
                                  <p:stCondLst>
                                    <p:cond delay="0"/>
                                  </p:stCondLst>
                                  <p:childTnLst>
                                    <p:animEffect transition="out" filter="wipe(down)">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0" nodeType="clickEffect">
                                  <p:stCondLst>
                                    <p:cond delay="0"/>
                                  </p:stCondLst>
                                  <p:childTnLst>
                                    <p:animEffect transition="out" filter="wipe(down)">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22" presetClass="exit" presetSubtype="4" fill="hold" grpId="0" nodeType="withEffect">
                                  <p:stCondLst>
                                    <p:cond delay="0"/>
                                  </p:stCondLst>
                                  <p:childTnLst>
                                    <p:animEffect transition="out" filter="wipe(down)">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22" presetClass="exit" presetSubtype="4" fill="hold" grpId="0" nodeType="withEffect">
                                  <p:stCondLst>
                                    <p:cond delay="0"/>
                                  </p:stCondLst>
                                  <p:childTnLst>
                                    <p:animEffect transition="out" filter="wipe(down)">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left)">
                                      <p:cBhvr>
                                        <p:cTn id="63" dur="500"/>
                                        <p:tgtEl>
                                          <p:spTgt spid="66"/>
                                        </p:tgtEl>
                                      </p:cBhvr>
                                    </p:animEffect>
                                  </p:childTnLst>
                                </p:cTn>
                              </p:par>
                              <p:par>
                                <p:cTn id="64" presetID="22" presetClass="entr" presetSubtype="8"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left)">
                                      <p:cBhvr>
                                        <p:cTn id="78" dur="500"/>
                                        <p:tgtEl>
                                          <p:spTgt spid="60"/>
                                        </p:tgtEl>
                                      </p:cBhvr>
                                    </p:animEffect>
                                  </p:childTnLst>
                                </p:cTn>
                              </p:par>
                              <p:par>
                                <p:cTn id="79" presetID="22" presetClass="entr" presetSubtype="8"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left)">
                                      <p:cBhvr>
                                        <p:cTn id="87" dur="500"/>
                                        <p:tgtEl>
                                          <p:spTgt spid="1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par>
                                <p:cTn id="100" presetID="22" presetClass="entr" presetSubtype="8" fill="hold" nodeType="with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left)">
                                      <p:cBhvr>
                                        <p:cTn id="102" dur="500"/>
                                        <p:tgtEl>
                                          <p:spTgt spid="55"/>
                                        </p:tgtEl>
                                      </p:cBhvr>
                                    </p:animEffect>
                                  </p:childTnLst>
                                </p:cTn>
                              </p:par>
                              <p:par>
                                <p:cTn id="103" presetID="22" presetClass="entr" presetSubtype="8"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par>
                                <p:cTn id="106" presetID="22" presetClass="entr" presetSubtype="8" fill="hold"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wipe(left)">
                                      <p:cBhvr>
                                        <p:cTn id="108" dur="500"/>
                                        <p:tgtEl>
                                          <p:spTgt spid="42"/>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wipe(left)">
                                      <p:cBhvr>
                                        <p:cTn id="11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65" grpId="0"/>
      <p:bldP spid="66" grpId="0"/>
      <p:bldP spid="67" grpId="0"/>
      <p:bldP spid="68" grpId="0"/>
      <p:bldP spid="69" grpId="0"/>
      <p:bldP spid="70" grpId="0"/>
      <p:bldP spid="71" grpId="0" animBg="1"/>
      <p:bldP spid="7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2-bit Magnitude Comparator</a:t>
            </a:r>
          </a:p>
        </p:txBody>
      </p:sp>
      <p:sp>
        <p:nvSpPr>
          <p:cNvPr id="3" name="Content Placeholder 2"/>
          <p:cNvSpPr>
            <a:spLocks noGrp="1"/>
          </p:cNvSpPr>
          <p:nvPr>
            <p:ph idx="1"/>
          </p:nvPr>
        </p:nvSpPr>
        <p:spPr/>
        <p:txBody>
          <a:bodyPr>
            <a:normAutofit/>
          </a:bodyPr>
          <a:lstStyle/>
          <a:p>
            <a:pPr algn="just"/>
            <a:r>
              <a:rPr lang="en-IN" dirty="0"/>
              <a:t>Let the two 2-bit numbers be A = A</a:t>
            </a:r>
            <a:r>
              <a:rPr lang="en-IN" baseline="-25000" dirty="0"/>
              <a:t>1</a:t>
            </a:r>
            <a:r>
              <a:rPr lang="en-IN" dirty="0"/>
              <a:t>A</a:t>
            </a:r>
            <a:r>
              <a:rPr lang="en-IN" baseline="-25000" dirty="0"/>
              <a:t>0</a:t>
            </a:r>
            <a:r>
              <a:rPr lang="en-IN" dirty="0"/>
              <a:t> and B = B</a:t>
            </a:r>
            <a:r>
              <a:rPr lang="en-IN" baseline="-25000" dirty="0"/>
              <a:t>1</a:t>
            </a:r>
            <a:r>
              <a:rPr lang="en-IN" dirty="0"/>
              <a:t>B</a:t>
            </a:r>
            <a:r>
              <a:rPr lang="en-IN" baseline="-25000" dirty="0"/>
              <a:t>0</a:t>
            </a:r>
          </a:p>
          <a:p>
            <a:pPr marL="457200" indent="-457200" algn="just">
              <a:buFont typeface="+mj-lt"/>
              <a:buAutoNum type="arabicPeriod"/>
            </a:pPr>
            <a:r>
              <a:rPr lang="en-US" dirty="0"/>
              <a:t>If A</a:t>
            </a:r>
            <a:r>
              <a:rPr lang="en-US" baseline="-25000" dirty="0"/>
              <a:t>1</a:t>
            </a:r>
            <a:r>
              <a:rPr lang="en-US" dirty="0"/>
              <a:t> = 1 and B</a:t>
            </a:r>
            <a:r>
              <a:rPr lang="en-US" baseline="-25000" dirty="0"/>
              <a:t>1</a:t>
            </a:r>
            <a:r>
              <a:rPr lang="en-US" dirty="0"/>
              <a:t> = 0, then A &gt; B or</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A</a:t>
            </a:r>
            <a:r>
              <a:rPr lang="en-US" baseline="-25000" dirty="0"/>
              <a:t>0</a:t>
            </a:r>
            <a:r>
              <a:rPr lang="en-US" dirty="0"/>
              <a:t> = 1 and B</a:t>
            </a:r>
            <a:r>
              <a:rPr lang="en-US" baseline="-25000" dirty="0"/>
              <a:t>0</a:t>
            </a:r>
            <a:r>
              <a:rPr lang="en-US" dirty="0"/>
              <a:t> = 0, then A &gt; B.</a:t>
            </a:r>
          </a:p>
          <a:p>
            <a:pPr marL="0" indent="0" algn="ctr">
              <a:buNone/>
            </a:pPr>
            <a:r>
              <a:rPr lang="en-US" dirty="0">
                <a:solidFill>
                  <a:schemeClr val="tx2"/>
                </a:solidFill>
              </a:rPr>
              <a:t>A &gt; B : G = A</a:t>
            </a:r>
            <a:r>
              <a:rPr lang="en-US" baseline="-25000" dirty="0">
                <a:solidFill>
                  <a:schemeClr val="tx2"/>
                </a:solidFill>
              </a:rPr>
              <a:t>1</a:t>
            </a:r>
            <a:r>
              <a:rPr lang="en-US" dirty="0">
                <a:solidFill>
                  <a:schemeClr val="tx2"/>
                </a:solidFill>
              </a:rPr>
              <a:t>B</a:t>
            </a:r>
            <a:r>
              <a:rPr lang="en-US" baseline="-25000" dirty="0">
                <a:solidFill>
                  <a:schemeClr val="tx2"/>
                </a:solidFill>
              </a:rPr>
              <a:t>1</a:t>
            </a:r>
            <a:r>
              <a:rPr lang="en-US" dirty="0">
                <a:solidFill>
                  <a:schemeClr val="tx2"/>
                </a:solidFill>
              </a:rPr>
              <a:t>’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 A</a:t>
            </a:r>
            <a:r>
              <a:rPr lang="en-US" baseline="-25000" dirty="0">
                <a:solidFill>
                  <a:schemeClr val="tx2"/>
                </a:solidFill>
              </a:rPr>
              <a:t>0</a:t>
            </a:r>
            <a:r>
              <a:rPr lang="en-US" dirty="0">
                <a:solidFill>
                  <a:schemeClr val="tx2"/>
                </a:solidFill>
              </a:rPr>
              <a:t>B</a:t>
            </a:r>
            <a:r>
              <a:rPr lang="en-US" baseline="-25000" dirty="0">
                <a:solidFill>
                  <a:schemeClr val="tx2"/>
                </a:solidFill>
              </a:rPr>
              <a:t>0</a:t>
            </a:r>
            <a:r>
              <a:rPr lang="en-US" dirty="0">
                <a:solidFill>
                  <a:schemeClr val="tx2"/>
                </a:solidFill>
              </a:rPr>
              <a:t>’</a:t>
            </a:r>
          </a:p>
          <a:p>
            <a:pPr marL="457200" indent="-457200" algn="just">
              <a:buFont typeface="+mj-lt"/>
              <a:buAutoNum type="arabicPeriod"/>
            </a:pPr>
            <a:r>
              <a:rPr lang="en-US" dirty="0"/>
              <a:t>If A</a:t>
            </a:r>
            <a:r>
              <a:rPr lang="en-US" baseline="-25000" dirty="0"/>
              <a:t>1</a:t>
            </a:r>
            <a:r>
              <a:rPr lang="en-US" dirty="0"/>
              <a:t> = 0 and B</a:t>
            </a:r>
            <a:r>
              <a:rPr lang="en-US" baseline="-25000" dirty="0"/>
              <a:t>1</a:t>
            </a:r>
            <a:r>
              <a:rPr lang="en-US" dirty="0"/>
              <a:t> = 1, then A &lt; B or</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A</a:t>
            </a:r>
            <a:r>
              <a:rPr lang="en-US" baseline="-25000" dirty="0"/>
              <a:t>0</a:t>
            </a:r>
            <a:r>
              <a:rPr lang="en-US" dirty="0"/>
              <a:t> = 0 and B</a:t>
            </a:r>
            <a:r>
              <a:rPr lang="en-US" baseline="-25000" dirty="0"/>
              <a:t>0</a:t>
            </a:r>
            <a:r>
              <a:rPr lang="en-US" dirty="0"/>
              <a:t> = 1, then A &lt; B.</a:t>
            </a:r>
          </a:p>
          <a:p>
            <a:pPr marL="0" indent="0" algn="ctr">
              <a:buNone/>
            </a:pPr>
            <a:r>
              <a:rPr lang="en-US" dirty="0">
                <a:solidFill>
                  <a:schemeClr val="tx2"/>
                </a:solidFill>
              </a:rPr>
              <a:t>A &lt; B : L = A</a:t>
            </a:r>
            <a:r>
              <a:rPr lang="en-US" baseline="-25000" dirty="0">
                <a:solidFill>
                  <a:schemeClr val="tx2"/>
                </a:solidFill>
              </a:rPr>
              <a:t>1</a:t>
            </a:r>
            <a:r>
              <a:rPr lang="en-US" dirty="0">
                <a:solidFill>
                  <a:schemeClr val="tx2"/>
                </a:solidFill>
              </a:rPr>
              <a:t>’B</a:t>
            </a:r>
            <a:r>
              <a:rPr lang="en-US" baseline="-25000" dirty="0">
                <a:solidFill>
                  <a:schemeClr val="tx2"/>
                </a:solidFill>
              </a:rPr>
              <a:t>1</a:t>
            </a:r>
            <a:r>
              <a:rPr lang="en-US" dirty="0">
                <a:solidFill>
                  <a:schemeClr val="tx2"/>
                </a:solidFill>
              </a:rPr>
              <a:t>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 A</a:t>
            </a:r>
            <a:r>
              <a:rPr lang="en-US" baseline="-25000" dirty="0">
                <a:solidFill>
                  <a:schemeClr val="tx2"/>
                </a:solidFill>
              </a:rPr>
              <a:t>0</a:t>
            </a:r>
            <a:r>
              <a:rPr lang="en-US" dirty="0">
                <a:solidFill>
                  <a:schemeClr val="tx2"/>
                </a:solidFill>
              </a:rPr>
              <a:t>’B</a:t>
            </a:r>
            <a:r>
              <a:rPr lang="en-US" baseline="-25000" dirty="0">
                <a:solidFill>
                  <a:schemeClr val="tx2"/>
                </a:solidFill>
              </a:rPr>
              <a:t>0</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if A</a:t>
            </a:r>
            <a:r>
              <a:rPr lang="en-US" baseline="-25000" dirty="0"/>
              <a:t>0</a:t>
            </a:r>
            <a:r>
              <a:rPr lang="en-US" dirty="0"/>
              <a:t> and B</a:t>
            </a:r>
            <a:r>
              <a:rPr lang="en-US" baseline="-25000" dirty="0"/>
              <a:t>0</a:t>
            </a:r>
            <a:r>
              <a:rPr lang="en-US" dirty="0"/>
              <a:t> coincide then A = B.</a:t>
            </a:r>
          </a:p>
          <a:p>
            <a:pPr marL="0" indent="0" algn="ctr">
              <a:buNone/>
            </a:pPr>
            <a:r>
              <a:rPr lang="en-US" dirty="0">
                <a:solidFill>
                  <a:schemeClr val="tx2"/>
                </a:solidFill>
              </a:rPr>
              <a:t>A = B : E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)(A</a:t>
            </a:r>
            <a:r>
              <a:rPr lang="en-US" baseline="-25000" dirty="0">
                <a:solidFill>
                  <a:schemeClr val="tx2"/>
                </a:solidFill>
              </a:rPr>
              <a:t>0</a:t>
            </a:r>
            <a:r>
              <a:rPr lang="en-US" dirty="0">
                <a:solidFill>
                  <a:schemeClr val="tx2"/>
                </a:solidFill>
              </a:rPr>
              <a:t> ⊙ B</a:t>
            </a:r>
            <a:r>
              <a:rPr lang="en-US" baseline="-25000" dirty="0">
                <a:solidFill>
                  <a:schemeClr val="tx2"/>
                </a:solidFill>
              </a:rPr>
              <a:t>0</a:t>
            </a:r>
            <a:r>
              <a:rPr lang="en-US" dirty="0">
                <a:solidFill>
                  <a:schemeClr val="tx2"/>
                </a:solidFill>
              </a:rPr>
              <a:t>)</a:t>
            </a:r>
          </a:p>
        </p:txBody>
      </p:sp>
    </p:spTree>
    <p:extLst>
      <p:ext uri="{BB962C8B-B14F-4D97-AF65-F5344CB8AC3E}">
        <p14:creationId xmlns:p14="http://schemas.microsoft.com/office/powerpoint/2010/main" val="194328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2-bit Magnitude Comparator</a:t>
            </a:r>
          </a:p>
        </p:txBody>
      </p:sp>
      <p:sp>
        <p:nvSpPr>
          <p:cNvPr id="3" name="Content Placeholder 2"/>
          <p:cNvSpPr>
            <a:spLocks noGrp="1"/>
          </p:cNvSpPr>
          <p:nvPr>
            <p:ph idx="1"/>
          </p:nvPr>
        </p:nvSpPr>
        <p:spPr/>
        <p:txBody>
          <a:bodyPr/>
          <a:lstStyle/>
          <a:p>
            <a:r>
              <a:rPr lang="en-IN" dirty="0"/>
              <a:t>Logic diagram for a 2-bit comparator is as follows</a:t>
            </a:r>
          </a:p>
        </p:txBody>
      </p:sp>
      <p:grpSp>
        <p:nvGrpSpPr>
          <p:cNvPr id="132" name="Group 131"/>
          <p:cNvGrpSpPr/>
          <p:nvPr/>
        </p:nvGrpSpPr>
        <p:grpSpPr>
          <a:xfrm>
            <a:off x="685797" y="3070504"/>
            <a:ext cx="5623376" cy="1653896"/>
            <a:chOff x="685797" y="3070504"/>
            <a:chExt cx="5623376" cy="1653896"/>
          </a:xfrm>
        </p:grpSpPr>
        <p:grpSp>
          <p:nvGrpSpPr>
            <p:cNvPr id="4" name="Group 3"/>
            <p:cNvGrpSpPr/>
            <p:nvPr/>
          </p:nvGrpSpPr>
          <p:grpSpPr>
            <a:xfrm>
              <a:off x="685797" y="3070504"/>
              <a:ext cx="1676399" cy="724319"/>
              <a:chOff x="6848180" y="5434009"/>
              <a:chExt cx="2057400" cy="724319"/>
            </a:xfrm>
          </p:grpSpPr>
          <p:grpSp>
            <p:nvGrpSpPr>
              <p:cNvPr id="5" name="Group 4"/>
              <p:cNvGrpSpPr/>
              <p:nvPr/>
            </p:nvGrpSpPr>
            <p:grpSpPr>
              <a:xfrm>
                <a:off x="6848180" y="5434009"/>
                <a:ext cx="1670091" cy="724319"/>
                <a:chOff x="3337170" y="5435203"/>
                <a:chExt cx="1670091" cy="724319"/>
              </a:xfrm>
            </p:grpSpPr>
            <p:cxnSp>
              <p:nvCxnSpPr>
                <p:cNvPr id="9" name="Straight Connector 8"/>
                <p:cNvCxnSpPr/>
                <p:nvPr/>
              </p:nvCxnSpPr>
              <p:spPr>
                <a:xfrm>
                  <a:off x="3337170" y="5984025"/>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37170" y="5620677"/>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p:cNvGrpSpPr/>
              <p:nvPr/>
            </p:nvGrpSpPr>
            <p:grpSpPr>
              <a:xfrm>
                <a:off x="8524804" y="5740592"/>
                <a:ext cx="380776" cy="117436"/>
                <a:chOff x="1486315" y="1289057"/>
                <a:chExt cx="380776" cy="117436"/>
              </a:xfrm>
            </p:grpSpPr>
            <p:cxnSp>
              <p:nvCxnSpPr>
                <p:cNvPr id="7" name="Straight Connector 6"/>
                <p:cNvCxnSpPr/>
                <p:nvPr/>
              </p:nvCxnSpPr>
              <p:spPr>
                <a:xfrm flipV="1">
                  <a:off x="1603169" y="1347775"/>
                  <a:ext cx="263922"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0" name="Group 19"/>
            <p:cNvGrpSpPr/>
            <p:nvPr/>
          </p:nvGrpSpPr>
          <p:grpSpPr>
            <a:xfrm>
              <a:off x="690558" y="4000081"/>
              <a:ext cx="1676399" cy="724319"/>
              <a:chOff x="6848180" y="5434009"/>
              <a:chExt cx="2057400" cy="724319"/>
            </a:xfrm>
          </p:grpSpPr>
          <p:grpSp>
            <p:nvGrpSpPr>
              <p:cNvPr id="21" name="Group 20"/>
              <p:cNvGrpSpPr/>
              <p:nvPr/>
            </p:nvGrpSpPr>
            <p:grpSpPr>
              <a:xfrm>
                <a:off x="6848180" y="5434009"/>
                <a:ext cx="1670091" cy="724319"/>
                <a:chOff x="3337170" y="5435203"/>
                <a:chExt cx="1670091" cy="724319"/>
              </a:xfrm>
            </p:grpSpPr>
            <p:cxnSp>
              <p:nvCxnSpPr>
                <p:cNvPr id="25" name="Straight Connector 24"/>
                <p:cNvCxnSpPr/>
                <p:nvPr/>
              </p:nvCxnSpPr>
              <p:spPr>
                <a:xfrm>
                  <a:off x="3337170" y="5984025"/>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37170" y="5620677"/>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8524804" y="5740592"/>
                <a:ext cx="380776" cy="117436"/>
                <a:chOff x="1486315" y="1289057"/>
                <a:chExt cx="380776" cy="117436"/>
              </a:xfrm>
            </p:grpSpPr>
            <p:cxnSp>
              <p:nvCxnSpPr>
                <p:cNvPr id="23" name="Straight Connector 22"/>
                <p:cNvCxnSpPr/>
                <p:nvPr/>
              </p:nvCxnSpPr>
              <p:spPr>
                <a:xfrm flipV="1">
                  <a:off x="1603169" y="1337615"/>
                  <a:ext cx="263922"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0" name="Group 29"/>
            <p:cNvGrpSpPr/>
            <p:nvPr/>
          </p:nvGrpSpPr>
          <p:grpSpPr>
            <a:xfrm>
              <a:off x="5181600" y="3648526"/>
              <a:ext cx="1127573" cy="533400"/>
              <a:chOff x="4042896" y="1715660"/>
              <a:chExt cx="1566675" cy="741118"/>
            </a:xfrm>
          </p:grpSpPr>
          <p:cxnSp>
            <p:nvCxnSpPr>
              <p:cNvPr id="31" name="Straight Connector 30"/>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42896" y="1903060"/>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9" name="Straight Connector 38"/>
            <p:cNvCxnSpPr/>
            <p:nvPr/>
          </p:nvCxnSpPr>
          <p:spPr>
            <a:xfrm>
              <a:off x="2347911" y="3432663"/>
              <a:ext cx="281940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68963" y="4357350"/>
              <a:ext cx="291263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67312" y="3425795"/>
              <a:ext cx="0" cy="3683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86362" y="4040022"/>
              <a:ext cx="0" cy="331257"/>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362197" y="1489162"/>
            <a:ext cx="2461457" cy="533400"/>
            <a:chOff x="2189568" y="1715660"/>
            <a:chExt cx="3420003" cy="741118"/>
          </a:xfrm>
        </p:grpSpPr>
        <p:cxnSp>
          <p:nvCxnSpPr>
            <p:cNvPr id="49" name="Straight Connector 48"/>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p:cNvGrpSpPr/>
          <p:nvPr/>
        </p:nvGrpSpPr>
        <p:grpSpPr>
          <a:xfrm>
            <a:off x="2347911" y="2211615"/>
            <a:ext cx="2475499" cy="533400"/>
            <a:chOff x="2347911" y="2211615"/>
            <a:chExt cx="2475499" cy="533400"/>
          </a:xfrm>
        </p:grpSpPr>
        <p:grpSp>
          <p:nvGrpSpPr>
            <p:cNvPr id="53" name="Group 52"/>
            <p:cNvGrpSpPr/>
            <p:nvPr/>
          </p:nvGrpSpPr>
          <p:grpSpPr>
            <a:xfrm>
              <a:off x="2347911" y="2211615"/>
              <a:ext cx="2475499" cy="533400"/>
              <a:chOff x="2170058" y="1715660"/>
              <a:chExt cx="3439513" cy="741118"/>
            </a:xfrm>
          </p:grpSpPr>
          <p:cxnSp>
            <p:nvCxnSpPr>
              <p:cNvPr id="54" name="Straight Connector 53"/>
              <p:cNvCxnSpPr/>
              <p:nvPr/>
            </p:nvCxnSpPr>
            <p:spPr>
              <a:xfrm>
                <a:off x="2170058" y="2125038"/>
                <a:ext cx="228794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248651" y="1871298"/>
                <a:ext cx="120935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8" name="Straight Connector 57"/>
            <p:cNvCxnSpPr/>
            <p:nvPr/>
          </p:nvCxnSpPr>
          <p:spPr>
            <a:xfrm flipV="1">
              <a:off x="3696974" y="2667000"/>
              <a:ext cx="29876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3703373" y="2677357"/>
            <a:ext cx="0" cy="751643"/>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03373" y="3414486"/>
            <a:ext cx="0" cy="1774623"/>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2268963" y="5772117"/>
            <a:ext cx="2545238" cy="533400"/>
            <a:chOff x="2073161" y="1715660"/>
            <a:chExt cx="3536410" cy="741118"/>
          </a:xfrm>
        </p:grpSpPr>
        <p:cxnSp>
          <p:nvCxnSpPr>
            <p:cNvPr id="64" name="Straight Connector 63"/>
            <p:cNvCxnSpPr/>
            <p:nvPr/>
          </p:nvCxnSpPr>
          <p:spPr>
            <a:xfrm>
              <a:off x="2073161" y="2266408"/>
              <a:ext cx="238484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61446" y="1903060"/>
              <a:ext cx="11965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4" name="Group 73"/>
          <p:cNvGrpSpPr/>
          <p:nvPr/>
        </p:nvGrpSpPr>
        <p:grpSpPr>
          <a:xfrm>
            <a:off x="2268963" y="5069171"/>
            <a:ext cx="2554447" cy="533400"/>
            <a:chOff x="2268963" y="5791200"/>
            <a:chExt cx="2554447" cy="533400"/>
          </a:xfrm>
        </p:grpSpPr>
        <p:grpSp>
          <p:nvGrpSpPr>
            <p:cNvPr id="68" name="Group 67"/>
            <p:cNvGrpSpPr/>
            <p:nvPr/>
          </p:nvGrpSpPr>
          <p:grpSpPr>
            <a:xfrm>
              <a:off x="3124200" y="5791200"/>
              <a:ext cx="1699210" cy="533400"/>
              <a:chOff x="3248651" y="1715660"/>
              <a:chExt cx="2360920" cy="741118"/>
            </a:xfrm>
          </p:grpSpPr>
          <p:cxnSp>
            <p:nvCxnSpPr>
              <p:cNvPr id="69" name="Straight Connector 68"/>
              <p:cNvCxnSpPr/>
              <p:nvPr/>
            </p:nvCxnSpPr>
            <p:spPr>
              <a:xfrm>
                <a:off x="3248651" y="2104872"/>
                <a:ext cx="12093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042896" y="1871298"/>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3" name="Straight Connector 72"/>
            <p:cNvCxnSpPr/>
            <p:nvPr/>
          </p:nvCxnSpPr>
          <p:spPr>
            <a:xfrm>
              <a:off x="2268963" y="6248399"/>
              <a:ext cx="171642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4800600" y="1779486"/>
            <a:ext cx="1599238" cy="723601"/>
            <a:chOff x="3675121" y="3048834"/>
            <a:chExt cx="1599238" cy="723601"/>
          </a:xfrm>
        </p:grpSpPr>
        <p:cxnSp>
          <p:nvCxnSpPr>
            <p:cNvPr id="86" name="Straight Connector 8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75121" y="324374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3990333" y="3048834"/>
              <a:ext cx="1016928" cy="723601"/>
              <a:chOff x="3990333" y="3048834"/>
              <a:chExt cx="1016928" cy="723601"/>
            </a:xfrm>
          </p:grpSpPr>
          <p:sp>
            <p:nvSpPr>
              <p:cNvPr id="9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92" name="Straight Connector 91"/>
          <p:cNvCxnSpPr/>
          <p:nvPr/>
        </p:nvCxnSpPr>
        <p:spPr>
          <a:xfrm>
            <a:off x="4813060" y="1748086"/>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11611" y="2314620"/>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811611" y="5349296"/>
            <a:ext cx="1599238" cy="723601"/>
            <a:chOff x="3675121" y="3048834"/>
            <a:chExt cx="1599238" cy="723601"/>
          </a:xfrm>
        </p:grpSpPr>
        <p:cxnSp>
          <p:nvCxnSpPr>
            <p:cNvPr id="96" name="Straight Connector 9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3990333" y="3048834"/>
              <a:ext cx="1016928" cy="723601"/>
              <a:chOff x="3990333" y="3048834"/>
              <a:chExt cx="1016928" cy="723601"/>
            </a:xfrm>
          </p:grpSpPr>
          <p:sp>
            <p:nvSpPr>
              <p:cNvPr id="10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02" name="Straight Connector 101"/>
          <p:cNvCxnSpPr/>
          <p:nvPr/>
        </p:nvCxnSpPr>
        <p:spPr>
          <a:xfrm>
            <a:off x="4819751" y="5323491"/>
            <a:ext cx="0" cy="2096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822622" y="5883471"/>
            <a:ext cx="0" cy="17330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07133" y="3880817"/>
            <a:ext cx="466794" cy="461665"/>
          </a:xfrm>
          <a:prstGeom prst="rect">
            <a:avLst/>
          </a:prstGeom>
          <a:noFill/>
        </p:spPr>
        <p:txBody>
          <a:bodyPr wrap="none" rtlCol="0">
            <a:spAutoFit/>
          </a:bodyPr>
          <a:lstStyle/>
          <a:p>
            <a:r>
              <a:rPr lang="en-IN" sz="2400" dirty="0"/>
              <a:t>A</a:t>
            </a:r>
            <a:r>
              <a:rPr lang="en-IN" sz="2400" baseline="-25000" dirty="0"/>
              <a:t>0</a:t>
            </a:r>
          </a:p>
        </p:txBody>
      </p:sp>
      <p:sp>
        <p:nvSpPr>
          <p:cNvPr id="107" name="TextBox 106"/>
          <p:cNvSpPr txBox="1"/>
          <p:nvPr/>
        </p:nvSpPr>
        <p:spPr>
          <a:xfrm>
            <a:off x="207133" y="4242618"/>
            <a:ext cx="455574" cy="461665"/>
          </a:xfrm>
          <a:prstGeom prst="rect">
            <a:avLst/>
          </a:prstGeom>
          <a:noFill/>
        </p:spPr>
        <p:txBody>
          <a:bodyPr wrap="none" rtlCol="0">
            <a:spAutoFit/>
          </a:bodyPr>
          <a:lstStyle/>
          <a:p>
            <a:r>
              <a:rPr lang="en-IN" sz="2400" dirty="0"/>
              <a:t>B</a:t>
            </a:r>
            <a:r>
              <a:rPr lang="en-IN" sz="2400" baseline="-25000" dirty="0"/>
              <a:t>0</a:t>
            </a:r>
          </a:p>
        </p:txBody>
      </p:sp>
      <p:sp>
        <p:nvSpPr>
          <p:cNvPr id="108" name="TextBox 107"/>
          <p:cNvSpPr txBox="1"/>
          <p:nvPr/>
        </p:nvSpPr>
        <p:spPr>
          <a:xfrm>
            <a:off x="195913" y="2914682"/>
            <a:ext cx="466794" cy="461665"/>
          </a:xfrm>
          <a:prstGeom prst="rect">
            <a:avLst/>
          </a:prstGeom>
          <a:noFill/>
        </p:spPr>
        <p:txBody>
          <a:bodyPr wrap="none" rtlCol="0">
            <a:spAutoFit/>
          </a:bodyPr>
          <a:lstStyle/>
          <a:p>
            <a:r>
              <a:rPr lang="en-IN" sz="2400" dirty="0"/>
              <a:t>A</a:t>
            </a:r>
            <a:r>
              <a:rPr lang="en-IN" sz="2400" baseline="-25000" dirty="0"/>
              <a:t>1</a:t>
            </a:r>
          </a:p>
        </p:txBody>
      </p:sp>
      <p:sp>
        <p:nvSpPr>
          <p:cNvPr id="109" name="TextBox 108"/>
          <p:cNvSpPr txBox="1"/>
          <p:nvPr/>
        </p:nvSpPr>
        <p:spPr>
          <a:xfrm>
            <a:off x="195913" y="3276483"/>
            <a:ext cx="455574" cy="461665"/>
          </a:xfrm>
          <a:prstGeom prst="rect">
            <a:avLst/>
          </a:prstGeom>
          <a:noFill/>
        </p:spPr>
        <p:txBody>
          <a:bodyPr wrap="none" rtlCol="0">
            <a:spAutoFit/>
          </a:bodyPr>
          <a:lstStyle/>
          <a:p>
            <a:r>
              <a:rPr lang="en-IN" sz="2400" dirty="0"/>
              <a:t>B</a:t>
            </a:r>
            <a:r>
              <a:rPr lang="en-IN" sz="2400" baseline="-25000" dirty="0"/>
              <a:t>1</a:t>
            </a:r>
          </a:p>
        </p:txBody>
      </p:sp>
      <p:sp>
        <p:nvSpPr>
          <p:cNvPr id="110" name="TextBox 109"/>
          <p:cNvSpPr txBox="1"/>
          <p:nvPr/>
        </p:nvSpPr>
        <p:spPr>
          <a:xfrm>
            <a:off x="2657981" y="1339538"/>
            <a:ext cx="466794" cy="461665"/>
          </a:xfrm>
          <a:prstGeom prst="rect">
            <a:avLst/>
          </a:prstGeom>
          <a:noFill/>
        </p:spPr>
        <p:txBody>
          <a:bodyPr wrap="none" rtlCol="0">
            <a:spAutoFit/>
          </a:bodyPr>
          <a:lstStyle/>
          <a:p>
            <a:r>
              <a:rPr lang="en-IN" sz="2400" dirty="0"/>
              <a:t>A</a:t>
            </a:r>
            <a:r>
              <a:rPr lang="en-IN" sz="2400" baseline="-25000" dirty="0"/>
              <a:t>1</a:t>
            </a:r>
          </a:p>
        </p:txBody>
      </p:sp>
      <p:sp>
        <p:nvSpPr>
          <p:cNvPr id="111" name="TextBox 110"/>
          <p:cNvSpPr txBox="1"/>
          <p:nvPr/>
        </p:nvSpPr>
        <p:spPr>
          <a:xfrm>
            <a:off x="1919362" y="1612816"/>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115" name="TextBox 114"/>
          <p:cNvSpPr txBox="1"/>
          <p:nvPr/>
        </p:nvSpPr>
        <p:spPr>
          <a:xfrm>
            <a:off x="2657981" y="1976735"/>
            <a:ext cx="466794" cy="461665"/>
          </a:xfrm>
          <a:prstGeom prst="rect">
            <a:avLst/>
          </a:prstGeom>
          <a:noFill/>
        </p:spPr>
        <p:txBody>
          <a:bodyPr wrap="none" rtlCol="0">
            <a:spAutoFit/>
          </a:bodyPr>
          <a:lstStyle/>
          <a:p>
            <a:r>
              <a:rPr lang="en-IN" sz="2400" dirty="0"/>
              <a:t>A</a:t>
            </a:r>
            <a:r>
              <a:rPr lang="en-IN" sz="2400" baseline="-25000" dirty="0"/>
              <a:t>0</a:t>
            </a:r>
          </a:p>
        </p:txBody>
      </p:sp>
      <p:sp>
        <p:nvSpPr>
          <p:cNvPr id="116" name="TextBox 115"/>
          <p:cNvSpPr txBox="1"/>
          <p:nvPr/>
        </p:nvSpPr>
        <p:spPr>
          <a:xfrm>
            <a:off x="1919362" y="2208607"/>
            <a:ext cx="532518" cy="461665"/>
          </a:xfrm>
          <a:prstGeom prst="rect">
            <a:avLst/>
          </a:prstGeom>
          <a:noFill/>
        </p:spPr>
        <p:txBody>
          <a:bodyPr wrap="none" rtlCol="0">
            <a:spAutoFit/>
          </a:bodyPr>
          <a:lstStyle/>
          <a:p>
            <a:r>
              <a:rPr lang="en-IN" sz="2400" dirty="0"/>
              <a:t>B</a:t>
            </a:r>
            <a:r>
              <a:rPr lang="en-IN" sz="2400" baseline="-25000" dirty="0"/>
              <a:t>0</a:t>
            </a:r>
            <a:r>
              <a:rPr lang="en-IN" sz="2400" dirty="0"/>
              <a:t>’</a:t>
            </a:r>
          </a:p>
        </p:txBody>
      </p:sp>
      <p:sp>
        <p:nvSpPr>
          <p:cNvPr id="125" name="TextBox 124"/>
          <p:cNvSpPr txBox="1"/>
          <p:nvPr/>
        </p:nvSpPr>
        <p:spPr>
          <a:xfrm>
            <a:off x="2669464" y="5086038"/>
            <a:ext cx="543739" cy="461665"/>
          </a:xfrm>
          <a:prstGeom prst="rect">
            <a:avLst/>
          </a:prstGeom>
          <a:noFill/>
        </p:spPr>
        <p:txBody>
          <a:bodyPr wrap="none" rtlCol="0">
            <a:spAutoFit/>
          </a:bodyPr>
          <a:lstStyle/>
          <a:p>
            <a:r>
              <a:rPr lang="en-IN" sz="2400" dirty="0"/>
              <a:t>A</a:t>
            </a:r>
            <a:r>
              <a:rPr lang="en-IN" sz="2400" baseline="-25000" dirty="0"/>
              <a:t>0</a:t>
            </a:r>
            <a:r>
              <a:rPr lang="en-IN" sz="2400" dirty="0"/>
              <a:t>’</a:t>
            </a:r>
          </a:p>
        </p:txBody>
      </p:sp>
      <p:sp>
        <p:nvSpPr>
          <p:cNvPr id="126" name="TextBox 125"/>
          <p:cNvSpPr txBox="1"/>
          <p:nvPr/>
        </p:nvSpPr>
        <p:spPr>
          <a:xfrm>
            <a:off x="1824192" y="5230695"/>
            <a:ext cx="466794" cy="461665"/>
          </a:xfrm>
          <a:prstGeom prst="rect">
            <a:avLst/>
          </a:prstGeom>
          <a:noFill/>
        </p:spPr>
        <p:txBody>
          <a:bodyPr wrap="none" rtlCol="0">
            <a:spAutoFit/>
          </a:bodyPr>
          <a:lstStyle/>
          <a:p>
            <a:r>
              <a:rPr lang="en-IN" sz="2400" dirty="0"/>
              <a:t>B</a:t>
            </a:r>
            <a:r>
              <a:rPr lang="en-IN" sz="2400" baseline="-25000" dirty="0"/>
              <a:t>0</a:t>
            </a:r>
          </a:p>
        </p:txBody>
      </p:sp>
      <p:sp>
        <p:nvSpPr>
          <p:cNvPr id="127" name="TextBox 126"/>
          <p:cNvSpPr txBox="1"/>
          <p:nvPr/>
        </p:nvSpPr>
        <p:spPr>
          <a:xfrm>
            <a:off x="1851572" y="5851619"/>
            <a:ext cx="466794" cy="461665"/>
          </a:xfrm>
          <a:prstGeom prst="rect">
            <a:avLst/>
          </a:prstGeom>
          <a:noFill/>
        </p:spPr>
        <p:txBody>
          <a:bodyPr wrap="none" rtlCol="0">
            <a:spAutoFit/>
          </a:bodyPr>
          <a:lstStyle/>
          <a:p>
            <a:r>
              <a:rPr lang="en-IN" sz="2400" dirty="0"/>
              <a:t>B</a:t>
            </a:r>
            <a:r>
              <a:rPr lang="en-IN" sz="2400" baseline="-25000" dirty="0"/>
              <a:t>1</a:t>
            </a:r>
          </a:p>
        </p:txBody>
      </p:sp>
      <p:sp>
        <p:nvSpPr>
          <p:cNvPr id="128" name="TextBox 127"/>
          <p:cNvSpPr txBox="1"/>
          <p:nvPr/>
        </p:nvSpPr>
        <p:spPr>
          <a:xfrm>
            <a:off x="2667000" y="5656993"/>
            <a:ext cx="543739" cy="461665"/>
          </a:xfrm>
          <a:prstGeom prst="rect">
            <a:avLst/>
          </a:prstGeom>
          <a:noFill/>
        </p:spPr>
        <p:txBody>
          <a:bodyPr wrap="none" rtlCol="0">
            <a:spAutoFit/>
          </a:bodyPr>
          <a:lstStyle/>
          <a:p>
            <a:r>
              <a:rPr lang="en-IN" sz="2400" dirty="0"/>
              <a:t>A</a:t>
            </a:r>
            <a:r>
              <a:rPr lang="en-IN" sz="2400" baseline="-25000" dirty="0"/>
              <a:t>1</a:t>
            </a:r>
            <a:r>
              <a:rPr lang="en-IN" sz="2400" dirty="0"/>
              <a:t>’</a:t>
            </a:r>
          </a:p>
        </p:txBody>
      </p:sp>
      <p:sp>
        <p:nvSpPr>
          <p:cNvPr id="129" name="TextBox 128"/>
          <p:cNvSpPr txBox="1"/>
          <p:nvPr/>
        </p:nvSpPr>
        <p:spPr>
          <a:xfrm>
            <a:off x="6400800" y="5503568"/>
            <a:ext cx="1136850" cy="461665"/>
          </a:xfrm>
          <a:prstGeom prst="rect">
            <a:avLst/>
          </a:prstGeom>
          <a:noFill/>
        </p:spPr>
        <p:txBody>
          <a:bodyPr wrap="none" rtlCol="0">
            <a:spAutoFit/>
          </a:bodyPr>
          <a:lstStyle/>
          <a:p>
            <a:r>
              <a:rPr lang="en-IN" sz="2400" dirty="0"/>
              <a:t>A &lt; B(L)</a:t>
            </a:r>
            <a:endParaRPr lang="en-IN" sz="2400" baseline="-25000" dirty="0"/>
          </a:p>
        </p:txBody>
      </p:sp>
      <p:sp>
        <p:nvSpPr>
          <p:cNvPr id="130" name="TextBox 129"/>
          <p:cNvSpPr txBox="1"/>
          <p:nvPr/>
        </p:nvSpPr>
        <p:spPr>
          <a:xfrm>
            <a:off x="6369295" y="3649984"/>
            <a:ext cx="1157689" cy="461665"/>
          </a:xfrm>
          <a:prstGeom prst="rect">
            <a:avLst/>
          </a:prstGeom>
          <a:noFill/>
        </p:spPr>
        <p:txBody>
          <a:bodyPr wrap="none" rtlCol="0">
            <a:spAutoFit/>
          </a:bodyPr>
          <a:lstStyle/>
          <a:p>
            <a:r>
              <a:rPr lang="en-IN" sz="2400" dirty="0"/>
              <a:t>A = B(E)</a:t>
            </a:r>
            <a:endParaRPr lang="en-IN" sz="2400" baseline="-25000" dirty="0"/>
          </a:p>
        </p:txBody>
      </p:sp>
      <p:sp>
        <p:nvSpPr>
          <p:cNvPr id="131" name="TextBox 130"/>
          <p:cNvSpPr txBox="1"/>
          <p:nvPr/>
        </p:nvSpPr>
        <p:spPr>
          <a:xfrm>
            <a:off x="6410849" y="1903048"/>
            <a:ext cx="1200970" cy="461665"/>
          </a:xfrm>
          <a:prstGeom prst="rect">
            <a:avLst/>
          </a:prstGeom>
          <a:noFill/>
        </p:spPr>
        <p:txBody>
          <a:bodyPr wrap="none" rtlCol="0">
            <a:spAutoFit/>
          </a:bodyPr>
          <a:lstStyle/>
          <a:p>
            <a:r>
              <a:rPr lang="en-IN" sz="2400" dirty="0"/>
              <a:t>A &gt; B(G)</a:t>
            </a:r>
            <a:endParaRPr lang="en-IN" sz="2400" baseline="-25000" dirty="0"/>
          </a:p>
        </p:txBody>
      </p:sp>
    </p:spTree>
    <p:extLst>
      <p:ext uri="{BB962C8B-B14F-4D97-AF65-F5344CB8AC3E}">
        <p14:creationId xmlns:p14="http://schemas.microsoft.com/office/powerpoint/2010/main" val="3106581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500"/>
                                        <p:tgtEl>
                                          <p:spTgt spid="10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wipe(left)">
                                      <p:cBhvr>
                                        <p:cTn id="10" dur="500"/>
                                        <p:tgtEl>
                                          <p:spTgt spid="10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par>
                                <p:cTn id="17" presetID="22" presetClass="entr" presetSubtype="8"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left)">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wipe(left)">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par>
                                <p:cTn id="28" presetID="22" presetClass="entr" presetSubtype="8"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par>
                                <p:cTn id="31" presetID="22" presetClass="entr" presetSubtype="8"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left)">
                                      <p:cBhvr>
                                        <p:cTn id="33" dur="500"/>
                                        <p:tgtEl>
                                          <p:spTgt spid="85"/>
                                        </p:tgtEl>
                                      </p:cBhvr>
                                    </p:animEffect>
                                  </p:childTnLst>
                                </p:cTn>
                              </p:par>
                              <p:par>
                                <p:cTn id="34" presetID="22" presetClass="entr" presetSubtype="8" fill="hold" nodeType="with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par>
                                <p:cTn id="37" presetID="22" presetClass="entr" presetSubtype="8" fill="hold" nodeType="with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wipe(left)">
                                      <p:cBhvr>
                                        <p:cTn id="39" dur="500"/>
                                        <p:tgtEl>
                                          <p:spTgt spid="9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left)">
                                      <p:cBhvr>
                                        <p:cTn id="42" dur="500"/>
                                        <p:tgtEl>
                                          <p:spTgt spid="11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wipe(left)">
                                      <p:cBhvr>
                                        <p:cTn id="45" dur="500"/>
                                        <p:tgtEl>
                                          <p:spTgt spid="1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wipe(left)">
                                      <p:cBhvr>
                                        <p:cTn id="48" dur="500"/>
                                        <p:tgtEl>
                                          <p:spTgt spid="1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wipe(left)">
                                      <p:cBhvr>
                                        <p:cTn id="51" dur="500"/>
                                        <p:tgtEl>
                                          <p:spTgt spid="1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1"/>
                                        </p:tgtEl>
                                        <p:attrNameLst>
                                          <p:attrName>style.visibility</p:attrName>
                                        </p:attrNameLst>
                                      </p:cBhvr>
                                      <p:to>
                                        <p:strVal val="visible"/>
                                      </p:to>
                                    </p:set>
                                    <p:animEffect transition="in" filter="wipe(left)">
                                      <p:cBhvr>
                                        <p:cTn id="54" dur="500"/>
                                        <p:tgtEl>
                                          <p:spTgt spid="131"/>
                                        </p:tgtEl>
                                      </p:cBhvr>
                                    </p:animEffect>
                                  </p:childTnLst>
                                </p:cTn>
                              </p:par>
                              <p:par>
                                <p:cTn id="55" presetID="22" presetClass="entr" presetSubtype="4"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wipe(down)">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left)">
                                      <p:cBhvr>
                                        <p:cTn id="62" dur="500"/>
                                        <p:tgtEl>
                                          <p:spTgt spid="63"/>
                                        </p:tgtEl>
                                      </p:cBhvr>
                                    </p:animEffect>
                                  </p:childTnLst>
                                </p:cTn>
                              </p:par>
                              <p:par>
                                <p:cTn id="63" presetID="22" presetClass="entr" presetSubtype="8"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left)">
                                      <p:cBhvr>
                                        <p:cTn id="65" dur="500"/>
                                        <p:tgtEl>
                                          <p:spTgt spid="74"/>
                                        </p:tgtEl>
                                      </p:cBhvr>
                                    </p:animEffect>
                                  </p:childTnLst>
                                </p:cTn>
                              </p:par>
                              <p:par>
                                <p:cTn id="66" presetID="22" presetClass="entr" presetSubtype="8" fill="hold" nodeType="with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wipe(left)">
                                      <p:cBhvr>
                                        <p:cTn id="68" dur="500"/>
                                        <p:tgtEl>
                                          <p:spTgt spid="95"/>
                                        </p:tgtEl>
                                      </p:cBhvr>
                                    </p:animEffect>
                                  </p:childTnLst>
                                </p:cTn>
                              </p:par>
                              <p:par>
                                <p:cTn id="69" presetID="22" presetClass="entr" presetSubtype="8" fill="hold" nodeType="withEffect">
                                  <p:stCondLst>
                                    <p:cond delay="0"/>
                                  </p:stCondLst>
                                  <p:childTnLst>
                                    <p:set>
                                      <p:cBhvr>
                                        <p:cTn id="70" dur="1" fill="hold">
                                          <p:stCondLst>
                                            <p:cond delay="0"/>
                                          </p:stCondLst>
                                        </p:cTn>
                                        <p:tgtEl>
                                          <p:spTgt spid="102"/>
                                        </p:tgtEl>
                                        <p:attrNameLst>
                                          <p:attrName>style.visibility</p:attrName>
                                        </p:attrNameLst>
                                      </p:cBhvr>
                                      <p:to>
                                        <p:strVal val="visible"/>
                                      </p:to>
                                    </p:set>
                                    <p:animEffect transition="in" filter="wipe(left)">
                                      <p:cBhvr>
                                        <p:cTn id="71" dur="500"/>
                                        <p:tgtEl>
                                          <p:spTgt spid="102"/>
                                        </p:tgtEl>
                                      </p:cBhvr>
                                    </p:animEffect>
                                  </p:childTnLst>
                                </p:cTn>
                              </p:par>
                              <p:par>
                                <p:cTn id="72" presetID="22" presetClass="entr" presetSubtype="8" fill="hold"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left)">
                                      <p:cBhvr>
                                        <p:cTn id="74" dur="500"/>
                                        <p:tgtEl>
                                          <p:spTgt spid="10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animEffect transition="in" filter="wipe(left)">
                                      <p:cBhvr>
                                        <p:cTn id="77" dur="500"/>
                                        <p:tgtEl>
                                          <p:spTgt spid="1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26"/>
                                        </p:tgtEl>
                                        <p:attrNameLst>
                                          <p:attrName>style.visibility</p:attrName>
                                        </p:attrNameLst>
                                      </p:cBhvr>
                                      <p:to>
                                        <p:strVal val="visible"/>
                                      </p:to>
                                    </p:set>
                                    <p:animEffect transition="in" filter="wipe(left)">
                                      <p:cBhvr>
                                        <p:cTn id="80" dur="500"/>
                                        <p:tgtEl>
                                          <p:spTgt spid="12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wipe(left)">
                                      <p:cBhvr>
                                        <p:cTn id="83" dur="500"/>
                                        <p:tgtEl>
                                          <p:spTgt spid="12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28"/>
                                        </p:tgtEl>
                                        <p:attrNameLst>
                                          <p:attrName>style.visibility</p:attrName>
                                        </p:attrNameLst>
                                      </p:cBhvr>
                                      <p:to>
                                        <p:strVal val="visible"/>
                                      </p:to>
                                    </p:set>
                                    <p:animEffect transition="in" filter="wipe(left)">
                                      <p:cBhvr>
                                        <p:cTn id="86" dur="500"/>
                                        <p:tgtEl>
                                          <p:spTgt spid="128"/>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29"/>
                                        </p:tgtEl>
                                        <p:attrNameLst>
                                          <p:attrName>style.visibility</p:attrName>
                                        </p:attrNameLst>
                                      </p:cBhvr>
                                      <p:to>
                                        <p:strVal val="visible"/>
                                      </p:to>
                                    </p:set>
                                    <p:animEffect transition="in" filter="wipe(left)">
                                      <p:cBhvr>
                                        <p:cTn id="89" dur="500"/>
                                        <p:tgtEl>
                                          <p:spTgt spid="129"/>
                                        </p:tgtEl>
                                      </p:cBhvr>
                                    </p:animEffect>
                                  </p:childTnLst>
                                </p:cTn>
                              </p:par>
                              <p:par>
                                <p:cTn id="90" presetID="22" presetClass="entr" presetSubtype="4"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wipe(down)">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p:bldP spid="109" grpId="0"/>
      <p:bldP spid="110" grpId="0"/>
      <p:bldP spid="111" grpId="0"/>
      <p:bldP spid="115" grpId="0"/>
      <p:bldP spid="116" grpId="0"/>
      <p:bldP spid="125" grpId="0"/>
      <p:bldP spid="126" grpId="0"/>
      <p:bldP spid="127" grpId="0"/>
      <p:bldP spid="128" grpId="0"/>
      <p:bldP spid="129" grpId="0"/>
      <p:bldP spid="130" grpId="0"/>
      <p:bldP spid="1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Parity Generator</a:t>
            </a:r>
          </a:p>
        </p:txBody>
      </p:sp>
      <p:sp>
        <p:nvSpPr>
          <p:cNvPr id="3" name="Content Placeholder 2"/>
          <p:cNvSpPr>
            <a:spLocks noGrp="1"/>
          </p:cNvSpPr>
          <p:nvPr>
            <p:ph idx="1"/>
          </p:nvPr>
        </p:nvSpPr>
        <p:spPr/>
        <p:txBody>
          <a:bodyPr/>
          <a:lstStyle/>
          <a:p>
            <a:pPr algn="just"/>
            <a:r>
              <a:rPr lang="en-IN" dirty="0"/>
              <a:t>Binary data, when transmitted and processed is susceptible to noise that can alter its 1s to 0s and 0s to 1s.</a:t>
            </a:r>
          </a:p>
          <a:p>
            <a:pPr algn="just"/>
            <a:r>
              <a:rPr lang="en-IN" dirty="0"/>
              <a:t>To detect such errors, an additional bit called </a:t>
            </a:r>
            <a:r>
              <a:rPr lang="en-IN" i="1" dirty="0">
                <a:solidFill>
                  <a:schemeClr val="tx2"/>
                </a:solidFill>
              </a:rPr>
              <a:t>parity bit </a:t>
            </a:r>
            <a:r>
              <a:rPr lang="en-IN" dirty="0"/>
              <a:t>is added to the data bits and the word containing the data bits and the parity bit is transmitted.</a:t>
            </a:r>
          </a:p>
          <a:p>
            <a:pPr algn="just"/>
            <a:r>
              <a:rPr lang="en-IN" dirty="0"/>
              <a:t>At the receiving end the number of 1s in the word received are counted and the error, if any, is detected.</a:t>
            </a:r>
          </a:p>
        </p:txBody>
      </p:sp>
      <p:graphicFrame>
        <p:nvGraphicFramePr>
          <p:cNvPr id="4" name="Table 3"/>
          <p:cNvGraphicFramePr>
            <a:graphicFrameLocks noGrp="1"/>
          </p:cNvGraphicFramePr>
          <p:nvPr/>
        </p:nvGraphicFramePr>
        <p:xfrm>
          <a:off x="685800" y="4724400"/>
          <a:ext cx="3276600" cy="457200"/>
        </p:xfrm>
        <a:graphic>
          <a:graphicData uri="http://schemas.openxmlformats.org/drawingml/2006/table">
            <a:tbl>
              <a:tblPr firstRow="1">
                <a:tableStyleId>{5C22544A-7EE6-4342-B048-85BDC9FD1C3A}</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49580">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4800600" y="4724400"/>
          <a:ext cx="3276600" cy="457200"/>
        </p:xfrm>
        <a:graphic>
          <a:graphicData uri="http://schemas.openxmlformats.org/drawingml/2006/table">
            <a:tbl>
              <a:tblPr firstRow="1">
                <a:tableStyleId>{5C22544A-7EE6-4342-B048-85BDC9FD1C3A}</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49580">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Left Brace 5"/>
          <p:cNvSpPr/>
          <p:nvPr/>
        </p:nvSpPr>
        <p:spPr>
          <a:xfrm rot="16200000">
            <a:off x="1752600" y="4191000"/>
            <a:ext cx="304800" cy="24384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rot="16200000">
            <a:off x="5886450" y="4219575"/>
            <a:ext cx="304800" cy="24384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1479173" y="4191000"/>
            <a:ext cx="1568827" cy="461665"/>
          </a:xfrm>
          <a:prstGeom prst="rect">
            <a:avLst/>
          </a:prstGeom>
        </p:spPr>
        <p:txBody>
          <a:bodyPr wrap="none">
            <a:spAutoFit/>
          </a:bodyPr>
          <a:lstStyle/>
          <a:p>
            <a:r>
              <a:rPr lang="en-US" sz="2400" dirty="0">
                <a:solidFill>
                  <a:schemeClr val="tx2"/>
                </a:solidFill>
              </a:rPr>
              <a:t>Even Parity</a:t>
            </a:r>
          </a:p>
        </p:txBody>
      </p:sp>
      <p:sp>
        <p:nvSpPr>
          <p:cNvPr id="9" name="Rectangle 8"/>
          <p:cNvSpPr/>
          <p:nvPr/>
        </p:nvSpPr>
        <p:spPr>
          <a:xfrm>
            <a:off x="5689223" y="4195762"/>
            <a:ext cx="1500539" cy="461665"/>
          </a:xfrm>
          <a:prstGeom prst="rect">
            <a:avLst/>
          </a:prstGeom>
        </p:spPr>
        <p:txBody>
          <a:bodyPr wrap="none">
            <a:spAutoFit/>
          </a:bodyPr>
          <a:lstStyle/>
          <a:p>
            <a:r>
              <a:rPr lang="en-US" sz="2400" dirty="0">
                <a:solidFill>
                  <a:schemeClr val="tx2"/>
                </a:solidFill>
              </a:rPr>
              <a:t>Odd Parity</a:t>
            </a:r>
          </a:p>
        </p:txBody>
      </p:sp>
      <p:sp>
        <p:nvSpPr>
          <p:cNvPr id="10" name="Rectangle 9"/>
          <p:cNvSpPr/>
          <p:nvPr/>
        </p:nvSpPr>
        <p:spPr>
          <a:xfrm>
            <a:off x="1524000" y="5614987"/>
            <a:ext cx="764697" cy="461665"/>
          </a:xfrm>
          <a:prstGeom prst="rect">
            <a:avLst/>
          </a:prstGeom>
        </p:spPr>
        <p:txBody>
          <a:bodyPr wrap="none">
            <a:spAutoFit/>
          </a:bodyPr>
          <a:lstStyle/>
          <a:p>
            <a:r>
              <a:rPr lang="en-US" sz="2400" dirty="0"/>
              <a:t>Data</a:t>
            </a:r>
          </a:p>
        </p:txBody>
      </p:sp>
      <p:sp>
        <p:nvSpPr>
          <p:cNvPr id="11" name="Rectangle 10"/>
          <p:cNvSpPr/>
          <p:nvPr/>
        </p:nvSpPr>
        <p:spPr>
          <a:xfrm>
            <a:off x="5656501" y="5614987"/>
            <a:ext cx="764697" cy="461665"/>
          </a:xfrm>
          <a:prstGeom prst="rect">
            <a:avLst/>
          </a:prstGeom>
        </p:spPr>
        <p:txBody>
          <a:bodyPr wrap="none">
            <a:spAutoFit/>
          </a:bodyPr>
          <a:lstStyle/>
          <a:p>
            <a:r>
              <a:rPr lang="en-US" sz="2400" dirty="0"/>
              <a:t>Data</a:t>
            </a:r>
          </a:p>
        </p:txBody>
      </p:sp>
      <p:sp>
        <p:nvSpPr>
          <p:cNvPr id="12" name="Rectangle 11"/>
          <p:cNvSpPr/>
          <p:nvPr/>
        </p:nvSpPr>
        <p:spPr>
          <a:xfrm>
            <a:off x="2959021" y="5614987"/>
            <a:ext cx="1308179" cy="461665"/>
          </a:xfrm>
          <a:prstGeom prst="rect">
            <a:avLst/>
          </a:prstGeom>
        </p:spPr>
        <p:txBody>
          <a:bodyPr wrap="none">
            <a:spAutoFit/>
          </a:bodyPr>
          <a:lstStyle/>
          <a:p>
            <a:r>
              <a:rPr lang="en-US" sz="2400" dirty="0"/>
              <a:t>Parity bit</a:t>
            </a:r>
          </a:p>
        </p:txBody>
      </p:sp>
      <p:sp>
        <p:nvSpPr>
          <p:cNvPr id="13" name="Rectangle 12"/>
          <p:cNvSpPr/>
          <p:nvPr/>
        </p:nvSpPr>
        <p:spPr>
          <a:xfrm>
            <a:off x="7033259" y="5614987"/>
            <a:ext cx="1308179" cy="461665"/>
          </a:xfrm>
          <a:prstGeom prst="rect">
            <a:avLst/>
          </a:prstGeom>
        </p:spPr>
        <p:txBody>
          <a:bodyPr wrap="none">
            <a:spAutoFit/>
          </a:bodyPr>
          <a:lstStyle/>
          <a:p>
            <a:r>
              <a:rPr lang="en-US" sz="2400" dirty="0"/>
              <a:t>Parity bit</a:t>
            </a:r>
          </a:p>
        </p:txBody>
      </p:sp>
      <p:cxnSp>
        <p:nvCxnSpPr>
          <p:cNvPr id="15" name="Straight Arrow Connector 14"/>
          <p:cNvCxnSpPr>
            <a:stCxn id="12" idx="0"/>
          </p:cNvCxnSpPr>
          <p:nvPr/>
        </p:nvCxnSpPr>
        <p:spPr>
          <a:xfrm flipH="1" flipV="1">
            <a:off x="3613110" y="5257800"/>
            <a:ext cx="1" cy="357187"/>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p:cNvCxnSpPr>
          <p:nvPr/>
        </p:nvCxnSpPr>
        <p:spPr>
          <a:xfrm flipV="1">
            <a:off x="7687349" y="5286374"/>
            <a:ext cx="0" cy="328613"/>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56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P spid="9" grpId="0"/>
      <p:bldP spid="10" grpId="0"/>
      <p:bldP spid="11" grpId="0"/>
      <p:bldP spid="12"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3-bit parity generator using even parity bit</a:t>
            </a:r>
            <a:endParaRPr lang="en-IN" dirty="0"/>
          </a:p>
        </p:txBody>
      </p:sp>
      <p:sp>
        <p:nvSpPr>
          <p:cNvPr id="3" name="Content Placeholder 2"/>
          <p:cNvSpPr>
            <a:spLocks noGrp="1"/>
          </p:cNvSpPr>
          <p:nvPr>
            <p:ph idx="1"/>
          </p:nvPr>
        </p:nvSpPr>
        <p:spPr/>
        <p:txBody>
          <a:bodyPr/>
          <a:lstStyle/>
          <a:p>
            <a:pPr algn="just"/>
            <a:r>
              <a:rPr lang="en-IN" dirty="0"/>
              <a:t>Let the 3-bit input be A, B and C.</a:t>
            </a:r>
          </a:p>
          <a:p>
            <a:pPr algn="just"/>
            <a:r>
              <a:rPr lang="en-IN" dirty="0"/>
              <a:t>For even parity, a parity bit 1 is added such that the total number of 1s in the 3-bit input and parity bit together is even.</a:t>
            </a:r>
          </a:p>
        </p:txBody>
      </p:sp>
    </p:spTree>
    <p:extLst>
      <p:ext uri="{BB962C8B-B14F-4D97-AF65-F5344CB8AC3E}">
        <p14:creationId xmlns:p14="http://schemas.microsoft.com/office/powerpoint/2010/main" val="100523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3-bit parity generator using even parity bit</a:t>
            </a:r>
            <a:endParaRPr lang="en-IN" sz="3200" dirty="0"/>
          </a:p>
        </p:txBody>
      </p:sp>
      <p:sp>
        <p:nvSpPr>
          <p:cNvPr id="5" name="TextBox 4"/>
          <p:cNvSpPr txBox="1"/>
          <p:nvPr/>
        </p:nvSpPr>
        <p:spPr>
          <a:xfrm>
            <a:off x="1039096" y="986135"/>
            <a:ext cx="1579407" cy="461665"/>
          </a:xfrm>
          <a:prstGeom prst="rect">
            <a:avLst/>
          </a:prstGeom>
          <a:noFill/>
        </p:spPr>
        <p:txBody>
          <a:bodyPr wrap="none" rtlCol="0">
            <a:spAutoFit/>
          </a:bodyPr>
          <a:lstStyle/>
          <a:p>
            <a:r>
              <a:rPr lang="en-IN" sz="2400" dirty="0">
                <a:solidFill>
                  <a:srgbClr val="C00000"/>
                </a:solidFill>
              </a:rPr>
              <a:t>Truth Table</a:t>
            </a:r>
          </a:p>
        </p:txBody>
      </p:sp>
      <p:graphicFrame>
        <p:nvGraphicFramePr>
          <p:cNvPr id="4" name="Table 3"/>
          <p:cNvGraphicFramePr>
            <a:graphicFrameLocks noGrp="1"/>
          </p:cNvGraphicFramePr>
          <p:nvPr/>
        </p:nvGraphicFramePr>
        <p:xfrm>
          <a:off x="190500" y="1447800"/>
          <a:ext cx="3276599" cy="4846320"/>
        </p:xfrm>
        <a:graphic>
          <a:graphicData uri="http://schemas.openxmlformats.org/drawingml/2006/table">
            <a:tbl>
              <a:tblPr firstRow="1">
                <a:tableStyleId>{5C22544A-7EE6-4342-B048-85BDC9FD1C3A}</a:tableStyleId>
              </a:tblPr>
              <a:tblGrid>
                <a:gridCol w="509693">
                  <a:extLst>
                    <a:ext uri="{9D8B030D-6E8A-4147-A177-3AD203B41FA5}">
                      <a16:colId xmlns:a16="http://schemas.microsoft.com/office/drawing/2014/main" val="20000"/>
                    </a:ext>
                  </a:extLst>
                </a:gridCol>
                <a:gridCol w="582506">
                  <a:extLst>
                    <a:ext uri="{9D8B030D-6E8A-4147-A177-3AD203B41FA5}">
                      <a16:colId xmlns:a16="http://schemas.microsoft.com/office/drawing/2014/main" val="20001"/>
                    </a:ext>
                  </a:extLst>
                </a:gridCol>
                <a:gridCol w="582506">
                  <a:extLst>
                    <a:ext uri="{9D8B030D-6E8A-4147-A177-3AD203B41FA5}">
                      <a16:colId xmlns:a16="http://schemas.microsoft.com/office/drawing/2014/main" val="20002"/>
                    </a:ext>
                  </a:extLst>
                </a:gridCol>
                <a:gridCol w="1601894">
                  <a:extLst>
                    <a:ext uri="{9D8B030D-6E8A-4147-A177-3AD203B41FA5}">
                      <a16:colId xmlns:a16="http://schemas.microsoft.com/office/drawing/2014/main" val="20003"/>
                    </a:ext>
                  </a:extLst>
                </a:gridCol>
              </a:tblGrid>
              <a:tr h="449580">
                <a:tc gridSpan="3">
                  <a:txBody>
                    <a:bodyPr/>
                    <a:lstStyle/>
                    <a:p>
                      <a:pPr algn="ctr"/>
                      <a:r>
                        <a:rPr lang="en-US" sz="2400" dirty="0"/>
                        <a:t>Inputs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dirty="0"/>
                    </a:p>
                  </a:txBody>
                  <a:tcPr anchor="ctr"/>
                </a:tc>
                <a:tc hMerge="1">
                  <a:txBody>
                    <a:bodyPr/>
                    <a:lstStyle/>
                    <a:p>
                      <a:pPr algn="ctr"/>
                      <a:endParaRPr lang="en-US" sz="2000" dirty="0"/>
                    </a:p>
                  </a:txBody>
                  <a:tcPr anchor="ctr"/>
                </a:tc>
                <a:tc rowSpan="2">
                  <a:txBody>
                    <a:bodyPr/>
                    <a:lstStyle/>
                    <a:p>
                      <a:pPr algn="ctr"/>
                      <a:r>
                        <a:rPr lang="en-US" sz="2400" dirty="0"/>
                        <a:t>Outputs</a:t>
                      </a:r>
                      <a:r>
                        <a:rPr lang="en-US" sz="2400" b="1" baseline="0" dirty="0"/>
                        <a:t> parity bit (f)</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580">
                <a:tc>
                  <a:txBody>
                    <a:bodyPr/>
                    <a:lstStyle/>
                    <a:p>
                      <a:pPr algn="ctr"/>
                      <a:r>
                        <a:rPr lang="en-US" sz="2400" b="1"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400" b="1"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2400" b="1" dirty="0"/>
                        <a:t>C</a:t>
                      </a:r>
                      <a:endParaRPr lang="en-US" sz="2400" b="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vMerge="1">
                  <a:txBody>
                    <a:bodyPr/>
                    <a:lstStyle/>
                    <a:p>
                      <a:pPr algn="ct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9580">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9580">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9580">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9580">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9580">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9580">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49580">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49580">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4343400" y="1455420"/>
            <a:ext cx="3771902" cy="2430780"/>
            <a:chOff x="5181600" y="2286000"/>
            <a:chExt cx="3771902" cy="2209800"/>
          </a:xfrm>
        </p:grpSpPr>
        <p:graphicFrame>
          <p:nvGraphicFramePr>
            <p:cNvPr id="7" name="Content Placeholder 3"/>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flipH="1" flipV="1">
              <a:off x="5181600" y="25003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10" name="TextBox 9"/>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11" name="TextBox 10"/>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3" name="TextBox 12"/>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4" name="TextBox 13"/>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5" name="TextBox 14"/>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6" name="TextBox 15"/>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7" name="TextBox 16"/>
          <p:cNvSpPr txBox="1"/>
          <p:nvPr/>
        </p:nvSpPr>
        <p:spPr>
          <a:xfrm>
            <a:off x="5186872" y="3226839"/>
            <a:ext cx="367408" cy="575542"/>
          </a:xfrm>
          <a:prstGeom prst="rect">
            <a:avLst/>
          </a:prstGeom>
          <a:noFill/>
        </p:spPr>
        <p:txBody>
          <a:bodyPr wrap="none" rtlCol="0">
            <a:spAutoFit/>
          </a:bodyPr>
          <a:lstStyle/>
          <a:p>
            <a:r>
              <a:rPr lang="en-US" sz="2800" dirty="0"/>
              <a:t>1</a:t>
            </a:r>
          </a:p>
        </p:txBody>
      </p:sp>
      <p:sp>
        <p:nvSpPr>
          <p:cNvPr id="18" name="TextBox 17"/>
          <p:cNvSpPr txBox="1"/>
          <p:nvPr/>
        </p:nvSpPr>
        <p:spPr>
          <a:xfrm>
            <a:off x="5969271" y="2417582"/>
            <a:ext cx="367408" cy="575542"/>
          </a:xfrm>
          <a:prstGeom prst="rect">
            <a:avLst/>
          </a:prstGeom>
          <a:noFill/>
        </p:spPr>
        <p:txBody>
          <a:bodyPr wrap="none" rtlCol="0">
            <a:spAutoFit/>
          </a:bodyPr>
          <a:lstStyle/>
          <a:p>
            <a:r>
              <a:rPr lang="en-US" sz="2800" dirty="0"/>
              <a:t>1</a:t>
            </a:r>
          </a:p>
        </p:txBody>
      </p:sp>
      <p:sp>
        <p:nvSpPr>
          <p:cNvPr id="19" name="TextBox 18"/>
          <p:cNvSpPr txBox="1"/>
          <p:nvPr/>
        </p:nvSpPr>
        <p:spPr>
          <a:xfrm>
            <a:off x="6756641" y="3226839"/>
            <a:ext cx="367408" cy="575542"/>
          </a:xfrm>
          <a:prstGeom prst="rect">
            <a:avLst/>
          </a:prstGeom>
          <a:noFill/>
        </p:spPr>
        <p:txBody>
          <a:bodyPr wrap="none" rtlCol="0">
            <a:spAutoFit/>
          </a:bodyPr>
          <a:lstStyle/>
          <a:p>
            <a:r>
              <a:rPr lang="en-US" sz="2800" dirty="0"/>
              <a:t>1</a:t>
            </a:r>
          </a:p>
        </p:txBody>
      </p:sp>
      <p:sp>
        <p:nvSpPr>
          <p:cNvPr id="20" name="TextBox 19"/>
          <p:cNvSpPr txBox="1"/>
          <p:nvPr/>
        </p:nvSpPr>
        <p:spPr>
          <a:xfrm>
            <a:off x="7539040" y="2417582"/>
            <a:ext cx="367408" cy="575542"/>
          </a:xfrm>
          <a:prstGeom prst="rect">
            <a:avLst/>
          </a:prstGeom>
          <a:noFill/>
        </p:spPr>
        <p:txBody>
          <a:bodyPr wrap="none" rtlCol="0">
            <a:spAutoFit/>
          </a:bodyPr>
          <a:lstStyle/>
          <a:p>
            <a:r>
              <a:rPr lang="en-US" sz="2800" dirty="0"/>
              <a:t>1</a:t>
            </a:r>
          </a:p>
        </p:txBody>
      </p:sp>
      <p:sp>
        <p:nvSpPr>
          <p:cNvPr id="21" name="Rounded Rectangle 20"/>
          <p:cNvSpPr/>
          <p:nvPr/>
        </p:nvSpPr>
        <p:spPr>
          <a:xfrm>
            <a:off x="5146092" y="3256116"/>
            <a:ext cx="466832" cy="5004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919559" y="2409576"/>
            <a:ext cx="466832" cy="5004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695968" y="3257318"/>
            <a:ext cx="466832" cy="5004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469435" y="2410778"/>
            <a:ext cx="466832" cy="5004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p:cNvSpPr/>
              <p:nvPr/>
            </p:nvSpPr>
            <p:spPr>
              <a:xfrm>
                <a:off x="4286118" y="4049168"/>
                <a:ext cx="16369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IN" sz="2400" b="0" i="1" smtClean="0">
                              <a:latin typeface="Cambria Math" panose="02040503050406030204" pitchFamily="18" charset="0"/>
                            </a:rPr>
                            <m:t>𝐴</m:t>
                          </m:r>
                        </m:e>
                        <m:sup>
                          <m:r>
                            <a:rPr lang="en-US" sz="2400" i="1">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4286118" y="4049168"/>
                <a:ext cx="1636923" cy="461665"/>
              </a:xfrm>
              <a:prstGeom prst="rect">
                <a:avLst/>
              </a:prstGeom>
              <a:blipFill rotWithShape="0">
                <a:blip r:embed="rId2"/>
                <a:stretch>
                  <a:fillRect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715000" y="4049168"/>
                <a:ext cx="13020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sSup>
                        <m:sSupPr>
                          <m:ctrlPr>
                            <a:rPr lang="en-US" sz="2400" i="1">
                              <a:latin typeface="Cambria Math" panose="02040503050406030204" pitchFamily="18" charset="0"/>
                            </a:rPr>
                          </m:ctrlPr>
                        </m:sSupPr>
                        <m:e>
                          <m:r>
                            <a:rPr lang="en-IN" sz="2400" b="0" i="1" smtClean="0">
                              <a:latin typeface="Cambria Math" panose="02040503050406030204" pitchFamily="18" charset="0"/>
                            </a:rPr>
                            <m:t>𝐴</m:t>
                          </m:r>
                        </m:e>
                        <m:sup>
                          <m:r>
                            <a:rPr lang="en-US" sz="2400" i="1">
                              <a:latin typeface="Cambria Math" panose="02040503050406030204" pitchFamily="18" charset="0"/>
                            </a:rPr>
                            <m:t>′</m:t>
                          </m:r>
                        </m:sup>
                      </m:sSup>
                      <m:r>
                        <a:rPr lang="en-IN" sz="2400" b="0" i="1" smtClean="0">
                          <a:latin typeface="Cambria Math" panose="02040503050406030204" pitchFamily="18" charset="0"/>
                        </a:rPr>
                        <m:t>𝐵</m:t>
                      </m:r>
                      <m:r>
                        <a:rPr lang="en-US" sz="2400" b="0" i="1" smtClean="0">
                          <a:latin typeface="Cambria Math" panose="02040503050406030204" pitchFamily="18" charset="0"/>
                        </a:rPr>
                        <m:t>𝐶</m:t>
                      </m:r>
                      <m:r>
                        <a:rPr lang="en-IN" sz="2400" b="0" i="1" smtClean="0">
                          <a:latin typeface="Cambria Math" panose="02040503050406030204" pitchFamily="18" charset="0"/>
                        </a:rPr>
                        <m:t>′</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5715000" y="4049168"/>
                <a:ext cx="1302087" cy="461665"/>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781800" y="4049168"/>
                <a:ext cx="11455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r>
                        <a:rPr lang="en-IN" sz="2400" i="1" smtClean="0">
                          <a:latin typeface="Cambria Math" panose="02040503050406030204" pitchFamily="18" charset="0"/>
                        </a:rPr>
                        <m:t>𝐴</m:t>
                      </m:r>
                      <m:r>
                        <a:rPr lang="en-IN" sz="2400" b="0" i="1" smtClean="0">
                          <a:latin typeface="Cambria Math" panose="02040503050406030204" pitchFamily="18" charset="0"/>
                        </a:rPr>
                        <m:t>𝐵𝐶</m:t>
                      </m:r>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6781800" y="4049168"/>
                <a:ext cx="1145570" cy="46166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769830" y="4049168"/>
                <a:ext cx="12923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r>
                        <a:rPr lang="en-IN" sz="2400" i="1" smtClean="0">
                          <a:latin typeface="Cambria Math" panose="02040503050406030204" pitchFamily="18" charset="0"/>
                        </a:rPr>
                        <m:t>𝐴</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7769830" y="4049168"/>
                <a:ext cx="1292341" cy="461665"/>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286118" y="4571419"/>
                <a:ext cx="49317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r>
                            <a:rPr lang="en-IN" sz="2400" b="0" i="1" smtClean="0">
                              <a:latin typeface="Cambria Math" panose="02040503050406030204" pitchFamily="18" charset="0"/>
                            </a:rPr>
                            <m:t>+</m:t>
                          </m:r>
                          <m:r>
                            <a:rPr lang="en-IN" sz="2400" b="0" i="1" smtClean="0">
                              <a:latin typeface="Cambria Math" panose="02040503050406030204" pitchFamily="18" charset="0"/>
                            </a:rPr>
                            <m:t>𝐵</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e>
                      </m:d>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𝐵𝐶</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𝐵</m:t>
                          </m:r>
                        </m:e>
                        <m:sup>
                          <m:r>
                            <a:rPr lang="en-IN" sz="2400" b="0" i="1" smtClean="0">
                              <a:latin typeface="Cambria Math" panose="02040503050406030204" pitchFamily="18" charset="0"/>
                            </a:rPr>
                            <m:t>′</m:t>
                          </m:r>
                        </m:sup>
                      </m:sSup>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4286118" y="4571419"/>
                <a:ext cx="4931735" cy="461665"/>
              </a:xfrm>
              <a:prstGeom prst="rect">
                <a:avLst/>
              </a:prstGeom>
              <a:blipFill rotWithShape="0">
                <a:blip r:embed="rId6"/>
                <a:stretch>
                  <a:fillRect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286118" y="5129338"/>
                <a:ext cx="38948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r>
                            <a:rPr lang="en-IN" sz="2400" b="0" i="1" smtClean="0">
                              <a:latin typeface="Cambria Math" panose="02040503050406030204" pitchFamily="18" charset="0"/>
                            </a:rPr>
                            <m:t> ⨁ </m:t>
                          </m:r>
                          <m:r>
                            <a:rPr lang="en-IN" sz="2400" b="0" i="1" smtClean="0">
                              <a:latin typeface="Cambria Math" panose="02040503050406030204" pitchFamily="18" charset="0"/>
                            </a:rPr>
                            <m:t>𝐶</m:t>
                          </m:r>
                        </m:e>
                      </m:d>
                      <m:r>
                        <a:rPr lang="en-IN" sz="2400" b="0" i="1" smtClean="0">
                          <a:latin typeface="Cambria Math" panose="02040503050406030204" pitchFamily="18" charset="0"/>
                        </a:rPr>
                        <m:t>+</m:t>
                      </m:r>
                      <m:r>
                        <a:rPr lang="en-IN" sz="2400" b="0" i="1" smtClean="0">
                          <a:latin typeface="Cambria Math" panose="02040503050406030204" pitchFamily="18" charset="0"/>
                        </a:rPr>
                        <m:t>𝐴</m:t>
                      </m:r>
                      <m:d>
                        <m:dPr>
                          <m:ctrlPr>
                            <a:rPr lang="en-IN" sz="2400" i="1">
                              <a:latin typeface="Cambria Math" panose="02040503050406030204" pitchFamily="18" charset="0"/>
                            </a:rPr>
                          </m:ctrlPr>
                        </m:dPr>
                        <m:e>
                          <m:r>
                            <a:rPr lang="en-IN" sz="2400" i="1">
                              <a:latin typeface="Cambria Math" panose="02040503050406030204" pitchFamily="18" charset="0"/>
                            </a:rPr>
                            <m:t>𝐵</m:t>
                          </m:r>
                          <m:r>
                            <a:rPr lang="en-IN" sz="2400" i="1">
                              <a:latin typeface="Cambria Math" panose="02040503050406030204" pitchFamily="18" charset="0"/>
                            </a:rPr>
                            <m:t> ⨁ </m:t>
                          </m:r>
                          <m:r>
                            <a:rPr lang="en-IN" sz="2400" i="1">
                              <a:latin typeface="Cambria Math" panose="02040503050406030204" pitchFamily="18" charset="0"/>
                            </a:rPr>
                            <m:t>𝐶</m:t>
                          </m:r>
                        </m:e>
                      </m:d>
                      <m:r>
                        <a:rPr lang="en-IN" sz="2400" b="0" i="1" smtClean="0">
                          <a:latin typeface="Cambria Math" panose="02040503050406030204" pitchFamily="18" charset="0"/>
                        </a:rPr>
                        <m:t>′</m:t>
                      </m:r>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286118" y="5129338"/>
                <a:ext cx="3894848" cy="461665"/>
              </a:xfrm>
              <a:prstGeom prst="rect">
                <a:avLst/>
              </a:prstGeom>
              <a:blipFill rotWithShape="0">
                <a:blip r:embed="rId7"/>
                <a:stretch>
                  <a:fillRect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286118" y="5636837"/>
                <a:ext cx="23521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 ⊕</m:t>
                      </m:r>
                      <m:r>
                        <a:rPr lang="en-IN" sz="2400" i="1">
                          <a:latin typeface="Cambria Math" panose="02040503050406030204" pitchFamily="18" charset="0"/>
                        </a:rPr>
                        <m:t>𝐵</m:t>
                      </m:r>
                      <m:r>
                        <a:rPr lang="en-IN" sz="2400" i="1">
                          <a:latin typeface="Cambria Math" panose="02040503050406030204" pitchFamily="18" charset="0"/>
                        </a:rPr>
                        <m:t> ⨁ </m:t>
                      </m:r>
                      <m:r>
                        <a:rPr lang="en-IN" sz="2400" i="1">
                          <a:latin typeface="Cambria Math" panose="02040503050406030204" pitchFamily="18" charset="0"/>
                        </a:rPr>
                        <m:t>𝐶</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286118" y="5636837"/>
                <a:ext cx="2352119" cy="461665"/>
              </a:xfrm>
              <a:prstGeom prst="rect">
                <a:avLst/>
              </a:prstGeom>
              <a:blipFill rotWithShape="0">
                <a:blip r:embed="rId8"/>
                <a:stretch>
                  <a:fillRect l="-259" b="-18667"/>
                </a:stretch>
              </a:blipFill>
            </p:spPr>
            <p:txBody>
              <a:bodyPr/>
              <a:lstStyle/>
              <a:p>
                <a:r>
                  <a:rPr lang="en-IN">
                    <a:noFill/>
                  </a:rPr>
                  <a:t> </a:t>
                </a:r>
              </a:p>
            </p:txBody>
          </p:sp>
        </mc:Fallback>
      </mc:AlternateContent>
      <p:sp>
        <p:nvSpPr>
          <p:cNvPr id="32" name="TextBox 31"/>
          <p:cNvSpPr txBox="1"/>
          <p:nvPr/>
        </p:nvSpPr>
        <p:spPr>
          <a:xfrm>
            <a:off x="5715000" y="981708"/>
            <a:ext cx="1149674" cy="461665"/>
          </a:xfrm>
          <a:prstGeom prst="rect">
            <a:avLst/>
          </a:prstGeom>
          <a:noFill/>
        </p:spPr>
        <p:txBody>
          <a:bodyPr wrap="none" rtlCol="0">
            <a:spAutoFit/>
          </a:bodyPr>
          <a:lstStyle/>
          <a:p>
            <a:r>
              <a:rPr lang="en-IN" sz="2400" dirty="0">
                <a:solidFill>
                  <a:srgbClr val="C00000"/>
                </a:solidFill>
              </a:rPr>
              <a:t>K - Map</a:t>
            </a:r>
          </a:p>
        </p:txBody>
      </p:sp>
    </p:spTree>
    <p:extLst>
      <p:ext uri="{BB962C8B-B14F-4D97-AF65-F5344CB8AC3E}">
        <p14:creationId xmlns:p14="http://schemas.microsoft.com/office/powerpoint/2010/main" val="2706158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down)">
                                      <p:cBhvr>
                                        <p:cTn id="9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3-bit parity generator using even parity bit</a:t>
            </a:r>
            <a:endParaRPr lang="en-IN" sz="3200" dirty="0"/>
          </a:p>
        </p:txBody>
      </p:sp>
      <p:sp>
        <p:nvSpPr>
          <p:cNvPr id="5" name="TextBox 4"/>
          <p:cNvSpPr txBox="1"/>
          <p:nvPr/>
        </p:nvSpPr>
        <p:spPr>
          <a:xfrm>
            <a:off x="176212" y="1519533"/>
            <a:ext cx="1935273" cy="461665"/>
          </a:xfrm>
          <a:prstGeom prst="rect">
            <a:avLst/>
          </a:prstGeom>
          <a:noFill/>
        </p:spPr>
        <p:txBody>
          <a:bodyPr wrap="none" rtlCol="0">
            <a:spAutoFit/>
          </a:bodyPr>
          <a:lstStyle/>
          <a:p>
            <a:r>
              <a:rPr lang="en-IN" sz="2400" dirty="0">
                <a:solidFill>
                  <a:srgbClr val="C00000"/>
                </a:solidFill>
              </a:rPr>
              <a:t>Logic Diagram</a:t>
            </a:r>
          </a:p>
        </p:txBody>
      </p:sp>
      <mc:AlternateContent xmlns:mc="http://schemas.openxmlformats.org/markup-compatibility/2006" xmlns:a14="http://schemas.microsoft.com/office/drawing/2010/main">
        <mc:Choice Requires="a14">
          <p:sp>
            <p:nvSpPr>
              <p:cNvPr id="31" name="Rectangle 30"/>
              <p:cNvSpPr/>
              <p:nvPr/>
            </p:nvSpPr>
            <p:spPr>
              <a:xfrm>
                <a:off x="190500" y="986134"/>
                <a:ext cx="23521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 ⊕</m:t>
                      </m:r>
                      <m:r>
                        <a:rPr lang="en-IN" sz="2400" i="1">
                          <a:latin typeface="Cambria Math" panose="02040503050406030204" pitchFamily="18" charset="0"/>
                        </a:rPr>
                        <m:t>𝐵</m:t>
                      </m:r>
                      <m:r>
                        <a:rPr lang="en-IN" sz="2400" i="1">
                          <a:latin typeface="Cambria Math" panose="02040503050406030204" pitchFamily="18" charset="0"/>
                        </a:rPr>
                        <m:t> ⨁ </m:t>
                      </m:r>
                      <m:r>
                        <a:rPr lang="en-IN" sz="2400" i="1">
                          <a:latin typeface="Cambria Math" panose="02040503050406030204" pitchFamily="18" charset="0"/>
                        </a:rPr>
                        <m:t>𝐶</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190500" y="986134"/>
                <a:ext cx="2352119" cy="461665"/>
              </a:xfrm>
              <a:prstGeom prst="rect">
                <a:avLst/>
              </a:prstGeom>
              <a:blipFill rotWithShape="0">
                <a:blip r:embed="rId2"/>
                <a:stretch>
                  <a:fillRect l="-259" b="-18667"/>
                </a:stretch>
              </a:blipFill>
            </p:spPr>
            <p:txBody>
              <a:bodyPr/>
              <a:lstStyle/>
              <a:p>
                <a:r>
                  <a:rPr lang="en-IN">
                    <a:noFill/>
                  </a:rPr>
                  <a:t> </a:t>
                </a:r>
              </a:p>
            </p:txBody>
          </p:sp>
        </mc:Fallback>
      </mc:AlternateContent>
      <p:grpSp>
        <p:nvGrpSpPr>
          <p:cNvPr id="33" name="Group 32"/>
          <p:cNvGrpSpPr/>
          <p:nvPr/>
        </p:nvGrpSpPr>
        <p:grpSpPr>
          <a:xfrm>
            <a:off x="1311866" y="2385865"/>
            <a:ext cx="1599238" cy="724319"/>
            <a:chOff x="3675121" y="5435203"/>
            <a:chExt cx="1599238" cy="724319"/>
          </a:xfrm>
        </p:grpSpPr>
        <p:cxnSp>
          <p:nvCxnSpPr>
            <p:cNvPr id="34" name="Straight Connector 33"/>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p:cNvGrpSpPr/>
          <p:nvPr/>
        </p:nvGrpSpPr>
        <p:grpSpPr>
          <a:xfrm>
            <a:off x="2882076" y="2566176"/>
            <a:ext cx="1599238" cy="724319"/>
            <a:chOff x="3675121" y="5435203"/>
            <a:chExt cx="1599238" cy="724319"/>
          </a:xfrm>
        </p:grpSpPr>
        <p:cxnSp>
          <p:nvCxnSpPr>
            <p:cNvPr id="41" name="Straight Connector 40"/>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Box 53"/>
          <p:cNvSpPr txBox="1"/>
          <p:nvPr/>
        </p:nvSpPr>
        <p:spPr>
          <a:xfrm>
            <a:off x="856600" y="2286000"/>
            <a:ext cx="362600" cy="461665"/>
          </a:xfrm>
          <a:prstGeom prst="rect">
            <a:avLst/>
          </a:prstGeom>
          <a:noFill/>
        </p:spPr>
        <p:txBody>
          <a:bodyPr wrap="none" rtlCol="0">
            <a:spAutoFit/>
          </a:bodyPr>
          <a:lstStyle/>
          <a:p>
            <a:r>
              <a:rPr lang="en-IN" sz="2400" dirty="0"/>
              <a:t>A</a:t>
            </a:r>
            <a:endParaRPr lang="en-IN" sz="2400" baseline="-25000" dirty="0"/>
          </a:p>
        </p:txBody>
      </p:sp>
      <p:sp>
        <p:nvSpPr>
          <p:cNvPr id="55" name="TextBox 54"/>
          <p:cNvSpPr txBox="1"/>
          <p:nvPr/>
        </p:nvSpPr>
        <p:spPr>
          <a:xfrm>
            <a:off x="856600" y="2747665"/>
            <a:ext cx="362600" cy="461665"/>
          </a:xfrm>
          <a:prstGeom prst="rect">
            <a:avLst/>
          </a:prstGeom>
          <a:noFill/>
        </p:spPr>
        <p:txBody>
          <a:bodyPr wrap="none" rtlCol="0">
            <a:spAutoFit/>
          </a:bodyPr>
          <a:lstStyle/>
          <a:p>
            <a:r>
              <a:rPr lang="en-IN" sz="2400" dirty="0"/>
              <a:t>B</a:t>
            </a:r>
            <a:endParaRPr lang="en-IN" sz="2400" baseline="-25000" dirty="0"/>
          </a:p>
        </p:txBody>
      </p:sp>
      <p:sp>
        <p:nvSpPr>
          <p:cNvPr id="56" name="TextBox 55"/>
          <p:cNvSpPr txBox="1"/>
          <p:nvPr/>
        </p:nvSpPr>
        <p:spPr>
          <a:xfrm>
            <a:off x="2517400" y="2897175"/>
            <a:ext cx="348172" cy="461665"/>
          </a:xfrm>
          <a:prstGeom prst="rect">
            <a:avLst/>
          </a:prstGeom>
          <a:noFill/>
        </p:spPr>
        <p:txBody>
          <a:bodyPr wrap="none" rtlCol="0">
            <a:spAutoFit/>
          </a:bodyPr>
          <a:lstStyle/>
          <a:p>
            <a:r>
              <a:rPr lang="en-IN" sz="2400" dirty="0"/>
              <a:t>C</a:t>
            </a:r>
            <a:endParaRPr lang="en-IN" sz="2400" baseline="-25000" dirty="0"/>
          </a:p>
        </p:txBody>
      </p:sp>
      <p:sp>
        <p:nvSpPr>
          <p:cNvPr id="57" name="TextBox 56"/>
          <p:cNvSpPr txBox="1"/>
          <p:nvPr/>
        </p:nvSpPr>
        <p:spPr>
          <a:xfrm>
            <a:off x="4554014" y="2676990"/>
            <a:ext cx="279244" cy="461665"/>
          </a:xfrm>
          <a:prstGeom prst="rect">
            <a:avLst/>
          </a:prstGeom>
          <a:noFill/>
        </p:spPr>
        <p:txBody>
          <a:bodyPr wrap="none" rtlCol="0">
            <a:spAutoFit/>
          </a:bodyPr>
          <a:lstStyle/>
          <a:p>
            <a:r>
              <a:rPr lang="en-IN" sz="2400" dirty="0"/>
              <a:t>f</a:t>
            </a:r>
          </a:p>
        </p:txBody>
      </p:sp>
    </p:spTree>
    <p:extLst>
      <p:ext uri="{BB962C8B-B14F-4D97-AF65-F5344CB8AC3E}">
        <p14:creationId xmlns:p14="http://schemas.microsoft.com/office/powerpoint/2010/main" val="561457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animBg="1"/>
      <p:bldP spid="54" grpId="0"/>
      <p:bldP spid="55" grpId="0"/>
      <p:bldP spid="56" grpId="0"/>
      <p:bldP spid="5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52400" y="0"/>
            <a:ext cx="4216505" cy="1070720"/>
          </a:xfrm>
          <a:prstGeom prst="rect">
            <a:avLst/>
          </a:prstGeom>
          <a:ln>
            <a:solidFill>
              <a:schemeClr val="tx1"/>
            </a:solid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t>Binary to </a:t>
            </a:r>
            <a:r>
              <a:rPr lang="en-IN" sz="3200" dirty="0" err="1"/>
              <a:t>Gray</a:t>
            </a:r>
            <a:r>
              <a:rPr lang="en-IN" sz="3200" dirty="0"/>
              <a:t> Code Converter</a:t>
            </a:r>
          </a:p>
        </p:txBody>
      </p:sp>
      <p:graphicFrame>
        <p:nvGraphicFramePr>
          <p:cNvPr id="5" name="Table 4"/>
          <p:cNvGraphicFramePr>
            <a:graphicFrameLocks noGrp="1"/>
          </p:cNvGraphicFramePr>
          <p:nvPr>
            <p:extLst>
              <p:ext uri="{D42A27DB-BD31-4B8C-83A1-F6EECF244321}">
                <p14:modId xmlns:p14="http://schemas.microsoft.com/office/powerpoint/2010/main" val="476702108"/>
              </p:ext>
            </p:extLst>
          </p:nvPr>
        </p:nvGraphicFramePr>
        <p:xfrm>
          <a:off x="4848225" y="121920"/>
          <a:ext cx="4176000" cy="6583680"/>
        </p:xfrm>
        <a:graphic>
          <a:graphicData uri="http://schemas.openxmlformats.org/drawingml/2006/table">
            <a:tbl>
              <a:tblPr firstRow="1">
                <a:tableStyleId>{616DA210-FB5B-4158-B5E0-FEB733F419BA}</a:tableStyleId>
              </a:tblPr>
              <a:tblGrid>
                <a:gridCol w="522000">
                  <a:extLst>
                    <a:ext uri="{9D8B030D-6E8A-4147-A177-3AD203B41FA5}">
                      <a16:colId xmlns:a16="http://schemas.microsoft.com/office/drawing/2014/main" val="20000"/>
                    </a:ext>
                  </a:extLst>
                </a:gridCol>
                <a:gridCol w="522000">
                  <a:extLst>
                    <a:ext uri="{9D8B030D-6E8A-4147-A177-3AD203B41FA5}">
                      <a16:colId xmlns:a16="http://schemas.microsoft.com/office/drawing/2014/main" val="20001"/>
                    </a:ext>
                  </a:extLst>
                </a:gridCol>
                <a:gridCol w="522000">
                  <a:extLst>
                    <a:ext uri="{9D8B030D-6E8A-4147-A177-3AD203B41FA5}">
                      <a16:colId xmlns:a16="http://schemas.microsoft.com/office/drawing/2014/main" val="20002"/>
                    </a:ext>
                  </a:extLst>
                </a:gridCol>
                <a:gridCol w="522000">
                  <a:extLst>
                    <a:ext uri="{9D8B030D-6E8A-4147-A177-3AD203B41FA5}">
                      <a16:colId xmlns:a16="http://schemas.microsoft.com/office/drawing/2014/main" val="20003"/>
                    </a:ext>
                  </a:extLst>
                </a:gridCol>
                <a:gridCol w="522000">
                  <a:extLst>
                    <a:ext uri="{9D8B030D-6E8A-4147-A177-3AD203B41FA5}">
                      <a16:colId xmlns:a16="http://schemas.microsoft.com/office/drawing/2014/main" val="20004"/>
                    </a:ext>
                  </a:extLst>
                </a:gridCol>
                <a:gridCol w="522000">
                  <a:extLst>
                    <a:ext uri="{9D8B030D-6E8A-4147-A177-3AD203B41FA5}">
                      <a16:colId xmlns:a16="http://schemas.microsoft.com/office/drawing/2014/main" val="20005"/>
                    </a:ext>
                  </a:extLst>
                </a:gridCol>
                <a:gridCol w="522000">
                  <a:extLst>
                    <a:ext uri="{9D8B030D-6E8A-4147-A177-3AD203B41FA5}">
                      <a16:colId xmlns:a16="http://schemas.microsoft.com/office/drawing/2014/main" val="20006"/>
                    </a:ext>
                  </a:extLst>
                </a:gridCol>
                <a:gridCol w="522000">
                  <a:extLst>
                    <a:ext uri="{9D8B030D-6E8A-4147-A177-3AD203B41FA5}">
                      <a16:colId xmlns:a16="http://schemas.microsoft.com/office/drawing/2014/main" val="20007"/>
                    </a:ext>
                  </a:extLst>
                </a:gridCol>
              </a:tblGrid>
              <a:tr h="364235">
                <a:tc gridSpan="4">
                  <a:txBody>
                    <a:bodyPr/>
                    <a:lstStyle/>
                    <a:p>
                      <a:pPr algn="ctr"/>
                      <a:r>
                        <a:rPr lang="en-US" sz="1800" b="1" baseline="0" dirty="0">
                          <a:solidFill>
                            <a:schemeClr val="bg1"/>
                          </a:solidFill>
                        </a:rPr>
                        <a:t>4-bit Binary</a:t>
                      </a:r>
                    </a:p>
                  </a:txBody>
                  <a:tcPr anchor="ctr">
                    <a:solidFill>
                      <a:schemeClr val="accent1"/>
                    </a:solidFill>
                  </a:tcPr>
                </a:tc>
                <a:tc hMerge="1">
                  <a:txBody>
                    <a:bodyPr/>
                    <a:lstStyle/>
                    <a:p>
                      <a:pPr algn="ctr"/>
                      <a:endParaRPr lang="en-US" sz="1800" b="1" baseline="-25000" dirty="0"/>
                    </a:p>
                  </a:txBody>
                  <a:tcPr anchor="ctr"/>
                </a:tc>
                <a:tc hMerge="1">
                  <a:txBody>
                    <a:bodyPr/>
                    <a:lstStyle/>
                    <a:p>
                      <a:pPr algn="ctr"/>
                      <a:endParaRPr lang="en-US" sz="1800" b="1" baseline="-25000" dirty="0"/>
                    </a:p>
                  </a:txBody>
                  <a:tcPr anchor="ctr"/>
                </a:tc>
                <a:tc hMerge="1">
                  <a:txBody>
                    <a:bodyPr/>
                    <a:lstStyle/>
                    <a:p>
                      <a:pPr algn="ctr"/>
                      <a:endParaRPr lang="en-US" sz="1800" b="1" baseline="-25000" dirty="0"/>
                    </a:p>
                  </a:txBody>
                  <a:tcPr anchor="ctr"/>
                </a:tc>
                <a:tc gridSpan="4">
                  <a:txBody>
                    <a:bodyPr/>
                    <a:lstStyle/>
                    <a:p>
                      <a:pPr algn="ctr"/>
                      <a:r>
                        <a:rPr lang="en-US" sz="1800" b="1" baseline="0" dirty="0">
                          <a:solidFill>
                            <a:schemeClr val="bg2"/>
                          </a:solidFill>
                        </a:rPr>
                        <a:t>4-bit Gray</a:t>
                      </a:r>
                    </a:p>
                  </a:txBody>
                  <a:tcPr anchor="ctr">
                    <a:solidFill>
                      <a:schemeClr val="accent1"/>
                    </a:solidFill>
                  </a:tcPr>
                </a:tc>
                <a:tc hMerge="1">
                  <a:txBody>
                    <a:bodyPr/>
                    <a:lstStyle/>
                    <a:p>
                      <a:pPr algn="ctr"/>
                      <a:endParaRPr lang="en-US" sz="1800" b="1" baseline="-25000" dirty="0">
                        <a:solidFill>
                          <a:schemeClr val="tx2"/>
                        </a:solidFill>
                      </a:endParaRPr>
                    </a:p>
                  </a:txBody>
                  <a:tcPr anchor="ctr"/>
                </a:tc>
                <a:tc hMerge="1">
                  <a:txBody>
                    <a:bodyPr/>
                    <a:lstStyle/>
                    <a:p>
                      <a:pPr algn="ctr"/>
                      <a:endParaRPr lang="en-US" sz="1800" b="1" baseline="-25000" dirty="0">
                        <a:solidFill>
                          <a:schemeClr val="tx2"/>
                        </a:solidFill>
                      </a:endParaRPr>
                    </a:p>
                  </a:txBody>
                  <a:tcPr anchor="ctr"/>
                </a:tc>
                <a:tc hMerge="1">
                  <a:txBody>
                    <a:bodyPr/>
                    <a:lstStyle/>
                    <a:p>
                      <a:pPr algn="ctr"/>
                      <a:endParaRPr lang="en-US" sz="1800" b="1" baseline="-25000" dirty="0">
                        <a:solidFill>
                          <a:schemeClr val="tx2"/>
                        </a:solidFill>
                      </a:endParaRPr>
                    </a:p>
                  </a:txBody>
                  <a:tcPr anchor="ctr"/>
                </a:tc>
                <a:extLst>
                  <a:ext uri="{0D108BD9-81ED-4DB2-BD59-A6C34878D82A}">
                    <a16:rowId xmlns:a16="http://schemas.microsoft.com/office/drawing/2014/main" val="10000"/>
                  </a:ext>
                </a:extLst>
              </a:tr>
              <a:tr h="364235">
                <a:tc>
                  <a:txBody>
                    <a:bodyPr/>
                    <a:lstStyle/>
                    <a:p>
                      <a:pPr algn="ctr"/>
                      <a:r>
                        <a:rPr lang="en-US" sz="1800" b="1" baseline="0" dirty="0"/>
                        <a:t>B</a:t>
                      </a:r>
                      <a:r>
                        <a:rPr lang="en-US" sz="1800" b="1" baseline="-25000" dirty="0"/>
                        <a:t>4</a:t>
                      </a:r>
                    </a:p>
                  </a:txBody>
                  <a:tcPr anchor="ctr"/>
                </a:tc>
                <a:tc>
                  <a:txBody>
                    <a:bodyPr/>
                    <a:lstStyle/>
                    <a:p>
                      <a:pPr algn="ctr"/>
                      <a:r>
                        <a:rPr lang="en-US" sz="1800" b="1" dirty="0"/>
                        <a:t>B</a:t>
                      </a:r>
                      <a:r>
                        <a:rPr lang="en-US" sz="1800" b="1" baseline="-25000" dirty="0"/>
                        <a:t>3</a:t>
                      </a:r>
                    </a:p>
                  </a:txBody>
                  <a:tcPr anchor="ctr"/>
                </a:tc>
                <a:tc>
                  <a:txBody>
                    <a:bodyPr/>
                    <a:lstStyle/>
                    <a:p>
                      <a:pPr algn="ctr"/>
                      <a:r>
                        <a:rPr lang="en-US" sz="1800" b="1" dirty="0"/>
                        <a:t>B</a:t>
                      </a:r>
                      <a:r>
                        <a:rPr lang="en-US" sz="1800" b="1" baseline="-25000" dirty="0"/>
                        <a:t>2</a:t>
                      </a:r>
                    </a:p>
                  </a:txBody>
                  <a:tcPr anchor="ctr"/>
                </a:tc>
                <a:tc>
                  <a:txBody>
                    <a:bodyPr/>
                    <a:lstStyle/>
                    <a:p>
                      <a:pPr algn="ctr"/>
                      <a:r>
                        <a:rPr lang="en-US" sz="1800" b="1" dirty="0"/>
                        <a:t>B</a:t>
                      </a:r>
                      <a:r>
                        <a:rPr lang="en-US" sz="1800" b="1" baseline="-25000" dirty="0"/>
                        <a:t>1</a:t>
                      </a:r>
                    </a:p>
                  </a:txBody>
                  <a:tcPr anchor="ctr"/>
                </a:tc>
                <a:tc>
                  <a:txBody>
                    <a:bodyPr/>
                    <a:lstStyle/>
                    <a:p>
                      <a:pPr algn="ctr"/>
                      <a:r>
                        <a:rPr lang="en-US" sz="1800" b="1" baseline="0" dirty="0">
                          <a:solidFill>
                            <a:schemeClr val="tx2"/>
                          </a:solidFill>
                        </a:rPr>
                        <a:t>G</a:t>
                      </a:r>
                      <a:r>
                        <a:rPr lang="en-US" sz="1800" b="1" baseline="-25000" dirty="0">
                          <a:solidFill>
                            <a:schemeClr val="tx2"/>
                          </a:solidFill>
                        </a:rPr>
                        <a:t>4</a:t>
                      </a:r>
                    </a:p>
                  </a:txBody>
                  <a:tcPr anchor="ctr"/>
                </a:tc>
                <a:tc>
                  <a:txBody>
                    <a:bodyPr/>
                    <a:lstStyle/>
                    <a:p>
                      <a:pPr algn="ctr"/>
                      <a:r>
                        <a:rPr lang="en-US" sz="1800" b="1" dirty="0">
                          <a:solidFill>
                            <a:schemeClr val="tx2"/>
                          </a:solidFill>
                        </a:rPr>
                        <a:t>G</a:t>
                      </a:r>
                      <a:r>
                        <a:rPr lang="en-US" sz="1800" b="1" baseline="-25000" dirty="0">
                          <a:solidFill>
                            <a:schemeClr val="tx2"/>
                          </a:solidFill>
                        </a:rPr>
                        <a:t>3</a:t>
                      </a:r>
                    </a:p>
                  </a:txBody>
                  <a:tcPr anchor="ctr"/>
                </a:tc>
                <a:tc>
                  <a:txBody>
                    <a:bodyPr/>
                    <a:lstStyle/>
                    <a:p>
                      <a:pPr algn="ctr"/>
                      <a:r>
                        <a:rPr lang="en-US" sz="1800" b="1" dirty="0">
                          <a:solidFill>
                            <a:schemeClr val="tx2"/>
                          </a:solidFill>
                        </a:rPr>
                        <a:t>G</a:t>
                      </a:r>
                      <a:r>
                        <a:rPr lang="en-US" sz="1800" b="1" baseline="-25000" dirty="0">
                          <a:solidFill>
                            <a:schemeClr val="tx2"/>
                          </a:solidFill>
                        </a:rPr>
                        <a:t>2</a:t>
                      </a:r>
                    </a:p>
                  </a:txBody>
                  <a:tcPr anchor="ctr"/>
                </a:tc>
                <a:tc>
                  <a:txBody>
                    <a:bodyPr/>
                    <a:lstStyle/>
                    <a:p>
                      <a:pPr algn="ctr"/>
                      <a:r>
                        <a:rPr lang="en-US" sz="1800" b="1" dirty="0">
                          <a:solidFill>
                            <a:schemeClr val="tx2"/>
                          </a:solidFill>
                        </a:rPr>
                        <a:t>G</a:t>
                      </a:r>
                      <a:r>
                        <a:rPr lang="en-US" sz="1800" b="1" baseline="-25000" dirty="0">
                          <a:solidFill>
                            <a:schemeClr val="tx2"/>
                          </a:solidFill>
                        </a:rPr>
                        <a:t>1</a:t>
                      </a:r>
                    </a:p>
                  </a:txBody>
                  <a:tcPr anchor="ctr"/>
                </a:tc>
                <a:extLst>
                  <a:ext uri="{0D108BD9-81ED-4DB2-BD59-A6C34878D82A}">
                    <a16:rowId xmlns:a16="http://schemas.microsoft.com/office/drawing/2014/main" val="10001"/>
                  </a:ext>
                </a:extLst>
              </a:tr>
              <a:tr h="364235">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02"/>
                  </a:ext>
                </a:extLst>
              </a:tr>
              <a:tr h="364235">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03"/>
                  </a:ext>
                </a:extLst>
              </a:tr>
              <a:tr h="364235">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04"/>
                  </a:ext>
                </a:extLst>
              </a:tr>
              <a:tr h="364235">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05"/>
                  </a:ext>
                </a:extLst>
              </a:tr>
              <a:tr h="364235">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06"/>
                  </a:ext>
                </a:extLst>
              </a:tr>
              <a:tr h="364235">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07"/>
                  </a:ext>
                </a:extLst>
              </a:tr>
              <a:tr h="364235">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08"/>
                  </a:ext>
                </a:extLst>
              </a:tr>
              <a:tr h="364235">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09"/>
                  </a:ext>
                </a:extLst>
              </a:tr>
              <a:tr h="364235">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10"/>
                  </a:ext>
                </a:extLst>
              </a:tr>
              <a:tr h="364235">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11"/>
                  </a:ext>
                </a:extLst>
              </a:tr>
              <a:tr h="364235">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12"/>
                  </a:ext>
                </a:extLst>
              </a:tr>
              <a:tr h="364235">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13"/>
                  </a:ext>
                </a:extLst>
              </a:tr>
              <a:tr h="364235">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14"/>
                  </a:ext>
                </a:extLst>
              </a:tr>
              <a:tr h="364235">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15"/>
                  </a:ext>
                </a:extLst>
              </a:tr>
              <a:tr h="364235">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0</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1</a:t>
                      </a:r>
                    </a:p>
                  </a:txBody>
                  <a:tcPr anchor="ctr"/>
                </a:tc>
                <a:extLst>
                  <a:ext uri="{0D108BD9-81ED-4DB2-BD59-A6C34878D82A}">
                    <a16:rowId xmlns:a16="http://schemas.microsoft.com/office/drawing/2014/main" val="10016"/>
                  </a:ext>
                </a:extLst>
              </a:tr>
              <a:tr h="364235">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t>1</a:t>
                      </a:r>
                    </a:p>
                  </a:txBody>
                  <a:tcPr anchor="ctr"/>
                </a:tc>
                <a:tc>
                  <a:txBody>
                    <a:bodyPr/>
                    <a:lstStyle/>
                    <a:p>
                      <a:pPr algn="ctr"/>
                      <a:r>
                        <a:rPr lang="en-US" sz="1800" dirty="0">
                          <a:solidFill>
                            <a:schemeClr val="tx2"/>
                          </a:solidFill>
                        </a:rPr>
                        <a:t>1</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0017"/>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108893" y="1070720"/>
                <a:ext cx="4767907"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4</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(8,9,10,11,12,13,14,15)</m:t>
                          </m:r>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08893" y="1070720"/>
                <a:ext cx="4767907" cy="986680"/>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8893" y="1828800"/>
                <a:ext cx="4097212"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(4,5,6,7,8,9,10,11)</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108893" y="1828800"/>
                <a:ext cx="4097212" cy="98668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08893" y="2586880"/>
                <a:ext cx="4437048"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(2,3,4,5,10,11,12,13)</m:t>
                          </m:r>
                        </m:e>
                      </m:nary>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08893" y="2586880"/>
                <a:ext cx="4437048" cy="98668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8893" y="3344960"/>
                <a:ext cx="4260012"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(1,2,5,6,9,10,13,14)</m:t>
                          </m:r>
                        </m:e>
                      </m:nary>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108893" y="3344960"/>
                <a:ext cx="4260012" cy="986680"/>
              </a:xfrm>
              <a:prstGeom prst="rect">
                <a:avLst/>
              </a:prstGeom>
              <a:blipFill rotWithShape="0">
                <a:blip r:embed="rId5"/>
                <a:stretch>
                  <a:fillRect/>
                </a:stretch>
              </a:blipFill>
            </p:spPr>
            <p:txBody>
              <a:bodyPr/>
              <a:lstStyle/>
              <a:p>
                <a:r>
                  <a:rPr lang="en-IN">
                    <a:noFill/>
                  </a:rPr>
                  <a:t> </a:t>
                </a:r>
              </a:p>
            </p:txBody>
          </p:sp>
        </mc:Fallback>
      </mc:AlternateContent>
      <p:sp>
        <p:nvSpPr>
          <p:cNvPr id="10" name="Rectangle 9"/>
          <p:cNvSpPr/>
          <p:nvPr/>
        </p:nvSpPr>
        <p:spPr>
          <a:xfrm>
            <a:off x="6989915" y="533400"/>
            <a:ext cx="415636" cy="617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497810" y="533400"/>
            <a:ext cx="415636" cy="617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8022599" y="533400"/>
            <a:ext cx="415636" cy="617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547388" y="533400"/>
            <a:ext cx="415636" cy="61789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5862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Binary to </a:t>
            </a:r>
            <a:r>
              <a:rPr lang="en-IN" dirty="0" err="1"/>
              <a:t>Gray</a:t>
            </a:r>
            <a:r>
              <a:rPr lang="en-IN" dirty="0"/>
              <a:t> Code Converter</a:t>
            </a:r>
          </a:p>
        </p:txBody>
      </p:sp>
      <p:sp>
        <p:nvSpPr>
          <p:cNvPr id="4" name="Content Placeholder 3"/>
          <p:cNvSpPr>
            <a:spLocks noGrp="1"/>
          </p:cNvSpPr>
          <p:nvPr>
            <p:ph idx="1"/>
          </p:nvPr>
        </p:nvSpPr>
        <p:spPr>
          <a:xfrm>
            <a:off x="190500" y="990600"/>
            <a:ext cx="8763000" cy="461665"/>
          </a:xfrm>
        </p:spPr>
        <p:txBody>
          <a:bodyPr>
            <a:normAutofit/>
          </a:bodyPr>
          <a:lstStyle/>
          <a:p>
            <a:r>
              <a:rPr lang="en-US" sz="2000" dirty="0"/>
              <a:t>K-Map for G</a:t>
            </a:r>
            <a:r>
              <a:rPr lang="en-US" sz="2000" baseline="-25000" dirty="0"/>
              <a:t>4</a:t>
            </a:r>
            <a:r>
              <a:rPr lang="en-US" sz="2000" dirty="0"/>
              <a:t>, G</a:t>
            </a:r>
            <a:r>
              <a:rPr lang="en-US" sz="2000" baseline="-25000" dirty="0"/>
              <a:t>3</a:t>
            </a:r>
            <a:r>
              <a:rPr lang="en-US" sz="2000" dirty="0"/>
              <a:t>, G</a:t>
            </a:r>
            <a:r>
              <a:rPr lang="en-US" sz="2000" baseline="-25000" dirty="0"/>
              <a:t>2</a:t>
            </a:r>
            <a:r>
              <a:rPr lang="en-US" sz="2000" dirty="0"/>
              <a:t>, G</a:t>
            </a:r>
            <a:r>
              <a:rPr lang="en-US" sz="2000" baseline="-25000" dirty="0"/>
              <a:t>1</a:t>
            </a:r>
            <a:r>
              <a:rPr lang="en-US" sz="2000" dirty="0"/>
              <a:t> function and their minimization are as follows</a:t>
            </a:r>
            <a:r>
              <a:rPr lang="en-IN" sz="2000" dirty="0"/>
              <a:t>:</a:t>
            </a:r>
            <a:endParaRPr lang="en-US" sz="2000" dirty="0"/>
          </a:p>
        </p:txBody>
      </p:sp>
      <p:grpSp>
        <p:nvGrpSpPr>
          <p:cNvPr id="6" name="Group 5"/>
          <p:cNvGrpSpPr/>
          <p:nvPr/>
        </p:nvGrpSpPr>
        <p:grpSpPr>
          <a:xfrm>
            <a:off x="76200" y="1900535"/>
            <a:ext cx="3954315" cy="4043065"/>
            <a:chOff x="2538413" y="1367135"/>
            <a:chExt cx="3954315" cy="4043065"/>
          </a:xfrm>
        </p:grpSpPr>
        <p:graphicFrame>
          <p:nvGraphicFramePr>
            <p:cNvPr id="7"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Straight Connector 7"/>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10" name="TextBox 9"/>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11" name="TextBox 10"/>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5" name="Group 34"/>
          <p:cNvGrpSpPr/>
          <p:nvPr/>
        </p:nvGrpSpPr>
        <p:grpSpPr>
          <a:xfrm>
            <a:off x="4876800" y="1900535"/>
            <a:ext cx="3902092" cy="4043065"/>
            <a:chOff x="2590636" y="1367135"/>
            <a:chExt cx="3902092" cy="4043065"/>
          </a:xfrm>
        </p:grpSpPr>
        <p:graphicFrame>
          <p:nvGraphicFramePr>
            <p:cNvPr id="3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7" name="Straight Connector 36"/>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9" name="TextBox 38"/>
            <p:cNvSpPr txBox="1"/>
            <p:nvPr/>
          </p:nvSpPr>
          <p:spPr>
            <a:xfrm>
              <a:off x="2590636"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40" name="TextBox 39"/>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1" name="TextBox 40"/>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2" name="TextBox 41"/>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3" name="TextBox 42"/>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4" name="TextBox 43"/>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5" name="TextBox 44"/>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6" name="TextBox 45"/>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7" name="TextBox 46"/>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8" name="TextBox 47"/>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9" name="TextBox 48"/>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0" name="TextBox 49"/>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51" name="TextBox 50"/>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2" name="TextBox 51"/>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3" name="TextBox 52"/>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4" name="TextBox 5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5" name="TextBox 5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6" name="TextBox 5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7" name="TextBox 5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8" name="TextBox 5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9" name="TextBox 5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60" name="TextBox 5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61" name="TextBox 6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2" name="TextBox 6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3" name="TextBox 62"/>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64" name="Rectangle 63"/>
              <p:cNvSpPr/>
              <p:nvPr/>
            </p:nvSpPr>
            <p:spPr>
              <a:xfrm>
                <a:off x="325093" y="1324748"/>
                <a:ext cx="4024948" cy="837665"/>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4</m:t>
                          </m:r>
                        </m:sub>
                      </m:sSub>
                      <m:r>
                        <a:rPr lang="en-IN" sz="2000" b="0" i="1" smtClean="0">
                          <a:latin typeface="Cambria Math" panose="02040503050406030204" pitchFamily="18" charset="0"/>
                        </a:rPr>
                        <m:t>=</m:t>
                      </m:r>
                      <m:nary>
                        <m:naryPr>
                          <m:chr m:val="∑"/>
                          <m:subHide m:val="on"/>
                          <m:supHide m:val="on"/>
                          <m:ctrlPr>
                            <a:rPr lang="en-IN" sz="2000" b="0" i="1" smtClean="0">
                              <a:latin typeface="Cambria Math" panose="02040503050406030204" pitchFamily="18" charset="0"/>
                            </a:rPr>
                          </m:ctrlPr>
                        </m:naryPr>
                        <m:sub/>
                        <m:sup/>
                        <m:e>
                          <m:r>
                            <a:rPr lang="en-IN" sz="2000" b="0" i="1" smtClean="0">
                              <a:latin typeface="Cambria Math" panose="02040503050406030204" pitchFamily="18" charset="0"/>
                            </a:rPr>
                            <m:t>𝑚</m:t>
                          </m:r>
                          <m:r>
                            <a:rPr lang="en-IN" sz="2000" b="0" i="1" smtClean="0">
                              <a:latin typeface="Cambria Math" panose="02040503050406030204" pitchFamily="18" charset="0"/>
                            </a:rPr>
                            <m:t>(8,9,10,11,12,13,14,15)</m:t>
                          </m:r>
                        </m:e>
                      </m:nary>
                    </m:oMath>
                  </m:oMathPara>
                </a14:m>
                <a:endParaRPr lang="en-US" sz="2000" dirty="0"/>
              </a:p>
            </p:txBody>
          </p:sp>
        </mc:Choice>
        <mc:Fallback xmlns="">
          <p:sp>
            <p:nvSpPr>
              <p:cNvPr id="64" name="Rectangle 63"/>
              <p:cNvSpPr>
                <a:spLocks noRot="1" noChangeAspect="1" noMove="1" noResize="1" noEditPoints="1" noAdjustHandles="1" noChangeArrowheads="1" noChangeShapeType="1" noTextEdit="1"/>
              </p:cNvSpPr>
              <p:nvPr/>
            </p:nvSpPr>
            <p:spPr>
              <a:xfrm>
                <a:off x="325093" y="1324748"/>
                <a:ext cx="4024948" cy="837665"/>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5334000" y="1324748"/>
                <a:ext cx="3461782" cy="837665"/>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m:t>
                      </m:r>
                      <m:nary>
                        <m:naryPr>
                          <m:chr m:val="∑"/>
                          <m:subHide m:val="on"/>
                          <m:supHide m:val="on"/>
                          <m:ctrlPr>
                            <a:rPr lang="en-IN" sz="2000" b="0" i="1" smtClean="0">
                              <a:latin typeface="Cambria Math" panose="02040503050406030204" pitchFamily="18" charset="0"/>
                            </a:rPr>
                          </m:ctrlPr>
                        </m:naryPr>
                        <m:sub/>
                        <m:sup/>
                        <m:e>
                          <m:r>
                            <a:rPr lang="en-IN" sz="2000" b="0" i="1" smtClean="0">
                              <a:latin typeface="Cambria Math" panose="02040503050406030204" pitchFamily="18" charset="0"/>
                            </a:rPr>
                            <m:t>𝑚</m:t>
                          </m:r>
                          <m:r>
                            <a:rPr lang="en-IN" sz="2000" b="0" i="1" smtClean="0">
                              <a:latin typeface="Cambria Math" panose="02040503050406030204" pitchFamily="18" charset="0"/>
                            </a:rPr>
                            <m:t>(4,5,6,7,8,9,10,11)</m:t>
                          </m:r>
                        </m:e>
                      </m:nary>
                    </m:oMath>
                  </m:oMathPara>
                </a14:m>
                <a:endParaRPr lang="en-US" sz="2000" dirty="0"/>
              </a:p>
            </p:txBody>
          </p:sp>
        </mc:Choice>
        <mc:Fallback xmlns="">
          <p:sp>
            <p:nvSpPr>
              <p:cNvPr id="65" name="Rectangle 64"/>
              <p:cNvSpPr>
                <a:spLocks noRot="1" noChangeAspect="1" noMove="1" noResize="1" noEditPoints="1" noAdjustHandles="1" noChangeArrowheads="1" noChangeShapeType="1" noTextEdit="1"/>
              </p:cNvSpPr>
              <p:nvPr/>
            </p:nvSpPr>
            <p:spPr>
              <a:xfrm>
                <a:off x="5334000" y="1324748"/>
                <a:ext cx="3461782" cy="837665"/>
              </a:xfrm>
              <a:prstGeom prst="rect">
                <a:avLst/>
              </a:prstGeom>
              <a:blipFill rotWithShape="0">
                <a:blip r:embed="rId3"/>
                <a:stretch>
                  <a:fillRect/>
                </a:stretch>
              </a:blipFill>
            </p:spPr>
            <p:txBody>
              <a:bodyPr/>
              <a:lstStyle/>
              <a:p>
                <a:r>
                  <a:rPr lang="en-IN">
                    <a:noFill/>
                  </a:rPr>
                  <a:t> </a:t>
                </a:r>
              </a:p>
            </p:txBody>
          </p:sp>
        </mc:Fallback>
      </mc:AlternateContent>
      <p:sp>
        <p:nvSpPr>
          <p:cNvPr id="66" name="TextBox 65"/>
          <p:cNvSpPr txBox="1"/>
          <p:nvPr/>
        </p:nvSpPr>
        <p:spPr>
          <a:xfrm>
            <a:off x="3410705" y="2772911"/>
            <a:ext cx="367408" cy="523221"/>
          </a:xfrm>
          <a:prstGeom prst="rect">
            <a:avLst/>
          </a:prstGeom>
          <a:noFill/>
        </p:spPr>
        <p:txBody>
          <a:bodyPr wrap="none" rtlCol="0">
            <a:spAutoFit/>
          </a:bodyPr>
          <a:lstStyle/>
          <a:p>
            <a:r>
              <a:rPr lang="en-US" sz="2800" dirty="0"/>
              <a:t>1</a:t>
            </a:r>
          </a:p>
        </p:txBody>
      </p:sp>
      <p:sp>
        <p:nvSpPr>
          <p:cNvPr id="67" name="TextBox 66"/>
          <p:cNvSpPr txBox="1"/>
          <p:nvPr/>
        </p:nvSpPr>
        <p:spPr>
          <a:xfrm>
            <a:off x="3410705" y="3629054"/>
            <a:ext cx="367408" cy="523221"/>
          </a:xfrm>
          <a:prstGeom prst="rect">
            <a:avLst/>
          </a:prstGeom>
          <a:noFill/>
        </p:spPr>
        <p:txBody>
          <a:bodyPr wrap="none" rtlCol="0">
            <a:spAutoFit/>
          </a:bodyPr>
          <a:lstStyle/>
          <a:p>
            <a:r>
              <a:rPr lang="en-US" sz="2800" dirty="0"/>
              <a:t>1</a:t>
            </a:r>
          </a:p>
        </p:txBody>
      </p:sp>
      <p:sp>
        <p:nvSpPr>
          <p:cNvPr id="68" name="TextBox 67"/>
          <p:cNvSpPr txBox="1"/>
          <p:nvPr/>
        </p:nvSpPr>
        <p:spPr>
          <a:xfrm>
            <a:off x="3410705" y="4473392"/>
            <a:ext cx="367408" cy="523221"/>
          </a:xfrm>
          <a:prstGeom prst="rect">
            <a:avLst/>
          </a:prstGeom>
          <a:noFill/>
        </p:spPr>
        <p:txBody>
          <a:bodyPr wrap="none" rtlCol="0">
            <a:spAutoFit/>
          </a:bodyPr>
          <a:lstStyle/>
          <a:p>
            <a:r>
              <a:rPr lang="en-US" sz="2800" dirty="0"/>
              <a:t>1</a:t>
            </a:r>
          </a:p>
        </p:txBody>
      </p:sp>
      <p:sp>
        <p:nvSpPr>
          <p:cNvPr id="69" name="TextBox 68"/>
          <p:cNvSpPr txBox="1"/>
          <p:nvPr/>
        </p:nvSpPr>
        <p:spPr>
          <a:xfrm>
            <a:off x="3410705" y="5329535"/>
            <a:ext cx="367408" cy="523221"/>
          </a:xfrm>
          <a:prstGeom prst="rect">
            <a:avLst/>
          </a:prstGeom>
          <a:noFill/>
        </p:spPr>
        <p:txBody>
          <a:bodyPr wrap="none" rtlCol="0">
            <a:spAutoFit/>
          </a:bodyPr>
          <a:lstStyle/>
          <a:p>
            <a:r>
              <a:rPr lang="en-US" sz="2800" dirty="0"/>
              <a:t>1</a:t>
            </a:r>
          </a:p>
        </p:txBody>
      </p:sp>
      <p:sp>
        <p:nvSpPr>
          <p:cNvPr id="70" name="TextBox 69"/>
          <p:cNvSpPr txBox="1"/>
          <p:nvPr/>
        </p:nvSpPr>
        <p:spPr>
          <a:xfrm>
            <a:off x="2620106" y="2772971"/>
            <a:ext cx="367408" cy="523221"/>
          </a:xfrm>
          <a:prstGeom prst="rect">
            <a:avLst/>
          </a:prstGeom>
          <a:noFill/>
        </p:spPr>
        <p:txBody>
          <a:bodyPr wrap="none" rtlCol="0">
            <a:spAutoFit/>
          </a:bodyPr>
          <a:lstStyle/>
          <a:p>
            <a:r>
              <a:rPr lang="en-US" sz="2800" dirty="0"/>
              <a:t>1</a:t>
            </a:r>
          </a:p>
        </p:txBody>
      </p:sp>
      <p:sp>
        <p:nvSpPr>
          <p:cNvPr id="71" name="TextBox 70"/>
          <p:cNvSpPr txBox="1"/>
          <p:nvPr/>
        </p:nvSpPr>
        <p:spPr>
          <a:xfrm>
            <a:off x="2620106" y="3629114"/>
            <a:ext cx="367408" cy="523221"/>
          </a:xfrm>
          <a:prstGeom prst="rect">
            <a:avLst/>
          </a:prstGeom>
          <a:noFill/>
        </p:spPr>
        <p:txBody>
          <a:bodyPr wrap="none" rtlCol="0">
            <a:spAutoFit/>
          </a:bodyPr>
          <a:lstStyle/>
          <a:p>
            <a:r>
              <a:rPr lang="en-US" sz="2800" dirty="0"/>
              <a:t>1</a:t>
            </a:r>
          </a:p>
        </p:txBody>
      </p:sp>
      <p:sp>
        <p:nvSpPr>
          <p:cNvPr id="72" name="TextBox 71"/>
          <p:cNvSpPr txBox="1"/>
          <p:nvPr/>
        </p:nvSpPr>
        <p:spPr>
          <a:xfrm>
            <a:off x="2620106" y="4473452"/>
            <a:ext cx="367408" cy="523221"/>
          </a:xfrm>
          <a:prstGeom prst="rect">
            <a:avLst/>
          </a:prstGeom>
          <a:noFill/>
        </p:spPr>
        <p:txBody>
          <a:bodyPr wrap="none" rtlCol="0">
            <a:spAutoFit/>
          </a:bodyPr>
          <a:lstStyle/>
          <a:p>
            <a:r>
              <a:rPr lang="en-US" sz="2800" dirty="0"/>
              <a:t>1</a:t>
            </a:r>
          </a:p>
        </p:txBody>
      </p:sp>
      <p:sp>
        <p:nvSpPr>
          <p:cNvPr id="73" name="TextBox 72"/>
          <p:cNvSpPr txBox="1"/>
          <p:nvPr/>
        </p:nvSpPr>
        <p:spPr>
          <a:xfrm>
            <a:off x="2620106" y="5329595"/>
            <a:ext cx="367408" cy="523221"/>
          </a:xfrm>
          <a:prstGeom prst="rect">
            <a:avLst/>
          </a:prstGeom>
          <a:noFill/>
        </p:spPr>
        <p:txBody>
          <a:bodyPr wrap="none" rtlCol="0">
            <a:spAutoFit/>
          </a:bodyPr>
          <a:lstStyle/>
          <a:p>
            <a:r>
              <a:rPr lang="en-US" sz="2800" dirty="0"/>
              <a:t>1</a:t>
            </a:r>
          </a:p>
        </p:txBody>
      </p:sp>
      <p:sp>
        <p:nvSpPr>
          <p:cNvPr id="74" name="Flowchart: Alternate Process 73"/>
          <p:cNvSpPr/>
          <p:nvPr/>
        </p:nvSpPr>
        <p:spPr>
          <a:xfrm>
            <a:off x="2545516" y="2671464"/>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8095534" y="2724328"/>
            <a:ext cx="367408" cy="523221"/>
          </a:xfrm>
          <a:prstGeom prst="rect">
            <a:avLst/>
          </a:prstGeom>
          <a:noFill/>
        </p:spPr>
        <p:txBody>
          <a:bodyPr wrap="none" rtlCol="0">
            <a:spAutoFit/>
          </a:bodyPr>
          <a:lstStyle/>
          <a:p>
            <a:r>
              <a:rPr lang="en-US" sz="2800" dirty="0"/>
              <a:t>1</a:t>
            </a:r>
          </a:p>
        </p:txBody>
      </p:sp>
      <p:sp>
        <p:nvSpPr>
          <p:cNvPr id="76" name="TextBox 75"/>
          <p:cNvSpPr txBox="1"/>
          <p:nvPr/>
        </p:nvSpPr>
        <p:spPr>
          <a:xfrm>
            <a:off x="8095534" y="3580471"/>
            <a:ext cx="367408" cy="523221"/>
          </a:xfrm>
          <a:prstGeom prst="rect">
            <a:avLst/>
          </a:prstGeom>
          <a:noFill/>
        </p:spPr>
        <p:txBody>
          <a:bodyPr wrap="none" rtlCol="0">
            <a:spAutoFit/>
          </a:bodyPr>
          <a:lstStyle/>
          <a:p>
            <a:r>
              <a:rPr lang="en-US" sz="2800" dirty="0"/>
              <a:t>1</a:t>
            </a:r>
          </a:p>
        </p:txBody>
      </p:sp>
      <p:sp>
        <p:nvSpPr>
          <p:cNvPr id="77" name="TextBox 76"/>
          <p:cNvSpPr txBox="1"/>
          <p:nvPr/>
        </p:nvSpPr>
        <p:spPr>
          <a:xfrm>
            <a:off x="8095534" y="4424809"/>
            <a:ext cx="367408" cy="523221"/>
          </a:xfrm>
          <a:prstGeom prst="rect">
            <a:avLst/>
          </a:prstGeom>
          <a:noFill/>
        </p:spPr>
        <p:txBody>
          <a:bodyPr wrap="none" rtlCol="0">
            <a:spAutoFit/>
          </a:bodyPr>
          <a:lstStyle/>
          <a:p>
            <a:r>
              <a:rPr lang="en-US" sz="2800" dirty="0"/>
              <a:t>1</a:t>
            </a:r>
          </a:p>
        </p:txBody>
      </p:sp>
      <p:sp>
        <p:nvSpPr>
          <p:cNvPr id="78" name="TextBox 77"/>
          <p:cNvSpPr txBox="1"/>
          <p:nvPr/>
        </p:nvSpPr>
        <p:spPr>
          <a:xfrm>
            <a:off x="8095534" y="5280952"/>
            <a:ext cx="367408" cy="523221"/>
          </a:xfrm>
          <a:prstGeom prst="rect">
            <a:avLst/>
          </a:prstGeom>
          <a:noFill/>
        </p:spPr>
        <p:txBody>
          <a:bodyPr wrap="none" rtlCol="0">
            <a:spAutoFit/>
          </a:bodyPr>
          <a:lstStyle/>
          <a:p>
            <a:r>
              <a:rPr lang="en-US" sz="2800" dirty="0"/>
              <a:t>1</a:t>
            </a:r>
          </a:p>
        </p:txBody>
      </p:sp>
      <p:sp>
        <p:nvSpPr>
          <p:cNvPr id="79" name="TextBox 78"/>
          <p:cNvSpPr txBox="1"/>
          <p:nvPr/>
        </p:nvSpPr>
        <p:spPr>
          <a:xfrm>
            <a:off x="6554080" y="2739008"/>
            <a:ext cx="367408" cy="523221"/>
          </a:xfrm>
          <a:prstGeom prst="rect">
            <a:avLst/>
          </a:prstGeom>
          <a:noFill/>
        </p:spPr>
        <p:txBody>
          <a:bodyPr wrap="none" rtlCol="0">
            <a:spAutoFit/>
          </a:bodyPr>
          <a:lstStyle/>
          <a:p>
            <a:r>
              <a:rPr lang="en-US" sz="2800" dirty="0"/>
              <a:t>1</a:t>
            </a:r>
          </a:p>
        </p:txBody>
      </p:sp>
      <p:sp>
        <p:nvSpPr>
          <p:cNvPr id="80" name="TextBox 79"/>
          <p:cNvSpPr txBox="1"/>
          <p:nvPr/>
        </p:nvSpPr>
        <p:spPr>
          <a:xfrm>
            <a:off x="6554080" y="3595151"/>
            <a:ext cx="367408" cy="523221"/>
          </a:xfrm>
          <a:prstGeom prst="rect">
            <a:avLst/>
          </a:prstGeom>
          <a:noFill/>
        </p:spPr>
        <p:txBody>
          <a:bodyPr wrap="none" rtlCol="0">
            <a:spAutoFit/>
          </a:bodyPr>
          <a:lstStyle/>
          <a:p>
            <a:r>
              <a:rPr lang="en-US" sz="2800" dirty="0"/>
              <a:t>1</a:t>
            </a:r>
          </a:p>
        </p:txBody>
      </p:sp>
      <p:sp>
        <p:nvSpPr>
          <p:cNvPr id="81" name="TextBox 80"/>
          <p:cNvSpPr txBox="1"/>
          <p:nvPr/>
        </p:nvSpPr>
        <p:spPr>
          <a:xfrm>
            <a:off x="6554080" y="4439489"/>
            <a:ext cx="367408" cy="523221"/>
          </a:xfrm>
          <a:prstGeom prst="rect">
            <a:avLst/>
          </a:prstGeom>
          <a:noFill/>
        </p:spPr>
        <p:txBody>
          <a:bodyPr wrap="none" rtlCol="0">
            <a:spAutoFit/>
          </a:bodyPr>
          <a:lstStyle/>
          <a:p>
            <a:r>
              <a:rPr lang="en-US" sz="2800" dirty="0"/>
              <a:t>1</a:t>
            </a:r>
          </a:p>
        </p:txBody>
      </p:sp>
      <p:sp>
        <p:nvSpPr>
          <p:cNvPr id="82" name="TextBox 81"/>
          <p:cNvSpPr txBox="1"/>
          <p:nvPr/>
        </p:nvSpPr>
        <p:spPr>
          <a:xfrm>
            <a:off x="6554080" y="5295632"/>
            <a:ext cx="367408" cy="523221"/>
          </a:xfrm>
          <a:prstGeom prst="rect">
            <a:avLst/>
          </a:prstGeom>
          <a:noFill/>
        </p:spPr>
        <p:txBody>
          <a:bodyPr wrap="none" rtlCol="0">
            <a:spAutoFit/>
          </a:bodyPr>
          <a:lstStyle/>
          <a:p>
            <a:r>
              <a:rPr lang="en-US" sz="2800" dirty="0"/>
              <a:t>1</a:t>
            </a:r>
          </a:p>
        </p:txBody>
      </p:sp>
      <p:sp>
        <p:nvSpPr>
          <p:cNvPr id="83" name="Flowchart: Alternate Process 82"/>
          <p:cNvSpPr/>
          <p:nvPr/>
        </p:nvSpPr>
        <p:spPr>
          <a:xfrm>
            <a:off x="6457420" y="2695664"/>
            <a:ext cx="522337"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Alternate Process 83"/>
          <p:cNvSpPr/>
          <p:nvPr/>
        </p:nvSpPr>
        <p:spPr>
          <a:xfrm>
            <a:off x="8028746" y="2666761"/>
            <a:ext cx="522337"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Rectangle 87"/>
              <p:cNvSpPr/>
              <p:nvPr/>
            </p:nvSpPr>
            <p:spPr>
              <a:xfrm>
                <a:off x="5029200" y="5943600"/>
                <a:ext cx="4121641" cy="523220"/>
              </a:xfrm>
              <a:prstGeom prst="rect">
                <a:avLst/>
              </a:prstGeom>
            </p:spPr>
            <p:txBody>
              <a:bodyPr wrap="none">
                <a:spAutoFit/>
              </a:bodyPr>
              <a:lstStyle/>
              <a:p>
                <a:r>
                  <a:rPr lang="en-US" sz="2800" dirty="0"/>
                  <a:t>G</a:t>
                </a:r>
                <a:r>
                  <a:rPr lang="en-US" sz="2800" baseline="-25000" dirty="0"/>
                  <a:t>3</a:t>
                </a:r>
                <a:r>
                  <a:rPr lang="en-US" sz="2800" dirty="0"/>
                  <a:t> = B</a:t>
                </a:r>
                <a:r>
                  <a:rPr lang="en-US" sz="2800" baseline="-25000" dirty="0"/>
                  <a:t>4</a:t>
                </a:r>
                <a:r>
                  <a:rPr lang="en-US" sz="2800" dirty="0"/>
                  <a:t>’B</a:t>
                </a:r>
                <a:r>
                  <a:rPr lang="en-US" sz="2800" baseline="-25000" dirty="0"/>
                  <a:t>3</a:t>
                </a:r>
                <a:r>
                  <a:rPr lang="en-US" sz="2800" dirty="0"/>
                  <a:t> + B</a:t>
                </a:r>
                <a:r>
                  <a:rPr lang="en-US" sz="2800" baseline="-25000" dirty="0"/>
                  <a:t>4</a:t>
                </a:r>
                <a:r>
                  <a:rPr lang="en-US" sz="2800" dirty="0"/>
                  <a:t>B</a:t>
                </a:r>
                <a:r>
                  <a:rPr lang="en-US" sz="2800" baseline="-25000" dirty="0"/>
                  <a:t>3</a:t>
                </a:r>
                <a:r>
                  <a:rPr lang="en-US" sz="2800" dirty="0"/>
                  <a:t>’ = B</a:t>
                </a:r>
                <a:r>
                  <a:rPr lang="en-US" sz="2800" baseline="-25000" dirty="0"/>
                  <a:t>4</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3</a:t>
                </a:r>
              </a:p>
            </p:txBody>
          </p:sp>
        </mc:Choice>
        <mc:Fallback xmlns="">
          <p:sp>
            <p:nvSpPr>
              <p:cNvPr id="88" name="Rectangle 87"/>
              <p:cNvSpPr>
                <a:spLocks noRot="1" noChangeAspect="1" noMove="1" noResize="1" noEditPoints="1" noAdjustHandles="1" noChangeArrowheads="1" noChangeShapeType="1" noTextEdit="1"/>
              </p:cNvSpPr>
              <p:nvPr/>
            </p:nvSpPr>
            <p:spPr>
              <a:xfrm>
                <a:off x="5029200" y="5943600"/>
                <a:ext cx="4121641" cy="523220"/>
              </a:xfrm>
              <a:prstGeom prst="rect">
                <a:avLst/>
              </a:prstGeom>
              <a:blipFill rotWithShape="0">
                <a:blip r:embed="rId4"/>
                <a:stretch>
                  <a:fillRect l="-2959" t="-10465" r="-444" b="-32558"/>
                </a:stretch>
              </a:blipFill>
            </p:spPr>
            <p:txBody>
              <a:bodyPr/>
              <a:lstStyle/>
              <a:p>
                <a:r>
                  <a:rPr lang="en-IN">
                    <a:noFill/>
                  </a:rPr>
                  <a:t> </a:t>
                </a:r>
              </a:p>
            </p:txBody>
          </p:sp>
        </mc:Fallback>
      </mc:AlternateContent>
      <p:sp>
        <p:nvSpPr>
          <p:cNvPr id="89" name="Rectangle 88"/>
          <p:cNvSpPr/>
          <p:nvPr/>
        </p:nvSpPr>
        <p:spPr>
          <a:xfrm>
            <a:off x="1828800" y="5943600"/>
            <a:ext cx="1192955" cy="523220"/>
          </a:xfrm>
          <a:prstGeom prst="rect">
            <a:avLst/>
          </a:prstGeom>
        </p:spPr>
        <p:txBody>
          <a:bodyPr wrap="none">
            <a:spAutoFit/>
          </a:bodyPr>
          <a:lstStyle/>
          <a:p>
            <a:r>
              <a:rPr lang="en-US" sz="2800" dirty="0"/>
              <a:t>G</a:t>
            </a:r>
            <a:r>
              <a:rPr lang="en-US" sz="2800" baseline="-25000" dirty="0"/>
              <a:t>4</a:t>
            </a:r>
            <a:r>
              <a:rPr lang="en-US" sz="2800" dirty="0"/>
              <a:t> = B</a:t>
            </a:r>
            <a:r>
              <a:rPr lang="en-US" sz="2800" baseline="-25000" dirty="0"/>
              <a:t>4</a:t>
            </a:r>
            <a:endParaRPr lang="en-US" sz="2800" dirty="0"/>
          </a:p>
        </p:txBody>
      </p:sp>
    </p:spTree>
    <p:extLst>
      <p:ext uri="{BB962C8B-B14F-4D97-AF65-F5344CB8AC3E}">
        <p14:creationId xmlns:p14="http://schemas.microsoft.com/office/powerpoint/2010/main" val="3625980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down)">
                                      <p:cBhvr>
                                        <p:cTn id="19" dur="500"/>
                                        <p:tgtEl>
                                          <p:spTgt spid="6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500"/>
                                        <p:tgtEl>
                                          <p:spTgt spid="6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down)">
                                      <p:cBhvr>
                                        <p:cTn id="28" dur="500"/>
                                        <p:tgtEl>
                                          <p:spTgt spid="6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down)">
                                      <p:cBhvr>
                                        <p:cTn id="31" dur="500"/>
                                        <p:tgtEl>
                                          <p:spTgt spid="7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down)">
                                      <p:cBhvr>
                                        <p:cTn id="34" dur="500"/>
                                        <p:tgtEl>
                                          <p:spTgt spid="7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down)">
                                      <p:cBhvr>
                                        <p:cTn id="37" dur="500"/>
                                        <p:tgtEl>
                                          <p:spTgt spid="7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down)">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wipe(left)">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wipe(down)">
                                      <p:cBhvr>
                                        <p:cTn id="63" dur="500"/>
                                        <p:tgtEl>
                                          <p:spTgt spid="7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down)">
                                      <p:cBhvr>
                                        <p:cTn id="66" dur="500"/>
                                        <p:tgtEl>
                                          <p:spTgt spid="8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wipe(down)">
                                      <p:cBhvr>
                                        <p:cTn id="69" dur="500"/>
                                        <p:tgtEl>
                                          <p:spTgt spid="8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82"/>
                                        </p:tgtEl>
                                        <p:attrNameLst>
                                          <p:attrName>style.visibility</p:attrName>
                                        </p:attrNameLst>
                                      </p:cBhvr>
                                      <p:to>
                                        <p:strVal val="visible"/>
                                      </p:to>
                                    </p:set>
                                    <p:animEffect transition="in" filter="wipe(down)">
                                      <p:cBhvr>
                                        <p:cTn id="72" dur="500"/>
                                        <p:tgtEl>
                                          <p:spTgt spid="8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wipe(down)">
                                      <p:cBhvr>
                                        <p:cTn id="78" dur="500"/>
                                        <p:tgtEl>
                                          <p:spTgt spid="7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down)">
                                      <p:cBhvr>
                                        <p:cTn id="81" dur="500"/>
                                        <p:tgtEl>
                                          <p:spTgt spid="77"/>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500"/>
                                        <p:tgtEl>
                                          <p:spTgt spid="7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wipe(down)">
                                      <p:cBhvr>
                                        <p:cTn id="89" dur="500"/>
                                        <p:tgtEl>
                                          <p:spTgt spid="8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84"/>
                                        </p:tgtEl>
                                        <p:attrNameLst>
                                          <p:attrName>style.visibility</p:attrName>
                                        </p:attrNameLst>
                                      </p:cBhvr>
                                      <p:to>
                                        <p:strVal val="visible"/>
                                      </p:to>
                                    </p:set>
                                    <p:animEffect transition="in" filter="wipe(down)">
                                      <p:cBhvr>
                                        <p:cTn id="94" dur="500"/>
                                        <p:tgtEl>
                                          <p:spTgt spid="8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wipe(left)">
                                      <p:cBhvr>
                                        <p:cTn id="9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4" grpId="0" animBg="1"/>
      <p:bldP spid="65" grpId="0" animBg="1"/>
      <p:bldP spid="66" grpId="0"/>
      <p:bldP spid="67" grpId="0"/>
      <p:bldP spid="68" grpId="0"/>
      <p:bldP spid="69" grpId="0"/>
      <p:bldP spid="70" grpId="0"/>
      <p:bldP spid="71" grpId="0"/>
      <p:bldP spid="72" grpId="0"/>
      <p:bldP spid="73" grpId="0"/>
      <p:bldP spid="74" grpId="0" animBg="1"/>
      <p:bldP spid="75" grpId="0"/>
      <p:bldP spid="76" grpId="0"/>
      <p:bldP spid="77" grpId="0"/>
      <p:bldP spid="78" grpId="0"/>
      <p:bldP spid="79" grpId="0"/>
      <p:bldP spid="80" grpId="0"/>
      <p:bldP spid="81" grpId="0"/>
      <p:bldP spid="82" grpId="0"/>
      <p:bldP spid="83" grpId="0" animBg="1"/>
      <p:bldP spid="84" grpId="0" animBg="1"/>
      <p:bldP spid="88" grpId="0" animBg="1"/>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K-Maps</a:t>
            </a:r>
          </a:p>
        </p:txBody>
      </p:sp>
      <p:sp>
        <p:nvSpPr>
          <p:cNvPr id="3" name="Content Placeholder 2"/>
          <p:cNvSpPr>
            <a:spLocks noGrp="1"/>
          </p:cNvSpPr>
          <p:nvPr>
            <p:ph idx="1"/>
          </p:nvPr>
        </p:nvSpPr>
        <p:spPr/>
        <p:txBody>
          <a:bodyPr/>
          <a:lstStyle/>
          <a:p>
            <a:pPr algn="just">
              <a:spcBef>
                <a:spcPct val="40000"/>
              </a:spcBef>
            </a:pPr>
            <a:r>
              <a:rPr lang="en-US" altLang="en-US" dirty="0"/>
              <a:t>Simplification of Boolean functions leads to simpler (and usually faster) digital circuits.</a:t>
            </a:r>
          </a:p>
          <a:p>
            <a:pPr algn="just">
              <a:spcBef>
                <a:spcPct val="40000"/>
              </a:spcBef>
            </a:pPr>
            <a:r>
              <a:rPr lang="en-US" altLang="en-US" dirty="0"/>
              <a:t>Simplifying Boolean functions using identities is time-consuming and error-prone.</a:t>
            </a:r>
          </a:p>
          <a:p>
            <a:pPr algn="just">
              <a:spcBef>
                <a:spcPct val="40000"/>
              </a:spcBef>
            </a:pPr>
            <a:r>
              <a:rPr lang="en-US" altLang="en-US" dirty="0"/>
              <a:t>This special section presents an easy, systematic method for reducing Boolean expressions.</a:t>
            </a:r>
          </a:p>
        </p:txBody>
      </p:sp>
    </p:spTree>
    <p:extLst>
      <p:ext uri="{BB962C8B-B14F-4D97-AF65-F5344CB8AC3E}">
        <p14:creationId xmlns:p14="http://schemas.microsoft.com/office/powerpoint/2010/main" val="3831283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Binary to </a:t>
            </a:r>
            <a:r>
              <a:rPr lang="en-IN" dirty="0" err="1"/>
              <a:t>Gray</a:t>
            </a:r>
            <a:r>
              <a:rPr lang="en-IN" dirty="0"/>
              <a:t> Code Converter</a:t>
            </a:r>
          </a:p>
        </p:txBody>
      </p:sp>
      <p:grpSp>
        <p:nvGrpSpPr>
          <p:cNvPr id="6" name="Group 5"/>
          <p:cNvGrpSpPr/>
          <p:nvPr/>
        </p:nvGrpSpPr>
        <p:grpSpPr>
          <a:xfrm>
            <a:off x="76200" y="1490187"/>
            <a:ext cx="3954315" cy="4043065"/>
            <a:chOff x="2538413" y="1367135"/>
            <a:chExt cx="3954315" cy="4043065"/>
          </a:xfrm>
        </p:grpSpPr>
        <p:graphicFrame>
          <p:nvGraphicFramePr>
            <p:cNvPr id="7"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Straight Connector 7"/>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10" name="TextBox 9"/>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11" name="TextBox 10"/>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5" name="Group 34"/>
          <p:cNvGrpSpPr/>
          <p:nvPr/>
        </p:nvGrpSpPr>
        <p:grpSpPr>
          <a:xfrm>
            <a:off x="4825959" y="1490187"/>
            <a:ext cx="3952933" cy="4043065"/>
            <a:chOff x="2539795" y="1367135"/>
            <a:chExt cx="3952933" cy="4043065"/>
          </a:xfrm>
        </p:grpSpPr>
        <p:graphicFrame>
          <p:nvGraphicFramePr>
            <p:cNvPr id="3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7" name="Straight Connector 36"/>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9" name="TextBox 38"/>
            <p:cNvSpPr txBox="1"/>
            <p:nvPr/>
          </p:nvSpPr>
          <p:spPr>
            <a:xfrm>
              <a:off x="2539795" y="1802268"/>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40" name="TextBox 39"/>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1" name="TextBox 40"/>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2" name="TextBox 41"/>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3" name="TextBox 42"/>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4" name="TextBox 43"/>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5" name="TextBox 44"/>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6" name="TextBox 45"/>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7" name="TextBox 46"/>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8" name="TextBox 47"/>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9" name="TextBox 48"/>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0" name="TextBox 49"/>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51" name="TextBox 50"/>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2" name="TextBox 51"/>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3" name="TextBox 52"/>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4" name="TextBox 5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5" name="TextBox 5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6" name="TextBox 5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7" name="TextBox 5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8" name="TextBox 5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9" name="TextBox 5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60" name="TextBox 5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61" name="TextBox 6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2" name="TextBox 6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3" name="TextBox 62"/>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64" name="Rectangle 63"/>
              <p:cNvSpPr/>
              <p:nvPr/>
            </p:nvSpPr>
            <p:spPr>
              <a:xfrm>
                <a:off x="467760" y="914400"/>
                <a:ext cx="3739613" cy="837665"/>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nary>
                        <m:naryPr>
                          <m:chr m:val="∑"/>
                          <m:subHide m:val="on"/>
                          <m:supHide m:val="on"/>
                          <m:ctrlPr>
                            <a:rPr lang="en-IN" sz="2000" b="0" i="1" smtClean="0">
                              <a:latin typeface="Cambria Math" panose="02040503050406030204" pitchFamily="18" charset="0"/>
                            </a:rPr>
                          </m:ctrlPr>
                        </m:naryPr>
                        <m:sub/>
                        <m:sup/>
                        <m:e>
                          <m:r>
                            <a:rPr lang="en-IN" sz="2000" b="0" i="1" smtClean="0">
                              <a:latin typeface="Cambria Math" panose="02040503050406030204" pitchFamily="18" charset="0"/>
                            </a:rPr>
                            <m:t>𝑚</m:t>
                          </m:r>
                          <m:r>
                            <a:rPr lang="en-IN" sz="2000" b="0" i="1" smtClean="0">
                              <a:latin typeface="Cambria Math" panose="02040503050406030204" pitchFamily="18" charset="0"/>
                            </a:rPr>
                            <m:t>(2,3,4,5,10,11,12,13)</m:t>
                          </m:r>
                        </m:e>
                      </m:nary>
                    </m:oMath>
                  </m:oMathPara>
                </a14:m>
                <a:endParaRPr lang="en-US" sz="2000" dirty="0"/>
              </a:p>
            </p:txBody>
          </p:sp>
        </mc:Choice>
        <mc:Fallback xmlns="">
          <p:sp>
            <p:nvSpPr>
              <p:cNvPr id="64" name="Rectangle 63"/>
              <p:cNvSpPr>
                <a:spLocks noRot="1" noChangeAspect="1" noMove="1" noResize="1" noEditPoints="1" noAdjustHandles="1" noChangeArrowheads="1" noChangeShapeType="1" noTextEdit="1"/>
              </p:cNvSpPr>
              <p:nvPr/>
            </p:nvSpPr>
            <p:spPr>
              <a:xfrm>
                <a:off x="467760" y="914400"/>
                <a:ext cx="3739613" cy="837665"/>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5262667" y="914400"/>
                <a:ext cx="3604448" cy="837665"/>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nary>
                        <m:naryPr>
                          <m:chr m:val="∑"/>
                          <m:subHide m:val="on"/>
                          <m:supHide m:val="on"/>
                          <m:ctrlPr>
                            <a:rPr lang="en-IN" sz="2000" b="0" i="1" smtClean="0">
                              <a:latin typeface="Cambria Math" panose="02040503050406030204" pitchFamily="18" charset="0"/>
                            </a:rPr>
                          </m:ctrlPr>
                        </m:naryPr>
                        <m:sub/>
                        <m:sup/>
                        <m:e>
                          <m:r>
                            <a:rPr lang="en-IN" sz="2000" b="0" i="1" smtClean="0">
                              <a:latin typeface="Cambria Math" panose="02040503050406030204" pitchFamily="18" charset="0"/>
                            </a:rPr>
                            <m:t>𝑚</m:t>
                          </m:r>
                          <m:r>
                            <a:rPr lang="en-IN" sz="2000" b="0" i="1" smtClean="0">
                              <a:latin typeface="Cambria Math" panose="02040503050406030204" pitchFamily="18" charset="0"/>
                            </a:rPr>
                            <m:t>(1,2,5,6,9,10,13,14)</m:t>
                          </m:r>
                        </m:e>
                      </m:nary>
                    </m:oMath>
                  </m:oMathPara>
                </a14:m>
                <a:endParaRPr lang="en-US" sz="2000" dirty="0"/>
              </a:p>
            </p:txBody>
          </p:sp>
        </mc:Choice>
        <mc:Fallback xmlns="">
          <p:sp>
            <p:nvSpPr>
              <p:cNvPr id="65" name="Rectangle 64"/>
              <p:cNvSpPr>
                <a:spLocks noRot="1" noChangeAspect="1" noMove="1" noResize="1" noEditPoints="1" noAdjustHandles="1" noChangeArrowheads="1" noChangeShapeType="1" noTextEdit="1"/>
              </p:cNvSpPr>
              <p:nvPr/>
            </p:nvSpPr>
            <p:spPr>
              <a:xfrm>
                <a:off x="5262667" y="914400"/>
                <a:ext cx="3604448" cy="837665"/>
              </a:xfrm>
              <a:prstGeom prst="rect">
                <a:avLst/>
              </a:prstGeom>
              <a:blipFill rotWithShape="0">
                <a:blip r:embed="rId3"/>
                <a:stretch>
                  <a:fillRect/>
                </a:stretch>
              </a:blipFill>
            </p:spPr>
            <p:txBody>
              <a:bodyPr/>
              <a:lstStyle/>
              <a:p>
                <a:r>
                  <a:rPr lang="en-IN">
                    <a:noFill/>
                  </a:rPr>
                  <a:t> </a:t>
                </a:r>
              </a:p>
            </p:txBody>
          </p:sp>
        </mc:Fallback>
      </mc:AlternateContent>
      <p:sp>
        <p:nvSpPr>
          <p:cNvPr id="66" name="TextBox 65"/>
          <p:cNvSpPr txBox="1"/>
          <p:nvPr/>
        </p:nvSpPr>
        <p:spPr>
          <a:xfrm>
            <a:off x="2608906" y="2390686"/>
            <a:ext cx="367408" cy="523221"/>
          </a:xfrm>
          <a:prstGeom prst="rect">
            <a:avLst/>
          </a:prstGeom>
          <a:noFill/>
        </p:spPr>
        <p:txBody>
          <a:bodyPr wrap="none" rtlCol="0">
            <a:spAutoFit/>
          </a:bodyPr>
          <a:lstStyle/>
          <a:p>
            <a:r>
              <a:rPr lang="en-US" sz="2800" dirty="0"/>
              <a:t>1</a:t>
            </a:r>
          </a:p>
        </p:txBody>
      </p:sp>
      <p:sp>
        <p:nvSpPr>
          <p:cNvPr id="67" name="TextBox 66"/>
          <p:cNvSpPr txBox="1"/>
          <p:nvPr/>
        </p:nvSpPr>
        <p:spPr>
          <a:xfrm>
            <a:off x="2608906" y="3246829"/>
            <a:ext cx="367408" cy="523221"/>
          </a:xfrm>
          <a:prstGeom prst="rect">
            <a:avLst/>
          </a:prstGeom>
          <a:noFill/>
        </p:spPr>
        <p:txBody>
          <a:bodyPr wrap="none" rtlCol="0">
            <a:spAutoFit/>
          </a:bodyPr>
          <a:lstStyle/>
          <a:p>
            <a:r>
              <a:rPr lang="en-US" sz="2800" dirty="0"/>
              <a:t>1</a:t>
            </a:r>
          </a:p>
        </p:txBody>
      </p:sp>
      <p:sp>
        <p:nvSpPr>
          <p:cNvPr id="68" name="TextBox 67"/>
          <p:cNvSpPr txBox="1"/>
          <p:nvPr/>
        </p:nvSpPr>
        <p:spPr>
          <a:xfrm>
            <a:off x="3410705" y="4063044"/>
            <a:ext cx="367408" cy="523221"/>
          </a:xfrm>
          <a:prstGeom prst="rect">
            <a:avLst/>
          </a:prstGeom>
          <a:noFill/>
        </p:spPr>
        <p:txBody>
          <a:bodyPr wrap="none" rtlCol="0">
            <a:spAutoFit/>
          </a:bodyPr>
          <a:lstStyle/>
          <a:p>
            <a:r>
              <a:rPr lang="en-US" sz="2800" dirty="0"/>
              <a:t>1</a:t>
            </a:r>
          </a:p>
        </p:txBody>
      </p:sp>
      <p:sp>
        <p:nvSpPr>
          <p:cNvPr id="69" name="TextBox 68"/>
          <p:cNvSpPr txBox="1"/>
          <p:nvPr/>
        </p:nvSpPr>
        <p:spPr>
          <a:xfrm>
            <a:off x="3410705" y="4919187"/>
            <a:ext cx="367408" cy="523221"/>
          </a:xfrm>
          <a:prstGeom prst="rect">
            <a:avLst/>
          </a:prstGeom>
          <a:noFill/>
        </p:spPr>
        <p:txBody>
          <a:bodyPr wrap="none" rtlCol="0">
            <a:spAutoFit/>
          </a:bodyPr>
          <a:lstStyle/>
          <a:p>
            <a:r>
              <a:rPr lang="en-US" sz="2800" dirty="0"/>
              <a:t>1</a:t>
            </a:r>
          </a:p>
        </p:txBody>
      </p:sp>
      <p:sp>
        <p:nvSpPr>
          <p:cNvPr id="70" name="TextBox 69"/>
          <p:cNvSpPr txBox="1"/>
          <p:nvPr/>
        </p:nvSpPr>
        <p:spPr>
          <a:xfrm>
            <a:off x="1007465" y="4001488"/>
            <a:ext cx="367408" cy="523221"/>
          </a:xfrm>
          <a:prstGeom prst="rect">
            <a:avLst/>
          </a:prstGeom>
          <a:noFill/>
        </p:spPr>
        <p:txBody>
          <a:bodyPr wrap="none" rtlCol="0">
            <a:spAutoFit/>
          </a:bodyPr>
          <a:lstStyle/>
          <a:p>
            <a:r>
              <a:rPr lang="en-US" sz="2800" dirty="0"/>
              <a:t>1</a:t>
            </a:r>
          </a:p>
        </p:txBody>
      </p:sp>
      <p:sp>
        <p:nvSpPr>
          <p:cNvPr id="71" name="TextBox 70"/>
          <p:cNvSpPr txBox="1"/>
          <p:nvPr/>
        </p:nvSpPr>
        <p:spPr>
          <a:xfrm>
            <a:off x="1007465" y="4857631"/>
            <a:ext cx="367408" cy="523221"/>
          </a:xfrm>
          <a:prstGeom prst="rect">
            <a:avLst/>
          </a:prstGeom>
          <a:noFill/>
        </p:spPr>
        <p:txBody>
          <a:bodyPr wrap="none" rtlCol="0">
            <a:spAutoFit/>
          </a:bodyPr>
          <a:lstStyle/>
          <a:p>
            <a:r>
              <a:rPr lang="en-US" sz="2800" dirty="0"/>
              <a:t>1</a:t>
            </a:r>
          </a:p>
        </p:txBody>
      </p:sp>
      <p:sp>
        <p:nvSpPr>
          <p:cNvPr id="72" name="TextBox 71"/>
          <p:cNvSpPr txBox="1"/>
          <p:nvPr/>
        </p:nvSpPr>
        <p:spPr>
          <a:xfrm>
            <a:off x="1776832" y="2390686"/>
            <a:ext cx="367408" cy="523221"/>
          </a:xfrm>
          <a:prstGeom prst="rect">
            <a:avLst/>
          </a:prstGeom>
          <a:noFill/>
        </p:spPr>
        <p:txBody>
          <a:bodyPr wrap="none" rtlCol="0">
            <a:spAutoFit/>
          </a:bodyPr>
          <a:lstStyle/>
          <a:p>
            <a:r>
              <a:rPr lang="en-US" sz="2800" dirty="0"/>
              <a:t>1</a:t>
            </a:r>
          </a:p>
        </p:txBody>
      </p:sp>
      <p:sp>
        <p:nvSpPr>
          <p:cNvPr id="73" name="TextBox 72"/>
          <p:cNvSpPr txBox="1"/>
          <p:nvPr/>
        </p:nvSpPr>
        <p:spPr>
          <a:xfrm>
            <a:off x="1776832" y="3246829"/>
            <a:ext cx="367408" cy="523221"/>
          </a:xfrm>
          <a:prstGeom prst="rect">
            <a:avLst/>
          </a:prstGeom>
          <a:noFill/>
        </p:spPr>
        <p:txBody>
          <a:bodyPr wrap="none" rtlCol="0">
            <a:spAutoFit/>
          </a:bodyPr>
          <a:lstStyle/>
          <a:p>
            <a:r>
              <a:rPr lang="en-US" sz="2800" dirty="0"/>
              <a:t>1</a:t>
            </a:r>
          </a:p>
        </p:txBody>
      </p:sp>
      <p:sp>
        <p:nvSpPr>
          <p:cNvPr id="74" name="Flowchart: Alternate Process 73"/>
          <p:cNvSpPr/>
          <p:nvPr/>
        </p:nvSpPr>
        <p:spPr>
          <a:xfrm>
            <a:off x="1732050" y="2261117"/>
            <a:ext cx="1287374" cy="150893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324618" y="3185428"/>
            <a:ext cx="367408" cy="523221"/>
          </a:xfrm>
          <a:prstGeom prst="rect">
            <a:avLst/>
          </a:prstGeom>
          <a:noFill/>
        </p:spPr>
        <p:txBody>
          <a:bodyPr wrap="none" rtlCol="0">
            <a:spAutoFit/>
          </a:bodyPr>
          <a:lstStyle/>
          <a:p>
            <a:r>
              <a:rPr lang="en-US" sz="2800" dirty="0"/>
              <a:t>1</a:t>
            </a:r>
          </a:p>
        </p:txBody>
      </p:sp>
      <p:sp>
        <p:nvSpPr>
          <p:cNvPr id="76" name="TextBox 75"/>
          <p:cNvSpPr txBox="1"/>
          <p:nvPr/>
        </p:nvSpPr>
        <p:spPr>
          <a:xfrm>
            <a:off x="8095534" y="3170123"/>
            <a:ext cx="367408" cy="523221"/>
          </a:xfrm>
          <a:prstGeom prst="rect">
            <a:avLst/>
          </a:prstGeom>
          <a:noFill/>
        </p:spPr>
        <p:txBody>
          <a:bodyPr wrap="none" rtlCol="0">
            <a:spAutoFit/>
          </a:bodyPr>
          <a:lstStyle/>
          <a:p>
            <a:r>
              <a:rPr lang="en-US" sz="2800" dirty="0"/>
              <a:t>1</a:t>
            </a:r>
          </a:p>
        </p:txBody>
      </p:sp>
      <p:sp>
        <p:nvSpPr>
          <p:cNvPr id="77" name="TextBox 76"/>
          <p:cNvSpPr txBox="1"/>
          <p:nvPr/>
        </p:nvSpPr>
        <p:spPr>
          <a:xfrm>
            <a:off x="7324618" y="4885909"/>
            <a:ext cx="367408" cy="523221"/>
          </a:xfrm>
          <a:prstGeom prst="rect">
            <a:avLst/>
          </a:prstGeom>
          <a:noFill/>
        </p:spPr>
        <p:txBody>
          <a:bodyPr wrap="none" rtlCol="0">
            <a:spAutoFit/>
          </a:bodyPr>
          <a:lstStyle/>
          <a:p>
            <a:r>
              <a:rPr lang="en-US" sz="2800" dirty="0"/>
              <a:t>1</a:t>
            </a:r>
          </a:p>
        </p:txBody>
      </p:sp>
      <p:sp>
        <p:nvSpPr>
          <p:cNvPr id="78" name="TextBox 77"/>
          <p:cNvSpPr txBox="1"/>
          <p:nvPr/>
        </p:nvSpPr>
        <p:spPr>
          <a:xfrm>
            <a:off x="8095534" y="4870604"/>
            <a:ext cx="367408" cy="523221"/>
          </a:xfrm>
          <a:prstGeom prst="rect">
            <a:avLst/>
          </a:prstGeom>
          <a:noFill/>
        </p:spPr>
        <p:txBody>
          <a:bodyPr wrap="none" rtlCol="0">
            <a:spAutoFit/>
          </a:bodyPr>
          <a:lstStyle/>
          <a:p>
            <a:r>
              <a:rPr lang="en-US" sz="2800" dirty="0"/>
              <a:t>1</a:t>
            </a:r>
          </a:p>
        </p:txBody>
      </p:sp>
      <p:sp>
        <p:nvSpPr>
          <p:cNvPr id="79" name="TextBox 78"/>
          <p:cNvSpPr txBox="1"/>
          <p:nvPr/>
        </p:nvSpPr>
        <p:spPr>
          <a:xfrm>
            <a:off x="6539792" y="3185340"/>
            <a:ext cx="367408" cy="523221"/>
          </a:xfrm>
          <a:prstGeom prst="rect">
            <a:avLst/>
          </a:prstGeom>
          <a:noFill/>
        </p:spPr>
        <p:txBody>
          <a:bodyPr wrap="none" rtlCol="0">
            <a:spAutoFit/>
          </a:bodyPr>
          <a:lstStyle/>
          <a:p>
            <a:r>
              <a:rPr lang="en-US" sz="2800" dirty="0"/>
              <a:t>1</a:t>
            </a:r>
          </a:p>
        </p:txBody>
      </p:sp>
      <p:sp>
        <p:nvSpPr>
          <p:cNvPr id="80" name="TextBox 79"/>
          <p:cNvSpPr txBox="1"/>
          <p:nvPr/>
        </p:nvSpPr>
        <p:spPr>
          <a:xfrm>
            <a:off x="5757864" y="3184803"/>
            <a:ext cx="367408" cy="523221"/>
          </a:xfrm>
          <a:prstGeom prst="rect">
            <a:avLst/>
          </a:prstGeom>
          <a:noFill/>
        </p:spPr>
        <p:txBody>
          <a:bodyPr wrap="none" rtlCol="0">
            <a:spAutoFit/>
          </a:bodyPr>
          <a:lstStyle/>
          <a:p>
            <a:r>
              <a:rPr lang="en-US" sz="2800" dirty="0"/>
              <a:t>1</a:t>
            </a:r>
          </a:p>
        </p:txBody>
      </p:sp>
      <p:sp>
        <p:nvSpPr>
          <p:cNvPr id="81" name="TextBox 80"/>
          <p:cNvSpPr txBox="1"/>
          <p:nvPr/>
        </p:nvSpPr>
        <p:spPr>
          <a:xfrm>
            <a:off x="6539792" y="4885821"/>
            <a:ext cx="367408" cy="523221"/>
          </a:xfrm>
          <a:prstGeom prst="rect">
            <a:avLst/>
          </a:prstGeom>
          <a:noFill/>
        </p:spPr>
        <p:txBody>
          <a:bodyPr wrap="none" rtlCol="0">
            <a:spAutoFit/>
          </a:bodyPr>
          <a:lstStyle/>
          <a:p>
            <a:r>
              <a:rPr lang="en-US" sz="2800" dirty="0"/>
              <a:t>1</a:t>
            </a:r>
          </a:p>
        </p:txBody>
      </p:sp>
      <p:sp>
        <p:nvSpPr>
          <p:cNvPr id="82" name="TextBox 81"/>
          <p:cNvSpPr txBox="1"/>
          <p:nvPr/>
        </p:nvSpPr>
        <p:spPr>
          <a:xfrm>
            <a:off x="5757864" y="4885284"/>
            <a:ext cx="367408" cy="523221"/>
          </a:xfrm>
          <a:prstGeom prst="rect">
            <a:avLst/>
          </a:prstGeom>
          <a:noFill/>
        </p:spPr>
        <p:txBody>
          <a:bodyPr wrap="none" rtlCol="0">
            <a:spAutoFit/>
          </a:bodyPr>
          <a:lstStyle/>
          <a:p>
            <a:r>
              <a:rPr lang="en-US" sz="2800" dirty="0"/>
              <a:t>1</a:t>
            </a:r>
          </a:p>
        </p:txBody>
      </p:sp>
      <p:sp>
        <p:nvSpPr>
          <p:cNvPr id="83" name="Flowchart: Alternate Process 82"/>
          <p:cNvSpPr/>
          <p:nvPr/>
        </p:nvSpPr>
        <p:spPr>
          <a:xfrm>
            <a:off x="5715164" y="3184803"/>
            <a:ext cx="2835919" cy="54784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Alternate Process 83"/>
          <p:cNvSpPr/>
          <p:nvPr/>
        </p:nvSpPr>
        <p:spPr>
          <a:xfrm>
            <a:off x="5655546" y="4885284"/>
            <a:ext cx="2895538" cy="55242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Rectangle 87"/>
              <p:cNvSpPr/>
              <p:nvPr/>
            </p:nvSpPr>
            <p:spPr>
              <a:xfrm>
                <a:off x="5022359" y="5533252"/>
                <a:ext cx="4121641" cy="523220"/>
              </a:xfrm>
              <a:prstGeom prst="rect">
                <a:avLst/>
              </a:prstGeom>
            </p:spPr>
            <p:txBody>
              <a:bodyPr wrap="none">
                <a:spAutoFit/>
              </a:bodyPr>
              <a:lstStyle/>
              <a:p>
                <a:r>
                  <a:rPr lang="en-US" sz="2800" dirty="0"/>
                  <a:t>G</a:t>
                </a:r>
                <a:r>
                  <a:rPr lang="en-US" sz="2800" baseline="-25000" dirty="0"/>
                  <a:t>1</a:t>
                </a:r>
                <a:r>
                  <a:rPr lang="en-US" sz="2800" dirty="0"/>
                  <a:t> = B</a:t>
                </a:r>
                <a:r>
                  <a:rPr lang="en-US" sz="2800" baseline="-25000" dirty="0"/>
                  <a:t>2</a:t>
                </a:r>
                <a:r>
                  <a:rPr lang="en-US" sz="2800" dirty="0"/>
                  <a:t>’B</a:t>
                </a:r>
                <a:r>
                  <a:rPr lang="en-US" sz="2800" baseline="-25000" dirty="0"/>
                  <a:t>1</a:t>
                </a:r>
                <a:r>
                  <a:rPr lang="en-US" sz="2800" dirty="0"/>
                  <a:t> + B</a:t>
                </a:r>
                <a:r>
                  <a:rPr lang="en-US" sz="2800" baseline="-25000" dirty="0"/>
                  <a:t>2</a:t>
                </a:r>
                <a:r>
                  <a:rPr lang="en-US" sz="2800" dirty="0"/>
                  <a:t>B</a:t>
                </a:r>
                <a:r>
                  <a:rPr lang="en-US" sz="2800" baseline="-25000" dirty="0"/>
                  <a:t>1</a:t>
                </a:r>
                <a:r>
                  <a:rPr lang="en-US" sz="2800" dirty="0"/>
                  <a:t>’ = B</a:t>
                </a:r>
                <a:r>
                  <a:rPr lang="en-US" sz="2800" baseline="-25000" dirty="0"/>
                  <a:t>2</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1</a:t>
                </a:r>
              </a:p>
            </p:txBody>
          </p:sp>
        </mc:Choice>
        <mc:Fallback xmlns="">
          <p:sp>
            <p:nvSpPr>
              <p:cNvPr id="88" name="Rectangle 87"/>
              <p:cNvSpPr>
                <a:spLocks noRot="1" noChangeAspect="1" noMove="1" noResize="1" noEditPoints="1" noAdjustHandles="1" noChangeArrowheads="1" noChangeShapeType="1" noTextEdit="1"/>
              </p:cNvSpPr>
              <p:nvPr/>
            </p:nvSpPr>
            <p:spPr>
              <a:xfrm>
                <a:off x="5022359" y="5533252"/>
                <a:ext cx="4121641" cy="523220"/>
              </a:xfrm>
              <a:prstGeom prst="rect">
                <a:avLst/>
              </a:prstGeom>
              <a:blipFill rotWithShape="0">
                <a:blip r:embed="rId4"/>
                <a:stretch>
                  <a:fillRect l="-3107" t="-11628" r="-444" b="-32558"/>
                </a:stretch>
              </a:blipFill>
            </p:spPr>
            <p:txBody>
              <a:bodyPr/>
              <a:lstStyle/>
              <a:p>
                <a:r>
                  <a:rPr lang="en-IN">
                    <a:noFill/>
                  </a:rPr>
                  <a:t> </a:t>
                </a:r>
              </a:p>
            </p:txBody>
          </p:sp>
        </mc:Fallback>
      </mc:AlternateContent>
      <p:sp>
        <p:nvSpPr>
          <p:cNvPr id="85" name="Left Bracket 84"/>
          <p:cNvSpPr/>
          <p:nvPr/>
        </p:nvSpPr>
        <p:spPr>
          <a:xfrm rot="10800000">
            <a:off x="902077" y="3985855"/>
            <a:ext cx="578184" cy="1407970"/>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Left Bracket 85"/>
          <p:cNvSpPr/>
          <p:nvPr/>
        </p:nvSpPr>
        <p:spPr>
          <a:xfrm>
            <a:off x="3328987" y="3975897"/>
            <a:ext cx="583668" cy="1432607"/>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Rectangle 86"/>
              <p:cNvSpPr/>
              <p:nvPr/>
            </p:nvSpPr>
            <p:spPr>
              <a:xfrm>
                <a:off x="314916" y="5516304"/>
                <a:ext cx="4121641" cy="523220"/>
              </a:xfrm>
              <a:prstGeom prst="rect">
                <a:avLst/>
              </a:prstGeom>
            </p:spPr>
            <p:txBody>
              <a:bodyPr wrap="none">
                <a:spAutoFit/>
              </a:bodyPr>
              <a:lstStyle/>
              <a:p>
                <a:r>
                  <a:rPr lang="en-US" sz="2800" dirty="0"/>
                  <a:t>G</a:t>
                </a:r>
                <a:r>
                  <a:rPr lang="en-US" sz="2800" baseline="-25000" dirty="0"/>
                  <a:t>2</a:t>
                </a:r>
                <a:r>
                  <a:rPr lang="en-US" sz="2800" dirty="0"/>
                  <a:t> = B</a:t>
                </a:r>
                <a:r>
                  <a:rPr lang="en-US" sz="2800" baseline="-25000" dirty="0"/>
                  <a:t>3</a:t>
                </a:r>
                <a:r>
                  <a:rPr lang="en-US" sz="2800" dirty="0"/>
                  <a:t>’B</a:t>
                </a:r>
                <a:r>
                  <a:rPr lang="en-US" sz="2800" baseline="-25000" dirty="0"/>
                  <a:t>2</a:t>
                </a:r>
                <a:r>
                  <a:rPr lang="en-US" sz="2800" dirty="0"/>
                  <a:t> + B</a:t>
                </a:r>
                <a:r>
                  <a:rPr lang="en-US" sz="2800" baseline="-25000" dirty="0"/>
                  <a:t>3</a:t>
                </a:r>
                <a:r>
                  <a:rPr lang="en-US" sz="2800" dirty="0"/>
                  <a:t>B</a:t>
                </a:r>
                <a:r>
                  <a:rPr lang="en-US" sz="2800" baseline="-25000" dirty="0"/>
                  <a:t>2</a:t>
                </a:r>
                <a:r>
                  <a:rPr lang="en-US" sz="2800" dirty="0"/>
                  <a:t>’ = B</a:t>
                </a:r>
                <a:r>
                  <a:rPr lang="en-US" sz="2800" baseline="-25000" dirty="0"/>
                  <a:t>3</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2</a:t>
                </a:r>
              </a:p>
            </p:txBody>
          </p:sp>
        </mc:Choice>
        <mc:Fallback xmlns="">
          <p:sp>
            <p:nvSpPr>
              <p:cNvPr id="87" name="Rectangle 86"/>
              <p:cNvSpPr>
                <a:spLocks noRot="1" noChangeAspect="1" noMove="1" noResize="1" noEditPoints="1" noAdjustHandles="1" noChangeArrowheads="1" noChangeShapeType="1" noTextEdit="1"/>
              </p:cNvSpPr>
              <p:nvPr/>
            </p:nvSpPr>
            <p:spPr>
              <a:xfrm>
                <a:off x="314916" y="5516304"/>
                <a:ext cx="4121641" cy="523220"/>
              </a:xfrm>
              <a:prstGeom prst="rect">
                <a:avLst/>
              </a:prstGeom>
              <a:blipFill rotWithShape="0">
                <a:blip r:embed="rId5"/>
                <a:stretch>
                  <a:fillRect l="-3107" t="-11628" r="-444" b="-32558"/>
                </a:stretch>
              </a:blipFill>
            </p:spPr>
            <p:txBody>
              <a:bodyPr/>
              <a:lstStyle/>
              <a:p>
                <a:r>
                  <a:rPr lang="en-IN">
                    <a:noFill/>
                  </a:rPr>
                  <a:t> </a:t>
                </a:r>
              </a:p>
            </p:txBody>
          </p:sp>
        </mc:Fallback>
      </mc:AlternateContent>
    </p:spTree>
    <p:extLst>
      <p:ext uri="{BB962C8B-B14F-4D97-AF65-F5344CB8AC3E}">
        <p14:creationId xmlns:p14="http://schemas.microsoft.com/office/powerpoint/2010/main" val="3548480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down)">
                                      <p:cBhvr>
                                        <p:cTn id="15" dur="500"/>
                                        <p:tgtEl>
                                          <p:spTgt spid="6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down)">
                                      <p:cBhvr>
                                        <p:cTn id="18" dur="500"/>
                                        <p:tgtEl>
                                          <p:spTgt spid="6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down)">
                                      <p:cBhvr>
                                        <p:cTn id="24" dur="500"/>
                                        <p:tgtEl>
                                          <p:spTgt spid="6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down)">
                                      <p:cBhvr>
                                        <p:cTn id="27" dur="500"/>
                                        <p:tgtEl>
                                          <p:spTgt spid="7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down)">
                                      <p:cBhvr>
                                        <p:cTn id="30" dur="500"/>
                                        <p:tgtEl>
                                          <p:spTgt spid="7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down)">
                                      <p:cBhvr>
                                        <p:cTn id="33" dur="500"/>
                                        <p:tgtEl>
                                          <p:spTgt spid="7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wipe(down)">
                                      <p:cBhvr>
                                        <p:cTn id="36" dur="500"/>
                                        <p:tgtEl>
                                          <p:spTgt spid="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wipe(up)">
                                      <p:cBhvr>
                                        <p:cTn id="41" dur="500"/>
                                        <p:tgtEl>
                                          <p:spTgt spid="85"/>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wipe(up)">
                                      <p:cBhvr>
                                        <p:cTn id="44" dur="500"/>
                                        <p:tgtEl>
                                          <p:spTgt spid="8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left)">
                                      <p:cBhvr>
                                        <p:cTn id="54" dur="500"/>
                                        <p:tgtEl>
                                          <p:spTgt spid="8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ipe(down)">
                                      <p:cBhvr>
                                        <p:cTn id="67" dur="500"/>
                                        <p:tgtEl>
                                          <p:spTgt spid="7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down)">
                                      <p:cBhvr>
                                        <p:cTn id="70" dur="500"/>
                                        <p:tgtEl>
                                          <p:spTgt spid="8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wipe(down)">
                                      <p:cBhvr>
                                        <p:cTn id="73" dur="500"/>
                                        <p:tgtEl>
                                          <p:spTgt spid="8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wipe(down)">
                                      <p:cBhvr>
                                        <p:cTn id="76" dur="500"/>
                                        <p:tgtEl>
                                          <p:spTgt spid="8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wipe(down)">
                                      <p:cBhvr>
                                        <p:cTn id="79" dur="500"/>
                                        <p:tgtEl>
                                          <p:spTgt spid="7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down)">
                                      <p:cBhvr>
                                        <p:cTn id="82" dur="500"/>
                                        <p:tgtEl>
                                          <p:spTgt spid="7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down)">
                                      <p:cBhvr>
                                        <p:cTn id="85" dur="500"/>
                                        <p:tgtEl>
                                          <p:spTgt spid="7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wipe(down)">
                                      <p:cBhvr>
                                        <p:cTn id="88" dur="500"/>
                                        <p:tgtEl>
                                          <p:spTgt spid="7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wipe(down)">
                                      <p:cBhvr>
                                        <p:cTn id="93" dur="500"/>
                                        <p:tgtEl>
                                          <p:spTgt spid="8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wipe(down)">
                                      <p:cBhvr>
                                        <p:cTn id="98" dur="500"/>
                                        <p:tgtEl>
                                          <p:spTgt spid="8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wipe(left)">
                                      <p:cBhvr>
                                        <p:cTn id="10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p:bldP spid="67" grpId="0"/>
      <p:bldP spid="68" grpId="0"/>
      <p:bldP spid="69" grpId="0"/>
      <p:bldP spid="70" grpId="0"/>
      <p:bldP spid="71" grpId="0"/>
      <p:bldP spid="72" grpId="0"/>
      <p:bldP spid="73" grpId="0"/>
      <p:bldP spid="74" grpId="0" animBg="1"/>
      <p:bldP spid="75" grpId="0"/>
      <p:bldP spid="76" grpId="0"/>
      <p:bldP spid="77" grpId="0"/>
      <p:bldP spid="78" grpId="0"/>
      <p:bldP spid="79" grpId="0"/>
      <p:bldP spid="80" grpId="0"/>
      <p:bldP spid="81" grpId="0"/>
      <p:bldP spid="82" grpId="0"/>
      <p:bldP spid="83" grpId="0" animBg="1"/>
      <p:bldP spid="84" grpId="0" animBg="1"/>
      <p:bldP spid="88" grpId="0" animBg="1"/>
      <p:bldP spid="85" grpId="0" animBg="1"/>
      <p:bldP spid="86" grpId="0" animBg="1"/>
      <p:bldP spid="8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to </a:t>
            </a:r>
            <a:r>
              <a:rPr lang="en-IN" dirty="0" err="1"/>
              <a:t>Gray</a:t>
            </a:r>
            <a:r>
              <a:rPr lang="en-IN" dirty="0"/>
              <a:t> Code Converter</a:t>
            </a:r>
          </a:p>
        </p:txBody>
      </p:sp>
      <p:sp>
        <p:nvSpPr>
          <p:cNvPr id="3" name="Content Placeholder 2"/>
          <p:cNvSpPr>
            <a:spLocks noGrp="1"/>
          </p:cNvSpPr>
          <p:nvPr>
            <p:ph idx="1"/>
          </p:nvPr>
        </p:nvSpPr>
        <p:spPr>
          <a:xfrm>
            <a:off x="190500" y="990600"/>
            <a:ext cx="8763000" cy="609600"/>
          </a:xfrm>
        </p:spPr>
        <p:txBody>
          <a:bodyPr/>
          <a:lstStyle/>
          <a:p>
            <a:r>
              <a:rPr lang="en-IN" dirty="0"/>
              <a:t>Logic diagram for binary to </a:t>
            </a:r>
            <a:r>
              <a:rPr lang="en-IN" dirty="0" err="1"/>
              <a:t>Gray</a:t>
            </a:r>
            <a:r>
              <a:rPr lang="en-IN" dirty="0"/>
              <a:t> code converter is as follows:</a:t>
            </a:r>
          </a:p>
        </p:txBody>
      </p:sp>
      <p:grpSp>
        <p:nvGrpSpPr>
          <p:cNvPr id="4" name="Group 3"/>
          <p:cNvGrpSpPr/>
          <p:nvPr/>
        </p:nvGrpSpPr>
        <p:grpSpPr>
          <a:xfrm>
            <a:off x="6337405" y="2362200"/>
            <a:ext cx="1599238" cy="724319"/>
            <a:chOff x="3675121" y="5435203"/>
            <a:chExt cx="1599238" cy="724319"/>
          </a:xfrm>
        </p:grpSpPr>
        <p:cxnSp>
          <p:nvCxnSpPr>
            <p:cNvPr id="5" name="Straight Connector 4"/>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p:cNvGrpSpPr/>
          <p:nvPr/>
        </p:nvGrpSpPr>
        <p:grpSpPr>
          <a:xfrm>
            <a:off x="6337405" y="3390481"/>
            <a:ext cx="1599238" cy="724319"/>
            <a:chOff x="3675121" y="5435203"/>
            <a:chExt cx="1599238" cy="724319"/>
          </a:xfrm>
        </p:grpSpPr>
        <p:cxnSp>
          <p:nvCxnSpPr>
            <p:cNvPr id="12" name="Straight Connector 11"/>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p:cNvGrpSpPr/>
          <p:nvPr/>
        </p:nvGrpSpPr>
        <p:grpSpPr>
          <a:xfrm>
            <a:off x="6337405" y="4457281"/>
            <a:ext cx="1599238" cy="724319"/>
            <a:chOff x="3675121" y="5435203"/>
            <a:chExt cx="1599238" cy="724319"/>
          </a:xfrm>
        </p:grpSpPr>
        <p:cxnSp>
          <p:nvCxnSpPr>
            <p:cNvPr id="19" name="Straight Connector 18"/>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6" name="Straight Connector 25"/>
          <p:cNvCxnSpPr/>
          <p:nvPr/>
        </p:nvCxnSpPr>
        <p:spPr>
          <a:xfrm>
            <a:off x="5194405" y="2133600"/>
            <a:ext cx="2742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37405" y="2133600"/>
            <a:ext cx="0" cy="414073"/>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00643" y="2911021"/>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7405" y="2911021"/>
            <a:ext cx="0" cy="664933"/>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00643" y="3939302"/>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337405" y="3939302"/>
            <a:ext cx="0" cy="703452"/>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00643" y="5006102"/>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738831" y="1900535"/>
            <a:ext cx="455574" cy="461665"/>
          </a:xfrm>
          <a:prstGeom prst="rect">
            <a:avLst/>
          </a:prstGeom>
          <a:noFill/>
        </p:spPr>
        <p:txBody>
          <a:bodyPr wrap="none" rtlCol="0">
            <a:spAutoFit/>
          </a:bodyPr>
          <a:lstStyle/>
          <a:p>
            <a:r>
              <a:rPr lang="en-IN" sz="2400" dirty="0"/>
              <a:t>B</a:t>
            </a:r>
            <a:r>
              <a:rPr lang="en-IN" sz="2400" baseline="-25000" dirty="0"/>
              <a:t>4</a:t>
            </a:r>
          </a:p>
        </p:txBody>
      </p:sp>
      <p:sp>
        <p:nvSpPr>
          <p:cNvPr id="39" name="TextBox 38"/>
          <p:cNvSpPr txBox="1"/>
          <p:nvPr/>
        </p:nvSpPr>
        <p:spPr>
          <a:xfrm>
            <a:off x="4738831" y="2646450"/>
            <a:ext cx="455574" cy="461665"/>
          </a:xfrm>
          <a:prstGeom prst="rect">
            <a:avLst/>
          </a:prstGeom>
          <a:noFill/>
        </p:spPr>
        <p:txBody>
          <a:bodyPr wrap="none" rtlCol="0">
            <a:spAutoFit/>
          </a:bodyPr>
          <a:lstStyle/>
          <a:p>
            <a:r>
              <a:rPr lang="en-IN" sz="2400" dirty="0"/>
              <a:t>B</a:t>
            </a:r>
            <a:r>
              <a:rPr lang="en-IN" sz="2400" baseline="-25000" dirty="0"/>
              <a:t>3</a:t>
            </a:r>
          </a:p>
        </p:txBody>
      </p:sp>
      <p:sp>
        <p:nvSpPr>
          <p:cNvPr id="40" name="TextBox 39"/>
          <p:cNvSpPr txBox="1"/>
          <p:nvPr/>
        </p:nvSpPr>
        <p:spPr>
          <a:xfrm>
            <a:off x="4738831" y="3692700"/>
            <a:ext cx="455574" cy="461665"/>
          </a:xfrm>
          <a:prstGeom prst="rect">
            <a:avLst/>
          </a:prstGeom>
          <a:noFill/>
        </p:spPr>
        <p:txBody>
          <a:bodyPr wrap="none" rtlCol="0">
            <a:spAutoFit/>
          </a:bodyPr>
          <a:lstStyle/>
          <a:p>
            <a:r>
              <a:rPr lang="en-IN" sz="2400" dirty="0"/>
              <a:t>B</a:t>
            </a:r>
            <a:r>
              <a:rPr lang="en-IN" sz="2400" baseline="-25000" dirty="0"/>
              <a:t>2</a:t>
            </a:r>
          </a:p>
        </p:txBody>
      </p:sp>
      <p:sp>
        <p:nvSpPr>
          <p:cNvPr id="41" name="TextBox 40"/>
          <p:cNvSpPr txBox="1"/>
          <p:nvPr/>
        </p:nvSpPr>
        <p:spPr>
          <a:xfrm>
            <a:off x="4738831" y="4775269"/>
            <a:ext cx="455574" cy="461665"/>
          </a:xfrm>
          <a:prstGeom prst="rect">
            <a:avLst/>
          </a:prstGeom>
          <a:noFill/>
        </p:spPr>
        <p:txBody>
          <a:bodyPr wrap="none" rtlCol="0">
            <a:spAutoFit/>
          </a:bodyPr>
          <a:lstStyle/>
          <a:p>
            <a:r>
              <a:rPr lang="en-IN" sz="2400" dirty="0"/>
              <a:t>B</a:t>
            </a:r>
            <a:r>
              <a:rPr lang="en-IN" sz="2400" baseline="-25000" dirty="0"/>
              <a:t>1</a:t>
            </a:r>
          </a:p>
        </p:txBody>
      </p:sp>
      <p:sp>
        <p:nvSpPr>
          <p:cNvPr id="42" name="TextBox 41"/>
          <p:cNvSpPr txBox="1"/>
          <p:nvPr/>
        </p:nvSpPr>
        <p:spPr>
          <a:xfrm>
            <a:off x="7975376" y="1878222"/>
            <a:ext cx="482824" cy="461665"/>
          </a:xfrm>
          <a:prstGeom prst="rect">
            <a:avLst/>
          </a:prstGeom>
          <a:noFill/>
        </p:spPr>
        <p:txBody>
          <a:bodyPr wrap="none" rtlCol="0">
            <a:spAutoFit/>
          </a:bodyPr>
          <a:lstStyle/>
          <a:p>
            <a:r>
              <a:rPr lang="en-IN" sz="2400" dirty="0"/>
              <a:t>G</a:t>
            </a:r>
            <a:r>
              <a:rPr lang="en-IN" sz="2400" baseline="-25000" dirty="0"/>
              <a:t>4</a:t>
            </a:r>
          </a:p>
        </p:txBody>
      </p:sp>
      <p:sp>
        <p:nvSpPr>
          <p:cNvPr id="43" name="TextBox 42"/>
          <p:cNvSpPr txBox="1"/>
          <p:nvPr/>
        </p:nvSpPr>
        <p:spPr>
          <a:xfrm>
            <a:off x="7975376" y="2514916"/>
            <a:ext cx="482824" cy="461665"/>
          </a:xfrm>
          <a:prstGeom prst="rect">
            <a:avLst/>
          </a:prstGeom>
          <a:noFill/>
        </p:spPr>
        <p:txBody>
          <a:bodyPr wrap="none" rtlCol="0">
            <a:spAutoFit/>
          </a:bodyPr>
          <a:lstStyle/>
          <a:p>
            <a:r>
              <a:rPr lang="en-IN" sz="2400" dirty="0"/>
              <a:t>G</a:t>
            </a:r>
            <a:r>
              <a:rPr lang="en-IN" sz="2400" baseline="-25000" dirty="0"/>
              <a:t>3</a:t>
            </a:r>
          </a:p>
        </p:txBody>
      </p:sp>
      <p:sp>
        <p:nvSpPr>
          <p:cNvPr id="44" name="TextBox 43"/>
          <p:cNvSpPr txBox="1"/>
          <p:nvPr/>
        </p:nvSpPr>
        <p:spPr>
          <a:xfrm>
            <a:off x="7975376" y="3505200"/>
            <a:ext cx="482824" cy="461665"/>
          </a:xfrm>
          <a:prstGeom prst="rect">
            <a:avLst/>
          </a:prstGeom>
          <a:noFill/>
        </p:spPr>
        <p:txBody>
          <a:bodyPr wrap="none" rtlCol="0">
            <a:spAutoFit/>
          </a:bodyPr>
          <a:lstStyle/>
          <a:p>
            <a:r>
              <a:rPr lang="en-IN" sz="2400" dirty="0"/>
              <a:t>G</a:t>
            </a:r>
            <a:r>
              <a:rPr lang="en-IN" sz="2400" baseline="-25000" dirty="0"/>
              <a:t>2</a:t>
            </a:r>
          </a:p>
        </p:txBody>
      </p:sp>
      <p:sp>
        <p:nvSpPr>
          <p:cNvPr id="45" name="TextBox 44"/>
          <p:cNvSpPr txBox="1"/>
          <p:nvPr/>
        </p:nvSpPr>
        <p:spPr>
          <a:xfrm>
            <a:off x="7975376" y="4587769"/>
            <a:ext cx="482824" cy="461665"/>
          </a:xfrm>
          <a:prstGeom prst="rect">
            <a:avLst/>
          </a:prstGeom>
          <a:noFill/>
        </p:spPr>
        <p:txBody>
          <a:bodyPr wrap="none" rtlCol="0">
            <a:spAutoFit/>
          </a:bodyPr>
          <a:lstStyle/>
          <a:p>
            <a:r>
              <a:rPr lang="en-IN" sz="2400" dirty="0"/>
              <a:t>G</a:t>
            </a:r>
            <a:r>
              <a:rPr lang="en-IN" sz="2400" baseline="-25000" dirty="0"/>
              <a:t>1</a:t>
            </a:r>
          </a:p>
        </p:txBody>
      </p:sp>
      <mc:AlternateContent xmlns:mc="http://schemas.openxmlformats.org/markup-compatibility/2006" xmlns:a14="http://schemas.microsoft.com/office/drawing/2010/main">
        <mc:Choice Requires="a14">
          <p:sp>
            <p:nvSpPr>
              <p:cNvPr id="46" name="Rectangle 45"/>
              <p:cNvSpPr/>
              <p:nvPr/>
            </p:nvSpPr>
            <p:spPr>
              <a:xfrm>
                <a:off x="205948" y="2402904"/>
                <a:ext cx="4121641" cy="523220"/>
              </a:xfrm>
              <a:prstGeom prst="rect">
                <a:avLst/>
              </a:prstGeom>
            </p:spPr>
            <p:txBody>
              <a:bodyPr wrap="none">
                <a:spAutoFit/>
              </a:bodyPr>
              <a:lstStyle/>
              <a:p>
                <a:r>
                  <a:rPr lang="en-US" sz="2800" dirty="0"/>
                  <a:t>G</a:t>
                </a:r>
                <a:r>
                  <a:rPr lang="en-US" sz="2800" baseline="-25000" dirty="0"/>
                  <a:t>3</a:t>
                </a:r>
                <a:r>
                  <a:rPr lang="en-US" sz="2800" dirty="0"/>
                  <a:t> = B</a:t>
                </a:r>
                <a:r>
                  <a:rPr lang="en-US" sz="2800" baseline="-25000" dirty="0"/>
                  <a:t>4</a:t>
                </a:r>
                <a:r>
                  <a:rPr lang="en-US" sz="2800" dirty="0"/>
                  <a:t>’B</a:t>
                </a:r>
                <a:r>
                  <a:rPr lang="en-US" sz="2800" baseline="-25000" dirty="0"/>
                  <a:t>3</a:t>
                </a:r>
                <a:r>
                  <a:rPr lang="en-US" sz="2800" dirty="0"/>
                  <a:t> + B</a:t>
                </a:r>
                <a:r>
                  <a:rPr lang="en-US" sz="2800" baseline="-25000" dirty="0"/>
                  <a:t>4</a:t>
                </a:r>
                <a:r>
                  <a:rPr lang="en-US" sz="2800" dirty="0"/>
                  <a:t>B</a:t>
                </a:r>
                <a:r>
                  <a:rPr lang="en-US" sz="2800" baseline="-25000" dirty="0"/>
                  <a:t>3</a:t>
                </a:r>
                <a:r>
                  <a:rPr lang="en-US" sz="2800" dirty="0"/>
                  <a:t>’ = B</a:t>
                </a:r>
                <a:r>
                  <a:rPr lang="en-US" sz="2800" baseline="-25000" dirty="0"/>
                  <a:t>4</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3</a:t>
                </a:r>
              </a:p>
            </p:txBody>
          </p:sp>
        </mc:Choice>
        <mc:Fallback xmlns="">
          <p:sp>
            <p:nvSpPr>
              <p:cNvPr id="46" name="Rectangle 45"/>
              <p:cNvSpPr>
                <a:spLocks noRot="1" noChangeAspect="1" noMove="1" noResize="1" noEditPoints="1" noAdjustHandles="1" noChangeArrowheads="1" noChangeShapeType="1" noTextEdit="1"/>
              </p:cNvSpPr>
              <p:nvPr/>
            </p:nvSpPr>
            <p:spPr>
              <a:xfrm>
                <a:off x="205948" y="2402904"/>
                <a:ext cx="4121641" cy="523220"/>
              </a:xfrm>
              <a:prstGeom prst="rect">
                <a:avLst/>
              </a:prstGeom>
              <a:blipFill rotWithShape="0">
                <a:blip r:embed="rId2"/>
                <a:stretch>
                  <a:fillRect l="-3107" t="-10465" r="-444" b="-32558"/>
                </a:stretch>
              </a:blipFill>
            </p:spPr>
            <p:txBody>
              <a:bodyPr/>
              <a:lstStyle/>
              <a:p>
                <a:r>
                  <a:rPr lang="en-IN">
                    <a:noFill/>
                  </a:rPr>
                  <a:t> </a:t>
                </a:r>
              </a:p>
            </p:txBody>
          </p:sp>
        </mc:Fallback>
      </mc:AlternateContent>
      <p:sp>
        <p:nvSpPr>
          <p:cNvPr id="47" name="Rectangle 46"/>
          <p:cNvSpPr/>
          <p:nvPr/>
        </p:nvSpPr>
        <p:spPr>
          <a:xfrm>
            <a:off x="205948" y="1795948"/>
            <a:ext cx="1192955" cy="523220"/>
          </a:xfrm>
          <a:prstGeom prst="rect">
            <a:avLst/>
          </a:prstGeom>
        </p:spPr>
        <p:txBody>
          <a:bodyPr wrap="none">
            <a:spAutoFit/>
          </a:bodyPr>
          <a:lstStyle/>
          <a:p>
            <a:r>
              <a:rPr lang="en-US" sz="2800" dirty="0"/>
              <a:t>G</a:t>
            </a:r>
            <a:r>
              <a:rPr lang="en-US" sz="2800" baseline="-25000" dirty="0"/>
              <a:t>4</a:t>
            </a:r>
            <a:r>
              <a:rPr lang="en-US" sz="2800" dirty="0"/>
              <a:t> = B</a:t>
            </a:r>
            <a:r>
              <a:rPr lang="en-US" sz="2800" baseline="-25000" dirty="0"/>
              <a:t>4</a:t>
            </a:r>
            <a:endParaRPr lang="en-US" sz="2800" dirty="0"/>
          </a:p>
        </p:txBody>
      </p:sp>
      <mc:AlternateContent xmlns:mc="http://schemas.openxmlformats.org/markup-compatibility/2006" xmlns:a14="http://schemas.microsoft.com/office/drawing/2010/main">
        <mc:Choice Requires="a14">
          <p:sp>
            <p:nvSpPr>
              <p:cNvPr id="48" name="Rectangle 47"/>
              <p:cNvSpPr/>
              <p:nvPr/>
            </p:nvSpPr>
            <p:spPr>
              <a:xfrm>
                <a:off x="205948" y="3631145"/>
                <a:ext cx="4121641" cy="523220"/>
              </a:xfrm>
              <a:prstGeom prst="rect">
                <a:avLst/>
              </a:prstGeom>
            </p:spPr>
            <p:txBody>
              <a:bodyPr wrap="none">
                <a:spAutoFit/>
              </a:bodyPr>
              <a:lstStyle/>
              <a:p>
                <a:r>
                  <a:rPr lang="en-US" sz="2800" dirty="0"/>
                  <a:t>G</a:t>
                </a:r>
                <a:r>
                  <a:rPr lang="en-US" sz="2800" baseline="-25000" dirty="0"/>
                  <a:t>1</a:t>
                </a:r>
                <a:r>
                  <a:rPr lang="en-US" sz="2800" dirty="0"/>
                  <a:t> = B</a:t>
                </a:r>
                <a:r>
                  <a:rPr lang="en-US" sz="2800" baseline="-25000" dirty="0"/>
                  <a:t>2</a:t>
                </a:r>
                <a:r>
                  <a:rPr lang="en-US" sz="2800" dirty="0"/>
                  <a:t>’B</a:t>
                </a:r>
                <a:r>
                  <a:rPr lang="en-US" sz="2800" baseline="-25000" dirty="0"/>
                  <a:t>1</a:t>
                </a:r>
                <a:r>
                  <a:rPr lang="en-US" sz="2800" dirty="0"/>
                  <a:t> + B</a:t>
                </a:r>
                <a:r>
                  <a:rPr lang="en-US" sz="2800" baseline="-25000" dirty="0"/>
                  <a:t>2</a:t>
                </a:r>
                <a:r>
                  <a:rPr lang="en-US" sz="2800" dirty="0"/>
                  <a:t>B</a:t>
                </a:r>
                <a:r>
                  <a:rPr lang="en-US" sz="2800" baseline="-25000" dirty="0"/>
                  <a:t>1</a:t>
                </a:r>
                <a:r>
                  <a:rPr lang="en-US" sz="2800" dirty="0"/>
                  <a:t>’ = B</a:t>
                </a:r>
                <a:r>
                  <a:rPr lang="en-US" sz="2800" baseline="-25000" dirty="0"/>
                  <a:t>2</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1</a:t>
                </a:r>
              </a:p>
            </p:txBody>
          </p:sp>
        </mc:Choice>
        <mc:Fallback xmlns="">
          <p:sp>
            <p:nvSpPr>
              <p:cNvPr id="48" name="Rectangle 47"/>
              <p:cNvSpPr>
                <a:spLocks noRot="1" noChangeAspect="1" noMove="1" noResize="1" noEditPoints="1" noAdjustHandles="1" noChangeArrowheads="1" noChangeShapeType="1" noTextEdit="1"/>
              </p:cNvSpPr>
              <p:nvPr/>
            </p:nvSpPr>
            <p:spPr>
              <a:xfrm>
                <a:off x="205948" y="3631145"/>
                <a:ext cx="4121641" cy="523220"/>
              </a:xfrm>
              <a:prstGeom prst="rect">
                <a:avLst/>
              </a:prstGeom>
              <a:blipFill rotWithShape="0">
                <a:blip r:embed="rId3"/>
                <a:stretch>
                  <a:fillRect l="-3107" t="-11765" r="-444" b="-341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205948" y="3011384"/>
                <a:ext cx="4121641" cy="523220"/>
              </a:xfrm>
              <a:prstGeom prst="rect">
                <a:avLst/>
              </a:prstGeom>
            </p:spPr>
            <p:txBody>
              <a:bodyPr wrap="none">
                <a:spAutoFit/>
              </a:bodyPr>
              <a:lstStyle/>
              <a:p>
                <a:r>
                  <a:rPr lang="en-US" sz="2800" dirty="0"/>
                  <a:t>G</a:t>
                </a:r>
                <a:r>
                  <a:rPr lang="en-US" sz="2800" baseline="-25000" dirty="0"/>
                  <a:t>2</a:t>
                </a:r>
                <a:r>
                  <a:rPr lang="en-US" sz="2800" dirty="0"/>
                  <a:t> = B</a:t>
                </a:r>
                <a:r>
                  <a:rPr lang="en-US" sz="2800" baseline="-25000" dirty="0"/>
                  <a:t>3</a:t>
                </a:r>
                <a:r>
                  <a:rPr lang="en-US" sz="2800" dirty="0"/>
                  <a:t>’B</a:t>
                </a:r>
                <a:r>
                  <a:rPr lang="en-US" sz="2800" baseline="-25000" dirty="0"/>
                  <a:t>2</a:t>
                </a:r>
                <a:r>
                  <a:rPr lang="en-US" sz="2800" dirty="0"/>
                  <a:t> + B</a:t>
                </a:r>
                <a:r>
                  <a:rPr lang="en-US" sz="2800" baseline="-25000" dirty="0"/>
                  <a:t>3</a:t>
                </a:r>
                <a:r>
                  <a:rPr lang="en-US" sz="2800" dirty="0"/>
                  <a:t>B</a:t>
                </a:r>
                <a:r>
                  <a:rPr lang="en-US" sz="2800" baseline="-25000" dirty="0"/>
                  <a:t>2</a:t>
                </a:r>
                <a:r>
                  <a:rPr lang="en-US" sz="2800" dirty="0"/>
                  <a:t>’ = B</a:t>
                </a:r>
                <a:r>
                  <a:rPr lang="en-US" sz="2800" baseline="-25000" dirty="0"/>
                  <a:t>3</a:t>
                </a:r>
                <a14:m>
                  <m:oMath xmlns:m="http://schemas.openxmlformats.org/officeDocument/2006/math">
                    <m:r>
                      <a:rPr lang="en-US" sz="2800" i="1">
                        <a:latin typeface="Cambria Math" panose="02040503050406030204" pitchFamily="18" charset="0"/>
                      </a:rPr>
                      <m:t>⨁</m:t>
                    </m:r>
                  </m:oMath>
                </a14:m>
                <a:r>
                  <a:rPr lang="en-US" sz="2800" dirty="0"/>
                  <a:t> B</a:t>
                </a:r>
                <a:r>
                  <a:rPr lang="en-US" sz="2800" baseline="-25000" dirty="0"/>
                  <a:t>2</a:t>
                </a:r>
              </a:p>
            </p:txBody>
          </p:sp>
        </mc:Choice>
        <mc:Fallback xmlns="">
          <p:sp>
            <p:nvSpPr>
              <p:cNvPr id="49" name="Rectangle 48"/>
              <p:cNvSpPr>
                <a:spLocks noRot="1" noChangeAspect="1" noMove="1" noResize="1" noEditPoints="1" noAdjustHandles="1" noChangeArrowheads="1" noChangeShapeType="1" noTextEdit="1"/>
              </p:cNvSpPr>
              <p:nvPr/>
            </p:nvSpPr>
            <p:spPr>
              <a:xfrm>
                <a:off x="205948" y="3011384"/>
                <a:ext cx="4121641" cy="523220"/>
              </a:xfrm>
              <a:prstGeom prst="rect">
                <a:avLst/>
              </a:prstGeom>
              <a:blipFill rotWithShape="0">
                <a:blip r:embed="rId4"/>
                <a:stretch>
                  <a:fillRect l="-3107" t="-11628" r="-444" b="-32558"/>
                </a:stretch>
              </a:blipFill>
            </p:spPr>
            <p:txBody>
              <a:bodyPr/>
              <a:lstStyle/>
              <a:p>
                <a:r>
                  <a:rPr lang="en-IN">
                    <a:noFill/>
                  </a:rPr>
                  <a:t> </a:t>
                </a:r>
              </a:p>
            </p:txBody>
          </p:sp>
        </mc:Fallback>
      </mc:AlternateContent>
    </p:spTree>
    <p:extLst>
      <p:ext uri="{BB962C8B-B14F-4D97-AF65-F5344CB8AC3E}">
        <p14:creationId xmlns:p14="http://schemas.microsoft.com/office/powerpoint/2010/main" val="2431812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22" presetClass="entr" presetSubtype="8"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par>
                                <p:cTn id="42" presetID="22" presetClass="entr" presetSubtype="1"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par>
                                <p:cTn id="65" presetID="22" presetClass="entr" presetSubtype="1"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left)">
                                      <p:cBhvr>
                                        <p:cTn id="84" dur="500"/>
                                        <p:tgtEl>
                                          <p:spTgt spid="18"/>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500"/>
                                        <p:tgtEl>
                                          <p:spTgt spid="45"/>
                                        </p:tgtEl>
                                      </p:cBhvr>
                                    </p:animEffect>
                                  </p:childTnLst>
                                </p:cTn>
                              </p:par>
                              <p:par>
                                <p:cTn id="88" presetID="22" presetClass="entr" presetSubtype="1"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up)">
                                      <p:cBhvr>
                                        <p:cTn id="9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p:bldP spid="39" grpId="0"/>
      <p:bldP spid="40" grpId="0"/>
      <p:bldP spid="41" grpId="0"/>
      <p:bldP spid="42" grpId="0"/>
      <p:bldP spid="43" grpId="0"/>
      <p:bldP spid="44" grpId="0"/>
      <p:bldP spid="45" grpId="0"/>
      <p:bldP spid="46" grpId="0" animBg="1"/>
      <p:bldP spid="47" grpId="0"/>
      <p:bldP spid="48" grpId="0" animBg="1"/>
      <p:bldP spid="4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BCD to Excess-3 Code Converter</a:t>
            </a:r>
          </a:p>
        </p:txBody>
      </p:sp>
      <p:graphicFrame>
        <p:nvGraphicFramePr>
          <p:cNvPr id="4" name="Table 3"/>
          <p:cNvGraphicFramePr>
            <a:graphicFrameLocks noGrp="1"/>
          </p:cNvGraphicFramePr>
          <p:nvPr/>
        </p:nvGraphicFramePr>
        <p:xfrm>
          <a:off x="190500" y="957264"/>
          <a:ext cx="4229104" cy="5486400"/>
        </p:xfrm>
        <a:graphic>
          <a:graphicData uri="http://schemas.openxmlformats.org/drawingml/2006/table">
            <a:tbl>
              <a:tblPr firstRow="1">
                <a:tableStyleId>{69012ECD-51FC-41F1-AA8D-1B2483CD663E}</a:tableStyleId>
              </a:tblPr>
              <a:tblGrid>
                <a:gridCol w="528638">
                  <a:extLst>
                    <a:ext uri="{9D8B030D-6E8A-4147-A177-3AD203B41FA5}">
                      <a16:colId xmlns:a16="http://schemas.microsoft.com/office/drawing/2014/main" val="20000"/>
                    </a:ext>
                  </a:extLst>
                </a:gridCol>
                <a:gridCol w="528638">
                  <a:extLst>
                    <a:ext uri="{9D8B030D-6E8A-4147-A177-3AD203B41FA5}">
                      <a16:colId xmlns:a16="http://schemas.microsoft.com/office/drawing/2014/main" val="20001"/>
                    </a:ext>
                  </a:extLst>
                </a:gridCol>
                <a:gridCol w="528638">
                  <a:extLst>
                    <a:ext uri="{9D8B030D-6E8A-4147-A177-3AD203B41FA5}">
                      <a16:colId xmlns:a16="http://schemas.microsoft.com/office/drawing/2014/main" val="20002"/>
                    </a:ext>
                  </a:extLst>
                </a:gridCol>
                <a:gridCol w="528638">
                  <a:extLst>
                    <a:ext uri="{9D8B030D-6E8A-4147-A177-3AD203B41FA5}">
                      <a16:colId xmlns:a16="http://schemas.microsoft.com/office/drawing/2014/main" val="20003"/>
                    </a:ext>
                  </a:extLst>
                </a:gridCol>
                <a:gridCol w="528638">
                  <a:extLst>
                    <a:ext uri="{9D8B030D-6E8A-4147-A177-3AD203B41FA5}">
                      <a16:colId xmlns:a16="http://schemas.microsoft.com/office/drawing/2014/main" val="20004"/>
                    </a:ext>
                  </a:extLst>
                </a:gridCol>
                <a:gridCol w="528638">
                  <a:extLst>
                    <a:ext uri="{9D8B030D-6E8A-4147-A177-3AD203B41FA5}">
                      <a16:colId xmlns:a16="http://schemas.microsoft.com/office/drawing/2014/main" val="20005"/>
                    </a:ext>
                  </a:extLst>
                </a:gridCol>
                <a:gridCol w="528638">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tblGrid>
              <a:tr h="370840">
                <a:tc gridSpan="4">
                  <a:txBody>
                    <a:bodyPr/>
                    <a:lstStyle/>
                    <a:p>
                      <a:pPr algn="ctr"/>
                      <a:r>
                        <a:rPr lang="en-US" sz="2400" baseline="0" dirty="0"/>
                        <a:t>8421 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400" baseline="0" dirty="0"/>
                        <a:t>XS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t>B</a:t>
                      </a:r>
                      <a:r>
                        <a:rPr lang="en-US" sz="2400" baseline="-25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B</a:t>
                      </a:r>
                      <a:r>
                        <a:rPr lang="en-US" sz="2400"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B</a:t>
                      </a:r>
                      <a:r>
                        <a:rPr lang="en-US"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B</a:t>
                      </a:r>
                      <a:r>
                        <a:rPr lang="en-US" sz="2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X</a:t>
                      </a:r>
                      <a:r>
                        <a:rPr lang="en-US" sz="2400" baseline="-25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X</a:t>
                      </a:r>
                      <a:r>
                        <a:rPr lang="en-US" sz="2400"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X</a:t>
                      </a:r>
                      <a:r>
                        <a:rPr lang="en-US"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400" dirty="0"/>
                        <a:t>X</a:t>
                      </a:r>
                      <a:r>
                        <a:rPr lang="en-US" sz="2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4495800" y="1290933"/>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4</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5,6,7,8,9</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495800" y="1290933"/>
                <a:ext cx="4724400" cy="763094"/>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95800" y="1956569"/>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1,2,3,4,9</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495800" y="1956569"/>
                <a:ext cx="4724400" cy="763094"/>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495800" y="2647387"/>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0,3,4,7,8</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495800" y="2647387"/>
                <a:ext cx="4724400" cy="763094"/>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495800" y="3313023"/>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0,2,4,6,8</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495800" y="3313023"/>
                <a:ext cx="4724400" cy="763094"/>
              </a:xfrm>
              <a:prstGeom prst="rect">
                <a:avLst/>
              </a:prstGeom>
              <a:blipFill rotWithShape="0">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53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BCD to Excess-3 Code Converter</a:t>
            </a:r>
          </a:p>
        </p:txBody>
      </p:sp>
      <p:sp>
        <p:nvSpPr>
          <p:cNvPr id="4" name="Content Placeholder 3"/>
          <p:cNvSpPr>
            <a:spLocks noGrp="1"/>
          </p:cNvSpPr>
          <p:nvPr>
            <p:ph idx="1"/>
          </p:nvPr>
        </p:nvSpPr>
        <p:spPr>
          <a:xfrm>
            <a:off x="190500" y="990600"/>
            <a:ext cx="8763000" cy="461665"/>
          </a:xfrm>
        </p:spPr>
        <p:txBody>
          <a:bodyPr>
            <a:normAutofit/>
          </a:bodyPr>
          <a:lstStyle/>
          <a:p>
            <a:r>
              <a:rPr lang="en-US" sz="2000" dirty="0"/>
              <a:t>K-Map for X</a:t>
            </a:r>
            <a:r>
              <a:rPr lang="en-US" sz="2000" baseline="-25000" dirty="0"/>
              <a:t>4</a:t>
            </a:r>
            <a:r>
              <a:rPr lang="en-US" sz="2000" dirty="0"/>
              <a:t>, X</a:t>
            </a:r>
            <a:r>
              <a:rPr lang="en-US" sz="2000" baseline="-25000" dirty="0"/>
              <a:t>3</a:t>
            </a:r>
            <a:r>
              <a:rPr lang="en-US" sz="2000" dirty="0"/>
              <a:t>, X</a:t>
            </a:r>
            <a:r>
              <a:rPr lang="en-US" sz="2000" baseline="-25000" dirty="0"/>
              <a:t>2</a:t>
            </a:r>
            <a:r>
              <a:rPr lang="en-US" sz="2000" dirty="0"/>
              <a:t>, X</a:t>
            </a:r>
            <a:r>
              <a:rPr lang="en-US" sz="2000" baseline="-25000" dirty="0"/>
              <a:t>1</a:t>
            </a:r>
            <a:r>
              <a:rPr lang="en-US" sz="2000" dirty="0"/>
              <a:t> function and their minimization are as follows</a:t>
            </a:r>
            <a:r>
              <a:rPr lang="en-IN" sz="2000" dirty="0"/>
              <a:t>:</a:t>
            </a:r>
            <a:endParaRPr lang="en-US" sz="2000" dirty="0"/>
          </a:p>
        </p:txBody>
      </p:sp>
      <p:grpSp>
        <p:nvGrpSpPr>
          <p:cNvPr id="6" name="Group 5"/>
          <p:cNvGrpSpPr/>
          <p:nvPr/>
        </p:nvGrpSpPr>
        <p:grpSpPr>
          <a:xfrm>
            <a:off x="76200" y="1900535"/>
            <a:ext cx="3954315" cy="4043065"/>
            <a:chOff x="2538413" y="1367135"/>
            <a:chExt cx="3954315" cy="4043065"/>
          </a:xfrm>
        </p:grpSpPr>
        <p:graphicFrame>
          <p:nvGraphicFramePr>
            <p:cNvPr id="7"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Straight Connector 7"/>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10" name="TextBox 9"/>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11" name="TextBox 10"/>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5" name="Group 34"/>
          <p:cNvGrpSpPr/>
          <p:nvPr/>
        </p:nvGrpSpPr>
        <p:grpSpPr>
          <a:xfrm>
            <a:off x="4648200" y="1900535"/>
            <a:ext cx="4130692" cy="4043065"/>
            <a:chOff x="2362036" y="1367135"/>
            <a:chExt cx="4130692" cy="4043065"/>
          </a:xfrm>
        </p:grpSpPr>
        <p:graphicFrame>
          <p:nvGraphicFramePr>
            <p:cNvPr id="3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7" name="Straight Connector 36"/>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9" name="TextBox 38"/>
            <p:cNvSpPr txBox="1"/>
            <p:nvPr/>
          </p:nvSpPr>
          <p:spPr>
            <a:xfrm>
              <a:off x="2362036" y="1676400"/>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40" name="TextBox 39"/>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1" name="TextBox 40"/>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2" name="TextBox 41"/>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3" name="TextBox 42"/>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4" name="TextBox 43"/>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5" name="TextBox 44"/>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6" name="TextBox 45"/>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7" name="TextBox 46"/>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8" name="TextBox 47"/>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9" name="TextBox 48"/>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0" name="TextBox 49"/>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51" name="TextBox 50"/>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2" name="TextBox 51"/>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3" name="TextBox 52"/>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4" name="TextBox 5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5" name="TextBox 5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6" name="TextBox 5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7" name="TextBox 5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8" name="TextBox 5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9" name="TextBox 5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60" name="TextBox 5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61" name="TextBox 6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2" name="TextBox 6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3" name="TextBox 62"/>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66" name="TextBox 65"/>
          <p:cNvSpPr txBox="1"/>
          <p:nvPr/>
        </p:nvSpPr>
        <p:spPr>
          <a:xfrm>
            <a:off x="3410705" y="2772911"/>
            <a:ext cx="367408" cy="523221"/>
          </a:xfrm>
          <a:prstGeom prst="rect">
            <a:avLst/>
          </a:prstGeom>
          <a:noFill/>
        </p:spPr>
        <p:txBody>
          <a:bodyPr wrap="none" rtlCol="0">
            <a:spAutoFit/>
          </a:bodyPr>
          <a:lstStyle/>
          <a:p>
            <a:r>
              <a:rPr lang="en-US" sz="2800" dirty="0"/>
              <a:t>1</a:t>
            </a:r>
          </a:p>
        </p:txBody>
      </p:sp>
      <p:sp>
        <p:nvSpPr>
          <p:cNvPr id="67" name="TextBox 66"/>
          <p:cNvSpPr txBox="1"/>
          <p:nvPr/>
        </p:nvSpPr>
        <p:spPr>
          <a:xfrm>
            <a:off x="3410705" y="3629054"/>
            <a:ext cx="367408" cy="523221"/>
          </a:xfrm>
          <a:prstGeom prst="rect">
            <a:avLst/>
          </a:prstGeom>
          <a:noFill/>
        </p:spPr>
        <p:txBody>
          <a:bodyPr wrap="none" rtlCol="0">
            <a:spAutoFit/>
          </a:bodyPr>
          <a:lstStyle/>
          <a:p>
            <a:r>
              <a:rPr lang="en-US" sz="2800" dirty="0"/>
              <a:t>1</a:t>
            </a:r>
          </a:p>
        </p:txBody>
      </p:sp>
      <p:sp>
        <p:nvSpPr>
          <p:cNvPr id="68" name="TextBox 67"/>
          <p:cNvSpPr txBox="1"/>
          <p:nvPr/>
        </p:nvSpPr>
        <p:spPr>
          <a:xfrm>
            <a:off x="3410705" y="4456441"/>
            <a:ext cx="340158" cy="523220"/>
          </a:xfrm>
          <a:prstGeom prst="rect">
            <a:avLst/>
          </a:prstGeom>
          <a:noFill/>
        </p:spPr>
        <p:txBody>
          <a:bodyPr wrap="none" rtlCol="0">
            <a:spAutoFit/>
          </a:bodyPr>
          <a:lstStyle/>
          <a:p>
            <a:r>
              <a:rPr lang="en-US" sz="2800" dirty="0"/>
              <a:t>x</a:t>
            </a:r>
          </a:p>
        </p:txBody>
      </p:sp>
      <p:sp>
        <p:nvSpPr>
          <p:cNvPr id="69" name="TextBox 68"/>
          <p:cNvSpPr txBox="1"/>
          <p:nvPr/>
        </p:nvSpPr>
        <p:spPr>
          <a:xfrm>
            <a:off x="3410705" y="5312584"/>
            <a:ext cx="340158" cy="523220"/>
          </a:xfrm>
          <a:prstGeom prst="rect">
            <a:avLst/>
          </a:prstGeom>
          <a:noFill/>
        </p:spPr>
        <p:txBody>
          <a:bodyPr wrap="none" rtlCol="0">
            <a:spAutoFit/>
          </a:bodyPr>
          <a:lstStyle/>
          <a:p>
            <a:r>
              <a:rPr lang="en-US" sz="2800" dirty="0"/>
              <a:t>x</a:t>
            </a:r>
          </a:p>
        </p:txBody>
      </p:sp>
      <p:sp>
        <p:nvSpPr>
          <p:cNvPr id="70" name="TextBox 69"/>
          <p:cNvSpPr txBox="1"/>
          <p:nvPr/>
        </p:nvSpPr>
        <p:spPr>
          <a:xfrm>
            <a:off x="2625508" y="2771745"/>
            <a:ext cx="340158" cy="523220"/>
          </a:xfrm>
          <a:prstGeom prst="rect">
            <a:avLst/>
          </a:prstGeom>
          <a:noFill/>
        </p:spPr>
        <p:txBody>
          <a:bodyPr wrap="none" rtlCol="0">
            <a:spAutoFit/>
          </a:bodyPr>
          <a:lstStyle/>
          <a:p>
            <a:r>
              <a:rPr lang="en-US" sz="2800" dirty="0"/>
              <a:t>x</a:t>
            </a:r>
          </a:p>
        </p:txBody>
      </p:sp>
      <p:sp>
        <p:nvSpPr>
          <p:cNvPr id="71" name="TextBox 70"/>
          <p:cNvSpPr txBox="1"/>
          <p:nvPr/>
        </p:nvSpPr>
        <p:spPr>
          <a:xfrm>
            <a:off x="1813816" y="3629114"/>
            <a:ext cx="367408" cy="523221"/>
          </a:xfrm>
          <a:prstGeom prst="rect">
            <a:avLst/>
          </a:prstGeom>
          <a:noFill/>
        </p:spPr>
        <p:txBody>
          <a:bodyPr wrap="none" rtlCol="0">
            <a:spAutoFit/>
          </a:bodyPr>
          <a:lstStyle/>
          <a:p>
            <a:r>
              <a:rPr lang="en-US" sz="2800" dirty="0"/>
              <a:t>1</a:t>
            </a:r>
          </a:p>
        </p:txBody>
      </p:sp>
      <p:sp>
        <p:nvSpPr>
          <p:cNvPr id="72" name="TextBox 71"/>
          <p:cNvSpPr txBox="1"/>
          <p:nvPr/>
        </p:nvSpPr>
        <p:spPr>
          <a:xfrm>
            <a:off x="1813816" y="4473452"/>
            <a:ext cx="367408" cy="523221"/>
          </a:xfrm>
          <a:prstGeom prst="rect">
            <a:avLst/>
          </a:prstGeom>
          <a:noFill/>
        </p:spPr>
        <p:txBody>
          <a:bodyPr wrap="none" rtlCol="0">
            <a:spAutoFit/>
          </a:bodyPr>
          <a:lstStyle/>
          <a:p>
            <a:r>
              <a:rPr lang="en-US" sz="2800" dirty="0"/>
              <a:t>1</a:t>
            </a:r>
          </a:p>
        </p:txBody>
      </p:sp>
      <p:sp>
        <p:nvSpPr>
          <p:cNvPr id="73" name="TextBox 72"/>
          <p:cNvSpPr txBox="1"/>
          <p:nvPr/>
        </p:nvSpPr>
        <p:spPr>
          <a:xfrm>
            <a:off x="1813816" y="5329595"/>
            <a:ext cx="367408" cy="523221"/>
          </a:xfrm>
          <a:prstGeom prst="rect">
            <a:avLst/>
          </a:prstGeom>
          <a:noFill/>
        </p:spPr>
        <p:txBody>
          <a:bodyPr wrap="none" rtlCol="0">
            <a:spAutoFit/>
          </a:bodyPr>
          <a:lstStyle/>
          <a:p>
            <a:r>
              <a:rPr lang="en-US" sz="2800" dirty="0"/>
              <a:t>1</a:t>
            </a:r>
          </a:p>
        </p:txBody>
      </p:sp>
      <p:sp>
        <p:nvSpPr>
          <p:cNvPr id="74" name="Flowchart: Alternate Process 73"/>
          <p:cNvSpPr/>
          <p:nvPr/>
        </p:nvSpPr>
        <p:spPr>
          <a:xfrm>
            <a:off x="2545516" y="2671464"/>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8095534" y="3580471"/>
            <a:ext cx="367408" cy="523221"/>
          </a:xfrm>
          <a:prstGeom prst="rect">
            <a:avLst/>
          </a:prstGeom>
          <a:noFill/>
        </p:spPr>
        <p:txBody>
          <a:bodyPr wrap="none" rtlCol="0">
            <a:spAutoFit/>
          </a:bodyPr>
          <a:lstStyle/>
          <a:p>
            <a:r>
              <a:rPr lang="en-US" sz="2800" dirty="0"/>
              <a:t>1</a:t>
            </a:r>
          </a:p>
        </p:txBody>
      </p:sp>
      <p:sp>
        <p:nvSpPr>
          <p:cNvPr id="79" name="TextBox 78"/>
          <p:cNvSpPr txBox="1"/>
          <p:nvPr/>
        </p:nvSpPr>
        <p:spPr>
          <a:xfrm>
            <a:off x="6554080" y="2739008"/>
            <a:ext cx="367408" cy="523221"/>
          </a:xfrm>
          <a:prstGeom prst="rect">
            <a:avLst/>
          </a:prstGeom>
          <a:noFill/>
        </p:spPr>
        <p:txBody>
          <a:bodyPr wrap="none" rtlCol="0">
            <a:spAutoFit/>
          </a:bodyPr>
          <a:lstStyle/>
          <a:p>
            <a:r>
              <a:rPr lang="en-US" sz="2800" dirty="0"/>
              <a:t>1</a:t>
            </a:r>
          </a:p>
        </p:txBody>
      </p:sp>
      <p:sp>
        <p:nvSpPr>
          <p:cNvPr id="80" name="TextBox 79"/>
          <p:cNvSpPr txBox="1"/>
          <p:nvPr/>
        </p:nvSpPr>
        <p:spPr>
          <a:xfrm>
            <a:off x="5791200" y="3595151"/>
            <a:ext cx="367408" cy="523221"/>
          </a:xfrm>
          <a:prstGeom prst="rect">
            <a:avLst/>
          </a:prstGeom>
          <a:noFill/>
        </p:spPr>
        <p:txBody>
          <a:bodyPr wrap="none" rtlCol="0">
            <a:spAutoFit/>
          </a:bodyPr>
          <a:lstStyle/>
          <a:p>
            <a:r>
              <a:rPr lang="en-US" sz="2800" dirty="0"/>
              <a:t>1</a:t>
            </a:r>
          </a:p>
        </p:txBody>
      </p:sp>
      <p:sp>
        <p:nvSpPr>
          <p:cNvPr id="81" name="TextBox 80"/>
          <p:cNvSpPr txBox="1"/>
          <p:nvPr/>
        </p:nvSpPr>
        <p:spPr>
          <a:xfrm>
            <a:off x="5791200" y="4439489"/>
            <a:ext cx="367408" cy="523221"/>
          </a:xfrm>
          <a:prstGeom prst="rect">
            <a:avLst/>
          </a:prstGeom>
          <a:noFill/>
        </p:spPr>
        <p:txBody>
          <a:bodyPr wrap="none" rtlCol="0">
            <a:spAutoFit/>
          </a:bodyPr>
          <a:lstStyle/>
          <a:p>
            <a:r>
              <a:rPr lang="en-US" sz="2800" dirty="0"/>
              <a:t>1</a:t>
            </a:r>
          </a:p>
        </p:txBody>
      </p:sp>
      <p:sp>
        <p:nvSpPr>
          <p:cNvPr id="82" name="TextBox 81"/>
          <p:cNvSpPr txBox="1"/>
          <p:nvPr/>
        </p:nvSpPr>
        <p:spPr>
          <a:xfrm>
            <a:off x="5791200" y="5295632"/>
            <a:ext cx="367408" cy="523221"/>
          </a:xfrm>
          <a:prstGeom prst="rect">
            <a:avLst/>
          </a:prstGeom>
          <a:noFill/>
        </p:spPr>
        <p:txBody>
          <a:bodyPr wrap="none" rtlCol="0">
            <a:spAutoFit/>
          </a:bodyPr>
          <a:lstStyle/>
          <a:p>
            <a:r>
              <a:rPr lang="en-US" sz="2800" dirty="0"/>
              <a:t>1</a:t>
            </a:r>
          </a:p>
        </p:txBody>
      </p:sp>
      <p:sp>
        <p:nvSpPr>
          <p:cNvPr id="83" name="Flowchart: Alternate Process 82"/>
          <p:cNvSpPr/>
          <p:nvPr/>
        </p:nvSpPr>
        <p:spPr>
          <a:xfrm>
            <a:off x="6457420" y="2695664"/>
            <a:ext cx="1315144" cy="596503"/>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876800" y="5943600"/>
            <a:ext cx="4265911" cy="523220"/>
          </a:xfrm>
          <a:prstGeom prst="rect">
            <a:avLst/>
          </a:prstGeom>
        </p:spPr>
        <p:txBody>
          <a:bodyPr wrap="none">
            <a:spAutoFit/>
          </a:bodyPr>
          <a:lstStyle/>
          <a:p>
            <a:r>
              <a:rPr lang="en-US" sz="2800" dirty="0"/>
              <a:t>X</a:t>
            </a:r>
            <a:r>
              <a:rPr lang="en-US" sz="2800" baseline="-25000" dirty="0"/>
              <a:t>3</a:t>
            </a:r>
            <a:r>
              <a:rPr lang="en-US" sz="2800" dirty="0"/>
              <a:t> = B</a:t>
            </a:r>
            <a:r>
              <a:rPr lang="en-US" sz="2800" baseline="-25000" dirty="0"/>
              <a:t>3</a:t>
            </a:r>
            <a:r>
              <a:rPr lang="en-US" sz="2800" dirty="0"/>
              <a:t>B</a:t>
            </a:r>
            <a:r>
              <a:rPr lang="en-US" sz="2800" baseline="-25000" dirty="0"/>
              <a:t>2</a:t>
            </a:r>
            <a:r>
              <a:rPr lang="en-US" sz="2800" dirty="0"/>
              <a:t>’B</a:t>
            </a:r>
            <a:r>
              <a:rPr lang="en-US" sz="2800" baseline="-25000" dirty="0"/>
              <a:t>1</a:t>
            </a:r>
            <a:r>
              <a:rPr lang="en-US" sz="2800" dirty="0"/>
              <a:t>’ + B</a:t>
            </a:r>
            <a:r>
              <a:rPr lang="en-US" sz="2800" baseline="-25000" dirty="0"/>
              <a:t>3</a:t>
            </a:r>
            <a:r>
              <a:rPr lang="en-US" sz="2800" dirty="0"/>
              <a:t>’ B</a:t>
            </a:r>
            <a:r>
              <a:rPr lang="en-US" sz="2800" baseline="-25000" dirty="0"/>
              <a:t>1</a:t>
            </a:r>
            <a:r>
              <a:rPr lang="en-US" sz="2800" dirty="0"/>
              <a:t> + B</a:t>
            </a:r>
            <a:r>
              <a:rPr lang="en-US" sz="2800" baseline="-25000" dirty="0"/>
              <a:t>3</a:t>
            </a:r>
            <a:r>
              <a:rPr lang="en-US" sz="2800" dirty="0"/>
              <a:t>’ B</a:t>
            </a:r>
            <a:r>
              <a:rPr lang="en-US" sz="2800" baseline="-25000" dirty="0"/>
              <a:t>2</a:t>
            </a:r>
          </a:p>
        </p:txBody>
      </p:sp>
      <p:sp>
        <p:nvSpPr>
          <p:cNvPr id="89" name="Rectangle 88"/>
          <p:cNvSpPr/>
          <p:nvPr/>
        </p:nvSpPr>
        <p:spPr>
          <a:xfrm>
            <a:off x="762000" y="5943600"/>
            <a:ext cx="3169457" cy="523220"/>
          </a:xfrm>
          <a:prstGeom prst="rect">
            <a:avLst/>
          </a:prstGeom>
        </p:spPr>
        <p:txBody>
          <a:bodyPr wrap="none">
            <a:spAutoFit/>
          </a:bodyPr>
          <a:lstStyle/>
          <a:p>
            <a:r>
              <a:rPr lang="en-US" sz="2800" dirty="0"/>
              <a:t>X</a:t>
            </a:r>
            <a:r>
              <a:rPr lang="en-US" sz="2800" baseline="-25000" dirty="0"/>
              <a:t>4</a:t>
            </a:r>
            <a:r>
              <a:rPr lang="en-US" sz="2800" dirty="0"/>
              <a:t> = B</a:t>
            </a:r>
            <a:r>
              <a:rPr lang="en-US" sz="2800" baseline="-25000" dirty="0"/>
              <a:t>4</a:t>
            </a:r>
            <a:r>
              <a:rPr lang="en-US" sz="2800" dirty="0"/>
              <a:t> + B</a:t>
            </a:r>
            <a:r>
              <a:rPr lang="en-US" sz="2800" baseline="-25000" dirty="0"/>
              <a:t>3</a:t>
            </a:r>
            <a:r>
              <a:rPr lang="en-US" sz="2800" dirty="0"/>
              <a:t>B</a:t>
            </a:r>
            <a:r>
              <a:rPr lang="en-US" sz="2800" baseline="-25000" dirty="0"/>
              <a:t>2</a:t>
            </a:r>
            <a:r>
              <a:rPr lang="en-US" sz="2800" dirty="0"/>
              <a:t> + B</a:t>
            </a:r>
            <a:r>
              <a:rPr lang="en-US" sz="2800" baseline="-25000" dirty="0"/>
              <a:t>3</a:t>
            </a:r>
            <a:r>
              <a:rPr lang="en-US" sz="2800" dirty="0"/>
              <a:t>B</a:t>
            </a:r>
            <a:r>
              <a:rPr lang="en-US" sz="2800" baseline="-25000" dirty="0"/>
              <a:t>1</a:t>
            </a:r>
          </a:p>
        </p:txBody>
      </p:sp>
      <mc:AlternateContent xmlns:mc="http://schemas.openxmlformats.org/markup-compatibility/2006" xmlns:a14="http://schemas.microsoft.com/office/drawing/2010/main">
        <mc:Choice Requires="a14">
          <p:sp>
            <p:nvSpPr>
              <p:cNvPr id="85" name="Rectangle 84"/>
              <p:cNvSpPr/>
              <p:nvPr/>
            </p:nvSpPr>
            <p:spPr>
              <a:xfrm>
                <a:off x="-76200" y="1320350"/>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4</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5,6,7,8,9</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85" name="Rectangle 84"/>
              <p:cNvSpPr>
                <a:spLocks noRot="1" noChangeAspect="1" noMove="1" noResize="1" noEditPoints="1" noAdjustHandles="1" noChangeArrowheads="1" noChangeShapeType="1" noTextEdit="1"/>
              </p:cNvSpPr>
              <p:nvPr/>
            </p:nvSpPr>
            <p:spPr>
              <a:xfrm>
                <a:off x="-76200" y="1320350"/>
                <a:ext cx="4724400" cy="763094"/>
              </a:xfrm>
              <a:prstGeom prst="rect">
                <a:avLst/>
              </a:prstGeom>
              <a:blipFill rotWithShape="0">
                <a:blip r:embed="rId2"/>
                <a:stretch>
                  <a:fillRect/>
                </a:stretch>
              </a:blipFill>
            </p:spPr>
            <p:txBody>
              <a:bodyPr/>
              <a:lstStyle/>
              <a:p>
                <a:r>
                  <a:rPr lang="en-IN">
                    <a:noFill/>
                  </a:rPr>
                  <a:t> </a:t>
                </a:r>
              </a:p>
            </p:txBody>
          </p:sp>
        </mc:Fallback>
      </mc:AlternateContent>
      <p:sp>
        <p:nvSpPr>
          <p:cNvPr id="86" name="TextBox 85"/>
          <p:cNvSpPr txBox="1"/>
          <p:nvPr/>
        </p:nvSpPr>
        <p:spPr>
          <a:xfrm>
            <a:off x="2631642" y="4456441"/>
            <a:ext cx="340158" cy="523220"/>
          </a:xfrm>
          <a:prstGeom prst="rect">
            <a:avLst/>
          </a:prstGeom>
          <a:noFill/>
        </p:spPr>
        <p:txBody>
          <a:bodyPr wrap="none" rtlCol="0">
            <a:spAutoFit/>
          </a:bodyPr>
          <a:lstStyle/>
          <a:p>
            <a:r>
              <a:rPr lang="en-US" sz="2800" dirty="0"/>
              <a:t>x</a:t>
            </a:r>
          </a:p>
        </p:txBody>
      </p:sp>
      <p:sp>
        <p:nvSpPr>
          <p:cNvPr id="87" name="TextBox 86"/>
          <p:cNvSpPr txBox="1"/>
          <p:nvPr/>
        </p:nvSpPr>
        <p:spPr>
          <a:xfrm>
            <a:off x="2631642" y="5312584"/>
            <a:ext cx="340158" cy="523220"/>
          </a:xfrm>
          <a:prstGeom prst="rect">
            <a:avLst/>
          </a:prstGeom>
          <a:noFill/>
        </p:spPr>
        <p:txBody>
          <a:bodyPr wrap="none" rtlCol="0">
            <a:spAutoFit/>
          </a:bodyPr>
          <a:lstStyle/>
          <a:p>
            <a:r>
              <a:rPr lang="en-US" sz="2800" dirty="0"/>
              <a:t>x</a:t>
            </a:r>
          </a:p>
        </p:txBody>
      </p:sp>
      <p:sp>
        <p:nvSpPr>
          <p:cNvPr id="90" name="TextBox 89"/>
          <p:cNvSpPr txBox="1"/>
          <p:nvPr/>
        </p:nvSpPr>
        <p:spPr>
          <a:xfrm>
            <a:off x="2634135" y="3595152"/>
            <a:ext cx="340158" cy="523220"/>
          </a:xfrm>
          <a:prstGeom prst="rect">
            <a:avLst/>
          </a:prstGeom>
          <a:noFill/>
        </p:spPr>
        <p:txBody>
          <a:bodyPr wrap="none" rtlCol="0">
            <a:spAutoFit/>
          </a:bodyPr>
          <a:lstStyle/>
          <a:p>
            <a:r>
              <a:rPr lang="en-US" sz="2800" dirty="0"/>
              <a:t>x</a:t>
            </a:r>
          </a:p>
        </p:txBody>
      </p:sp>
      <p:sp>
        <p:nvSpPr>
          <p:cNvPr id="91" name="Flowchart: Alternate Process 90"/>
          <p:cNvSpPr/>
          <p:nvPr/>
        </p:nvSpPr>
        <p:spPr>
          <a:xfrm>
            <a:off x="1738473" y="3595151"/>
            <a:ext cx="1287374" cy="1406472"/>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Alternate Process 91"/>
          <p:cNvSpPr/>
          <p:nvPr/>
        </p:nvSpPr>
        <p:spPr>
          <a:xfrm>
            <a:off x="1735474" y="4417300"/>
            <a:ext cx="1287374" cy="1406472"/>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Rectangle 92"/>
              <p:cNvSpPr/>
              <p:nvPr/>
            </p:nvSpPr>
            <p:spPr>
              <a:xfrm>
                <a:off x="4515178" y="1314510"/>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1,2,3,4,9</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93" name="Rectangle 92"/>
              <p:cNvSpPr>
                <a:spLocks noRot="1" noChangeAspect="1" noMove="1" noResize="1" noEditPoints="1" noAdjustHandles="1" noChangeArrowheads="1" noChangeShapeType="1" noTextEdit="1"/>
              </p:cNvSpPr>
              <p:nvPr/>
            </p:nvSpPr>
            <p:spPr>
              <a:xfrm>
                <a:off x="4515178" y="1314510"/>
                <a:ext cx="4724400" cy="763094"/>
              </a:xfrm>
              <a:prstGeom prst="rect">
                <a:avLst/>
              </a:prstGeom>
              <a:blipFill rotWithShape="0">
                <a:blip r:embed="rId3"/>
                <a:stretch>
                  <a:fillRect/>
                </a:stretch>
              </a:blipFill>
            </p:spPr>
            <p:txBody>
              <a:bodyPr/>
              <a:lstStyle/>
              <a:p>
                <a:r>
                  <a:rPr lang="en-IN">
                    <a:noFill/>
                  </a:rPr>
                  <a:t> </a:t>
                </a:r>
              </a:p>
            </p:txBody>
          </p:sp>
        </mc:Fallback>
      </mc:AlternateContent>
      <p:sp>
        <p:nvSpPr>
          <p:cNvPr id="94" name="TextBox 93"/>
          <p:cNvSpPr txBox="1"/>
          <p:nvPr/>
        </p:nvSpPr>
        <p:spPr>
          <a:xfrm>
            <a:off x="8108235" y="4453643"/>
            <a:ext cx="340158" cy="523220"/>
          </a:xfrm>
          <a:prstGeom prst="rect">
            <a:avLst/>
          </a:prstGeom>
          <a:noFill/>
        </p:spPr>
        <p:txBody>
          <a:bodyPr wrap="none" rtlCol="0">
            <a:spAutoFit/>
          </a:bodyPr>
          <a:lstStyle/>
          <a:p>
            <a:r>
              <a:rPr lang="en-US" sz="2800" dirty="0"/>
              <a:t>x</a:t>
            </a:r>
          </a:p>
        </p:txBody>
      </p:sp>
      <p:sp>
        <p:nvSpPr>
          <p:cNvPr id="95" name="TextBox 94"/>
          <p:cNvSpPr txBox="1"/>
          <p:nvPr/>
        </p:nvSpPr>
        <p:spPr>
          <a:xfrm>
            <a:off x="8108235" y="5309786"/>
            <a:ext cx="340158" cy="523220"/>
          </a:xfrm>
          <a:prstGeom prst="rect">
            <a:avLst/>
          </a:prstGeom>
          <a:noFill/>
        </p:spPr>
        <p:txBody>
          <a:bodyPr wrap="none" rtlCol="0">
            <a:spAutoFit/>
          </a:bodyPr>
          <a:lstStyle/>
          <a:p>
            <a:r>
              <a:rPr lang="en-US" sz="2800" dirty="0"/>
              <a:t>x</a:t>
            </a:r>
          </a:p>
        </p:txBody>
      </p:sp>
      <p:sp>
        <p:nvSpPr>
          <p:cNvPr id="96" name="TextBox 95"/>
          <p:cNvSpPr txBox="1"/>
          <p:nvPr/>
        </p:nvSpPr>
        <p:spPr>
          <a:xfrm>
            <a:off x="7323038" y="2768947"/>
            <a:ext cx="340158" cy="523220"/>
          </a:xfrm>
          <a:prstGeom prst="rect">
            <a:avLst/>
          </a:prstGeom>
          <a:noFill/>
        </p:spPr>
        <p:txBody>
          <a:bodyPr wrap="none" rtlCol="0">
            <a:spAutoFit/>
          </a:bodyPr>
          <a:lstStyle/>
          <a:p>
            <a:r>
              <a:rPr lang="en-US" sz="2800" dirty="0"/>
              <a:t>x</a:t>
            </a:r>
          </a:p>
        </p:txBody>
      </p:sp>
      <p:sp>
        <p:nvSpPr>
          <p:cNvPr id="97" name="TextBox 96"/>
          <p:cNvSpPr txBox="1"/>
          <p:nvPr/>
        </p:nvSpPr>
        <p:spPr>
          <a:xfrm>
            <a:off x="7329172" y="4453643"/>
            <a:ext cx="340158" cy="523220"/>
          </a:xfrm>
          <a:prstGeom prst="rect">
            <a:avLst/>
          </a:prstGeom>
          <a:noFill/>
        </p:spPr>
        <p:txBody>
          <a:bodyPr wrap="none" rtlCol="0">
            <a:spAutoFit/>
          </a:bodyPr>
          <a:lstStyle/>
          <a:p>
            <a:r>
              <a:rPr lang="en-US" sz="2800" dirty="0"/>
              <a:t>x</a:t>
            </a:r>
          </a:p>
        </p:txBody>
      </p:sp>
      <p:sp>
        <p:nvSpPr>
          <p:cNvPr id="98" name="TextBox 97"/>
          <p:cNvSpPr txBox="1"/>
          <p:nvPr/>
        </p:nvSpPr>
        <p:spPr>
          <a:xfrm>
            <a:off x="7329172" y="5309786"/>
            <a:ext cx="340158" cy="523220"/>
          </a:xfrm>
          <a:prstGeom prst="rect">
            <a:avLst/>
          </a:prstGeom>
          <a:noFill/>
        </p:spPr>
        <p:txBody>
          <a:bodyPr wrap="none" rtlCol="0">
            <a:spAutoFit/>
          </a:bodyPr>
          <a:lstStyle/>
          <a:p>
            <a:r>
              <a:rPr lang="en-US" sz="2800" dirty="0"/>
              <a:t>x</a:t>
            </a:r>
          </a:p>
        </p:txBody>
      </p:sp>
      <p:sp>
        <p:nvSpPr>
          <p:cNvPr id="99" name="TextBox 98"/>
          <p:cNvSpPr txBox="1"/>
          <p:nvPr/>
        </p:nvSpPr>
        <p:spPr>
          <a:xfrm>
            <a:off x="7331665" y="3592354"/>
            <a:ext cx="340158" cy="523220"/>
          </a:xfrm>
          <a:prstGeom prst="rect">
            <a:avLst/>
          </a:prstGeom>
          <a:noFill/>
        </p:spPr>
        <p:txBody>
          <a:bodyPr wrap="none" rtlCol="0">
            <a:spAutoFit/>
          </a:bodyPr>
          <a:lstStyle/>
          <a:p>
            <a:r>
              <a:rPr lang="en-US" sz="2800" dirty="0"/>
              <a:t>x</a:t>
            </a:r>
          </a:p>
        </p:txBody>
      </p:sp>
      <p:sp>
        <p:nvSpPr>
          <p:cNvPr id="100" name="Left Bracket 99"/>
          <p:cNvSpPr/>
          <p:nvPr/>
        </p:nvSpPr>
        <p:spPr>
          <a:xfrm rot="10800000">
            <a:off x="5650454" y="3601187"/>
            <a:ext cx="578184" cy="1407970"/>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Left Bracket 100"/>
          <p:cNvSpPr/>
          <p:nvPr/>
        </p:nvSpPr>
        <p:spPr>
          <a:xfrm>
            <a:off x="8077364" y="3591229"/>
            <a:ext cx="583668" cy="1432607"/>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Left Bracket 101"/>
          <p:cNvSpPr/>
          <p:nvPr/>
        </p:nvSpPr>
        <p:spPr>
          <a:xfrm rot="10800000">
            <a:off x="5714452" y="4425152"/>
            <a:ext cx="578184" cy="1407970"/>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Left Bracket 102"/>
          <p:cNvSpPr/>
          <p:nvPr/>
        </p:nvSpPr>
        <p:spPr>
          <a:xfrm>
            <a:off x="8141362" y="4415194"/>
            <a:ext cx="583668" cy="1432607"/>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31425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down)">
                                      <p:cBhvr>
                                        <p:cTn id="19" dur="500"/>
                                        <p:tgtEl>
                                          <p:spTgt spid="6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down)">
                                      <p:cBhvr>
                                        <p:cTn id="25" dur="500"/>
                                        <p:tgtEl>
                                          <p:spTgt spid="7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down)">
                                      <p:cBhvr>
                                        <p:cTn id="28" dur="500"/>
                                        <p:tgtEl>
                                          <p:spTgt spid="7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down)">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down)">
                                      <p:cBhvr>
                                        <p:cTn id="36" dur="500"/>
                                        <p:tgtEl>
                                          <p:spTgt spid="6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down)">
                                      <p:cBhvr>
                                        <p:cTn id="42" dur="500"/>
                                        <p:tgtEl>
                                          <p:spTgt spid="7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wipe(down)">
                                      <p:cBhvr>
                                        <p:cTn id="45" dur="500"/>
                                        <p:tgtEl>
                                          <p:spTgt spid="8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wipe(down)">
                                      <p:cBhvr>
                                        <p:cTn id="48" dur="500"/>
                                        <p:tgtEl>
                                          <p:spTgt spid="8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down)">
                                      <p:cBhvr>
                                        <p:cTn id="51" dur="500"/>
                                        <p:tgtEl>
                                          <p:spTgt spid="9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down)">
                                      <p:cBhvr>
                                        <p:cTn id="56" dur="5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down)">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down)">
                                      <p:cBhvr>
                                        <p:cTn id="66" dur="500"/>
                                        <p:tgtEl>
                                          <p:spTgt spid="9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wipe(left)">
                                      <p:cBhvr>
                                        <p:cTn id="71" dur="500"/>
                                        <p:tgtEl>
                                          <p:spTgt spid="8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down)">
                                      <p:cBhvr>
                                        <p:cTn id="84" dur="500"/>
                                        <p:tgtEl>
                                          <p:spTgt spid="7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down)">
                                      <p:cBhvr>
                                        <p:cTn id="87" dur="500"/>
                                        <p:tgtEl>
                                          <p:spTgt spid="8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down)">
                                      <p:cBhvr>
                                        <p:cTn id="90" dur="500"/>
                                        <p:tgtEl>
                                          <p:spTgt spid="8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wipe(down)">
                                      <p:cBhvr>
                                        <p:cTn id="93" dur="500"/>
                                        <p:tgtEl>
                                          <p:spTgt spid="8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wipe(down)">
                                      <p:cBhvr>
                                        <p:cTn id="96" dur="500"/>
                                        <p:tgtEl>
                                          <p:spTgt spid="7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wipe(down)">
                                      <p:cBhvr>
                                        <p:cTn id="101" dur="500"/>
                                        <p:tgtEl>
                                          <p:spTgt spid="94"/>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wipe(down)">
                                      <p:cBhvr>
                                        <p:cTn id="104" dur="500"/>
                                        <p:tgtEl>
                                          <p:spTgt spid="95"/>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96"/>
                                        </p:tgtEl>
                                        <p:attrNameLst>
                                          <p:attrName>style.visibility</p:attrName>
                                        </p:attrNameLst>
                                      </p:cBhvr>
                                      <p:to>
                                        <p:strVal val="visible"/>
                                      </p:to>
                                    </p:set>
                                    <p:animEffect transition="in" filter="wipe(down)">
                                      <p:cBhvr>
                                        <p:cTn id="107" dur="500"/>
                                        <p:tgtEl>
                                          <p:spTgt spid="96"/>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wipe(down)">
                                      <p:cBhvr>
                                        <p:cTn id="110" dur="500"/>
                                        <p:tgtEl>
                                          <p:spTgt spid="97"/>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98"/>
                                        </p:tgtEl>
                                        <p:attrNameLst>
                                          <p:attrName>style.visibility</p:attrName>
                                        </p:attrNameLst>
                                      </p:cBhvr>
                                      <p:to>
                                        <p:strVal val="visible"/>
                                      </p:to>
                                    </p:set>
                                    <p:animEffect transition="in" filter="wipe(down)">
                                      <p:cBhvr>
                                        <p:cTn id="113" dur="500"/>
                                        <p:tgtEl>
                                          <p:spTgt spid="98"/>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99"/>
                                        </p:tgtEl>
                                        <p:attrNameLst>
                                          <p:attrName>style.visibility</p:attrName>
                                        </p:attrNameLst>
                                      </p:cBhvr>
                                      <p:to>
                                        <p:strVal val="visible"/>
                                      </p:to>
                                    </p:set>
                                    <p:animEffect transition="in" filter="wipe(down)">
                                      <p:cBhvr>
                                        <p:cTn id="116" dur="500"/>
                                        <p:tgtEl>
                                          <p:spTgt spid="9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wipe(down)">
                                      <p:cBhvr>
                                        <p:cTn id="121" dur="500"/>
                                        <p:tgtEl>
                                          <p:spTgt spid="8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100"/>
                                        </p:tgtEl>
                                        <p:attrNameLst>
                                          <p:attrName>style.visibility</p:attrName>
                                        </p:attrNameLst>
                                      </p:cBhvr>
                                      <p:to>
                                        <p:strVal val="visible"/>
                                      </p:to>
                                    </p:set>
                                    <p:animEffect transition="in" filter="wipe(up)">
                                      <p:cBhvr>
                                        <p:cTn id="126" dur="500"/>
                                        <p:tgtEl>
                                          <p:spTgt spid="100"/>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wipe(up)">
                                      <p:cBhvr>
                                        <p:cTn id="129" dur="500"/>
                                        <p:tgtEl>
                                          <p:spTgt spid="10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up)">
                                      <p:cBhvr>
                                        <p:cTn id="134" dur="500"/>
                                        <p:tgtEl>
                                          <p:spTgt spid="102"/>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103"/>
                                        </p:tgtEl>
                                        <p:attrNameLst>
                                          <p:attrName>style.visibility</p:attrName>
                                        </p:attrNameLst>
                                      </p:cBhvr>
                                      <p:to>
                                        <p:strVal val="visible"/>
                                      </p:to>
                                    </p:set>
                                    <p:animEffect transition="in" filter="wipe(up)">
                                      <p:cBhvr>
                                        <p:cTn id="137" dur="500"/>
                                        <p:tgtEl>
                                          <p:spTgt spid="10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wipe(left)">
                                      <p:cBhvr>
                                        <p:cTn id="14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6" grpId="0"/>
      <p:bldP spid="67" grpId="0"/>
      <p:bldP spid="68" grpId="0"/>
      <p:bldP spid="69" grpId="0"/>
      <p:bldP spid="70" grpId="0"/>
      <p:bldP spid="71" grpId="0"/>
      <p:bldP spid="72" grpId="0"/>
      <p:bldP spid="73" grpId="0"/>
      <p:bldP spid="74" grpId="0" animBg="1"/>
      <p:bldP spid="76" grpId="0"/>
      <p:bldP spid="79" grpId="0"/>
      <p:bldP spid="80" grpId="0"/>
      <p:bldP spid="81" grpId="0"/>
      <p:bldP spid="82" grpId="0"/>
      <p:bldP spid="83" grpId="0" animBg="1"/>
      <p:bldP spid="88" grpId="0"/>
      <p:bldP spid="89" grpId="0"/>
      <p:bldP spid="85" grpId="0" animBg="1"/>
      <p:bldP spid="86" grpId="0"/>
      <p:bldP spid="87" grpId="0"/>
      <p:bldP spid="90" grpId="0"/>
      <p:bldP spid="91" grpId="0" animBg="1"/>
      <p:bldP spid="92" grpId="0" animBg="1"/>
      <p:bldP spid="93" grpId="0" animBg="1"/>
      <p:bldP spid="94" grpId="0"/>
      <p:bldP spid="95" grpId="0"/>
      <p:bldP spid="96" grpId="0"/>
      <p:bldP spid="97" grpId="0"/>
      <p:bldP spid="98" grpId="0"/>
      <p:bldP spid="99" grpId="0"/>
      <p:bldP spid="100" grpId="0" animBg="1"/>
      <p:bldP spid="101" grpId="0" animBg="1"/>
      <p:bldP spid="102" grpId="0" animBg="1"/>
      <p:bldP spid="10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BCD to Excess-3 Code Converter</a:t>
            </a:r>
          </a:p>
        </p:txBody>
      </p:sp>
      <p:grpSp>
        <p:nvGrpSpPr>
          <p:cNvPr id="6" name="Group 5"/>
          <p:cNvGrpSpPr/>
          <p:nvPr/>
        </p:nvGrpSpPr>
        <p:grpSpPr>
          <a:xfrm>
            <a:off x="76200" y="1900535"/>
            <a:ext cx="3954315" cy="4043065"/>
            <a:chOff x="2538413" y="1367135"/>
            <a:chExt cx="3954315" cy="4043065"/>
          </a:xfrm>
        </p:grpSpPr>
        <p:graphicFrame>
          <p:nvGraphicFramePr>
            <p:cNvPr id="7"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Straight Connector 7"/>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10" name="TextBox 9"/>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11" name="TextBox 10"/>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5" name="Group 34"/>
          <p:cNvGrpSpPr/>
          <p:nvPr/>
        </p:nvGrpSpPr>
        <p:grpSpPr>
          <a:xfrm>
            <a:off x="4648200" y="1900535"/>
            <a:ext cx="4130692" cy="4043065"/>
            <a:chOff x="2362036" y="1367135"/>
            <a:chExt cx="4130692" cy="4043065"/>
          </a:xfrm>
        </p:grpSpPr>
        <p:graphicFrame>
          <p:nvGraphicFramePr>
            <p:cNvPr id="36" name="Content Placeholder 3"/>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37" name="Straight Connector 36"/>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9" name="TextBox 38"/>
            <p:cNvSpPr txBox="1"/>
            <p:nvPr/>
          </p:nvSpPr>
          <p:spPr>
            <a:xfrm>
              <a:off x="2362036" y="1676400"/>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40" name="TextBox 39"/>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1" name="TextBox 40"/>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2" name="TextBox 41"/>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3" name="TextBox 42"/>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4" name="TextBox 43"/>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5" name="TextBox 44"/>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6" name="TextBox 45"/>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7" name="TextBox 46"/>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8" name="TextBox 47"/>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9" name="TextBox 48"/>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0" name="TextBox 49"/>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51" name="TextBox 50"/>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2" name="TextBox 51"/>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3" name="TextBox 52"/>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4" name="TextBox 53"/>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5" name="TextBox 54"/>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6" name="TextBox 55"/>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7" name="TextBox 56"/>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8" name="TextBox 57"/>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9" name="TextBox 58"/>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60" name="TextBox 59"/>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61" name="TextBox 60"/>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2" name="TextBox 61"/>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3" name="TextBox 62"/>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66" name="TextBox 65"/>
          <p:cNvSpPr txBox="1"/>
          <p:nvPr/>
        </p:nvSpPr>
        <p:spPr>
          <a:xfrm>
            <a:off x="1809653" y="2742205"/>
            <a:ext cx="367408" cy="523221"/>
          </a:xfrm>
          <a:prstGeom prst="rect">
            <a:avLst/>
          </a:prstGeom>
          <a:noFill/>
        </p:spPr>
        <p:txBody>
          <a:bodyPr wrap="none" rtlCol="0">
            <a:spAutoFit/>
          </a:bodyPr>
          <a:lstStyle/>
          <a:p>
            <a:r>
              <a:rPr lang="en-US" sz="2800" dirty="0"/>
              <a:t>1</a:t>
            </a:r>
          </a:p>
        </p:txBody>
      </p:sp>
      <p:sp>
        <p:nvSpPr>
          <p:cNvPr id="67" name="TextBox 66"/>
          <p:cNvSpPr txBox="1"/>
          <p:nvPr/>
        </p:nvSpPr>
        <p:spPr>
          <a:xfrm>
            <a:off x="3383756" y="2742205"/>
            <a:ext cx="367408" cy="523221"/>
          </a:xfrm>
          <a:prstGeom prst="rect">
            <a:avLst/>
          </a:prstGeom>
          <a:noFill/>
        </p:spPr>
        <p:txBody>
          <a:bodyPr wrap="none" rtlCol="0">
            <a:spAutoFit/>
          </a:bodyPr>
          <a:lstStyle/>
          <a:p>
            <a:r>
              <a:rPr lang="en-US" sz="2800" dirty="0"/>
              <a:t>1</a:t>
            </a:r>
          </a:p>
        </p:txBody>
      </p:sp>
      <p:sp>
        <p:nvSpPr>
          <p:cNvPr id="68" name="TextBox 67"/>
          <p:cNvSpPr txBox="1"/>
          <p:nvPr/>
        </p:nvSpPr>
        <p:spPr>
          <a:xfrm>
            <a:off x="3410705" y="4458567"/>
            <a:ext cx="340158" cy="523220"/>
          </a:xfrm>
          <a:prstGeom prst="rect">
            <a:avLst/>
          </a:prstGeom>
          <a:noFill/>
        </p:spPr>
        <p:txBody>
          <a:bodyPr wrap="none" rtlCol="0">
            <a:spAutoFit/>
          </a:bodyPr>
          <a:lstStyle/>
          <a:p>
            <a:r>
              <a:rPr lang="en-US" sz="2800" dirty="0"/>
              <a:t>x</a:t>
            </a:r>
          </a:p>
        </p:txBody>
      </p:sp>
      <p:sp>
        <p:nvSpPr>
          <p:cNvPr id="69" name="TextBox 68"/>
          <p:cNvSpPr txBox="1"/>
          <p:nvPr/>
        </p:nvSpPr>
        <p:spPr>
          <a:xfrm>
            <a:off x="3410705" y="5312584"/>
            <a:ext cx="340158" cy="523220"/>
          </a:xfrm>
          <a:prstGeom prst="rect">
            <a:avLst/>
          </a:prstGeom>
          <a:noFill/>
        </p:spPr>
        <p:txBody>
          <a:bodyPr wrap="none" rtlCol="0">
            <a:spAutoFit/>
          </a:bodyPr>
          <a:lstStyle/>
          <a:p>
            <a:r>
              <a:rPr lang="en-US" sz="2800" dirty="0"/>
              <a:t>x</a:t>
            </a:r>
          </a:p>
        </p:txBody>
      </p:sp>
      <p:sp>
        <p:nvSpPr>
          <p:cNvPr id="70" name="TextBox 69"/>
          <p:cNvSpPr txBox="1"/>
          <p:nvPr/>
        </p:nvSpPr>
        <p:spPr>
          <a:xfrm>
            <a:off x="2625508" y="2742205"/>
            <a:ext cx="340158" cy="523220"/>
          </a:xfrm>
          <a:prstGeom prst="rect">
            <a:avLst/>
          </a:prstGeom>
          <a:noFill/>
        </p:spPr>
        <p:txBody>
          <a:bodyPr wrap="none" rtlCol="0">
            <a:spAutoFit/>
          </a:bodyPr>
          <a:lstStyle/>
          <a:p>
            <a:r>
              <a:rPr lang="en-US" sz="2800" dirty="0"/>
              <a:t>x</a:t>
            </a:r>
          </a:p>
        </p:txBody>
      </p:sp>
      <p:sp>
        <p:nvSpPr>
          <p:cNvPr id="71" name="TextBox 70"/>
          <p:cNvSpPr txBox="1"/>
          <p:nvPr/>
        </p:nvSpPr>
        <p:spPr>
          <a:xfrm>
            <a:off x="985284" y="2742205"/>
            <a:ext cx="367408" cy="523221"/>
          </a:xfrm>
          <a:prstGeom prst="rect">
            <a:avLst/>
          </a:prstGeom>
          <a:noFill/>
        </p:spPr>
        <p:txBody>
          <a:bodyPr wrap="none" rtlCol="0">
            <a:spAutoFit/>
          </a:bodyPr>
          <a:lstStyle/>
          <a:p>
            <a:r>
              <a:rPr lang="en-US" sz="2800" dirty="0"/>
              <a:t>1</a:t>
            </a:r>
          </a:p>
        </p:txBody>
      </p:sp>
      <p:sp>
        <p:nvSpPr>
          <p:cNvPr id="72" name="TextBox 71"/>
          <p:cNvSpPr txBox="1"/>
          <p:nvPr/>
        </p:nvSpPr>
        <p:spPr>
          <a:xfrm>
            <a:off x="1813816" y="4458567"/>
            <a:ext cx="367408" cy="523221"/>
          </a:xfrm>
          <a:prstGeom prst="rect">
            <a:avLst/>
          </a:prstGeom>
          <a:noFill/>
        </p:spPr>
        <p:txBody>
          <a:bodyPr wrap="none" rtlCol="0">
            <a:spAutoFit/>
          </a:bodyPr>
          <a:lstStyle/>
          <a:p>
            <a:r>
              <a:rPr lang="en-US" sz="2800" dirty="0"/>
              <a:t>1</a:t>
            </a:r>
          </a:p>
        </p:txBody>
      </p:sp>
      <p:sp>
        <p:nvSpPr>
          <p:cNvPr id="73" name="TextBox 72"/>
          <p:cNvSpPr txBox="1"/>
          <p:nvPr/>
        </p:nvSpPr>
        <p:spPr>
          <a:xfrm>
            <a:off x="985284" y="4458567"/>
            <a:ext cx="367408" cy="523221"/>
          </a:xfrm>
          <a:prstGeom prst="rect">
            <a:avLst/>
          </a:prstGeom>
          <a:noFill/>
        </p:spPr>
        <p:txBody>
          <a:bodyPr wrap="none" rtlCol="0">
            <a:spAutoFit/>
          </a:bodyPr>
          <a:lstStyle/>
          <a:p>
            <a:r>
              <a:rPr lang="en-US" sz="2800" dirty="0"/>
              <a:t>1</a:t>
            </a:r>
          </a:p>
        </p:txBody>
      </p:sp>
      <p:sp>
        <p:nvSpPr>
          <p:cNvPr id="74" name="Flowchart: Alternate Process 73"/>
          <p:cNvSpPr/>
          <p:nvPr/>
        </p:nvSpPr>
        <p:spPr>
          <a:xfrm>
            <a:off x="953045" y="2667000"/>
            <a:ext cx="2879845" cy="62476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8108748" y="2745759"/>
            <a:ext cx="367408" cy="523221"/>
          </a:xfrm>
          <a:prstGeom prst="rect">
            <a:avLst/>
          </a:prstGeom>
          <a:noFill/>
        </p:spPr>
        <p:txBody>
          <a:bodyPr wrap="none" rtlCol="0">
            <a:spAutoFit/>
          </a:bodyPr>
          <a:lstStyle/>
          <a:p>
            <a:r>
              <a:rPr lang="en-US" sz="2800" dirty="0"/>
              <a:t>1</a:t>
            </a:r>
          </a:p>
        </p:txBody>
      </p:sp>
      <p:sp>
        <p:nvSpPr>
          <p:cNvPr id="79" name="TextBox 78"/>
          <p:cNvSpPr txBox="1"/>
          <p:nvPr/>
        </p:nvSpPr>
        <p:spPr>
          <a:xfrm>
            <a:off x="6554080" y="2745759"/>
            <a:ext cx="367408" cy="523221"/>
          </a:xfrm>
          <a:prstGeom prst="rect">
            <a:avLst/>
          </a:prstGeom>
          <a:noFill/>
        </p:spPr>
        <p:txBody>
          <a:bodyPr wrap="none" rtlCol="0">
            <a:spAutoFit/>
          </a:bodyPr>
          <a:lstStyle/>
          <a:p>
            <a:r>
              <a:rPr lang="en-US" sz="2800" dirty="0"/>
              <a:t>1</a:t>
            </a:r>
          </a:p>
        </p:txBody>
      </p:sp>
      <p:sp>
        <p:nvSpPr>
          <p:cNvPr id="80" name="TextBox 79"/>
          <p:cNvSpPr txBox="1"/>
          <p:nvPr/>
        </p:nvSpPr>
        <p:spPr>
          <a:xfrm>
            <a:off x="5776334" y="2745759"/>
            <a:ext cx="367408" cy="523221"/>
          </a:xfrm>
          <a:prstGeom prst="rect">
            <a:avLst/>
          </a:prstGeom>
          <a:noFill/>
        </p:spPr>
        <p:txBody>
          <a:bodyPr wrap="none" rtlCol="0">
            <a:spAutoFit/>
          </a:bodyPr>
          <a:lstStyle/>
          <a:p>
            <a:r>
              <a:rPr lang="en-US" sz="2800" dirty="0"/>
              <a:t>1</a:t>
            </a:r>
          </a:p>
        </p:txBody>
      </p:sp>
      <p:sp>
        <p:nvSpPr>
          <p:cNvPr id="81" name="TextBox 80"/>
          <p:cNvSpPr txBox="1"/>
          <p:nvPr/>
        </p:nvSpPr>
        <p:spPr>
          <a:xfrm>
            <a:off x="6532910" y="5302709"/>
            <a:ext cx="367408" cy="523221"/>
          </a:xfrm>
          <a:prstGeom prst="rect">
            <a:avLst/>
          </a:prstGeom>
          <a:noFill/>
        </p:spPr>
        <p:txBody>
          <a:bodyPr wrap="none" rtlCol="0">
            <a:spAutoFit/>
          </a:bodyPr>
          <a:lstStyle/>
          <a:p>
            <a:r>
              <a:rPr lang="en-US" sz="2800" dirty="0"/>
              <a:t>1</a:t>
            </a:r>
          </a:p>
        </p:txBody>
      </p:sp>
      <p:sp>
        <p:nvSpPr>
          <p:cNvPr id="82" name="TextBox 81"/>
          <p:cNvSpPr txBox="1"/>
          <p:nvPr/>
        </p:nvSpPr>
        <p:spPr>
          <a:xfrm>
            <a:off x="5791200" y="5302709"/>
            <a:ext cx="367408" cy="523221"/>
          </a:xfrm>
          <a:prstGeom prst="rect">
            <a:avLst/>
          </a:prstGeom>
          <a:noFill/>
        </p:spPr>
        <p:txBody>
          <a:bodyPr wrap="none" rtlCol="0">
            <a:spAutoFit/>
          </a:bodyPr>
          <a:lstStyle/>
          <a:p>
            <a:r>
              <a:rPr lang="en-US" sz="2800" dirty="0"/>
              <a:t>1</a:t>
            </a:r>
          </a:p>
        </p:txBody>
      </p:sp>
      <p:sp>
        <p:nvSpPr>
          <p:cNvPr id="88" name="Rectangle 87"/>
          <p:cNvSpPr/>
          <p:nvPr/>
        </p:nvSpPr>
        <p:spPr>
          <a:xfrm>
            <a:off x="6453552" y="5943600"/>
            <a:ext cx="1242648" cy="523220"/>
          </a:xfrm>
          <a:prstGeom prst="rect">
            <a:avLst/>
          </a:prstGeom>
        </p:spPr>
        <p:txBody>
          <a:bodyPr wrap="none">
            <a:spAutoFit/>
          </a:bodyPr>
          <a:lstStyle/>
          <a:p>
            <a:r>
              <a:rPr lang="en-US" sz="2800" dirty="0"/>
              <a:t>X</a:t>
            </a:r>
            <a:r>
              <a:rPr lang="en-US" sz="2800" baseline="-25000" dirty="0"/>
              <a:t>1</a:t>
            </a:r>
            <a:r>
              <a:rPr lang="en-US" sz="2800" dirty="0"/>
              <a:t> = B</a:t>
            </a:r>
            <a:r>
              <a:rPr lang="en-US" sz="2800" baseline="-25000" dirty="0"/>
              <a:t>1</a:t>
            </a:r>
            <a:r>
              <a:rPr lang="en-US" sz="2800" dirty="0"/>
              <a:t>’</a:t>
            </a:r>
            <a:endParaRPr lang="en-US" sz="2800" baseline="-25000" dirty="0"/>
          </a:p>
        </p:txBody>
      </p:sp>
      <p:sp>
        <p:nvSpPr>
          <p:cNvPr id="89" name="Rectangle 88"/>
          <p:cNvSpPr/>
          <p:nvPr/>
        </p:nvSpPr>
        <p:spPr>
          <a:xfrm>
            <a:off x="948204" y="5943600"/>
            <a:ext cx="2709396" cy="523220"/>
          </a:xfrm>
          <a:prstGeom prst="rect">
            <a:avLst/>
          </a:prstGeom>
        </p:spPr>
        <p:txBody>
          <a:bodyPr wrap="none">
            <a:spAutoFit/>
          </a:bodyPr>
          <a:lstStyle/>
          <a:p>
            <a:r>
              <a:rPr lang="en-US" sz="2800" dirty="0"/>
              <a:t>X</a:t>
            </a:r>
            <a:r>
              <a:rPr lang="en-US" sz="2800" baseline="-25000" dirty="0"/>
              <a:t>2</a:t>
            </a:r>
            <a:r>
              <a:rPr lang="en-US" sz="2800" dirty="0"/>
              <a:t> = B</a:t>
            </a:r>
            <a:r>
              <a:rPr lang="en-US" sz="2800" baseline="-25000" dirty="0"/>
              <a:t>2</a:t>
            </a:r>
            <a:r>
              <a:rPr lang="en-US" sz="2800" dirty="0"/>
              <a:t>’B</a:t>
            </a:r>
            <a:r>
              <a:rPr lang="en-US" sz="2800" baseline="-25000" dirty="0"/>
              <a:t>1</a:t>
            </a:r>
            <a:r>
              <a:rPr lang="en-US" sz="2800" dirty="0"/>
              <a:t>’ + B</a:t>
            </a:r>
            <a:r>
              <a:rPr lang="en-US" sz="2800" baseline="-25000" dirty="0"/>
              <a:t>2</a:t>
            </a:r>
            <a:r>
              <a:rPr lang="en-US" sz="2800" dirty="0"/>
              <a:t>B</a:t>
            </a:r>
            <a:r>
              <a:rPr lang="en-US" sz="2800" baseline="-25000" dirty="0"/>
              <a:t>1</a:t>
            </a:r>
          </a:p>
        </p:txBody>
      </p:sp>
      <p:sp>
        <p:nvSpPr>
          <p:cNvPr id="86" name="TextBox 85"/>
          <p:cNvSpPr txBox="1"/>
          <p:nvPr/>
        </p:nvSpPr>
        <p:spPr>
          <a:xfrm>
            <a:off x="2631642" y="4458567"/>
            <a:ext cx="340158" cy="523220"/>
          </a:xfrm>
          <a:prstGeom prst="rect">
            <a:avLst/>
          </a:prstGeom>
          <a:noFill/>
        </p:spPr>
        <p:txBody>
          <a:bodyPr wrap="none" rtlCol="0">
            <a:spAutoFit/>
          </a:bodyPr>
          <a:lstStyle/>
          <a:p>
            <a:r>
              <a:rPr lang="en-US" sz="2800" dirty="0"/>
              <a:t>x</a:t>
            </a:r>
          </a:p>
        </p:txBody>
      </p:sp>
      <p:sp>
        <p:nvSpPr>
          <p:cNvPr id="87" name="TextBox 86"/>
          <p:cNvSpPr txBox="1"/>
          <p:nvPr/>
        </p:nvSpPr>
        <p:spPr>
          <a:xfrm>
            <a:off x="2631642" y="5312584"/>
            <a:ext cx="340158" cy="523220"/>
          </a:xfrm>
          <a:prstGeom prst="rect">
            <a:avLst/>
          </a:prstGeom>
          <a:noFill/>
        </p:spPr>
        <p:txBody>
          <a:bodyPr wrap="none" rtlCol="0">
            <a:spAutoFit/>
          </a:bodyPr>
          <a:lstStyle/>
          <a:p>
            <a:r>
              <a:rPr lang="en-US" sz="2800" dirty="0"/>
              <a:t>x</a:t>
            </a:r>
          </a:p>
        </p:txBody>
      </p:sp>
      <p:sp>
        <p:nvSpPr>
          <p:cNvPr id="90" name="TextBox 89"/>
          <p:cNvSpPr txBox="1"/>
          <p:nvPr/>
        </p:nvSpPr>
        <p:spPr>
          <a:xfrm>
            <a:off x="2634135" y="3595152"/>
            <a:ext cx="340158" cy="523220"/>
          </a:xfrm>
          <a:prstGeom prst="rect">
            <a:avLst/>
          </a:prstGeom>
          <a:noFill/>
        </p:spPr>
        <p:txBody>
          <a:bodyPr wrap="none" rtlCol="0">
            <a:spAutoFit/>
          </a:bodyPr>
          <a:lstStyle/>
          <a:p>
            <a:r>
              <a:rPr lang="en-US" sz="2800" dirty="0"/>
              <a:t>x</a:t>
            </a:r>
          </a:p>
        </p:txBody>
      </p:sp>
      <p:sp>
        <p:nvSpPr>
          <p:cNvPr id="92" name="Flowchart: Alternate Process 91"/>
          <p:cNvSpPr/>
          <p:nvPr/>
        </p:nvSpPr>
        <p:spPr>
          <a:xfrm>
            <a:off x="897855" y="4417300"/>
            <a:ext cx="2926781" cy="579373"/>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Rectangle 92"/>
              <p:cNvSpPr/>
              <p:nvPr/>
            </p:nvSpPr>
            <p:spPr>
              <a:xfrm>
                <a:off x="4653475" y="983666"/>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0,2,4,6,8</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93" name="Rectangle 92"/>
              <p:cNvSpPr>
                <a:spLocks noRot="1" noChangeAspect="1" noMove="1" noResize="1" noEditPoints="1" noAdjustHandles="1" noChangeArrowheads="1" noChangeShapeType="1" noTextEdit="1"/>
              </p:cNvSpPr>
              <p:nvPr/>
            </p:nvSpPr>
            <p:spPr>
              <a:xfrm>
                <a:off x="4653475" y="983666"/>
                <a:ext cx="4724400" cy="763094"/>
              </a:xfrm>
              <a:prstGeom prst="rect">
                <a:avLst/>
              </a:prstGeom>
              <a:blipFill>
                <a:blip r:embed="rId2"/>
                <a:stretch>
                  <a:fillRect/>
                </a:stretch>
              </a:blipFill>
            </p:spPr>
            <p:txBody>
              <a:bodyPr/>
              <a:lstStyle/>
              <a:p>
                <a:r>
                  <a:rPr lang="en-IN">
                    <a:noFill/>
                  </a:rPr>
                  <a:t> </a:t>
                </a:r>
              </a:p>
            </p:txBody>
          </p:sp>
        </mc:Fallback>
      </mc:AlternateContent>
      <p:sp>
        <p:nvSpPr>
          <p:cNvPr id="94" name="TextBox 93"/>
          <p:cNvSpPr txBox="1"/>
          <p:nvPr/>
        </p:nvSpPr>
        <p:spPr>
          <a:xfrm>
            <a:off x="8108235" y="4453643"/>
            <a:ext cx="340158" cy="523220"/>
          </a:xfrm>
          <a:prstGeom prst="rect">
            <a:avLst/>
          </a:prstGeom>
          <a:noFill/>
        </p:spPr>
        <p:txBody>
          <a:bodyPr wrap="none" rtlCol="0">
            <a:spAutoFit/>
          </a:bodyPr>
          <a:lstStyle/>
          <a:p>
            <a:r>
              <a:rPr lang="en-US" sz="2800" dirty="0"/>
              <a:t>x</a:t>
            </a:r>
          </a:p>
        </p:txBody>
      </p:sp>
      <p:sp>
        <p:nvSpPr>
          <p:cNvPr id="95" name="TextBox 94"/>
          <p:cNvSpPr txBox="1"/>
          <p:nvPr/>
        </p:nvSpPr>
        <p:spPr>
          <a:xfrm>
            <a:off x="8108235" y="5302709"/>
            <a:ext cx="340158" cy="523220"/>
          </a:xfrm>
          <a:prstGeom prst="rect">
            <a:avLst/>
          </a:prstGeom>
          <a:noFill/>
        </p:spPr>
        <p:txBody>
          <a:bodyPr wrap="none" rtlCol="0">
            <a:spAutoFit/>
          </a:bodyPr>
          <a:lstStyle/>
          <a:p>
            <a:r>
              <a:rPr lang="en-US" sz="2800" dirty="0"/>
              <a:t>x</a:t>
            </a:r>
          </a:p>
        </p:txBody>
      </p:sp>
      <p:sp>
        <p:nvSpPr>
          <p:cNvPr id="96" name="TextBox 95"/>
          <p:cNvSpPr txBox="1"/>
          <p:nvPr/>
        </p:nvSpPr>
        <p:spPr>
          <a:xfrm>
            <a:off x="7323038" y="2745759"/>
            <a:ext cx="340158" cy="523220"/>
          </a:xfrm>
          <a:prstGeom prst="rect">
            <a:avLst/>
          </a:prstGeom>
          <a:noFill/>
        </p:spPr>
        <p:txBody>
          <a:bodyPr wrap="none" rtlCol="0">
            <a:spAutoFit/>
          </a:bodyPr>
          <a:lstStyle/>
          <a:p>
            <a:r>
              <a:rPr lang="en-US" sz="2800" dirty="0"/>
              <a:t>x</a:t>
            </a:r>
          </a:p>
        </p:txBody>
      </p:sp>
      <p:sp>
        <p:nvSpPr>
          <p:cNvPr id="97" name="TextBox 96"/>
          <p:cNvSpPr txBox="1"/>
          <p:nvPr/>
        </p:nvSpPr>
        <p:spPr>
          <a:xfrm>
            <a:off x="7329172" y="4453643"/>
            <a:ext cx="340158" cy="523220"/>
          </a:xfrm>
          <a:prstGeom prst="rect">
            <a:avLst/>
          </a:prstGeom>
          <a:noFill/>
        </p:spPr>
        <p:txBody>
          <a:bodyPr wrap="none" rtlCol="0">
            <a:spAutoFit/>
          </a:bodyPr>
          <a:lstStyle/>
          <a:p>
            <a:r>
              <a:rPr lang="en-US" sz="2800" dirty="0"/>
              <a:t>x</a:t>
            </a:r>
          </a:p>
        </p:txBody>
      </p:sp>
      <p:sp>
        <p:nvSpPr>
          <p:cNvPr id="98" name="TextBox 97"/>
          <p:cNvSpPr txBox="1"/>
          <p:nvPr/>
        </p:nvSpPr>
        <p:spPr>
          <a:xfrm>
            <a:off x="7329172" y="5302709"/>
            <a:ext cx="340158" cy="523220"/>
          </a:xfrm>
          <a:prstGeom prst="rect">
            <a:avLst/>
          </a:prstGeom>
          <a:noFill/>
        </p:spPr>
        <p:txBody>
          <a:bodyPr wrap="none" rtlCol="0">
            <a:spAutoFit/>
          </a:bodyPr>
          <a:lstStyle/>
          <a:p>
            <a:r>
              <a:rPr lang="en-US" sz="2800" dirty="0"/>
              <a:t>x</a:t>
            </a:r>
          </a:p>
        </p:txBody>
      </p:sp>
      <p:sp>
        <p:nvSpPr>
          <p:cNvPr id="99" name="TextBox 98"/>
          <p:cNvSpPr txBox="1"/>
          <p:nvPr/>
        </p:nvSpPr>
        <p:spPr>
          <a:xfrm>
            <a:off x="7331665" y="3592354"/>
            <a:ext cx="340158" cy="523220"/>
          </a:xfrm>
          <a:prstGeom prst="rect">
            <a:avLst/>
          </a:prstGeom>
          <a:noFill/>
        </p:spPr>
        <p:txBody>
          <a:bodyPr wrap="none" rtlCol="0">
            <a:spAutoFit/>
          </a:bodyPr>
          <a:lstStyle/>
          <a:p>
            <a:r>
              <a:rPr lang="en-US" sz="2800" dirty="0"/>
              <a:t>x</a:t>
            </a:r>
          </a:p>
        </p:txBody>
      </p:sp>
      <p:sp>
        <p:nvSpPr>
          <p:cNvPr id="102" name="Left Bracket 101"/>
          <p:cNvSpPr/>
          <p:nvPr/>
        </p:nvSpPr>
        <p:spPr>
          <a:xfrm rot="16200000">
            <a:off x="6776405" y="1460662"/>
            <a:ext cx="742669" cy="2850546"/>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Left Bracket 102"/>
          <p:cNvSpPr/>
          <p:nvPr/>
        </p:nvSpPr>
        <p:spPr>
          <a:xfrm rot="5400000">
            <a:off x="6731163" y="4254151"/>
            <a:ext cx="813639" cy="2870058"/>
          </a:xfrm>
          <a:prstGeom prst="leftBracket">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Rectangle 103"/>
              <p:cNvSpPr/>
              <p:nvPr/>
            </p:nvSpPr>
            <p:spPr>
              <a:xfrm>
                <a:off x="16961" y="977450"/>
                <a:ext cx="4724400" cy="76309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𝑚</m:t>
                          </m:r>
                          <m:d>
                            <m:dPr>
                              <m:ctrlPr>
                                <a:rPr lang="en-IN" b="0" i="1" smtClean="0">
                                  <a:latin typeface="Cambria Math" panose="02040503050406030204" pitchFamily="18" charset="0"/>
                                </a:rPr>
                              </m:ctrlPr>
                            </m:dPr>
                            <m:e>
                              <m:r>
                                <a:rPr lang="en-IN" b="0" i="1" smtClean="0">
                                  <a:latin typeface="Cambria Math" panose="02040503050406030204" pitchFamily="18" charset="0"/>
                                </a:rPr>
                                <m:t>0,3,4,7,8</m:t>
                              </m:r>
                            </m:e>
                          </m:d>
                        </m:e>
                      </m:nary>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(10,11,12,13,14,15)</m:t>
                      </m:r>
                    </m:oMath>
                  </m:oMathPara>
                </a14:m>
                <a:endParaRPr lang="en-US" dirty="0"/>
              </a:p>
            </p:txBody>
          </p:sp>
        </mc:Choice>
        <mc:Fallback xmlns="">
          <p:sp>
            <p:nvSpPr>
              <p:cNvPr id="104" name="Rectangle 103"/>
              <p:cNvSpPr>
                <a:spLocks noRot="1" noChangeAspect="1" noMove="1" noResize="1" noEditPoints="1" noAdjustHandles="1" noChangeArrowheads="1" noChangeShapeType="1" noTextEdit="1"/>
              </p:cNvSpPr>
              <p:nvPr/>
            </p:nvSpPr>
            <p:spPr>
              <a:xfrm>
                <a:off x="16961" y="977450"/>
                <a:ext cx="4724400" cy="763094"/>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91844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down)">
                                      <p:cBhvr>
                                        <p:cTn id="15" dur="500"/>
                                        <p:tgtEl>
                                          <p:spTgt spid="6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down)">
                                      <p:cBhvr>
                                        <p:cTn id="18" dur="500"/>
                                        <p:tgtEl>
                                          <p:spTgt spid="6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down)">
                                      <p:cBhvr>
                                        <p:cTn id="21" dur="500"/>
                                        <p:tgtEl>
                                          <p:spTgt spid="7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down)">
                                      <p:cBhvr>
                                        <p:cTn id="24" dur="500"/>
                                        <p:tgtEl>
                                          <p:spTgt spid="7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down)">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down)">
                                      <p:cBhvr>
                                        <p:cTn id="32" dur="500"/>
                                        <p:tgtEl>
                                          <p:spTgt spid="6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down)">
                                      <p:cBhvr>
                                        <p:cTn id="38" dur="500"/>
                                        <p:tgtEl>
                                          <p:spTgt spid="7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down)">
                                      <p:cBhvr>
                                        <p:cTn id="41" dur="500"/>
                                        <p:tgtEl>
                                          <p:spTgt spid="8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wipe(down)">
                                      <p:cBhvr>
                                        <p:cTn id="44" dur="500"/>
                                        <p:tgtEl>
                                          <p:spTgt spid="8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wipe(down)">
                                      <p:cBhvr>
                                        <p:cTn id="47" dur="500"/>
                                        <p:tgtEl>
                                          <p:spTgt spid="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down)">
                                      <p:cBhvr>
                                        <p:cTn id="57" dur="500"/>
                                        <p:tgtEl>
                                          <p:spTgt spid="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wipe(left)">
                                      <p:cBhvr>
                                        <p:cTn id="62" dur="500"/>
                                        <p:tgtEl>
                                          <p:spTgt spid="8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wipe(down)">
                                      <p:cBhvr>
                                        <p:cTn id="75" dur="500"/>
                                        <p:tgtEl>
                                          <p:spTgt spid="7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wipe(down)">
                                      <p:cBhvr>
                                        <p:cTn id="78" dur="500"/>
                                        <p:tgtEl>
                                          <p:spTgt spid="80"/>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81"/>
                                        </p:tgtEl>
                                        <p:attrNameLst>
                                          <p:attrName>style.visibility</p:attrName>
                                        </p:attrNameLst>
                                      </p:cBhvr>
                                      <p:to>
                                        <p:strVal val="visible"/>
                                      </p:to>
                                    </p:set>
                                    <p:animEffect transition="in" filter="wipe(down)">
                                      <p:cBhvr>
                                        <p:cTn id="81" dur="500"/>
                                        <p:tgtEl>
                                          <p:spTgt spid="8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wipe(down)">
                                      <p:cBhvr>
                                        <p:cTn id="84" dur="500"/>
                                        <p:tgtEl>
                                          <p:spTgt spid="82"/>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down)">
                                      <p:cBhvr>
                                        <p:cTn id="87" dur="500"/>
                                        <p:tgtEl>
                                          <p:spTgt spid="7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wipe(down)">
                                      <p:cBhvr>
                                        <p:cTn id="92" dur="500"/>
                                        <p:tgtEl>
                                          <p:spTgt spid="94"/>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wipe(down)">
                                      <p:cBhvr>
                                        <p:cTn id="95" dur="500"/>
                                        <p:tgtEl>
                                          <p:spTgt spid="95"/>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wipe(down)">
                                      <p:cBhvr>
                                        <p:cTn id="98" dur="500"/>
                                        <p:tgtEl>
                                          <p:spTgt spid="96"/>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wipe(down)">
                                      <p:cBhvr>
                                        <p:cTn id="101" dur="500"/>
                                        <p:tgtEl>
                                          <p:spTgt spid="97"/>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wipe(down)">
                                      <p:cBhvr>
                                        <p:cTn id="104" dur="500"/>
                                        <p:tgtEl>
                                          <p:spTgt spid="98"/>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wipe(down)">
                                      <p:cBhvr>
                                        <p:cTn id="107" dur="500"/>
                                        <p:tgtEl>
                                          <p:spTgt spid="9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02"/>
                                        </p:tgtEl>
                                        <p:attrNameLst>
                                          <p:attrName>style.visibility</p:attrName>
                                        </p:attrNameLst>
                                      </p:cBhvr>
                                      <p:to>
                                        <p:strVal val="visible"/>
                                      </p:to>
                                    </p:set>
                                    <p:animEffect transition="in" filter="wipe(up)">
                                      <p:cBhvr>
                                        <p:cTn id="112" dur="500"/>
                                        <p:tgtEl>
                                          <p:spTgt spid="102"/>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animEffect transition="in" filter="wipe(up)">
                                      <p:cBhvr>
                                        <p:cTn id="115" dur="500"/>
                                        <p:tgtEl>
                                          <p:spTgt spid="10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88"/>
                                        </p:tgtEl>
                                        <p:attrNameLst>
                                          <p:attrName>style.visibility</p:attrName>
                                        </p:attrNameLst>
                                      </p:cBhvr>
                                      <p:to>
                                        <p:strVal val="visible"/>
                                      </p:to>
                                    </p:set>
                                    <p:animEffect transition="in" filter="wipe(left)">
                                      <p:cBhvr>
                                        <p:cTn id="12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1" grpId="0"/>
      <p:bldP spid="72" grpId="0"/>
      <p:bldP spid="73" grpId="0"/>
      <p:bldP spid="74" grpId="0" animBg="1"/>
      <p:bldP spid="76" grpId="0"/>
      <p:bldP spid="79" grpId="0"/>
      <p:bldP spid="80" grpId="0"/>
      <p:bldP spid="81" grpId="0"/>
      <p:bldP spid="82" grpId="0"/>
      <p:bldP spid="88" grpId="0"/>
      <p:bldP spid="89" grpId="0"/>
      <p:bldP spid="86" grpId="0"/>
      <p:bldP spid="87" grpId="0"/>
      <p:bldP spid="90" grpId="0"/>
      <p:bldP spid="92" grpId="0" animBg="1"/>
      <p:bldP spid="93" grpId="0" animBg="1"/>
      <p:bldP spid="94" grpId="0"/>
      <p:bldP spid="95" grpId="0"/>
      <p:bldP spid="96" grpId="0"/>
      <p:bldP spid="97" grpId="0"/>
      <p:bldP spid="98" grpId="0"/>
      <p:bldP spid="99" grpId="0"/>
      <p:bldP spid="102" grpId="0" animBg="1"/>
      <p:bldP spid="103" grpId="0" animBg="1"/>
      <p:bldP spid="10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BCD to Excess-3 Code Converter</a:t>
            </a:r>
          </a:p>
        </p:txBody>
      </p:sp>
      <p:sp>
        <p:nvSpPr>
          <p:cNvPr id="3" name="Content Placeholder 2"/>
          <p:cNvSpPr>
            <a:spLocks noGrp="1"/>
          </p:cNvSpPr>
          <p:nvPr>
            <p:ph idx="1"/>
          </p:nvPr>
        </p:nvSpPr>
        <p:spPr/>
        <p:txBody>
          <a:bodyPr/>
          <a:lstStyle/>
          <a:p>
            <a:r>
              <a:rPr lang="en-IN" dirty="0"/>
              <a:t>Logic diagram for a BCD to Excess-3 is as follows</a:t>
            </a:r>
          </a:p>
        </p:txBody>
      </p:sp>
      <p:grpSp>
        <p:nvGrpSpPr>
          <p:cNvPr id="48" name="Group 47"/>
          <p:cNvGrpSpPr/>
          <p:nvPr/>
        </p:nvGrpSpPr>
        <p:grpSpPr>
          <a:xfrm>
            <a:off x="2362197" y="1752057"/>
            <a:ext cx="2461457" cy="533400"/>
            <a:chOff x="2189568" y="1715660"/>
            <a:chExt cx="3420003" cy="741118"/>
          </a:xfrm>
        </p:grpSpPr>
        <p:cxnSp>
          <p:nvCxnSpPr>
            <p:cNvPr id="49" name="Straight Connector 48"/>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2422025" y="5631033"/>
            <a:ext cx="2392176" cy="533400"/>
            <a:chOff x="2285829" y="1715660"/>
            <a:chExt cx="3323742" cy="741118"/>
          </a:xfrm>
        </p:grpSpPr>
        <p:cxnSp>
          <p:nvCxnSpPr>
            <p:cNvPr id="64" name="Straight Connector 63"/>
            <p:cNvCxnSpPr/>
            <p:nvPr/>
          </p:nvCxnSpPr>
          <p:spPr>
            <a:xfrm>
              <a:off x="2285829" y="2266409"/>
              <a:ext cx="217217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61446" y="1903060"/>
              <a:ext cx="11965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4" name="Group 73"/>
          <p:cNvGrpSpPr/>
          <p:nvPr/>
        </p:nvGrpSpPr>
        <p:grpSpPr>
          <a:xfrm>
            <a:off x="2404656" y="4928087"/>
            <a:ext cx="2418754" cy="533400"/>
            <a:chOff x="2404656" y="5791200"/>
            <a:chExt cx="2418754" cy="533400"/>
          </a:xfrm>
        </p:grpSpPr>
        <p:grpSp>
          <p:nvGrpSpPr>
            <p:cNvPr id="68" name="Group 67"/>
            <p:cNvGrpSpPr/>
            <p:nvPr/>
          </p:nvGrpSpPr>
          <p:grpSpPr>
            <a:xfrm>
              <a:off x="3695837" y="5791200"/>
              <a:ext cx="1127573" cy="533400"/>
              <a:chOff x="4042896" y="1715660"/>
              <a:chExt cx="1566675" cy="741118"/>
            </a:xfrm>
          </p:grpSpPr>
          <p:cxnSp>
            <p:nvCxnSpPr>
              <p:cNvPr id="70" name="Straight Connector 69"/>
              <p:cNvCxnSpPr/>
              <p:nvPr/>
            </p:nvCxnSpPr>
            <p:spPr>
              <a:xfrm>
                <a:off x="4042896" y="1962023"/>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3" name="Straight Connector 72"/>
            <p:cNvCxnSpPr/>
            <p:nvPr/>
          </p:nvCxnSpPr>
          <p:spPr>
            <a:xfrm>
              <a:off x="2404656" y="6197114"/>
              <a:ext cx="158073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4800600" y="1905247"/>
            <a:ext cx="1599238" cy="723601"/>
            <a:chOff x="3675121" y="3048834"/>
            <a:chExt cx="1599238" cy="723601"/>
          </a:xfrm>
        </p:grpSpPr>
        <p:cxnSp>
          <p:nvCxnSpPr>
            <p:cNvPr id="86" name="Straight Connector 8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75121" y="339047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3990333" y="3048834"/>
              <a:ext cx="1016928" cy="723601"/>
              <a:chOff x="3990333" y="3048834"/>
              <a:chExt cx="1016928" cy="723601"/>
            </a:xfrm>
          </p:grpSpPr>
          <p:sp>
            <p:nvSpPr>
              <p:cNvPr id="9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92" name="Straight Connector 91"/>
          <p:cNvCxnSpPr/>
          <p:nvPr/>
        </p:nvCxnSpPr>
        <p:spPr>
          <a:xfrm>
            <a:off x="4808170" y="2010981"/>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11611" y="2440381"/>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811611" y="5208212"/>
            <a:ext cx="1599238" cy="723601"/>
            <a:chOff x="3675121" y="3048834"/>
            <a:chExt cx="1599238" cy="723601"/>
          </a:xfrm>
        </p:grpSpPr>
        <p:cxnSp>
          <p:nvCxnSpPr>
            <p:cNvPr id="96" name="Straight Connector 9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3990333" y="3048834"/>
              <a:ext cx="1016928" cy="723601"/>
              <a:chOff x="3990333" y="3048834"/>
              <a:chExt cx="1016928" cy="723601"/>
            </a:xfrm>
          </p:grpSpPr>
          <p:sp>
            <p:nvSpPr>
              <p:cNvPr id="10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02" name="Straight Connector 101"/>
          <p:cNvCxnSpPr/>
          <p:nvPr/>
        </p:nvCxnSpPr>
        <p:spPr>
          <a:xfrm>
            <a:off x="4834421" y="5187297"/>
            <a:ext cx="0" cy="2096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822622" y="5737497"/>
            <a:ext cx="0" cy="17330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743469" y="1602433"/>
            <a:ext cx="466794" cy="461665"/>
          </a:xfrm>
          <a:prstGeom prst="rect">
            <a:avLst/>
          </a:prstGeom>
          <a:noFill/>
        </p:spPr>
        <p:txBody>
          <a:bodyPr wrap="none" rtlCol="0">
            <a:spAutoFit/>
          </a:bodyPr>
          <a:lstStyle/>
          <a:p>
            <a:r>
              <a:rPr lang="en-IN" sz="2400" dirty="0"/>
              <a:t>B</a:t>
            </a:r>
            <a:r>
              <a:rPr lang="en-IN" sz="2400" baseline="-25000" dirty="0"/>
              <a:t>3</a:t>
            </a:r>
          </a:p>
        </p:txBody>
      </p:sp>
      <p:sp>
        <p:nvSpPr>
          <p:cNvPr id="111" name="TextBox 110"/>
          <p:cNvSpPr txBox="1"/>
          <p:nvPr/>
        </p:nvSpPr>
        <p:spPr>
          <a:xfrm>
            <a:off x="1935994" y="1875711"/>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116" name="TextBox 115"/>
          <p:cNvSpPr txBox="1"/>
          <p:nvPr/>
        </p:nvSpPr>
        <p:spPr>
          <a:xfrm>
            <a:off x="1935994" y="2485311"/>
            <a:ext cx="455574" cy="461665"/>
          </a:xfrm>
          <a:prstGeom prst="rect">
            <a:avLst/>
          </a:prstGeom>
          <a:noFill/>
        </p:spPr>
        <p:txBody>
          <a:bodyPr wrap="none" rtlCol="0">
            <a:spAutoFit/>
          </a:bodyPr>
          <a:lstStyle/>
          <a:p>
            <a:r>
              <a:rPr lang="en-IN" sz="2400" dirty="0"/>
              <a:t>B</a:t>
            </a:r>
            <a:r>
              <a:rPr lang="en-IN" sz="2400" baseline="-25000" dirty="0"/>
              <a:t>1</a:t>
            </a:r>
            <a:endParaRPr lang="en-IN" sz="2400" dirty="0"/>
          </a:p>
        </p:txBody>
      </p:sp>
      <p:sp>
        <p:nvSpPr>
          <p:cNvPr id="125" name="TextBox 124"/>
          <p:cNvSpPr txBox="1"/>
          <p:nvPr/>
        </p:nvSpPr>
        <p:spPr>
          <a:xfrm>
            <a:off x="3240136" y="4814275"/>
            <a:ext cx="543739" cy="461665"/>
          </a:xfrm>
          <a:prstGeom prst="rect">
            <a:avLst/>
          </a:prstGeom>
          <a:noFill/>
        </p:spPr>
        <p:txBody>
          <a:bodyPr wrap="none" rtlCol="0">
            <a:spAutoFit/>
          </a:bodyPr>
          <a:lstStyle/>
          <a:p>
            <a:r>
              <a:rPr lang="en-IN" sz="2400" dirty="0"/>
              <a:t>B</a:t>
            </a:r>
            <a:r>
              <a:rPr lang="en-IN" sz="2400" baseline="-25000" dirty="0"/>
              <a:t>2</a:t>
            </a:r>
            <a:r>
              <a:rPr lang="en-IN" sz="2400" dirty="0"/>
              <a:t>’</a:t>
            </a:r>
          </a:p>
        </p:txBody>
      </p:sp>
      <p:sp>
        <p:nvSpPr>
          <p:cNvPr id="126" name="TextBox 125"/>
          <p:cNvSpPr txBox="1"/>
          <p:nvPr/>
        </p:nvSpPr>
        <p:spPr>
          <a:xfrm>
            <a:off x="1897522" y="5061313"/>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127" name="TextBox 126"/>
          <p:cNvSpPr txBox="1"/>
          <p:nvPr/>
        </p:nvSpPr>
        <p:spPr>
          <a:xfrm>
            <a:off x="1930384" y="5786735"/>
            <a:ext cx="466794" cy="461665"/>
          </a:xfrm>
          <a:prstGeom prst="rect">
            <a:avLst/>
          </a:prstGeom>
          <a:noFill/>
        </p:spPr>
        <p:txBody>
          <a:bodyPr wrap="none" rtlCol="0">
            <a:spAutoFit/>
          </a:bodyPr>
          <a:lstStyle/>
          <a:p>
            <a:r>
              <a:rPr lang="en-IN" sz="2400" dirty="0"/>
              <a:t>B</a:t>
            </a:r>
            <a:r>
              <a:rPr lang="en-IN" sz="2400" baseline="-25000" dirty="0"/>
              <a:t>1</a:t>
            </a:r>
          </a:p>
        </p:txBody>
      </p:sp>
      <p:sp>
        <p:nvSpPr>
          <p:cNvPr id="128" name="TextBox 127"/>
          <p:cNvSpPr txBox="1"/>
          <p:nvPr/>
        </p:nvSpPr>
        <p:spPr>
          <a:xfrm>
            <a:off x="2667000" y="5515909"/>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129" name="TextBox 128"/>
          <p:cNvSpPr txBox="1"/>
          <p:nvPr/>
        </p:nvSpPr>
        <p:spPr>
          <a:xfrm>
            <a:off x="6400800" y="5362484"/>
            <a:ext cx="449162" cy="461665"/>
          </a:xfrm>
          <a:prstGeom prst="rect">
            <a:avLst/>
          </a:prstGeom>
          <a:noFill/>
        </p:spPr>
        <p:txBody>
          <a:bodyPr wrap="none" rtlCol="0">
            <a:spAutoFit/>
          </a:bodyPr>
          <a:lstStyle/>
          <a:p>
            <a:r>
              <a:rPr lang="en-IN" sz="2400" dirty="0"/>
              <a:t>X</a:t>
            </a:r>
            <a:r>
              <a:rPr lang="en-IN" sz="2400" baseline="-25000" dirty="0"/>
              <a:t>2</a:t>
            </a:r>
          </a:p>
        </p:txBody>
      </p:sp>
      <p:sp>
        <p:nvSpPr>
          <p:cNvPr id="131" name="TextBox 130"/>
          <p:cNvSpPr txBox="1"/>
          <p:nvPr/>
        </p:nvSpPr>
        <p:spPr>
          <a:xfrm>
            <a:off x="6399838" y="2013262"/>
            <a:ext cx="449162" cy="461665"/>
          </a:xfrm>
          <a:prstGeom prst="rect">
            <a:avLst/>
          </a:prstGeom>
          <a:noFill/>
        </p:spPr>
        <p:txBody>
          <a:bodyPr wrap="none" rtlCol="0">
            <a:spAutoFit/>
          </a:bodyPr>
          <a:lstStyle/>
          <a:p>
            <a:r>
              <a:rPr lang="en-IN" sz="2400" dirty="0"/>
              <a:t>X</a:t>
            </a:r>
            <a:r>
              <a:rPr lang="en-IN" sz="2400" baseline="-25000" dirty="0"/>
              <a:t>4</a:t>
            </a:r>
          </a:p>
        </p:txBody>
      </p:sp>
      <p:cxnSp>
        <p:nvCxnSpPr>
          <p:cNvPr id="93" name="Straight Connector 92"/>
          <p:cNvCxnSpPr/>
          <p:nvPr/>
        </p:nvCxnSpPr>
        <p:spPr>
          <a:xfrm>
            <a:off x="5008153" y="2070169"/>
            <a:ext cx="18925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008153" y="1602433"/>
            <a:ext cx="0" cy="4639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362197" y="1609674"/>
            <a:ext cx="265696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935994" y="1371600"/>
            <a:ext cx="455574" cy="461665"/>
          </a:xfrm>
          <a:prstGeom prst="rect">
            <a:avLst/>
          </a:prstGeom>
          <a:noFill/>
        </p:spPr>
        <p:txBody>
          <a:bodyPr wrap="none" rtlCol="0">
            <a:spAutoFit/>
          </a:bodyPr>
          <a:lstStyle/>
          <a:p>
            <a:r>
              <a:rPr lang="en-IN" sz="2400" dirty="0"/>
              <a:t>B</a:t>
            </a:r>
            <a:r>
              <a:rPr lang="en-IN" sz="2400" baseline="-25000" dirty="0"/>
              <a:t>4</a:t>
            </a:r>
            <a:endParaRPr lang="en-IN" sz="2400" dirty="0"/>
          </a:p>
        </p:txBody>
      </p:sp>
      <p:grpSp>
        <p:nvGrpSpPr>
          <p:cNvPr id="113" name="Group 112"/>
          <p:cNvGrpSpPr/>
          <p:nvPr/>
        </p:nvGrpSpPr>
        <p:grpSpPr>
          <a:xfrm>
            <a:off x="2357096" y="2347405"/>
            <a:ext cx="2461457" cy="533400"/>
            <a:chOff x="2189568" y="1715660"/>
            <a:chExt cx="3420003" cy="741118"/>
          </a:xfrm>
        </p:grpSpPr>
        <p:cxnSp>
          <p:nvCxnSpPr>
            <p:cNvPr id="114" name="Straight Connector 113"/>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0" name="TextBox 119"/>
          <p:cNvSpPr txBox="1"/>
          <p:nvPr/>
        </p:nvSpPr>
        <p:spPr>
          <a:xfrm>
            <a:off x="2743469" y="2205335"/>
            <a:ext cx="466794" cy="461665"/>
          </a:xfrm>
          <a:prstGeom prst="rect">
            <a:avLst/>
          </a:prstGeom>
          <a:noFill/>
        </p:spPr>
        <p:txBody>
          <a:bodyPr wrap="none" rtlCol="0">
            <a:spAutoFit/>
          </a:bodyPr>
          <a:lstStyle/>
          <a:p>
            <a:r>
              <a:rPr lang="en-IN" sz="2400" dirty="0"/>
              <a:t>B</a:t>
            </a:r>
            <a:r>
              <a:rPr lang="en-IN" sz="2400" baseline="-25000" dirty="0"/>
              <a:t>3</a:t>
            </a:r>
          </a:p>
        </p:txBody>
      </p:sp>
      <p:grpSp>
        <p:nvGrpSpPr>
          <p:cNvPr id="121" name="Group 120"/>
          <p:cNvGrpSpPr/>
          <p:nvPr/>
        </p:nvGrpSpPr>
        <p:grpSpPr>
          <a:xfrm>
            <a:off x="2356171" y="3657249"/>
            <a:ext cx="2461457" cy="533400"/>
            <a:chOff x="2189568" y="1715660"/>
            <a:chExt cx="3420003" cy="741118"/>
          </a:xfrm>
        </p:grpSpPr>
        <p:cxnSp>
          <p:nvCxnSpPr>
            <p:cNvPr id="122" name="Straight Connector 121"/>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4" name="Group 133"/>
          <p:cNvGrpSpPr/>
          <p:nvPr/>
        </p:nvGrpSpPr>
        <p:grpSpPr>
          <a:xfrm>
            <a:off x="4794574" y="3810439"/>
            <a:ext cx="1599238" cy="723601"/>
            <a:chOff x="3675121" y="3048834"/>
            <a:chExt cx="1599238" cy="723601"/>
          </a:xfrm>
        </p:grpSpPr>
        <p:cxnSp>
          <p:nvCxnSpPr>
            <p:cNvPr id="135" name="Straight Connector 134"/>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675121" y="339047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990333" y="3048834"/>
              <a:ext cx="1016928" cy="723601"/>
              <a:chOff x="3990333" y="3048834"/>
              <a:chExt cx="1016928" cy="723601"/>
            </a:xfrm>
          </p:grpSpPr>
          <p:sp>
            <p:nvSpPr>
              <p:cNvPr id="139"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41" name="Straight Connector 140"/>
          <p:cNvCxnSpPr/>
          <p:nvPr/>
        </p:nvCxnSpPr>
        <p:spPr>
          <a:xfrm>
            <a:off x="4802144" y="3916173"/>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805585" y="4345573"/>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744082" y="3507625"/>
            <a:ext cx="532518" cy="461665"/>
          </a:xfrm>
          <a:prstGeom prst="rect">
            <a:avLst/>
          </a:prstGeom>
          <a:noFill/>
        </p:spPr>
        <p:txBody>
          <a:bodyPr wrap="none" rtlCol="0">
            <a:spAutoFit/>
          </a:bodyPr>
          <a:lstStyle/>
          <a:p>
            <a:r>
              <a:rPr lang="en-IN" sz="2400" dirty="0"/>
              <a:t>B</a:t>
            </a:r>
            <a:r>
              <a:rPr lang="en-IN" sz="2400" baseline="-25000" dirty="0"/>
              <a:t>3</a:t>
            </a:r>
            <a:r>
              <a:rPr lang="en-IN" sz="2400" dirty="0"/>
              <a:t>’</a:t>
            </a:r>
          </a:p>
        </p:txBody>
      </p:sp>
      <p:sp>
        <p:nvSpPr>
          <p:cNvPr id="145" name="TextBox 144"/>
          <p:cNvSpPr txBox="1"/>
          <p:nvPr/>
        </p:nvSpPr>
        <p:spPr>
          <a:xfrm>
            <a:off x="1935994" y="4390503"/>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146" name="TextBox 145"/>
          <p:cNvSpPr txBox="1"/>
          <p:nvPr/>
        </p:nvSpPr>
        <p:spPr>
          <a:xfrm>
            <a:off x="6393812" y="3918454"/>
            <a:ext cx="449162" cy="461665"/>
          </a:xfrm>
          <a:prstGeom prst="rect">
            <a:avLst/>
          </a:prstGeom>
          <a:noFill/>
        </p:spPr>
        <p:txBody>
          <a:bodyPr wrap="none" rtlCol="0">
            <a:spAutoFit/>
          </a:bodyPr>
          <a:lstStyle/>
          <a:p>
            <a:r>
              <a:rPr lang="en-IN" sz="2400" dirty="0"/>
              <a:t>X</a:t>
            </a:r>
            <a:r>
              <a:rPr lang="en-IN" sz="2400" baseline="-25000" dirty="0"/>
              <a:t>3</a:t>
            </a:r>
          </a:p>
        </p:txBody>
      </p:sp>
      <p:cxnSp>
        <p:nvCxnSpPr>
          <p:cNvPr id="147" name="Straight Connector 146"/>
          <p:cNvCxnSpPr/>
          <p:nvPr/>
        </p:nvCxnSpPr>
        <p:spPr>
          <a:xfrm>
            <a:off x="5002127" y="3975361"/>
            <a:ext cx="18925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002127" y="3319498"/>
            <a:ext cx="0" cy="6520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2749079" y="2835674"/>
            <a:ext cx="455574" cy="461665"/>
          </a:xfrm>
          <a:prstGeom prst="rect">
            <a:avLst/>
          </a:prstGeom>
          <a:noFill/>
        </p:spPr>
        <p:txBody>
          <a:bodyPr wrap="none" rtlCol="0">
            <a:spAutoFit/>
          </a:bodyPr>
          <a:lstStyle/>
          <a:p>
            <a:r>
              <a:rPr lang="en-IN" sz="2400" dirty="0"/>
              <a:t>B</a:t>
            </a:r>
            <a:r>
              <a:rPr lang="en-IN" sz="2400" baseline="-25000" dirty="0"/>
              <a:t>3</a:t>
            </a:r>
            <a:endParaRPr lang="en-IN" sz="2400" dirty="0"/>
          </a:p>
        </p:txBody>
      </p:sp>
      <p:grpSp>
        <p:nvGrpSpPr>
          <p:cNvPr id="151" name="Group 150"/>
          <p:cNvGrpSpPr/>
          <p:nvPr/>
        </p:nvGrpSpPr>
        <p:grpSpPr>
          <a:xfrm>
            <a:off x="2351070" y="4252597"/>
            <a:ext cx="2461457" cy="533400"/>
            <a:chOff x="2189568" y="1715660"/>
            <a:chExt cx="3420003" cy="741118"/>
          </a:xfrm>
        </p:grpSpPr>
        <p:cxnSp>
          <p:nvCxnSpPr>
            <p:cNvPr id="152" name="Straight Connector 151"/>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6" name="TextBox 155"/>
          <p:cNvSpPr txBox="1"/>
          <p:nvPr/>
        </p:nvSpPr>
        <p:spPr>
          <a:xfrm>
            <a:off x="2649117" y="4061256"/>
            <a:ext cx="532518" cy="461665"/>
          </a:xfrm>
          <a:prstGeom prst="rect">
            <a:avLst/>
          </a:prstGeom>
          <a:noFill/>
        </p:spPr>
        <p:txBody>
          <a:bodyPr wrap="none" rtlCol="0">
            <a:spAutoFit/>
          </a:bodyPr>
          <a:lstStyle/>
          <a:p>
            <a:r>
              <a:rPr lang="en-IN" sz="2400" dirty="0"/>
              <a:t>B</a:t>
            </a:r>
            <a:r>
              <a:rPr lang="en-IN" sz="2400" baseline="-25000" dirty="0"/>
              <a:t>3</a:t>
            </a:r>
            <a:r>
              <a:rPr lang="en-IN" sz="2400" dirty="0"/>
              <a:t>’</a:t>
            </a:r>
          </a:p>
        </p:txBody>
      </p:sp>
      <p:grpSp>
        <p:nvGrpSpPr>
          <p:cNvPr id="157" name="Group 156"/>
          <p:cNvGrpSpPr/>
          <p:nvPr/>
        </p:nvGrpSpPr>
        <p:grpSpPr>
          <a:xfrm>
            <a:off x="2351070" y="3052262"/>
            <a:ext cx="2651057" cy="533400"/>
            <a:chOff x="2172528" y="1715660"/>
            <a:chExt cx="3683438" cy="741118"/>
          </a:xfrm>
        </p:grpSpPr>
        <p:cxnSp>
          <p:nvCxnSpPr>
            <p:cNvPr id="158" name="Straight Connector 157"/>
            <p:cNvCxnSpPr/>
            <p:nvPr/>
          </p:nvCxnSpPr>
          <p:spPr>
            <a:xfrm>
              <a:off x="3365936" y="2344982"/>
              <a:ext cx="10920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172528" y="2093530"/>
              <a:ext cx="22854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346319" y="2086965"/>
              <a:ext cx="50964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1"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2" name="Straight Connector 161"/>
          <p:cNvCxnSpPr/>
          <p:nvPr/>
        </p:nvCxnSpPr>
        <p:spPr>
          <a:xfrm>
            <a:off x="3167393" y="3124200"/>
            <a:ext cx="8285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1891912" y="3052262"/>
            <a:ext cx="543739" cy="461665"/>
          </a:xfrm>
          <a:prstGeom prst="rect">
            <a:avLst/>
          </a:prstGeom>
          <a:noFill/>
        </p:spPr>
        <p:txBody>
          <a:bodyPr wrap="none" rtlCol="0">
            <a:spAutoFit/>
          </a:bodyPr>
          <a:lstStyle/>
          <a:p>
            <a:r>
              <a:rPr lang="en-IN" sz="2400" dirty="0"/>
              <a:t>B</a:t>
            </a:r>
            <a:r>
              <a:rPr lang="en-IN" sz="2400" baseline="-25000" dirty="0"/>
              <a:t>2</a:t>
            </a:r>
            <a:r>
              <a:rPr lang="en-IN" sz="2400" dirty="0"/>
              <a:t>’</a:t>
            </a:r>
          </a:p>
        </p:txBody>
      </p:sp>
      <p:sp>
        <p:nvSpPr>
          <p:cNvPr id="164" name="TextBox 163"/>
          <p:cNvSpPr txBox="1"/>
          <p:nvPr/>
        </p:nvSpPr>
        <p:spPr>
          <a:xfrm>
            <a:off x="2749079" y="3231130"/>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165" name="TextBox 164"/>
          <p:cNvSpPr txBox="1"/>
          <p:nvPr/>
        </p:nvSpPr>
        <p:spPr>
          <a:xfrm>
            <a:off x="1935994" y="3803031"/>
            <a:ext cx="455574" cy="461665"/>
          </a:xfrm>
          <a:prstGeom prst="rect">
            <a:avLst/>
          </a:prstGeom>
          <a:noFill/>
        </p:spPr>
        <p:txBody>
          <a:bodyPr wrap="none" rtlCol="0">
            <a:spAutoFit/>
          </a:bodyPr>
          <a:lstStyle/>
          <a:p>
            <a:r>
              <a:rPr lang="en-IN" sz="2400" dirty="0"/>
              <a:t>B</a:t>
            </a:r>
            <a:r>
              <a:rPr lang="en-IN" sz="2400" baseline="-25000" dirty="0"/>
              <a:t>1</a:t>
            </a:r>
            <a:endParaRPr lang="en-IN" sz="2400" dirty="0"/>
          </a:p>
        </p:txBody>
      </p:sp>
      <p:cxnSp>
        <p:nvCxnSpPr>
          <p:cNvPr id="166" name="Straight Connector 165"/>
          <p:cNvCxnSpPr/>
          <p:nvPr/>
        </p:nvCxnSpPr>
        <p:spPr>
          <a:xfrm>
            <a:off x="3753882" y="6329311"/>
            <a:ext cx="265696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6437549" y="6032819"/>
            <a:ext cx="449162" cy="461665"/>
          </a:xfrm>
          <a:prstGeom prst="rect">
            <a:avLst/>
          </a:prstGeom>
          <a:noFill/>
        </p:spPr>
        <p:txBody>
          <a:bodyPr wrap="none" rtlCol="0">
            <a:spAutoFit/>
          </a:bodyPr>
          <a:lstStyle/>
          <a:p>
            <a:r>
              <a:rPr lang="en-IN" sz="2400" dirty="0"/>
              <a:t>X</a:t>
            </a:r>
            <a:r>
              <a:rPr lang="en-IN" sz="2400" baseline="-25000" dirty="0"/>
              <a:t>1</a:t>
            </a:r>
          </a:p>
        </p:txBody>
      </p:sp>
      <p:sp>
        <p:nvSpPr>
          <p:cNvPr id="168" name="TextBox 167"/>
          <p:cNvSpPr txBox="1"/>
          <p:nvPr/>
        </p:nvSpPr>
        <p:spPr>
          <a:xfrm>
            <a:off x="3245742" y="6058098"/>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Tree>
    <p:extLst>
      <p:ext uri="{BB962C8B-B14F-4D97-AF65-F5344CB8AC3E}">
        <p14:creationId xmlns:p14="http://schemas.microsoft.com/office/powerpoint/2010/main" val="244685439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43F0-E097-40A5-827B-B9F7C73DCE8A}"/>
              </a:ext>
            </a:extLst>
          </p:cNvPr>
          <p:cNvSpPr>
            <a:spLocks noGrp="1"/>
          </p:cNvSpPr>
          <p:nvPr>
            <p:ph type="title"/>
          </p:nvPr>
        </p:nvSpPr>
        <p:spPr/>
        <p:txBody>
          <a:bodyPr/>
          <a:lstStyle/>
          <a:p>
            <a:r>
              <a:rPr lang="en-US" dirty="0"/>
              <a:t>Code Converters Exercise</a:t>
            </a:r>
            <a:endParaRPr lang="en-IN" dirty="0"/>
          </a:p>
        </p:txBody>
      </p:sp>
      <p:sp>
        <p:nvSpPr>
          <p:cNvPr id="3" name="Content Placeholder 2">
            <a:extLst>
              <a:ext uri="{FF2B5EF4-FFF2-40B4-BE49-F238E27FC236}">
                <a16:creationId xmlns:a16="http://schemas.microsoft.com/office/drawing/2014/main" id="{7EF734E5-B01D-41C8-A2EC-8379FBD85C2A}"/>
              </a:ext>
            </a:extLst>
          </p:cNvPr>
          <p:cNvSpPr>
            <a:spLocks noGrp="1"/>
          </p:cNvSpPr>
          <p:nvPr>
            <p:ph idx="1"/>
          </p:nvPr>
        </p:nvSpPr>
        <p:spPr/>
        <p:txBody>
          <a:bodyPr/>
          <a:lstStyle/>
          <a:p>
            <a:r>
              <a:rPr lang="en-US" dirty="0"/>
              <a:t>Binary to BCD converter</a:t>
            </a:r>
          </a:p>
          <a:p>
            <a:r>
              <a:rPr lang="en-US" dirty="0"/>
              <a:t>BCD to Gray code converter</a:t>
            </a:r>
            <a:endParaRPr lang="en-IN" dirty="0"/>
          </a:p>
        </p:txBody>
      </p:sp>
    </p:spTree>
    <p:extLst>
      <p:ext uri="{BB962C8B-B14F-4D97-AF65-F5344CB8AC3E}">
        <p14:creationId xmlns:p14="http://schemas.microsoft.com/office/powerpoint/2010/main" val="228495131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Encoder</a:t>
            </a:r>
          </a:p>
        </p:txBody>
      </p:sp>
      <p:sp>
        <p:nvSpPr>
          <p:cNvPr id="3" name="Content Placeholder 2"/>
          <p:cNvSpPr>
            <a:spLocks noGrp="1"/>
          </p:cNvSpPr>
          <p:nvPr>
            <p:ph idx="1"/>
          </p:nvPr>
        </p:nvSpPr>
        <p:spPr/>
        <p:txBody>
          <a:bodyPr/>
          <a:lstStyle/>
          <a:p>
            <a:pPr algn="just"/>
            <a:r>
              <a:rPr lang="en-IN" dirty="0"/>
              <a:t>Device to convert familiar numbers or symbols into coded format.</a:t>
            </a:r>
          </a:p>
          <a:p>
            <a:pPr algn="just"/>
            <a:r>
              <a:rPr lang="en-IN" dirty="0"/>
              <a:t>It has a number of input lines, only one of which is activated at a given time, and produces an N-bit output code depending on which input is activated.</a:t>
            </a:r>
          </a:p>
          <a:p>
            <a:pPr algn="just"/>
            <a:r>
              <a:rPr lang="en-IN" dirty="0"/>
              <a:t>Figure shows the block diagram of an encoder with M inputs and N outputs.</a:t>
            </a:r>
          </a:p>
        </p:txBody>
      </p:sp>
      <p:cxnSp>
        <p:nvCxnSpPr>
          <p:cNvPr id="4" name="Straight Connector 3">
            <a:extLst>
              <a:ext uri="{FF2B5EF4-FFF2-40B4-BE49-F238E27FC236}">
                <a16:creationId xmlns:a16="http://schemas.microsoft.com/office/drawing/2014/main" id="{0BDF50F1-00CB-4B5B-9453-B8D1DE40DD1F}"/>
              </a:ext>
            </a:extLst>
          </p:cNvPr>
          <p:cNvCxnSpPr/>
          <p:nvPr/>
        </p:nvCxnSpPr>
        <p:spPr>
          <a:xfrm>
            <a:off x="2590800" y="38100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5236CE6-8236-4DD6-B373-BB809165759A}"/>
              </a:ext>
            </a:extLst>
          </p:cNvPr>
          <p:cNvCxnSpPr/>
          <p:nvPr/>
        </p:nvCxnSpPr>
        <p:spPr>
          <a:xfrm>
            <a:off x="2590800" y="41148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C47DA91-A665-41A6-83EB-F0A677A77BCD}"/>
              </a:ext>
            </a:extLst>
          </p:cNvPr>
          <p:cNvCxnSpPr/>
          <p:nvPr/>
        </p:nvCxnSpPr>
        <p:spPr>
          <a:xfrm>
            <a:off x="2590800" y="44196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1A0220-C9D7-47BD-989E-F065288FDD68}"/>
              </a:ext>
            </a:extLst>
          </p:cNvPr>
          <p:cNvCxnSpPr/>
          <p:nvPr/>
        </p:nvCxnSpPr>
        <p:spPr>
          <a:xfrm>
            <a:off x="2590800" y="54102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DB7FFA9-13E8-4371-99C8-5313A777EE3F}"/>
              </a:ext>
            </a:extLst>
          </p:cNvPr>
          <p:cNvCxnSpPr/>
          <p:nvPr/>
        </p:nvCxnSpPr>
        <p:spPr>
          <a:xfrm>
            <a:off x="2590800" y="571500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F0BAE1-69AC-4C75-BD9C-177F2151924A}"/>
              </a:ext>
            </a:extLst>
          </p:cNvPr>
          <p:cNvSpPr txBox="1"/>
          <p:nvPr/>
        </p:nvSpPr>
        <p:spPr>
          <a:xfrm>
            <a:off x="2215353" y="3581400"/>
            <a:ext cx="335348" cy="400110"/>
          </a:xfrm>
          <a:prstGeom prst="rect">
            <a:avLst/>
          </a:prstGeom>
          <a:noFill/>
        </p:spPr>
        <p:txBody>
          <a:bodyPr wrap="none" rtlCol="0">
            <a:spAutoFit/>
          </a:bodyPr>
          <a:lstStyle/>
          <a:p>
            <a:r>
              <a:rPr lang="en-IN" sz="2000" dirty="0"/>
              <a:t>I</a:t>
            </a:r>
            <a:r>
              <a:rPr lang="en-IN" sz="2000" baseline="-25000" dirty="0"/>
              <a:t>0</a:t>
            </a:r>
          </a:p>
        </p:txBody>
      </p:sp>
      <p:sp>
        <p:nvSpPr>
          <p:cNvPr id="10" name="TextBox 9">
            <a:extLst>
              <a:ext uri="{FF2B5EF4-FFF2-40B4-BE49-F238E27FC236}">
                <a16:creationId xmlns:a16="http://schemas.microsoft.com/office/drawing/2014/main" id="{A6638068-00D4-40A4-B2AB-AD84C8E4F864}"/>
              </a:ext>
            </a:extLst>
          </p:cNvPr>
          <p:cNvSpPr txBox="1"/>
          <p:nvPr/>
        </p:nvSpPr>
        <p:spPr>
          <a:xfrm>
            <a:off x="2215353" y="3886200"/>
            <a:ext cx="335348" cy="400110"/>
          </a:xfrm>
          <a:prstGeom prst="rect">
            <a:avLst/>
          </a:prstGeom>
          <a:noFill/>
        </p:spPr>
        <p:txBody>
          <a:bodyPr wrap="none" rtlCol="0">
            <a:spAutoFit/>
          </a:bodyPr>
          <a:lstStyle/>
          <a:p>
            <a:r>
              <a:rPr lang="en-IN" sz="2000" dirty="0"/>
              <a:t>I</a:t>
            </a:r>
            <a:r>
              <a:rPr lang="en-IN" sz="2000" baseline="-25000" dirty="0"/>
              <a:t>1</a:t>
            </a:r>
          </a:p>
        </p:txBody>
      </p:sp>
      <p:sp>
        <p:nvSpPr>
          <p:cNvPr id="11" name="TextBox 10">
            <a:extLst>
              <a:ext uri="{FF2B5EF4-FFF2-40B4-BE49-F238E27FC236}">
                <a16:creationId xmlns:a16="http://schemas.microsoft.com/office/drawing/2014/main" id="{2B08F6DC-488D-4975-883E-0E3AC1F55C46}"/>
              </a:ext>
            </a:extLst>
          </p:cNvPr>
          <p:cNvSpPr txBox="1"/>
          <p:nvPr/>
        </p:nvSpPr>
        <p:spPr>
          <a:xfrm>
            <a:off x="2215353" y="4171891"/>
            <a:ext cx="335348" cy="400110"/>
          </a:xfrm>
          <a:prstGeom prst="rect">
            <a:avLst/>
          </a:prstGeom>
          <a:noFill/>
        </p:spPr>
        <p:txBody>
          <a:bodyPr wrap="none" rtlCol="0">
            <a:spAutoFit/>
          </a:bodyPr>
          <a:lstStyle/>
          <a:p>
            <a:r>
              <a:rPr lang="en-IN" sz="2000" dirty="0"/>
              <a:t>I</a:t>
            </a:r>
            <a:r>
              <a:rPr lang="en-IN" sz="2000" baseline="-25000" dirty="0"/>
              <a:t>2</a:t>
            </a:r>
          </a:p>
        </p:txBody>
      </p:sp>
      <p:sp>
        <p:nvSpPr>
          <p:cNvPr id="12" name="TextBox 11">
            <a:extLst>
              <a:ext uri="{FF2B5EF4-FFF2-40B4-BE49-F238E27FC236}">
                <a16:creationId xmlns:a16="http://schemas.microsoft.com/office/drawing/2014/main" id="{F0D36FCD-F20E-424E-80C5-FD5FFAD560D6}"/>
              </a:ext>
            </a:extLst>
          </p:cNvPr>
          <p:cNvSpPr txBox="1"/>
          <p:nvPr/>
        </p:nvSpPr>
        <p:spPr>
          <a:xfrm>
            <a:off x="2133600" y="5162491"/>
            <a:ext cx="534121" cy="400110"/>
          </a:xfrm>
          <a:prstGeom prst="rect">
            <a:avLst/>
          </a:prstGeom>
          <a:noFill/>
        </p:spPr>
        <p:txBody>
          <a:bodyPr wrap="none" rtlCol="0">
            <a:spAutoFit/>
          </a:bodyPr>
          <a:lstStyle/>
          <a:p>
            <a:r>
              <a:rPr lang="en-IN" sz="2000" dirty="0"/>
              <a:t>I</a:t>
            </a:r>
            <a:r>
              <a:rPr lang="en-IN" sz="2000" baseline="-25000" dirty="0"/>
              <a:t>M-2</a:t>
            </a:r>
          </a:p>
        </p:txBody>
      </p:sp>
      <p:sp>
        <p:nvSpPr>
          <p:cNvPr id="13" name="TextBox 12">
            <a:extLst>
              <a:ext uri="{FF2B5EF4-FFF2-40B4-BE49-F238E27FC236}">
                <a16:creationId xmlns:a16="http://schemas.microsoft.com/office/drawing/2014/main" id="{BE01EA6F-321A-4335-9C5D-C102EDB62584}"/>
              </a:ext>
            </a:extLst>
          </p:cNvPr>
          <p:cNvSpPr txBox="1"/>
          <p:nvPr/>
        </p:nvSpPr>
        <p:spPr>
          <a:xfrm>
            <a:off x="2133600" y="5510183"/>
            <a:ext cx="534121" cy="400110"/>
          </a:xfrm>
          <a:prstGeom prst="rect">
            <a:avLst/>
          </a:prstGeom>
          <a:noFill/>
        </p:spPr>
        <p:txBody>
          <a:bodyPr wrap="none" rtlCol="0">
            <a:spAutoFit/>
          </a:bodyPr>
          <a:lstStyle/>
          <a:p>
            <a:r>
              <a:rPr lang="en-IN" sz="2000" dirty="0"/>
              <a:t>I</a:t>
            </a:r>
            <a:r>
              <a:rPr lang="en-IN" sz="2000" baseline="-25000" dirty="0"/>
              <a:t>M-1</a:t>
            </a:r>
          </a:p>
        </p:txBody>
      </p:sp>
      <p:sp>
        <p:nvSpPr>
          <p:cNvPr id="14" name="TextBox 13">
            <a:extLst>
              <a:ext uri="{FF2B5EF4-FFF2-40B4-BE49-F238E27FC236}">
                <a16:creationId xmlns:a16="http://schemas.microsoft.com/office/drawing/2014/main" id="{0023007E-A134-417A-AB3D-305B19CED8EA}"/>
              </a:ext>
            </a:extLst>
          </p:cNvPr>
          <p:cNvSpPr txBox="1"/>
          <p:nvPr/>
        </p:nvSpPr>
        <p:spPr>
          <a:xfrm>
            <a:off x="3124200" y="4343400"/>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cxnSp>
        <p:nvCxnSpPr>
          <p:cNvPr id="15" name="Straight Connector 14">
            <a:extLst>
              <a:ext uri="{FF2B5EF4-FFF2-40B4-BE49-F238E27FC236}">
                <a16:creationId xmlns:a16="http://schemas.microsoft.com/office/drawing/2014/main" id="{C9C0373C-6955-455C-9C2A-1B90C914C5C2}"/>
              </a:ext>
            </a:extLst>
          </p:cNvPr>
          <p:cNvCxnSpPr/>
          <p:nvPr/>
        </p:nvCxnSpPr>
        <p:spPr>
          <a:xfrm>
            <a:off x="5791200" y="37987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B78913-9921-4CAE-8C38-D397A8289C83}"/>
              </a:ext>
            </a:extLst>
          </p:cNvPr>
          <p:cNvCxnSpPr/>
          <p:nvPr/>
        </p:nvCxnSpPr>
        <p:spPr>
          <a:xfrm>
            <a:off x="5791200" y="41035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734A53-FD25-4BA1-B3BF-33FAFD8DA9C7}"/>
              </a:ext>
            </a:extLst>
          </p:cNvPr>
          <p:cNvCxnSpPr/>
          <p:nvPr/>
        </p:nvCxnSpPr>
        <p:spPr>
          <a:xfrm>
            <a:off x="5791200" y="44083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BB0EC7-543A-42D4-995F-558B60995A5D}"/>
              </a:ext>
            </a:extLst>
          </p:cNvPr>
          <p:cNvCxnSpPr/>
          <p:nvPr/>
        </p:nvCxnSpPr>
        <p:spPr>
          <a:xfrm>
            <a:off x="5791200" y="53989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1C3342-347A-46BF-AC83-6987A0A7E847}"/>
              </a:ext>
            </a:extLst>
          </p:cNvPr>
          <p:cNvCxnSpPr/>
          <p:nvPr/>
        </p:nvCxnSpPr>
        <p:spPr>
          <a:xfrm>
            <a:off x="5791200" y="570371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2D5FF64-1FC0-4078-9EF6-407EFB8140A9}"/>
              </a:ext>
            </a:extLst>
          </p:cNvPr>
          <p:cNvSpPr txBox="1"/>
          <p:nvPr/>
        </p:nvSpPr>
        <p:spPr>
          <a:xfrm>
            <a:off x="6939753" y="3570118"/>
            <a:ext cx="441146" cy="400110"/>
          </a:xfrm>
          <a:prstGeom prst="rect">
            <a:avLst/>
          </a:prstGeom>
          <a:noFill/>
        </p:spPr>
        <p:txBody>
          <a:bodyPr wrap="none" rtlCol="0">
            <a:spAutoFit/>
          </a:bodyPr>
          <a:lstStyle/>
          <a:p>
            <a:r>
              <a:rPr lang="en-IN" sz="2000" dirty="0"/>
              <a:t>O</a:t>
            </a:r>
            <a:r>
              <a:rPr lang="en-IN" sz="2000" baseline="-25000" dirty="0"/>
              <a:t>0</a:t>
            </a:r>
          </a:p>
        </p:txBody>
      </p:sp>
      <p:sp>
        <p:nvSpPr>
          <p:cNvPr id="21" name="TextBox 20">
            <a:extLst>
              <a:ext uri="{FF2B5EF4-FFF2-40B4-BE49-F238E27FC236}">
                <a16:creationId xmlns:a16="http://schemas.microsoft.com/office/drawing/2014/main" id="{F9EEA12B-72A6-49BE-850B-473514E4D7E9}"/>
              </a:ext>
            </a:extLst>
          </p:cNvPr>
          <p:cNvSpPr txBox="1"/>
          <p:nvPr/>
        </p:nvSpPr>
        <p:spPr>
          <a:xfrm>
            <a:off x="6939753" y="3874918"/>
            <a:ext cx="441146" cy="400110"/>
          </a:xfrm>
          <a:prstGeom prst="rect">
            <a:avLst/>
          </a:prstGeom>
          <a:noFill/>
        </p:spPr>
        <p:txBody>
          <a:bodyPr wrap="none" rtlCol="0">
            <a:spAutoFit/>
          </a:bodyPr>
          <a:lstStyle/>
          <a:p>
            <a:r>
              <a:rPr lang="en-IN" sz="2000" dirty="0"/>
              <a:t>O</a:t>
            </a:r>
            <a:r>
              <a:rPr lang="en-IN" sz="2000" baseline="-25000" dirty="0"/>
              <a:t>1</a:t>
            </a:r>
          </a:p>
        </p:txBody>
      </p:sp>
      <p:sp>
        <p:nvSpPr>
          <p:cNvPr id="22" name="TextBox 21">
            <a:extLst>
              <a:ext uri="{FF2B5EF4-FFF2-40B4-BE49-F238E27FC236}">
                <a16:creationId xmlns:a16="http://schemas.microsoft.com/office/drawing/2014/main" id="{BC4ABCB6-06A3-49B8-80B4-4A1225E7D6E4}"/>
              </a:ext>
            </a:extLst>
          </p:cNvPr>
          <p:cNvSpPr txBox="1"/>
          <p:nvPr/>
        </p:nvSpPr>
        <p:spPr>
          <a:xfrm>
            <a:off x="6939753" y="4160609"/>
            <a:ext cx="441146" cy="400110"/>
          </a:xfrm>
          <a:prstGeom prst="rect">
            <a:avLst/>
          </a:prstGeom>
          <a:noFill/>
        </p:spPr>
        <p:txBody>
          <a:bodyPr wrap="none" rtlCol="0">
            <a:spAutoFit/>
          </a:bodyPr>
          <a:lstStyle/>
          <a:p>
            <a:r>
              <a:rPr lang="en-IN" sz="2000" dirty="0"/>
              <a:t>O</a:t>
            </a:r>
            <a:r>
              <a:rPr lang="en-IN" sz="2000" baseline="-25000" dirty="0"/>
              <a:t>2</a:t>
            </a:r>
          </a:p>
        </p:txBody>
      </p:sp>
      <p:sp>
        <p:nvSpPr>
          <p:cNvPr id="23" name="TextBox 22">
            <a:extLst>
              <a:ext uri="{FF2B5EF4-FFF2-40B4-BE49-F238E27FC236}">
                <a16:creationId xmlns:a16="http://schemas.microsoft.com/office/drawing/2014/main" id="{EDED574E-6CCD-48CD-8CFA-D0394132DB6B}"/>
              </a:ext>
            </a:extLst>
          </p:cNvPr>
          <p:cNvSpPr txBox="1"/>
          <p:nvPr/>
        </p:nvSpPr>
        <p:spPr>
          <a:xfrm>
            <a:off x="6858000" y="5151209"/>
            <a:ext cx="604653" cy="400110"/>
          </a:xfrm>
          <a:prstGeom prst="rect">
            <a:avLst/>
          </a:prstGeom>
          <a:noFill/>
        </p:spPr>
        <p:txBody>
          <a:bodyPr wrap="none" rtlCol="0">
            <a:spAutoFit/>
          </a:bodyPr>
          <a:lstStyle/>
          <a:p>
            <a:r>
              <a:rPr lang="en-IN" sz="2000" dirty="0"/>
              <a:t>O</a:t>
            </a:r>
            <a:r>
              <a:rPr lang="en-IN" sz="2000" baseline="-25000" dirty="0"/>
              <a:t>N-2</a:t>
            </a:r>
          </a:p>
        </p:txBody>
      </p:sp>
      <p:sp>
        <p:nvSpPr>
          <p:cNvPr id="24" name="TextBox 23">
            <a:extLst>
              <a:ext uri="{FF2B5EF4-FFF2-40B4-BE49-F238E27FC236}">
                <a16:creationId xmlns:a16="http://schemas.microsoft.com/office/drawing/2014/main" id="{75C6FAAB-9B08-4D89-80DB-E16639D01975}"/>
              </a:ext>
            </a:extLst>
          </p:cNvPr>
          <p:cNvSpPr txBox="1"/>
          <p:nvPr/>
        </p:nvSpPr>
        <p:spPr>
          <a:xfrm>
            <a:off x="6858000" y="5498901"/>
            <a:ext cx="604653" cy="400110"/>
          </a:xfrm>
          <a:prstGeom prst="rect">
            <a:avLst/>
          </a:prstGeom>
          <a:noFill/>
        </p:spPr>
        <p:txBody>
          <a:bodyPr wrap="none" rtlCol="0">
            <a:spAutoFit/>
          </a:bodyPr>
          <a:lstStyle/>
          <a:p>
            <a:r>
              <a:rPr lang="en-IN" sz="2000" dirty="0"/>
              <a:t>O</a:t>
            </a:r>
            <a:r>
              <a:rPr lang="en-IN" sz="2000" baseline="-25000" dirty="0"/>
              <a:t>N-1</a:t>
            </a:r>
          </a:p>
        </p:txBody>
      </p:sp>
      <p:sp>
        <p:nvSpPr>
          <p:cNvPr id="25" name="TextBox 24">
            <a:extLst>
              <a:ext uri="{FF2B5EF4-FFF2-40B4-BE49-F238E27FC236}">
                <a16:creationId xmlns:a16="http://schemas.microsoft.com/office/drawing/2014/main" id="{ACA535FF-A037-4548-BE8C-EB059E7BD2EB}"/>
              </a:ext>
            </a:extLst>
          </p:cNvPr>
          <p:cNvSpPr txBox="1"/>
          <p:nvPr/>
        </p:nvSpPr>
        <p:spPr>
          <a:xfrm>
            <a:off x="6324600" y="4332118"/>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sp>
        <p:nvSpPr>
          <p:cNvPr id="26" name="TextBox 25">
            <a:extLst>
              <a:ext uri="{FF2B5EF4-FFF2-40B4-BE49-F238E27FC236}">
                <a16:creationId xmlns:a16="http://schemas.microsoft.com/office/drawing/2014/main" id="{B6120241-56F2-475D-A8F3-59DDE1C6F68F}"/>
              </a:ext>
            </a:extLst>
          </p:cNvPr>
          <p:cNvSpPr txBox="1"/>
          <p:nvPr/>
        </p:nvSpPr>
        <p:spPr>
          <a:xfrm>
            <a:off x="1075295" y="4486245"/>
            <a:ext cx="1112805" cy="400110"/>
          </a:xfrm>
          <a:prstGeom prst="rect">
            <a:avLst/>
          </a:prstGeom>
          <a:noFill/>
        </p:spPr>
        <p:txBody>
          <a:bodyPr wrap="none" rtlCol="0">
            <a:spAutoFit/>
          </a:bodyPr>
          <a:lstStyle/>
          <a:p>
            <a:r>
              <a:rPr lang="en-IN" sz="2000" dirty="0">
                <a:solidFill>
                  <a:schemeClr val="tx2"/>
                </a:solidFill>
              </a:rPr>
              <a:t>M inputs</a:t>
            </a:r>
            <a:endParaRPr lang="en-IN" sz="2000" baseline="-25000" dirty="0">
              <a:solidFill>
                <a:schemeClr val="tx2"/>
              </a:solidFill>
            </a:endParaRPr>
          </a:p>
        </p:txBody>
      </p:sp>
      <p:sp>
        <p:nvSpPr>
          <p:cNvPr id="27" name="TextBox 26">
            <a:extLst>
              <a:ext uri="{FF2B5EF4-FFF2-40B4-BE49-F238E27FC236}">
                <a16:creationId xmlns:a16="http://schemas.microsoft.com/office/drawing/2014/main" id="{5EF93E9C-4D74-4FC8-9AB6-9B501ADB442D}"/>
              </a:ext>
            </a:extLst>
          </p:cNvPr>
          <p:cNvSpPr txBox="1"/>
          <p:nvPr/>
        </p:nvSpPr>
        <p:spPr>
          <a:xfrm>
            <a:off x="7467600" y="4486245"/>
            <a:ext cx="1220206" cy="400110"/>
          </a:xfrm>
          <a:prstGeom prst="rect">
            <a:avLst/>
          </a:prstGeom>
          <a:noFill/>
        </p:spPr>
        <p:txBody>
          <a:bodyPr wrap="none" rtlCol="0">
            <a:spAutoFit/>
          </a:bodyPr>
          <a:lstStyle/>
          <a:p>
            <a:r>
              <a:rPr lang="en-IN" sz="2000" dirty="0">
                <a:solidFill>
                  <a:schemeClr val="tx2"/>
                </a:solidFill>
              </a:rPr>
              <a:t>N outputs</a:t>
            </a:r>
            <a:endParaRPr lang="en-IN" sz="2000" baseline="-25000" dirty="0">
              <a:solidFill>
                <a:schemeClr val="tx2"/>
              </a:solidFill>
            </a:endParaRPr>
          </a:p>
        </p:txBody>
      </p:sp>
      <p:grpSp>
        <p:nvGrpSpPr>
          <p:cNvPr id="28" name="Group 27">
            <a:extLst>
              <a:ext uri="{FF2B5EF4-FFF2-40B4-BE49-F238E27FC236}">
                <a16:creationId xmlns:a16="http://schemas.microsoft.com/office/drawing/2014/main" id="{1CC76D8B-D14C-40F2-9E42-858E26D3C30C}"/>
              </a:ext>
            </a:extLst>
          </p:cNvPr>
          <p:cNvGrpSpPr/>
          <p:nvPr/>
        </p:nvGrpSpPr>
        <p:grpSpPr>
          <a:xfrm>
            <a:off x="3657600" y="3600450"/>
            <a:ext cx="2133600" cy="2362200"/>
            <a:chOff x="3505200" y="2609850"/>
            <a:chExt cx="2133600" cy="2362200"/>
          </a:xfrm>
        </p:grpSpPr>
        <p:sp>
          <p:nvSpPr>
            <p:cNvPr id="29" name="Rectangle 28">
              <a:extLst>
                <a:ext uri="{FF2B5EF4-FFF2-40B4-BE49-F238E27FC236}">
                  <a16:creationId xmlns:a16="http://schemas.microsoft.com/office/drawing/2014/main" id="{DF7DFEB3-3028-478A-88C5-798339F95613}"/>
                </a:ext>
              </a:extLst>
            </p:cNvPr>
            <p:cNvSpPr/>
            <p:nvPr/>
          </p:nvSpPr>
          <p:spPr>
            <a:xfrm>
              <a:off x="3505200" y="2609850"/>
              <a:ext cx="2133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CD0EED90-7EDB-4845-A8EE-F11F116D9AC0}"/>
                </a:ext>
              </a:extLst>
            </p:cNvPr>
            <p:cNvSpPr txBox="1"/>
            <p:nvPr/>
          </p:nvSpPr>
          <p:spPr>
            <a:xfrm>
              <a:off x="4060246" y="3554107"/>
              <a:ext cx="1038554" cy="400110"/>
            </a:xfrm>
            <a:prstGeom prst="rect">
              <a:avLst/>
            </a:prstGeom>
            <a:noFill/>
          </p:spPr>
          <p:txBody>
            <a:bodyPr wrap="none" rtlCol="0">
              <a:spAutoFit/>
            </a:bodyPr>
            <a:lstStyle/>
            <a:p>
              <a:r>
                <a:rPr lang="en-IN" sz="2000" dirty="0">
                  <a:solidFill>
                    <a:schemeClr val="bg1"/>
                  </a:solidFill>
                </a:rPr>
                <a:t>Encoder</a:t>
              </a:r>
              <a:endParaRPr lang="en-IN" sz="2000" baseline="-25000" dirty="0">
                <a:solidFill>
                  <a:schemeClr val="bg1"/>
                </a:solidFill>
              </a:endParaRPr>
            </a:p>
          </p:txBody>
        </p:sp>
      </p:grpSp>
      <p:sp>
        <p:nvSpPr>
          <p:cNvPr id="31" name="TextBox 30">
            <a:extLst>
              <a:ext uri="{FF2B5EF4-FFF2-40B4-BE49-F238E27FC236}">
                <a16:creationId xmlns:a16="http://schemas.microsoft.com/office/drawing/2014/main" id="{4D19B28A-3485-4C95-97E5-624F8B45C117}"/>
              </a:ext>
            </a:extLst>
          </p:cNvPr>
          <p:cNvSpPr txBox="1"/>
          <p:nvPr/>
        </p:nvSpPr>
        <p:spPr>
          <a:xfrm>
            <a:off x="453100" y="5867400"/>
            <a:ext cx="1244389" cy="523220"/>
          </a:xfrm>
          <a:prstGeom prst="rect">
            <a:avLst/>
          </a:prstGeom>
          <a:noFill/>
        </p:spPr>
        <p:txBody>
          <a:bodyPr wrap="square" rtlCol="0">
            <a:spAutoFit/>
          </a:bodyPr>
          <a:lstStyle/>
          <a:p>
            <a:r>
              <a:rPr lang="en-IN" sz="2800" dirty="0">
                <a:ln w="0">
                  <a:solidFill>
                    <a:schemeClr val="accent1"/>
                  </a:solidFill>
                </a:ln>
                <a:solidFill>
                  <a:schemeClr val="accent1"/>
                </a:solidFill>
                <a:effectLst>
                  <a:outerShdw blurRad="38100" dist="25400" dir="5400000" algn="ctr" rotWithShape="0">
                    <a:srgbClr val="6E747A">
                      <a:alpha val="43000"/>
                    </a:srgbClr>
                  </a:outerShdw>
                </a:effectLst>
              </a:rPr>
              <a:t>M = 2</a:t>
            </a:r>
            <a:r>
              <a:rPr lang="en-IN" sz="2800" baseline="30000" dirty="0">
                <a:ln w="0">
                  <a:solidFill>
                    <a:schemeClr val="accent1"/>
                  </a:solidFill>
                </a:ln>
                <a:solidFill>
                  <a:schemeClr val="accent1"/>
                </a:solidFill>
                <a:effectLst>
                  <a:outerShdw blurRad="38100" dist="25400" dir="5400000" algn="ctr" rotWithShape="0">
                    <a:srgbClr val="6E747A">
                      <a:alpha val="43000"/>
                    </a:srgbClr>
                  </a:outerShdw>
                </a:effectLst>
              </a:rPr>
              <a:t>N</a:t>
            </a:r>
          </a:p>
        </p:txBody>
      </p:sp>
    </p:spTree>
    <p:extLst>
      <p:ext uri="{BB962C8B-B14F-4D97-AF65-F5344CB8AC3E}">
        <p14:creationId xmlns:p14="http://schemas.microsoft.com/office/powerpoint/2010/main" val="3286065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par>
                                <p:cTn id="63" presetID="22" presetClass="entr" presetSubtype="8"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par>
                                <p:cTn id="66" presetID="22" presetClass="entr" presetSubtype="8"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8"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par>
                                <p:cTn id="75" presetID="22" presetClass="entr" presetSubtype="8"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left)">
                                      <p:cBhvr>
                                        <p:cTn id="89" dur="500"/>
                                        <p:tgtEl>
                                          <p:spTgt spid="2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left)">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p:bldP spid="13" grpId="0"/>
      <p:bldP spid="14" grpId="0"/>
      <p:bldP spid="20" grpId="0"/>
      <p:bldP spid="21" grpId="0"/>
      <p:bldP spid="22" grpId="0"/>
      <p:bldP spid="23" grpId="0"/>
      <p:bldP spid="24" grpId="0"/>
      <p:bldP spid="25" grpId="0"/>
      <p:bldP spid="26" grpId="0"/>
      <p:bldP spid="27" grpId="0"/>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AED0-5D8E-4B99-8682-9B13ECC87661}"/>
              </a:ext>
            </a:extLst>
          </p:cNvPr>
          <p:cNvSpPr>
            <a:spLocks noGrp="1"/>
          </p:cNvSpPr>
          <p:nvPr>
            <p:ph type="title"/>
          </p:nvPr>
        </p:nvSpPr>
        <p:spPr/>
        <p:txBody>
          <a:bodyPr/>
          <a:lstStyle/>
          <a:p>
            <a:r>
              <a:rPr lang="en-US" dirty="0"/>
              <a:t>Priority Encoder</a:t>
            </a:r>
            <a:endParaRPr lang="en-IN" dirty="0"/>
          </a:p>
        </p:txBody>
      </p:sp>
      <p:sp>
        <p:nvSpPr>
          <p:cNvPr id="3" name="Content Placeholder 2">
            <a:extLst>
              <a:ext uri="{FF2B5EF4-FFF2-40B4-BE49-F238E27FC236}">
                <a16:creationId xmlns:a16="http://schemas.microsoft.com/office/drawing/2014/main" id="{47D8CBF6-065D-483C-B0E4-709F0F3ECD95}"/>
              </a:ext>
            </a:extLst>
          </p:cNvPr>
          <p:cNvSpPr>
            <a:spLocks noGrp="1"/>
          </p:cNvSpPr>
          <p:nvPr>
            <p:ph idx="1"/>
          </p:nvPr>
        </p:nvSpPr>
        <p:spPr/>
        <p:txBody>
          <a:bodyPr/>
          <a:lstStyle/>
          <a:p>
            <a:pPr algn="just"/>
            <a:r>
              <a:rPr lang="en-US" dirty="0"/>
              <a:t>A priority encoder is a logic circuit that responds to just one input in accordance with some priority system, among all those that may be simultaneously HIGH.</a:t>
            </a:r>
          </a:p>
          <a:p>
            <a:pPr algn="just"/>
            <a:r>
              <a:rPr lang="en-US" dirty="0"/>
              <a:t>The most common priority system is based on the relative magnitudes of the inputs; whichever decimal input is the largest, is the one that is encoded.</a:t>
            </a:r>
          </a:p>
          <a:p>
            <a:pPr algn="just"/>
            <a:r>
              <a:rPr lang="en-US" dirty="0"/>
              <a:t>For example, if both decimal 3 and decimal 4 are activated simultaneously, then a priority encoder would encode decimal 4.</a:t>
            </a:r>
            <a:endParaRPr lang="en-IN" dirty="0"/>
          </a:p>
        </p:txBody>
      </p:sp>
    </p:spTree>
    <p:extLst>
      <p:ext uri="{BB962C8B-B14F-4D97-AF65-F5344CB8AC3E}">
        <p14:creationId xmlns:p14="http://schemas.microsoft.com/office/powerpoint/2010/main" val="4215001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AD65-CCAF-4B8D-8141-783D509C16B5}"/>
              </a:ext>
            </a:extLst>
          </p:cNvPr>
          <p:cNvSpPr>
            <a:spLocks noGrp="1"/>
          </p:cNvSpPr>
          <p:nvPr>
            <p:ph type="title"/>
          </p:nvPr>
        </p:nvSpPr>
        <p:spPr/>
        <p:txBody>
          <a:bodyPr/>
          <a:lstStyle/>
          <a:p>
            <a:r>
              <a:rPr lang="en-US" dirty="0"/>
              <a:t>Priority Encoder</a:t>
            </a:r>
            <a:endParaRPr lang="en-IN" dirty="0"/>
          </a:p>
        </p:txBody>
      </p:sp>
      <p:graphicFrame>
        <p:nvGraphicFramePr>
          <p:cNvPr id="4" name="Content Placeholder 3">
            <a:extLst>
              <a:ext uri="{FF2B5EF4-FFF2-40B4-BE49-F238E27FC236}">
                <a16:creationId xmlns:a16="http://schemas.microsoft.com/office/drawing/2014/main" id="{3640AA32-0794-41DF-92FE-152A52D07191}"/>
              </a:ext>
            </a:extLst>
          </p:cNvPr>
          <p:cNvGraphicFramePr>
            <a:graphicFrameLocks noGrp="1"/>
          </p:cNvGraphicFramePr>
          <p:nvPr>
            <p:ph idx="1"/>
            <p:extLst>
              <p:ext uri="{D42A27DB-BD31-4B8C-83A1-F6EECF244321}">
                <p14:modId xmlns:p14="http://schemas.microsoft.com/office/powerpoint/2010/main" val="526625439"/>
              </p:ext>
            </p:extLst>
          </p:nvPr>
        </p:nvGraphicFramePr>
        <p:xfrm>
          <a:off x="2476502" y="1600200"/>
          <a:ext cx="3924298" cy="3200400"/>
        </p:xfrm>
        <a:graphic>
          <a:graphicData uri="http://schemas.openxmlformats.org/drawingml/2006/table">
            <a:tbl>
              <a:tblPr firstRow="1" bandRow="1">
                <a:tableStyleId>{5C22544A-7EE6-4342-B048-85BDC9FD1C3A}</a:tableStyleId>
              </a:tblPr>
              <a:tblGrid>
                <a:gridCol w="560614">
                  <a:extLst>
                    <a:ext uri="{9D8B030D-6E8A-4147-A177-3AD203B41FA5}">
                      <a16:colId xmlns:a16="http://schemas.microsoft.com/office/drawing/2014/main" val="14812258"/>
                    </a:ext>
                  </a:extLst>
                </a:gridCol>
                <a:gridCol w="560614">
                  <a:extLst>
                    <a:ext uri="{9D8B030D-6E8A-4147-A177-3AD203B41FA5}">
                      <a16:colId xmlns:a16="http://schemas.microsoft.com/office/drawing/2014/main" val="3445076227"/>
                    </a:ext>
                  </a:extLst>
                </a:gridCol>
                <a:gridCol w="560614">
                  <a:extLst>
                    <a:ext uri="{9D8B030D-6E8A-4147-A177-3AD203B41FA5}">
                      <a16:colId xmlns:a16="http://schemas.microsoft.com/office/drawing/2014/main" val="3197284956"/>
                    </a:ext>
                  </a:extLst>
                </a:gridCol>
                <a:gridCol w="560614">
                  <a:extLst>
                    <a:ext uri="{9D8B030D-6E8A-4147-A177-3AD203B41FA5}">
                      <a16:colId xmlns:a16="http://schemas.microsoft.com/office/drawing/2014/main" val="3756378353"/>
                    </a:ext>
                  </a:extLst>
                </a:gridCol>
                <a:gridCol w="560614">
                  <a:extLst>
                    <a:ext uri="{9D8B030D-6E8A-4147-A177-3AD203B41FA5}">
                      <a16:colId xmlns:a16="http://schemas.microsoft.com/office/drawing/2014/main" val="3117909241"/>
                    </a:ext>
                  </a:extLst>
                </a:gridCol>
                <a:gridCol w="560614">
                  <a:extLst>
                    <a:ext uri="{9D8B030D-6E8A-4147-A177-3AD203B41FA5}">
                      <a16:colId xmlns:a16="http://schemas.microsoft.com/office/drawing/2014/main" val="278067422"/>
                    </a:ext>
                  </a:extLst>
                </a:gridCol>
                <a:gridCol w="560614">
                  <a:extLst>
                    <a:ext uri="{9D8B030D-6E8A-4147-A177-3AD203B41FA5}">
                      <a16:colId xmlns:a16="http://schemas.microsoft.com/office/drawing/2014/main" val="665643200"/>
                    </a:ext>
                  </a:extLst>
                </a:gridCol>
              </a:tblGrid>
              <a:tr h="370840">
                <a:tc gridSpan="4">
                  <a:txBody>
                    <a:bodyPr/>
                    <a:lstStyle/>
                    <a:p>
                      <a:pPr algn="ctr"/>
                      <a:r>
                        <a:rPr lang="en-US" sz="2400" dirty="0"/>
                        <a:t>Inputs</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3">
                  <a:txBody>
                    <a:bodyPr/>
                    <a:lstStyle/>
                    <a:p>
                      <a:pPr algn="ctr"/>
                      <a:r>
                        <a:rPr lang="en-US" sz="2400" dirty="0"/>
                        <a:t>Outputs</a:t>
                      </a:r>
                      <a:endParaRPr lang="en-IN" sz="2400"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4213699910"/>
                  </a:ext>
                </a:extLst>
              </a:tr>
              <a:tr h="370840">
                <a:tc>
                  <a:txBody>
                    <a:bodyPr/>
                    <a:lstStyle/>
                    <a:p>
                      <a:pPr algn="ctr"/>
                      <a:r>
                        <a:rPr lang="en-US" sz="2400" dirty="0">
                          <a:solidFill>
                            <a:schemeClr val="bg1"/>
                          </a:solidFill>
                        </a:rPr>
                        <a:t>D</a:t>
                      </a:r>
                      <a:r>
                        <a:rPr lang="en-US" sz="2400" baseline="-25000" dirty="0">
                          <a:solidFill>
                            <a:schemeClr val="bg1"/>
                          </a:solidFill>
                        </a:rPr>
                        <a:t>0</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D</a:t>
                      </a:r>
                      <a:r>
                        <a:rPr lang="en-US" sz="2400" baseline="-25000" dirty="0">
                          <a:solidFill>
                            <a:schemeClr val="bg1"/>
                          </a:solidFill>
                        </a:rPr>
                        <a:t>1</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D</a:t>
                      </a:r>
                      <a:r>
                        <a:rPr lang="en-US" sz="2400" baseline="-25000" dirty="0">
                          <a:solidFill>
                            <a:schemeClr val="bg1"/>
                          </a:solidFill>
                        </a:rPr>
                        <a:t>2</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D</a:t>
                      </a:r>
                      <a:r>
                        <a:rPr lang="en-US" sz="2400" baseline="-25000" dirty="0">
                          <a:solidFill>
                            <a:schemeClr val="bg1"/>
                          </a:solidFill>
                        </a:rPr>
                        <a:t>3</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A</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B</a:t>
                      </a:r>
                      <a:endParaRPr lang="en-IN" sz="2400" dirty="0">
                        <a:solidFill>
                          <a:schemeClr val="bg1"/>
                        </a:solidFill>
                      </a:endParaRPr>
                    </a:p>
                  </a:txBody>
                  <a:tcPr>
                    <a:solidFill>
                      <a:schemeClr val="accent1"/>
                    </a:solidFill>
                  </a:tcPr>
                </a:tc>
                <a:tc>
                  <a:txBody>
                    <a:bodyPr/>
                    <a:lstStyle/>
                    <a:p>
                      <a:pPr algn="ctr"/>
                      <a:r>
                        <a:rPr lang="en-US" sz="2400" dirty="0">
                          <a:solidFill>
                            <a:schemeClr val="bg1"/>
                          </a:solidFill>
                        </a:rPr>
                        <a:t>V</a:t>
                      </a:r>
                      <a:endParaRPr lang="en-IN" sz="2400" dirty="0">
                        <a:solidFill>
                          <a:schemeClr val="bg1"/>
                        </a:solidFill>
                      </a:endParaRPr>
                    </a:p>
                  </a:txBody>
                  <a:tcPr>
                    <a:solidFill>
                      <a:schemeClr val="accent1"/>
                    </a:solidFill>
                  </a:tcPr>
                </a:tc>
                <a:extLst>
                  <a:ext uri="{0D108BD9-81ED-4DB2-BD59-A6C34878D82A}">
                    <a16:rowId xmlns:a16="http://schemas.microsoft.com/office/drawing/2014/main" val="2749231911"/>
                  </a:ext>
                </a:extLst>
              </a:tr>
              <a:tr h="370840">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x</a:t>
                      </a:r>
                      <a:endParaRPr lang="en-IN" sz="2400" dirty="0"/>
                    </a:p>
                  </a:txBody>
                  <a:tcPr/>
                </a:tc>
                <a:tc>
                  <a:txBody>
                    <a:bodyPr/>
                    <a:lstStyle/>
                    <a:p>
                      <a:pPr algn="ctr"/>
                      <a:r>
                        <a:rPr lang="en-US" sz="2400" dirty="0"/>
                        <a:t>x</a:t>
                      </a:r>
                      <a:endParaRPr lang="en-IN" sz="2400" dirty="0"/>
                    </a:p>
                  </a:txBody>
                  <a:tcPr/>
                </a:tc>
                <a:tc>
                  <a:txBody>
                    <a:bodyPr/>
                    <a:lstStyle/>
                    <a:p>
                      <a:pPr algn="ctr"/>
                      <a:r>
                        <a:rPr lang="en-US" sz="2400" dirty="0"/>
                        <a:t>0</a:t>
                      </a:r>
                      <a:endParaRPr lang="en-IN" sz="2400" dirty="0"/>
                    </a:p>
                  </a:txBody>
                  <a:tcPr/>
                </a:tc>
                <a:extLst>
                  <a:ext uri="{0D108BD9-81ED-4DB2-BD59-A6C34878D82A}">
                    <a16:rowId xmlns:a16="http://schemas.microsoft.com/office/drawing/2014/main" val="133917458"/>
                  </a:ext>
                </a:extLst>
              </a:tr>
              <a:tr h="370840">
                <a:tc>
                  <a:txBody>
                    <a:bodyPr/>
                    <a:lstStyle/>
                    <a:p>
                      <a:pPr algn="ctr"/>
                      <a:r>
                        <a:rPr lang="en-US" sz="2400" dirty="0"/>
                        <a:t>1</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1</a:t>
                      </a:r>
                      <a:endParaRPr lang="en-IN" sz="2400" dirty="0"/>
                    </a:p>
                  </a:txBody>
                  <a:tcPr/>
                </a:tc>
                <a:extLst>
                  <a:ext uri="{0D108BD9-81ED-4DB2-BD59-A6C34878D82A}">
                    <a16:rowId xmlns:a16="http://schemas.microsoft.com/office/drawing/2014/main" val="1967218887"/>
                  </a:ext>
                </a:extLst>
              </a:tr>
              <a:tr h="370840">
                <a:tc>
                  <a:txBody>
                    <a:bodyPr/>
                    <a:lstStyle/>
                    <a:p>
                      <a:pPr algn="ctr"/>
                      <a:r>
                        <a:rPr lang="en-US" sz="2400" dirty="0"/>
                        <a:t>x</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1</a:t>
                      </a:r>
                      <a:endParaRPr lang="en-IN" sz="2400" dirty="0"/>
                    </a:p>
                  </a:txBody>
                  <a:tcPr/>
                </a:tc>
                <a:extLst>
                  <a:ext uri="{0D108BD9-81ED-4DB2-BD59-A6C34878D82A}">
                    <a16:rowId xmlns:a16="http://schemas.microsoft.com/office/drawing/2014/main" val="696060623"/>
                  </a:ext>
                </a:extLst>
              </a:tr>
              <a:tr h="370840">
                <a:tc>
                  <a:txBody>
                    <a:bodyPr/>
                    <a:lstStyle/>
                    <a:p>
                      <a:pPr algn="ctr"/>
                      <a:r>
                        <a:rPr lang="en-US" sz="2400" dirty="0"/>
                        <a:t>x</a:t>
                      </a:r>
                      <a:endParaRPr lang="en-IN" sz="2400" dirty="0"/>
                    </a:p>
                  </a:txBody>
                  <a:tcPr/>
                </a:tc>
                <a:tc>
                  <a:txBody>
                    <a:bodyPr/>
                    <a:lstStyle/>
                    <a:p>
                      <a:pPr algn="ctr"/>
                      <a:r>
                        <a:rPr lang="en-US" sz="2400" dirty="0"/>
                        <a:t>x</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0</a:t>
                      </a:r>
                      <a:endParaRPr lang="en-IN" sz="2400" dirty="0"/>
                    </a:p>
                  </a:txBody>
                  <a:tcPr/>
                </a:tc>
                <a:tc>
                  <a:txBody>
                    <a:bodyPr/>
                    <a:lstStyle/>
                    <a:p>
                      <a:pPr algn="ctr"/>
                      <a:r>
                        <a:rPr lang="en-US" sz="2400" dirty="0"/>
                        <a:t>1</a:t>
                      </a:r>
                      <a:endParaRPr lang="en-IN" sz="2400" dirty="0"/>
                    </a:p>
                  </a:txBody>
                  <a:tcPr/>
                </a:tc>
                <a:extLst>
                  <a:ext uri="{0D108BD9-81ED-4DB2-BD59-A6C34878D82A}">
                    <a16:rowId xmlns:a16="http://schemas.microsoft.com/office/drawing/2014/main" val="1618931837"/>
                  </a:ext>
                </a:extLst>
              </a:tr>
              <a:tr h="370840">
                <a:tc>
                  <a:txBody>
                    <a:bodyPr/>
                    <a:lstStyle/>
                    <a:p>
                      <a:pPr algn="ctr"/>
                      <a:r>
                        <a:rPr lang="en-US" sz="2400" dirty="0"/>
                        <a:t>x</a:t>
                      </a:r>
                      <a:endParaRPr lang="en-IN" sz="2400" dirty="0"/>
                    </a:p>
                  </a:txBody>
                  <a:tcPr/>
                </a:tc>
                <a:tc>
                  <a:txBody>
                    <a:bodyPr/>
                    <a:lstStyle/>
                    <a:p>
                      <a:pPr algn="ctr"/>
                      <a:r>
                        <a:rPr lang="en-US" sz="2400" dirty="0"/>
                        <a:t>x</a:t>
                      </a:r>
                      <a:endParaRPr lang="en-IN" sz="2400" dirty="0"/>
                    </a:p>
                  </a:txBody>
                  <a:tcPr/>
                </a:tc>
                <a:tc>
                  <a:txBody>
                    <a:bodyPr/>
                    <a:lstStyle/>
                    <a:p>
                      <a:pPr algn="ctr"/>
                      <a:r>
                        <a:rPr lang="en-US" sz="2400" dirty="0"/>
                        <a:t>x</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1</a:t>
                      </a:r>
                      <a:endParaRPr lang="en-IN" sz="2400" dirty="0"/>
                    </a:p>
                  </a:txBody>
                  <a:tcPr/>
                </a:tc>
                <a:tc>
                  <a:txBody>
                    <a:bodyPr/>
                    <a:lstStyle/>
                    <a:p>
                      <a:pPr algn="ctr"/>
                      <a:r>
                        <a:rPr lang="en-US" sz="2400" dirty="0"/>
                        <a:t>1</a:t>
                      </a:r>
                      <a:endParaRPr lang="en-IN" sz="2400" dirty="0"/>
                    </a:p>
                  </a:txBody>
                  <a:tcPr/>
                </a:tc>
                <a:extLst>
                  <a:ext uri="{0D108BD9-81ED-4DB2-BD59-A6C34878D82A}">
                    <a16:rowId xmlns:a16="http://schemas.microsoft.com/office/drawing/2014/main" val="1749769168"/>
                  </a:ext>
                </a:extLst>
              </a:tr>
            </a:tbl>
          </a:graphicData>
        </a:graphic>
      </p:graphicFrame>
      <p:sp>
        <p:nvSpPr>
          <p:cNvPr id="5" name="TextBox 4">
            <a:extLst>
              <a:ext uri="{FF2B5EF4-FFF2-40B4-BE49-F238E27FC236}">
                <a16:creationId xmlns:a16="http://schemas.microsoft.com/office/drawing/2014/main" id="{BC8F07E1-EF4A-456D-BEFA-1BC3468B3A79}"/>
              </a:ext>
            </a:extLst>
          </p:cNvPr>
          <p:cNvSpPr txBox="1"/>
          <p:nvPr/>
        </p:nvSpPr>
        <p:spPr>
          <a:xfrm>
            <a:off x="3505200" y="1000770"/>
            <a:ext cx="3505200" cy="523220"/>
          </a:xfrm>
          <a:prstGeom prst="rect">
            <a:avLst/>
          </a:prstGeom>
          <a:noFill/>
        </p:spPr>
        <p:txBody>
          <a:bodyPr wrap="square" rtlCol="0">
            <a:spAutoFit/>
          </a:bodyPr>
          <a:lstStyle/>
          <a:p>
            <a:r>
              <a:rPr lang="en-US" sz="2800" dirty="0"/>
              <a:t>Truth Table</a:t>
            </a:r>
            <a:endParaRPr lang="en-IN" sz="28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423267-C1A4-43E7-9EA4-AF6D868FCB44}"/>
                  </a:ext>
                </a:extLst>
              </p:cNvPr>
              <p:cNvSpPr txBox="1"/>
              <p:nvPr/>
            </p:nvSpPr>
            <p:spPr>
              <a:xfrm>
                <a:off x="227734" y="5105400"/>
                <a:ext cx="434426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(1, 2, 3, 5, 6, 7, 9, 10, 11, 13, 14, 15)</m:t>
                          </m:r>
                        </m:e>
                      </m:nary>
                    </m:oMath>
                  </m:oMathPara>
                </a14:m>
                <a:endParaRPr lang="en-IN" dirty="0"/>
              </a:p>
            </p:txBody>
          </p:sp>
        </mc:Choice>
        <mc:Fallback xmlns="">
          <p:sp>
            <p:nvSpPr>
              <p:cNvPr id="6" name="TextBox 5">
                <a:extLst>
                  <a:ext uri="{FF2B5EF4-FFF2-40B4-BE49-F238E27FC236}">
                    <a16:creationId xmlns:a16="http://schemas.microsoft.com/office/drawing/2014/main" id="{76423267-C1A4-43E7-9EA4-AF6D868FCB44}"/>
                  </a:ext>
                </a:extLst>
              </p:cNvPr>
              <p:cNvSpPr txBox="1">
                <a:spLocks noRot="1" noChangeAspect="1" noMove="1" noResize="1" noEditPoints="1" noAdjustHandles="1" noChangeArrowheads="1" noChangeShapeType="1" noTextEdit="1"/>
              </p:cNvSpPr>
              <p:nvPr/>
            </p:nvSpPr>
            <p:spPr>
              <a:xfrm>
                <a:off x="227734" y="5105400"/>
                <a:ext cx="4344266" cy="51206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252CF2C-5713-4593-AB03-7C8773559B8F}"/>
                  </a:ext>
                </a:extLst>
              </p:cNvPr>
              <p:cNvSpPr txBox="1"/>
              <p:nvPr/>
            </p:nvSpPr>
            <p:spPr>
              <a:xfrm>
                <a:off x="4953000" y="5090160"/>
                <a:ext cx="3925049"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(1, 3, 4, 5, 7, 9, 11, 12, 13, 15)</m:t>
                          </m:r>
                        </m:e>
                      </m:nary>
                    </m:oMath>
                  </m:oMathPara>
                </a14:m>
                <a:endParaRPr lang="en-IN" dirty="0"/>
              </a:p>
            </p:txBody>
          </p:sp>
        </mc:Choice>
        <mc:Fallback xmlns="">
          <p:sp>
            <p:nvSpPr>
              <p:cNvPr id="7" name="TextBox 6">
                <a:extLst>
                  <a:ext uri="{FF2B5EF4-FFF2-40B4-BE49-F238E27FC236}">
                    <a16:creationId xmlns:a16="http://schemas.microsoft.com/office/drawing/2014/main" id="{8252CF2C-5713-4593-AB03-7C8773559B8F}"/>
                  </a:ext>
                </a:extLst>
              </p:cNvPr>
              <p:cNvSpPr txBox="1">
                <a:spLocks noRot="1" noChangeAspect="1" noMove="1" noResize="1" noEditPoints="1" noAdjustHandles="1" noChangeArrowheads="1" noChangeShapeType="1" noTextEdit="1"/>
              </p:cNvSpPr>
              <p:nvPr/>
            </p:nvSpPr>
            <p:spPr>
              <a:xfrm>
                <a:off x="4953000" y="5090160"/>
                <a:ext cx="3925049" cy="51206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603A7B-9828-4D62-BDFD-933DE42029A3}"/>
                  </a:ext>
                </a:extLst>
              </p:cNvPr>
              <p:cNvSpPr txBox="1"/>
              <p:nvPr/>
            </p:nvSpPr>
            <p:spPr>
              <a:xfrm>
                <a:off x="2076016" y="5714990"/>
                <a:ext cx="512037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(1, 2, 3, 4, 5, 6, 7, 8, 9, 10, 11, 12, 13, 14, 15)</m:t>
                          </m:r>
                        </m:e>
                      </m:nary>
                    </m:oMath>
                  </m:oMathPara>
                </a14:m>
                <a:endParaRPr lang="en-IN" dirty="0"/>
              </a:p>
            </p:txBody>
          </p:sp>
        </mc:Choice>
        <mc:Fallback xmlns="">
          <p:sp>
            <p:nvSpPr>
              <p:cNvPr id="8" name="TextBox 7">
                <a:extLst>
                  <a:ext uri="{FF2B5EF4-FFF2-40B4-BE49-F238E27FC236}">
                    <a16:creationId xmlns:a16="http://schemas.microsoft.com/office/drawing/2014/main" id="{DF603A7B-9828-4D62-BDFD-933DE42029A3}"/>
                  </a:ext>
                </a:extLst>
              </p:cNvPr>
              <p:cNvSpPr txBox="1">
                <a:spLocks noRot="1" noChangeAspect="1" noMove="1" noResize="1" noEditPoints="1" noAdjustHandles="1" noChangeArrowheads="1" noChangeShapeType="1" noTextEdit="1"/>
              </p:cNvSpPr>
              <p:nvPr/>
            </p:nvSpPr>
            <p:spPr>
              <a:xfrm>
                <a:off x="2076016" y="5714990"/>
                <a:ext cx="5120376" cy="512063"/>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16091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Karnaugh</a:t>
            </a:r>
            <a:r>
              <a:rPr lang="en-US" dirty="0"/>
              <a:t> Maps (K-Maps)</a:t>
            </a:r>
          </a:p>
        </p:txBody>
      </p:sp>
      <p:sp>
        <p:nvSpPr>
          <p:cNvPr id="3" name="Content Placeholder 2"/>
          <p:cNvSpPr>
            <a:spLocks noGrp="1"/>
          </p:cNvSpPr>
          <p:nvPr>
            <p:ph idx="1"/>
          </p:nvPr>
        </p:nvSpPr>
        <p:spPr/>
        <p:txBody>
          <a:bodyPr/>
          <a:lstStyle/>
          <a:p>
            <a:pPr algn="just">
              <a:spcBef>
                <a:spcPct val="40000"/>
              </a:spcBef>
              <a:spcAft>
                <a:spcPts val="500"/>
              </a:spcAft>
            </a:pPr>
            <a:r>
              <a:rPr lang="en-US" altLang="en-US" dirty="0"/>
              <a:t>A K-Map is a matrix consisting of rows and columns that represent the output values of a Boolean function.</a:t>
            </a:r>
          </a:p>
          <a:p>
            <a:pPr algn="just">
              <a:spcBef>
                <a:spcPct val="40000"/>
              </a:spcBef>
              <a:spcAft>
                <a:spcPts val="500"/>
              </a:spcAft>
            </a:pPr>
            <a:r>
              <a:rPr lang="en-US" altLang="en-US" dirty="0"/>
              <a:t>The output values placed in each cell are derived from the </a:t>
            </a:r>
            <a:r>
              <a:rPr lang="en-US" altLang="en-US" dirty="0" err="1"/>
              <a:t>minterms</a:t>
            </a:r>
            <a:r>
              <a:rPr lang="en-US" altLang="en-US" i="1" dirty="0"/>
              <a:t> </a:t>
            </a:r>
            <a:r>
              <a:rPr lang="en-US" altLang="en-US" dirty="0"/>
              <a:t>of a Boolean function.</a:t>
            </a:r>
          </a:p>
          <a:p>
            <a:pPr algn="just">
              <a:spcBef>
                <a:spcPct val="40000"/>
              </a:spcBef>
              <a:spcAft>
                <a:spcPts val="500"/>
              </a:spcAft>
            </a:pPr>
            <a:r>
              <a:rPr lang="en-US" altLang="en-US" dirty="0"/>
              <a:t>A </a:t>
            </a:r>
            <a:r>
              <a:rPr lang="en-US" altLang="en-US" i="1" dirty="0" err="1"/>
              <a:t>minterm</a:t>
            </a:r>
            <a:r>
              <a:rPr lang="en-US" altLang="en-US" dirty="0"/>
              <a:t> is a product term that contains all of the function’s variables exactly once, either complemented or not complemented.</a:t>
            </a:r>
          </a:p>
        </p:txBody>
      </p:sp>
    </p:spTree>
    <p:extLst>
      <p:ext uri="{BB962C8B-B14F-4D97-AF65-F5344CB8AC3E}">
        <p14:creationId xmlns:p14="http://schemas.microsoft.com/office/powerpoint/2010/main" val="1662793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8B46-0D22-48D1-B032-71F32C9E3852}"/>
              </a:ext>
            </a:extLst>
          </p:cNvPr>
          <p:cNvSpPr>
            <a:spLocks noGrp="1"/>
          </p:cNvSpPr>
          <p:nvPr>
            <p:ph type="title"/>
          </p:nvPr>
        </p:nvSpPr>
        <p:spPr/>
        <p:txBody>
          <a:bodyPr/>
          <a:lstStyle/>
          <a:p>
            <a:r>
              <a:rPr lang="en-US" dirty="0"/>
              <a:t>Priority Encoder</a:t>
            </a:r>
            <a:endParaRPr lang="en-IN" dirty="0"/>
          </a:p>
        </p:txBody>
      </p:sp>
      <p:grpSp>
        <p:nvGrpSpPr>
          <p:cNvPr id="4" name="Group 3">
            <a:extLst>
              <a:ext uri="{FF2B5EF4-FFF2-40B4-BE49-F238E27FC236}">
                <a16:creationId xmlns:a16="http://schemas.microsoft.com/office/drawing/2014/main" id="{D2BB0F33-95D6-46E6-BCC8-8FF225D8D84E}"/>
              </a:ext>
            </a:extLst>
          </p:cNvPr>
          <p:cNvGrpSpPr/>
          <p:nvPr/>
        </p:nvGrpSpPr>
        <p:grpSpPr>
          <a:xfrm>
            <a:off x="304800" y="1748135"/>
            <a:ext cx="3954315" cy="4043065"/>
            <a:chOff x="2538413" y="1367135"/>
            <a:chExt cx="3954315" cy="4043065"/>
          </a:xfrm>
        </p:grpSpPr>
        <p:graphicFrame>
          <p:nvGraphicFramePr>
            <p:cNvPr id="5" name="Content Placeholder 3">
              <a:extLst>
                <a:ext uri="{FF2B5EF4-FFF2-40B4-BE49-F238E27FC236}">
                  <a16:creationId xmlns:a16="http://schemas.microsoft.com/office/drawing/2014/main" id="{1A3585C5-D115-4FB1-A160-73162ADC0EF2}"/>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a:extLst>
                <a:ext uri="{FF2B5EF4-FFF2-40B4-BE49-F238E27FC236}">
                  <a16:creationId xmlns:a16="http://schemas.microsoft.com/office/drawing/2014/main" id="{28943DDF-C803-4329-823D-6312BBE4E53C}"/>
                </a:ext>
              </a:extLst>
            </p:cNvPr>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0761C44-57E7-4699-8E5D-4F90AA6FCA9A}"/>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8" name="TextBox 7">
              <a:extLst>
                <a:ext uri="{FF2B5EF4-FFF2-40B4-BE49-F238E27FC236}">
                  <a16:creationId xmlns:a16="http://schemas.microsoft.com/office/drawing/2014/main" id="{C77D3FA7-004E-447F-A8F0-067DC0AA8377}"/>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9" name="TextBox 8">
              <a:extLst>
                <a:ext uri="{FF2B5EF4-FFF2-40B4-BE49-F238E27FC236}">
                  <a16:creationId xmlns:a16="http://schemas.microsoft.com/office/drawing/2014/main" id="{7E4D3088-A4B3-444C-9D29-2880C118DF3C}"/>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id="{A446E5FD-36BA-4F3C-8016-5E00D48F8914}"/>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id="{F99C9846-BDB8-4E82-B3C7-19AF3A6FEFE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id="{4CD724FE-4D75-4F0F-B3D7-012FE2FD457E}"/>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id="{8B0B1AF9-5CC3-4148-B12E-5B3E9D232E3E}"/>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id="{50A155D2-AB45-4373-BCF8-B51F65EF82CF}"/>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id="{299BC268-1B4E-427B-A573-EB6B0CF8A975}"/>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id="{ECAEF1A9-09BC-4DC7-9417-6AE08BBDCF6E}"/>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id="{122F34F5-E1DA-40F6-A3AD-6E72A6ACD175}"/>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id="{39E0FD74-01C6-4D9A-BEF6-A6B33909764F}"/>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id="{07EB6D09-BC3F-4EDE-8D59-0CA7E644367A}"/>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id="{8A9310DF-50E0-46B2-8172-AA5945D9600B}"/>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id="{404B0719-189B-4595-8E63-3648FCE3D423}"/>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id="{CF3BCB03-5784-4B0A-8A7B-0BFD1D98B572}"/>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id="{2D775875-72DC-4A9A-B60B-E166D3937130}"/>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id="{711C719E-C6B5-4EA0-889B-3A0ADAC468F0}"/>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id="{ABA95D96-33BC-4840-9A23-2F2D05824242}"/>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id="{1F9FD1F1-E9C7-43B1-9321-C32A490B69A6}"/>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id="{464909E0-CEDC-47C9-8B35-43D403F3A13A}"/>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id="{5F2253D1-9B02-4A28-ABC5-F90EEE0D050B}"/>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id="{42E41165-9820-406C-93CE-0F33EAB76B6C}"/>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id="{62C9028C-22DB-4C34-82FA-387016EC785B}"/>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id="{6420836E-F771-40F1-94C6-6C30A25F3939}"/>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id="{3CBBBE7C-C3E3-4C37-BBBC-7E851970F17D}"/>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A645A12-9BB3-4B80-A74D-F17BB4F2AFE0}"/>
                  </a:ext>
                </a:extLst>
              </p:cNvPr>
              <p:cNvSpPr txBox="1"/>
              <p:nvPr/>
            </p:nvSpPr>
            <p:spPr>
              <a:xfrm>
                <a:off x="257848" y="1132295"/>
                <a:ext cx="434426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(1, 2, 3, 5, 6, 7, 9, 10, 11, 13, 14, 15)</m:t>
                          </m:r>
                        </m:e>
                      </m:nary>
                    </m:oMath>
                  </m:oMathPara>
                </a14:m>
                <a:endParaRPr lang="en-IN" dirty="0"/>
              </a:p>
            </p:txBody>
          </p:sp>
        </mc:Choice>
        <mc:Fallback xmlns="">
          <p:sp>
            <p:nvSpPr>
              <p:cNvPr id="33" name="TextBox 32">
                <a:extLst>
                  <a:ext uri="{FF2B5EF4-FFF2-40B4-BE49-F238E27FC236}">
                    <a16:creationId xmlns:a16="http://schemas.microsoft.com/office/drawing/2014/main" id="{BA645A12-9BB3-4B80-A74D-F17BB4F2AFE0}"/>
                  </a:ext>
                </a:extLst>
              </p:cNvPr>
              <p:cNvSpPr txBox="1">
                <a:spLocks noRot="1" noChangeAspect="1" noMove="1" noResize="1" noEditPoints="1" noAdjustHandles="1" noChangeArrowheads="1" noChangeShapeType="1" noTextEdit="1"/>
              </p:cNvSpPr>
              <p:nvPr/>
            </p:nvSpPr>
            <p:spPr>
              <a:xfrm>
                <a:off x="257848" y="1132295"/>
                <a:ext cx="4344266" cy="512063"/>
              </a:xfrm>
              <a:prstGeom prst="rect">
                <a:avLst/>
              </a:prstGeom>
              <a:blipFill>
                <a:blip r:embed="rId2"/>
                <a:stretch>
                  <a:fillRect/>
                </a:stretch>
              </a:blipFill>
            </p:spPr>
            <p:txBody>
              <a:bodyPr/>
              <a:lstStyle/>
              <a:p>
                <a:r>
                  <a:rPr lang="en-IN">
                    <a:noFill/>
                  </a:rPr>
                  <a:t> </a:t>
                </a:r>
              </a:p>
            </p:txBody>
          </p:sp>
        </mc:Fallback>
      </mc:AlternateContent>
      <p:sp>
        <p:nvSpPr>
          <p:cNvPr id="34" name="TextBox 33">
            <a:extLst>
              <a:ext uri="{FF2B5EF4-FFF2-40B4-BE49-F238E27FC236}">
                <a16:creationId xmlns:a16="http://schemas.microsoft.com/office/drawing/2014/main" id="{783FDABB-20DA-4B3F-B64F-45AF73D4348C}"/>
              </a:ext>
            </a:extLst>
          </p:cNvPr>
          <p:cNvSpPr txBox="1"/>
          <p:nvPr/>
        </p:nvSpPr>
        <p:spPr>
          <a:xfrm>
            <a:off x="1275697" y="3441843"/>
            <a:ext cx="367408" cy="523221"/>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id="{8B539FD8-4336-403B-B44B-40D34FB3EB65}"/>
              </a:ext>
            </a:extLst>
          </p:cNvPr>
          <p:cNvSpPr txBox="1"/>
          <p:nvPr/>
        </p:nvSpPr>
        <p:spPr>
          <a:xfrm>
            <a:off x="1277376" y="2627590"/>
            <a:ext cx="340158" cy="523220"/>
          </a:xfrm>
          <a:prstGeom prst="rect">
            <a:avLst/>
          </a:prstGeom>
          <a:noFill/>
        </p:spPr>
        <p:txBody>
          <a:bodyPr wrap="none" rtlCol="0">
            <a:spAutoFit/>
          </a:bodyPr>
          <a:lstStyle/>
          <a:p>
            <a:r>
              <a:rPr lang="en-US" sz="2800" dirty="0"/>
              <a:t>x</a:t>
            </a:r>
          </a:p>
        </p:txBody>
      </p:sp>
      <p:sp>
        <p:nvSpPr>
          <p:cNvPr id="36" name="TextBox 35">
            <a:extLst>
              <a:ext uri="{FF2B5EF4-FFF2-40B4-BE49-F238E27FC236}">
                <a16:creationId xmlns:a16="http://schemas.microsoft.com/office/drawing/2014/main" id="{CEED58E3-D901-4747-9DDE-FF20D78A33CE}"/>
              </a:ext>
            </a:extLst>
          </p:cNvPr>
          <p:cNvSpPr txBox="1"/>
          <p:nvPr/>
        </p:nvSpPr>
        <p:spPr>
          <a:xfrm>
            <a:off x="1258581" y="4309057"/>
            <a:ext cx="367408" cy="523221"/>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id="{6891F210-4B28-4F70-AC19-F6A23335E371}"/>
              </a:ext>
            </a:extLst>
          </p:cNvPr>
          <p:cNvSpPr txBox="1"/>
          <p:nvPr/>
        </p:nvSpPr>
        <p:spPr>
          <a:xfrm>
            <a:off x="1257186" y="5145446"/>
            <a:ext cx="367408" cy="523221"/>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id="{3C20D2D2-7DB3-4B2D-9734-51DD74993236}"/>
              </a:ext>
            </a:extLst>
          </p:cNvPr>
          <p:cNvSpPr txBox="1"/>
          <p:nvPr/>
        </p:nvSpPr>
        <p:spPr>
          <a:xfrm>
            <a:off x="2062573" y="3432145"/>
            <a:ext cx="367408" cy="523221"/>
          </a:xfrm>
          <a:prstGeom prst="rect">
            <a:avLst/>
          </a:prstGeom>
          <a:noFill/>
        </p:spPr>
        <p:txBody>
          <a:bodyPr wrap="none" rtlCol="0">
            <a:spAutoFit/>
          </a:bodyPr>
          <a:lstStyle/>
          <a:p>
            <a:r>
              <a:rPr lang="en-US" sz="2800" dirty="0"/>
              <a:t>1</a:t>
            </a:r>
          </a:p>
        </p:txBody>
      </p:sp>
      <p:sp>
        <p:nvSpPr>
          <p:cNvPr id="39" name="TextBox 38">
            <a:extLst>
              <a:ext uri="{FF2B5EF4-FFF2-40B4-BE49-F238E27FC236}">
                <a16:creationId xmlns:a16="http://schemas.microsoft.com/office/drawing/2014/main" id="{861DEDC1-F567-470B-8239-BB128D24D864}"/>
              </a:ext>
            </a:extLst>
          </p:cNvPr>
          <p:cNvSpPr txBox="1"/>
          <p:nvPr/>
        </p:nvSpPr>
        <p:spPr>
          <a:xfrm>
            <a:off x="2875020" y="3441844"/>
            <a:ext cx="367408" cy="523221"/>
          </a:xfrm>
          <a:prstGeom prst="rect">
            <a:avLst/>
          </a:prstGeom>
          <a:noFill/>
        </p:spPr>
        <p:txBody>
          <a:bodyPr wrap="none" rtlCol="0">
            <a:spAutoFit/>
          </a:bodyPr>
          <a:lstStyle/>
          <a:p>
            <a:r>
              <a:rPr lang="en-US" sz="2800" dirty="0"/>
              <a:t>1</a:t>
            </a:r>
          </a:p>
        </p:txBody>
      </p:sp>
      <p:sp>
        <p:nvSpPr>
          <p:cNvPr id="40" name="TextBox 39">
            <a:extLst>
              <a:ext uri="{FF2B5EF4-FFF2-40B4-BE49-F238E27FC236}">
                <a16:creationId xmlns:a16="http://schemas.microsoft.com/office/drawing/2014/main" id="{DE233669-8F0D-441F-8480-172433121E67}"/>
              </a:ext>
            </a:extLst>
          </p:cNvPr>
          <p:cNvSpPr txBox="1"/>
          <p:nvPr/>
        </p:nvSpPr>
        <p:spPr>
          <a:xfrm>
            <a:off x="3627680" y="3430979"/>
            <a:ext cx="367408" cy="523221"/>
          </a:xfrm>
          <a:prstGeom prst="rect">
            <a:avLst/>
          </a:prstGeom>
          <a:noFill/>
        </p:spPr>
        <p:txBody>
          <a:bodyPr wrap="none" rtlCol="0">
            <a:spAutoFit/>
          </a:bodyPr>
          <a:lstStyle/>
          <a:p>
            <a:r>
              <a:rPr lang="en-US" sz="2800" dirty="0"/>
              <a:t>1</a:t>
            </a:r>
          </a:p>
        </p:txBody>
      </p:sp>
      <p:sp>
        <p:nvSpPr>
          <p:cNvPr id="41" name="TextBox 40">
            <a:extLst>
              <a:ext uri="{FF2B5EF4-FFF2-40B4-BE49-F238E27FC236}">
                <a16:creationId xmlns:a16="http://schemas.microsoft.com/office/drawing/2014/main" id="{1C5E6E86-4C24-4DB6-BC99-BB025ED71A2E}"/>
              </a:ext>
            </a:extLst>
          </p:cNvPr>
          <p:cNvSpPr txBox="1"/>
          <p:nvPr/>
        </p:nvSpPr>
        <p:spPr>
          <a:xfrm>
            <a:off x="2062573" y="4288686"/>
            <a:ext cx="367408" cy="523221"/>
          </a:xfrm>
          <a:prstGeom prst="rect">
            <a:avLst/>
          </a:prstGeom>
          <a:noFill/>
        </p:spPr>
        <p:txBody>
          <a:bodyPr wrap="none" rtlCol="0">
            <a:spAutoFit/>
          </a:bodyPr>
          <a:lstStyle/>
          <a:p>
            <a:r>
              <a:rPr lang="en-US" sz="2800" dirty="0"/>
              <a:t>1</a:t>
            </a:r>
          </a:p>
        </p:txBody>
      </p:sp>
      <p:sp>
        <p:nvSpPr>
          <p:cNvPr id="42" name="TextBox 41">
            <a:extLst>
              <a:ext uri="{FF2B5EF4-FFF2-40B4-BE49-F238E27FC236}">
                <a16:creationId xmlns:a16="http://schemas.microsoft.com/office/drawing/2014/main" id="{0C91E750-2D65-4447-89EE-A6DDEE407FDC}"/>
              </a:ext>
            </a:extLst>
          </p:cNvPr>
          <p:cNvSpPr txBox="1"/>
          <p:nvPr/>
        </p:nvSpPr>
        <p:spPr>
          <a:xfrm>
            <a:off x="2875020" y="4298385"/>
            <a:ext cx="367408" cy="523221"/>
          </a:xfrm>
          <a:prstGeom prst="rect">
            <a:avLst/>
          </a:prstGeom>
          <a:noFill/>
        </p:spPr>
        <p:txBody>
          <a:bodyPr wrap="none" rtlCol="0">
            <a:spAutoFit/>
          </a:bodyPr>
          <a:lstStyle/>
          <a:p>
            <a:r>
              <a:rPr lang="en-US" sz="2800" dirty="0"/>
              <a:t>1</a:t>
            </a:r>
          </a:p>
        </p:txBody>
      </p:sp>
      <p:sp>
        <p:nvSpPr>
          <p:cNvPr id="43" name="TextBox 42">
            <a:extLst>
              <a:ext uri="{FF2B5EF4-FFF2-40B4-BE49-F238E27FC236}">
                <a16:creationId xmlns:a16="http://schemas.microsoft.com/office/drawing/2014/main" id="{FBB2068F-5A06-41E3-9CA0-7326E3E9DDBC}"/>
              </a:ext>
            </a:extLst>
          </p:cNvPr>
          <p:cNvSpPr txBox="1"/>
          <p:nvPr/>
        </p:nvSpPr>
        <p:spPr>
          <a:xfrm>
            <a:off x="3627680" y="4287520"/>
            <a:ext cx="367408" cy="523221"/>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id="{555CC476-4000-4B85-8313-5596022425A5}"/>
              </a:ext>
            </a:extLst>
          </p:cNvPr>
          <p:cNvSpPr txBox="1"/>
          <p:nvPr/>
        </p:nvSpPr>
        <p:spPr>
          <a:xfrm>
            <a:off x="2062573" y="5145114"/>
            <a:ext cx="367408" cy="523221"/>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id="{861F30C3-A998-4D43-AC69-821B9A4482BB}"/>
              </a:ext>
            </a:extLst>
          </p:cNvPr>
          <p:cNvSpPr txBox="1"/>
          <p:nvPr/>
        </p:nvSpPr>
        <p:spPr>
          <a:xfrm>
            <a:off x="2875020" y="5154813"/>
            <a:ext cx="367408" cy="523221"/>
          </a:xfrm>
          <a:prstGeom prst="rect">
            <a:avLst/>
          </a:prstGeom>
          <a:noFill/>
        </p:spPr>
        <p:txBody>
          <a:bodyPr wrap="none" rtlCol="0">
            <a:spAutoFit/>
          </a:bodyPr>
          <a:lstStyle/>
          <a:p>
            <a:r>
              <a:rPr lang="en-US" sz="2800" dirty="0"/>
              <a:t>1</a:t>
            </a:r>
          </a:p>
        </p:txBody>
      </p:sp>
      <p:sp>
        <p:nvSpPr>
          <p:cNvPr id="46" name="TextBox 45">
            <a:extLst>
              <a:ext uri="{FF2B5EF4-FFF2-40B4-BE49-F238E27FC236}">
                <a16:creationId xmlns:a16="http://schemas.microsoft.com/office/drawing/2014/main" id="{7D66E825-CDB2-442A-A8AF-66349FF7B91F}"/>
              </a:ext>
            </a:extLst>
          </p:cNvPr>
          <p:cNvSpPr txBox="1"/>
          <p:nvPr/>
        </p:nvSpPr>
        <p:spPr>
          <a:xfrm>
            <a:off x="3627680" y="5143948"/>
            <a:ext cx="367408" cy="523221"/>
          </a:xfrm>
          <a:prstGeom prst="rect">
            <a:avLst/>
          </a:prstGeom>
          <a:noFill/>
        </p:spPr>
        <p:txBody>
          <a:bodyPr wrap="none" rtlCol="0">
            <a:spAutoFit/>
          </a:bodyPr>
          <a:lstStyle/>
          <a:p>
            <a:r>
              <a:rPr lang="en-US" sz="2800" dirty="0"/>
              <a:t>1</a:t>
            </a:r>
          </a:p>
        </p:txBody>
      </p:sp>
      <p:sp>
        <p:nvSpPr>
          <p:cNvPr id="47" name="Flowchart: Alternate Process 46">
            <a:extLst>
              <a:ext uri="{FF2B5EF4-FFF2-40B4-BE49-F238E27FC236}">
                <a16:creationId xmlns:a16="http://schemas.microsoft.com/office/drawing/2014/main" id="{5932CA7C-E1E3-4DA7-A90F-E1BF390A4187}"/>
              </a:ext>
            </a:extLst>
          </p:cNvPr>
          <p:cNvSpPr/>
          <p:nvPr/>
        </p:nvSpPr>
        <p:spPr>
          <a:xfrm rot="5400000">
            <a:off x="2079149" y="3432836"/>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Alternate Process 47">
            <a:extLst>
              <a:ext uri="{FF2B5EF4-FFF2-40B4-BE49-F238E27FC236}">
                <a16:creationId xmlns:a16="http://schemas.microsoft.com/office/drawing/2014/main" id="{F1406D18-0067-4AFE-8F30-8A9A741B9F00}"/>
              </a:ext>
            </a:extLst>
          </p:cNvPr>
          <p:cNvSpPr/>
          <p:nvPr/>
        </p:nvSpPr>
        <p:spPr>
          <a:xfrm rot="5400000">
            <a:off x="2029354" y="2512962"/>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05A65234-E12A-4AA0-BC54-3B4FBB45BD41}"/>
              </a:ext>
            </a:extLst>
          </p:cNvPr>
          <p:cNvGrpSpPr/>
          <p:nvPr/>
        </p:nvGrpSpPr>
        <p:grpSpPr>
          <a:xfrm>
            <a:off x="4719453" y="1748135"/>
            <a:ext cx="3954315" cy="4043065"/>
            <a:chOff x="2538413" y="1367135"/>
            <a:chExt cx="3954315" cy="4043065"/>
          </a:xfrm>
        </p:grpSpPr>
        <p:graphicFrame>
          <p:nvGraphicFramePr>
            <p:cNvPr id="94" name="Content Placeholder 3">
              <a:extLst>
                <a:ext uri="{FF2B5EF4-FFF2-40B4-BE49-F238E27FC236}">
                  <a16:creationId xmlns:a16="http://schemas.microsoft.com/office/drawing/2014/main" id="{6576C4A4-8B8A-4DE9-A210-A3A3819EFE7A}"/>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95" name="Straight Connector 94">
              <a:extLst>
                <a:ext uri="{FF2B5EF4-FFF2-40B4-BE49-F238E27FC236}">
                  <a16:creationId xmlns:a16="http://schemas.microsoft.com/office/drawing/2014/main" id="{F0EB07E5-1228-42E7-BE74-7FF4ECAAD77E}"/>
                </a:ext>
              </a:extLst>
            </p:cNvPr>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0E9B513-B97F-44AB-8771-B9F5C80E9563}"/>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97" name="TextBox 96">
              <a:extLst>
                <a:ext uri="{FF2B5EF4-FFF2-40B4-BE49-F238E27FC236}">
                  <a16:creationId xmlns:a16="http://schemas.microsoft.com/office/drawing/2014/main" id="{83507AE2-3F1E-4B76-ACA0-B927C921937B}"/>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98" name="TextBox 97">
              <a:extLst>
                <a:ext uri="{FF2B5EF4-FFF2-40B4-BE49-F238E27FC236}">
                  <a16:creationId xmlns:a16="http://schemas.microsoft.com/office/drawing/2014/main" id="{BAE5DC17-0080-440C-8319-820F0F65A6B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99" name="TextBox 98">
              <a:extLst>
                <a:ext uri="{FF2B5EF4-FFF2-40B4-BE49-F238E27FC236}">
                  <a16:creationId xmlns:a16="http://schemas.microsoft.com/office/drawing/2014/main" id="{566488DC-3C9F-483A-9285-31F7F0FF02B1}"/>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00" name="TextBox 99">
              <a:extLst>
                <a:ext uri="{FF2B5EF4-FFF2-40B4-BE49-F238E27FC236}">
                  <a16:creationId xmlns:a16="http://schemas.microsoft.com/office/drawing/2014/main" id="{0FF8086D-CD41-4943-9646-1CDED8100251}"/>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01" name="TextBox 100">
              <a:extLst>
                <a:ext uri="{FF2B5EF4-FFF2-40B4-BE49-F238E27FC236}">
                  <a16:creationId xmlns:a16="http://schemas.microsoft.com/office/drawing/2014/main" id="{0E5B1667-A66F-4D15-9170-2E57B33BE190}"/>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02" name="TextBox 101">
              <a:extLst>
                <a:ext uri="{FF2B5EF4-FFF2-40B4-BE49-F238E27FC236}">
                  <a16:creationId xmlns:a16="http://schemas.microsoft.com/office/drawing/2014/main" id="{9F4C4C8E-5587-48E6-A632-DD1882786326}"/>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03" name="TextBox 102">
              <a:extLst>
                <a:ext uri="{FF2B5EF4-FFF2-40B4-BE49-F238E27FC236}">
                  <a16:creationId xmlns:a16="http://schemas.microsoft.com/office/drawing/2014/main" id="{F2BA27B4-7B40-4F82-A7CF-FCD60075F21B}"/>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04" name="TextBox 103">
              <a:extLst>
                <a:ext uri="{FF2B5EF4-FFF2-40B4-BE49-F238E27FC236}">
                  <a16:creationId xmlns:a16="http://schemas.microsoft.com/office/drawing/2014/main" id="{40D87E7B-C279-47EE-89D9-6A1645569614}"/>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05" name="TextBox 104">
              <a:extLst>
                <a:ext uri="{FF2B5EF4-FFF2-40B4-BE49-F238E27FC236}">
                  <a16:creationId xmlns:a16="http://schemas.microsoft.com/office/drawing/2014/main" id="{ADBB84DD-DCCC-4F1D-A985-D169AA99913C}"/>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06" name="TextBox 105">
              <a:extLst>
                <a:ext uri="{FF2B5EF4-FFF2-40B4-BE49-F238E27FC236}">
                  <a16:creationId xmlns:a16="http://schemas.microsoft.com/office/drawing/2014/main" id="{AC4020B8-EB84-49CC-9977-DC3EEE1DFCBF}"/>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07" name="TextBox 106">
              <a:extLst>
                <a:ext uri="{FF2B5EF4-FFF2-40B4-BE49-F238E27FC236}">
                  <a16:creationId xmlns:a16="http://schemas.microsoft.com/office/drawing/2014/main" id="{207762D8-0712-4378-84E5-041EC8634EAE}"/>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08" name="TextBox 107">
              <a:extLst>
                <a:ext uri="{FF2B5EF4-FFF2-40B4-BE49-F238E27FC236}">
                  <a16:creationId xmlns:a16="http://schemas.microsoft.com/office/drawing/2014/main" id="{746A0E9F-D296-41F9-908B-2E49BFB7B690}"/>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109" name="TextBox 108">
              <a:extLst>
                <a:ext uri="{FF2B5EF4-FFF2-40B4-BE49-F238E27FC236}">
                  <a16:creationId xmlns:a16="http://schemas.microsoft.com/office/drawing/2014/main" id="{748C8427-B3E7-4BC8-9432-01C8233884D8}"/>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110" name="TextBox 109">
              <a:extLst>
                <a:ext uri="{FF2B5EF4-FFF2-40B4-BE49-F238E27FC236}">
                  <a16:creationId xmlns:a16="http://schemas.microsoft.com/office/drawing/2014/main" id="{B1383B74-B86A-433D-B258-FA7F4F215531}"/>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111" name="TextBox 110">
              <a:extLst>
                <a:ext uri="{FF2B5EF4-FFF2-40B4-BE49-F238E27FC236}">
                  <a16:creationId xmlns:a16="http://schemas.microsoft.com/office/drawing/2014/main" id="{6AE36DA1-C4E5-4A27-8434-2901732BE658}"/>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112" name="TextBox 111">
              <a:extLst>
                <a:ext uri="{FF2B5EF4-FFF2-40B4-BE49-F238E27FC236}">
                  <a16:creationId xmlns:a16="http://schemas.microsoft.com/office/drawing/2014/main" id="{5C84E29B-1BE1-4AC3-9FB5-3B1F1D16750D}"/>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113" name="TextBox 112">
              <a:extLst>
                <a:ext uri="{FF2B5EF4-FFF2-40B4-BE49-F238E27FC236}">
                  <a16:creationId xmlns:a16="http://schemas.microsoft.com/office/drawing/2014/main" id="{5A0FF129-BBF7-4E14-83DB-11398E539C8D}"/>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114" name="TextBox 113">
              <a:extLst>
                <a:ext uri="{FF2B5EF4-FFF2-40B4-BE49-F238E27FC236}">
                  <a16:creationId xmlns:a16="http://schemas.microsoft.com/office/drawing/2014/main" id="{DE65D994-C673-4829-A8D6-C8258E90A4A1}"/>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115" name="TextBox 114">
              <a:extLst>
                <a:ext uri="{FF2B5EF4-FFF2-40B4-BE49-F238E27FC236}">
                  <a16:creationId xmlns:a16="http://schemas.microsoft.com/office/drawing/2014/main" id="{1D52A983-B2F2-4C8A-9729-7F22F73FB97B}"/>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116" name="TextBox 115">
              <a:extLst>
                <a:ext uri="{FF2B5EF4-FFF2-40B4-BE49-F238E27FC236}">
                  <a16:creationId xmlns:a16="http://schemas.microsoft.com/office/drawing/2014/main" id="{88E516C0-A80A-4941-B2B5-100BBF0B72BB}"/>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117" name="TextBox 116">
              <a:extLst>
                <a:ext uri="{FF2B5EF4-FFF2-40B4-BE49-F238E27FC236}">
                  <a16:creationId xmlns:a16="http://schemas.microsoft.com/office/drawing/2014/main" id="{0CF27C44-2C16-48B7-8CFC-DD98B1357982}"/>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118" name="TextBox 117">
              <a:extLst>
                <a:ext uri="{FF2B5EF4-FFF2-40B4-BE49-F238E27FC236}">
                  <a16:creationId xmlns:a16="http://schemas.microsoft.com/office/drawing/2014/main" id="{1E935AF0-1752-4136-BC48-4F9EDDC45742}"/>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119" name="TextBox 118">
              <a:extLst>
                <a:ext uri="{FF2B5EF4-FFF2-40B4-BE49-F238E27FC236}">
                  <a16:creationId xmlns:a16="http://schemas.microsoft.com/office/drawing/2014/main" id="{FDB066C3-A341-4B56-890C-B5338A335E3A}"/>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120" name="TextBox 119">
              <a:extLst>
                <a:ext uri="{FF2B5EF4-FFF2-40B4-BE49-F238E27FC236}">
                  <a16:creationId xmlns:a16="http://schemas.microsoft.com/office/drawing/2014/main" id="{629A90FE-15C5-4C7E-8F36-32CB743FEAF5}"/>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121" name="TextBox 120">
              <a:extLst>
                <a:ext uri="{FF2B5EF4-FFF2-40B4-BE49-F238E27FC236}">
                  <a16:creationId xmlns:a16="http://schemas.microsoft.com/office/drawing/2014/main" id="{18EB3093-BABA-48D3-925D-CFA4336CBDDE}"/>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122" name="TextBox 121">
            <a:extLst>
              <a:ext uri="{FF2B5EF4-FFF2-40B4-BE49-F238E27FC236}">
                <a16:creationId xmlns:a16="http://schemas.microsoft.com/office/drawing/2014/main" id="{4E6DDE82-AF7E-4454-AACD-30CDAF760718}"/>
              </a:ext>
            </a:extLst>
          </p:cNvPr>
          <p:cNvSpPr txBox="1"/>
          <p:nvPr/>
        </p:nvSpPr>
        <p:spPr>
          <a:xfrm>
            <a:off x="8066778" y="3440780"/>
            <a:ext cx="367408" cy="523221"/>
          </a:xfrm>
          <a:prstGeom prst="rect">
            <a:avLst/>
          </a:prstGeom>
          <a:noFill/>
        </p:spPr>
        <p:txBody>
          <a:bodyPr wrap="none" rtlCol="0">
            <a:spAutoFit/>
          </a:bodyPr>
          <a:lstStyle/>
          <a:p>
            <a:r>
              <a:rPr lang="en-US" sz="2800" dirty="0"/>
              <a:t>1</a:t>
            </a:r>
          </a:p>
        </p:txBody>
      </p:sp>
      <p:sp>
        <p:nvSpPr>
          <p:cNvPr id="123" name="TextBox 122">
            <a:extLst>
              <a:ext uri="{FF2B5EF4-FFF2-40B4-BE49-F238E27FC236}">
                <a16:creationId xmlns:a16="http://schemas.microsoft.com/office/drawing/2014/main" id="{BED3A120-2E7D-434E-AB89-B94CFB2BAFD5}"/>
              </a:ext>
            </a:extLst>
          </p:cNvPr>
          <p:cNvSpPr txBox="1"/>
          <p:nvPr/>
        </p:nvSpPr>
        <p:spPr>
          <a:xfrm>
            <a:off x="5692029" y="2627590"/>
            <a:ext cx="340158" cy="523220"/>
          </a:xfrm>
          <a:prstGeom prst="rect">
            <a:avLst/>
          </a:prstGeom>
          <a:noFill/>
        </p:spPr>
        <p:txBody>
          <a:bodyPr wrap="none" rtlCol="0">
            <a:spAutoFit/>
          </a:bodyPr>
          <a:lstStyle/>
          <a:p>
            <a:r>
              <a:rPr lang="en-US" sz="2800" dirty="0"/>
              <a:t>x</a:t>
            </a:r>
          </a:p>
        </p:txBody>
      </p:sp>
      <p:sp>
        <p:nvSpPr>
          <p:cNvPr id="124" name="TextBox 123">
            <a:extLst>
              <a:ext uri="{FF2B5EF4-FFF2-40B4-BE49-F238E27FC236}">
                <a16:creationId xmlns:a16="http://schemas.microsoft.com/office/drawing/2014/main" id="{E7F088A4-66B5-4C20-B1CA-C5330662E313}"/>
              </a:ext>
            </a:extLst>
          </p:cNvPr>
          <p:cNvSpPr txBox="1"/>
          <p:nvPr/>
        </p:nvSpPr>
        <p:spPr>
          <a:xfrm>
            <a:off x="8045712" y="4308468"/>
            <a:ext cx="367408" cy="523221"/>
          </a:xfrm>
          <a:prstGeom prst="rect">
            <a:avLst/>
          </a:prstGeom>
          <a:noFill/>
        </p:spPr>
        <p:txBody>
          <a:bodyPr wrap="none" rtlCol="0">
            <a:spAutoFit/>
          </a:bodyPr>
          <a:lstStyle/>
          <a:p>
            <a:r>
              <a:rPr lang="en-US" sz="2800" dirty="0"/>
              <a:t>1</a:t>
            </a:r>
          </a:p>
        </p:txBody>
      </p:sp>
      <p:sp>
        <p:nvSpPr>
          <p:cNvPr id="125" name="TextBox 124">
            <a:extLst>
              <a:ext uri="{FF2B5EF4-FFF2-40B4-BE49-F238E27FC236}">
                <a16:creationId xmlns:a16="http://schemas.microsoft.com/office/drawing/2014/main" id="{368467B3-9B89-430F-A654-0D9C24D6E36B}"/>
              </a:ext>
            </a:extLst>
          </p:cNvPr>
          <p:cNvSpPr txBox="1"/>
          <p:nvPr/>
        </p:nvSpPr>
        <p:spPr>
          <a:xfrm>
            <a:off x="5664779" y="3430359"/>
            <a:ext cx="367408" cy="523221"/>
          </a:xfrm>
          <a:prstGeom prst="rect">
            <a:avLst/>
          </a:prstGeom>
          <a:noFill/>
        </p:spPr>
        <p:txBody>
          <a:bodyPr wrap="none" rtlCol="0">
            <a:spAutoFit/>
          </a:bodyPr>
          <a:lstStyle/>
          <a:p>
            <a:r>
              <a:rPr lang="en-US" sz="2800" dirty="0"/>
              <a:t>1</a:t>
            </a:r>
          </a:p>
        </p:txBody>
      </p:sp>
      <p:sp>
        <p:nvSpPr>
          <p:cNvPr id="126" name="TextBox 125">
            <a:extLst>
              <a:ext uri="{FF2B5EF4-FFF2-40B4-BE49-F238E27FC236}">
                <a16:creationId xmlns:a16="http://schemas.microsoft.com/office/drawing/2014/main" id="{08BE6E39-42C7-4CDC-8FDE-B0534CFD9851}"/>
              </a:ext>
            </a:extLst>
          </p:cNvPr>
          <p:cNvSpPr txBox="1"/>
          <p:nvPr/>
        </p:nvSpPr>
        <p:spPr>
          <a:xfrm>
            <a:off x="6477226" y="3432145"/>
            <a:ext cx="367408" cy="523221"/>
          </a:xfrm>
          <a:prstGeom prst="rect">
            <a:avLst/>
          </a:prstGeom>
          <a:noFill/>
        </p:spPr>
        <p:txBody>
          <a:bodyPr wrap="none" rtlCol="0">
            <a:spAutoFit/>
          </a:bodyPr>
          <a:lstStyle/>
          <a:p>
            <a:r>
              <a:rPr lang="en-US" sz="2800" dirty="0"/>
              <a:t>1</a:t>
            </a:r>
          </a:p>
        </p:txBody>
      </p:sp>
      <p:sp>
        <p:nvSpPr>
          <p:cNvPr id="127" name="TextBox 126">
            <a:extLst>
              <a:ext uri="{FF2B5EF4-FFF2-40B4-BE49-F238E27FC236}">
                <a16:creationId xmlns:a16="http://schemas.microsoft.com/office/drawing/2014/main" id="{411D7046-FE62-4C7A-81FD-52977FC9A76D}"/>
              </a:ext>
            </a:extLst>
          </p:cNvPr>
          <p:cNvSpPr txBox="1"/>
          <p:nvPr/>
        </p:nvSpPr>
        <p:spPr>
          <a:xfrm>
            <a:off x="7289673" y="3441844"/>
            <a:ext cx="367408" cy="523221"/>
          </a:xfrm>
          <a:prstGeom prst="rect">
            <a:avLst/>
          </a:prstGeom>
          <a:noFill/>
        </p:spPr>
        <p:txBody>
          <a:bodyPr wrap="none" rtlCol="0">
            <a:spAutoFit/>
          </a:bodyPr>
          <a:lstStyle/>
          <a:p>
            <a:r>
              <a:rPr lang="en-US" sz="2800" dirty="0"/>
              <a:t>1</a:t>
            </a:r>
          </a:p>
        </p:txBody>
      </p:sp>
      <p:sp>
        <p:nvSpPr>
          <p:cNvPr id="128" name="TextBox 127">
            <a:extLst>
              <a:ext uri="{FF2B5EF4-FFF2-40B4-BE49-F238E27FC236}">
                <a16:creationId xmlns:a16="http://schemas.microsoft.com/office/drawing/2014/main" id="{48DB4043-4608-4B40-8829-E6474CB70801}"/>
              </a:ext>
            </a:extLst>
          </p:cNvPr>
          <p:cNvSpPr txBox="1"/>
          <p:nvPr/>
        </p:nvSpPr>
        <p:spPr>
          <a:xfrm>
            <a:off x="5674282" y="4301530"/>
            <a:ext cx="367408" cy="523221"/>
          </a:xfrm>
          <a:prstGeom prst="rect">
            <a:avLst/>
          </a:prstGeom>
          <a:noFill/>
        </p:spPr>
        <p:txBody>
          <a:bodyPr wrap="none" rtlCol="0">
            <a:spAutoFit/>
          </a:bodyPr>
          <a:lstStyle/>
          <a:p>
            <a:r>
              <a:rPr lang="en-US" sz="2800" dirty="0"/>
              <a:t>1</a:t>
            </a:r>
          </a:p>
        </p:txBody>
      </p:sp>
      <p:sp>
        <p:nvSpPr>
          <p:cNvPr id="129" name="TextBox 128">
            <a:extLst>
              <a:ext uri="{FF2B5EF4-FFF2-40B4-BE49-F238E27FC236}">
                <a16:creationId xmlns:a16="http://schemas.microsoft.com/office/drawing/2014/main" id="{0F259178-415D-481F-8572-5101754BD711}"/>
              </a:ext>
            </a:extLst>
          </p:cNvPr>
          <p:cNvSpPr txBox="1"/>
          <p:nvPr/>
        </p:nvSpPr>
        <p:spPr>
          <a:xfrm>
            <a:off x="6477226" y="4288686"/>
            <a:ext cx="367408" cy="523221"/>
          </a:xfrm>
          <a:prstGeom prst="rect">
            <a:avLst/>
          </a:prstGeom>
          <a:noFill/>
        </p:spPr>
        <p:txBody>
          <a:bodyPr wrap="none" rtlCol="0">
            <a:spAutoFit/>
          </a:bodyPr>
          <a:lstStyle/>
          <a:p>
            <a:r>
              <a:rPr lang="en-US" sz="2800" dirty="0"/>
              <a:t>1</a:t>
            </a:r>
          </a:p>
        </p:txBody>
      </p:sp>
      <p:sp>
        <p:nvSpPr>
          <p:cNvPr id="130" name="TextBox 129">
            <a:extLst>
              <a:ext uri="{FF2B5EF4-FFF2-40B4-BE49-F238E27FC236}">
                <a16:creationId xmlns:a16="http://schemas.microsoft.com/office/drawing/2014/main" id="{5133871A-39C8-4B10-A092-2E0DEC26F0C2}"/>
              </a:ext>
            </a:extLst>
          </p:cNvPr>
          <p:cNvSpPr txBox="1"/>
          <p:nvPr/>
        </p:nvSpPr>
        <p:spPr>
          <a:xfrm>
            <a:off x="7289673" y="4298385"/>
            <a:ext cx="367408" cy="523221"/>
          </a:xfrm>
          <a:prstGeom prst="rect">
            <a:avLst/>
          </a:prstGeom>
          <a:noFill/>
        </p:spPr>
        <p:txBody>
          <a:bodyPr wrap="none" rtlCol="0">
            <a:spAutoFit/>
          </a:bodyPr>
          <a:lstStyle/>
          <a:p>
            <a:r>
              <a:rPr lang="en-US" sz="2800" dirty="0"/>
              <a:t>1</a:t>
            </a:r>
          </a:p>
        </p:txBody>
      </p:sp>
      <p:sp>
        <p:nvSpPr>
          <p:cNvPr id="132" name="TextBox 131">
            <a:extLst>
              <a:ext uri="{FF2B5EF4-FFF2-40B4-BE49-F238E27FC236}">
                <a16:creationId xmlns:a16="http://schemas.microsoft.com/office/drawing/2014/main" id="{6E407A4C-917B-4AF4-87C0-F3E84E964049}"/>
              </a:ext>
            </a:extLst>
          </p:cNvPr>
          <p:cNvSpPr txBox="1"/>
          <p:nvPr/>
        </p:nvSpPr>
        <p:spPr>
          <a:xfrm>
            <a:off x="6477226" y="2637507"/>
            <a:ext cx="367408" cy="523221"/>
          </a:xfrm>
          <a:prstGeom prst="rect">
            <a:avLst/>
          </a:prstGeom>
          <a:noFill/>
        </p:spPr>
        <p:txBody>
          <a:bodyPr wrap="none" rtlCol="0">
            <a:spAutoFit/>
          </a:bodyPr>
          <a:lstStyle/>
          <a:p>
            <a:r>
              <a:rPr lang="en-US" sz="2800" dirty="0"/>
              <a:t>1</a:t>
            </a:r>
          </a:p>
        </p:txBody>
      </p:sp>
      <p:sp>
        <p:nvSpPr>
          <p:cNvPr id="133" name="TextBox 132">
            <a:extLst>
              <a:ext uri="{FF2B5EF4-FFF2-40B4-BE49-F238E27FC236}">
                <a16:creationId xmlns:a16="http://schemas.microsoft.com/office/drawing/2014/main" id="{C3568532-0230-40C3-AA1E-F3B98D1B4100}"/>
              </a:ext>
            </a:extLst>
          </p:cNvPr>
          <p:cNvSpPr txBox="1"/>
          <p:nvPr/>
        </p:nvSpPr>
        <p:spPr>
          <a:xfrm>
            <a:off x="7289673" y="2678416"/>
            <a:ext cx="367408" cy="523221"/>
          </a:xfrm>
          <a:prstGeom prst="rect">
            <a:avLst/>
          </a:prstGeom>
          <a:noFill/>
        </p:spPr>
        <p:txBody>
          <a:bodyPr wrap="none" rtlCol="0">
            <a:spAutoFit/>
          </a:bodyPr>
          <a:lstStyle/>
          <a:p>
            <a:r>
              <a:rPr lang="en-US" sz="2800" dirty="0"/>
              <a:t>1</a:t>
            </a:r>
          </a:p>
        </p:txBody>
      </p:sp>
      <p:sp>
        <p:nvSpPr>
          <p:cNvPr id="135" name="Flowchart: Alternate Process 134">
            <a:extLst>
              <a:ext uri="{FF2B5EF4-FFF2-40B4-BE49-F238E27FC236}">
                <a16:creationId xmlns:a16="http://schemas.microsoft.com/office/drawing/2014/main" id="{F3CC6EEB-D600-4FCE-9223-8C538FAC8F9E}"/>
              </a:ext>
            </a:extLst>
          </p:cNvPr>
          <p:cNvSpPr/>
          <p:nvPr/>
        </p:nvSpPr>
        <p:spPr>
          <a:xfrm>
            <a:off x="6420456" y="2574259"/>
            <a:ext cx="1287374" cy="147582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Alternate Process 135">
            <a:extLst>
              <a:ext uri="{FF2B5EF4-FFF2-40B4-BE49-F238E27FC236}">
                <a16:creationId xmlns:a16="http://schemas.microsoft.com/office/drawing/2014/main" id="{DC0F7230-D727-4CEE-B9EA-5C7F6811915A}"/>
              </a:ext>
            </a:extLst>
          </p:cNvPr>
          <p:cNvSpPr/>
          <p:nvPr/>
        </p:nvSpPr>
        <p:spPr>
          <a:xfrm rot="5400000">
            <a:off x="6465258" y="2545590"/>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0E2A2B94-1BC5-49D2-8B1F-97D709EDF514}"/>
                  </a:ext>
                </a:extLst>
              </p:cNvPr>
              <p:cNvSpPr txBox="1"/>
              <p:nvPr/>
            </p:nvSpPr>
            <p:spPr>
              <a:xfrm>
                <a:off x="4790515" y="1137797"/>
                <a:ext cx="3925049"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(1, 3, 4, 5, 7, 9, 11, 12, 13, 15)</m:t>
                          </m:r>
                        </m:e>
                      </m:nary>
                    </m:oMath>
                  </m:oMathPara>
                </a14:m>
                <a:endParaRPr lang="en-IN" dirty="0"/>
              </a:p>
            </p:txBody>
          </p:sp>
        </mc:Choice>
        <mc:Fallback xmlns="">
          <p:sp>
            <p:nvSpPr>
              <p:cNvPr id="137" name="TextBox 136">
                <a:extLst>
                  <a:ext uri="{FF2B5EF4-FFF2-40B4-BE49-F238E27FC236}">
                    <a16:creationId xmlns:a16="http://schemas.microsoft.com/office/drawing/2014/main" id="{0E2A2B94-1BC5-49D2-8B1F-97D709EDF514}"/>
                  </a:ext>
                </a:extLst>
              </p:cNvPr>
              <p:cNvSpPr txBox="1">
                <a:spLocks noRot="1" noChangeAspect="1" noMove="1" noResize="1" noEditPoints="1" noAdjustHandles="1" noChangeArrowheads="1" noChangeShapeType="1" noTextEdit="1"/>
              </p:cNvSpPr>
              <p:nvPr/>
            </p:nvSpPr>
            <p:spPr>
              <a:xfrm>
                <a:off x="4790515" y="1137797"/>
                <a:ext cx="3925049" cy="512063"/>
              </a:xfrm>
              <a:prstGeom prst="rect">
                <a:avLst/>
              </a:prstGeom>
              <a:blipFill>
                <a:blip r:embed="rId3"/>
                <a:stretch>
                  <a:fillRect/>
                </a:stretch>
              </a:blipFill>
            </p:spPr>
            <p:txBody>
              <a:bodyPr/>
              <a:lstStyle/>
              <a:p>
                <a:r>
                  <a:rPr lang="en-IN">
                    <a:noFill/>
                  </a:rPr>
                  <a:t> </a:t>
                </a:r>
              </a:p>
            </p:txBody>
          </p:sp>
        </mc:Fallback>
      </mc:AlternateContent>
      <p:sp>
        <p:nvSpPr>
          <p:cNvPr id="139" name="TextBox 138">
            <a:extLst>
              <a:ext uri="{FF2B5EF4-FFF2-40B4-BE49-F238E27FC236}">
                <a16:creationId xmlns:a16="http://schemas.microsoft.com/office/drawing/2014/main" id="{D0C9C12E-BF2D-43A9-A0C8-65A651E9667B}"/>
              </a:ext>
            </a:extLst>
          </p:cNvPr>
          <p:cNvSpPr txBox="1"/>
          <p:nvPr/>
        </p:nvSpPr>
        <p:spPr>
          <a:xfrm>
            <a:off x="1901804" y="5940607"/>
            <a:ext cx="1551008" cy="461665"/>
          </a:xfrm>
          <a:prstGeom prst="rect">
            <a:avLst/>
          </a:prstGeom>
          <a:noFill/>
        </p:spPr>
        <p:txBody>
          <a:bodyPr wrap="square" rtlCol="0">
            <a:spAutoFit/>
          </a:bodyPr>
          <a:lstStyle/>
          <a:p>
            <a:r>
              <a:rPr lang="en-US" sz="2400" dirty="0"/>
              <a:t>A = D</a:t>
            </a:r>
            <a:r>
              <a:rPr lang="en-US" sz="2400" baseline="-25000" dirty="0"/>
              <a:t>3</a:t>
            </a:r>
            <a:r>
              <a:rPr lang="en-US" sz="2400" dirty="0"/>
              <a:t> + D</a:t>
            </a:r>
            <a:r>
              <a:rPr lang="en-US" sz="2400" baseline="-25000" dirty="0"/>
              <a:t>2</a:t>
            </a:r>
            <a:endParaRPr lang="en-IN" sz="2400" dirty="0"/>
          </a:p>
        </p:txBody>
      </p:sp>
      <p:sp>
        <p:nvSpPr>
          <p:cNvPr id="140" name="TextBox 139">
            <a:extLst>
              <a:ext uri="{FF2B5EF4-FFF2-40B4-BE49-F238E27FC236}">
                <a16:creationId xmlns:a16="http://schemas.microsoft.com/office/drawing/2014/main" id="{0E55D284-2961-49C6-9A2B-567AEF076C3A}"/>
              </a:ext>
            </a:extLst>
          </p:cNvPr>
          <p:cNvSpPr txBox="1"/>
          <p:nvPr/>
        </p:nvSpPr>
        <p:spPr>
          <a:xfrm>
            <a:off x="6105689" y="5939921"/>
            <a:ext cx="2018981" cy="461665"/>
          </a:xfrm>
          <a:prstGeom prst="rect">
            <a:avLst/>
          </a:prstGeom>
          <a:noFill/>
        </p:spPr>
        <p:txBody>
          <a:bodyPr wrap="square" rtlCol="0">
            <a:spAutoFit/>
          </a:bodyPr>
          <a:lstStyle/>
          <a:p>
            <a:r>
              <a:rPr lang="en-US" sz="2400" dirty="0"/>
              <a:t>B = D</a:t>
            </a:r>
            <a:r>
              <a:rPr lang="en-US" sz="2400" baseline="-25000" dirty="0"/>
              <a:t>3</a:t>
            </a:r>
            <a:r>
              <a:rPr lang="en-US" sz="2400" dirty="0"/>
              <a:t> + D</a:t>
            </a:r>
            <a:r>
              <a:rPr lang="en-US" sz="2400" baseline="-25000" dirty="0"/>
              <a:t>2</a:t>
            </a:r>
            <a:r>
              <a:rPr lang="en-US" sz="2400" dirty="0"/>
              <a:t>’ D</a:t>
            </a:r>
            <a:r>
              <a:rPr lang="en-US" sz="2400" baseline="-25000" dirty="0"/>
              <a:t>1</a:t>
            </a:r>
            <a:endParaRPr lang="en-IN" sz="2400" dirty="0"/>
          </a:p>
        </p:txBody>
      </p:sp>
    </p:spTree>
    <p:extLst>
      <p:ext uri="{BB962C8B-B14F-4D97-AF65-F5344CB8AC3E}">
        <p14:creationId xmlns:p14="http://schemas.microsoft.com/office/powerpoint/2010/main" val="2940685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fade">
                                      <p:cBhvr>
                                        <p:cTn id="73" dur="500"/>
                                        <p:tgtEl>
                                          <p:spTgt spid="13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7"/>
                                        </p:tgtEl>
                                        <p:attrNameLst>
                                          <p:attrName>style.visibility</p:attrName>
                                        </p:attrNameLst>
                                      </p:cBhvr>
                                      <p:to>
                                        <p:strVal val="visible"/>
                                      </p:to>
                                    </p:set>
                                    <p:animEffect transition="in" filter="fade">
                                      <p:cBhvr>
                                        <p:cTn id="78" dur="500"/>
                                        <p:tgtEl>
                                          <p:spTgt spid="1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500"/>
                                        <p:tgtEl>
                                          <p:spTgt spid="1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33"/>
                                        </p:tgtEl>
                                        <p:attrNameLst>
                                          <p:attrName>style.visibility</p:attrName>
                                        </p:attrNameLst>
                                      </p:cBhvr>
                                      <p:to>
                                        <p:strVal val="visible"/>
                                      </p:to>
                                    </p:set>
                                    <p:animEffect transition="in" filter="fade">
                                      <p:cBhvr>
                                        <p:cTn id="91" dur="500"/>
                                        <p:tgtEl>
                                          <p:spTgt spid="1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0"/>
                                        </p:tgtEl>
                                        <p:attrNameLst>
                                          <p:attrName>style.visibility</p:attrName>
                                        </p:attrNameLst>
                                      </p:cBhvr>
                                      <p:to>
                                        <p:strVal val="visible"/>
                                      </p:to>
                                    </p:set>
                                    <p:animEffect transition="in" filter="fade">
                                      <p:cBhvr>
                                        <p:cTn id="94" dur="500"/>
                                        <p:tgtEl>
                                          <p:spTgt spid="13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9"/>
                                        </p:tgtEl>
                                        <p:attrNameLst>
                                          <p:attrName>style.visibility</p:attrName>
                                        </p:attrNameLst>
                                      </p:cBhvr>
                                      <p:to>
                                        <p:strVal val="visible"/>
                                      </p:to>
                                    </p:set>
                                    <p:animEffect transition="in" filter="fade">
                                      <p:cBhvr>
                                        <p:cTn id="97" dur="500"/>
                                        <p:tgtEl>
                                          <p:spTgt spid="12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7"/>
                                        </p:tgtEl>
                                        <p:attrNameLst>
                                          <p:attrName>style.visibility</p:attrName>
                                        </p:attrNameLst>
                                      </p:cBhvr>
                                      <p:to>
                                        <p:strVal val="visible"/>
                                      </p:to>
                                    </p:set>
                                    <p:animEffect transition="in" filter="fade">
                                      <p:cBhvr>
                                        <p:cTn id="109" dur="500"/>
                                        <p:tgtEl>
                                          <p:spTgt spid="1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fade">
                                      <p:cBhvr>
                                        <p:cTn id="112" dur="500"/>
                                        <p:tgtEl>
                                          <p:spTgt spid="12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2"/>
                                        </p:tgtEl>
                                        <p:attrNameLst>
                                          <p:attrName>style.visibility</p:attrName>
                                        </p:attrNameLst>
                                      </p:cBhvr>
                                      <p:to>
                                        <p:strVal val="visible"/>
                                      </p:to>
                                    </p:set>
                                    <p:animEffect transition="in" filter="fade">
                                      <p:cBhvr>
                                        <p:cTn id="115" dur="500"/>
                                        <p:tgtEl>
                                          <p:spTgt spid="12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
                                        </p:tgtEl>
                                        <p:attrNameLst>
                                          <p:attrName>style.visibility</p:attrName>
                                        </p:attrNameLst>
                                      </p:cBhvr>
                                      <p:to>
                                        <p:strVal val="visible"/>
                                      </p:to>
                                    </p:set>
                                    <p:animEffect transition="in" filter="fade">
                                      <p:cBhvr>
                                        <p:cTn id="118" dur="500"/>
                                        <p:tgtEl>
                                          <p:spTgt spid="12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35"/>
                                        </p:tgtEl>
                                        <p:attrNameLst>
                                          <p:attrName>style.visibility</p:attrName>
                                        </p:attrNameLst>
                                      </p:cBhvr>
                                      <p:to>
                                        <p:strVal val="visible"/>
                                      </p:to>
                                    </p:set>
                                    <p:animEffect transition="in" filter="fade">
                                      <p:cBhvr>
                                        <p:cTn id="123" dur="500"/>
                                        <p:tgtEl>
                                          <p:spTgt spid="13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36"/>
                                        </p:tgtEl>
                                        <p:attrNameLst>
                                          <p:attrName>style.visibility</p:attrName>
                                        </p:attrNameLst>
                                      </p:cBhvr>
                                      <p:to>
                                        <p:strVal val="visible"/>
                                      </p:to>
                                    </p:set>
                                    <p:animEffect transition="in" filter="fade">
                                      <p:cBhvr>
                                        <p:cTn id="128" dur="500"/>
                                        <p:tgtEl>
                                          <p:spTgt spid="1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40"/>
                                        </p:tgtEl>
                                        <p:attrNameLst>
                                          <p:attrName>style.visibility</p:attrName>
                                        </p:attrNameLst>
                                      </p:cBhvr>
                                      <p:to>
                                        <p:strVal val="visible"/>
                                      </p:to>
                                    </p:set>
                                    <p:animEffect transition="in" filter="fade">
                                      <p:cBhvr>
                                        <p:cTn id="13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animBg="1"/>
      <p:bldP spid="48" grpId="0" animBg="1"/>
      <p:bldP spid="122" grpId="0"/>
      <p:bldP spid="123" grpId="0"/>
      <p:bldP spid="124" grpId="0"/>
      <p:bldP spid="125" grpId="0"/>
      <p:bldP spid="126" grpId="0"/>
      <p:bldP spid="127" grpId="0"/>
      <p:bldP spid="128" grpId="0"/>
      <p:bldP spid="129" grpId="0"/>
      <p:bldP spid="130" grpId="0"/>
      <p:bldP spid="132" grpId="0"/>
      <p:bldP spid="133" grpId="0"/>
      <p:bldP spid="135" grpId="0" animBg="1"/>
      <p:bldP spid="136" grpId="0" animBg="1"/>
      <p:bldP spid="137" grpId="0"/>
      <p:bldP spid="139" grpId="0"/>
      <p:bldP spid="14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37EB-691C-4542-9EA4-5FC01D2B46BA}"/>
              </a:ext>
            </a:extLst>
          </p:cNvPr>
          <p:cNvSpPr>
            <a:spLocks noGrp="1"/>
          </p:cNvSpPr>
          <p:nvPr>
            <p:ph type="title"/>
          </p:nvPr>
        </p:nvSpPr>
        <p:spPr/>
        <p:txBody>
          <a:bodyPr/>
          <a:lstStyle/>
          <a:p>
            <a:r>
              <a:rPr lang="en-US" dirty="0"/>
              <a:t>Priority Encoder</a:t>
            </a:r>
            <a:endParaRPr lang="en-IN" dirty="0"/>
          </a:p>
        </p:txBody>
      </p:sp>
      <p:grpSp>
        <p:nvGrpSpPr>
          <p:cNvPr id="4" name="Group 3">
            <a:extLst>
              <a:ext uri="{FF2B5EF4-FFF2-40B4-BE49-F238E27FC236}">
                <a16:creationId xmlns:a16="http://schemas.microsoft.com/office/drawing/2014/main" id="{D7431378-A4FB-4BA7-9CF6-7C421C699F58}"/>
              </a:ext>
            </a:extLst>
          </p:cNvPr>
          <p:cNvGrpSpPr/>
          <p:nvPr/>
        </p:nvGrpSpPr>
        <p:grpSpPr>
          <a:xfrm>
            <a:off x="2319655" y="1595735"/>
            <a:ext cx="3954315" cy="4043065"/>
            <a:chOff x="2538413" y="1367135"/>
            <a:chExt cx="3954315" cy="4043065"/>
          </a:xfrm>
        </p:grpSpPr>
        <p:graphicFrame>
          <p:nvGraphicFramePr>
            <p:cNvPr id="5" name="Content Placeholder 3">
              <a:extLst>
                <a:ext uri="{FF2B5EF4-FFF2-40B4-BE49-F238E27FC236}">
                  <a16:creationId xmlns:a16="http://schemas.microsoft.com/office/drawing/2014/main" id="{8CA9A571-59AB-4069-90FB-AF5EC34475C7}"/>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5813">
                    <a:extLst>
                      <a:ext uri="{9D8B030D-6E8A-4147-A177-3AD203B41FA5}">
                        <a16:colId xmlns:a16="http://schemas.microsoft.com/office/drawing/2014/main" val="20002"/>
                      </a:ext>
                    </a:extLst>
                  </a:gridCol>
                  <a:gridCol w="785813">
                    <a:extLst>
                      <a:ext uri="{9D8B030D-6E8A-4147-A177-3AD203B41FA5}">
                        <a16:colId xmlns:a16="http://schemas.microsoft.com/office/drawing/2014/main" val="20003"/>
                      </a:ext>
                    </a:extLst>
                  </a:gridCol>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Connector 5">
              <a:extLst>
                <a:ext uri="{FF2B5EF4-FFF2-40B4-BE49-F238E27FC236}">
                  <a16:creationId xmlns:a16="http://schemas.microsoft.com/office/drawing/2014/main" id="{3DC134D0-C6D9-4A82-8977-8670BCD36CC8}"/>
                </a:ext>
              </a:extLst>
            </p:cNvPr>
            <p:cNvCxnSpPr/>
            <p:nvPr/>
          </p:nvCxnSpPr>
          <p:spPr>
            <a:xfrm flipH="1" flipV="1">
              <a:off x="2667000" y="1585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33145D8-0BA0-435E-886D-AB7BE902486B}"/>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8" name="TextBox 7">
              <a:extLst>
                <a:ext uri="{FF2B5EF4-FFF2-40B4-BE49-F238E27FC236}">
                  <a16:creationId xmlns:a16="http://schemas.microsoft.com/office/drawing/2014/main" id="{17E6D617-E274-4E91-8E5D-F43B026524BF}"/>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9" name="TextBox 8">
              <a:extLst>
                <a:ext uri="{FF2B5EF4-FFF2-40B4-BE49-F238E27FC236}">
                  <a16:creationId xmlns:a16="http://schemas.microsoft.com/office/drawing/2014/main" id="{18D036F9-5588-42B7-9AD6-F1D8D3244F5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id="{2A9C4FBD-331C-4F6B-8168-6A969D99685B}"/>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id="{D0A90755-830F-43E2-B3D9-7BD03D75EE4A}"/>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id="{92114280-218B-47EF-96F8-2E915B50387D}"/>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id="{40B88561-FD12-40C8-A08E-2BBADF7E4B8A}"/>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id="{50E3C9EB-9FA8-4DEE-9A7A-1F3979BB6571}"/>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id="{E45FB02B-8B21-4723-ABAD-F12245668EEC}"/>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id="{D53B61EC-7F86-41AE-8267-C1D28A13123D}"/>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id="{7FCD5D28-408D-4CDB-9B5D-F24554CFEAE5}"/>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id="{9E04DA8A-76EA-42AB-A0A6-4821244F4DE8}"/>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id="{7D597E17-D3C4-42F4-A302-72F7FB948ABC}"/>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id="{9F42565A-EF69-4219-8DD3-82FCEC683D40}"/>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id="{3CFF7E12-B22D-47B9-97DD-FFB25762B093}"/>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id="{CBAE32C7-1F2D-46D9-A64E-A97F94392D00}"/>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id="{AE9D56C0-E380-483B-905D-19C5945C900B}"/>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id="{70151188-434C-45B8-8D57-4A90A9D9C09F}"/>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id="{8C93D88E-33AF-4B97-9195-AA19CA173CB6}"/>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id="{7D87A771-0E85-4296-BA2C-5F0E280F4074}"/>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id="{5A9B5580-CD23-4AB1-9BD6-FB2270BDCB51}"/>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id="{F472F724-1CCD-4DEE-8DCB-A3022FCC481B}"/>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id="{864942AB-DCA9-43F7-9409-46AD20FBA59D}"/>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id="{2C61798A-B814-4130-B8A3-53AB192F208A}"/>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id="{DF767039-8461-4AC6-8CC5-E4FF7E68104F}"/>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id="{28F572DC-A66B-4267-8897-21FC7CBE1895}"/>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3" name="TextBox 32">
            <a:extLst>
              <a:ext uri="{FF2B5EF4-FFF2-40B4-BE49-F238E27FC236}">
                <a16:creationId xmlns:a16="http://schemas.microsoft.com/office/drawing/2014/main" id="{8C26FC7B-6250-4CC9-9E45-2A1AD0C9ECC3}"/>
              </a:ext>
            </a:extLst>
          </p:cNvPr>
          <p:cNvSpPr txBox="1"/>
          <p:nvPr/>
        </p:nvSpPr>
        <p:spPr>
          <a:xfrm>
            <a:off x="4077428" y="2476356"/>
            <a:ext cx="367408" cy="523221"/>
          </a:xfrm>
          <a:prstGeom prst="rect">
            <a:avLst/>
          </a:prstGeom>
          <a:noFill/>
        </p:spPr>
        <p:txBody>
          <a:bodyPr wrap="none" rtlCol="0">
            <a:spAutoFit/>
          </a:bodyPr>
          <a:lstStyle/>
          <a:p>
            <a:r>
              <a:rPr lang="en-US" sz="2800" dirty="0"/>
              <a:t>1</a:t>
            </a:r>
          </a:p>
        </p:txBody>
      </p:sp>
      <p:sp>
        <p:nvSpPr>
          <p:cNvPr id="34" name="TextBox 33">
            <a:extLst>
              <a:ext uri="{FF2B5EF4-FFF2-40B4-BE49-F238E27FC236}">
                <a16:creationId xmlns:a16="http://schemas.microsoft.com/office/drawing/2014/main" id="{813D6841-2220-4E4A-B06B-8116236BC4B3}"/>
              </a:ext>
            </a:extLst>
          </p:cNvPr>
          <p:cNvSpPr txBox="1"/>
          <p:nvPr/>
        </p:nvSpPr>
        <p:spPr>
          <a:xfrm>
            <a:off x="3292231" y="2475190"/>
            <a:ext cx="367408" cy="523220"/>
          </a:xfrm>
          <a:prstGeom prst="rect">
            <a:avLst/>
          </a:prstGeom>
          <a:noFill/>
        </p:spPr>
        <p:txBody>
          <a:bodyPr wrap="none" rtlCol="0">
            <a:spAutoFit/>
          </a:bodyPr>
          <a:lstStyle/>
          <a:p>
            <a:r>
              <a:rPr lang="en-US" sz="2800" dirty="0"/>
              <a:t>0</a:t>
            </a:r>
          </a:p>
        </p:txBody>
      </p:sp>
      <p:sp>
        <p:nvSpPr>
          <p:cNvPr id="35" name="TextBox 34">
            <a:extLst>
              <a:ext uri="{FF2B5EF4-FFF2-40B4-BE49-F238E27FC236}">
                <a16:creationId xmlns:a16="http://schemas.microsoft.com/office/drawing/2014/main" id="{ADC47127-4CF4-4C24-B7A4-51D54E10112D}"/>
              </a:ext>
            </a:extLst>
          </p:cNvPr>
          <p:cNvSpPr txBox="1"/>
          <p:nvPr/>
        </p:nvSpPr>
        <p:spPr>
          <a:xfrm>
            <a:off x="4889875" y="2486055"/>
            <a:ext cx="367408" cy="523221"/>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id="{D1296602-0C1C-4C52-A3F8-8C51D8F37A1B}"/>
              </a:ext>
            </a:extLst>
          </p:cNvPr>
          <p:cNvSpPr txBox="1"/>
          <p:nvPr/>
        </p:nvSpPr>
        <p:spPr>
          <a:xfrm>
            <a:off x="5642535" y="2475190"/>
            <a:ext cx="367408" cy="523221"/>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id="{B6126518-F3B0-4250-9CC7-D9A1D7401EBC}"/>
              </a:ext>
            </a:extLst>
          </p:cNvPr>
          <p:cNvSpPr txBox="1"/>
          <p:nvPr/>
        </p:nvSpPr>
        <p:spPr>
          <a:xfrm>
            <a:off x="4077428" y="3279745"/>
            <a:ext cx="367408" cy="523221"/>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id="{78230D9A-2612-4D77-BB74-83CA7BAA5868}"/>
              </a:ext>
            </a:extLst>
          </p:cNvPr>
          <p:cNvSpPr txBox="1"/>
          <p:nvPr/>
        </p:nvSpPr>
        <p:spPr>
          <a:xfrm>
            <a:off x="4889875" y="3289444"/>
            <a:ext cx="367408" cy="523221"/>
          </a:xfrm>
          <a:prstGeom prst="rect">
            <a:avLst/>
          </a:prstGeom>
          <a:noFill/>
        </p:spPr>
        <p:txBody>
          <a:bodyPr wrap="none" rtlCol="0">
            <a:spAutoFit/>
          </a:bodyPr>
          <a:lstStyle/>
          <a:p>
            <a:r>
              <a:rPr lang="en-US" sz="2800" dirty="0"/>
              <a:t>1</a:t>
            </a:r>
          </a:p>
        </p:txBody>
      </p:sp>
      <p:sp>
        <p:nvSpPr>
          <p:cNvPr id="39" name="TextBox 38">
            <a:extLst>
              <a:ext uri="{FF2B5EF4-FFF2-40B4-BE49-F238E27FC236}">
                <a16:creationId xmlns:a16="http://schemas.microsoft.com/office/drawing/2014/main" id="{C45ED506-F4AD-4071-9967-5D5F5AC0F474}"/>
              </a:ext>
            </a:extLst>
          </p:cNvPr>
          <p:cNvSpPr txBox="1"/>
          <p:nvPr/>
        </p:nvSpPr>
        <p:spPr>
          <a:xfrm>
            <a:off x="5642535" y="3278579"/>
            <a:ext cx="367408" cy="523221"/>
          </a:xfrm>
          <a:prstGeom prst="rect">
            <a:avLst/>
          </a:prstGeom>
          <a:noFill/>
        </p:spPr>
        <p:txBody>
          <a:bodyPr wrap="none" rtlCol="0">
            <a:spAutoFit/>
          </a:bodyPr>
          <a:lstStyle/>
          <a:p>
            <a:r>
              <a:rPr lang="en-US" sz="2800" dirty="0"/>
              <a:t>1</a:t>
            </a:r>
          </a:p>
        </p:txBody>
      </p:sp>
      <p:sp>
        <p:nvSpPr>
          <p:cNvPr id="40" name="TextBox 39">
            <a:extLst>
              <a:ext uri="{FF2B5EF4-FFF2-40B4-BE49-F238E27FC236}">
                <a16:creationId xmlns:a16="http://schemas.microsoft.com/office/drawing/2014/main" id="{DBD611FE-822C-4A0A-B64E-429D6769BFA6}"/>
              </a:ext>
            </a:extLst>
          </p:cNvPr>
          <p:cNvSpPr txBox="1"/>
          <p:nvPr/>
        </p:nvSpPr>
        <p:spPr>
          <a:xfrm>
            <a:off x="4077428" y="4136286"/>
            <a:ext cx="367408" cy="523221"/>
          </a:xfrm>
          <a:prstGeom prst="rect">
            <a:avLst/>
          </a:prstGeom>
          <a:noFill/>
        </p:spPr>
        <p:txBody>
          <a:bodyPr wrap="none" rtlCol="0">
            <a:spAutoFit/>
          </a:bodyPr>
          <a:lstStyle/>
          <a:p>
            <a:r>
              <a:rPr lang="en-US" sz="2800" dirty="0"/>
              <a:t>1</a:t>
            </a:r>
          </a:p>
        </p:txBody>
      </p:sp>
      <p:sp>
        <p:nvSpPr>
          <p:cNvPr id="41" name="TextBox 40">
            <a:extLst>
              <a:ext uri="{FF2B5EF4-FFF2-40B4-BE49-F238E27FC236}">
                <a16:creationId xmlns:a16="http://schemas.microsoft.com/office/drawing/2014/main" id="{20176605-38CB-4C5A-8454-BD4796CDF992}"/>
              </a:ext>
            </a:extLst>
          </p:cNvPr>
          <p:cNvSpPr txBox="1"/>
          <p:nvPr/>
        </p:nvSpPr>
        <p:spPr>
          <a:xfrm>
            <a:off x="4889875" y="4145985"/>
            <a:ext cx="367408" cy="523221"/>
          </a:xfrm>
          <a:prstGeom prst="rect">
            <a:avLst/>
          </a:prstGeom>
          <a:noFill/>
        </p:spPr>
        <p:txBody>
          <a:bodyPr wrap="none" rtlCol="0">
            <a:spAutoFit/>
          </a:bodyPr>
          <a:lstStyle/>
          <a:p>
            <a:r>
              <a:rPr lang="en-US" sz="2800" dirty="0"/>
              <a:t>1</a:t>
            </a:r>
          </a:p>
        </p:txBody>
      </p:sp>
      <p:sp>
        <p:nvSpPr>
          <p:cNvPr id="42" name="TextBox 41">
            <a:extLst>
              <a:ext uri="{FF2B5EF4-FFF2-40B4-BE49-F238E27FC236}">
                <a16:creationId xmlns:a16="http://schemas.microsoft.com/office/drawing/2014/main" id="{67E6835C-4C83-4B6E-96F2-1FA961C79F52}"/>
              </a:ext>
            </a:extLst>
          </p:cNvPr>
          <p:cNvSpPr txBox="1"/>
          <p:nvPr/>
        </p:nvSpPr>
        <p:spPr>
          <a:xfrm>
            <a:off x="5642535" y="4135120"/>
            <a:ext cx="367408" cy="523221"/>
          </a:xfrm>
          <a:prstGeom prst="rect">
            <a:avLst/>
          </a:prstGeom>
          <a:noFill/>
        </p:spPr>
        <p:txBody>
          <a:bodyPr wrap="none" rtlCol="0">
            <a:spAutoFit/>
          </a:bodyPr>
          <a:lstStyle/>
          <a:p>
            <a:r>
              <a:rPr lang="en-US" sz="2800" dirty="0"/>
              <a:t>1</a:t>
            </a:r>
          </a:p>
        </p:txBody>
      </p:sp>
      <p:sp>
        <p:nvSpPr>
          <p:cNvPr id="43" name="TextBox 42">
            <a:extLst>
              <a:ext uri="{FF2B5EF4-FFF2-40B4-BE49-F238E27FC236}">
                <a16:creationId xmlns:a16="http://schemas.microsoft.com/office/drawing/2014/main" id="{FE7C16FD-8097-4F0A-B1C6-8CADFE15A563}"/>
              </a:ext>
            </a:extLst>
          </p:cNvPr>
          <p:cNvSpPr txBox="1"/>
          <p:nvPr/>
        </p:nvSpPr>
        <p:spPr>
          <a:xfrm>
            <a:off x="4077428" y="4992714"/>
            <a:ext cx="367408" cy="523221"/>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id="{E222995B-62B6-4920-A0E3-6FB74FB13BF9}"/>
              </a:ext>
            </a:extLst>
          </p:cNvPr>
          <p:cNvSpPr txBox="1"/>
          <p:nvPr/>
        </p:nvSpPr>
        <p:spPr>
          <a:xfrm>
            <a:off x="4889875" y="5002413"/>
            <a:ext cx="367408" cy="523221"/>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id="{8AA80ECA-1CDB-43FC-8F6E-42B56942E467}"/>
              </a:ext>
            </a:extLst>
          </p:cNvPr>
          <p:cNvSpPr txBox="1"/>
          <p:nvPr/>
        </p:nvSpPr>
        <p:spPr>
          <a:xfrm>
            <a:off x="5642535" y="4991548"/>
            <a:ext cx="367408" cy="523221"/>
          </a:xfrm>
          <a:prstGeom prst="rect">
            <a:avLst/>
          </a:prstGeom>
          <a:noFill/>
        </p:spPr>
        <p:txBody>
          <a:bodyPr wrap="none" rtlCol="0">
            <a:spAutoFit/>
          </a:bodyPr>
          <a:lstStyle/>
          <a:p>
            <a:r>
              <a:rPr lang="en-US" sz="2800" dirty="0"/>
              <a:t>1</a:t>
            </a:r>
          </a:p>
        </p:txBody>
      </p:sp>
      <p:sp>
        <p:nvSpPr>
          <p:cNvPr id="46" name="Flowchart: Alternate Process 45">
            <a:extLst>
              <a:ext uri="{FF2B5EF4-FFF2-40B4-BE49-F238E27FC236}">
                <a16:creationId xmlns:a16="http://schemas.microsoft.com/office/drawing/2014/main" id="{993674FC-A27C-414A-B384-80F94D79D648}"/>
              </a:ext>
            </a:extLst>
          </p:cNvPr>
          <p:cNvSpPr/>
          <p:nvPr/>
        </p:nvSpPr>
        <p:spPr>
          <a:xfrm>
            <a:off x="4776167" y="2366262"/>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Alternate Process 46">
            <a:extLst>
              <a:ext uri="{FF2B5EF4-FFF2-40B4-BE49-F238E27FC236}">
                <a16:creationId xmlns:a16="http://schemas.microsoft.com/office/drawing/2014/main" id="{D2E4EC84-F9DA-4D07-A2E2-FA5E0CE1ED4F}"/>
              </a:ext>
            </a:extLst>
          </p:cNvPr>
          <p:cNvSpPr/>
          <p:nvPr/>
        </p:nvSpPr>
        <p:spPr>
          <a:xfrm>
            <a:off x="3991136" y="2361797"/>
            <a:ext cx="1287374" cy="3181291"/>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12C0B7D-1BBA-4243-9D0E-357DD2573386}"/>
                  </a:ext>
                </a:extLst>
              </p:cNvPr>
              <p:cNvSpPr txBox="1"/>
              <p:nvPr/>
            </p:nvSpPr>
            <p:spPr>
              <a:xfrm>
                <a:off x="1737624" y="1011937"/>
                <a:ext cx="512037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(1, 2, 3, 4, 5, 6, 7, 8, 9, 10, 11, 12, 13, 14, 15)</m:t>
                          </m:r>
                        </m:e>
                      </m:nary>
                    </m:oMath>
                  </m:oMathPara>
                </a14:m>
                <a:endParaRPr lang="en-IN" dirty="0"/>
              </a:p>
            </p:txBody>
          </p:sp>
        </mc:Choice>
        <mc:Fallback xmlns="">
          <p:sp>
            <p:nvSpPr>
              <p:cNvPr id="48" name="TextBox 47">
                <a:extLst>
                  <a:ext uri="{FF2B5EF4-FFF2-40B4-BE49-F238E27FC236}">
                    <a16:creationId xmlns:a16="http://schemas.microsoft.com/office/drawing/2014/main" id="{E12C0B7D-1BBA-4243-9D0E-357DD2573386}"/>
                  </a:ext>
                </a:extLst>
              </p:cNvPr>
              <p:cNvSpPr txBox="1">
                <a:spLocks noRot="1" noChangeAspect="1" noMove="1" noResize="1" noEditPoints="1" noAdjustHandles="1" noChangeArrowheads="1" noChangeShapeType="1" noTextEdit="1"/>
              </p:cNvSpPr>
              <p:nvPr/>
            </p:nvSpPr>
            <p:spPr>
              <a:xfrm>
                <a:off x="1737624" y="1011937"/>
                <a:ext cx="5120376" cy="512063"/>
              </a:xfrm>
              <a:prstGeom prst="rect">
                <a:avLst/>
              </a:prstGeom>
              <a:blipFill>
                <a:blip r:embed="rId2"/>
                <a:stretch>
                  <a:fillRect/>
                </a:stretch>
              </a:blipFill>
            </p:spPr>
            <p:txBody>
              <a:bodyPr/>
              <a:lstStyle/>
              <a:p>
                <a:r>
                  <a:rPr lang="en-IN">
                    <a:noFill/>
                  </a:rPr>
                  <a:t> </a:t>
                </a:r>
              </a:p>
            </p:txBody>
          </p:sp>
        </mc:Fallback>
      </mc:AlternateContent>
      <p:sp>
        <p:nvSpPr>
          <p:cNvPr id="49" name="TextBox 48">
            <a:extLst>
              <a:ext uri="{FF2B5EF4-FFF2-40B4-BE49-F238E27FC236}">
                <a16:creationId xmlns:a16="http://schemas.microsoft.com/office/drawing/2014/main" id="{6CF7DAF8-D135-4803-B62D-B0E59945BB75}"/>
              </a:ext>
            </a:extLst>
          </p:cNvPr>
          <p:cNvSpPr txBox="1"/>
          <p:nvPr/>
        </p:nvSpPr>
        <p:spPr>
          <a:xfrm>
            <a:off x="3295905" y="3250606"/>
            <a:ext cx="367408" cy="523221"/>
          </a:xfrm>
          <a:prstGeom prst="rect">
            <a:avLst/>
          </a:prstGeom>
          <a:noFill/>
        </p:spPr>
        <p:txBody>
          <a:bodyPr wrap="none" rtlCol="0">
            <a:spAutoFit/>
          </a:bodyPr>
          <a:lstStyle/>
          <a:p>
            <a:r>
              <a:rPr lang="en-US" sz="2800" dirty="0"/>
              <a:t>1</a:t>
            </a:r>
          </a:p>
        </p:txBody>
      </p:sp>
      <p:sp>
        <p:nvSpPr>
          <p:cNvPr id="50" name="TextBox 49">
            <a:extLst>
              <a:ext uri="{FF2B5EF4-FFF2-40B4-BE49-F238E27FC236}">
                <a16:creationId xmlns:a16="http://schemas.microsoft.com/office/drawing/2014/main" id="{0F0C39F5-2836-4876-8B3E-C07834CB309D}"/>
              </a:ext>
            </a:extLst>
          </p:cNvPr>
          <p:cNvSpPr txBox="1"/>
          <p:nvPr/>
        </p:nvSpPr>
        <p:spPr>
          <a:xfrm>
            <a:off x="3295905" y="4120009"/>
            <a:ext cx="367408" cy="523221"/>
          </a:xfrm>
          <a:prstGeom prst="rect">
            <a:avLst/>
          </a:prstGeom>
          <a:noFill/>
        </p:spPr>
        <p:txBody>
          <a:bodyPr wrap="none" rtlCol="0">
            <a:spAutoFit/>
          </a:bodyPr>
          <a:lstStyle/>
          <a:p>
            <a:r>
              <a:rPr lang="en-US" sz="2800" dirty="0"/>
              <a:t>1</a:t>
            </a:r>
          </a:p>
        </p:txBody>
      </p:sp>
      <p:sp>
        <p:nvSpPr>
          <p:cNvPr id="51" name="TextBox 50">
            <a:extLst>
              <a:ext uri="{FF2B5EF4-FFF2-40B4-BE49-F238E27FC236}">
                <a16:creationId xmlns:a16="http://schemas.microsoft.com/office/drawing/2014/main" id="{4CEFC4BD-10CC-4FC5-BE3D-A64DE897BB28}"/>
              </a:ext>
            </a:extLst>
          </p:cNvPr>
          <p:cNvSpPr txBox="1"/>
          <p:nvPr/>
        </p:nvSpPr>
        <p:spPr>
          <a:xfrm>
            <a:off x="3304889" y="4983202"/>
            <a:ext cx="367408" cy="523221"/>
          </a:xfrm>
          <a:prstGeom prst="rect">
            <a:avLst/>
          </a:prstGeom>
          <a:noFill/>
        </p:spPr>
        <p:txBody>
          <a:bodyPr wrap="none" rtlCol="0">
            <a:spAutoFit/>
          </a:bodyPr>
          <a:lstStyle/>
          <a:p>
            <a:r>
              <a:rPr lang="en-US" sz="2800" dirty="0"/>
              <a:t>1</a:t>
            </a:r>
          </a:p>
        </p:txBody>
      </p:sp>
      <p:sp>
        <p:nvSpPr>
          <p:cNvPr id="52" name="Flowchart: Alternate Process 51">
            <a:extLst>
              <a:ext uri="{FF2B5EF4-FFF2-40B4-BE49-F238E27FC236}">
                <a16:creationId xmlns:a16="http://schemas.microsoft.com/office/drawing/2014/main" id="{3E7A2D1E-C0B1-4009-8137-EFCF3C402C68}"/>
              </a:ext>
            </a:extLst>
          </p:cNvPr>
          <p:cNvSpPr/>
          <p:nvPr/>
        </p:nvSpPr>
        <p:spPr>
          <a:xfrm rot="5400000">
            <a:off x="4109286" y="2412911"/>
            <a:ext cx="1287374" cy="3143253"/>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Alternate Process 52">
            <a:extLst>
              <a:ext uri="{FF2B5EF4-FFF2-40B4-BE49-F238E27FC236}">
                <a16:creationId xmlns:a16="http://schemas.microsoft.com/office/drawing/2014/main" id="{1D7F6988-8747-4EED-91BC-C938E75EE0A3}"/>
              </a:ext>
            </a:extLst>
          </p:cNvPr>
          <p:cNvSpPr/>
          <p:nvPr/>
        </p:nvSpPr>
        <p:spPr>
          <a:xfrm rot="5400000">
            <a:off x="4109285" y="3299393"/>
            <a:ext cx="1287374" cy="3143253"/>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52729E9-4C29-4B2D-B7B0-BAA42F56D80B}"/>
              </a:ext>
            </a:extLst>
          </p:cNvPr>
          <p:cNvSpPr txBox="1"/>
          <p:nvPr/>
        </p:nvSpPr>
        <p:spPr>
          <a:xfrm>
            <a:off x="3338867" y="5858841"/>
            <a:ext cx="2724674" cy="461665"/>
          </a:xfrm>
          <a:prstGeom prst="rect">
            <a:avLst/>
          </a:prstGeom>
          <a:noFill/>
        </p:spPr>
        <p:txBody>
          <a:bodyPr wrap="square" rtlCol="0">
            <a:spAutoFit/>
          </a:bodyPr>
          <a:lstStyle/>
          <a:p>
            <a:r>
              <a:rPr lang="en-US" sz="2400" dirty="0"/>
              <a:t>V = D</a:t>
            </a:r>
            <a:r>
              <a:rPr lang="en-US" sz="2400" baseline="-25000" dirty="0"/>
              <a:t>3</a:t>
            </a:r>
            <a:r>
              <a:rPr lang="en-US" sz="2400" dirty="0"/>
              <a:t> + D</a:t>
            </a:r>
            <a:r>
              <a:rPr lang="en-US" sz="2400" baseline="-25000" dirty="0"/>
              <a:t>2 </a:t>
            </a:r>
            <a:r>
              <a:rPr lang="en-US" sz="2400" dirty="0"/>
              <a:t>+ D</a:t>
            </a:r>
            <a:r>
              <a:rPr lang="en-US" sz="2400" baseline="-25000" dirty="0"/>
              <a:t>1</a:t>
            </a:r>
            <a:r>
              <a:rPr lang="en-US" sz="2400" dirty="0"/>
              <a:t> + D</a:t>
            </a:r>
            <a:r>
              <a:rPr lang="en-US" sz="2400" baseline="-25000" dirty="0"/>
              <a:t>0</a:t>
            </a:r>
            <a:endParaRPr lang="en-IN" sz="2400" dirty="0"/>
          </a:p>
        </p:txBody>
      </p:sp>
    </p:spTree>
    <p:extLst>
      <p:ext uri="{BB962C8B-B14F-4D97-AF65-F5344CB8AC3E}">
        <p14:creationId xmlns:p14="http://schemas.microsoft.com/office/powerpoint/2010/main" val="2887618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animBg="1"/>
      <p:bldP spid="47" grpId="0" animBg="1"/>
      <p:bldP spid="48" grpId="0"/>
      <p:bldP spid="49" grpId="0"/>
      <p:bldP spid="50" grpId="0"/>
      <p:bldP spid="51" grpId="0"/>
      <p:bldP spid="52" grpId="0" animBg="1"/>
      <p:bldP spid="53" grpId="0" animBg="1"/>
      <p:bldP spid="5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7CF9-1690-4BDE-8F34-722BF7887EB6}"/>
              </a:ext>
            </a:extLst>
          </p:cNvPr>
          <p:cNvSpPr>
            <a:spLocks noGrp="1"/>
          </p:cNvSpPr>
          <p:nvPr>
            <p:ph type="title"/>
          </p:nvPr>
        </p:nvSpPr>
        <p:spPr/>
        <p:txBody>
          <a:bodyPr/>
          <a:lstStyle/>
          <a:p>
            <a:r>
              <a:rPr lang="en-US" dirty="0"/>
              <a:t>Priority Encoder</a:t>
            </a:r>
            <a:endParaRPr lang="en-IN" dirty="0"/>
          </a:p>
        </p:txBody>
      </p:sp>
      <p:sp>
        <p:nvSpPr>
          <p:cNvPr id="4" name="Delay 68">
            <a:extLst>
              <a:ext uri="{FF2B5EF4-FFF2-40B4-BE49-F238E27FC236}">
                <a16:creationId xmlns:a16="http://schemas.microsoft.com/office/drawing/2014/main" id="{0AC58D7A-395D-4383-ABE1-4D7BC165FB39}"/>
              </a:ext>
            </a:extLst>
          </p:cNvPr>
          <p:cNvSpPr/>
          <p:nvPr/>
        </p:nvSpPr>
        <p:spPr>
          <a:xfrm>
            <a:off x="3715751" y="1790695"/>
            <a:ext cx="635299" cy="533400"/>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BC85C20B-A517-4DA4-9ABD-200E208E4B77}"/>
              </a:ext>
            </a:extLst>
          </p:cNvPr>
          <p:cNvGrpSpPr/>
          <p:nvPr/>
        </p:nvGrpSpPr>
        <p:grpSpPr>
          <a:xfrm>
            <a:off x="1838959" y="2954055"/>
            <a:ext cx="5380972" cy="541762"/>
            <a:chOff x="3183257" y="3048833"/>
            <a:chExt cx="5380972" cy="541762"/>
          </a:xfrm>
        </p:grpSpPr>
        <p:cxnSp>
          <p:nvCxnSpPr>
            <p:cNvPr id="8" name="Straight Connector 7">
              <a:extLst>
                <a:ext uri="{FF2B5EF4-FFF2-40B4-BE49-F238E27FC236}">
                  <a16:creationId xmlns:a16="http://schemas.microsoft.com/office/drawing/2014/main" id="{78CAE529-DC66-4A8F-85C2-71F4FE1C4119}"/>
                </a:ext>
              </a:extLst>
            </p:cNvPr>
            <p:cNvCxnSpPr/>
            <p:nvPr/>
          </p:nvCxnSpPr>
          <p:spPr>
            <a:xfrm flipV="1">
              <a:off x="3183257" y="3456354"/>
              <a:ext cx="86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CEB5FB-5DE6-40A3-ABDC-57E7A974F0B8}"/>
                </a:ext>
              </a:extLst>
            </p:cNvPr>
            <p:cNvCxnSpPr/>
            <p:nvPr/>
          </p:nvCxnSpPr>
          <p:spPr>
            <a:xfrm flipV="1">
              <a:off x="3636540" y="3182035"/>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3284B-54D8-4CE1-8CF2-5ED48F2AAA9C}"/>
                </a:ext>
              </a:extLst>
            </p:cNvPr>
            <p:cNvCxnSpPr/>
            <p:nvPr/>
          </p:nvCxnSpPr>
          <p:spPr>
            <a:xfrm flipV="1">
              <a:off x="4712229" y="3308644"/>
              <a:ext cx="3852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890D9AA-5B85-4EBE-A534-BA5430C6E41F}"/>
                </a:ext>
              </a:extLst>
            </p:cNvPr>
            <p:cNvGrpSpPr/>
            <p:nvPr/>
          </p:nvGrpSpPr>
          <p:grpSpPr>
            <a:xfrm>
              <a:off x="3990333" y="3048833"/>
              <a:ext cx="713007" cy="541762"/>
              <a:chOff x="3990333" y="3048833"/>
              <a:chExt cx="713007" cy="541762"/>
            </a:xfrm>
          </p:grpSpPr>
          <p:sp>
            <p:nvSpPr>
              <p:cNvPr id="12" name="Stored Data 71">
                <a:extLst>
                  <a:ext uri="{FF2B5EF4-FFF2-40B4-BE49-F238E27FC236}">
                    <a16:creationId xmlns:a16="http://schemas.microsoft.com/office/drawing/2014/main" id="{64B9EEF6-4C12-440F-A5FC-B3086323551C}"/>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tored Data 71">
                <a:extLst>
                  <a:ext uri="{FF2B5EF4-FFF2-40B4-BE49-F238E27FC236}">
                    <a16:creationId xmlns:a16="http://schemas.microsoft.com/office/drawing/2014/main" id="{F5428A4A-EA93-47D1-A46C-BA9B2487DD07}"/>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4" name="Group 13">
            <a:extLst>
              <a:ext uri="{FF2B5EF4-FFF2-40B4-BE49-F238E27FC236}">
                <a16:creationId xmlns:a16="http://schemas.microsoft.com/office/drawing/2014/main" id="{1E6D12D0-1DF9-4ED2-8DB2-9E32E7F228BE}"/>
              </a:ext>
            </a:extLst>
          </p:cNvPr>
          <p:cNvGrpSpPr/>
          <p:nvPr/>
        </p:nvGrpSpPr>
        <p:grpSpPr>
          <a:xfrm>
            <a:off x="5451144" y="3810000"/>
            <a:ext cx="1762864" cy="541762"/>
            <a:chOff x="3636540" y="3048833"/>
            <a:chExt cx="1762864" cy="541762"/>
          </a:xfrm>
        </p:grpSpPr>
        <p:cxnSp>
          <p:nvCxnSpPr>
            <p:cNvPr id="15" name="Straight Connector 14">
              <a:extLst>
                <a:ext uri="{FF2B5EF4-FFF2-40B4-BE49-F238E27FC236}">
                  <a16:creationId xmlns:a16="http://schemas.microsoft.com/office/drawing/2014/main" id="{46072201-B5F7-4E2B-A449-4509C52BB50E}"/>
                </a:ext>
              </a:extLst>
            </p:cNvPr>
            <p:cNvCxnSpPr/>
            <p:nvPr/>
          </p:nvCxnSpPr>
          <p:spPr>
            <a:xfrm flipV="1">
              <a:off x="3636540" y="347343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52433B-95EE-4737-8EB6-2EF8FC467869}"/>
                </a:ext>
              </a:extLst>
            </p:cNvPr>
            <p:cNvCxnSpPr/>
            <p:nvPr/>
          </p:nvCxnSpPr>
          <p:spPr>
            <a:xfrm flipV="1">
              <a:off x="3636540" y="331623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34B301-C887-4F00-ABE1-B3A0D122D203}"/>
                </a:ext>
              </a:extLst>
            </p:cNvPr>
            <p:cNvCxnSpPr/>
            <p:nvPr/>
          </p:nvCxnSpPr>
          <p:spPr>
            <a:xfrm flipV="1">
              <a:off x="4715404" y="3311819"/>
              <a:ext cx="684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724A123-1E44-4F38-81C8-F40852662871}"/>
                </a:ext>
              </a:extLst>
            </p:cNvPr>
            <p:cNvGrpSpPr/>
            <p:nvPr/>
          </p:nvGrpSpPr>
          <p:grpSpPr>
            <a:xfrm>
              <a:off x="3990333" y="3048833"/>
              <a:ext cx="713007" cy="541762"/>
              <a:chOff x="3990333" y="3048833"/>
              <a:chExt cx="713007" cy="541762"/>
            </a:xfrm>
          </p:grpSpPr>
          <p:sp>
            <p:nvSpPr>
              <p:cNvPr id="19" name="Stored Data 71">
                <a:extLst>
                  <a:ext uri="{FF2B5EF4-FFF2-40B4-BE49-F238E27FC236}">
                    <a16:creationId xmlns:a16="http://schemas.microsoft.com/office/drawing/2014/main" id="{8237C745-A367-4C52-903F-0404122DA3B0}"/>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ored Data 71">
                <a:extLst>
                  <a:ext uri="{FF2B5EF4-FFF2-40B4-BE49-F238E27FC236}">
                    <a16:creationId xmlns:a16="http://schemas.microsoft.com/office/drawing/2014/main" id="{CC8F6043-50C0-4D3A-8E30-818113FE1F39}"/>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21" name="Straight Connector 20">
            <a:extLst>
              <a:ext uri="{FF2B5EF4-FFF2-40B4-BE49-F238E27FC236}">
                <a16:creationId xmlns:a16="http://schemas.microsoft.com/office/drawing/2014/main" id="{9E171DB3-6692-4540-8C46-999804D28281}"/>
              </a:ext>
            </a:extLst>
          </p:cNvPr>
          <p:cNvCxnSpPr/>
          <p:nvPr/>
        </p:nvCxnSpPr>
        <p:spPr>
          <a:xfrm flipV="1">
            <a:off x="5444368" y="391167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217E14F4-D84C-4502-B6A0-808D060BE48D}"/>
              </a:ext>
            </a:extLst>
          </p:cNvPr>
          <p:cNvGrpSpPr/>
          <p:nvPr/>
        </p:nvGrpSpPr>
        <p:grpSpPr>
          <a:xfrm>
            <a:off x="5367020" y="1248938"/>
            <a:ext cx="1860044" cy="541762"/>
            <a:chOff x="3593360" y="3048833"/>
            <a:chExt cx="1860044" cy="541762"/>
          </a:xfrm>
        </p:grpSpPr>
        <p:cxnSp>
          <p:nvCxnSpPr>
            <p:cNvPr id="23" name="Straight Connector 22">
              <a:extLst>
                <a:ext uri="{FF2B5EF4-FFF2-40B4-BE49-F238E27FC236}">
                  <a16:creationId xmlns:a16="http://schemas.microsoft.com/office/drawing/2014/main" id="{B8009610-3845-418C-A38A-564CCDB2CEB7}"/>
                </a:ext>
              </a:extLst>
            </p:cNvPr>
            <p:cNvCxnSpPr/>
            <p:nvPr/>
          </p:nvCxnSpPr>
          <p:spPr>
            <a:xfrm flipV="1">
              <a:off x="3593360" y="3446194"/>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287C8D-A5F7-4544-92E6-D965F506F4E6}"/>
                </a:ext>
              </a:extLst>
            </p:cNvPr>
            <p:cNvCxnSpPr/>
            <p:nvPr/>
          </p:nvCxnSpPr>
          <p:spPr>
            <a:xfrm flipV="1">
              <a:off x="3636540" y="3176955"/>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873EB2-9E6E-4F10-9C34-CD48E9CBC021}"/>
                </a:ext>
              </a:extLst>
            </p:cNvPr>
            <p:cNvCxnSpPr/>
            <p:nvPr/>
          </p:nvCxnSpPr>
          <p:spPr>
            <a:xfrm flipV="1">
              <a:off x="4715404" y="3312877"/>
              <a:ext cx="738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75194E1-10BC-46E8-8AB3-CF63FF483BED}"/>
                </a:ext>
              </a:extLst>
            </p:cNvPr>
            <p:cNvGrpSpPr/>
            <p:nvPr/>
          </p:nvGrpSpPr>
          <p:grpSpPr>
            <a:xfrm>
              <a:off x="3990333" y="3048833"/>
              <a:ext cx="713007" cy="541762"/>
              <a:chOff x="3990333" y="3048833"/>
              <a:chExt cx="713007" cy="541762"/>
            </a:xfrm>
          </p:grpSpPr>
          <p:sp>
            <p:nvSpPr>
              <p:cNvPr id="27" name="Stored Data 71">
                <a:extLst>
                  <a:ext uri="{FF2B5EF4-FFF2-40B4-BE49-F238E27FC236}">
                    <a16:creationId xmlns:a16="http://schemas.microsoft.com/office/drawing/2014/main" id="{FEBFA5FD-6772-412C-BD20-A510F9A6C984}"/>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ored Data 71">
                <a:extLst>
                  <a:ext uri="{FF2B5EF4-FFF2-40B4-BE49-F238E27FC236}">
                    <a16:creationId xmlns:a16="http://schemas.microsoft.com/office/drawing/2014/main" id="{4F146C14-834A-4733-8F43-464EB402FEEE}"/>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9" name="Group 28">
            <a:extLst>
              <a:ext uri="{FF2B5EF4-FFF2-40B4-BE49-F238E27FC236}">
                <a16:creationId xmlns:a16="http://schemas.microsoft.com/office/drawing/2014/main" id="{ADFB0E57-3B6E-486A-B258-DCB2F0C56C13}"/>
              </a:ext>
            </a:extLst>
          </p:cNvPr>
          <p:cNvGrpSpPr/>
          <p:nvPr/>
        </p:nvGrpSpPr>
        <p:grpSpPr>
          <a:xfrm>
            <a:off x="2433355" y="1765336"/>
            <a:ext cx="859791" cy="360001"/>
            <a:chOff x="5166625" y="1865088"/>
            <a:chExt cx="507561" cy="192024"/>
          </a:xfrm>
        </p:grpSpPr>
        <p:grpSp>
          <p:nvGrpSpPr>
            <p:cNvPr id="30" name="Group 29">
              <a:extLst>
                <a:ext uri="{FF2B5EF4-FFF2-40B4-BE49-F238E27FC236}">
                  <a16:creationId xmlns:a16="http://schemas.microsoft.com/office/drawing/2014/main" id="{009B9E71-CC4C-4A88-BBA2-0B7199337761}"/>
                </a:ext>
              </a:extLst>
            </p:cNvPr>
            <p:cNvGrpSpPr/>
            <p:nvPr/>
          </p:nvGrpSpPr>
          <p:grpSpPr>
            <a:xfrm rot="16200000">
              <a:off x="5327584" y="1848093"/>
              <a:ext cx="192024" cy="226013"/>
              <a:chOff x="5308290" y="1961560"/>
              <a:chExt cx="192024" cy="226013"/>
            </a:xfrm>
          </p:grpSpPr>
          <p:sp>
            <p:nvSpPr>
              <p:cNvPr id="33" name="Triangle 100">
                <a:extLst>
                  <a:ext uri="{FF2B5EF4-FFF2-40B4-BE49-F238E27FC236}">
                    <a16:creationId xmlns:a16="http://schemas.microsoft.com/office/drawing/2014/main" id="{1EF7C359-F290-46FA-BF33-37F16BDD3EC4}"/>
                  </a:ext>
                </a:extLst>
              </p:cNvPr>
              <p:cNvSpPr/>
              <p:nvPr/>
            </p:nvSpPr>
            <p:spPr>
              <a:xfrm rot="10800000">
                <a:off x="5308290" y="1961560"/>
                <a:ext cx="192024" cy="170016"/>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Oval 33">
                <a:extLst>
                  <a:ext uri="{FF2B5EF4-FFF2-40B4-BE49-F238E27FC236}">
                    <a16:creationId xmlns:a16="http://schemas.microsoft.com/office/drawing/2014/main" id="{383EA2A7-0948-41CD-89AB-55C4C9FD1EAC}"/>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31" name="Straight Connector 30">
              <a:extLst>
                <a:ext uri="{FF2B5EF4-FFF2-40B4-BE49-F238E27FC236}">
                  <a16:creationId xmlns:a16="http://schemas.microsoft.com/office/drawing/2014/main" id="{7CCEAD0E-7D17-430D-88F0-35CB08460041}"/>
                </a:ext>
              </a:extLst>
            </p:cNvPr>
            <p:cNvCxnSpPr>
              <a:cxnSpLocks/>
            </p:cNvCxnSpPr>
            <p:nvPr/>
          </p:nvCxnSpPr>
          <p:spPr>
            <a:xfrm>
              <a:off x="5166625"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E2DE9D-D7BE-4D8A-87E1-30A4988566E9}"/>
                </a:ext>
              </a:extLst>
            </p:cNvPr>
            <p:cNvCxnSpPr/>
            <p:nvPr/>
          </p:nvCxnSpPr>
          <p:spPr>
            <a:xfrm>
              <a:off x="5530186" y="1960773"/>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C06270B4-7312-4B6B-A7C1-3FE4B320D8DC}"/>
              </a:ext>
            </a:extLst>
          </p:cNvPr>
          <p:cNvCxnSpPr/>
          <p:nvPr/>
        </p:nvCxnSpPr>
        <p:spPr>
          <a:xfrm flipV="1">
            <a:off x="3256555" y="1945065"/>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D1A81A-FA84-4454-B869-E89ACB851EAB}"/>
              </a:ext>
            </a:extLst>
          </p:cNvPr>
          <p:cNvCxnSpPr/>
          <p:nvPr/>
        </p:nvCxnSpPr>
        <p:spPr>
          <a:xfrm flipV="1">
            <a:off x="965200" y="2212691"/>
            <a:ext cx="275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CA3C7B-FA3F-4093-8623-7AD7613C37C3}"/>
              </a:ext>
            </a:extLst>
          </p:cNvPr>
          <p:cNvCxnSpPr/>
          <p:nvPr/>
        </p:nvCxnSpPr>
        <p:spPr>
          <a:xfrm flipV="1">
            <a:off x="962400" y="1938373"/>
            <a:ext cx="1476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67C443-D9E7-4822-BA3D-093E8C92E8D4}"/>
              </a:ext>
            </a:extLst>
          </p:cNvPr>
          <p:cNvCxnSpPr/>
          <p:nvPr/>
        </p:nvCxnSpPr>
        <p:spPr>
          <a:xfrm flipV="1">
            <a:off x="961751" y="1379737"/>
            <a:ext cx="446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7409DD-46E4-437D-8A31-10DE08EE19C8}"/>
              </a:ext>
            </a:extLst>
          </p:cNvPr>
          <p:cNvCxnSpPr/>
          <p:nvPr/>
        </p:nvCxnSpPr>
        <p:spPr>
          <a:xfrm flipV="1">
            <a:off x="4349307" y="2063182"/>
            <a:ext cx="104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CE3552-1EC1-4BBE-BD75-7F112F75D2C9}"/>
              </a:ext>
            </a:extLst>
          </p:cNvPr>
          <p:cNvCxnSpPr>
            <a:cxnSpLocks/>
          </p:cNvCxnSpPr>
          <p:nvPr/>
        </p:nvCxnSpPr>
        <p:spPr>
          <a:xfrm rot="16200000" flipV="1">
            <a:off x="5164960" y="1855207"/>
            <a:ext cx="432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233E2F5-6F1D-4F20-AC74-AE9824CA492C}"/>
              </a:ext>
            </a:extLst>
          </p:cNvPr>
          <p:cNvCxnSpPr>
            <a:cxnSpLocks/>
          </p:cNvCxnSpPr>
          <p:nvPr/>
        </p:nvCxnSpPr>
        <p:spPr>
          <a:xfrm rot="16200000" flipV="1">
            <a:off x="1440067" y="2232963"/>
            <a:ext cx="1728000" cy="907"/>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FAC45D-BFD7-4B8E-8E5F-E5F1F98D8EF9}"/>
              </a:ext>
            </a:extLst>
          </p:cNvPr>
          <p:cNvCxnSpPr>
            <a:cxnSpLocks/>
          </p:cNvCxnSpPr>
          <p:nvPr/>
        </p:nvCxnSpPr>
        <p:spPr>
          <a:xfrm rot="16200000" flipV="1">
            <a:off x="1128436" y="2653845"/>
            <a:ext cx="1440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BBA96B-920E-4CEB-9A8E-FF0822D7C912}"/>
              </a:ext>
            </a:extLst>
          </p:cNvPr>
          <p:cNvCxnSpPr/>
          <p:nvPr/>
        </p:nvCxnSpPr>
        <p:spPr>
          <a:xfrm flipV="1">
            <a:off x="990600" y="4236267"/>
            <a:ext cx="446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4B7A247-25FF-449F-89C8-11895844504D}"/>
              </a:ext>
            </a:extLst>
          </p:cNvPr>
          <p:cNvCxnSpPr/>
          <p:nvPr/>
        </p:nvCxnSpPr>
        <p:spPr>
          <a:xfrm flipV="1">
            <a:off x="1490400" y="4077546"/>
            <a:ext cx="3996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D8103D-3E4C-4D74-ABDA-0FE328BBA214}"/>
              </a:ext>
            </a:extLst>
          </p:cNvPr>
          <p:cNvCxnSpPr>
            <a:cxnSpLocks/>
          </p:cNvCxnSpPr>
          <p:nvPr/>
        </p:nvCxnSpPr>
        <p:spPr>
          <a:xfrm rot="16200000" flipV="1">
            <a:off x="563493" y="3152173"/>
            <a:ext cx="1872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9DA0E07-E1D1-466F-8544-3E1783BDD26A}"/>
              </a:ext>
            </a:extLst>
          </p:cNvPr>
          <p:cNvCxnSpPr>
            <a:cxnSpLocks/>
          </p:cNvCxnSpPr>
          <p:nvPr/>
        </p:nvCxnSpPr>
        <p:spPr>
          <a:xfrm rot="16200000" flipV="1">
            <a:off x="5090444" y="3560116"/>
            <a:ext cx="720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CD66DC-AA14-4205-BDF4-A918459F9715}"/>
              </a:ext>
            </a:extLst>
          </p:cNvPr>
          <p:cNvSpPr txBox="1"/>
          <p:nvPr/>
        </p:nvSpPr>
        <p:spPr>
          <a:xfrm>
            <a:off x="603345" y="1193800"/>
            <a:ext cx="578075" cy="400110"/>
          </a:xfrm>
          <a:prstGeom prst="rect">
            <a:avLst/>
          </a:prstGeom>
          <a:noFill/>
        </p:spPr>
        <p:txBody>
          <a:bodyPr wrap="square" rtlCol="0">
            <a:spAutoFit/>
          </a:bodyPr>
          <a:lstStyle/>
          <a:p>
            <a:r>
              <a:rPr lang="en-US" sz="2000" dirty="0"/>
              <a:t>D</a:t>
            </a:r>
            <a:r>
              <a:rPr lang="en-US" sz="2000" baseline="-25000" dirty="0"/>
              <a:t>3</a:t>
            </a:r>
            <a:endParaRPr lang="en-IN" sz="2000" dirty="0"/>
          </a:p>
        </p:txBody>
      </p:sp>
      <p:sp>
        <p:nvSpPr>
          <p:cNvPr id="48" name="TextBox 47">
            <a:extLst>
              <a:ext uri="{FF2B5EF4-FFF2-40B4-BE49-F238E27FC236}">
                <a16:creationId xmlns:a16="http://schemas.microsoft.com/office/drawing/2014/main" id="{C8C1EF73-0296-4C50-ADF4-BD12291FAA38}"/>
              </a:ext>
            </a:extLst>
          </p:cNvPr>
          <p:cNvSpPr txBox="1"/>
          <p:nvPr/>
        </p:nvSpPr>
        <p:spPr>
          <a:xfrm>
            <a:off x="603344" y="1733460"/>
            <a:ext cx="578075" cy="400110"/>
          </a:xfrm>
          <a:prstGeom prst="rect">
            <a:avLst/>
          </a:prstGeom>
          <a:noFill/>
        </p:spPr>
        <p:txBody>
          <a:bodyPr wrap="square" rtlCol="0">
            <a:spAutoFit/>
          </a:bodyPr>
          <a:lstStyle/>
          <a:p>
            <a:r>
              <a:rPr lang="en-US" sz="2000" dirty="0"/>
              <a:t>D</a:t>
            </a:r>
            <a:r>
              <a:rPr lang="en-US" sz="2000" baseline="-25000" dirty="0"/>
              <a:t>2</a:t>
            </a:r>
            <a:endParaRPr lang="en-IN" sz="2000" dirty="0"/>
          </a:p>
        </p:txBody>
      </p:sp>
      <p:sp>
        <p:nvSpPr>
          <p:cNvPr id="49" name="TextBox 48">
            <a:extLst>
              <a:ext uri="{FF2B5EF4-FFF2-40B4-BE49-F238E27FC236}">
                <a16:creationId xmlns:a16="http://schemas.microsoft.com/office/drawing/2014/main" id="{13E04EEE-6AA8-4099-9ABB-F9B4CC8AA0D2}"/>
              </a:ext>
            </a:extLst>
          </p:cNvPr>
          <p:cNvSpPr txBox="1"/>
          <p:nvPr/>
        </p:nvSpPr>
        <p:spPr>
          <a:xfrm>
            <a:off x="603343" y="2008060"/>
            <a:ext cx="578075" cy="400110"/>
          </a:xfrm>
          <a:prstGeom prst="rect">
            <a:avLst/>
          </a:prstGeom>
          <a:noFill/>
        </p:spPr>
        <p:txBody>
          <a:bodyPr wrap="square" rtlCol="0">
            <a:spAutoFit/>
          </a:bodyPr>
          <a:lstStyle/>
          <a:p>
            <a:r>
              <a:rPr lang="en-US" sz="2000" dirty="0"/>
              <a:t>D</a:t>
            </a:r>
            <a:r>
              <a:rPr lang="en-US" sz="2000" baseline="-25000" dirty="0"/>
              <a:t>1</a:t>
            </a:r>
            <a:endParaRPr lang="en-IN" sz="2000" dirty="0"/>
          </a:p>
        </p:txBody>
      </p:sp>
      <p:sp>
        <p:nvSpPr>
          <p:cNvPr id="50" name="TextBox 49">
            <a:extLst>
              <a:ext uri="{FF2B5EF4-FFF2-40B4-BE49-F238E27FC236}">
                <a16:creationId xmlns:a16="http://schemas.microsoft.com/office/drawing/2014/main" id="{D8A6E746-B254-40FE-9957-9F5D38AB0660}"/>
              </a:ext>
            </a:extLst>
          </p:cNvPr>
          <p:cNvSpPr txBox="1"/>
          <p:nvPr/>
        </p:nvSpPr>
        <p:spPr>
          <a:xfrm>
            <a:off x="638953" y="4036212"/>
            <a:ext cx="578075" cy="400110"/>
          </a:xfrm>
          <a:prstGeom prst="rect">
            <a:avLst/>
          </a:prstGeom>
          <a:noFill/>
        </p:spPr>
        <p:txBody>
          <a:bodyPr wrap="square" rtlCol="0">
            <a:spAutoFit/>
          </a:bodyPr>
          <a:lstStyle/>
          <a:p>
            <a:r>
              <a:rPr lang="en-US" sz="2000" dirty="0"/>
              <a:t>D</a:t>
            </a:r>
            <a:r>
              <a:rPr lang="en-US" sz="2000" baseline="-25000" dirty="0"/>
              <a:t>0</a:t>
            </a:r>
            <a:endParaRPr lang="en-IN" sz="2000" dirty="0"/>
          </a:p>
        </p:txBody>
      </p:sp>
      <p:sp>
        <p:nvSpPr>
          <p:cNvPr id="51" name="TextBox 50">
            <a:extLst>
              <a:ext uri="{FF2B5EF4-FFF2-40B4-BE49-F238E27FC236}">
                <a16:creationId xmlns:a16="http://schemas.microsoft.com/office/drawing/2014/main" id="{4A7EB61A-FF5E-4876-9FF9-EF4CC637FF8C}"/>
              </a:ext>
            </a:extLst>
          </p:cNvPr>
          <p:cNvSpPr txBox="1"/>
          <p:nvPr/>
        </p:nvSpPr>
        <p:spPr>
          <a:xfrm>
            <a:off x="6636936" y="1131851"/>
            <a:ext cx="1831569" cy="400110"/>
          </a:xfrm>
          <a:prstGeom prst="rect">
            <a:avLst/>
          </a:prstGeom>
          <a:noFill/>
        </p:spPr>
        <p:txBody>
          <a:bodyPr wrap="square" rtlCol="0">
            <a:spAutoFit/>
          </a:bodyPr>
          <a:lstStyle/>
          <a:p>
            <a:r>
              <a:rPr lang="en-US" sz="2000" dirty="0"/>
              <a:t>B = D</a:t>
            </a:r>
            <a:r>
              <a:rPr lang="en-US" sz="2000" baseline="-25000" dirty="0"/>
              <a:t>3 </a:t>
            </a:r>
            <a:r>
              <a:rPr lang="en-US" sz="2000" dirty="0"/>
              <a:t>+ D</a:t>
            </a:r>
            <a:r>
              <a:rPr lang="en-US" sz="2000" baseline="-25000" dirty="0"/>
              <a:t>2</a:t>
            </a:r>
            <a:r>
              <a:rPr lang="en-US" sz="2000" dirty="0"/>
              <a:t>’ D</a:t>
            </a:r>
            <a:r>
              <a:rPr lang="en-US" sz="2000" baseline="-25000" dirty="0"/>
              <a:t>1</a:t>
            </a:r>
            <a:endParaRPr lang="en-IN" sz="2000" dirty="0"/>
          </a:p>
        </p:txBody>
      </p:sp>
      <p:sp>
        <p:nvSpPr>
          <p:cNvPr id="52" name="TextBox 51">
            <a:extLst>
              <a:ext uri="{FF2B5EF4-FFF2-40B4-BE49-F238E27FC236}">
                <a16:creationId xmlns:a16="http://schemas.microsoft.com/office/drawing/2014/main" id="{40A0E204-BEA0-43C6-BC52-2B0B9AE0CB36}"/>
              </a:ext>
            </a:extLst>
          </p:cNvPr>
          <p:cNvSpPr txBox="1"/>
          <p:nvPr/>
        </p:nvSpPr>
        <p:spPr>
          <a:xfrm>
            <a:off x="6636936" y="2791451"/>
            <a:ext cx="1831569" cy="400110"/>
          </a:xfrm>
          <a:prstGeom prst="rect">
            <a:avLst/>
          </a:prstGeom>
          <a:noFill/>
        </p:spPr>
        <p:txBody>
          <a:bodyPr wrap="square" rtlCol="0">
            <a:spAutoFit/>
          </a:bodyPr>
          <a:lstStyle/>
          <a:p>
            <a:r>
              <a:rPr lang="en-US" sz="2000" dirty="0"/>
              <a:t>A = D</a:t>
            </a:r>
            <a:r>
              <a:rPr lang="en-US" sz="2000" baseline="-25000" dirty="0"/>
              <a:t>3 </a:t>
            </a:r>
            <a:r>
              <a:rPr lang="en-US" sz="2000" dirty="0"/>
              <a:t>+ D</a:t>
            </a:r>
            <a:r>
              <a:rPr lang="en-US" sz="2000" baseline="-25000" dirty="0"/>
              <a:t>2</a:t>
            </a:r>
            <a:endParaRPr lang="en-IN" sz="2000" dirty="0"/>
          </a:p>
        </p:txBody>
      </p:sp>
      <p:sp>
        <p:nvSpPr>
          <p:cNvPr id="53" name="TextBox 52">
            <a:extLst>
              <a:ext uri="{FF2B5EF4-FFF2-40B4-BE49-F238E27FC236}">
                <a16:creationId xmlns:a16="http://schemas.microsoft.com/office/drawing/2014/main" id="{9C55AE54-4346-467E-8C50-9E61D6E07971}"/>
              </a:ext>
            </a:extLst>
          </p:cNvPr>
          <p:cNvSpPr txBox="1"/>
          <p:nvPr/>
        </p:nvSpPr>
        <p:spPr>
          <a:xfrm>
            <a:off x="6636936" y="3688517"/>
            <a:ext cx="2239585" cy="400110"/>
          </a:xfrm>
          <a:prstGeom prst="rect">
            <a:avLst/>
          </a:prstGeom>
          <a:noFill/>
        </p:spPr>
        <p:txBody>
          <a:bodyPr wrap="square" rtlCol="0">
            <a:spAutoFit/>
          </a:bodyPr>
          <a:lstStyle/>
          <a:p>
            <a:r>
              <a:rPr lang="en-US" sz="2000" dirty="0"/>
              <a:t>V = D</a:t>
            </a:r>
            <a:r>
              <a:rPr lang="en-US" sz="2000" baseline="-25000" dirty="0"/>
              <a:t>3 </a:t>
            </a:r>
            <a:r>
              <a:rPr lang="en-US" sz="2000" dirty="0"/>
              <a:t>+ D</a:t>
            </a:r>
            <a:r>
              <a:rPr lang="en-US" sz="2000" baseline="-25000" dirty="0"/>
              <a:t>2 </a:t>
            </a:r>
            <a:r>
              <a:rPr lang="en-US" sz="2000" dirty="0"/>
              <a:t>+ D</a:t>
            </a:r>
            <a:r>
              <a:rPr lang="en-US" sz="2000" baseline="-25000" dirty="0"/>
              <a:t>1 </a:t>
            </a:r>
            <a:r>
              <a:rPr lang="en-US" sz="2000" dirty="0"/>
              <a:t>+ D</a:t>
            </a:r>
            <a:r>
              <a:rPr lang="en-US" sz="2000" baseline="-25000" dirty="0"/>
              <a:t>0</a:t>
            </a:r>
            <a:endParaRPr lang="en-IN" sz="2000" dirty="0"/>
          </a:p>
        </p:txBody>
      </p:sp>
    </p:spTree>
    <p:extLst>
      <p:ext uri="{BB962C8B-B14F-4D97-AF65-F5344CB8AC3E}">
        <p14:creationId xmlns:p14="http://schemas.microsoft.com/office/powerpoint/2010/main" val="4598847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Tabulation Method (Quine </a:t>
            </a:r>
            <a:r>
              <a:rPr lang="en-IN" sz="3200" dirty="0" err="1"/>
              <a:t>McCluskey</a:t>
            </a:r>
            <a:r>
              <a:rPr lang="en-IN" sz="3200" dirty="0"/>
              <a:t>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Fundamental idea for tabulation method is combining theorem.</a:t>
                </a:r>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𝑃𝐴</m:t>
                      </m:r>
                      <m:r>
                        <a:rPr lang="en-IN" b="0" i="1" smtClean="0">
                          <a:latin typeface="Cambria Math" panose="02040503050406030204" pitchFamily="18" charset="0"/>
                        </a:rPr>
                        <m:t>+</m:t>
                      </m:r>
                      <m:r>
                        <a:rPr lang="en-IN" b="0" i="1" smtClean="0">
                          <a:latin typeface="Cambria Math" panose="02040503050406030204" pitchFamily="18" charset="0"/>
                        </a:rPr>
                        <m:t>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𝑃</m:t>
                      </m:r>
                    </m:oMath>
                  </m:oMathPara>
                </a14:m>
                <a:endParaRPr lang="en-IN" dirty="0"/>
              </a:p>
              <a:p>
                <a:r>
                  <a:rPr lang="en-IN" dirty="0"/>
                  <a:t>The above theorem is applied repeatedly to all adjacent pairs of terms which results in prime </a:t>
                </a:r>
                <a:r>
                  <a:rPr lang="en-IN" dirty="0" err="1"/>
                  <a:t>implicants</a:t>
                </a:r>
                <a:r>
                  <a:rPr lang="en-IN" dirty="0"/>
                  <a:t>.</a:t>
                </a:r>
              </a:p>
              <a:p>
                <a:r>
                  <a:rPr lang="en-IN" dirty="0"/>
                  <a:t>Consider the minimization of the expression</a:t>
                </a:r>
              </a:p>
              <a:p>
                <a:pPr marL="0" indent="0" algn="ctr">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9600" y="3439180"/>
                <a:ext cx="6510372" cy="523220"/>
              </a:xfrm>
              <a:prstGeom prst="rect">
                <a:avLst/>
              </a:prstGeom>
            </p:spPr>
            <p:txBody>
              <a:bodyPr wrap="none">
                <a:spAutoFit/>
              </a:bodyPr>
              <a:lstStyle/>
              <a:p>
                <a14:m>
                  <m:oMath xmlns:m="http://schemas.openxmlformats.org/officeDocument/2006/math">
                    <m:nary>
                      <m:naryPr>
                        <m:chr m:val="∑"/>
                        <m:limLoc m:val="subSup"/>
                        <m:supHide m:val="on"/>
                        <m:ctrlPr>
                          <a:rPr lang="en-US" sz="2800" i="1" dirty="0" smtClean="0">
                            <a:latin typeface="Cambria Math" panose="02040503050406030204" pitchFamily="18" charset="0"/>
                          </a:rPr>
                        </m:ctrlPr>
                      </m:naryPr>
                      <m:sub>
                        <m:r>
                          <m:rPr>
                            <m:brk m:alnAt="9"/>
                          </m:rPr>
                          <a:rPr lang="en-US" sz="2800" b="0" i="1" dirty="0" smtClean="0">
                            <a:latin typeface="Cambria Math" panose="02040503050406030204" pitchFamily="18" charset="0"/>
                          </a:rPr>
                          <m:t>𝑚</m:t>
                        </m:r>
                      </m:sub>
                      <m:sup/>
                      <m:e>
                        <m:r>
                          <a:rPr lang="en-US" sz="2800" b="0" i="1" dirty="0" smtClean="0">
                            <a:latin typeface="Cambria Math" panose="02040503050406030204" pitchFamily="18" charset="0"/>
                          </a:rPr>
                          <m:t>(0,1,4,5)</m:t>
                        </m:r>
                      </m:e>
                    </m:nary>
                  </m:oMath>
                </a14:m>
                <a:r>
                  <a:rPr lang="en-US" sz="2800" dirty="0"/>
                  <a:t> = A’B’C’ + A’B’C + AB’C’ + AB’C </a:t>
                </a:r>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609600" y="3439180"/>
                <a:ext cx="6510372" cy="523220"/>
              </a:xfrm>
              <a:prstGeom prst="rect">
                <a:avLst/>
              </a:prstGeom>
              <a:blipFill>
                <a:blip r:embed="rId3"/>
                <a:stretch>
                  <a:fillRect t="-10465" r="-843" b="-32558"/>
                </a:stretch>
              </a:blipFill>
            </p:spPr>
            <p:txBody>
              <a:bodyPr/>
              <a:lstStyle/>
              <a:p>
                <a:r>
                  <a:rPr lang="en-IN">
                    <a:noFill/>
                  </a:rPr>
                  <a:t> </a:t>
                </a:r>
              </a:p>
            </p:txBody>
          </p:sp>
        </mc:Fallback>
      </mc:AlternateContent>
      <p:sp>
        <p:nvSpPr>
          <p:cNvPr id="5" name="Rectangle 4"/>
          <p:cNvSpPr/>
          <p:nvPr/>
        </p:nvSpPr>
        <p:spPr>
          <a:xfrm>
            <a:off x="2531408" y="3962400"/>
            <a:ext cx="4030142" cy="523220"/>
          </a:xfrm>
          <a:prstGeom prst="rect">
            <a:avLst/>
          </a:prstGeom>
        </p:spPr>
        <p:txBody>
          <a:bodyPr wrap="none">
            <a:spAutoFit/>
          </a:bodyPr>
          <a:lstStyle/>
          <a:p>
            <a:r>
              <a:rPr lang="en-US" sz="2800" dirty="0"/>
              <a:t>= A’B’(C + C’) + AB’(C + C’)</a:t>
            </a:r>
            <a:endParaRPr lang="en-IN" sz="2800" dirty="0"/>
          </a:p>
        </p:txBody>
      </p:sp>
      <p:sp>
        <p:nvSpPr>
          <p:cNvPr id="6" name="Rectangle 5"/>
          <p:cNvSpPr/>
          <p:nvPr/>
        </p:nvSpPr>
        <p:spPr>
          <a:xfrm>
            <a:off x="2531408" y="4510087"/>
            <a:ext cx="1852558" cy="523220"/>
          </a:xfrm>
          <a:prstGeom prst="rect">
            <a:avLst/>
          </a:prstGeom>
        </p:spPr>
        <p:txBody>
          <a:bodyPr wrap="none">
            <a:spAutoFit/>
          </a:bodyPr>
          <a:lstStyle/>
          <a:p>
            <a:r>
              <a:rPr lang="en-US" sz="2800" dirty="0"/>
              <a:t>= A’B’ + AB’</a:t>
            </a:r>
            <a:endParaRPr lang="en-IN" sz="2800" dirty="0"/>
          </a:p>
        </p:txBody>
      </p:sp>
      <p:sp>
        <p:nvSpPr>
          <p:cNvPr id="7" name="Rectangle 6"/>
          <p:cNvSpPr/>
          <p:nvPr/>
        </p:nvSpPr>
        <p:spPr>
          <a:xfrm>
            <a:off x="2531408" y="5052357"/>
            <a:ext cx="1785232" cy="523220"/>
          </a:xfrm>
          <a:prstGeom prst="rect">
            <a:avLst/>
          </a:prstGeom>
        </p:spPr>
        <p:txBody>
          <a:bodyPr wrap="none">
            <a:spAutoFit/>
          </a:bodyPr>
          <a:lstStyle/>
          <a:p>
            <a:r>
              <a:rPr lang="en-US" sz="2800" dirty="0"/>
              <a:t>= B’(A + A’)</a:t>
            </a:r>
            <a:endParaRPr lang="en-IN" sz="2800" dirty="0"/>
          </a:p>
        </p:txBody>
      </p:sp>
      <p:sp>
        <p:nvSpPr>
          <p:cNvPr id="8" name="Rectangle 7"/>
          <p:cNvSpPr/>
          <p:nvPr/>
        </p:nvSpPr>
        <p:spPr>
          <a:xfrm>
            <a:off x="2531408" y="5594627"/>
            <a:ext cx="731290" cy="523220"/>
          </a:xfrm>
          <a:prstGeom prst="rect">
            <a:avLst/>
          </a:prstGeom>
        </p:spPr>
        <p:txBody>
          <a:bodyPr wrap="none">
            <a:spAutoFit/>
          </a:bodyPr>
          <a:lstStyle/>
          <a:p>
            <a:r>
              <a:rPr lang="en-US" sz="2800" dirty="0"/>
              <a:t>= B’</a:t>
            </a:r>
            <a:endParaRPr lang="en-IN" sz="2800" dirty="0"/>
          </a:p>
        </p:txBody>
      </p:sp>
    </p:spTree>
    <p:extLst>
      <p:ext uri="{BB962C8B-B14F-4D97-AF65-F5344CB8AC3E}">
        <p14:creationId xmlns:p14="http://schemas.microsoft.com/office/powerpoint/2010/main" val="1991678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Procedure for minimization using Tabulation Method</a:t>
            </a:r>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eriod"/>
            </a:pPr>
            <a:r>
              <a:rPr lang="en-US" dirty="0"/>
              <a:t>List all the </a:t>
            </a:r>
            <a:r>
              <a:rPr lang="en-US" dirty="0" err="1"/>
              <a:t>minterms</a:t>
            </a:r>
            <a:r>
              <a:rPr lang="en-US" dirty="0"/>
              <a:t>.</a:t>
            </a:r>
          </a:p>
          <a:p>
            <a:pPr marL="457200" indent="-457200" algn="just">
              <a:buFont typeface="+mj-lt"/>
              <a:buAutoNum type="arabicPeriod"/>
            </a:pPr>
            <a:r>
              <a:rPr lang="en-US" dirty="0"/>
              <a:t>Arrange all </a:t>
            </a:r>
            <a:r>
              <a:rPr lang="en-US" dirty="0" err="1"/>
              <a:t>minterms</a:t>
            </a:r>
            <a:r>
              <a:rPr lang="en-US" dirty="0"/>
              <a:t> in groups of the same number of 1s in their binary representation in column 1. Start with the least number of 1s group and continue with groups of increasing number of 1s. </a:t>
            </a:r>
          </a:p>
          <a:p>
            <a:pPr marL="457200" indent="-457200" algn="just">
              <a:buFont typeface="+mj-lt"/>
              <a:buAutoNum type="arabicPeriod"/>
            </a:pPr>
            <a:r>
              <a:rPr lang="en-US" dirty="0"/>
              <a:t>Compare each term of the lowest index group with every term in the succeeding group. Whenever possible, combine the two terms being compared by means of the combining theorem. Two terms from adjacent groups are combinable, if their binary representations differ by just a single digit in the same position; the combined terms consist of the original fixed representation with the differing one replaced by a dash (-). Place a check mark (√) next to every term, which has been combined with at least one term and write the combined terms in column 2. Repeat this by comparing each term in a group of index </a:t>
            </a:r>
            <a:r>
              <a:rPr lang="en-US" dirty="0" err="1"/>
              <a:t>i</a:t>
            </a:r>
            <a:r>
              <a:rPr lang="en-US" dirty="0"/>
              <a:t> with every term in the group of index </a:t>
            </a:r>
            <a:r>
              <a:rPr lang="en-US" dirty="0" err="1"/>
              <a:t>i</a:t>
            </a:r>
            <a:r>
              <a:rPr lang="en-US" dirty="0"/>
              <a:t> + 1, until all possible applications of the combining theorem have been exhausted.</a:t>
            </a:r>
          </a:p>
        </p:txBody>
      </p:sp>
    </p:spTree>
    <p:extLst>
      <p:ext uri="{BB962C8B-B14F-4D97-AF65-F5344CB8AC3E}">
        <p14:creationId xmlns:p14="http://schemas.microsoft.com/office/powerpoint/2010/main" val="3794339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Procedure for minimization using Tabulation Method</a:t>
            </a:r>
            <a:endParaRPr lang="en-IN" sz="2800" dirty="0"/>
          </a:p>
        </p:txBody>
      </p:sp>
      <p:sp>
        <p:nvSpPr>
          <p:cNvPr id="3" name="Content Placeholder 2"/>
          <p:cNvSpPr>
            <a:spLocks noGrp="1"/>
          </p:cNvSpPr>
          <p:nvPr>
            <p:ph idx="1"/>
          </p:nvPr>
        </p:nvSpPr>
        <p:spPr/>
        <p:txBody>
          <a:bodyPr>
            <a:normAutofit fontScale="92500"/>
          </a:bodyPr>
          <a:lstStyle/>
          <a:p>
            <a:pPr marL="457200" indent="-457200" algn="just">
              <a:buFont typeface="+mj-lt"/>
              <a:buAutoNum type="arabicPeriod" startAt="4"/>
            </a:pPr>
            <a:r>
              <a:rPr lang="en-US" dirty="0"/>
              <a:t>Compare the terms generated in step 3 in the same fashion; combine two terms which differ by only a single 1 and whose dashes are in the same position to generate a new term. Two terms with dashes in different positions cannot be combined. Write the new terms in column 3 and put a check mark next to each term which has been combined in column 2. Continue the process with terms in columns 3, 4 etc. until no further combinations are possible. The remaining </a:t>
            </a:r>
            <a:r>
              <a:rPr lang="en-US" i="1" dirty="0">
                <a:solidFill>
                  <a:schemeClr val="tx2"/>
                </a:solidFill>
              </a:rPr>
              <a:t>unchecked terms</a:t>
            </a:r>
            <a:r>
              <a:rPr lang="en-US" dirty="0">
                <a:solidFill>
                  <a:schemeClr val="tx2"/>
                </a:solidFill>
              </a:rPr>
              <a:t> </a:t>
            </a:r>
            <a:r>
              <a:rPr lang="en-US" dirty="0"/>
              <a:t>constitute the </a:t>
            </a:r>
            <a:r>
              <a:rPr lang="en-US" i="1" dirty="0">
                <a:solidFill>
                  <a:schemeClr val="tx2"/>
                </a:solidFill>
              </a:rPr>
              <a:t>set of prime </a:t>
            </a:r>
            <a:r>
              <a:rPr lang="en-US" i="1" dirty="0" err="1">
                <a:solidFill>
                  <a:schemeClr val="tx2"/>
                </a:solidFill>
              </a:rPr>
              <a:t>implicants</a:t>
            </a:r>
            <a:r>
              <a:rPr lang="en-US" dirty="0"/>
              <a:t> of the expression. </a:t>
            </a:r>
          </a:p>
          <a:p>
            <a:pPr marL="457200" indent="-457200" algn="just">
              <a:buFont typeface="+mj-lt"/>
              <a:buAutoNum type="arabicPeriod" startAt="4"/>
            </a:pPr>
            <a:r>
              <a:rPr lang="en-US" dirty="0"/>
              <a:t>List all the prime </a:t>
            </a:r>
            <a:r>
              <a:rPr lang="en-US" dirty="0" err="1"/>
              <a:t>implicants</a:t>
            </a:r>
            <a:r>
              <a:rPr lang="en-US" dirty="0"/>
              <a:t> and draw the </a:t>
            </a:r>
            <a:r>
              <a:rPr lang="en-US" i="1" dirty="0">
                <a:solidFill>
                  <a:schemeClr val="tx2"/>
                </a:solidFill>
              </a:rPr>
              <a:t>prime </a:t>
            </a:r>
            <a:r>
              <a:rPr lang="en-US" i="1" dirty="0" err="1">
                <a:solidFill>
                  <a:schemeClr val="tx2"/>
                </a:solidFill>
              </a:rPr>
              <a:t>implicant</a:t>
            </a:r>
            <a:r>
              <a:rPr lang="en-US" i="1" dirty="0">
                <a:solidFill>
                  <a:schemeClr val="tx2"/>
                </a:solidFill>
              </a:rPr>
              <a:t> chart</a:t>
            </a:r>
            <a:r>
              <a:rPr lang="en-US" dirty="0"/>
              <a:t>. (The don’t cares if any should not appear in the prime </a:t>
            </a:r>
            <a:r>
              <a:rPr lang="en-US" dirty="0" err="1"/>
              <a:t>implicant</a:t>
            </a:r>
            <a:r>
              <a:rPr lang="en-US" dirty="0"/>
              <a:t> chart).</a:t>
            </a:r>
          </a:p>
          <a:p>
            <a:pPr marL="457200" indent="-457200" algn="just">
              <a:buFont typeface="+mj-lt"/>
              <a:buAutoNum type="arabicPeriod" startAt="4"/>
            </a:pPr>
            <a:r>
              <a:rPr lang="en-US" dirty="0"/>
              <a:t>Obtain the </a:t>
            </a:r>
            <a:r>
              <a:rPr lang="en-US" i="1" dirty="0">
                <a:solidFill>
                  <a:schemeClr val="tx2"/>
                </a:solidFill>
              </a:rPr>
              <a:t>essential prime </a:t>
            </a:r>
            <a:r>
              <a:rPr lang="en-US" i="1" dirty="0" err="1">
                <a:solidFill>
                  <a:schemeClr val="tx2"/>
                </a:solidFill>
              </a:rPr>
              <a:t>implicants</a:t>
            </a:r>
            <a:r>
              <a:rPr lang="en-US" dirty="0"/>
              <a:t> and write the minimal expression.</a:t>
            </a:r>
            <a:endParaRPr lang="en-IN" dirty="0"/>
          </a:p>
        </p:txBody>
      </p:sp>
    </p:spTree>
    <p:extLst>
      <p:ext uri="{BB962C8B-B14F-4D97-AF65-F5344CB8AC3E}">
        <p14:creationId xmlns:p14="http://schemas.microsoft.com/office/powerpoint/2010/main" val="1741036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Tabulation Method of Reduction</a:t>
            </a:r>
          </a:p>
        </p:txBody>
      </p:sp>
      <p:sp>
        <p:nvSpPr>
          <p:cNvPr id="3" name="Content Placeholder 2"/>
          <p:cNvSpPr>
            <a:spLocks noGrp="1"/>
          </p:cNvSpPr>
          <p:nvPr>
            <p:ph idx="1"/>
          </p:nvPr>
        </p:nvSpPr>
        <p:spPr/>
        <p:txBody>
          <a:bodyPr/>
          <a:lstStyle/>
          <a:p>
            <a:r>
              <a:rPr lang="en-US" dirty="0"/>
              <a:t>Consider function</a:t>
            </a:r>
          </a:p>
          <a:p>
            <a:pPr marL="0" indent="0" algn="ctr">
              <a:buNone/>
            </a:pPr>
            <a:endParaRPr lang="en-US" dirty="0"/>
          </a:p>
        </p:txBody>
      </p:sp>
      <p:graphicFrame>
        <p:nvGraphicFramePr>
          <p:cNvPr id="5" name="Table 4"/>
          <p:cNvGraphicFramePr>
            <a:graphicFrameLocks noGrp="1"/>
          </p:cNvGraphicFramePr>
          <p:nvPr/>
        </p:nvGraphicFramePr>
        <p:xfrm>
          <a:off x="2590800" y="2162176"/>
          <a:ext cx="4038600" cy="4267200"/>
        </p:xfrm>
        <a:graphic>
          <a:graphicData uri="http://schemas.openxmlformats.org/drawingml/2006/table">
            <a:tbl>
              <a:tblPr firstRow="1" bandRow="1"/>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70840">
                <a:tc>
                  <a:txBody>
                    <a:bodyPr/>
                    <a:lstStyle/>
                    <a:p>
                      <a:pPr algn="ctr"/>
                      <a:r>
                        <a:rPr lang="en-US" sz="2000" b="1" dirty="0" err="1"/>
                        <a:t>Minterms</a:t>
                      </a:r>
                      <a:endParaRPr lang="en-US" sz="2000" b="1" dirty="0"/>
                    </a:p>
                  </a:txBody>
                  <a:tcPr anchor="ctr"/>
                </a:tc>
                <a:tc>
                  <a:txBody>
                    <a:bodyPr/>
                    <a:lstStyle/>
                    <a:p>
                      <a:pPr algn="ctr"/>
                      <a:r>
                        <a:rPr lang="en-US" sz="2000" b="1" dirty="0"/>
                        <a:t>Binary Designation</a:t>
                      </a:r>
                    </a:p>
                  </a:txBody>
                  <a:tcPr anchor="ctr"/>
                </a:tc>
                <a:extLst>
                  <a:ext uri="{0D108BD9-81ED-4DB2-BD59-A6C34878D82A}">
                    <a16:rowId xmlns:a16="http://schemas.microsoft.com/office/drawing/2014/main" val="10000"/>
                  </a:ext>
                </a:extLst>
              </a:tr>
              <a:tr h="370840">
                <a:tc>
                  <a:txBody>
                    <a:bodyPr/>
                    <a:lstStyle/>
                    <a:p>
                      <a:pPr algn="ctr"/>
                      <a:r>
                        <a:rPr lang="en-US" sz="2000" dirty="0"/>
                        <a:t>0</a:t>
                      </a:r>
                    </a:p>
                  </a:txBody>
                  <a:tcPr anchor="ctr"/>
                </a:tc>
                <a:tc>
                  <a:txBody>
                    <a:bodyPr/>
                    <a:lstStyle/>
                    <a:p>
                      <a:pPr algn="ctr"/>
                      <a:r>
                        <a:rPr lang="en-US" sz="2000" dirty="0"/>
                        <a:t>0 0 0 0</a:t>
                      </a:r>
                    </a:p>
                  </a:txBody>
                  <a:tcPr anchor="ctr"/>
                </a:tc>
                <a:extLst>
                  <a:ext uri="{0D108BD9-81ED-4DB2-BD59-A6C34878D82A}">
                    <a16:rowId xmlns:a16="http://schemas.microsoft.com/office/drawing/2014/main" val="10001"/>
                  </a:ext>
                </a:extLst>
              </a:tr>
              <a:tr h="370840">
                <a:tc>
                  <a:txBody>
                    <a:bodyPr/>
                    <a:lstStyle/>
                    <a:p>
                      <a:pPr algn="ctr"/>
                      <a:r>
                        <a:rPr lang="en-US" sz="2000" dirty="0"/>
                        <a:t>1</a:t>
                      </a:r>
                    </a:p>
                  </a:txBody>
                  <a:tcPr anchor="ctr"/>
                </a:tc>
                <a:tc>
                  <a:txBody>
                    <a:bodyPr/>
                    <a:lstStyle/>
                    <a:p>
                      <a:pPr algn="ctr"/>
                      <a:r>
                        <a:rPr lang="en-US" sz="2000" dirty="0"/>
                        <a:t>0 0 0</a:t>
                      </a:r>
                      <a:r>
                        <a:rPr lang="en-US" sz="2000" baseline="0" dirty="0"/>
                        <a:t> 1</a:t>
                      </a:r>
                      <a:endParaRPr lang="en-US" sz="2000" dirty="0"/>
                    </a:p>
                  </a:txBody>
                  <a:tcPr anchor="ctr"/>
                </a:tc>
                <a:extLst>
                  <a:ext uri="{0D108BD9-81ED-4DB2-BD59-A6C34878D82A}">
                    <a16:rowId xmlns:a16="http://schemas.microsoft.com/office/drawing/2014/main" val="10002"/>
                  </a:ext>
                </a:extLst>
              </a:tr>
              <a:tr h="370840">
                <a:tc>
                  <a:txBody>
                    <a:bodyPr/>
                    <a:lstStyle/>
                    <a:p>
                      <a:pPr algn="ctr"/>
                      <a:r>
                        <a:rPr lang="en-US" sz="2000" dirty="0"/>
                        <a:t>6</a:t>
                      </a:r>
                    </a:p>
                  </a:txBody>
                  <a:tcPr anchor="ctr"/>
                </a:tc>
                <a:tc>
                  <a:txBody>
                    <a:bodyPr/>
                    <a:lstStyle/>
                    <a:p>
                      <a:pPr algn="ctr"/>
                      <a:r>
                        <a:rPr lang="en-US" sz="2000" dirty="0"/>
                        <a:t>0 1 1 0</a:t>
                      </a:r>
                    </a:p>
                  </a:txBody>
                  <a:tcPr anchor="ctr"/>
                </a:tc>
                <a:extLst>
                  <a:ext uri="{0D108BD9-81ED-4DB2-BD59-A6C34878D82A}">
                    <a16:rowId xmlns:a16="http://schemas.microsoft.com/office/drawing/2014/main" val="10003"/>
                  </a:ext>
                </a:extLst>
              </a:tr>
              <a:tr h="370840">
                <a:tc>
                  <a:txBody>
                    <a:bodyPr/>
                    <a:lstStyle/>
                    <a:p>
                      <a:pPr algn="ctr"/>
                      <a:r>
                        <a:rPr lang="en-US" sz="2000" dirty="0"/>
                        <a:t>7</a:t>
                      </a:r>
                    </a:p>
                  </a:txBody>
                  <a:tcPr anchor="ctr"/>
                </a:tc>
                <a:tc>
                  <a:txBody>
                    <a:bodyPr/>
                    <a:lstStyle/>
                    <a:p>
                      <a:pPr algn="ctr"/>
                      <a:r>
                        <a:rPr lang="en-US" sz="2000" dirty="0"/>
                        <a:t>0 1 1 1</a:t>
                      </a:r>
                    </a:p>
                  </a:txBody>
                  <a:tcPr anchor="ctr"/>
                </a:tc>
                <a:extLst>
                  <a:ext uri="{0D108BD9-81ED-4DB2-BD59-A6C34878D82A}">
                    <a16:rowId xmlns:a16="http://schemas.microsoft.com/office/drawing/2014/main" val="10004"/>
                  </a:ext>
                </a:extLst>
              </a:tr>
              <a:tr h="370840">
                <a:tc>
                  <a:txBody>
                    <a:bodyPr/>
                    <a:lstStyle/>
                    <a:p>
                      <a:pPr algn="ctr"/>
                      <a:r>
                        <a:rPr lang="en-US" sz="2000" dirty="0"/>
                        <a:t>8</a:t>
                      </a:r>
                    </a:p>
                  </a:txBody>
                  <a:tcPr anchor="ctr"/>
                </a:tc>
                <a:tc>
                  <a:txBody>
                    <a:bodyPr/>
                    <a:lstStyle/>
                    <a:p>
                      <a:pPr algn="ctr"/>
                      <a:r>
                        <a:rPr lang="en-US" sz="2000" dirty="0"/>
                        <a:t>1</a:t>
                      </a:r>
                      <a:r>
                        <a:rPr lang="en-US" sz="2000" baseline="0" dirty="0"/>
                        <a:t> 0 0 0</a:t>
                      </a:r>
                      <a:endParaRPr lang="en-US" sz="2000" dirty="0"/>
                    </a:p>
                  </a:txBody>
                  <a:tcPr anchor="ctr"/>
                </a:tc>
                <a:extLst>
                  <a:ext uri="{0D108BD9-81ED-4DB2-BD59-A6C34878D82A}">
                    <a16:rowId xmlns:a16="http://schemas.microsoft.com/office/drawing/2014/main" val="10005"/>
                  </a:ext>
                </a:extLst>
              </a:tr>
              <a:tr h="370840">
                <a:tc>
                  <a:txBody>
                    <a:bodyPr/>
                    <a:lstStyle/>
                    <a:p>
                      <a:pPr algn="ctr"/>
                      <a:r>
                        <a:rPr lang="en-US" sz="2000" dirty="0"/>
                        <a:t>9</a:t>
                      </a:r>
                    </a:p>
                  </a:txBody>
                  <a:tcPr anchor="ctr"/>
                </a:tc>
                <a:tc>
                  <a:txBody>
                    <a:bodyPr/>
                    <a:lstStyle/>
                    <a:p>
                      <a:pPr algn="ctr"/>
                      <a:r>
                        <a:rPr lang="en-US" sz="2000" dirty="0"/>
                        <a:t>1 0 0 1</a:t>
                      </a:r>
                    </a:p>
                  </a:txBody>
                  <a:tcPr anchor="ctr"/>
                </a:tc>
                <a:extLst>
                  <a:ext uri="{0D108BD9-81ED-4DB2-BD59-A6C34878D82A}">
                    <a16:rowId xmlns:a16="http://schemas.microsoft.com/office/drawing/2014/main" val="10006"/>
                  </a:ext>
                </a:extLst>
              </a:tr>
              <a:tr h="370840">
                <a:tc>
                  <a:txBody>
                    <a:bodyPr/>
                    <a:lstStyle/>
                    <a:p>
                      <a:pPr algn="ctr"/>
                      <a:r>
                        <a:rPr lang="en-US" sz="2000" dirty="0"/>
                        <a:t>13</a:t>
                      </a:r>
                    </a:p>
                  </a:txBody>
                  <a:tcPr anchor="ctr"/>
                </a:tc>
                <a:tc>
                  <a:txBody>
                    <a:bodyPr/>
                    <a:lstStyle/>
                    <a:p>
                      <a:pPr algn="ctr"/>
                      <a:r>
                        <a:rPr lang="en-US" sz="2000" dirty="0"/>
                        <a:t>1 1 0 1</a:t>
                      </a:r>
                    </a:p>
                  </a:txBody>
                  <a:tcPr anchor="ctr"/>
                </a:tc>
                <a:extLst>
                  <a:ext uri="{0D108BD9-81ED-4DB2-BD59-A6C34878D82A}">
                    <a16:rowId xmlns:a16="http://schemas.microsoft.com/office/drawing/2014/main" val="10007"/>
                  </a:ext>
                </a:extLst>
              </a:tr>
              <a:tr h="370840">
                <a:tc>
                  <a:txBody>
                    <a:bodyPr/>
                    <a:lstStyle/>
                    <a:p>
                      <a:pPr algn="ctr"/>
                      <a:r>
                        <a:rPr lang="en-US" sz="2000" dirty="0"/>
                        <a:t>14</a:t>
                      </a:r>
                    </a:p>
                  </a:txBody>
                  <a:tcPr anchor="ctr"/>
                </a:tc>
                <a:tc>
                  <a:txBody>
                    <a:bodyPr/>
                    <a:lstStyle/>
                    <a:p>
                      <a:pPr algn="ctr"/>
                      <a:r>
                        <a:rPr lang="en-US" sz="2000" dirty="0"/>
                        <a:t>1 1 1 0</a:t>
                      </a:r>
                    </a:p>
                  </a:txBody>
                  <a:tcPr anchor="ctr"/>
                </a:tc>
                <a:extLst>
                  <a:ext uri="{0D108BD9-81ED-4DB2-BD59-A6C34878D82A}">
                    <a16:rowId xmlns:a16="http://schemas.microsoft.com/office/drawing/2014/main" val="10008"/>
                  </a:ext>
                </a:extLst>
              </a:tr>
              <a:tr h="370840">
                <a:tc>
                  <a:txBody>
                    <a:bodyPr/>
                    <a:lstStyle/>
                    <a:p>
                      <a:pPr algn="ctr"/>
                      <a:r>
                        <a:rPr lang="en-US" sz="2000" dirty="0"/>
                        <a:t>15</a:t>
                      </a:r>
                    </a:p>
                  </a:txBody>
                  <a:tcPr anchor="ctr"/>
                </a:tc>
                <a:tc>
                  <a:txBody>
                    <a:bodyPr/>
                    <a:lstStyle/>
                    <a:p>
                      <a:pPr algn="ctr"/>
                      <a:r>
                        <a:rPr lang="en-US" sz="2000" dirty="0"/>
                        <a:t>1 1 1 1</a:t>
                      </a:r>
                    </a:p>
                  </a:txBody>
                  <a:tcPr anchor="ct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31" name="Rectangle 30"/>
              <p:cNvSpPr/>
              <p:nvPr/>
            </p:nvSpPr>
            <p:spPr>
              <a:xfrm>
                <a:off x="2590800" y="1188846"/>
                <a:ext cx="4189288" cy="775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𝑓</m:t>
                      </m:r>
                      <m:r>
                        <a:rPr lang="en-IN" sz="2400" b="0" i="1" smtClean="0">
                          <a:latin typeface="Cambria Math" panose="02040503050406030204" pitchFamily="18" charset="0"/>
                        </a:rPr>
                        <m:t>= </m:t>
                      </m:r>
                      <m:nary>
                        <m:naryPr>
                          <m:chr m:val="∑"/>
                          <m:limLoc m:val="subSup"/>
                          <m:supHide m:val="on"/>
                          <m:ctrlPr>
                            <a:rPr lang="en-US" sz="2400" i="1" dirty="0" smtClean="0">
                              <a:latin typeface="Cambria Math" panose="02040503050406030204" pitchFamily="18" charset="0"/>
                            </a:rPr>
                          </m:ctrlPr>
                        </m:naryPr>
                        <m:sub>
                          <m:r>
                            <m:rPr>
                              <m:brk m:alnAt="9"/>
                            </m:rPr>
                            <a:rPr lang="en-US" sz="2400" b="0" i="1" dirty="0" smtClean="0">
                              <a:latin typeface="Cambria Math" panose="02040503050406030204" pitchFamily="18" charset="0"/>
                            </a:rPr>
                            <m:t>𝑚</m:t>
                          </m:r>
                        </m:sub>
                        <m:sup/>
                        <m:e>
                          <m:r>
                            <m:rPr>
                              <m:nor/>
                            </m:rPr>
                            <a:rPr lang="en-US" sz="2400" dirty="0"/>
                            <m:t>(0,1,6,7,8,9,13,14,15)</m:t>
                          </m:r>
                        </m:e>
                      </m:nary>
                    </m:oMath>
                  </m:oMathPara>
                </a14:m>
                <a:endParaRPr lang="en-IN" sz="2400" dirty="0"/>
              </a:p>
            </p:txBody>
          </p:sp>
        </mc:Choice>
        <mc:Fallback xmlns="">
          <p:sp>
            <p:nvSpPr>
              <p:cNvPr id="31" name="Rectangle 30"/>
              <p:cNvSpPr>
                <a:spLocks noRot="1" noChangeAspect="1" noMove="1" noResize="1" noEditPoints="1" noAdjustHandles="1" noChangeArrowheads="1" noChangeShapeType="1" noTextEdit="1"/>
              </p:cNvSpPr>
              <p:nvPr/>
            </p:nvSpPr>
            <p:spPr>
              <a:xfrm>
                <a:off x="2590800" y="1188846"/>
                <a:ext cx="4189288" cy="775084"/>
              </a:xfrm>
              <a:prstGeom prst="rect">
                <a:avLst/>
              </a:prstGeom>
              <a:blipFill>
                <a:blip r:embed="rId2"/>
                <a:stretch>
                  <a:fillRect/>
                </a:stretch>
              </a:blipFill>
            </p:spPr>
            <p:txBody>
              <a:bodyPr/>
              <a:lstStyle/>
              <a:p>
                <a:r>
                  <a:rPr lang="en-IN">
                    <a:noFill/>
                  </a:rPr>
                  <a:t> </a:t>
                </a:r>
              </a:p>
            </p:txBody>
          </p:sp>
        </mc:Fallback>
      </mc:AlternateContent>
      <p:sp>
        <p:nvSpPr>
          <p:cNvPr id="30" name="Rectangle 29"/>
          <p:cNvSpPr/>
          <p:nvPr/>
        </p:nvSpPr>
        <p:spPr>
          <a:xfrm>
            <a:off x="304800" y="1752600"/>
            <a:ext cx="3385670" cy="461665"/>
          </a:xfrm>
          <a:prstGeom prst="rect">
            <a:avLst/>
          </a:prstGeom>
        </p:spPr>
        <p:txBody>
          <a:bodyPr wrap="none">
            <a:spAutoFit/>
          </a:bodyPr>
          <a:lstStyle/>
          <a:p>
            <a:r>
              <a:rPr lang="en-US" sz="2400" dirty="0">
                <a:solidFill>
                  <a:schemeClr val="tx2"/>
                </a:solidFill>
              </a:rPr>
              <a:t>Step – 1: List all </a:t>
            </a:r>
            <a:r>
              <a:rPr lang="en-US" sz="2400" dirty="0" err="1">
                <a:solidFill>
                  <a:schemeClr val="tx2"/>
                </a:solidFill>
              </a:rPr>
              <a:t>minterms</a:t>
            </a:r>
            <a:endParaRPr lang="en-US" sz="2400" dirty="0">
              <a:solidFill>
                <a:schemeClr val="tx2"/>
              </a:solidFill>
            </a:endParaRPr>
          </a:p>
        </p:txBody>
      </p:sp>
    </p:spTree>
    <p:extLst>
      <p:ext uri="{BB962C8B-B14F-4D97-AF65-F5344CB8AC3E}">
        <p14:creationId xmlns:p14="http://schemas.microsoft.com/office/powerpoint/2010/main" val="3041539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1" grpId="0"/>
      <p:bldP spid="3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Tabulation Method of Reduction</a:t>
            </a:r>
            <a:endParaRPr lang="en-IN" dirty="0"/>
          </a:p>
        </p:txBody>
      </p:sp>
      <p:graphicFrame>
        <p:nvGraphicFramePr>
          <p:cNvPr id="5" name="Table 4"/>
          <p:cNvGraphicFramePr>
            <a:graphicFrameLocks noGrp="1"/>
          </p:cNvGraphicFramePr>
          <p:nvPr/>
        </p:nvGraphicFramePr>
        <p:xfrm>
          <a:off x="1188243" y="1600200"/>
          <a:ext cx="6767517" cy="4053840"/>
        </p:xfrm>
        <a:graphic>
          <a:graphicData uri="http://schemas.openxmlformats.org/drawingml/2006/table">
            <a:tbl>
              <a:tblPr firstRow="1" bandRow="1"/>
              <a:tblGrid>
                <a:gridCol w="2255839">
                  <a:extLst>
                    <a:ext uri="{9D8B030D-6E8A-4147-A177-3AD203B41FA5}">
                      <a16:colId xmlns:a16="http://schemas.microsoft.com/office/drawing/2014/main" val="20000"/>
                    </a:ext>
                  </a:extLst>
                </a:gridCol>
                <a:gridCol w="2255839">
                  <a:extLst>
                    <a:ext uri="{9D8B030D-6E8A-4147-A177-3AD203B41FA5}">
                      <a16:colId xmlns:a16="http://schemas.microsoft.com/office/drawing/2014/main" val="20001"/>
                    </a:ext>
                  </a:extLst>
                </a:gridCol>
                <a:gridCol w="2255839">
                  <a:extLst>
                    <a:ext uri="{9D8B030D-6E8A-4147-A177-3AD203B41FA5}">
                      <a16:colId xmlns:a16="http://schemas.microsoft.com/office/drawing/2014/main" val="20002"/>
                    </a:ext>
                  </a:extLst>
                </a:gridCol>
              </a:tblGrid>
              <a:tr h="370840">
                <a:tc gridSpan="3">
                  <a:txBody>
                    <a:bodyPr/>
                    <a:lstStyle/>
                    <a:p>
                      <a:pPr algn="ctr"/>
                      <a:r>
                        <a:rPr lang="en-US" sz="2400" b="1" dirty="0"/>
                        <a:t>Column</a:t>
                      </a:r>
                      <a:r>
                        <a:rPr lang="en-US" sz="2400" b="1" baseline="0" dirty="0"/>
                        <a:t> 1</a:t>
                      </a:r>
                      <a:endParaRPr lang="en-US" sz="2400" b="1" dirty="0"/>
                    </a:p>
                  </a:txBody>
                  <a:tcPr anchor="ct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val="10000"/>
                  </a:ext>
                </a:extLst>
              </a:tr>
              <a:tr h="370840">
                <a:tc>
                  <a:txBody>
                    <a:bodyPr/>
                    <a:lstStyle/>
                    <a:p>
                      <a:pPr algn="ctr"/>
                      <a:r>
                        <a:rPr lang="en-US" sz="2000" b="1" dirty="0"/>
                        <a:t>Index</a:t>
                      </a:r>
                    </a:p>
                  </a:txBody>
                  <a:tcPr anchor="ctr"/>
                </a:tc>
                <a:tc>
                  <a:txBody>
                    <a:bodyPr/>
                    <a:lstStyle/>
                    <a:p>
                      <a:pPr algn="ctr"/>
                      <a:r>
                        <a:rPr lang="en-US" sz="2000" b="1" dirty="0" err="1"/>
                        <a:t>Minterms</a:t>
                      </a:r>
                      <a:endParaRPr lang="en-US" sz="2000" b="1" dirty="0"/>
                    </a:p>
                  </a:txBody>
                  <a:tcPr anchor="ctr"/>
                </a:tc>
                <a:tc>
                  <a:txBody>
                    <a:bodyPr/>
                    <a:lstStyle/>
                    <a:p>
                      <a:pPr algn="ctr"/>
                      <a:r>
                        <a:rPr lang="en-US" sz="2000" b="1" dirty="0"/>
                        <a:t>Binary Designation</a:t>
                      </a:r>
                    </a:p>
                  </a:txBody>
                  <a:tcPr anchor="ctr"/>
                </a:tc>
                <a:extLst>
                  <a:ext uri="{0D108BD9-81ED-4DB2-BD59-A6C34878D82A}">
                    <a16:rowId xmlns:a16="http://schemas.microsoft.com/office/drawing/2014/main" val="10001"/>
                  </a:ext>
                </a:extLst>
              </a:tr>
              <a:tr h="370840">
                <a:tc>
                  <a:txBody>
                    <a:bodyPr/>
                    <a:lstStyle/>
                    <a:p>
                      <a:pPr algn="ctr"/>
                      <a:r>
                        <a:rPr lang="en-US" sz="2000" dirty="0"/>
                        <a:t>Index 0</a:t>
                      </a:r>
                    </a:p>
                  </a:txBody>
                  <a:tcPr anchor="ctr"/>
                </a:tc>
                <a:tc>
                  <a:txBody>
                    <a:bodyPr/>
                    <a:lstStyle/>
                    <a:p>
                      <a:pPr algn="ctr"/>
                      <a:r>
                        <a:rPr lang="en-US" sz="2000" dirty="0"/>
                        <a:t>0</a:t>
                      </a:r>
                    </a:p>
                  </a:txBody>
                  <a:tcPr anchor="ctr"/>
                </a:tc>
                <a:tc>
                  <a:txBody>
                    <a:bodyPr/>
                    <a:lstStyle/>
                    <a:p>
                      <a:pPr algn="ctr"/>
                      <a:r>
                        <a:rPr lang="en-US" sz="2000" dirty="0"/>
                        <a:t>0 0 0 0</a:t>
                      </a:r>
                    </a:p>
                  </a:txBody>
                  <a:tcPr anchor="ctr"/>
                </a:tc>
                <a:extLst>
                  <a:ext uri="{0D108BD9-81ED-4DB2-BD59-A6C34878D82A}">
                    <a16:rowId xmlns:a16="http://schemas.microsoft.com/office/drawing/2014/main" val="10002"/>
                  </a:ext>
                </a:extLst>
              </a:tr>
              <a:tr h="370840">
                <a:tc>
                  <a:txBody>
                    <a:bodyPr/>
                    <a:lstStyle/>
                    <a:p>
                      <a:pPr algn="ctr"/>
                      <a:r>
                        <a:rPr lang="en-US" sz="2000" dirty="0"/>
                        <a:t>Index</a:t>
                      </a:r>
                      <a:r>
                        <a:rPr lang="en-US" sz="2000" baseline="0" dirty="0"/>
                        <a:t> 1</a:t>
                      </a:r>
                      <a:endParaRPr lang="en-US" sz="2000" dirty="0"/>
                    </a:p>
                  </a:txBody>
                  <a:tcPr anchor="ctr"/>
                </a:tc>
                <a:tc>
                  <a:txBody>
                    <a:bodyPr/>
                    <a:lstStyle/>
                    <a:p>
                      <a:pPr algn="ctr"/>
                      <a:r>
                        <a:rPr lang="en-US" sz="2000" dirty="0"/>
                        <a:t>1</a:t>
                      </a:r>
                    </a:p>
                    <a:p>
                      <a:pPr algn="ctr"/>
                      <a:r>
                        <a:rPr lang="en-US" sz="2000" dirty="0"/>
                        <a:t>8</a:t>
                      </a:r>
                    </a:p>
                  </a:txBody>
                  <a:tcPr anchor="ct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tc>
                <a:extLst>
                  <a:ext uri="{0D108BD9-81ED-4DB2-BD59-A6C34878D82A}">
                    <a16:rowId xmlns:a16="http://schemas.microsoft.com/office/drawing/2014/main" val="10003"/>
                  </a:ext>
                </a:extLst>
              </a:tr>
              <a:tr h="370840">
                <a:tc>
                  <a:txBody>
                    <a:bodyPr/>
                    <a:lstStyle/>
                    <a:p>
                      <a:pPr algn="ctr"/>
                      <a:r>
                        <a:rPr lang="en-US" sz="2000" dirty="0"/>
                        <a:t>Index 2</a:t>
                      </a:r>
                    </a:p>
                  </a:txBody>
                  <a:tcPr anchor="ctr"/>
                </a:tc>
                <a:tc>
                  <a:txBody>
                    <a:bodyPr/>
                    <a:lstStyle/>
                    <a:p>
                      <a:pPr algn="ctr"/>
                      <a:r>
                        <a:rPr lang="en-US" sz="2000" dirty="0"/>
                        <a:t>6</a:t>
                      </a:r>
                    </a:p>
                    <a:p>
                      <a:pPr algn="ctr"/>
                      <a:r>
                        <a:rPr lang="en-US" sz="2000" dirty="0"/>
                        <a:t>9</a:t>
                      </a:r>
                    </a:p>
                  </a:txBody>
                  <a:tcPr anchor="ctr"/>
                </a:tc>
                <a:tc>
                  <a:txBody>
                    <a:bodyPr/>
                    <a:lstStyle/>
                    <a:p>
                      <a:pPr algn="ctr"/>
                      <a:r>
                        <a:rPr lang="en-US" sz="2000" dirty="0"/>
                        <a:t>0 1 1 0</a:t>
                      </a:r>
                    </a:p>
                    <a:p>
                      <a:pPr algn="ctr"/>
                      <a:r>
                        <a:rPr lang="en-US" sz="2000" dirty="0"/>
                        <a:t>1 0 0 1</a:t>
                      </a:r>
                    </a:p>
                  </a:txBody>
                  <a:tcPr anchor="ctr"/>
                </a:tc>
                <a:extLst>
                  <a:ext uri="{0D108BD9-81ED-4DB2-BD59-A6C34878D82A}">
                    <a16:rowId xmlns:a16="http://schemas.microsoft.com/office/drawing/2014/main" val="10004"/>
                  </a:ext>
                </a:extLst>
              </a:tr>
              <a:tr h="370840">
                <a:tc>
                  <a:txBody>
                    <a:bodyPr/>
                    <a:lstStyle/>
                    <a:p>
                      <a:pPr algn="ctr"/>
                      <a:r>
                        <a:rPr lang="en-US" sz="2000" dirty="0"/>
                        <a:t>Index</a:t>
                      </a:r>
                      <a:r>
                        <a:rPr lang="en-US" sz="2000" baseline="0" dirty="0"/>
                        <a:t> 3</a:t>
                      </a:r>
                      <a:endParaRPr lang="en-US" sz="2000" dirty="0"/>
                    </a:p>
                  </a:txBody>
                  <a:tcPr anchor="ctr"/>
                </a:tc>
                <a:tc>
                  <a:txBody>
                    <a:bodyPr/>
                    <a:lstStyle/>
                    <a:p>
                      <a:pPr algn="ctr"/>
                      <a:r>
                        <a:rPr lang="en-US" sz="2000" dirty="0"/>
                        <a:t>7</a:t>
                      </a:r>
                    </a:p>
                    <a:p>
                      <a:pPr algn="ctr"/>
                      <a:r>
                        <a:rPr lang="en-US" sz="2000" dirty="0"/>
                        <a:t>13</a:t>
                      </a:r>
                    </a:p>
                    <a:p>
                      <a:pPr algn="ctr"/>
                      <a:r>
                        <a:rPr lang="en-US" sz="2000" dirty="0"/>
                        <a:t>14</a:t>
                      </a:r>
                    </a:p>
                  </a:txBody>
                  <a:tcPr anchor="ct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tc>
                <a:extLst>
                  <a:ext uri="{0D108BD9-81ED-4DB2-BD59-A6C34878D82A}">
                    <a16:rowId xmlns:a16="http://schemas.microsoft.com/office/drawing/2014/main" val="10005"/>
                  </a:ext>
                </a:extLst>
              </a:tr>
              <a:tr h="370840">
                <a:tc>
                  <a:txBody>
                    <a:bodyPr/>
                    <a:lstStyle/>
                    <a:p>
                      <a:pPr algn="ctr"/>
                      <a:r>
                        <a:rPr lang="en-US" sz="2000" dirty="0"/>
                        <a:t>Index 4</a:t>
                      </a:r>
                    </a:p>
                  </a:txBody>
                  <a:tcPr anchor="ctr"/>
                </a:tc>
                <a:tc>
                  <a:txBody>
                    <a:bodyPr/>
                    <a:lstStyle/>
                    <a:p>
                      <a:pPr algn="ctr"/>
                      <a:r>
                        <a:rPr lang="en-US" sz="2000" dirty="0"/>
                        <a:t>15</a:t>
                      </a:r>
                    </a:p>
                  </a:txBody>
                  <a:tcPr anchor="ctr"/>
                </a:tc>
                <a:tc>
                  <a:txBody>
                    <a:bodyPr/>
                    <a:lstStyle/>
                    <a:p>
                      <a:pPr algn="ctr"/>
                      <a:r>
                        <a:rPr lang="en-US" sz="2000" dirty="0"/>
                        <a:t>1 1 1 1</a:t>
                      </a:r>
                    </a:p>
                  </a:txBody>
                  <a:tcPr anchor="ctr"/>
                </a:tc>
                <a:extLst>
                  <a:ext uri="{0D108BD9-81ED-4DB2-BD59-A6C34878D82A}">
                    <a16:rowId xmlns:a16="http://schemas.microsoft.com/office/drawing/2014/main" val="10006"/>
                  </a:ext>
                </a:extLst>
              </a:tr>
            </a:tbl>
          </a:graphicData>
        </a:graphic>
      </p:graphicFrame>
      <p:sp>
        <p:nvSpPr>
          <p:cNvPr id="6" name="Rectangle 5"/>
          <p:cNvSpPr/>
          <p:nvPr/>
        </p:nvSpPr>
        <p:spPr>
          <a:xfrm>
            <a:off x="304800" y="914400"/>
            <a:ext cx="7971285" cy="461665"/>
          </a:xfrm>
          <a:prstGeom prst="rect">
            <a:avLst/>
          </a:prstGeom>
        </p:spPr>
        <p:txBody>
          <a:bodyPr wrap="none">
            <a:spAutoFit/>
          </a:bodyPr>
          <a:lstStyle/>
          <a:p>
            <a:r>
              <a:rPr lang="en-US" sz="2400" dirty="0">
                <a:solidFill>
                  <a:schemeClr val="tx2"/>
                </a:solidFill>
              </a:rPr>
              <a:t>Step – 2: Arrange all </a:t>
            </a:r>
            <a:r>
              <a:rPr lang="en-US" sz="2400" dirty="0" err="1">
                <a:solidFill>
                  <a:schemeClr val="tx2"/>
                </a:solidFill>
              </a:rPr>
              <a:t>minterms</a:t>
            </a:r>
            <a:r>
              <a:rPr lang="en-US" sz="2400" dirty="0">
                <a:solidFill>
                  <a:schemeClr val="tx2"/>
                </a:solidFill>
              </a:rPr>
              <a:t> in groups of same number of 1s</a:t>
            </a:r>
          </a:p>
        </p:txBody>
      </p:sp>
    </p:spTree>
    <p:extLst>
      <p:ext uri="{BB962C8B-B14F-4D97-AF65-F5344CB8AC3E}">
        <p14:creationId xmlns:p14="http://schemas.microsoft.com/office/powerpoint/2010/main" val="17045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Tabulation Method of Reduction</a:t>
            </a:r>
            <a:endParaRPr lang="en-IN" dirty="0"/>
          </a:p>
        </p:txBody>
      </p:sp>
      <p:graphicFrame>
        <p:nvGraphicFramePr>
          <p:cNvPr id="5" name="Table 4"/>
          <p:cNvGraphicFramePr>
            <a:graphicFrameLocks noGrp="1"/>
          </p:cNvGraphicFramePr>
          <p:nvPr/>
        </p:nvGraphicFramePr>
        <p:xfrm>
          <a:off x="5257800" y="1745397"/>
          <a:ext cx="3429002" cy="4267200"/>
        </p:xfrm>
        <a:graphic>
          <a:graphicData uri="http://schemas.openxmlformats.org/drawingml/2006/table">
            <a:tbl>
              <a:tblPr firstRow="1" bandRow="1"/>
              <a:tblGrid>
                <a:gridCol w="1600200">
                  <a:extLst>
                    <a:ext uri="{9D8B030D-6E8A-4147-A177-3AD203B41FA5}">
                      <a16:colId xmlns:a16="http://schemas.microsoft.com/office/drawing/2014/main" val="20000"/>
                    </a:ext>
                  </a:extLst>
                </a:gridCol>
                <a:gridCol w="1828802">
                  <a:extLst>
                    <a:ext uri="{9D8B030D-6E8A-4147-A177-3AD203B41FA5}">
                      <a16:colId xmlns:a16="http://schemas.microsoft.com/office/drawing/2014/main" val="2000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t>Column</a:t>
                      </a:r>
                      <a:r>
                        <a:rPr lang="en-US" sz="2400" b="1" baseline="0" dirty="0"/>
                        <a:t> 2</a:t>
                      </a:r>
                      <a:endParaRPr lang="en-US" sz="2400" b="1" dirty="0"/>
                    </a:p>
                  </a:txBody>
                  <a:tcPr anchor="ctr"/>
                </a:tc>
                <a:tc hMerge="1">
                  <a:txBody>
                    <a:bodyPr/>
                    <a:lstStyle/>
                    <a:p>
                      <a:pPr algn="ctr"/>
                      <a:endParaRPr lang="en-US" sz="2000" b="1" dirty="0"/>
                    </a:p>
                  </a:txBody>
                  <a:tcPr anchor="ctr"/>
                </a:tc>
                <a:extLst>
                  <a:ext uri="{0D108BD9-81ED-4DB2-BD59-A6C34878D82A}">
                    <a16:rowId xmlns:a16="http://schemas.microsoft.com/office/drawing/2014/main" val="10000"/>
                  </a:ext>
                </a:extLst>
              </a:tr>
              <a:tr h="370840">
                <a:tc>
                  <a:txBody>
                    <a:bodyPr/>
                    <a:lstStyle/>
                    <a:p>
                      <a:pPr algn="ctr"/>
                      <a:r>
                        <a:rPr lang="en-US" sz="2000" b="1" dirty="0"/>
                        <a:t>Pairs</a:t>
                      </a:r>
                    </a:p>
                  </a:txBody>
                  <a:tcPr anchor="ctr"/>
                </a:tc>
                <a:tc>
                  <a:txBody>
                    <a:bodyPr/>
                    <a:lstStyle/>
                    <a:p>
                      <a:pPr algn="ctr"/>
                      <a:r>
                        <a:rPr lang="en-US" sz="2000" b="1" dirty="0"/>
                        <a:t>A</a:t>
                      </a:r>
                      <a:r>
                        <a:rPr lang="en-US" sz="2000" b="1" baseline="0" dirty="0"/>
                        <a:t> B C D</a:t>
                      </a:r>
                      <a:endParaRPr lang="en-US" sz="2000" b="1" dirty="0"/>
                    </a:p>
                  </a:txBody>
                  <a:tcPr anchor="ctr"/>
                </a:tc>
                <a:extLst>
                  <a:ext uri="{0D108BD9-81ED-4DB2-BD59-A6C34878D82A}">
                    <a16:rowId xmlns:a16="http://schemas.microsoft.com/office/drawing/2014/main" val="10001"/>
                  </a:ext>
                </a:extLst>
              </a:tr>
              <a:tr h="370840">
                <a:tc>
                  <a:txBody>
                    <a:bodyPr/>
                    <a:lstStyle/>
                    <a:p>
                      <a:pPr algn="ctr"/>
                      <a:r>
                        <a:rPr lang="en-US" sz="2000" dirty="0"/>
                        <a:t>0, 1</a:t>
                      </a:r>
                    </a:p>
                    <a:p>
                      <a:pPr algn="ctr"/>
                      <a:r>
                        <a:rPr lang="en-US" sz="2000" dirty="0"/>
                        <a:t>0, 8</a:t>
                      </a:r>
                    </a:p>
                  </a:txBody>
                  <a:tcPr anchor="ctr"/>
                </a:tc>
                <a:tc>
                  <a:txBody>
                    <a:bodyPr/>
                    <a:lstStyle/>
                    <a:p>
                      <a:pPr algn="ctr"/>
                      <a:r>
                        <a:rPr lang="en-US" sz="2000" dirty="0"/>
                        <a:t>0 0 0 _</a:t>
                      </a:r>
                    </a:p>
                    <a:p>
                      <a:pPr algn="ctr"/>
                      <a:r>
                        <a:rPr lang="en-US" sz="2000" dirty="0"/>
                        <a:t>_</a:t>
                      </a:r>
                      <a:r>
                        <a:rPr lang="en-US" sz="2000" baseline="0" dirty="0"/>
                        <a:t> 0 0 0</a:t>
                      </a:r>
                      <a:endParaRPr lang="en-US" sz="2000" dirty="0"/>
                    </a:p>
                  </a:txBody>
                  <a:tcPr anchor="ctr"/>
                </a:tc>
                <a:extLst>
                  <a:ext uri="{0D108BD9-81ED-4DB2-BD59-A6C34878D82A}">
                    <a16:rowId xmlns:a16="http://schemas.microsoft.com/office/drawing/2014/main" val="10002"/>
                  </a:ext>
                </a:extLst>
              </a:tr>
              <a:tr h="370840">
                <a:tc>
                  <a:txBody>
                    <a:bodyPr/>
                    <a:lstStyle/>
                    <a:p>
                      <a:pPr algn="ctr"/>
                      <a:r>
                        <a:rPr lang="en-US" sz="2000" dirty="0"/>
                        <a:t>1, 9</a:t>
                      </a:r>
                    </a:p>
                    <a:p>
                      <a:pPr algn="ctr"/>
                      <a:r>
                        <a:rPr lang="en-US" sz="2000" dirty="0"/>
                        <a:t>8, 9</a:t>
                      </a:r>
                    </a:p>
                  </a:txBody>
                  <a:tcPr anchor="ct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tc>
                <a:extLst>
                  <a:ext uri="{0D108BD9-81ED-4DB2-BD59-A6C34878D82A}">
                    <a16:rowId xmlns:a16="http://schemas.microsoft.com/office/drawing/2014/main" val="10003"/>
                  </a:ext>
                </a:extLst>
              </a:tr>
              <a:tr h="370840">
                <a:tc>
                  <a:txBody>
                    <a:bodyPr/>
                    <a:lstStyle/>
                    <a:p>
                      <a:pPr algn="ctr"/>
                      <a:r>
                        <a:rPr lang="en-US" sz="2000" dirty="0"/>
                        <a:t>6, 7</a:t>
                      </a:r>
                    </a:p>
                    <a:p>
                      <a:pPr algn="ctr"/>
                      <a:r>
                        <a:rPr lang="en-US" sz="2000" dirty="0"/>
                        <a:t>6, 14</a:t>
                      </a:r>
                    </a:p>
                    <a:p>
                      <a:pPr algn="ctr"/>
                      <a:r>
                        <a:rPr lang="en-US" sz="2000" dirty="0"/>
                        <a:t>9,13</a:t>
                      </a:r>
                    </a:p>
                  </a:txBody>
                  <a:tcPr anchor="ct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tc>
                <a:extLst>
                  <a:ext uri="{0D108BD9-81ED-4DB2-BD59-A6C34878D82A}">
                    <a16:rowId xmlns:a16="http://schemas.microsoft.com/office/drawing/2014/main" val="10004"/>
                  </a:ext>
                </a:extLst>
              </a:tr>
              <a:tr h="370840">
                <a:tc>
                  <a:txBody>
                    <a:bodyPr/>
                    <a:lstStyle/>
                    <a:p>
                      <a:pPr algn="ctr"/>
                      <a:r>
                        <a:rPr lang="en-US" sz="2000" dirty="0"/>
                        <a:t>7, 15</a:t>
                      </a:r>
                    </a:p>
                    <a:p>
                      <a:pPr algn="ctr"/>
                      <a:r>
                        <a:rPr lang="en-US" sz="2000" dirty="0"/>
                        <a:t>13, 15</a:t>
                      </a:r>
                    </a:p>
                    <a:p>
                      <a:pPr algn="ctr"/>
                      <a:r>
                        <a:rPr lang="en-US" sz="2000" dirty="0"/>
                        <a:t>14, 15</a:t>
                      </a:r>
                    </a:p>
                  </a:txBody>
                  <a:tcPr anchor="ct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tc>
                <a:extLst>
                  <a:ext uri="{0D108BD9-81ED-4DB2-BD59-A6C34878D82A}">
                    <a16:rowId xmlns:a16="http://schemas.microsoft.com/office/drawing/2014/main" val="10005"/>
                  </a:ext>
                </a:extLst>
              </a:tr>
            </a:tbl>
          </a:graphicData>
        </a:graphic>
      </p:graphicFrame>
      <p:sp>
        <p:nvSpPr>
          <p:cNvPr id="6" name="Rectangle 5"/>
          <p:cNvSpPr/>
          <p:nvPr/>
        </p:nvSpPr>
        <p:spPr>
          <a:xfrm>
            <a:off x="304801" y="914400"/>
            <a:ext cx="8648700" cy="830997"/>
          </a:xfrm>
          <a:prstGeom prst="rect">
            <a:avLst/>
          </a:prstGeom>
        </p:spPr>
        <p:txBody>
          <a:bodyPr wrap="square">
            <a:spAutoFit/>
          </a:bodyPr>
          <a:lstStyle/>
          <a:p>
            <a:r>
              <a:rPr lang="en-US" sz="2400" dirty="0">
                <a:solidFill>
                  <a:schemeClr val="tx2"/>
                </a:solidFill>
              </a:rPr>
              <a:t>Step – 3: Compare each term of the lowest index group with every term in the succeeding group till no change </a:t>
            </a:r>
          </a:p>
        </p:txBody>
      </p:sp>
      <p:graphicFrame>
        <p:nvGraphicFramePr>
          <p:cNvPr id="7" name="Table 6"/>
          <p:cNvGraphicFramePr>
            <a:graphicFrameLocks noGrp="1"/>
          </p:cNvGraphicFramePr>
          <p:nvPr/>
        </p:nvGraphicFramePr>
        <p:xfrm>
          <a:off x="304801" y="1745397"/>
          <a:ext cx="4572001" cy="4614484"/>
        </p:xfrm>
        <a:graphic>
          <a:graphicData uri="http://schemas.openxmlformats.org/drawingml/2006/table">
            <a:tbl>
              <a:tblPr firstRow="1" bandRow="1"/>
              <a:tblGrid>
                <a:gridCol w="1459006">
                  <a:extLst>
                    <a:ext uri="{9D8B030D-6E8A-4147-A177-3AD203B41FA5}">
                      <a16:colId xmlns:a16="http://schemas.microsoft.com/office/drawing/2014/main" val="20000"/>
                    </a:ext>
                  </a:extLst>
                </a:gridCol>
                <a:gridCol w="1346108">
                  <a:extLst>
                    <a:ext uri="{9D8B030D-6E8A-4147-A177-3AD203B41FA5}">
                      <a16:colId xmlns:a16="http://schemas.microsoft.com/office/drawing/2014/main" val="20001"/>
                    </a:ext>
                  </a:extLst>
                </a:gridCol>
                <a:gridCol w="1766887">
                  <a:extLst>
                    <a:ext uri="{9D8B030D-6E8A-4147-A177-3AD203B41FA5}">
                      <a16:colId xmlns:a16="http://schemas.microsoft.com/office/drawing/2014/main" val="20002"/>
                    </a:ext>
                  </a:extLst>
                </a:gridCol>
              </a:tblGrid>
              <a:tr h="442076">
                <a:tc gridSpan="3">
                  <a:txBody>
                    <a:bodyPr/>
                    <a:lstStyle/>
                    <a:p>
                      <a:pPr algn="ctr"/>
                      <a:r>
                        <a:rPr lang="en-US" sz="2400" b="1" dirty="0"/>
                        <a:t>Column</a:t>
                      </a:r>
                      <a:r>
                        <a:rPr lang="en-US" sz="2400" b="1" baseline="0" dirty="0"/>
                        <a:t> 1</a:t>
                      </a:r>
                      <a:endParaRPr lang="en-US" sz="2400" b="1" dirty="0"/>
                    </a:p>
                  </a:txBody>
                  <a:tcPr anchor="ct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val="10000"/>
                  </a:ext>
                </a:extLst>
              </a:tr>
              <a:tr h="693003">
                <a:tc>
                  <a:txBody>
                    <a:bodyPr/>
                    <a:lstStyle/>
                    <a:p>
                      <a:pPr algn="ctr"/>
                      <a:r>
                        <a:rPr lang="en-US" sz="2000" b="1" dirty="0"/>
                        <a:t>Index</a:t>
                      </a:r>
                    </a:p>
                  </a:txBody>
                  <a:tcPr anchor="ctr"/>
                </a:tc>
                <a:tc>
                  <a:txBody>
                    <a:bodyPr/>
                    <a:lstStyle/>
                    <a:p>
                      <a:pPr algn="ctr"/>
                      <a:r>
                        <a:rPr lang="en-US" sz="2000" b="1" dirty="0" err="1"/>
                        <a:t>Minterms</a:t>
                      </a:r>
                      <a:endParaRPr lang="en-US" sz="2000" b="1" dirty="0"/>
                    </a:p>
                  </a:txBody>
                  <a:tcPr anchor="ctr"/>
                </a:tc>
                <a:tc>
                  <a:txBody>
                    <a:bodyPr/>
                    <a:lstStyle/>
                    <a:p>
                      <a:pPr algn="ctr"/>
                      <a:r>
                        <a:rPr lang="en-US" sz="2000" b="1" dirty="0"/>
                        <a:t>Binary Designation</a:t>
                      </a:r>
                    </a:p>
                  </a:txBody>
                  <a:tcPr anchor="ctr"/>
                </a:tc>
                <a:extLst>
                  <a:ext uri="{0D108BD9-81ED-4DB2-BD59-A6C34878D82A}">
                    <a16:rowId xmlns:a16="http://schemas.microsoft.com/office/drawing/2014/main" val="10001"/>
                  </a:ext>
                </a:extLst>
              </a:tr>
              <a:tr h="427916">
                <a:tc>
                  <a:txBody>
                    <a:bodyPr/>
                    <a:lstStyle/>
                    <a:p>
                      <a:pPr algn="ctr"/>
                      <a:r>
                        <a:rPr lang="en-US" sz="2000" dirty="0"/>
                        <a:t>Index 0</a:t>
                      </a:r>
                    </a:p>
                  </a:txBody>
                  <a:tcPr anchor="ctr"/>
                </a:tc>
                <a:tc>
                  <a:txBody>
                    <a:bodyPr/>
                    <a:lstStyle/>
                    <a:p>
                      <a:pPr algn="ctr"/>
                      <a:r>
                        <a:rPr lang="en-US" sz="2000" dirty="0"/>
                        <a:t>0</a:t>
                      </a:r>
                    </a:p>
                  </a:txBody>
                  <a:tcPr anchor="ctr"/>
                </a:tc>
                <a:tc>
                  <a:txBody>
                    <a:bodyPr/>
                    <a:lstStyle/>
                    <a:p>
                      <a:pPr algn="ctr"/>
                      <a:r>
                        <a:rPr lang="en-US" sz="2000" dirty="0"/>
                        <a:t>0 0 0 0</a:t>
                      </a:r>
                    </a:p>
                  </a:txBody>
                  <a:tcPr anchor="ctr"/>
                </a:tc>
                <a:extLst>
                  <a:ext uri="{0D108BD9-81ED-4DB2-BD59-A6C34878D82A}">
                    <a16:rowId xmlns:a16="http://schemas.microsoft.com/office/drawing/2014/main" val="10002"/>
                  </a:ext>
                </a:extLst>
              </a:tr>
              <a:tr h="757082">
                <a:tc>
                  <a:txBody>
                    <a:bodyPr/>
                    <a:lstStyle/>
                    <a:p>
                      <a:pPr algn="ctr"/>
                      <a:r>
                        <a:rPr lang="en-US" sz="2000" dirty="0"/>
                        <a:t>Index</a:t>
                      </a:r>
                      <a:r>
                        <a:rPr lang="en-US" sz="2000" baseline="0" dirty="0"/>
                        <a:t> 1</a:t>
                      </a:r>
                      <a:endParaRPr lang="en-US" sz="2000" dirty="0"/>
                    </a:p>
                  </a:txBody>
                  <a:tcPr anchor="ctr"/>
                </a:tc>
                <a:tc>
                  <a:txBody>
                    <a:bodyPr/>
                    <a:lstStyle/>
                    <a:p>
                      <a:pPr algn="ctr"/>
                      <a:r>
                        <a:rPr lang="en-US" sz="2000" dirty="0"/>
                        <a:t>1</a:t>
                      </a:r>
                    </a:p>
                    <a:p>
                      <a:pPr algn="ctr"/>
                      <a:r>
                        <a:rPr lang="en-US" sz="2000" dirty="0"/>
                        <a:t>8</a:t>
                      </a:r>
                    </a:p>
                  </a:txBody>
                  <a:tcPr anchor="ct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tc>
                <a:extLst>
                  <a:ext uri="{0D108BD9-81ED-4DB2-BD59-A6C34878D82A}">
                    <a16:rowId xmlns:a16="http://schemas.microsoft.com/office/drawing/2014/main" val="10003"/>
                  </a:ext>
                </a:extLst>
              </a:tr>
              <a:tr h="757082">
                <a:tc>
                  <a:txBody>
                    <a:bodyPr/>
                    <a:lstStyle/>
                    <a:p>
                      <a:pPr algn="ctr"/>
                      <a:r>
                        <a:rPr lang="en-US" sz="2000" dirty="0"/>
                        <a:t>Index 2</a:t>
                      </a:r>
                    </a:p>
                  </a:txBody>
                  <a:tcPr anchor="ctr"/>
                </a:tc>
                <a:tc>
                  <a:txBody>
                    <a:bodyPr/>
                    <a:lstStyle/>
                    <a:p>
                      <a:pPr algn="ctr"/>
                      <a:r>
                        <a:rPr lang="en-US" sz="2000" dirty="0"/>
                        <a:t>6</a:t>
                      </a:r>
                    </a:p>
                    <a:p>
                      <a:pPr algn="ctr"/>
                      <a:r>
                        <a:rPr lang="en-US" sz="2000" dirty="0"/>
                        <a:t>9</a:t>
                      </a:r>
                    </a:p>
                  </a:txBody>
                  <a:tcPr anchor="ctr"/>
                </a:tc>
                <a:tc>
                  <a:txBody>
                    <a:bodyPr/>
                    <a:lstStyle/>
                    <a:p>
                      <a:pPr algn="ctr"/>
                      <a:r>
                        <a:rPr lang="en-US" sz="2000" dirty="0"/>
                        <a:t>0 1 1 0</a:t>
                      </a:r>
                    </a:p>
                    <a:p>
                      <a:pPr algn="ctr"/>
                      <a:r>
                        <a:rPr lang="en-US" sz="2000" dirty="0"/>
                        <a:t>1 0 0 1</a:t>
                      </a:r>
                    </a:p>
                  </a:txBody>
                  <a:tcPr anchor="ctr"/>
                </a:tc>
                <a:extLst>
                  <a:ext uri="{0D108BD9-81ED-4DB2-BD59-A6C34878D82A}">
                    <a16:rowId xmlns:a16="http://schemas.microsoft.com/office/drawing/2014/main" val="10004"/>
                  </a:ext>
                </a:extLst>
              </a:tr>
              <a:tr h="1086248">
                <a:tc>
                  <a:txBody>
                    <a:bodyPr/>
                    <a:lstStyle/>
                    <a:p>
                      <a:pPr algn="ctr"/>
                      <a:r>
                        <a:rPr lang="en-US" sz="2000" dirty="0"/>
                        <a:t>Index</a:t>
                      </a:r>
                      <a:r>
                        <a:rPr lang="en-US" sz="2000" baseline="0" dirty="0"/>
                        <a:t> 3</a:t>
                      </a:r>
                      <a:endParaRPr lang="en-US" sz="2000" dirty="0"/>
                    </a:p>
                  </a:txBody>
                  <a:tcPr anchor="ctr"/>
                </a:tc>
                <a:tc>
                  <a:txBody>
                    <a:bodyPr/>
                    <a:lstStyle/>
                    <a:p>
                      <a:pPr algn="ctr"/>
                      <a:r>
                        <a:rPr lang="en-US" sz="2000" dirty="0"/>
                        <a:t>7</a:t>
                      </a:r>
                    </a:p>
                    <a:p>
                      <a:pPr algn="ctr"/>
                      <a:r>
                        <a:rPr lang="en-US" sz="2000" dirty="0"/>
                        <a:t>13</a:t>
                      </a:r>
                    </a:p>
                    <a:p>
                      <a:pPr algn="ctr"/>
                      <a:r>
                        <a:rPr lang="en-US" sz="2000" dirty="0"/>
                        <a:t>14</a:t>
                      </a:r>
                    </a:p>
                  </a:txBody>
                  <a:tcPr anchor="ct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tc>
                <a:extLst>
                  <a:ext uri="{0D108BD9-81ED-4DB2-BD59-A6C34878D82A}">
                    <a16:rowId xmlns:a16="http://schemas.microsoft.com/office/drawing/2014/main" val="10005"/>
                  </a:ext>
                </a:extLst>
              </a:tr>
              <a:tr h="427916">
                <a:tc>
                  <a:txBody>
                    <a:bodyPr/>
                    <a:lstStyle/>
                    <a:p>
                      <a:pPr algn="ctr"/>
                      <a:r>
                        <a:rPr lang="en-US" sz="2000" dirty="0"/>
                        <a:t>Index 4</a:t>
                      </a:r>
                    </a:p>
                  </a:txBody>
                  <a:tcPr anchor="ctr"/>
                </a:tc>
                <a:tc>
                  <a:txBody>
                    <a:bodyPr/>
                    <a:lstStyle/>
                    <a:p>
                      <a:pPr algn="ctr"/>
                      <a:r>
                        <a:rPr lang="en-US" sz="2000" dirty="0"/>
                        <a:t>15</a:t>
                      </a:r>
                    </a:p>
                  </a:txBody>
                  <a:tcPr anchor="ctr"/>
                </a:tc>
                <a:tc>
                  <a:txBody>
                    <a:bodyPr/>
                    <a:lstStyle/>
                    <a:p>
                      <a:pPr algn="ctr"/>
                      <a:r>
                        <a:rPr lang="en-US" sz="2000" dirty="0"/>
                        <a:t>1 1 1 1</a:t>
                      </a:r>
                    </a:p>
                  </a:txBody>
                  <a:tcPr anchor="ctr"/>
                </a:tc>
                <a:extLst>
                  <a:ext uri="{0D108BD9-81ED-4DB2-BD59-A6C34878D82A}">
                    <a16:rowId xmlns:a16="http://schemas.microsoft.com/office/drawing/2014/main" val="10006"/>
                  </a:ext>
                </a:extLst>
              </a:tr>
            </a:tbl>
          </a:graphicData>
        </a:graphic>
      </p:graphicFrame>
      <p:cxnSp>
        <p:nvCxnSpPr>
          <p:cNvPr id="4" name="Straight Connector 3"/>
          <p:cNvCxnSpPr/>
          <p:nvPr/>
        </p:nvCxnSpPr>
        <p:spPr>
          <a:xfrm>
            <a:off x="4172432" y="3262312"/>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72432" y="3719512"/>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91200" y="2638424"/>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791200" y="2943223"/>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315200" y="2638422"/>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339012" y="2943222"/>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5791200" y="3379049"/>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791200" y="3683848"/>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7315200" y="3379047"/>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339012" y="3683847"/>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5791200" y="4119672"/>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791200" y="4424471"/>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7315200" y="4119670"/>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7339012" y="4424470"/>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5791200" y="4648200"/>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7339012" y="4648199"/>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748338" y="5110272"/>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5748338" y="5415071"/>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7272338" y="5110270"/>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296150" y="5415070"/>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5748338" y="5638800"/>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7296150" y="5638799"/>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p:cNvCxnSpPr/>
          <p:nvPr/>
        </p:nvCxnSpPr>
        <p:spPr>
          <a:xfrm>
            <a:off x="3595688" y="3262312"/>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95688" y="3995736"/>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95688" y="3691046"/>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24264" y="4772024"/>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173316" y="3990975"/>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201892" y="4767263"/>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62425" y="4453045"/>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91001" y="5229333"/>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24264" y="4453045"/>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05213" y="584835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03871" y="4767263"/>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3396" y="554355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614739" y="5229332"/>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95688" y="6305658"/>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86213" y="554355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001867" y="6305658"/>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72432" y="584835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191000" y="6305658"/>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476706" y="2943222"/>
            <a:ext cx="300082" cy="369332"/>
          </a:xfrm>
          <a:prstGeom prst="rect">
            <a:avLst/>
          </a:prstGeom>
          <a:noFill/>
        </p:spPr>
        <p:txBody>
          <a:bodyPr wrap="none" rtlCol="0">
            <a:spAutoFit/>
          </a:bodyPr>
          <a:lstStyle/>
          <a:p>
            <a:r>
              <a:rPr lang="en-IN" dirty="0">
                <a:solidFill>
                  <a:srgbClr val="C00000"/>
                </a:solidFill>
              </a:rPr>
              <a:t>√</a:t>
            </a:r>
          </a:p>
        </p:txBody>
      </p:sp>
      <p:sp>
        <p:nvSpPr>
          <p:cNvPr id="53" name="TextBox 52"/>
          <p:cNvSpPr txBox="1"/>
          <p:nvPr/>
        </p:nvSpPr>
        <p:spPr>
          <a:xfrm>
            <a:off x="4476706" y="3393979"/>
            <a:ext cx="300082" cy="369332"/>
          </a:xfrm>
          <a:prstGeom prst="rect">
            <a:avLst/>
          </a:prstGeom>
          <a:noFill/>
        </p:spPr>
        <p:txBody>
          <a:bodyPr wrap="none" rtlCol="0">
            <a:spAutoFit/>
          </a:bodyPr>
          <a:lstStyle/>
          <a:p>
            <a:r>
              <a:rPr lang="en-IN" dirty="0">
                <a:solidFill>
                  <a:srgbClr val="C00000"/>
                </a:solidFill>
              </a:rPr>
              <a:t>√</a:t>
            </a:r>
          </a:p>
        </p:txBody>
      </p:sp>
      <p:sp>
        <p:nvSpPr>
          <p:cNvPr id="54" name="TextBox 53"/>
          <p:cNvSpPr txBox="1"/>
          <p:nvPr/>
        </p:nvSpPr>
        <p:spPr>
          <a:xfrm>
            <a:off x="4476706" y="3697304"/>
            <a:ext cx="300082" cy="369332"/>
          </a:xfrm>
          <a:prstGeom prst="rect">
            <a:avLst/>
          </a:prstGeom>
          <a:noFill/>
        </p:spPr>
        <p:txBody>
          <a:bodyPr wrap="none" rtlCol="0">
            <a:spAutoFit/>
          </a:bodyPr>
          <a:lstStyle/>
          <a:p>
            <a:r>
              <a:rPr lang="en-IN" dirty="0">
                <a:solidFill>
                  <a:srgbClr val="C00000"/>
                </a:solidFill>
              </a:rPr>
              <a:t>√</a:t>
            </a:r>
          </a:p>
        </p:txBody>
      </p:sp>
      <p:sp>
        <p:nvSpPr>
          <p:cNvPr id="55" name="TextBox 54"/>
          <p:cNvSpPr txBox="1"/>
          <p:nvPr/>
        </p:nvSpPr>
        <p:spPr>
          <a:xfrm>
            <a:off x="4476706" y="4148061"/>
            <a:ext cx="300082" cy="369332"/>
          </a:xfrm>
          <a:prstGeom prst="rect">
            <a:avLst/>
          </a:prstGeom>
          <a:noFill/>
        </p:spPr>
        <p:txBody>
          <a:bodyPr wrap="none" rtlCol="0">
            <a:spAutoFit/>
          </a:bodyPr>
          <a:lstStyle/>
          <a:p>
            <a:r>
              <a:rPr lang="en-IN" dirty="0">
                <a:solidFill>
                  <a:srgbClr val="C00000"/>
                </a:solidFill>
              </a:rPr>
              <a:t>√</a:t>
            </a:r>
          </a:p>
        </p:txBody>
      </p:sp>
      <p:sp>
        <p:nvSpPr>
          <p:cNvPr id="56" name="TextBox 55"/>
          <p:cNvSpPr txBox="1"/>
          <p:nvPr/>
        </p:nvSpPr>
        <p:spPr>
          <a:xfrm>
            <a:off x="4476706" y="4463533"/>
            <a:ext cx="300082" cy="369332"/>
          </a:xfrm>
          <a:prstGeom prst="rect">
            <a:avLst/>
          </a:prstGeom>
          <a:noFill/>
        </p:spPr>
        <p:txBody>
          <a:bodyPr wrap="none" rtlCol="0">
            <a:spAutoFit/>
          </a:bodyPr>
          <a:lstStyle/>
          <a:p>
            <a:r>
              <a:rPr lang="en-IN" dirty="0">
                <a:solidFill>
                  <a:srgbClr val="C00000"/>
                </a:solidFill>
              </a:rPr>
              <a:t>√</a:t>
            </a:r>
          </a:p>
        </p:txBody>
      </p:sp>
      <p:sp>
        <p:nvSpPr>
          <p:cNvPr id="57" name="TextBox 56"/>
          <p:cNvSpPr txBox="1"/>
          <p:nvPr/>
        </p:nvSpPr>
        <p:spPr>
          <a:xfrm>
            <a:off x="4476706" y="4890495"/>
            <a:ext cx="300082" cy="369332"/>
          </a:xfrm>
          <a:prstGeom prst="rect">
            <a:avLst/>
          </a:prstGeom>
          <a:noFill/>
        </p:spPr>
        <p:txBody>
          <a:bodyPr wrap="none" rtlCol="0">
            <a:spAutoFit/>
          </a:bodyPr>
          <a:lstStyle/>
          <a:p>
            <a:r>
              <a:rPr lang="en-IN" dirty="0">
                <a:solidFill>
                  <a:srgbClr val="C00000"/>
                </a:solidFill>
              </a:rPr>
              <a:t>√</a:t>
            </a:r>
          </a:p>
        </p:txBody>
      </p:sp>
      <p:sp>
        <p:nvSpPr>
          <p:cNvPr id="58" name="TextBox 57"/>
          <p:cNvSpPr txBox="1"/>
          <p:nvPr/>
        </p:nvSpPr>
        <p:spPr>
          <a:xfrm>
            <a:off x="4476706" y="5205967"/>
            <a:ext cx="300082" cy="369332"/>
          </a:xfrm>
          <a:prstGeom prst="rect">
            <a:avLst/>
          </a:prstGeom>
          <a:noFill/>
        </p:spPr>
        <p:txBody>
          <a:bodyPr wrap="none" rtlCol="0">
            <a:spAutoFit/>
          </a:bodyPr>
          <a:lstStyle/>
          <a:p>
            <a:r>
              <a:rPr lang="en-IN" dirty="0">
                <a:solidFill>
                  <a:srgbClr val="C00000"/>
                </a:solidFill>
              </a:rPr>
              <a:t>√</a:t>
            </a:r>
          </a:p>
        </p:txBody>
      </p:sp>
      <p:sp>
        <p:nvSpPr>
          <p:cNvPr id="59" name="TextBox 58"/>
          <p:cNvSpPr txBox="1"/>
          <p:nvPr/>
        </p:nvSpPr>
        <p:spPr>
          <a:xfrm>
            <a:off x="4476706" y="5524499"/>
            <a:ext cx="300082" cy="369332"/>
          </a:xfrm>
          <a:prstGeom prst="rect">
            <a:avLst/>
          </a:prstGeom>
          <a:noFill/>
        </p:spPr>
        <p:txBody>
          <a:bodyPr wrap="none" rtlCol="0">
            <a:spAutoFit/>
          </a:bodyPr>
          <a:lstStyle/>
          <a:p>
            <a:r>
              <a:rPr lang="en-IN" dirty="0">
                <a:solidFill>
                  <a:srgbClr val="C00000"/>
                </a:solidFill>
              </a:rPr>
              <a:t>√</a:t>
            </a:r>
          </a:p>
        </p:txBody>
      </p:sp>
      <p:sp>
        <p:nvSpPr>
          <p:cNvPr id="60" name="TextBox 59"/>
          <p:cNvSpPr txBox="1"/>
          <p:nvPr/>
        </p:nvSpPr>
        <p:spPr>
          <a:xfrm>
            <a:off x="4476706" y="5973837"/>
            <a:ext cx="300082" cy="369332"/>
          </a:xfrm>
          <a:prstGeom prst="rect">
            <a:avLst/>
          </a:prstGeom>
          <a:noFill/>
        </p:spPr>
        <p:txBody>
          <a:bodyPr wrap="none" rtlCol="0">
            <a:spAutoFit/>
          </a:bodyPr>
          <a:lstStyle/>
          <a:p>
            <a:r>
              <a:rPr lang="en-IN" dirty="0">
                <a:solidFill>
                  <a:srgbClr val="C00000"/>
                </a:solidFill>
              </a:rPr>
              <a:t>√</a:t>
            </a:r>
          </a:p>
        </p:txBody>
      </p:sp>
    </p:spTree>
    <p:extLst>
      <p:ext uri="{BB962C8B-B14F-4D97-AF65-F5344CB8AC3E}">
        <p14:creationId xmlns:p14="http://schemas.microsoft.com/office/powerpoint/2010/main" val="355263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0" nodeType="clickEffect">
                                  <p:stCondLst>
                                    <p:cond delay="0"/>
                                  </p:stCondLst>
                                  <p:childTnLst>
                                    <p:animEffect transition="out" filter="wipe(down)">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0" nodeType="clickEffect">
                                  <p:stCondLst>
                                    <p:cond delay="0"/>
                                  </p:stCondLst>
                                  <p:childTnLst>
                                    <p:animEffect transition="out" filter="wipe(down)">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par>
                                <p:cTn id="46" presetID="22" presetClass="entr" presetSubtype="8"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par>
                                <p:cTn id="49" presetID="22" presetClass="exit" presetSubtype="4" fill="hold" nodeType="withEffect">
                                  <p:stCondLst>
                                    <p:cond delay="0"/>
                                  </p:stCondLst>
                                  <p:childTnLst>
                                    <p:animEffect transition="out" filter="wipe(down)">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22" presetClass="entr" presetSubtype="4"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down)">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0" nodeType="clickEffect">
                                  <p:stCondLst>
                                    <p:cond delay="0"/>
                                  </p:stCondLst>
                                  <p:childTnLst>
                                    <p:animEffect transition="out" filter="wipe(down)">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0" nodeType="clickEffect">
                                  <p:stCondLst>
                                    <p:cond delay="0"/>
                                  </p:stCondLst>
                                  <p:childTnLst>
                                    <p:animEffect transition="out" filter="wipe(down)">
                                      <p:cBhvr>
                                        <p:cTn id="66" dur="500"/>
                                        <p:tgtEl>
                                          <p:spTgt spid="12"/>
                                        </p:tgtEl>
                                      </p:cBhvr>
                                    </p:animEffect>
                                    <p:set>
                                      <p:cBhvr>
                                        <p:cTn id="67" dur="1" fill="hold">
                                          <p:stCondLst>
                                            <p:cond delay="49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par>
                                <p:cTn id="73" presetID="22" presetClass="entr" presetSubtype="8"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xit" presetSubtype="4" fill="hold" nodeType="withEffect">
                                  <p:stCondLst>
                                    <p:cond delay="0"/>
                                  </p:stCondLst>
                                  <p:childTnLst>
                                    <p:animEffect transition="out" filter="wipe(down)">
                                      <p:cBhvr>
                                        <p:cTn id="77" dur="500"/>
                                        <p:tgtEl>
                                          <p:spTgt spid="34"/>
                                        </p:tgtEl>
                                      </p:cBhvr>
                                    </p:animEffect>
                                    <p:set>
                                      <p:cBhvr>
                                        <p:cTn id="78" dur="1" fill="hold">
                                          <p:stCondLst>
                                            <p:cond delay="499"/>
                                          </p:stCondLst>
                                        </p:cTn>
                                        <p:tgtEl>
                                          <p:spTgt spid="34"/>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22" presetClass="entr" presetSubtype="4"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down)">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grpId="0" nodeType="clickEffect">
                                  <p:stCondLst>
                                    <p:cond delay="0"/>
                                  </p:stCondLst>
                                  <p:childTnLst>
                                    <p:animEffect transition="out" filter="wipe(down)">
                                      <p:cBhvr>
                                        <p:cTn id="88" dur="500"/>
                                        <p:tgtEl>
                                          <p:spTgt spid="18"/>
                                        </p:tgtEl>
                                      </p:cBhvr>
                                    </p:animEffect>
                                    <p:set>
                                      <p:cBhvr>
                                        <p:cTn id="89" dur="1" fill="hold">
                                          <p:stCondLst>
                                            <p:cond delay="499"/>
                                          </p:stCondLst>
                                        </p:cTn>
                                        <p:tgtEl>
                                          <p:spTgt spid="18"/>
                                        </p:tgtEl>
                                        <p:attrNameLst>
                                          <p:attrName>style.visibility</p:attrName>
                                        </p:attrNameLst>
                                      </p:cBhvr>
                                      <p:to>
                                        <p:strVal val="hidden"/>
                                      </p:to>
                                    </p:set>
                                  </p:childTnLst>
                                </p:cTn>
                              </p:par>
                              <p:par>
                                <p:cTn id="90" presetID="22" presetClass="exit" presetSubtype="4" fill="hold" grpId="0" nodeType="withEffect">
                                  <p:stCondLst>
                                    <p:cond delay="0"/>
                                  </p:stCondLst>
                                  <p:childTnLst>
                                    <p:animEffect transition="out" filter="wipe(down)">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left)">
                                      <p:cBhvr>
                                        <p:cTn id="97" dur="500"/>
                                        <p:tgtEl>
                                          <p:spTgt spid="38"/>
                                        </p:tgtEl>
                                      </p:cBhvr>
                                    </p:animEffect>
                                  </p:childTnLst>
                                </p:cTn>
                              </p:par>
                              <p:par>
                                <p:cTn id="98" presetID="22" presetClass="entr" presetSubtype="8"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par>
                                <p:cTn id="101" presetID="22" presetClass="exit" presetSubtype="4" fill="hold" nodeType="with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37"/>
                                        </p:tgtEl>
                                      </p:cBhvr>
                                    </p:animEffect>
                                    <p:set>
                                      <p:cBhvr>
                                        <p:cTn id="106" dur="1" fill="hold">
                                          <p:stCondLst>
                                            <p:cond delay="499"/>
                                          </p:stCondLst>
                                        </p:cTn>
                                        <p:tgtEl>
                                          <p:spTgt spid="3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0" nodeType="clickEffect">
                                  <p:stCondLst>
                                    <p:cond delay="0"/>
                                  </p:stCondLst>
                                  <p:childTnLst>
                                    <p:animEffect transition="out" filter="wipe(down)">
                                      <p:cBhvr>
                                        <p:cTn id="110" dur="500"/>
                                        <p:tgtEl>
                                          <p:spTgt spid="19"/>
                                        </p:tgtEl>
                                      </p:cBhvr>
                                    </p:animEffect>
                                    <p:set>
                                      <p:cBhvr>
                                        <p:cTn id="111" dur="1" fill="hold">
                                          <p:stCondLst>
                                            <p:cond delay="499"/>
                                          </p:stCondLst>
                                        </p:cTn>
                                        <p:tgtEl>
                                          <p:spTgt spid="19"/>
                                        </p:tgtEl>
                                        <p:attrNameLst>
                                          <p:attrName>style.visibility</p:attrName>
                                        </p:attrNameLst>
                                      </p:cBhvr>
                                      <p:to>
                                        <p:strVal val="hidden"/>
                                      </p:to>
                                    </p:set>
                                  </p:childTnLst>
                                </p:cTn>
                              </p:par>
                              <p:par>
                                <p:cTn id="112" presetID="22" presetClass="exit" presetSubtype="4" fill="hold" grpId="0" nodeType="withEffect">
                                  <p:stCondLst>
                                    <p:cond delay="0"/>
                                  </p:stCondLst>
                                  <p:childTnLst>
                                    <p:animEffect transition="out" filter="wipe(down)">
                                      <p:cBhvr>
                                        <p:cTn id="113" dur="500"/>
                                        <p:tgtEl>
                                          <p:spTgt spid="21"/>
                                        </p:tgtEl>
                                      </p:cBhvr>
                                    </p:animEffect>
                                    <p:set>
                                      <p:cBhvr>
                                        <p:cTn id="114" dur="1" fill="hold">
                                          <p:stCondLst>
                                            <p:cond delay="499"/>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par>
                                <p:cTn id="120" presetID="22" presetClass="entr" presetSubtype="8" fill="hold"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500"/>
                                        <p:tgtEl>
                                          <p:spTgt spid="41"/>
                                        </p:tgtEl>
                                      </p:cBhvr>
                                    </p:animEffect>
                                  </p:childTnLst>
                                </p:cTn>
                              </p:par>
                              <p:par>
                                <p:cTn id="123" presetID="22" presetClass="exit" presetSubtype="4" fill="hold" nodeType="withEffect">
                                  <p:stCondLst>
                                    <p:cond delay="0"/>
                                  </p:stCondLst>
                                  <p:childTnLst>
                                    <p:animEffect transition="out" filter="wipe(down)">
                                      <p:cBhvr>
                                        <p:cTn id="124" dur="500"/>
                                        <p:tgtEl>
                                          <p:spTgt spid="38"/>
                                        </p:tgtEl>
                                      </p:cBhvr>
                                    </p:animEffect>
                                    <p:set>
                                      <p:cBhvr>
                                        <p:cTn id="125" dur="1" fill="hold">
                                          <p:stCondLst>
                                            <p:cond delay="499"/>
                                          </p:stCondLst>
                                        </p:cTn>
                                        <p:tgtEl>
                                          <p:spTgt spid="38"/>
                                        </p:tgtEl>
                                        <p:attrNameLst>
                                          <p:attrName>style.visibility</p:attrName>
                                        </p:attrNameLst>
                                      </p:cBhvr>
                                      <p:to>
                                        <p:strVal val="hidden"/>
                                      </p:to>
                                    </p:set>
                                  </p:childTnLst>
                                </p:cTn>
                              </p:par>
                              <p:par>
                                <p:cTn id="126" presetID="22" presetClass="exit" presetSubtype="4" fill="hold" nodeType="withEffect">
                                  <p:stCondLst>
                                    <p:cond delay="0"/>
                                  </p:stCondLst>
                                  <p:childTnLst>
                                    <p:animEffect transition="out" filter="wipe(down)">
                                      <p:cBhvr>
                                        <p:cTn id="127" dur="500"/>
                                        <p:tgtEl>
                                          <p:spTgt spid="39"/>
                                        </p:tgtEl>
                                      </p:cBhvr>
                                    </p:animEffect>
                                    <p:set>
                                      <p:cBhvr>
                                        <p:cTn id="128" dur="1" fill="hold">
                                          <p:stCondLst>
                                            <p:cond delay="499"/>
                                          </p:stCondLst>
                                        </p:cTn>
                                        <p:tgtEl>
                                          <p:spTgt spid="39"/>
                                        </p:tgtEl>
                                        <p:attrNameLst>
                                          <p:attrName>style.visibility</p:attrName>
                                        </p:attrNameLst>
                                      </p:cBhvr>
                                      <p:to>
                                        <p:strVal val="hidden"/>
                                      </p:to>
                                    </p:set>
                                  </p:childTnLst>
                                </p:cTn>
                              </p:par>
                              <p:par>
                                <p:cTn id="129" presetID="22" presetClass="entr" presetSubtype="4" fill="hold" grpId="0" nodeType="with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wipe(down)">
                                      <p:cBhvr>
                                        <p:cTn id="131" dur="500"/>
                                        <p:tgtEl>
                                          <p:spTgt spid="55"/>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wipe(down)">
                                      <p:cBhvr>
                                        <p:cTn id="134" dur="500"/>
                                        <p:tgtEl>
                                          <p:spTgt spid="57"/>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0" nodeType="clickEffect">
                                  <p:stCondLst>
                                    <p:cond delay="0"/>
                                  </p:stCondLst>
                                  <p:childTnLst>
                                    <p:animEffect transition="out" filter="wipe(down)">
                                      <p:cBhvr>
                                        <p:cTn id="138" dur="500"/>
                                        <p:tgtEl>
                                          <p:spTgt spid="22"/>
                                        </p:tgtEl>
                                      </p:cBhvr>
                                    </p:animEffect>
                                    <p:set>
                                      <p:cBhvr>
                                        <p:cTn id="139" dur="1" fill="hold">
                                          <p:stCondLst>
                                            <p:cond delay="499"/>
                                          </p:stCondLst>
                                        </p:cTn>
                                        <p:tgtEl>
                                          <p:spTgt spid="22"/>
                                        </p:tgtEl>
                                        <p:attrNameLst>
                                          <p:attrName>style.visibility</p:attrName>
                                        </p:attrNameLst>
                                      </p:cBhvr>
                                      <p:to>
                                        <p:strVal val="hidden"/>
                                      </p:to>
                                    </p:set>
                                  </p:childTnLst>
                                </p:cTn>
                              </p:par>
                              <p:par>
                                <p:cTn id="140" presetID="22" presetClass="exit" presetSubtype="4" fill="hold" grpId="0" nodeType="withEffect">
                                  <p:stCondLst>
                                    <p:cond delay="0"/>
                                  </p:stCondLst>
                                  <p:childTnLst>
                                    <p:animEffect transition="out" filter="wipe(down)">
                                      <p:cBhvr>
                                        <p:cTn id="141" dur="500"/>
                                        <p:tgtEl>
                                          <p:spTgt spid="24"/>
                                        </p:tgtEl>
                                      </p:cBhvr>
                                    </p:animEffect>
                                    <p:set>
                                      <p:cBhvr>
                                        <p:cTn id="142" dur="1" fill="hold">
                                          <p:stCondLst>
                                            <p:cond delay="499"/>
                                          </p:stCondLst>
                                        </p:cTn>
                                        <p:tgtEl>
                                          <p:spTgt spid="2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wipe(left)">
                                      <p:cBhvr>
                                        <p:cTn id="147" dur="500"/>
                                        <p:tgtEl>
                                          <p:spTgt spid="42"/>
                                        </p:tgtEl>
                                      </p:cBhvr>
                                    </p:animEffect>
                                  </p:childTnLst>
                                </p:cTn>
                              </p:par>
                              <p:par>
                                <p:cTn id="148" presetID="22" presetClass="entr" presetSubtype="8" fill="hold" nodeType="with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wipe(left)">
                                      <p:cBhvr>
                                        <p:cTn id="150" dur="500"/>
                                        <p:tgtEl>
                                          <p:spTgt spid="43"/>
                                        </p:tgtEl>
                                      </p:cBhvr>
                                    </p:animEffect>
                                  </p:childTnLst>
                                </p:cTn>
                              </p:par>
                              <p:par>
                                <p:cTn id="151" presetID="22" presetClass="exit" presetSubtype="4" fill="hold" nodeType="withEffect">
                                  <p:stCondLst>
                                    <p:cond delay="0"/>
                                  </p:stCondLst>
                                  <p:childTnLst>
                                    <p:animEffect transition="out" filter="wipe(down)">
                                      <p:cBhvr>
                                        <p:cTn id="152" dur="500"/>
                                        <p:tgtEl>
                                          <p:spTgt spid="40"/>
                                        </p:tgtEl>
                                      </p:cBhvr>
                                    </p:animEffect>
                                    <p:set>
                                      <p:cBhvr>
                                        <p:cTn id="153" dur="1" fill="hold">
                                          <p:stCondLst>
                                            <p:cond delay="499"/>
                                          </p:stCondLst>
                                        </p:cTn>
                                        <p:tgtEl>
                                          <p:spTgt spid="40"/>
                                        </p:tgtEl>
                                        <p:attrNameLst>
                                          <p:attrName>style.visibility</p:attrName>
                                        </p:attrNameLst>
                                      </p:cBhvr>
                                      <p:to>
                                        <p:strVal val="hidden"/>
                                      </p:to>
                                    </p:set>
                                  </p:childTnLst>
                                </p:cTn>
                              </p:par>
                              <p:par>
                                <p:cTn id="154" presetID="22" presetClass="exit" presetSubtype="4" fill="hold" nodeType="withEffect">
                                  <p:stCondLst>
                                    <p:cond delay="0"/>
                                  </p:stCondLst>
                                  <p:childTnLst>
                                    <p:animEffect transition="out" filter="wipe(down)">
                                      <p:cBhvr>
                                        <p:cTn id="155" dur="500"/>
                                        <p:tgtEl>
                                          <p:spTgt spid="41"/>
                                        </p:tgtEl>
                                      </p:cBhvr>
                                    </p:animEffect>
                                    <p:set>
                                      <p:cBhvr>
                                        <p:cTn id="156" dur="1" fill="hold">
                                          <p:stCondLst>
                                            <p:cond delay="499"/>
                                          </p:stCondLst>
                                        </p:cTn>
                                        <p:tgtEl>
                                          <p:spTgt spid="41"/>
                                        </p:tgtEl>
                                        <p:attrNameLst>
                                          <p:attrName>style.visibility</p:attrName>
                                        </p:attrNameLst>
                                      </p:cBhvr>
                                      <p:to>
                                        <p:strVal val="hidden"/>
                                      </p:to>
                                    </p:set>
                                  </p:childTnLst>
                                </p:cTn>
                              </p:par>
                              <p:par>
                                <p:cTn id="157" presetID="22" presetClass="entr" presetSubtype="4"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animEffect transition="in" filter="wipe(down)">
                                      <p:cBhvr>
                                        <p:cTn id="159" dur="500"/>
                                        <p:tgtEl>
                                          <p:spTgt spid="59"/>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xit" presetSubtype="4" fill="hold" grpId="0" nodeType="clickEffect">
                                  <p:stCondLst>
                                    <p:cond delay="0"/>
                                  </p:stCondLst>
                                  <p:childTnLst>
                                    <p:animEffect transition="out" filter="wipe(down)">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22" presetClass="exit" presetSubtype="4" fill="hold" grpId="0" nodeType="withEffect">
                                  <p:stCondLst>
                                    <p:cond delay="0"/>
                                  </p:stCondLst>
                                  <p:childTnLst>
                                    <p:animEffect transition="out" filter="wipe(down)">
                                      <p:cBhvr>
                                        <p:cTn id="166" dur="500"/>
                                        <p:tgtEl>
                                          <p:spTgt spid="25"/>
                                        </p:tgtEl>
                                      </p:cBhvr>
                                    </p:animEffect>
                                    <p:set>
                                      <p:cBhvr>
                                        <p:cTn id="167" dur="1" fill="hold">
                                          <p:stCondLst>
                                            <p:cond delay="499"/>
                                          </p:stCondLst>
                                        </p:cTn>
                                        <p:tgtEl>
                                          <p:spTgt spid="2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wipe(left)">
                                      <p:cBhvr>
                                        <p:cTn id="172" dur="500"/>
                                        <p:tgtEl>
                                          <p:spTgt spid="44"/>
                                        </p:tgtEl>
                                      </p:cBhvr>
                                    </p:animEffect>
                                  </p:childTnLst>
                                </p:cTn>
                              </p:par>
                              <p:par>
                                <p:cTn id="173" presetID="22" presetClass="entr" presetSubtype="8" fill="hold" nodeType="with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left)">
                                      <p:cBhvr>
                                        <p:cTn id="175" dur="500"/>
                                        <p:tgtEl>
                                          <p:spTgt spid="45"/>
                                        </p:tgtEl>
                                      </p:cBhvr>
                                    </p:animEffect>
                                  </p:childTnLst>
                                </p:cTn>
                              </p:par>
                              <p:par>
                                <p:cTn id="176" presetID="22" presetClass="exit" presetSubtype="4" fill="hold" nodeType="withEffect">
                                  <p:stCondLst>
                                    <p:cond delay="0"/>
                                  </p:stCondLst>
                                  <p:childTnLst>
                                    <p:animEffect transition="out" filter="wipe(down)">
                                      <p:cBhvr>
                                        <p:cTn id="177" dur="500"/>
                                        <p:tgtEl>
                                          <p:spTgt spid="42"/>
                                        </p:tgtEl>
                                      </p:cBhvr>
                                    </p:animEffect>
                                    <p:set>
                                      <p:cBhvr>
                                        <p:cTn id="178" dur="1" fill="hold">
                                          <p:stCondLst>
                                            <p:cond delay="499"/>
                                          </p:stCondLst>
                                        </p:cTn>
                                        <p:tgtEl>
                                          <p:spTgt spid="42"/>
                                        </p:tgtEl>
                                        <p:attrNameLst>
                                          <p:attrName>style.visibility</p:attrName>
                                        </p:attrNameLst>
                                      </p:cBhvr>
                                      <p:to>
                                        <p:strVal val="hidden"/>
                                      </p:to>
                                    </p:set>
                                  </p:childTnLst>
                                </p:cTn>
                              </p:par>
                              <p:par>
                                <p:cTn id="179" presetID="22" presetClass="exit" presetSubtype="4" fill="hold" nodeType="withEffect">
                                  <p:stCondLst>
                                    <p:cond delay="0"/>
                                  </p:stCondLst>
                                  <p:childTnLst>
                                    <p:animEffect transition="out" filter="wipe(down)">
                                      <p:cBhvr>
                                        <p:cTn id="180" dur="500"/>
                                        <p:tgtEl>
                                          <p:spTgt spid="43"/>
                                        </p:tgtEl>
                                      </p:cBhvr>
                                    </p:animEffect>
                                    <p:set>
                                      <p:cBhvr>
                                        <p:cTn id="181" dur="1" fill="hold">
                                          <p:stCondLst>
                                            <p:cond delay="499"/>
                                          </p:stCondLst>
                                        </p:cTn>
                                        <p:tgtEl>
                                          <p:spTgt spid="43"/>
                                        </p:tgtEl>
                                        <p:attrNameLst>
                                          <p:attrName>style.visibility</p:attrName>
                                        </p:attrNameLst>
                                      </p:cBhvr>
                                      <p:to>
                                        <p:strVal val="hidden"/>
                                      </p:to>
                                    </p:set>
                                  </p:childTnLst>
                                </p:cTn>
                              </p:par>
                              <p:par>
                                <p:cTn id="182" presetID="22" presetClass="entr" presetSubtype="4" fill="hold" grpId="0" nodeType="with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ipe(down)">
                                      <p:cBhvr>
                                        <p:cTn id="184" dur="500"/>
                                        <p:tgtEl>
                                          <p:spTgt spid="5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xit" presetSubtype="4" fill="hold" grpId="0" nodeType="clickEffect">
                                  <p:stCondLst>
                                    <p:cond delay="0"/>
                                  </p:stCondLst>
                                  <p:childTnLst>
                                    <p:animEffect transition="out" filter="wipe(down)">
                                      <p:cBhvr>
                                        <p:cTn id="188" dur="500"/>
                                        <p:tgtEl>
                                          <p:spTgt spid="26"/>
                                        </p:tgtEl>
                                      </p:cBhvr>
                                    </p:animEffect>
                                    <p:set>
                                      <p:cBhvr>
                                        <p:cTn id="189" dur="1" fill="hold">
                                          <p:stCondLst>
                                            <p:cond delay="499"/>
                                          </p:stCondLst>
                                        </p:cTn>
                                        <p:tgtEl>
                                          <p:spTgt spid="26"/>
                                        </p:tgtEl>
                                        <p:attrNameLst>
                                          <p:attrName>style.visibility</p:attrName>
                                        </p:attrNameLst>
                                      </p:cBhvr>
                                      <p:to>
                                        <p:strVal val="hidden"/>
                                      </p:to>
                                    </p:set>
                                  </p:childTnLst>
                                </p:cTn>
                              </p:par>
                              <p:par>
                                <p:cTn id="190" presetID="22" presetClass="exit" presetSubtype="4" fill="hold" grpId="0" nodeType="withEffect">
                                  <p:stCondLst>
                                    <p:cond delay="0"/>
                                  </p:stCondLst>
                                  <p:childTnLst>
                                    <p:animEffect transition="out" filter="wipe(down)">
                                      <p:cBhvr>
                                        <p:cTn id="191" dur="500"/>
                                        <p:tgtEl>
                                          <p:spTgt spid="27"/>
                                        </p:tgtEl>
                                      </p:cBhvr>
                                    </p:animEffect>
                                    <p:set>
                                      <p:cBhvr>
                                        <p:cTn id="192" dur="1" fill="hold">
                                          <p:stCondLst>
                                            <p:cond delay="499"/>
                                          </p:stCondLst>
                                        </p:cTn>
                                        <p:tgtEl>
                                          <p:spTgt spid="27"/>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46"/>
                                        </p:tgtEl>
                                        <p:attrNameLst>
                                          <p:attrName>style.visibility</p:attrName>
                                        </p:attrNameLst>
                                      </p:cBhvr>
                                      <p:to>
                                        <p:strVal val="visible"/>
                                      </p:to>
                                    </p:set>
                                    <p:animEffect transition="in" filter="wipe(left)">
                                      <p:cBhvr>
                                        <p:cTn id="197" dur="500"/>
                                        <p:tgtEl>
                                          <p:spTgt spid="46"/>
                                        </p:tgtEl>
                                      </p:cBhvr>
                                    </p:animEffect>
                                  </p:childTnLst>
                                </p:cTn>
                              </p:par>
                              <p:par>
                                <p:cTn id="198" presetID="22" presetClass="entr" presetSubtype="8" fill="hold" nodeType="withEffect">
                                  <p:stCondLst>
                                    <p:cond delay="0"/>
                                  </p:stCondLst>
                                  <p:childTnLst>
                                    <p:set>
                                      <p:cBhvr>
                                        <p:cTn id="199" dur="1" fill="hold">
                                          <p:stCondLst>
                                            <p:cond delay="0"/>
                                          </p:stCondLst>
                                        </p:cTn>
                                        <p:tgtEl>
                                          <p:spTgt spid="47"/>
                                        </p:tgtEl>
                                        <p:attrNameLst>
                                          <p:attrName>style.visibility</p:attrName>
                                        </p:attrNameLst>
                                      </p:cBhvr>
                                      <p:to>
                                        <p:strVal val="visible"/>
                                      </p:to>
                                    </p:set>
                                    <p:animEffect transition="in" filter="wipe(left)">
                                      <p:cBhvr>
                                        <p:cTn id="200" dur="500"/>
                                        <p:tgtEl>
                                          <p:spTgt spid="47"/>
                                        </p:tgtEl>
                                      </p:cBhvr>
                                    </p:animEffect>
                                  </p:childTnLst>
                                </p:cTn>
                              </p:par>
                              <p:par>
                                <p:cTn id="201" presetID="22" presetClass="exit" presetSubtype="4" fill="hold" nodeType="withEffect">
                                  <p:stCondLst>
                                    <p:cond delay="0"/>
                                  </p:stCondLst>
                                  <p:childTnLst>
                                    <p:animEffect transition="out" filter="wipe(down)">
                                      <p:cBhvr>
                                        <p:cTn id="202" dur="500"/>
                                        <p:tgtEl>
                                          <p:spTgt spid="44"/>
                                        </p:tgtEl>
                                      </p:cBhvr>
                                    </p:animEffect>
                                    <p:set>
                                      <p:cBhvr>
                                        <p:cTn id="203" dur="1" fill="hold">
                                          <p:stCondLst>
                                            <p:cond delay="499"/>
                                          </p:stCondLst>
                                        </p:cTn>
                                        <p:tgtEl>
                                          <p:spTgt spid="44"/>
                                        </p:tgtEl>
                                        <p:attrNameLst>
                                          <p:attrName>style.visibility</p:attrName>
                                        </p:attrNameLst>
                                      </p:cBhvr>
                                      <p:to>
                                        <p:strVal val="hidden"/>
                                      </p:to>
                                    </p:set>
                                  </p:childTnLst>
                                </p:cTn>
                              </p:par>
                              <p:par>
                                <p:cTn id="204" presetID="22" presetClass="exit" presetSubtype="4" fill="hold" nodeType="withEffect">
                                  <p:stCondLst>
                                    <p:cond delay="0"/>
                                  </p:stCondLst>
                                  <p:childTnLst>
                                    <p:animEffect transition="out" filter="wipe(down)">
                                      <p:cBhvr>
                                        <p:cTn id="205" dur="500"/>
                                        <p:tgtEl>
                                          <p:spTgt spid="45"/>
                                        </p:tgtEl>
                                      </p:cBhvr>
                                    </p:animEffect>
                                    <p:set>
                                      <p:cBhvr>
                                        <p:cTn id="206" dur="1" fill="hold">
                                          <p:stCondLst>
                                            <p:cond delay="499"/>
                                          </p:stCondLst>
                                        </p:cTn>
                                        <p:tgtEl>
                                          <p:spTgt spid="45"/>
                                        </p:tgtEl>
                                        <p:attrNameLst>
                                          <p:attrName>style.visibility</p:attrName>
                                        </p:attrNameLst>
                                      </p:cBhvr>
                                      <p:to>
                                        <p:strVal val="hidden"/>
                                      </p:to>
                                    </p:set>
                                  </p:childTnLst>
                                </p:cTn>
                              </p:par>
                              <p:par>
                                <p:cTn id="207" presetID="22" presetClass="entr" presetSubtype="4" fill="hold" grpId="0" nodeType="withEffect">
                                  <p:stCondLst>
                                    <p:cond delay="0"/>
                                  </p:stCondLst>
                                  <p:childTnLst>
                                    <p:set>
                                      <p:cBhvr>
                                        <p:cTn id="208" dur="1" fill="hold">
                                          <p:stCondLst>
                                            <p:cond delay="0"/>
                                          </p:stCondLst>
                                        </p:cTn>
                                        <p:tgtEl>
                                          <p:spTgt spid="60"/>
                                        </p:tgtEl>
                                        <p:attrNameLst>
                                          <p:attrName>style.visibility</p:attrName>
                                        </p:attrNameLst>
                                      </p:cBhvr>
                                      <p:to>
                                        <p:strVal val="visible"/>
                                      </p:to>
                                    </p:set>
                                    <p:animEffect transition="in" filter="wipe(down)">
                                      <p:cBhvr>
                                        <p:cTn id="209" dur="500"/>
                                        <p:tgtEl>
                                          <p:spTgt spid="60"/>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xit" presetSubtype="4" fill="hold" grpId="0" nodeType="clickEffect">
                                  <p:stCondLst>
                                    <p:cond delay="0"/>
                                  </p:stCondLst>
                                  <p:childTnLst>
                                    <p:animEffect transition="out" filter="wipe(down)">
                                      <p:cBhvr>
                                        <p:cTn id="213" dur="500"/>
                                        <p:tgtEl>
                                          <p:spTgt spid="28"/>
                                        </p:tgtEl>
                                      </p:cBhvr>
                                    </p:animEffect>
                                    <p:set>
                                      <p:cBhvr>
                                        <p:cTn id="214" dur="1" fill="hold">
                                          <p:stCondLst>
                                            <p:cond delay="499"/>
                                          </p:stCondLst>
                                        </p:cTn>
                                        <p:tgtEl>
                                          <p:spTgt spid="28"/>
                                        </p:tgtEl>
                                        <p:attrNameLst>
                                          <p:attrName>style.visibility</p:attrName>
                                        </p:attrNameLst>
                                      </p:cBhvr>
                                      <p:to>
                                        <p:strVal val="hidden"/>
                                      </p:to>
                                    </p:set>
                                  </p:childTnLst>
                                </p:cTn>
                              </p:par>
                              <p:par>
                                <p:cTn id="215" presetID="22" presetClass="exit" presetSubtype="4" fill="hold" grpId="0" nodeType="withEffect">
                                  <p:stCondLst>
                                    <p:cond delay="0"/>
                                  </p:stCondLst>
                                  <p:childTnLst>
                                    <p:animEffect transition="out" filter="wipe(down)">
                                      <p:cBhvr>
                                        <p:cTn id="216" dur="500"/>
                                        <p:tgtEl>
                                          <p:spTgt spid="30"/>
                                        </p:tgtEl>
                                      </p:cBhvr>
                                    </p:animEffect>
                                    <p:set>
                                      <p:cBhvr>
                                        <p:cTn id="217" dur="1" fill="hold">
                                          <p:stCondLst>
                                            <p:cond delay="499"/>
                                          </p:stCondLst>
                                        </p:cTn>
                                        <p:tgtEl>
                                          <p:spTgt spid="30"/>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nodeType="clickEffect">
                                  <p:stCondLst>
                                    <p:cond delay="0"/>
                                  </p:stCondLst>
                                  <p:childTnLst>
                                    <p:set>
                                      <p:cBhvr>
                                        <p:cTn id="221" dur="1" fill="hold">
                                          <p:stCondLst>
                                            <p:cond delay="0"/>
                                          </p:stCondLst>
                                        </p:cTn>
                                        <p:tgtEl>
                                          <p:spTgt spid="48"/>
                                        </p:tgtEl>
                                        <p:attrNameLst>
                                          <p:attrName>style.visibility</p:attrName>
                                        </p:attrNameLst>
                                      </p:cBhvr>
                                      <p:to>
                                        <p:strVal val="visible"/>
                                      </p:to>
                                    </p:set>
                                    <p:animEffect transition="in" filter="wipe(left)">
                                      <p:cBhvr>
                                        <p:cTn id="222" dur="500"/>
                                        <p:tgtEl>
                                          <p:spTgt spid="48"/>
                                        </p:tgtEl>
                                      </p:cBhvr>
                                    </p:animEffect>
                                  </p:childTnLst>
                                </p:cTn>
                              </p:par>
                              <p:par>
                                <p:cTn id="223" presetID="22" presetClass="entr" presetSubtype="8" fill="hold" nodeType="withEffect">
                                  <p:stCondLst>
                                    <p:cond delay="0"/>
                                  </p:stCondLst>
                                  <p:childTnLst>
                                    <p:set>
                                      <p:cBhvr>
                                        <p:cTn id="224" dur="1" fill="hold">
                                          <p:stCondLst>
                                            <p:cond delay="0"/>
                                          </p:stCondLst>
                                        </p:cTn>
                                        <p:tgtEl>
                                          <p:spTgt spid="49"/>
                                        </p:tgtEl>
                                        <p:attrNameLst>
                                          <p:attrName>style.visibility</p:attrName>
                                        </p:attrNameLst>
                                      </p:cBhvr>
                                      <p:to>
                                        <p:strVal val="visible"/>
                                      </p:to>
                                    </p:set>
                                    <p:animEffect transition="in" filter="wipe(left)">
                                      <p:cBhvr>
                                        <p:cTn id="225" dur="500"/>
                                        <p:tgtEl>
                                          <p:spTgt spid="49"/>
                                        </p:tgtEl>
                                      </p:cBhvr>
                                    </p:animEffect>
                                  </p:childTnLst>
                                </p:cTn>
                              </p:par>
                              <p:par>
                                <p:cTn id="226" presetID="22" presetClass="exit" presetSubtype="4" fill="hold" nodeType="withEffect">
                                  <p:stCondLst>
                                    <p:cond delay="0"/>
                                  </p:stCondLst>
                                  <p:childTnLst>
                                    <p:animEffect transition="out" filter="wipe(down)">
                                      <p:cBhvr>
                                        <p:cTn id="227" dur="500"/>
                                        <p:tgtEl>
                                          <p:spTgt spid="46"/>
                                        </p:tgtEl>
                                      </p:cBhvr>
                                    </p:animEffect>
                                    <p:set>
                                      <p:cBhvr>
                                        <p:cTn id="228" dur="1" fill="hold">
                                          <p:stCondLst>
                                            <p:cond delay="499"/>
                                          </p:stCondLst>
                                        </p:cTn>
                                        <p:tgtEl>
                                          <p:spTgt spid="46"/>
                                        </p:tgtEl>
                                        <p:attrNameLst>
                                          <p:attrName>style.visibility</p:attrName>
                                        </p:attrNameLst>
                                      </p:cBhvr>
                                      <p:to>
                                        <p:strVal val="hidden"/>
                                      </p:to>
                                    </p:set>
                                  </p:childTnLst>
                                </p:cTn>
                              </p:par>
                              <p:par>
                                <p:cTn id="229" presetID="22" presetClass="exit" presetSubtype="4" fill="hold" nodeType="withEffect">
                                  <p:stCondLst>
                                    <p:cond delay="0"/>
                                  </p:stCondLst>
                                  <p:childTnLst>
                                    <p:animEffect transition="out" filter="wipe(down)">
                                      <p:cBhvr>
                                        <p:cTn id="230" dur="500"/>
                                        <p:tgtEl>
                                          <p:spTgt spid="47"/>
                                        </p:tgtEl>
                                      </p:cBhvr>
                                    </p:animEffect>
                                    <p:set>
                                      <p:cBhvr>
                                        <p:cTn id="231" dur="1" fill="hold">
                                          <p:stCondLst>
                                            <p:cond delay="499"/>
                                          </p:stCondLst>
                                        </p:cTn>
                                        <p:tgtEl>
                                          <p:spTgt spid="47"/>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22" presetClass="exit" presetSubtype="4" fill="hold" grpId="0" nodeType="clickEffect">
                                  <p:stCondLst>
                                    <p:cond delay="0"/>
                                  </p:stCondLst>
                                  <p:childTnLst>
                                    <p:animEffect transition="out" filter="wipe(down)">
                                      <p:cBhvr>
                                        <p:cTn id="235" dur="500"/>
                                        <p:tgtEl>
                                          <p:spTgt spid="29"/>
                                        </p:tgtEl>
                                      </p:cBhvr>
                                    </p:animEffect>
                                    <p:set>
                                      <p:cBhvr>
                                        <p:cTn id="236" dur="1" fill="hold">
                                          <p:stCondLst>
                                            <p:cond delay="499"/>
                                          </p:stCondLst>
                                        </p:cTn>
                                        <p:tgtEl>
                                          <p:spTgt spid="29"/>
                                        </p:tgtEl>
                                        <p:attrNameLst>
                                          <p:attrName>style.visibility</p:attrName>
                                        </p:attrNameLst>
                                      </p:cBhvr>
                                      <p:to>
                                        <p:strVal val="hidden"/>
                                      </p:to>
                                    </p:set>
                                  </p:childTnLst>
                                </p:cTn>
                              </p:par>
                              <p:par>
                                <p:cTn id="237" presetID="22" presetClass="exit" presetSubtype="4" fill="hold" grpId="0" nodeType="withEffect">
                                  <p:stCondLst>
                                    <p:cond delay="0"/>
                                  </p:stCondLst>
                                  <p:childTnLst>
                                    <p:animEffect transition="out" filter="wipe(down)">
                                      <p:cBhvr>
                                        <p:cTn id="238" dur="500"/>
                                        <p:tgtEl>
                                          <p:spTgt spid="31"/>
                                        </p:tgtEl>
                                      </p:cBhvr>
                                    </p:animEffect>
                                    <p:set>
                                      <p:cBhvr>
                                        <p:cTn id="239" dur="1" fill="hold">
                                          <p:stCondLst>
                                            <p:cond delay="499"/>
                                          </p:stCondLst>
                                        </p:cTn>
                                        <p:tgtEl>
                                          <p:spTgt spid="31"/>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50"/>
                                        </p:tgtEl>
                                        <p:attrNameLst>
                                          <p:attrName>style.visibility</p:attrName>
                                        </p:attrNameLst>
                                      </p:cBhvr>
                                      <p:to>
                                        <p:strVal val="visible"/>
                                      </p:to>
                                    </p:set>
                                    <p:animEffect transition="in" filter="wipe(left)">
                                      <p:cBhvr>
                                        <p:cTn id="244" dur="500"/>
                                        <p:tgtEl>
                                          <p:spTgt spid="50"/>
                                        </p:tgtEl>
                                      </p:cBhvr>
                                    </p:animEffect>
                                  </p:childTnLst>
                                </p:cTn>
                              </p:par>
                              <p:par>
                                <p:cTn id="245" presetID="22" presetClass="entr" presetSubtype="8" fill="hold" nodeType="withEffect">
                                  <p:stCondLst>
                                    <p:cond delay="0"/>
                                  </p:stCondLst>
                                  <p:childTnLst>
                                    <p:set>
                                      <p:cBhvr>
                                        <p:cTn id="246" dur="1" fill="hold">
                                          <p:stCondLst>
                                            <p:cond delay="0"/>
                                          </p:stCondLst>
                                        </p:cTn>
                                        <p:tgtEl>
                                          <p:spTgt spid="51"/>
                                        </p:tgtEl>
                                        <p:attrNameLst>
                                          <p:attrName>style.visibility</p:attrName>
                                        </p:attrNameLst>
                                      </p:cBhvr>
                                      <p:to>
                                        <p:strVal val="visible"/>
                                      </p:to>
                                    </p:set>
                                    <p:animEffect transition="in" filter="wipe(left)">
                                      <p:cBhvr>
                                        <p:cTn id="247" dur="500"/>
                                        <p:tgtEl>
                                          <p:spTgt spid="51"/>
                                        </p:tgtEl>
                                      </p:cBhvr>
                                    </p:animEffect>
                                  </p:childTnLst>
                                </p:cTn>
                              </p:par>
                              <p:par>
                                <p:cTn id="248" presetID="22" presetClass="exit" presetSubtype="4" fill="hold" nodeType="withEffect">
                                  <p:stCondLst>
                                    <p:cond delay="0"/>
                                  </p:stCondLst>
                                  <p:childTnLst>
                                    <p:animEffect transition="out" filter="wipe(down)">
                                      <p:cBhvr>
                                        <p:cTn id="249" dur="500"/>
                                        <p:tgtEl>
                                          <p:spTgt spid="48"/>
                                        </p:tgtEl>
                                      </p:cBhvr>
                                    </p:animEffect>
                                    <p:set>
                                      <p:cBhvr>
                                        <p:cTn id="250" dur="1" fill="hold">
                                          <p:stCondLst>
                                            <p:cond delay="499"/>
                                          </p:stCondLst>
                                        </p:cTn>
                                        <p:tgtEl>
                                          <p:spTgt spid="48"/>
                                        </p:tgtEl>
                                        <p:attrNameLst>
                                          <p:attrName>style.visibility</p:attrName>
                                        </p:attrNameLst>
                                      </p:cBhvr>
                                      <p:to>
                                        <p:strVal val="hidden"/>
                                      </p:to>
                                    </p:set>
                                  </p:childTnLst>
                                </p:cTn>
                              </p:par>
                              <p:par>
                                <p:cTn id="251" presetID="22" presetClass="exit" presetSubtype="4" fill="hold" nodeType="withEffect">
                                  <p:stCondLst>
                                    <p:cond delay="0"/>
                                  </p:stCondLst>
                                  <p:childTnLst>
                                    <p:animEffect transition="out" filter="wipe(down)">
                                      <p:cBhvr>
                                        <p:cTn id="252" dur="500"/>
                                        <p:tgtEl>
                                          <p:spTgt spid="49"/>
                                        </p:tgtEl>
                                      </p:cBhvr>
                                    </p:animEffect>
                                    <p:set>
                                      <p:cBhvr>
                                        <p:cTn id="253" dur="1" fill="hold">
                                          <p:stCondLst>
                                            <p:cond delay="499"/>
                                          </p:stCondLst>
                                        </p:cTn>
                                        <p:tgtEl>
                                          <p:spTgt spid="49"/>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22" presetClass="exit" presetSubtype="4" fill="hold" grpId="0" nodeType="clickEffect">
                                  <p:stCondLst>
                                    <p:cond delay="0"/>
                                  </p:stCondLst>
                                  <p:childTnLst>
                                    <p:animEffect transition="out" filter="wipe(down)">
                                      <p:cBhvr>
                                        <p:cTn id="257" dur="500"/>
                                        <p:tgtEl>
                                          <p:spTgt spid="32"/>
                                        </p:tgtEl>
                                      </p:cBhvr>
                                    </p:animEffect>
                                    <p:set>
                                      <p:cBhvr>
                                        <p:cTn id="258" dur="1" fill="hold">
                                          <p:stCondLst>
                                            <p:cond delay="499"/>
                                          </p:stCondLst>
                                        </p:cTn>
                                        <p:tgtEl>
                                          <p:spTgt spid="32"/>
                                        </p:tgtEl>
                                        <p:attrNameLst>
                                          <p:attrName>style.visibility</p:attrName>
                                        </p:attrNameLst>
                                      </p:cBhvr>
                                      <p:to>
                                        <p:strVal val="hidden"/>
                                      </p:to>
                                    </p:set>
                                  </p:childTnLst>
                                </p:cTn>
                              </p:par>
                              <p:par>
                                <p:cTn id="259" presetID="22" presetClass="exit" presetSubtype="4" fill="hold" grpId="0" nodeType="withEffect">
                                  <p:stCondLst>
                                    <p:cond delay="0"/>
                                  </p:stCondLst>
                                  <p:childTnLst>
                                    <p:animEffect transition="out" filter="wipe(down)">
                                      <p:cBhvr>
                                        <p:cTn id="260" dur="500"/>
                                        <p:tgtEl>
                                          <p:spTgt spid="33"/>
                                        </p:tgtEl>
                                      </p:cBhvr>
                                    </p:animEffect>
                                    <p:set>
                                      <p:cBhvr>
                                        <p:cTn id="261"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3" grpId="0"/>
      <p:bldP spid="54" grpId="0"/>
      <p:bldP spid="55" grpId="0"/>
      <p:bldP spid="56" grpId="0"/>
      <p:bldP spid="57" grpId="0"/>
      <p:bldP spid="58" grpId="0"/>
      <p:bldP spid="59" grpId="0"/>
      <p:bldP spid="6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Tabulation Method of Reduction</a:t>
            </a:r>
            <a:endParaRPr lang="en-IN" dirty="0"/>
          </a:p>
        </p:txBody>
      </p:sp>
      <p:graphicFrame>
        <p:nvGraphicFramePr>
          <p:cNvPr id="5" name="Table 4"/>
          <p:cNvGraphicFramePr>
            <a:graphicFrameLocks noGrp="1"/>
          </p:cNvGraphicFramePr>
          <p:nvPr/>
        </p:nvGraphicFramePr>
        <p:xfrm>
          <a:off x="457200" y="1828800"/>
          <a:ext cx="3810000" cy="4191000"/>
        </p:xfrm>
        <a:graphic>
          <a:graphicData uri="http://schemas.openxmlformats.org/drawingml/2006/table">
            <a:tbl>
              <a:tblPr firstRow="1" bandRow="1"/>
              <a:tblGrid>
                <a:gridCol w="1777999">
                  <a:extLst>
                    <a:ext uri="{9D8B030D-6E8A-4147-A177-3AD203B41FA5}">
                      <a16:colId xmlns:a16="http://schemas.microsoft.com/office/drawing/2014/main" val="20000"/>
                    </a:ext>
                  </a:extLst>
                </a:gridCol>
                <a:gridCol w="2032001">
                  <a:extLst>
                    <a:ext uri="{9D8B030D-6E8A-4147-A177-3AD203B41FA5}">
                      <a16:colId xmlns:a16="http://schemas.microsoft.com/office/drawing/2014/main" val="20001"/>
                    </a:ext>
                  </a:extLst>
                </a:gridCol>
              </a:tblGrid>
              <a:tr h="435864">
                <a:tc>
                  <a:txBody>
                    <a:bodyPr/>
                    <a:lstStyle/>
                    <a:p>
                      <a:pPr algn="ctr"/>
                      <a:r>
                        <a:rPr lang="en-US" sz="2000" b="1" dirty="0"/>
                        <a:t>Pairs</a:t>
                      </a:r>
                    </a:p>
                  </a:txBody>
                  <a:tcPr anchor="ctr"/>
                </a:tc>
                <a:tc>
                  <a:txBody>
                    <a:bodyPr/>
                    <a:lstStyle/>
                    <a:p>
                      <a:pPr algn="ctr"/>
                      <a:r>
                        <a:rPr lang="en-US" sz="2000" b="1" dirty="0"/>
                        <a:t>A</a:t>
                      </a:r>
                      <a:r>
                        <a:rPr lang="en-US" sz="2000" b="1" baseline="0" dirty="0"/>
                        <a:t> B C D</a:t>
                      </a:r>
                      <a:endParaRPr lang="en-US" sz="2000" b="1" dirty="0"/>
                    </a:p>
                  </a:txBody>
                  <a:tcPr anchor="ctr"/>
                </a:tc>
                <a:extLst>
                  <a:ext uri="{0D108BD9-81ED-4DB2-BD59-A6C34878D82A}">
                    <a16:rowId xmlns:a16="http://schemas.microsoft.com/office/drawing/2014/main" val="10000"/>
                  </a:ext>
                </a:extLst>
              </a:tr>
              <a:tr h="771144">
                <a:tc>
                  <a:txBody>
                    <a:bodyPr/>
                    <a:lstStyle/>
                    <a:p>
                      <a:pPr algn="ctr"/>
                      <a:r>
                        <a:rPr lang="en-US" sz="2000" dirty="0"/>
                        <a:t>0, 1</a:t>
                      </a:r>
                    </a:p>
                    <a:p>
                      <a:pPr algn="ctr"/>
                      <a:r>
                        <a:rPr lang="en-US" sz="2000" dirty="0"/>
                        <a:t>0, 8</a:t>
                      </a:r>
                    </a:p>
                  </a:txBody>
                  <a:tcPr anchor="ctr"/>
                </a:tc>
                <a:tc>
                  <a:txBody>
                    <a:bodyPr/>
                    <a:lstStyle/>
                    <a:p>
                      <a:pPr algn="ctr"/>
                      <a:r>
                        <a:rPr lang="en-US" sz="2000" dirty="0"/>
                        <a:t>0 0 0 _</a:t>
                      </a:r>
                    </a:p>
                    <a:p>
                      <a:pPr algn="ctr"/>
                      <a:r>
                        <a:rPr lang="en-US" sz="2000" dirty="0"/>
                        <a:t>_</a:t>
                      </a:r>
                      <a:r>
                        <a:rPr lang="en-US" sz="2000" baseline="0" dirty="0"/>
                        <a:t> 0 0 0</a:t>
                      </a:r>
                      <a:endParaRPr lang="en-US" sz="2000" dirty="0"/>
                    </a:p>
                  </a:txBody>
                  <a:tcPr anchor="ctr"/>
                </a:tc>
                <a:extLst>
                  <a:ext uri="{0D108BD9-81ED-4DB2-BD59-A6C34878D82A}">
                    <a16:rowId xmlns:a16="http://schemas.microsoft.com/office/drawing/2014/main" val="10001"/>
                  </a:ext>
                </a:extLst>
              </a:tr>
              <a:tr h="771144">
                <a:tc>
                  <a:txBody>
                    <a:bodyPr/>
                    <a:lstStyle/>
                    <a:p>
                      <a:pPr algn="ctr"/>
                      <a:r>
                        <a:rPr lang="en-US" sz="2000" dirty="0"/>
                        <a:t>1, 9</a:t>
                      </a:r>
                    </a:p>
                    <a:p>
                      <a:pPr algn="ctr"/>
                      <a:r>
                        <a:rPr lang="en-US" sz="2000" dirty="0"/>
                        <a:t>8, 9</a:t>
                      </a:r>
                    </a:p>
                  </a:txBody>
                  <a:tcPr anchor="ct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tc>
                <a:extLst>
                  <a:ext uri="{0D108BD9-81ED-4DB2-BD59-A6C34878D82A}">
                    <a16:rowId xmlns:a16="http://schemas.microsoft.com/office/drawing/2014/main" val="10002"/>
                  </a:ext>
                </a:extLst>
              </a:tr>
              <a:tr h="1106424">
                <a:tc>
                  <a:txBody>
                    <a:bodyPr/>
                    <a:lstStyle/>
                    <a:p>
                      <a:pPr algn="ctr"/>
                      <a:r>
                        <a:rPr lang="en-US" sz="2000" dirty="0"/>
                        <a:t>6, 7</a:t>
                      </a:r>
                    </a:p>
                    <a:p>
                      <a:pPr algn="ctr"/>
                      <a:r>
                        <a:rPr lang="en-US" sz="2000" dirty="0"/>
                        <a:t>6, 14</a:t>
                      </a:r>
                    </a:p>
                    <a:p>
                      <a:pPr algn="ctr"/>
                      <a:r>
                        <a:rPr lang="en-US" sz="2000" dirty="0"/>
                        <a:t>9,13</a:t>
                      </a:r>
                    </a:p>
                  </a:txBody>
                  <a:tcPr anchor="ct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tc>
                <a:extLst>
                  <a:ext uri="{0D108BD9-81ED-4DB2-BD59-A6C34878D82A}">
                    <a16:rowId xmlns:a16="http://schemas.microsoft.com/office/drawing/2014/main" val="10003"/>
                  </a:ext>
                </a:extLst>
              </a:tr>
              <a:tr h="1106424">
                <a:tc>
                  <a:txBody>
                    <a:bodyPr/>
                    <a:lstStyle/>
                    <a:p>
                      <a:pPr algn="ctr"/>
                      <a:r>
                        <a:rPr lang="en-US" sz="2000" dirty="0"/>
                        <a:t>7, 15</a:t>
                      </a:r>
                    </a:p>
                    <a:p>
                      <a:pPr algn="ctr"/>
                      <a:r>
                        <a:rPr lang="en-US" sz="2000" dirty="0"/>
                        <a:t>13, 15</a:t>
                      </a:r>
                    </a:p>
                    <a:p>
                      <a:pPr algn="ctr"/>
                      <a:r>
                        <a:rPr lang="en-US" sz="2000" dirty="0"/>
                        <a:t>14, 15</a:t>
                      </a:r>
                    </a:p>
                  </a:txBody>
                  <a:tcPr anchor="ct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304801" y="914400"/>
            <a:ext cx="8648700" cy="830997"/>
          </a:xfrm>
          <a:prstGeom prst="rect">
            <a:avLst/>
          </a:prstGeom>
        </p:spPr>
        <p:txBody>
          <a:bodyPr wrap="square">
            <a:spAutoFit/>
          </a:bodyPr>
          <a:lstStyle/>
          <a:p>
            <a:r>
              <a:rPr lang="en-US" sz="2400" dirty="0">
                <a:solidFill>
                  <a:schemeClr val="tx2"/>
                </a:solidFill>
              </a:rPr>
              <a:t>Step – 4: Compare the terms generated in step 3 in the same fashion until no further combinations are possible</a:t>
            </a:r>
          </a:p>
        </p:txBody>
      </p:sp>
      <p:graphicFrame>
        <p:nvGraphicFramePr>
          <p:cNvPr id="8" name="Table 7"/>
          <p:cNvGraphicFramePr>
            <a:graphicFrameLocks noGrp="1"/>
          </p:cNvGraphicFramePr>
          <p:nvPr/>
        </p:nvGraphicFramePr>
        <p:xfrm>
          <a:off x="4724398" y="1828800"/>
          <a:ext cx="3733802" cy="1584960"/>
        </p:xfrm>
        <a:graphic>
          <a:graphicData uri="http://schemas.openxmlformats.org/drawingml/2006/table">
            <a:tbl>
              <a:tblPr firstRow="1" bandRow="1"/>
              <a:tblGrid>
                <a:gridCol w="1742440">
                  <a:extLst>
                    <a:ext uri="{9D8B030D-6E8A-4147-A177-3AD203B41FA5}">
                      <a16:colId xmlns:a16="http://schemas.microsoft.com/office/drawing/2014/main" val="20000"/>
                    </a:ext>
                  </a:extLst>
                </a:gridCol>
                <a:gridCol w="1991362">
                  <a:extLst>
                    <a:ext uri="{9D8B030D-6E8A-4147-A177-3AD203B41FA5}">
                      <a16:colId xmlns:a16="http://schemas.microsoft.com/office/drawing/2014/main" val="20001"/>
                    </a:ext>
                  </a:extLst>
                </a:gridCol>
              </a:tblGrid>
              <a:tr h="370840">
                <a:tc>
                  <a:txBody>
                    <a:bodyPr/>
                    <a:lstStyle/>
                    <a:p>
                      <a:pPr algn="ctr"/>
                      <a:r>
                        <a:rPr lang="en-US" sz="2000" b="1" dirty="0"/>
                        <a:t>Quads</a:t>
                      </a:r>
                    </a:p>
                  </a:txBody>
                  <a:tcPr anchor="ctr"/>
                </a:tc>
                <a:tc>
                  <a:txBody>
                    <a:bodyPr/>
                    <a:lstStyle/>
                    <a:p>
                      <a:pPr algn="ctr"/>
                      <a:r>
                        <a:rPr lang="en-US" sz="2000" b="1" dirty="0"/>
                        <a:t>A</a:t>
                      </a:r>
                      <a:r>
                        <a:rPr lang="en-US" sz="2000" b="1" baseline="0" dirty="0"/>
                        <a:t> B C D</a:t>
                      </a:r>
                      <a:endParaRPr lang="en-US" sz="2000" b="1" dirty="0"/>
                    </a:p>
                  </a:txBody>
                  <a:tcPr anchor="ctr"/>
                </a:tc>
                <a:extLst>
                  <a:ext uri="{0D108BD9-81ED-4DB2-BD59-A6C34878D82A}">
                    <a16:rowId xmlns:a16="http://schemas.microsoft.com/office/drawing/2014/main" val="10000"/>
                  </a:ext>
                </a:extLst>
              </a:tr>
              <a:tr h="370840">
                <a:tc>
                  <a:txBody>
                    <a:bodyPr/>
                    <a:lstStyle/>
                    <a:p>
                      <a:pPr algn="ctr"/>
                      <a:r>
                        <a:rPr lang="en-US" sz="2000" dirty="0"/>
                        <a:t>0, 1, 8, 9</a:t>
                      </a:r>
                    </a:p>
                  </a:txBody>
                  <a:tcPr anchor="ctr"/>
                </a:tc>
                <a:tc>
                  <a:txBody>
                    <a:bodyPr/>
                    <a:lstStyle/>
                    <a:p>
                      <a:pPr algn="ctr"/>
                      <a:r>
                        <a:rPr lang="en-US" sz="2000" dirty="0"/>
                        <a:t>_ 0 0 _</a:t>
                      </a:r>
                    </a:p>
                  </a:txBody>
                  <a:tcPr anchor="ctr"/>
                </a:tc>
                <a:extLst>
                  <a:ext uri="{0D108BD9-81ED-4DB2-BD59-A6C34878D82A}">
                    <a16:rowId xmlns:a16="http://schemas.microsoft.com/office/drawing/2014/main" val="10001"/>
                  </a:ext>
                </a:extLst>
              </a:tr>
              <a:tr h="370840">
                <a:tc>
                  <a:txBody>
                    <a:bodyPr/>
                    <a:lstStyle/>
                    <a:p>
                      <a:pPr algn="ctr"/>
                      <a:r>
                        <a:rPr lang="en-US" sz="2000" dirty="0"/>
                        <a:t>---</a:t>
                      </a:r>
                    </a:p>
                  </a:txBody>
                  <a:tcPr anchor="ctr"/>
                </a:tc>
                <a:tc>
                  <a:txBody>
                    <a:bodyPr/>
                    <a:lstStyle/>
                    <a:p>
                      <a:pPr algn="ctr"/>
                      <a:r>
                        <a:rPr lang="en-US" sz="2000" dirty="0"/>
                        <a:t>---</a:t>
                      </a:r>
                    </a:p>
                  </a:txBody>
                  <a:tcPr anchor="ctr"/>
                </a:tc>
                <a:extLst>
                  <a:ext uri="{0D108BD9-81ED-4DB2-BD59-A6C34878D82A}">
                    <a16:rowId xmlns:a16="http://schemas.microsoft.com/office/drawing/2014/main" val="10002"/>
                  </a:ext>
                </a:extLst>
              </a:tr>
              <a:tr h="370840">
                <a:tc>
                  <a:txBody>
                    <a:bodyPr/>
                    <a:lstStyle/>
                    <a:p>
                      <a:pPr algn="ctr"/>
                      <a:r>
                        <a:rPr lang="en-US" sz="2000" dirty="0"/>
                        <a:t>6, 7,</a:t>
                      </a:r>
                      <a:r>
                        <a:rPr lang="en-US" sz="2000" baseline="0" dirty="0"/>
                        <a:t> 14, 15</a:t>
                      </a:r>
                      <a:endParaRPr lang="en-US" sz="2000" dirty="0"/>
                    </a:p>
                  </a:txBody>
                  <a:tcPr anchor="ctr"/>
                </a:tc>
                <a:tc>
                  <a:txBody>
                    <a:bodyPr/>
                    <a:lstStyle/>
                    <a:p>
                      <a:pPr algn="ctr"/>
                      <a:r>
                        <a:rPr lang="en-US" sz="2000" dirty="0"/>
                        <a:t>_ 1 1 _</a:t>
                      </a:r>
                    </a:p>
                  </a:txBody>
                  <a:tcPr anchor="ctr"/>
                </a:tc>
                <a:extLst>
                  <a:ext uri="{0D108BD9-81ED-4DB2-BD59-A6C34878D82A}">
                    <a16:rowId xmlns:a16="http://schemas.microsoft.com/office/drawing/2014/main" val="10003"/>
                  </a:ext>
                </a:extLst>
              </a:tr>
            </a:tbl>
          </a:graphicData>
        </a:graphic>
      </p:graphicFrame>
      <p:sp>
        <p:nvSpPr>
          <p:cNvPr id="9" name="Rectangle 8"/>
          <p:cNvSpPr/>
          <p:nvPr/>
        </p:nvSpPr>
        <p:spPr>
          <a:xfrm>
            <a:off x="5105400" y="2273300"/>
            <a:ext cx="103944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600093" y="2273298"/>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2870200" y="26543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77917" y="37211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284968"/>
            <a:ext cx="300082" cy="369332"/>
          </a:xfrm>
          <a:prstGeom prst="rect">
            <a:avLst/>
          </a:prstGeom>
          <a:noFill/>
        </p:spPr>
        <p:txBody>
          <a:bodyPr wrap="none" rtlCol="0">
            <a:spAutoFit/>
          </a:bodyPr>
          <a:lstStyle/>
          <a:p>
            <a:r>
              <a:rPr lang="en-IN" dirty="0">
                <a:solidFill>
                  <a:srgbClr val="C00000"/>
                </a:solidFill>
              </a:rPr>
              <a:t>√</a:t>
            </a:r>
          </a:p>
        </p:txBody>
      </p:sp>
      <p:sp>
        <p:nvSpPr>
          <p:cNvPr id="14" name="TextBox 13"/>
          <p:cNvSpPr txBox="1"/>
          <p:nvPr/>
        </p:nvSpPr>
        <p:spPr>
          <a:xfrm>
            <a:off x="3810000" y="3414236"/>
            <a:ext cx="300082" cy="369332"/>
          </a:xfrm>
          <a:prstGeom prst="rect">
            <a:avLst/>
          </a:prstGeom>
          <a:noFill/>
        </p:spPr>
        <p:txBody>
          <a:bodyPr wrap="none" rtlCol="0">
            <a:spAutoFit/>
          </a:bodyPr>
          <a:lstStyle/>
          <a:p>
            <a:r>
              <a:rPr lang="en-IN" dirty="0">
                <a:solidFill>
                  <a:srgbClr val="C00000"/>
                </a:solidFill>
              </a:rPr>
              <a:t>√</a:t>
            </a:r>
          </a:p>
        </p:txBody>
      </p:sp>
      <p:cxnSp>
        <p:nvCxnSpPr>
          <p:cNvPr id="15" name="Straight Connector 14"/>
          <p:cNvCxnSpPr/>
          <p:nvPr/>
        </p:nvCxnSpPr>
        <p:spPr>
          <a:xfrm>
            <a:off x="3421283" y="29718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983" y="34417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0000" y="2667000"/>
            <a:ext cx="300082" cy="369332"/>
          </a:xfrm>
          <a:prstGeom prst="rect">
            <a:avLst/>
          </a:prstGeom>
          <a:noFill/>
        </p:spPr>
        <p:txBody>
          <a:bodyPr wrap="none" rtlCol="0">
            <a:spAutoFit/>
          </a:bodyPr>
          <a:lstStyle/>
          <a:p>
            <a:r>
              <a:rPr lang="en-IN" dirty="0">
                <a:solidFill>
                  <a:srgbClr val="C00000"/>
                </a:solidFill>
              </a:rPr>
              <a:t>√</a:t>
            </a:r>
          </a:p>
        </p:txBody>
      </p:sp>
      <p:sp>
        <p:nvSpPr>
          <p:cNvPr id="18" name="TextBox 17"/>
          <p:cNvSpPr txBox="1"/>
          <p:nvPr/>
        </p:nvSpPr>
        <p:spPr>
          <a:xfrm>
            <a:off x="3810000" y="3111500"/>
            <a:ext cx="300082" cy="369332"/>
          </a:xfrm>
          <a:prstGeom prst="rect">
            <a:avLst/>
          </a:prstGeom>
          <a:noFill/>
        </p:spPr>
        <p:txBody>
          <a:bodyPr wrap="none" rtlCol="0">
            <a:spAutoFit/>
          </a:bodyPr>
          <a:lstStyle/>
          <a:p>
            <a:r>
              <a:rPr lang="en-IN" dirty="0">
                <a:solidFill>
                  <a:srgbClr val="C00000"/>
                </a:solidFill>
              </a:rPr>
              <a:t>√</a:t>
            </a:r>
          </a:p>
        </p:txBody>
      </p:sp>
      <p:cxnSp>
        <p:nvCxnSpPr>
          <p:cNvPr id="19" name="Straight Connector 18"/>
          <p:cNvCxnSpPr/>
          <p:nvPr/>
        </p:nvCxnSpPr>
        <p:spPr>
          <a:xfrm>
            <a:off x="2870200" y="41910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59991" y="59309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970858" y="3049768"/>
            <a:ext cx="125773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574693" y="3049766"/>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3810000" y="5561568"/>
            <a:ext cx="300082" cy="369332"/>
          </a:xfrm>
          <a:prstGeom prst="rect">
            <a:avLst/>
          </a:prstGeom>
          <a:noFill/>
        </p:spPr>
        <p:txBody>
          <a:bodyPr wrap="none" rtlCol="0">
            <a:spAutoFit/>
          </a:bodyPr>
          <a:lstStyle/>
          <a:p>
            <a:r>
              <a:rPr lang="en-IN" dirty="0">
                <a:solidFill>
                  <a:srgbClr val="C00000"/>
                </a:solidFill>
              </a:rPr>
              <a:t>√</a:t>
            </a:r>
          </a:p>
        </p:txBody>
      </p:sp>
      <p:sp>
        <p:nvSpPr>
          <p:cNvPr id="24" name="TextBox 23"/>
          <p:cNvSpPr txBox="1"/>
          <p:nvPr/>
        </p:nvSpPr>
        <p:spPr>
          <a:xfrm>
            <a:off x="3810000" y="3888264"/>
            <a:ext cx="300082" cy="369332"/>
          </a:xfrm>
          <a:prstGeom prst="rect">
            <a:avLst/>
          </a:prstGeom>
          <a:noFill/>
        </p:spPr>
        <p:txBody>
          <a:bodyPr wrap="none" rtlCol="0">
            <a:spAutoFit/>
          </a:bodyPr>
          <a:lstStyle/>
          <a:p>
            <a:r>
              <a:rPr lang="en-IN" dirty="0">
                <a:solidFill>
                  <a:srgbClr val="C00000"/>
                </a:solidFill>
              </a:rPr>
              <a:t>√</a:t>
            </a:r>
          </a:p>
        </p:txBody>
      </p:sp>
      <p:sp>
        <p:nvSpPr>
          <p:cNvPr id="25" name="TextBox 24"/>
          <p:cNvSpPr txBox="1"/>
          <p:nvPr/>
        </p:nvSpPr>
        <p:spPr>
          <a:xfrm>
            <a:off x="3810000" y="4953000"/>
            <a:ext cx="300082" cy="369332"/>
          </a:xfrm>
          <a:prstGeom prst="rect">
            <a:avLst/>
          </a:prstGeom>
          <a:noFill/>
        </p:spPr>
        <p:txBody>
          <a:bodyPr wrap="none" rtlCol="0">
            <a:spAutoFit/>
          </a:bodyPr>
          <a:lstStyle/>
          <a:p>
            <a:r>
              <a:rPr lang="en-IN" dirty="0">
                <a:solidFill>
                  <a:srgbClr val="C00000"/>
                </a:solidFill>
              </a:rPr>
              <a:t>√</a:t>
            </a:r>
          </a:p>
        </p:txBody>
      </p:sp>
      <p:sp>
        <p:nvSpPr>
          <p:cNvPr id="26" name="TextBox 25"/>
          <p:cNvSpPr txBox="1"/>
          <p:nvPr/>
        </p:nvSpPr>
        <p:spPr>
          <a:xfrm>
            <a:off x="3810000" y="4177626"/>
            <a:ext cx="300082" cy="369332"/>
          </a:xfrm>
          <a:prstGeom prst="rect">
            <a:avLst/>
          </a:prstGeom>
          <a:noFill/>
        </p:spPr>
        <p:txBody>
          <a:bodyPr wrap="none" rtlCol="0">
            <a:spAutoFit/>
          </a:bodyPr>
          <a:lstStyle/>
          <a:p>
            <a:r>
              <a:rPr lang="en-IN" dirty="0">
                <a:solidFill>
                  <a:srgbClr val="C00000"/>
                </a:solidFill>
              </a:rPr>
              <a:t>√</a:t>
            </a:r>
          </a:p>
        </p:txBody>
      </p:sp>
      <p:cxnSp>
        <p:nvCxnSpPr>
          <p:cNvPr id="27" name="Straight Connector 26"/>
          <p:cNvCxnSpPr/>
          <p:nvPr/>
        </p:nvCxnSpPr>
        <p:spPr>
          <a:xfrm>
            <a:off x="3431491" y="4508500"/>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1282" y="5322332"/>
            <a:ext cx="20818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64284" y="3032789"/>
            <a:ext cx="317716" cy="400110"/>
          </a:xfrm>
          <a:prstGeom prst="rect">
            <a:avLst/>
          </a:prstGeom>
          <a:noFill/>
        </p:spPr>
        <p:txBody>
          <a:bodyPr wrap="none" rtlCol="0">
            <a:spAutoFit/>
          </a:bodyPr>
          <a:lstStyle/>
          <a:p>
            <a:r>
              <a:rPr lang="en-IN" sz="2000" dirty="0">
                <a:solidFill>
                  <a:schemeClr val="tx2"/>
                </a:solidFill>
              </a:rPr>
              <a:t>P</a:t>
            </a:r>
          </a:p>
        </p:txBody>
      </p:sp>
      <p:sp>
        <p:nvSpPr>
          <p:cNvPr id="30" name="TextBox 29"/>
          <p:cNvSpPr txBox="1"/>
          <p:nvPr/>
        </p:nvSpPr>
        <p:spPr>
          <a:xfrm>
            <a:off x="8062912" y="2227064"/>
            <a:ext cx="357790" cy="400110"/>
          </a:xfrm>
          <a:prstGeom prst="rect">
            <a:avLst/>
          </a:prstGeom>
          <a:noFill/>
        </p:spPr>
        <p:txBody>
          <a:bodyPr wrap="none" rtlCol="0">
            <a:spAutoFit/>
          </a:bodyPr>
          <a:lstStyle/>
          <a:p>
            <a:r>
              <a:rPr lang="en-IN" sz="2000" dirty="0">
                <a:solidFill>
                  <a:schemeClr val="tx2"/>
                </a:solidFill>
              </a:rPr>
              <a:t>Q</a:t>
            </a:r>
          </a:p>
        </p:txBody>
      </p:sp>
      <p:sp>
        <p:nvSpPr>
          <p:cNvPr id="31" name="TextBox 30"/>
          <p:cNvSpPr txBox="1"/>
          <p:nvPr/>
        </p:nvSpPr>
        <p:spPr>
          <a:xfrm>
            <a:off x="3811372" y="5260776"/>
            <a:ext cx="324128" cy="400110"/>
          </a:xfrm>
          <a:prstGeom prst="rect">
            <a:avLst/>
          </a:prstGeom>
          <a:noFill/>
        </p:spPr>
        <p:txBody>
          <a:bodyPr wrap="none" rtlCol="0">
            <a:spAutoFit/>
          </a:bodyPr>
          <a:lstStyle/>
          <a:p>
            <a:r>
              <a:rPr lang="en-IN" sz="2000" dirty="0">
                <a:solidFill>
                  <a:schemeClr val="tx2"/>
                </a:solidFill>
              </a:rPr>
              <a:t>R</a:t>
            </a:r>
          </a:p>
        </p:txBody>
      </p:sp>
      <p:sp>
        <p:nvSpPr>
          <p:cNvPr id="32" name="TextBox 31"/>
          <p:cNvSpPr txBox="1"/>
          <p:nvPr/>
        </p:nvSpPr>
        <p:spPr>
          <a:xfrm>
            <a:off x="3810000" y="4455051"/>
            <a:ext cx="303288" cy="400110"/>
          </a:xfrm>
          <a:prstGeom prst="rect">
            <a:avLst/>
          </a:prstGeom>
          <a:noFill/>
        </p:spPr>
        <p:txBody>
          <a:bodyPr wrap="none" rtlCol="0">
            <a:spAutoFit/>
          </a:bodyPr>
          <a:lstStyle/>
          <a:p>
            <a:r>
              <a:rPr lang="en-IN" sz="2000" dirty="0">
                <a:solidFill>
                  <a:schemeClr val="tx2"/>
                </a:solidFill>
              </a:rPr>
              <a:t>S</a:t>
            </a:r>
          </a:p>
        </p:txBody>
      </p:sp>
    </p:spTree>
    <p:extLst>
      <p:ext uri="{BB962C8B-B14F-4D97-AF65-F5344CB8AC3E}">
        <p14:creationId xmlns:p14="http://schemas.microsoft.com/office/powerpoint/2010/main" val="311834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22" presetClass="exit" presetSubtype="4" fill="hold" grpId="0" nodeType="with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xit" presetSubtype="4" fill="hold" nodeType="withEffect">
                                  <p:stCondLst>
                                    <p:cond delay="0"/>
                                  </p:stCondLst>
                                  <p:childTnLst>
                                    <p:animEffect transition="out" filter="wipe(down)">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2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par>
                                <p:cTn id="58" presetID="22" presetClass="entr" presetSubtype="8"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par>
                                <p:cTn id="61" presetID="22" presetClass="exit" presetSubtype="4" fill="hold" nodeType="withEffect">
                                  <p:stCondLst>
                                    <p:cond delay="0"/>
                                  </p:stCondLst>
                                  <p:childTnLst>
                                    <p:animEffect transition="out" filter="wipe(down)">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22" presetClass="entr" presetSubtype="4"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down)">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par>
                                <p:cTn id="78" presetID="22" presetClass="exit" presetSubtype="4" fill="hold" grpId="0" nodeType="withEffect">
                                  <p:stCondLst>
                                    <p:cond delay="0"/>
                                  </p:stCondLst>
                                  <p:childTnLst>
                                    <p:animEffect transition="out" filter="wipe(down)">
                                      <p:cBhvr>
                                        <p:cTn id="79" dur="500"/>
                                        <p:tgtEl>
                                          <p:spTgt spid="22"/>
                                        </p:tgtEl>
                                      </p:cBhvr>
                                    </p:animEffect>
                                    <p:set>
                                      <p:cBhvr>
                                        <p:cTn id="80" dur="1" fill="hold">
                                          <p:stCondLst>
                                            <p:cond delay="499"/>
                                          </p:stCondLst>
                                        </p:cTn>
                                        <p:tgtEl>
                                          <p:spTgt spid="2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par>
                                <p:cTn id="86" presetID="22" presetClass="entr" presetSubtype="8" fill="hold"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left)">
                                      <p:cBhvr>
                                        <p:cTn id="88" dur="500"/>
                                        <p:tgtEl>
                                          <p:spTgt spid="2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00"/>
                                        <p:tgtEl>
                                          <p:spTgt spid="26"/>
                                        </p:tgtEl>
                                      </p:cBhvr>
                                    </p:animEffect>
                                  </p:childTnLst>
                                </p:cTn>
                              </p:par>
                              <p:par>
                                <p:cTn id="92" presetID="22" presetClass="exit" presetSubtype="4" fill="hold" nodeType="withEffect">
                                  <p:stCondLst>
                                    <p:cond delay="0"/>
                                  </p:stCondLst>
                                  <p:childTnLst>
                                    <p:animEffect transition="out" filter="wipe(dow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20"/>
                                        </p:tgtEl>
                                      </p:cBhvr>
                                    </p:animEffect>
                                    <p:set>
                                      <p:cBhvr>
                                        <p:cTn id="97" dur="1" fill="hold">
                                          <p:stCondLst>
                                            <p:cond delay="499"/>
                                          </p:stCondLst>
                                        </p:cTn>
                                        <p:tgtEl>
                                          <p:spTgt spid="20"/>
                                        </p:tgtEl>
                                        <p:attrNameLst>
                                          <p:attrName>style.visibility</p:attrName>
                                        </p:attrNameLst>
                                      </p:cBhvr>
                                      <p:to>
                                        <p:strVal val="hidden"/>
                                      </p:to>
                                    </p:set>
                                  </p:childTnLst>
                                </p:cTn>
                              </p:par>
                              <p:par>
                                <p:cTn id="98" presetID="22" presetClass="entr" presetSubtype="4"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down)">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wipe(down)">
                                      <p:cBhvr>
                                        <p:cTn id="105" dur="500"/>
                                        <p:tgtEl>
                                          <p:spTgt spid="29"/>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down)">
                                      <p:cBhvr>
                                        <p:cTn id="108" dur="500"/>
                                        <p:tgtEl>
                                          <p:spTgt spid="30"/>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down)">
                                      <p:cBhvr>
                                        <p:cTn id="111" dur="500"/>
                                        <p:tgtEl>
                                          <p:spTgt spid="31"/>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down)">
                                      <p:cBhvr>
                                        <p:cTn id="1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p:bldP spid="17" grpId="0"/>
      <p:bldP spid="18" grpId="0"/>
      <p:bldP spid="21" grpId="0" animBg="1"/>
      <p:bldP spid="22" grpId="0" animBg="1"/>
      <p:bldP spid="23" grpId="0"/>
      <p:bldP spid="24" grpId="0"/>
      <p:bldP spid="25" grpId="0"/>
      <p:bldP spid="26" grpId="0"/>
      <p:bldP spid="29" grpId="0"/>
      <p:bldP spid="30" grpId="0"/>
      <p:bldP spid="31"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30755</TotalTime>
  <Words>7751</Words>
  <Application>Microsoft Office PowerPoint</Application>
  <PresentationFormat>On-screen Show (4:3)</PresentationFormat>
  <Paragraphs>2800</Paragraphs>
  <Slides>101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Calibri</vt:lpstr>
      <vt:lpstr>Cambria Math</vt:lpstr>
      <vt:lpstr>Open Sans Extrabold</vt:lpstr>
      <vt:lpstr>Open Sans Semibold</vt:lpstr>
      <vt:lpstr>Wingdings</vt:lpstr>
      <vt:lpstr>Office Theme</vt:lpstr>
      <vt:lpstr>PowerPoint Presentation</vt:lpstr>
      <vt:lpstr>Topics to be covered</vt:lpstr>
      <vt:lpstr>Boolean functions &amp; representation</vt:lpstr>
      <vt:lpstr>Boolean functions &amp; representation</vt:lpstr>
      <vt:lpstr>Boolean functions &amp; representation</vt:lpstr>
      <vt:lpstr>Boolean functions &amp; representation</vt:lpstr>
      <vt:lpstr>Boolean functions &amp; representation</vt:lpstr>
      <vt:lpstr>Introduction to K-Maps</vt:lpstr>
      <vt:lpstr>Karnaugh Maps (K-Maps)</vt:lpstr>
      <vt:lpstr>2 – Variable K-Map</vt:lpstr>
      <vt:lpstr>3 – Variable K-Map</vt:lpstr>
      <vt:lpstr>4 – Variable K-Map</vt:lpstr>
      <vt:lpstr>4 – Variable K-Map</vt:lpstr>
      <vt:lpstr>Function plotting in K-Map</vt:lpstr>
      <vt:lpstr>Reduce Boolean Expression</vt:lpstr>
      <vt:lpstr>Reduce Boolean Expression</vt:lpstr>
      <vt:lpstr>Examples</vt:lpstr>
      <vt:lpstr>Examples</vt:lpstr>
      <vt:lpstr>Examples</vt:lpstr>
      <vt:lpstr>Examples</vt:lpstr>
      <vt:lpstr>Don’t care conditions</vt:lpstr>
      <vt:lpstr>Examples</vt:lpstr>
      <vt:lpstr>Examples</vt:lpstr>
      <vt:lpstr>Variable-Entered Maps</vt:lpstr>
      <vt:lpstr>Plotting Variable-Entered Map</vt:lpstr>
      <vt:lpstr>Reducing Expressions with VEM</vt:lpstr>
      <vt:lpstr>Reducing Expressions with VEM</vt:lpstr>
      <vt:lpstr>Reducing Expressions with VEM</vt:lpstr>
      <vt:lpstr>Reducing Expressions with VEM</vt:lpstr>
      <vt:lpstr>Realizing Logic Function with Gates</vt:lpstr>
      <vt:lpstr>Converting AND/OR/Invert Logic to NAND/NOR Logic</vt:lpstr>
      <vt:lpstr>Converting AND/OR/Invert Logic to NAND/NOR Logic</vt:lpstr>
      <vt:lpstr>Converting AND/OR/Invert Logic to NAND/NOR Logic</vt:lpstr>
      <vt:lpstr>Converting AND/OR/Invert Logic to NAND/NOR Logic</vt:lpstr>
      <vt:lpstr>Converting AND/OR/Invert Logic to NAND/NOR Logic</vt:lpstr>
      <vt:lpstr>Multiplexer</vt:lpstr>
      <vt:lpstr>4-to-1 Multiplexer</vt:lpstr>
      <vt:lpstr>4 x 1 MUX Actual Circuit</vt:lpstr>
      <vt:lpstr>Application of Multiplexer</vt:lpstr>
      <vt:lpstr>Logic function generator</vt:lpstr>
      <vt:lpstr>Logic function generator</vt:lpstr>
      <vt:lpstr>Logic function generator</vt:lpstr>
      <vt:lpstr>PowerPoint Presentation</vt:lpstr>
      <vt:lpstr>Demultiplexer</vt:lpstr>
      <vt:lpstr>1-to-4 Demultiplexer</vt:lpstr>
      <vt:lpstr>1-to-4 Demultiplexer</vt:lpstr>
      <vt:lpstr>Decoder</vt:lpstr>
      <vt:lpstr>Decoder</vt:lpstr>
      <vt:lpstr>3-Line to 8-Line Decoder</vt:lpstr>
      <vt:lpstr>3-Line to 8-Line Decoder</vt:lpstr>
      <vt:lpstr>PowerPoint Presentation</vt:lpstr>
      <vt:lpstr>Half Adder</vt:lpstr>
      <vt:lpstr>Limitation of Half-Adder</vt:lpstr>
      <vt:lpstr>Full Adder</vt:lpstr>
      <vt:lpstr>Full Adder</vt:lpstr>
      <vt:lpstr>Half Subtractor</vt:lpstr>
      <vt:lpstr>Full Subtractor</vt:lpstr>
      <vt:lpstr>Full Subtractor</vt:lpstr>
      <vt:lpstr>Full Subtractor</vt:lpstr>
      <vt:lpstr>Binary Parallel Adder</vt:lpstr>
      <vt:lpstr>Binary Parallel Subtractor</vt:lpstr>
      <vt:lpstr>Binary Adder-Subtractor</vt:lpstr>
      <vt:lpstr>Look Ahead Carry Adder</vt:lpstr>
      <vt:lpstr>Look Ahead Carry Adder</vt:lpstr>
      <vt:lpstr>PowerPoint Presentation</vt:lpstr>
      <vt:lpstr>Serial Adder</vt:lpstr>
      <vt:lpstr>Arithmetic Logic Unit (ALU)</vt:lpstr>
      <vt:lpstr>Arithmetic Logic Unit (ALU)</vt:lpstr>
      <vt:lpstr>Comparators</vt:lpstr>
      <vt:lpstr>1-bit Magnitude Comparator</vt:lpstr>
      <vt:lpstr>1-bit Magnitude Comparator</vt:lpstr>
      <vt:lpstr>2-bit Magnitude Comparator</vt:lpstr>
      <vt:lpstr>2-bit Magnitude Comparator</vt:lpstr>
      <vt:lpstr>Parity Generator</vt:lpstr>
      <vt:lpstr>3-bit parity generator using even parity bit</vt:lpstr>
      <vt:lpstr>3-bit parity generator using even parity bit</vt:lpstr>
      <vt:lpstr>3-bit parity generator using even parity bit</vt:lpstr>
      <vt:lpstr>PowerPoint Presentation</vt:lpstr>
      <vt:lpstr>Binary to Gray Code Converter</vt:lpstr>
      <vt:lpstr>Binary to Gray Code Converter</vt:lpstr>
      <vt:lpstr>Binary to Gray Code Converter</vt:lpstr>
      <vt:lpstr>BCD to Excess-3 Code Converter</vt:lpstr>
      <vt:lpstr>BCD to Excess-3 Code Converter</vt:lpstr>
      <vt:lpstr>BCD to Excess-3 Code Converter</vt:lpstr>
      <vt:lpstr>BCD to Excess-3 Code Converter</vt:lpstr>
      <vt:lpstr>Code Converters Exercise</vt:lpstr>
      <vt:lpstr>Encoder</vt:lpstr>
      <vt:lpstr>Priority Encoder</vt:lpstr>
      <vt:lpstr>Priority Encoder</vt:lpstr>
      <vt:lpstr>Priority Encoder</vt:lpstr>
      <vt:lpstr>Priority Encoder</vt:lpstr>
      <vt:lpstr>Priority Encoder</vt:lpstr>
      <vt:lpstr>Tabulation Method (Quine McCluskey Method)</vt:lpstr>
      <vt:lpstr>Procedure for minimization using Tabulation Method</vt:lpstr>
      <vt:lpstr>Procedure for minimization using Tabulation Method</vt:lpstr>
      <vt:lpstr>Tabulation Method of Reduction</vt:lpstr>
      <vt:lpstr>Tabulation Method of Reduction</vt:lpstr>
      <vt:lpstr>Tabulation Method of Reduction</vt:lpstr>
      <vt:lpstr>Tabulation Method of Reduction</vt:lpstr>
      <vt:lpstr>Tabulation Method of Reduction</vt:lpstr>
      <vt:lpstr>Exercise</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 Vadodariya</cp:lastModifiedBy>
  <cp:revision>1486</cp:revision>
  <dcterms:created xsi:type="dcterms:W3CDTF">2013-05-17T03:00:03Z</dcterms:created>
  <dcterms:modified xsi:type="dcterms:W3CDTF">2019-09-17T03:39:24Z</dcterms:modified>
</cp:coreProperties>
</file>