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latin typeface="Tw Cen MT" pitchFamily="34" charset="0"/>
              </a:rPr>
              <a:t>Chapter 2</a:t>
            </a:r>
            <a:endParaRPr lang="en-US" sz="4800" dirty="0">
              <a:latin typeface="Tw Cen MT" pitchFamily="34" charset="0"/>
            </a:endParaRPr>
          </a:p>
        </p:txBody>
      </p:sp>
      <p:sp>
        <p:nvSpPr>
          <p:cNvPr id="3" name="Subtitle 2"/>
          <p:cNvSpPr>
            <a:spLocks noGrp="1"/>
          </p:cNvSpPr>
          <p:nvPr>
            <p:ph type="subTitle" idx="1"/>
          </p:nvPr>
        </p:nvSpPr>
        <p:spPr>
          <a:xfrm>
            <a:off x="381000" y="3886200"/>
            <a:ext cx="8305800" cy="1752600"/>
          </a:xfrm>
        </p:spPr>
        <p:txBody>
          <a:bodyPr>
            <a:normAutofit/>
          </a:bodyPr>
          <a:lstStyle/>
          <a:p>
            <a:r>
              <a:rPr lang="en-US" sz="3600" b="1" dirty="0" smtClean="0">
                <a:latin typeface="Tw Cen MT" pitchFamily="34" charset="0"/>
              </a:rPr>
              <a:t>Ethical Dilemmas, Sources &amp; Their Resolutions</a:t>
            </a:r>
            <a:r>
              <a:rPr lang="en-US" dirty="0" smtClean="0"/>
              <a:t>	</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Ethical Problems arrives </a:t>
            </a:r>
            <a:endParaRPr lang="en-US" dirty="0"/>
          </a:p>
        </p:txBody>
      </p:sp>
      <p:sp>
        <p:nvSpPr>
          <p:cNvPr id="3" name="Content Placeholder 2"/>
          <p:cNvSpPr>
            <a:spLocks noGrp="1"/>
          </p:cNvSpPr>
          <p:nvPr>
            <p:ph idx="1"/>
          </p:nvPr>
        </p:nvSpPr>
        <p:spPr/>
        <p:txBody>
          <a:bodyPr>
            <a:normAutofit/>
          </a:bodyPr>
          <a:lstStyle/>
          <a:p>
            <a:pPr marL="514350" indent="-514350" algn="just">
              <a:lnSpc>
                <a:spcPct val="150000"/>
              </a:lnSpc>
              <a:buAutoNum type="arabicPeriod"/>
            </a:pPr>
            <a:r>
              <a:rPr lang="en-US" sz="2800" dirty="0" smtClean="0"/>
              <a:t>Failure of personal character. </a:t>
            </a:r>
          </a:p>
          <a:p>
            <a:pPr marL="514350" indent="-514350" algn="just">
              <a:lnSpc>
                <a:spcPct val="150000"/>
              </a:lnSpc>
              <a:buAutoNum type="arabicPeriod"/>
            </a:pPr>
            <a:r>
              <a:rPr lang="en-US" sz="2800" dirty="0" smtClean="0"/>
              <a:t>Conflict of personal values and organizational goals.</a:t>
            </a:r>
          </a:p>
          <a:p>
            <a:pPr marL="514350" indent="-514350" algn="just">
              <a:lnSpc>
                <a:spcPct val="150000"/>
              </a:lnSpc>
              <a:buAutoNum type="arabicPeriod"/>
            </a:pPr>
            <a:r>
              <a:rPr lang="en-US" sz="2800" dirty="0" smtClean="0"/>
              <a:t>Organizational goals versus social values.</a:t>
            </a:r>
          </a:p>
          <a:p>
            <a:pPr marL="514350" indent="-514350" algn="just">
              <a:lnSpc>
                <a:spcPct val="150000"/>
              </a:lnSpc>
              <a:buAutoNum type="arabicPeriod"/>
            </a:pPr>
            <a:r>
              <a:rPr lang="en-US" sz="2800" dirty="0" smtClean="0"/>
              <a:t>Personal beliefs versus organizational practices. </a:t>
            </a:r>
          </a:p>
          <a:p>
            <a:pPr marL="514350" indent="-514350" algn="just">
              <a:lnSpc>
                <a:spcPct val="150000"/>
              </a:lnSpc>
              <a:buAutoNum type="arabicPeriod"/>
            </a:pPr>
            <a:r>
              <a:rPr lang="en-US" sz="2800" dirty="0" smtClean="0"/>
              <a:t>Production and sale of hazardous but popular products. </a:t>
            </a:r>
            <a:endParaRPr lang="en-US" sz="2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some ethical challenges</a:t>
            </a:r>
            <a:endParaRPr lang="en-US" dirty="0"/>
          </a:p>
        </p:txBody>
      </p:sp>
      <p:sp>
        <p:nvSpPr>
          <p:cNvPr id="3" name="Content Placeholder 2"/>
          <p:cNvSpPr>
            <a:spLocks noGrp="1"/>
          </p:cNvSpPr>
          <p:nvPr>
            <p:ph idx="1"/>
          </p:nvPr>
        </p:nvSpPr>
        <p:spPr/>
        <p:txBody>
          <a:bodyPr>
            <a:noAutofit/>
          </a:bodyPr>
          <a:lstStyle/>
          <a:p>
            <a:pPr>
              <a:lnSpc>
                <a:spcPct val="170000"/>
              </a:lnSpc>
              <a:buFont typeface="Wingdings" pitchFamily="2" charset="2"/>
              <a:buChar char="Ø"/>
            </a:pPr>
            <a:r>
              <a:rPr lang="en-US" sz="2400" dirty="0" smtClean="0"/>
              <a:t>Wage discrimination structures off the employees.</a:t>
            </a:r>
          </a:p>
          <a:p>
            <a:pPr>
              <a:lnSpc>
                <a:spcPct val="170000"/>
              </a:lnSpc>
              <a:buFont typeface="Wingdings" pitchFamily="2" charset="2"/>
              <a:buChar char="Ø"/>
            </a:pPr>
            <a:r>
              <a:rPr lang="en-US" sz="2400" dirty="0" smtClean="0"/>
              <a:t>Overtime work of women &amp; children in factories.</a:t>
            </a:r>
          </a:p>
          <a:p>
            <a:pPr>
              <a:lnSpc>
                <a:spcPct val="170000"/>
              </a:lnSpc>
              <a:buFont typeface="Wingdings" pitchFamily="2" charset="2"/>
              <a:buChar char="Ø"/>
            </a:pPr>
            <a:r>
              <a:rPr lang="en-US" sz="2400" dirty="0" smtClean="0"/>
              <a:t>Fix the appropriate price and profit in market.</a:t>
            </a:r>
          </a:p>
          <a:p>
            <a:pPr>
              <a:lnSpc>
                <a:spcPct val="170000"/>
              </a:lnSpc>
              <a:buFont typeface="Wingdings" pitchFamily="2" charset="2"/>
              <a:buChar char="Ø"/>
            </a:pPr>
            <a:r>
              <a:rPr lang="en-US" sz="2400" dirty="0" smtClean="0"/>
              <a:t>Shift businesses for the betterment off the society.</a:t>
            </a:r>
          </a:p>
          <a:p>
            <a:pPr>
              <a:lnSpc>
                <a:spcPct val="170000"/>
              </a:lnSpc>
              <a:buFont typeface="Wingdings" pitchFamily="2" charset="2"/>
              <a:buChar char="Ø"/>
            </a:pPr>
            <a:r>
              <a:rPr lang="en-US" sz="2400" dirty="0" smtClean="0"/>
              <a:t>Distribute unfair shares between the stakeholders and employees of the organization.</a:t>
            </a:r>
          </a:p>
          <a:p>
            <a:pPr>
              <a:lnSpc>
                <a:spcPct val="170000"/>
              </a:lnSpc>
              <a:buFont typeface="Wingdings" pitchFamily="2" charset="2"/>
              <a:buChar char="Ø"/>
            </a:pPr>
            <a:r>
              <a:rPr lang="en-US" sz="2400" dirty="0" smtClean="0"/>
              <a:t>provide quality product to the customers.</a:t>
            </a: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Importance of Ethical act in Business</a:t>
            </a:r>
            <a:br>
              <a:rPr lang="en-US" dirty="0" smtClean="0"/>
            </a:br>
            <a:r>
              <a:rPr lang="en-US" dirty="0" smtClean="0"/>
              <a:t>Organization</a:t>
            </a:r>
            <a:endParaRPr lang="en-US" dirty="0"/>
          </a:p>
        </p:txBody>
      </p:sp>
      <p:sp>
        <p:nvSpPr>
          <p:cNvPr id="3" name="Content Placeholder 2"/>
          <p:cNvSpPr>
            <a:spLocks noGrp="1"/>
          </p:cNvSpPr>
          <p:nvPr>
            <p:ph idx="1"/>
          </p:nvPr>
        </p:nvSpPr>
        <p:spPr/>
        <p:txBody>
          <a:bodyPr>
            <a:normAutofit fontScale="77500" lnSpcReduction="20000"/>
          </a:bodyPr>
          <a:lstStyle/>
          <a:p>
            <a:pPr>
              <a:lnSpc>
                <a:spcPct val="160000"/>
              </a:lnSpc>
              <a:buFont typeface="Wingdings" pitchFamily="2" charset="2"/>
              <a:buChar char="Ø"/>
            </a:pPr>
            <a:r>
              <a:rPr lang="en-US" sz="2600" dirty="0" smtClean="0"/>
              <a:t>Maintain good reputation off the organization by meeting the expectation off shareholders.</a:t>
            </a:r>
          </a:p>
          <a:p>
            <a:pPr>
              <a:lnSpc>
                <a:spcPct val="160000"/>
              </a:lnSpc>
              <a:buFont typeface="Wingdings" pitchFamily="2" charset="2"/>
              <a:buChar char="Ø"/>
            </a:pPr>
            <a:r>
              <a:rPr lang="en-US" sz="2600" dirty="0" smtClean="0"/>
              <a:t>Protect and prevent general public from who are related to the organization.</a:t>
            </a:r>
          </a:p>
          <a:p>
            <a:pPr>
              <a:lnSpc>
                <a:spcPct val="160000"/>
              </a:lnSpc>
              <a:buFont typeface="Wingdings" pitchFamily="2" charset="2"/>
              <a:buChar char="Ø"/>
            </a:pPr>
            <a:r>
              <a:rPr lang="en-US" sz="2600" dirty="0" smtClean="0"/>
              <a:t>Build good relationship and gain trust of the shareholders off organization.</a:t>
            </a:r>
          </a:p>
          <a:p>
            <a:pPr>
              <a:lnSpc>
                <a:spcPct val="160000"/>
              </a:lnSpc>
              <a:buFont typeface="Wingdings" pitchFamily="2" charset="2"/>
              <a:buChar char="Ø"/>
            </a:pPr>
            <a:r>
              <a:rPr lang="en-US" sz="2600" dirty="0" smtClean="0"/>
              <a:t>Protect employees off the organization.</a:t>
            </a:r>
          </a:p>
          <a:p>
            <a:pPr>
              <a:lnSpc>
                <a:spcPct val="160000"/>
              </a:lnSpc>
              <a:buFont typeface="Wingdings" pitchFamily="2" charset="2"/>
              <a:buChar char="Ø"/>
            </a:pPr>
            <a:r>
              <a:rPr lang="en-US" sz="2600" dirty="0" smtClean="0"/>
              <a:t>Protect businesses organization from dishonest &amp; harmful employees, publics and competitors.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latin typeface="Tw Cen MT" pitchFamily="34" charset="0"/>
              </a:rPr>
              <a:t>Reduce &amp; Resolve Dilemmas in Businesses</a:t>
            </a:r>
            <a:endParaRPr lang="en-US" sz="3600" dirty="0">
              <a:latin typeface="Tw Cen MT" pitchFamily="34" charset="0"/>
            </a:endParaRPr>
          </a:p>
        </p:txBody>
      </p:sp>
      <p:sp>
        <p:nvSpPr>
          <p:cNvPr id="3" name="Content Placeholder 2"/>
          <p:cNvSpPr>
            <a:spLocks noGrp="1"/>
          </p:cNvSpPr>
          <p:nvPr>
            <p:ph idx="1"/>
          </p:nvPr>
        </p:nvSpPr>
        <p:spPr/>
        <p:txBody>
          <a:bodyPr>
            <a:normAutofit fontScale="92500"/>
          </a:bodyPr>
          <a:lstStyle/>
          <a:p>
            <a:pPr algn="just">
              <a:lnSpc>
                <a:spcPct val="160000"/>
              </a:lnSpc>
              <a:buFont typeface="Wingdings" pitchFamily="2" charset="2"/>
              <a:buChar char="Ø"/>
            </a:pPr>
            <a:r>
              <a:rPr lang="en-US" sz="2400" dirty="0" smtClean="0">
                <a:latin typeface="Tw Cen MT" pitchFamily="34" charset="0"/>
              </a:rPr>
              <a:t>Establishing corporate code of conducts for employees and follow those rules Strictly.</a:t>
            </a:r>
          </a:p>
          <a:p>
            <a:pPr algn="just">
              <a:lnSpc>
                <a:spcPct val="160000"/>
              </a:lnSpc>
              <a:buFont typeface="Wingdings" pitchFamily="2" charset="2"/>
              <a:buChar char="Ø"/>
            </a:pPr>
            <a:r>
              <a:rPr lang="en-US" sz="2400" dirty="0" smtClean="0">
                <a:latin typeface="Tw Cen MT" pitchFamily="34" charset="0"/>
              </a:rPr>
              <a:t>Employ highly skilled people in the top level of the corporations who have reputation for standard ethical behavior..</a:t>
            </a:r>
          </a:p>
          <a:p>
            <a:pPr algn="just">
              <a:lnSpc>
                <a:spcPct val="160000"/>
              </a:lnSpc>
              <a:buFont typeface="Wingdings" pitchFamily="2" charset="2"/>
              <a:buChar char="Ø"/>
            </a:pPr>
            <a:r>
              <a:rPr lang="en-US" sz="2400" dirty="0" smtClean="0">
                <a:latin typeface="Tw Cen MT" pitchFamily="34" charset="0"/>
              </a:rPr>
              <a:t>Reward to employee who maintain good ethical conducts in their corporate job Performance.</a:t>
            </a:r>
          </a:p>
          <a:p>
            <a:pPr algn="just">
              <a:lnSpc>
                <a:spcPct val="160000"/>
              </a:lnSpc>
              <a:buFont typeface="Wingdings" pitchFamily="2" charset="2"/>
              <a:buChar char="Ø"/>
            </a:pPr>
            <a:r>
              <a:rPr lang="en-US" sz="2400" dirty="0" smtClean="0">
                <a:latin typeface="Tw Cen MT" pitchFamily="34" charset="0"/>
              </a:rPr>
              <a:t>Follow Personal Code off Ethics for Employees.</a:t>
            </a:r>
            <a:endParaRPr lang="en-US" sz="2400" dirty="0">
              <a:latin typeface="Tw Cen MT"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w Cen MT" pitchFamily="34" charset="0"/>
              </a:rPr>
              <a:t>Continue.. </a:t>
            </a:r>
            <a:endParaRPr lang="en-US" sz="4000" b="1" dirty="0">
              <a:latin typeface="Tw Cen MT" pitchFamily="34" charset="0"/>
            </a:endParaRPr>
          </a:p>
        </p:txBody>
      </p:sp>
      <p:sp>
        <p:nvSpPr>
          <p:cNvPr id="3" name="Content Placeholder 2"/>
          <p:cNvSpPr>
            <a:spLocks noGrp="1"/>
          </p:cNvSpPr>
          <p:nvPr>
            <p:ph idx="1"/>
          </p:nvPr>
        </p:nvSpPr>
        <p:spPr/>
        <p:txBody>
          <a:bodyPr>
            <a:normAutofit/>
          </a:bodyPr>
          <a:lstStyle/>
          <a:p>
            <a:pPr algn="just">
              <a:lnSpc>
                <a:spcPct val="150000"/>
              </a:lnSpc>
              <a:buFont typeface="Wingdings" pitchFamily="2" charset="2"/>
              <a:buChar char="Ø"/>
            </a:pPr>
            <a:r>
              <a:rPr lang="en-US" sz="2400" dirty="0" smtClean="0">
                <a:latin typeface="Tw Cen MT" pitchFamily="34" charset="0"/>
              </a:rPr>
              <a:t>Effective and open communication with every employees.</a:t>
            </a:r>
          </a:p>
          <a:p>
            <a:pPr algn="just">
              <a:lnSpc>
                <a:spcPct val="150000"/>
              </a:lnSpc>
              <a:buFont typeface="Wingdings" pitchFamily="2" charset="2"/>
              <a:buChar char="Ø"/>
            </a:pPr>
            <a:r>
              <a:rPr lang="en-US" sz="2400" dirty="0" smtClean="0">
                <a:latin typeface="Tw Cen MT" pitchFamily="34" charset="0"/>
              </a:rPr>
              <a:t>A manager must judge his actions by the fundamental human characteristics such ass honesty, transparency, impartiality, fairness &amp; equality.</a:t>
            </a:r>
          </a:p>
          <a:p>
            <a:pPr algn="just">
              <a:lnSpc>
                <a:spcPct val="150000"/>
              </a:lnSpc>
              <a:buFont typeface="Wingdings" pitchFamily="2" charset="2"/>
              <a:buChar char="Ø"/>
            </a:pPr>
            <a:r>
              <a:rPr lang="en-US" sz="2400" dirty="0" smtClean="0">
                <a:latin typeface="Tw Cen MT" pitchFamily="34" charset="0"/>
              </a:rPr>
              <a:t> Avoid situations that create conflict of interest and act integrity.</a:t>
            </a:r>
          </a:p>
          <a:p>
            <a:pPr algn="just">
              <a:lnSpc>
                <a:spcPct val="150000"/>
              </a:lnSpc>
              <a:buFont typeface="Wingdings" pitchFamily="2" charset="2"/>
              <a:buChar char="Ø"/>
            </a:pPr>
            <a:r>
              <a:rPr lang="en-US" sz="2400" dirty="0" smtClean="0">
                <a:latin typeface="Tw Cen MT" pitchFamily="34" charset="0"/>
              </a:rPr>
              <a:t>Create an Ethical Working Environment.</a:t>
            </a:r>
            <a:endParaRPr lang="en-US" sz="2400" dirty="0">
              <a:latin typeface="Tw Cen MT"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w Cen MT" pitchFamily="34" charset="0"/>
              </a:rPr>
              <a:t>Conclusion</a:t>
            </a:r>
            <a:endParaRPr lang="en-US" sz="4000" dirty="0">
              <a:latin typeface="Tw Cen MT" pitchFamily="34" charset="0"/>
            </a:endParaRPr>
          </a:p>
        </p:txBody>
      </p:sp>
      <p:sp>
        <p:nvSpPr>
          <p:cNvPr id="3" name="Content Placeholder 2"/>
          <p:cNvSpPr>
            <a:spLocks noGrp="1"/>
          </p:cNvSpPr>
          <p:nvPr>
            <p:ph idx="1"/>
          </p:nvPr>
        </p:nvSpPr>
        <p:spPr>
          <a:xfrm>
            <a:off x="457200" y="1143000"/>
            <a:ext cx="8229600" cy="5257800"/>
          </a:xfrm>
        </p:spPr>
        <p:txBody>
          <a:bodyPr>
            <a:noAutofit/>
          </a:bodyPr>
          <a:lstStyle/>
          <a:p>
            <a:pPr algn="just">
              <a:lnSpc>
                <a:spcPct val="150000"/>
              </a:lnSpc>
              <a:buFont typeface="Wingdings" pitchFamily="2" charset="2"/>
              <a:buChar char="Ø"/>
            </a:pPr>
            <a:r>
              <a:rPr lang="en-US" sz="2200" dirty="0" smtClean="0">
                <a:latin typeface="Tw Cen MT" pitchFamily="34" charset="0"/>
              </a:rPr>
              <a:t>In businesses farms Ethical problems mainly involve taking decisions about a range of actions and consequence of results in achieving businesses goals..</a:t>
            </a:r>
          </a:p>
          <a:p>
            <a:pPr algn="just">
              <a:lnSpc>
                <a:spcPct val="150000"/>
              </a:lnSpc>
              <a:buFont typeface="Wingdings" pitchFamily="2" charset="2"/>
              <a:buChar char="Ø"/>
            </a:pPr>
            <a:r>
              <a:rPr lang="en-US" sz="2200" dirty="0" smtClean="0">
                <a:latin typeface="Tw Cen MT" pitchFamily="34" charset="0"/>
              </a:rPr>
              <a:t>While making decisions through ethical dilemmas a manager have to choose the value that is most suitable and important regarding fulfilling the corporation's vision &amp; midsession.</a:t>
            </a:r>
          </a:p>
          <a:p>
            <a:pPr algn="just">
              <a:lnSpc>
                <a:spcPct val="150000"/>
              </a:lnSpc>
              <a:buFont typeface="Wingdings" pitchFamily="2" charset="2"/>
              <a:buChar char="Ø"/>
            </a:pPr>
            <a:r>
              <a:rPr lang="en-US" sz="2200" dirty="0" smtClean="0">
                <a:latin typeface="Tw Cen MT" pitchFamily="34" charset="0"/>
              </a:rPr>
              <a:t>An ethical businesses organization must treat all its shareholders, employees and society equally by avoiding any conflict off interest.</a:t>
            </a:r>
          </a:p>
          <a:p>
            <a:pPr algn="just">
              <a:lnSpc>
                <a:spcPct val="150000"/>
              </a:lnSpc>
              <a:buFont typeface="Wingdings" pitchFamily="2" charset="2"/>
              <a:buChar char="Ø"/>
            </a:pPr>
            <a:r>
              <a:rPr lang="en-US" sz="2200" dirty="0" smtClean="0">
                <a:latin typeface="Tw Cen MT" pitchFamily="34" charset="0"/>
              </a:rPr>
              <a:t>Judge every.</a:t>
            </a:r>
            <a:endParaRPr lang="en-US" sz="2200" dirty="0">
              <a:latin typeface="Tw Cen MT"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buNone/>
            </a:pPr>
            <a:endParaRPr lang="en-US" sz="5400" dirty="0" smtClean="0"/>
          </a:p>
          <a:p>
            <a:pPr algn="ctr">
              <a:buNone/>
            </a:pPr>
            <a:r>
              <a:rPr lang="en-US" sz="4800" b="1" dirty="0" smtClean="0">
                <a:latin typeface="Tw Cen MT" pitchFamily="34" charset="0"/>
              </a:rPr>
              <a:t>Thank you </a:t>
            </a:r>
            <a:endParaRPr lang="en-US" sz="4800" b="1" dirty="0">
              <a:latin typeface="Tw Cen MT"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w Cen MT" pitchFamily="34" charset="0"/>
              </a:rPr>
              <a:t>Ethical Dilemma</a:t>
            </a:r>
            <a:endParaRPr lang="en-US" sz="4000" dirty="0">
              <a:latin typeface="Tw Cen MT" pitchFamily="34" charset="0"/>
            </a:endParaRPr>
          </a:p>
        </p:txBody>
      </p:sp>
      <p:sp>
        <p:nvSpPr>
          <p:cNvPr id="3" name="Content Placeholder 2"/>
          <p:cNvSpPr>
            <a:spLocks noGrp="1"/>
          </p:cNvSpPr>
          <p:nvPr>
            <p:ph idx="1"/>
          </p:nvPr>
        </p:nvSpPr>
        <p:spPr/>
        <p:txBody>
          <a:bodyPr>
            <a:noAutofit/>
          </a:bodyPr>
          <a:lstStyle/>
          <a:p>
            <a:pPr algn="just">
              <a:lnSpc>
                <a:spcPct val="150000"/>
              </a:lnSpc>
              <a:buFont typeface="Wingdings" pitchFamily="2" charset="2"/>
              <a:buChar char="Ø"/>
            </a:pPr>
            <a:r>
              <a:rPr lang="en-US" sz="2400" dirty="0" smtClean="0">
                <a:latin typeface="Tw Cen MT" pitchFamily="34" charset="0"/>
              </a:rPr>
              <a:t>Ethical Dilemma is </a:t>
            </a:r>
            <a:r>
              <a:rPr lang="en-US" sz="2400" smtClean="0">
                <a:latin typeface="Tw Cen MT" pitchFamily="34" charset="0"/>
              </a:rPr>
              <a:t>moral situation </a:t>
            </a:r>
            <a:r>
              <a:rPr lang="en-US" sz="2400" dirty="0" smtClean="0">
                <a:latin typeface="Tw Cen MT" pitchFamily="34" charset="0"/>
              </a:rPr>
              <a:t>where a choice has to be made between two equally undesirable alternatives.</a:t>
            </a:r>
          </a:p>
          <a:p>
            <a:pPr algn="just">
              <a:lnSpc>
                <a:spcPct val="150000"/>
              </a:lnSpc>
              <a:buFont typeface="Wingdings" pitchFamily="2" charset="2"/>
              <a:buChar char="Ø"/>
            </a:pPr>
            <a:r>
              <a:rPr lang="en-US" sz="2400" dirty="0" smtClean="0">
                <a:latin typeface="Tw Cen MT" pitchFamily="34" charset="0"/>
              </a:rPr>
              <a:t>It is also known ass moral dilemma.</a:t>
            </a:r>
          </a:p>
          <a:p>
            <a:pPr algn="just">
              <a:lnSpc>
                <a:spcPct val="150000"/>
              </a:lnSpc>
              <a:buFont typeface="Wingdings" pitchFamily="2" charset="2"/>
              <a:buChar char="Ø"/>
            </a:pPr>
            <a:r>
              <a:rPr lang="en-US" sz="2400" dirty="0" smtClean="0">
                <a:latin typeface="Tw Cen MT" pitchFamily="34" charset="0"/>
              </a:rPr>
              <a:t>In these moral situations societal &amp; personal ethical guidelines can provide no satisfactory outcome for solving dilemma..</a:t>
            </a:r>
            <a:endParaRPr lang="en-US" sz="2400" dirty="0">
              <a:latin typeface="Tw Cen MT"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w Cen MT" pitchFamily="34" charset="0"/>
              </a:rPr>
              <a:t>Impact of Ethical Dilemmas </a:t>
            </a:r>
            <a:endParaRPr lang="en-US" sz="4000" dirty="0">
              <a:latin typeface="Tw Cen MT" pitchFamily="34" charset="0"/>
            </a:endParaRPr>
          </a:p>
        </p:txBody>
      </p:sp>
      <p:sp>
        <p:nvSpPr>
          <p:cNvPr id="3" name="Content Placeholder 2"/>
          <p:cNvSpPr>
            <a:spLocks noGrp="1"/>
          </p:cNvSpPr>
          <p:nvPr>
            <p:ph idx="1"/>
          </p:nvPr>
        </p:nvSpPr>
        <p:spPr/>
        <p:txBody>
          <a:bodyPr>
            <a:normAutofit/>
          </a:bodyPr>
          <a:lstStyle/>
          <a:p>
            <a:pPr algn="just">
              <a:lnSpc>
                <a:spcPct val="150000"/>
              </a:lnSpc>
              <a:buFont typeface="Wingdings" pitchFamily="2" charset="2"/>
              <a:buChar char="Ø"/>
            </a:pPr>
            <a:r>
              <a:rPr lang="en-US" sz="2400" dirty="0" smtClean="0">
                <a:latin typeface="Tw Cen MT" pitchFamily="34" charset="0"/>
              </a:rPr>
              <a:t>Its mainly impact on organization profitability &amp; competitiveness</a:t>
            </a:r>
          </a:p>
          <a:p>
            <a:pPr algn="ctr">
              <a:lnSpc>
                <a:spcPct val="150000"/>
              </a:lnSpc>
              <a:buNone/>
            </a:pPr>
            <a:r>
              <a:rPr lang="en-US" sz="2400" dirty="0" smtClean="0">
                <a:latin typeface="Tw Cen MT" pitchFamily="34" charset="0"/>
              </a:rPr>
              <a:t>&amp;</a:t>
            </a:r>
          </a:p>
          <a:p>
            <a:pPr algn="just">
              <a:lnSpc>
                <a:spcPct val="150000"/>
              </a:lnSpc>
              <a:buFont typeface="Wingdings" pitchFamily="2" charset="2"/>
              <a:buChar char="Ø"/>
            </a:pPr>
            <a:r>
              <a:rPr lang="en-US" sz="2400" dirty="0" smtClean="0">
                <a:latin typeface="Tw Cen MT" pitchFamily="34" charset="0"/>
              </a:rPr>
              <a:t>Its stake holders.</a:t>
            </a:r>
            <a:endParaRPr lang="en-US" sz="2800" dirty="0">
              <a:latin typeface="Tw Cen MT"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304800" y="0"/>
            <a:ext cx="853440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latin typeface="Tw Cen MT" pitchFamily="34" charset="0"/>
              </a:rPr>
              <a:t>Some ethical problem cause ethical dilemmas</a:t>
            </a:r>
            <a:endParaRPr lang="en-US" sz="3600" b="1" dirty="0">
              <a:latin typeface="Tw Cen MT" pitchFamily="34" charset="0"/>
            </a:endParaRPr>
          </a:p>
        </p:txBody>
      </p:sp>
      <p:sp>
        <p:nvSpPr>
          <p:cNvPr id="6" name="Content Placeholder 5"/>
          <p:cNvSpPr>
            <a:spLocks noGrp="1"/>
          </p:cNvSpPr>
          <p:nvPr>
            <p:ph idx="1"/>
          </p:nvPr>
        </p:nvSpPr>
        <p:spPr>
          <a:xfrm>
            <a:off x="457200" y="1371600"/>
            <a:ext cx="8229600" cy="5257800"/>
          </a:xfrm>
        </p:spPr>
        <p:txBody>
          <a:bodyPr>
            <a:noAutofit/>
          </a:bodyPr>
          <a:lstStyle/>
          <a:p>
            <a:pPr lvl="0" algn="just">
              <a:lnSpc>
                <a:spcPct val="170000"/>
              </a:lnSpc>
              <a:buFont typeface="Wingdings" pitchFamily="2" charset="2"/>
              <a:buChar char="Ø"/>
            </a:pPr>
            <a:r>
              <a:rPr lang="en-US" sz="2400" dirty="0" smtClean="0">
                <a:latin typeface="Tw Cen MT" pitchFamily="34" charset="0"/>
              </a:rPr>
              <a:t>Felling lake of clear linkage between business ethics and financial success. </a:t>
            </a:r>
          </a:p>
          <a:p>
            <a:pPr lvl="0" algn="just">
              <a:lnSpc>
                <a:spcPct val="170000"/>
              </a:lnSpc>
              <a:buFont typeface="Wingdings" pitchFamily="2" charset="2"/>
              <a:buChar char="Ø"/>
            </a:pPr>
            <a:r>
              <a:rPr lang="en-US" sz="2400" dirty="0" smtClean="0">
                <a:latin typeface="Tw Cen MT" pitchFamily="34" charset="0"/>
              </a:rPr>
              <a:t>Not clear about how much they should invest they link to know how much good enough.</a:t>
            </a:r>
          </a:p>
          <a:p>
            <a:pPr lvl="0" algn="just">
              <a:lnSpc>
                <a:spcPct val="170000"/>
              </a:lnSpc>
              <a:buFont typeface="Wingdings" pitchFamily="2" charset="2"/>
              <a:buChar char="Ø"/>
            </a:pPr>
            <a:r>
              <a:rPr lang="en-US" sz="2400" dirty="0" smtClean="0">
                <a:latin typeface="Tw Cen MT" pitchFamily="34" charset="0"/>
              </a:rPr>
              <a:t>Unclear about right balance between business ethics and their investment. </a:t>
            </a:r>
          </a:p>
          <a:p>
            <a:pPr lvl="0" algn="just">
              <a:lnSpc>
                <a:spcPct val="170000"/>
              </a:lnSpc>
              <a:buFont typeface="Wingdings" pitchFamily="2" charset="2"/>
              <a:buChar char="Ø"/>
            </a:pPr>
            <a:r>
              <a:rPr lang="en-US" sz="2400" dirty="0" smtClean="0">
                <a:latin typeface="Tw Cen MT" pitchFamily="34" charset="0"/>
              </a:rPr>
              <a:t>Investment in ethical business may be large it may be  even a fruitless wait. </a:t>
            </a:r>
          </a:p>
          <a:p>
            <a:pPr lvl="0" algn="just">
              <a:lnSpc>
                <a:spcPct val="150000"/>
              </a:lnSpc>
              <a:buFont typeface="Wingdings" pitchFamily="2" charset="2"/>
              <a:buChar char="Ø"/>
            </a:pPr>
            <a:endParaRPr lang="en-US" sz="2400" dirty="0" smtClean="0">
              <a:latin typeface="Tw Cen MT" pitchFamily="34" charset="0"/>
            </a:endParaRPr>
          </a:p>
          <a:p>
            <a:pPr lvl="0" algn="just">
              <a:lnSpc>
                <a:spcPct val="150000"/>
              </a:lnSpc>
              <a:buFont typeface="Wingdings" pitchFamily="2" charset="2"/>
              <a:buChar char="Ø"/>
            </a:pPr>
            <a:endParaRPr lang="en-US" sz="2400" dirty="0" smtClean="0">
              <a:latin typeface="Tw Cen MT" pitchFamily="34" charset="0"/>
            </a:endParaRPr>
          </a:p>
          <a:p>
            <a:pPr>
              <a:buNone/>
            </a:pPr>
            <a:endParaRPr lang="en-US" sz="2400" dirty="0">
              <a:latin typeface="Tw Cen MT"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latin typeface="Tw Cen MT" pitchFamily="34" charset="0"/>
              </a:rPr>
              <a:t>Ethical Dilemmas and its effect on Business</a:t>
            </a:r>
            <a:endParaRPr lang="en-US" sz="3600" dirty="0">
              <a:latin typeface="Tw Cen MT" pitchFamily="34" charset="0"/>
            </a:endParaRPr>
          </a:p>
        </p:txBody>
      </p:sp>
      <p:sp>
        <p:nvSpPr>
          <p:cNvPr id="3" name="Content Placeholder 2"/>
          <p:cNvSpPr>
            <a:spLocks noGrp="1"/>
          </p:cNvSpPr>
          <p:nvPr>
            <p:ph idx="1"/>
          </p:nvPr>
        </p:nvSpPr>
        <p:spPr/>
        <p:txBody>
          <a:bodyPr>
            <a:normAutofit/>
          </a:bodyPr>
          <a:lstStyle/>
          <a:p>
            <a:pPr algn="just">
              <a:lnSpc>
                <a:spcPct val="150000"/>
              </a:lnSpc>
              <a:buFont typeface="Wingdings" pitchFamily="2" charset="2"/>
              <a:buChar char="Ø"/>
            </a:pPr>
            <a:r>
              <a:rPr lang="en-US" sz="2400" dirty="0" smtClean="0">
                <a:latin typeface="Tw Cen MT" pitchFamily="34" charset="0"/>
              </a:rPr>
              <a:t>Corporate management is in dilemmas to follow ethics in business or to favor stakeholders. The major ethical Dilemmas those affect any business are:</a:t>
            </a:r>
          </a:p>
          <a:p>
            <a:pPr marL="514350" indent="-514350">
              <a:lnSpc>
                <a:spcPct val="150000"/>
              </a:lnSpc>
              <a:buFont typeface="+mj-lt"/>
              <a:buAutoNum type="romanUcPeriod"/>
            </a:pPr>
            <a:r>
              <a:rPr lang="en-US" sz="2400" dirty="0" smtClean="0">
                <a:latin typeface="Tw Cen MT" pitchFamily="34" charset="0"/>
              </a:rPr>
              <a:t>Shareholders</a:t>
            </a:r>
          </a:p>
          <a:p>
            <a:pPr marL="514350" indent="-514350">
              <a:lnSpc>
                <a:spcPct val="150000"/>
              </a:lnSpc>
              <a:buFont typeface="+mj-lt"/>
              <a:buAutoNum type="romanUcPeriod"/>
            </a:pPr>
            <a:r>
              <a:rPr lang="en-US" sz="2400" dirty="0" smtClean="0">
                <a:latin typeface="Tw Cen MT" pitchFamily="34" charset="0"/>
              </a:rPr>
              <a:t>Employees.</a:t>
            </a:r>
          </a:p>
          <a:p>
            <a:pPr marL="514350" indent="-514350">
              <a:lnSpc>
                <a:spcPct val="150000"/>
              </a:lnSpc>
              <a:buFont typeface="+mj-lt"/>
              <a:buAutoNum type="romanUcPeriod"/>
            </a:pPr>
            <a:r>
              <a:rPr lang="en-US" sz="2400" dirty="0" smtClean="0">
                <a:latin typeface="Tw Cen MT" pitchFamily="34" charset="0"/>
              </a:rPr>
              <a:t>Society.</a:t>
            </a:r>
          </a:p>
          <a:p>
            <a:pPr marL="514350" indent="-514350">
              <a:lnSpc>
                <a:spcPct val="150000"/>
              </a:lnSpc>
              <a:buFont typeface="+mj-lt"/>
              <a:buAutoNum type="romanUcPeriod"/>
            </a:pPr>
            <a:r>
              <a:rPr lang="en-US" sz="2400" dirty="0" smtClean="0">
                <a:latin typeface="Tw Cen MT" pitchFamily="34" charset="0"/>
              </a:rPr>
              <a:t>Creates negative image.</a:t>
            </a:r>
            <a:endParaRPr lang="en-US" sz="2400" dirty="0">
              <a:latin typeface="Tw Cen MT"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3600" b="1" dirty="0" smtClean="0">
                <a:latin typeface="Tw Cen MT" pitchFamily="34" charset="0"/>
              </a:rPr>
              <a:t>Affect On The Stakeholders</a:t>
            </a:r>
            <a:endParaRPr lang="en-US" sz="3600" dirty="0">
              <a:latin typeface="Tw Cen MT" pitchFamily="34" charset="0"/>
            </a:endParaRPr>
          </a:p>
        </p:txBody>
      </p:sp>
      <p:sp>
        <p:nvSpPr>
          <p:cNvPr id="3" name="Content Placeholder 2"/>
          <p:cNvSpPr>
            <a:spLocks noGrp="1"/>
          </p:cNvSpPr>
          <p:nvPr>
            <p:ph idx="1"/>
          </p:nvPr>
        </p:nvSpPr>
        <p:spPr>
          <a:xfrm>
            <a:off x="457200" y="762000"/>
            <a:ext cx="8229600" cy="5943600"/>
          </a:xfrm>
        </p:spPr>
        <p:txBody>
          <a:bodyPr/>
          <a:lstStyle/>
          <a:p>
            <a:pPr>
              <a:buNone/>
            </a:pPr>
            <a:endParaRPr lang="en-US" dirty="0"/>
          </a:p>
        </p:txBody>
      </p:sp>
      <p:sp>
        <p:nvSpPr>
          <p:cNvPr id="4" name="Isosceles Triangle 3"/>
          <p:cNvSpPr/>
          <p:nvPr/>
        </p:nvSpPr>
        <p:spPr>
          <a:xfrm>
            <a:off x="1600200" y="1447800"/>
            <a:ext cx="5638800" cy="2438400"/>
          </a:xfrm>
          <a:prstGeom prst="triangle">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ounded Rectangle 4"/>
          <p:cNvSpPr/>
          <p:nvPr/>
        </p:nvSpPr>
        <p:spPr>
          <a:xfrm>
            <a:off x="3200400" y="762000"/>
            <a:ext cx="2438400" cy="6858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Tw Cen MT" pitchFamily="34" charset="0"/>
              </a:rPr>
              <a:t>Share Holder </a:t>
            </a:r>
            <a:endParaRPr lang="en-US" sz="2400" dirty="0">
              <a:solidFill>
                <a:schemeClr val="tx1"/>
              </a:solidFill>
              <a:latin typeface="Tw Cen MT" pitchFamily="34" charset="0"/>
            </a:endParaRPr>
          </a:p>
        </p:txBody>
      </p:sp>
      <p:sp>
        <p:nvSpPr>
          <p:cNvPr id="6" name="Rounded Rectangle 5"/>
          <p:cNvSpPr/>
          <p:nvPr/>
        </p:nvSpPr>
        <p:spPr>
          <a:xfrm>
            <a:off x="381000" y="3886200"/>
            <a:ext cx="2438400" cy="6858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Tw Cen MT" pitchFamily="34" charset="0"/>
              </a:rPr>
              <a:t>Employees</a:t>
            </a:r>
            <a:endParaRPr lang="en-US" sz="2400" dirty="0">
              <a:solidFill>
                <a:schemeClr val="tx1"/>
              </a:solidFill>
              <a:latin typeface="Tw Cen MT" pitchFamily="34" charset="0"/>
            </a:endParaRPr>
          </a:p>
        </p:txBody>
      </p:sp>
      <p:sp>
        <p:nvSpPr>
          <p:cNvPr id="7" name="Rounded Rectangle 6"/>
          <p:cNvSpPr/>
          <p:nvPr/>
        </p:nvSpPr>
        <p:spPr>
          <a:xfrm>
            <a:off x="6019800" y="3886200"/>
            <a:ext cx="2438400" cy="6858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Tw Cen MT" pitchFamily="34" charset="0"/>
              </a:rPr>
              <a:t>Society </a:t>
            </a:r>
            <a:endParaRPr lang="en-US" sz="2000" dirty="0">
              <a:solidFill>
                <a:schemeClr val="tx1"/>
              </a:solidFill>
              <a:latin typeface="Tw Cen MT" pitchFamily="34" charset="0"/>
            </a:endParaRPr>
          </a:p>
        </p:txBody>
      </p:sp>
      <p:sp>
        <p:nvSpPr>
          <p:cNvPr id="8" name="Rounded Rectangle 7"/>
          <p:cNvSpPr/>
          <p:nvPr/>
        </p:nvSpPr>
        <p:spPr>
          <a:xfrm>
            <a:off x="838200" y="4648200"/>
            <a:ext cx="7772400" cy="19812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sz="2000" dirty="0" smtClean="0">
                <a:solidFill>
                  <a:schemeClr val="tx1"/>
                </a:solidFill>
                <a:latin typeface="Tw Cen MT" pitchFamily="34" charset="0"/>
              </a:rPr>
              <a:t>Ethical dilemmas in business can best be explained by  the above triangle with the stake holders as its vertices. The stakeholders in this case can be broadly classified into share holders, employees and society .  </a:t>
            </a:r>
            <a:endParaRPr lang="en-US" sz="2000" dirty="0">
              <a:solidFill>
                <a:schemeClr val="tx1"/>
              </a:solidFill>
              <a:latin typeface="Tw Cen MT"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w Cen MT" pitchFamily="34" charset="0"/>
              </a:rPr>
              <a:t>Negative Image</a:t>
            </a:r>
            <a:endParaRPr lang="en-US" sz="4000" dirty="0">
              <a:latin typeface="Tw Cen MT" pitchFamily="34" charset="0"/>
            </a:endParaRPr>
          </a:p>
        </p:txBody>
      </p:sp>
      <p:sp>
        <p:nvSpPr>
          <p:cNvPr id="3" name="Content Placeholder 2"/>
          <p:cNvSpPr>
            <a:spLocks noGrp="1"/>
          </p:cNvSpPr>
          <p:nvPr>
            <p:ph idx="1"/>
          </p:nvPr>
        </p:nvSpPr>
        <p:spPr/>
        <p:txBody>
          <a:bodyPr>
            <a:normAutofit/>
          </a:bodyPr>
          <a:lstStyle/>
          <a:p>
            <a:pPr>
              <a:lnSpc>
                <a:spcPct val="150000"/>
              </a:lnSpc>
              <a:buFont typeface="Wingdings" pitchFamily="2" charset="2"/>
              <a:buChar char="Ø"/>
            </a:pPr>
            <a:r>
              <a:rPr lang="en-US" sz="2400" dirty="0" smtClean="0">
                <a:latin typeface="Tw Cen MT" pitchFamily="34" charset="0"/>
              </a:rPr>
              <a:t>Negative image is the bad impression </a:t>
            </a:r>
            <a:r>
              <a:rPr lang="en-US" sz="2400" dirty="0" smtClean="0">
                <a:latin typeface="Tw Cen MT" pitchFamily="34" charset="0"/>
              </a:rPr>
              <a:t>of </a:t>
            </a:r>
            <a:r>
              <a:rPr lang="en-US" sz="2400" dirty="0" smtClean="0">
                <a:latin typeface="Tw Cen MT" pitchFamily="34" charset="0"/>
              </a:rPr>
              <a:t>a company or any individual because </a:t>
            </a:r>
            <a:r>
              <a:rPr lang="en-US" sz="2400" dirty="0" smtClean="0">
                <a:latin typeface="Tw Cen MT" pitchFamily="34" charset="0"/>
              </a:rPr>
              <a:t>of </a:t>
            </a:r>
            <a:r>
              <a:rPr lang="en-US" sz="2400" dirty="0" smtClean="0">
                <a:latin typeface="Tw Cen MT" pitchFamily="34" charset="0"/>
              </a:rPr>
              <a:t>wrong or dishonest activity.</a:t>
            </a:r>
          </a:p>
          <a:p>
            <a:pPr>
              <a:lnSpc>
                <a:spcPct val="150000"/>
              </a:lnSpc>
              <a:buFont typeface="Wingdings" pitchFamily="2" charset="2"/>
              <a:buChar char="Ø"/>
            </a:pPr>
            <a:r>
              <a:rPr lang="en-US" sz="2400" dirty="0" smtClean="0">
                <a:latin typeface="Tw Cen MT" pitchFamily="34" charset="0"/>
              </a:rPr>
              <a:t>only focusing on the economic profit rather than social welfare.</a:t>
            </a:r>
          </a:p>
          <a:p>
            <a:pPr>
              <a:lnSpc>
                <a:spcPct val="150000"/>
              </a:lnSpc>
              <a:buFont typeface="Wingdings" pitchFamily="2" charset="2"/>
              <a:buChar char="Ø"/>
            </a:pPr>
            <a:r>
              <a:rPr lang="en-US" sz="2400" dirty="0" smtClean="0">
                <a:latin typeface="Tw Cen MT" pitchFamily="34" charset="0"/>
              </a:rPr>
              <a:t>low quality products.</a:t>
            </a:r>
          </a:p>
          <a:p>
            <a:pPr>
              <a:lnSpc>
                <a:spcPct val="150000"/>
              </a:lnSpc>
              <a:buFont typeface="Wingdings" pitchFamily="2" charset="2"/>
              <a:buChar char="Ø"/>
            </a:pPr>
            <a:r>
              <a:rPr lang="en-US" sz="2400" dirty="0" smtClean="0">
                <a:latin typeface="Tw Cen MT" pitchFamily="34" charset="0"/>
              </a:rPr>
              <a:t>Most often companies have negative image to favor </a:t>
            </a:r>
            <a:r>
              <a:rPr lang="en-US" sz="2400" smtClean="0">
                <a:latin typeface="Tw Cen MT" pitchFamily="34" charset="0"/>
              </a:rPr>
              <a:t>anyone </a:t>
            </a:r>
            <a:r>
              <a:rPr lang="en-US" sz="2400" smtClean="0">
                <a:latin typeface="Tw Cen MT" pitchFamily="34" charset="0"/>
              </a:rPr>
              <a:t>of </a:t>
            </a:r>
            <a:r>
              <a:rPr lang="en-US" sz="2400" dirty="0" smtClean="0">
                <a:latin typeface="Tw Cen MT" pitchFamily="34" charset="0"/>
              </a:rPr>
              <a:t>the stakeholders.</a:t>
            </a:r>
            <a:endParaRPr lang="en-US" sz="2400" dirty="0">
              <a:latin typeface="Tw Cen MT"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smtClean="0">
                <a:latin typeface="Tw Cen MT" pitchFamily="34" charset="0"/>
              </a:rPr>
              <a:t>Sources of </a:t>
            </a:r>
            <a:r>
              <a:rPr lang="en-US" sz="4000" b="1" dirty="0" smtClean="0">
                <a:latin typeface="Tw Cen MT" pitchFamily="34" charset="0"/>
              </a:rPr>
              <a:t>Ethical Problems</a:t>
            </a:r>
            <a:endParaRPr lang="en-US" sz="4000" dirty="0">
              <a:latin typeface="Tw Cen MT" pitchFamily="34" charset="0"/>
            </a:endParaRPr>
          </a:p>
        </p:txBody>
      </p:sp>
      <p:sp>
        <p:nvSpPr>
          <p:cNvPr id="3" name="Content Placeholder 2"/>
          <p:cNvSpPr>
            <a:spLocks noGrp="1"/>
          </p:cNvSpPr>
          <p:nvPr>
            <p:ph idx="1"/>
          </p:nvPr>
        </p:nvSpPr>
        <p:spPr/>
        <p:txBody>
          <a:bodyPr>
            <a:normAutofit/>
          </a:bodyPr>
          <a:lstStyle/>
          <a:p>
            <a:pPr>
              <a:lnSpc>
                <a:spcPct val="150000"/>
              </a:lnSpc>
              <a:buNone/>
            </a:pPr>
            <a:r>
              <a:rPr lang="en-US" sz="2400" dirty="0" smtClean="0">
                <a:latin typeface="Tw Cen MT" pitchFamily="34" charset="0"/>
              </a:rPr>
              <a:t>Ethically Dilemmas can occur by changes in::--</a:t>
            </a:r>
          </a:p>
          <a:p>
            <a:pPr>
              <a:lnSpc>
                <a:spcPct val="150000"/>
              </a:lnSpc>
              <a:buFont typeface="Wingdings" pitchFamily="2" charset="2"/>
              <a:buChar char="Ø"/>
            </a:pPr>
            <a:r>
              <a:rPr lang="en-US" sz="2400" dirty="0" smtClean="0">
                <a:latin typeface="Tw Cen MT" pitchFamily="34" charset="0"/>
              </a:rPr>
              <a:t>Law.</a:t>
            </a:r>
          </a:p>
          <a:p>
            <a:pPr>
              <a:lnSpc>
                <a:spcPct val="150000"/>
              </a:lnSpc>
              <a:buFont typeface="Wingdings" pitchFamily="2" charset="2"/>
              <a:buChar char="Ø"/>
            </a:pPr>
            <a:r>
              <a:rPr lang="en-US" sz="2400" dirty="0" smtClean="0">
                <a:latin typeface="Tw Cen MT" pitchFamily="34" charset="0"/>
              </a:rPr>
              <a:t>Economic system.</a:t>
            </a:r>
          </a:p>
          <a:p>
            <a:pPr>
              <a:lnSpc>
                <a:spcPct val="150000"/>
              </a:lnSpc>
              <a:buFont typeface="Wingdings" pitchFamily="2" charset="2"/>
              <a:buChar char="Ø"/>
            </a:pPr>
            <a:r>
              <a:rPr lang="en-US" sz="2400" dirty="0" smtClean="0">
                <a:latin typeface="Tw Cen MT" pitchFamily="34" charset="0"/>
              </a:rPr>
              <a:t>Ideologies.</a:t>
            </a:r>
          </a:p>
          <a:p>
            <a:pPr>
              <a:lnSpc>
                <a:spcPct val="150000"/>
              </a:lnSpc>
              <a:buFont typeface="Wingdings" pitchFamily="2" charset="2"/>
              <a:buChar char="Ø"/>
            </a:pPr>
            <a:r>
              <a:rPr lang="en-US" sz="2400" dirty="0" smtClean="0">
                <a:latin typeface="Tw Cen MT" pitchFamily="34" charset="0"/>
              </a:rPr>
              <a:t>New technologies.</a:t>
            </a:r>
          </a:p>
          <a:p>
            <a:pPr>
              <a:lnSpc>
                <a:spcPct val="150000"/>
              </a:lnSpc>
              <a:buFont typeface="Wingdings" pitchFamily="2" charset="2"/>
              <a:buChar char="Ø"/>
            </a:pPr>
            <a:r>
              <a:rPr lang="en-US" sz="2400" dirty="0" smtClean="0">
                <a:latin typeface="Tw Cen MT" pitchFamily="34" charset="0"/>
              </a:rPr>
              <a:t>Religious.</a:t>
            </a:r>
          </a:p>
          <a:p>
            <a:pPr>
              <a:lnSpc>
                <a:spcPct val="150000"/>
              </a:lnSpc>
              <a:buFont typeface="Wingdings" pitchFamily="2" charset="2"/>
              <a:buChar char="Ø"/>
            </a:pPr>
            <a:r>
              <a:rPr lang="en-US" sz="2400" dirty="0" smtClean="0">
                <a:latin typeface="Tw Cen MT" pitchFamily="34" charset="0"/>
              </a:rPr>
              <a:t>Cultural and social beliefs.</a:t>
            </a:r>
            <a:endParaRPr lang="en-US" sz="2400" dirty="0">
              <a:latin typeface="Tw Cen MT"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TotalTime>
  <Words>642</Words>
  <Application>Microsoft Office PowerPoint</Application>
  <PresentationFormat>On-screen Show (4:3)</PresentationFormat>
  <Paragraphs>76</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Chapter 2</vt:lpstr>
      <vt:lpstr>Ethical Dilemma</vt:lpstr>
      <vt:lpstr>Impact of Ethical Dilemmas </vt:lpstr>
      <vt:lpstr>Slide 4</vt:lpstr>
      <vt:lpstr>Some ethical problem cause ethical dilemmas</vt:lpstr>
      <vt:lpstr>Ethical Dilemmas and its effect on Business</vt:lpstr>
      <vt:lpstr>Affect On The Stakeholders</vt:lpstr>
      <vt:lpstr>Negative Image</vt:lpstr>
      <vt:lpstr>Sources of Ethical Problems</vt:lpstr>
      <vt:lpstr>Main Ethical Problems arrives </vt:lpstr>
      <vt:lpstr>some ethical challenges</vt:lpstr>
      <vt:lpstr>Importance of Ethical act in Business Organization</vt:lpstr>
      <vt:lpstr>Reduce &amp; Resolve Dilemmas in Businesses</vt:lpstr>
      <vt:lpstr>Continue.. </vt:lpstr>
      <vt:lpstr>Conclusion</vt:lpstr>
      <vt:lpstr>Slide 16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creator>kp</dc:creator>
  <cp:lastModifiedBy>kp</cp:lastModifiedBy>
  <cp:revision>41</cp:revision>
  <dcterms:created xsi:type="dcterms:W3CDTF">2006-08-16T00:00:00Z</dcterms:created>
  <dcterms:modified xsi:type="dcterms:W3CDTF">2020-07-15T04:22:28Z</dcterms:modified>
</cp:coreProperties>
</file>