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450405-E1A8-4E55-B43B-0881B6CE08CC}"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8157E-B7FB-4FDB-BEED-462CD05F09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50405-E1A8-4E55-B43B-0881B6CE08CC}"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8157E-B7FB-4FDB-BEED-462CD05F09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50405-E1A8-4E55-B43B-0881B6CE08CC}"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8157E-B7FB-4FDB-BEED-462CD05F09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50405-E1A8-4E55-B43B-0881B6CE08CC}"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8157E-B7FB-4FDB-BEED-462CD05F09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450405-E1A8-4E55-B43B-0881B6CE08CC}"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8157E-B7FB-4FDB-BEED-462CD05F09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450405-E1A8-4E55-B43B-0881B6CE08CC}"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8157E-B7FB-4FDB-BEED-462CD05F09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450405-E1A8-4E55-B43B-0881B6CE08CC}" type="datetimeFigureOut">
              <a:rPr lang="en-US" smtClean="0"/>
              <a:pPr/>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F8157E-B7FB-4FDB-BEED-462CD05F09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450405-E1A8-4E55-B43B-0881B6CE08CC}" type="datetimeFigureOut">
              <a:rPr lang="en-US" smtClean="0"/>
              <a:pPr/>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F8157E-B7FB-4FDB-BEED-462CD05F09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50405-E1A8-4E55-B43B-0881B6CE08CC}" type="datetimeFigureOut">
              <a:rPr lang="en-US" smtClean="0"/>
              <a:pPr/>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F8157E-B7FB-4FDB-BEED-462CD05F09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50405-E1A8-4E55-B43B-0881B6CE08CC}"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8157E-B7FB-4FDB-BEED-462CD05F09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50405-E1A8-4E55-B43B-0881B6CE08CC}"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8157E-B7FB-4FDB-BEED-462CD05F09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50405-E1A8-4E55-B43B-0881B6CE08CC}" type="datetimeFigureOut">
              <a:rPr lang="en-US" smtClean="0"/>
              <a:pPr/>
              <a:t>9/18/2020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8157E-B7FB-4FDB-BEED-462CD05F09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cs.mcgill.ca/~rwest/wikispeedia/wpcd/wp/i/Immanuel_Kant.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Framework</a:t>
            </a:r>
            <a:r>
              <a:rPr lang="en-US" b="1" dirty="0"/>
              <a:t/>
            </a:r>
            <a:br>
              <a:rPr lang="en-US" b="1" dirty="0"/>
            </a:br>
            <a:r>
              <a:rPr lang="en-US" b="1" dirty="0"/>
              <a:t>for </a:t>
            </a:r>
            <a:r>
              <a:rPr lang="en-US" b="1" dirty="0" smtClean="0"/>
              <a:t>Ethical Decision Making in </a:t>
            </a:r>
            <a:r>
              <a:rPr lang="en-US" b="1" dirty="0" smtClean="0"/>
              <a:t>Business -2</a:t>
            </a:r>
            <a:endParaRPr lang="en-US" dirty="0"/>
          </a:p>
        </p:txBody>
      </p:sp>
      <p:sp>
        <p:nvSpPr>
          <p:cNvPr id="3" name="Subtitle 2"/>
          <p:cNvSpPr>
            <a:spLocks noGrp="1"/>
          </p:cNvSpPr>
          <p:nvPr>
            <p:ph type="subTitle" idx="1"/>
          </p:nvPr>
        </p:nvSpPr>
        <p:spPr>
          <a:xfrm>
            <a:off x="1371600" y="228600"/>
            <a:ext cx="6400800" cy="1752600"/>
          </a:xfrm>
        </p:spPr>
        <p:txBody>
          <a:bodyPr/>
          <a:lstStyle/>
          <a:p>
            <a:r>
              <a:rPr lang="en-US" dirty="0" smtClean="0"/>
              <a:t>4 UNIT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Opportunity</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a:t>Opportunity describes the conditions in an organization that limit or permit ethical </a:t>
            </a:r>
            <a:r>
              <a:rPr lang="en-US" sz="2400" dirty="0" smtClean="0"/>
              <a:t>or unethical </a:t>
            </a:r>
            <a:r>
              <a:rPr lang="en-US" sz="2400" dirty="0"/>
              <a:t>behavior. </a:t>
            </a:r>
            <a:endParaRPr lang="en-US" sz="2400" dirty="0" smtClean="0"/>
          </a:p>
          <a:p>
            <a:pPr algn="just"/>
            <a:r>
              <a:rPr lang="en-US" sz="2400" dirty="0" smtClean="0"/>
              <a:t>Opportunity </a:t>
            </a:r>
            <a:r>
              <a:rPr lang="en-US" sz="2400" dirty="0"/>
              <a:t>results from conditions that either provide </a:t>
            </a:r>
            <a:r>
              <a:rPr lang="en-US" sz="2400" dirty="0" smtClean="0"/>
              <a:t>rewards, whether </a:t>
            </a:r>
            <a:r>
              <a:rPr lang="en-US" sz="2400" dirty="0"/>
              <a:t>internal or external, or fail to erect barriers against unethical behavior</a:t>
            </a:r>
            <a:r>
              <a:rPr lang="en-US" sz="2400" dirty="0" smtClean="0"/>
              <a:t>.</a:t>
            </a:r>
          </a:p>
          <a:p>
            <a:pPr algn="just"/>
            <a:endParaRPr lang="en-US" sz="2400" dirty="0"/>
          </a:p>
          <a:p>
            <a:r>
              <a:rPr lang="en-US" sz="2400" b="1" dirty="0"/>
              <a:t>Examples</a:t>
            </a:r>
            <a:r>
              <a:rPr lang="en-US" sz="2400" dirty="0"/>
              <a:t> </a:t>
            </a:r>
            <a:r>
              <a:rPr lang="en-US" sz="2400" dirty="0" smtClean="0"/>
              <a:t>internal </a:t>
            </a:r>
            <a:r>
              <a:rPr lang="en-US" sz="2400" dirty="0"/>
              <a:t>rewards include feelings of goodness and personal worth generated by </a:t>
            </a:r>
            <a:r>
              <a:rPr lang="en-US" sz="2400" dirty="0" smtClean="0"/>
              <a:t>performing  altruistic </a:t>
            </a:r>
            <a:r>
              <a:rPr lang="en-US" sz="2400" dirty="0"/>
              <a:t>acts. </a:t>
            </a:r>
            <a:endParaRPr lang="en-US" sz="2400" dirty="0" smtClean="0"/>
          </a:p>
          <a:p>
            <a:pPr>
              <a:buNone/>
            </a:pPr>
            <a:r>
              <a:rPr lang="en-US" sz="2400" dirty="0" smtClean="0"/>
              <a:t>     External </a:t>
            </a:r>
            <a:r>
              <a:rPr lang="en-US" sz="2400" dirty="0"/>
              <a:t>rewards refer to what an individual expects to receive from </a:t>
            </a:r>
            <a:r>
              <a:rPr lang="en-US" sz="2400" dirty="0" smtClean="0"/>
              <a:t>others in </a:t>
            </a:r>
            <a:r>
              <a:rPr lang="en-US" sz="2400" dirty="0"/>
              <a:t>the social environment. </a:t>
            </a:r>
          </a:p>
          <a:p>
            <a:pPr>
              <a:buNone/>
            </a:pPr>
            <a:r>
              <a:rPr lang="en-US" sz="2400" dirty="0" smtClean="0"/>
              <a:t>Rewards </a:t>
            </a:r>
            <a:r>
              <a:rPr lang="en-US" sz="2400" dirty="0"/>
              <a:t>are external to the individual to the degree that </a:t>
            </a:r>
            <a:r>
              <a:rPr lang="en-US" sz="2400" dirty="0" smtClean="0"/>
              <a:t>they bring </a:t>
            </a:r>
            <a:r>
              <a:rPr lang="en-US" sz="2400" dirty="0"/>
              <a:t>social approval, status, and esteem.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77500" lnSpcReduction="20000"/>
          </a:bodyPr>
          <a:lstStyle/>
          <a:p>
            <a:pPr algn="just">
              <a:lnSpc>
                <a:spcPct val="160000"/>
              </a:lnSpc>
            </a:pPr>
            <a:r>
              <a:rPr lang="en-US" dirty="0">
                <a:latin typeface="Arial" pitchFamily="34" charset="0"/>
                <a:cs typeface="Arial" pitchFamily="34" charset="0"/>
              </a:rPr>
              <a:t>Opportunity relates to individuals’ </a:t>
            </a:r>
            <a:r>
              <a:rPr lang="en-US" b="1" dirty="0">
                <a:latin typeface="Arial" pitchFamily="34" charset="0"/>
                <a:cs typeface="Arial" pitchFamily="34" charset="0"/>
              </a:rPr>
              <a:t>immediate job context—where they work, </a:t>
            </a:r>
            <a:r>
              <a:rPr lang="en-US" b="1" dirty="0" smtClean="0">
                <a:latin typeface="Arial" pitchFamily="34" charset="0"/>
                <a:cs typeface="Arial" pitchFamily="34" charset="0"/>
              </a:rPr>
              <a:t>whom </a:t>
            </a:r>
            <a:r>
              <a:rPr lang="en-US" dirty="0" smtClean="0">
                <a:latin typeface="Arial" pitchFamily="34" charset="0"/>
                <a:cs typeface="Arial" pitchFamily="34" charset="0"/>
              </a:rPr>
              <a:t>they </a:t>
            </a:r>
            <a:r>
              <a:rPr lang="en-US" dirty="0">
                <a:latin typeface="Arial" pitchFamily="34" charset="0"/>
                <a:cs typeface="Arial" pitchFamily="34" charset="0"/>
              </a:rPr>
              <a:t>work with, and the nature of the work. </a:t>
            </a:r>
            <a:endParaRPr lang="en-US" dirty="0" smtClean="0">
              <a:latin typeface="Arial" pitchFamily="34" charset="0"/>
              <a:cs typeface="Arial" pitchFamily="34" charset="0"/>
            </a:endParaRPr>
          </a:p>
          <a:p>
            <a:pPr algn="just">
              <a:lnSpc>
                <a:spcPct val="160000"/>
              </a:lnSpc>
            </a:pPr>
            <a:r>
              <a:rPr lang="en-US" dirty="0" smtClean="0">
                <a:latin typeface="Arial" pitchFamily="34" charset="0"/>
                <a:cs typeface="Arial" pitchFamily="34" charset="0"/>
              </a:rPr>
              <a:t>The </a:t>
            </a:r>
            <a:r>
              <a:rPr lang="en-US" dirty="0">
                <a:latin typeface="Arial" pitchFamily="34" charset="0"/>
                <a:cs typeface="Arial" pitchFamily="34" charset="0"/>
              </a:rPr>
              <a:t>immediate job context includes </a:t>
            </a:r>
            <a:r>
              <a:rPr lang="en-US" dirty="0" smtClean="0">
                <a:latin typeface="Arial" pitchFamily="34" charset="0"/>
                <a:cs typeface="Arial" pitchFamily="34" charset="0"/>
              </a:rPr>
              <a:t>the motivational </a:t>
            </a:r>
            <a:r>
              <a:rPr lang="en-US" dirty="0">
                <a:latin typeface="Arial" pitchFamily="34" charset="0"/>
                <a:cs typeface="Arial" pitchFamily="34" charset="0"/>
              </a:rPr>
              <a:t>“carrots and sticks” that superiors use to influence employee behavior</a:t>
            </a:r>
            <a:r>
              <a:rPr lang="en-US" dirty="0" smtClean="0">
                <a:latin typeface="Arial" pitchFamily="34" charset="0"/>
                <a:cs typeface="Arial" pitchFamily="34" charset="0"/>
              </a:rPr>
              <a:t>.</a:t>
            </a:r>
          </a:p>
          <a:p>
            <a:pPr algn="just">
              <a:lnSpc>
                <a:spcPct val="160000"/>
              </a:lnSpc>
            </a:pPr>
            <a:r>
              <a:rPr lang="en-US" dirty="0" smtClean="0">
                <a:latin typeface="Arial" pitchFamily="34" charset="0"/>
                <a:cs typeface="Arial" pitchFamily="34" charset="0"/>
              </a:rPr>
              <a:t>Pay raises</a:t>
            </a:r>
            <a:r>
              <a:rPr lang="en-US" dirty="0">
                <a:latin typeface="Arial" pitchFamily="34" charset="0"/>
                <a:cs typeface="Arial" pitchFamily="34" charset="0"/>
              </a:rPr>
              <a:t>, bonuses, and public recognition act as carrots, or positive reinforcements, </a:t>
            </a:r>
            <a:r>
              <a:rPr lang="en-US" dirty="0" smtClean="0">
                <a:latin typeface="Arial" pitchFamily="34" charset="0"/>
                <a:cs typeface="Arial" pitchFamily="34" charset="0"/>
              </a:rPr>
              <a:t>whereas demotions</a:t>
            </a:r>
            <a:r>
              <a:rPr lang="en-US" dirty="0">
                <a:latin typeface="Arial" pitchFamily="34" charset="0"/>
                <a:cs typeface="Arial" pitchFamily="34" charset="0"/>
              </a:rPr>
              <a:t>, firings, reprimands, and pay penalties act as sticks, the negative reinforcements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04800" y="838201"/>
            <a:ext cx="8610600" cy="5486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990600"/>
            <a:ext cx="7848600" cy="1569660"/>
          </a:xfrm>
          <a:prstGeom prst="rect">
            <a:avLst/>
          </a:prstGeom>
        </p:spPr>
        <p:txBody>
          <a:bodyPr wrap="square">
            <a:spAutoFit/>
          </a:bodyPr>
          <a:lstStyle/>
          <a:p>
            <a:r>
              <a:rPr lang="en-US" sz="2400" dirty="0"/>
              <a:t>The opportunity that employees have for unethical behavior in an organization </a:t>
            </a:r>
            <a:r>
              <a:rPr lang="en-US" sz="2400" dirty="0" smtClean="0"/>
              <a:t>can be </a:t>
            </a:r>
            <a:r>
              <a:rPr lang="en-US" sz="2400" dirty="0"/>
              <a:t>eliminated through formal codes, policies, and rules that are adequately </a:t>
            </a:r>
            <a:r>
              <a:rPr lang="en-US" sz="2400" dirty="0" smtClean="0"/>
              <a:t>enforced by </a:t>
            </a:r>
            <a:r>
              <a:rPr lang="en-US" sz="2400" dirty="0"/>
              <a:t>management.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Kohlberg’s Model of Cognitive Moral Development 	</a:t>
            </a:r>
            <a:br>
              <a:rPr lang="en-US" dirty="0" smtClean="0"/>
            </a:b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10000"/>
          </a:bodyPr>
          <a:lstStyle/>
          <a:p>
            <a:pPr algn="just"/>
            <a:r>
              <a:rPr lang="en-US" dirty="0" smtClean="0"/>
              <a:t>Kohlberg's six stages were grouped into three levels: pre-conventional, conventional, and post-conventional. </a:t>
            </a:r>
            <a:endParaRPr lang="en-US" dirty="0" smtClean="0"/>
          </a:p>
          <a:p>
            <a:pPr algn="just"/>
            <a:r>
              <a:rPr lang="en-US" dirty="0" smtClean="0"/>
              <a:t>Following </a:t>
            </a:r>
            <a:r>
              <a:rPr lang="en-US" dirty="0" smtClean="0"/>
              <a:t>Piaget's constructivist requirements for a stage model (see his theory of cognitive development), it is extremely rare to regress backward in stages. </a:t>
            </a:r>
            <a:endParaRPr lang="en-US" dirty="0" smtClean="0"/>
          </a:p>
          <a:p>
            <a:pPr algn="just"/>
            <a:r>
              <a:rPr lang="en-US" dirty="0" smtClean="0"/>
              <a:t>Even </a:t>
            </a:r>
            <a:r>
              <a:rPr lang="en-US" dirty="0" smtClean="0"/>
              <a:t>still, no one functions at their highest stage at all times. It is also not possible to 'jump' stages; each stage provides a new yet necessary perspective, and is more comprehensive, differentiated, and integrated than its predecessors.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Cont…</a:t>
            </a:r>
            <a:endParaRPr lang="en-US" dirty="0"/>
          </a:p>
        </p:txBody>
      </p:sp>
      <p:sp>
        <p:nvSpPr>
          <p:cNvPr id="1025" name="Rectangle 1"/>
          <p:cNvSpPr>
            <a:spLocks noGrp="1" noChangeArrowheads="1"/>
          </p:cNvSpPr>
          <p:nvPr>
            <p:ph idx="1"/>
          </p:nvPr>
        </p:nvSpPr>
        <p:spPr bwMode="auto">
          <a:xfrm>
            <a:off x="457200" y="1340017"/>
            <a:ext cx="8305800" cy="4849389"/>
          </a:xfrm>
          <a:prstGeom prst="rect">
            <a:avLst/>
          </a:prstGeom>
          <a:solidFill>
            <a:srgbClr val="FFFFFF"/>
          </a:solidFill>
          <a:ln w="9525">
            <a:noFill/>
            <a:miter lim="800000"/>
            <a:headEnd/>
            <a:tailEnd/>
          </a:ln>
          <a:effectLst/>
        </p:spPr>
        <p:txBody>
          <a:bodyPr vert="horz" wrap="square" lIns="317400" tIns="31740" rIns="91440" bIns="15870" numCol="1" anchor="ctr" anchorCtr="0" compatLnSpc="1">
            <a:prstTxWarp prst="textNoShape">
              <a:avLst/>
            </a:prstTxWarp>
            <a:spAutoFit/>
          </a:bodyPr>
          <a:lstStyle/>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7030A0"/>
                </a:solidFill>
                <a:effectLst/>
                <a:latin typeface="Arial" charset="0"/>
                <a:cs typeface="Arial" charset="0"/>
              </a:rPr>
              <a:t>Level 1 (Pre-Conventional)</a:t>
            </a:r>
            <a:endParaRPr kumimoji="0" lang="en-US" sz="2400" b="0" i="0" u="none" strike="noStrike" cap="none" normalizeH="0" baseline="0" dirty="0" smtClean="0">
              <a:ln>
                <a:noFill/>
              </a:ln>
              <a:solidFill>
                <a:srgbClr val="7030A0"/>
              </a:solidFill>
              <a:effectLst/>
              <a:latin typeface="Arial" charset="0"/>
              <a:cs typeface="Arial" charset="0"/>
            </a:endParaRPr>
          </a:p>
          <a:p>
            <a:pPr marL="1371600" marR="0" lvl="3" indent="-13716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charset="0"/>
                <a:cs typeface="Arial" charset="0"/>
              </a:rPr>
              <a:t>1. Obedience and punishment orientation</a:t>
            </a:r>
          </a:p>
          <a:p>
            <a:pPr marL="1371600" marR="0" lvl="3" indent="-13716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charset="0"/>
                <a:cs typeface="Arial" charset="0"/>
              </a:rPr>
              <a:t>2. Self-interest orientation</a:t>
            </a:r>
          </a:p>
          <a:p>
            <a:pPr marL="1828800" marR="0" lvl="4" indent="-18288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B050"/>
                </a:solidFill>
                <a:effectLst/>
                <a:latin typeface="Arial" charset="0"/>
                <a:cs typeface="Arial" charset="0"/>
              </a:rPr>
              <a:t>( </a:t>
            </a:r>
            <a:r>
              <a:rPr kumimoji="0" lang="en-US" sz="2400" b="0" i="1" u="none" strike="noStrike" cap="none" normalizeH="0" baseline="0" dirty="0" smtClean="0">
                <a:ln>
                  <a:noFill/>
                </a:ln>
                <a:solidFill>
                  <a:srgbClr val="00B050"/>
                </a:solidFill>
                <a:effectLst/>
                <a:latin typeface="Arial" charset="0"/>
                <a:cs typeface="Arial" charset="0"/>
              </a:rPr>
              <a:t>What's in it for me?</a:t>
            </a:r>
            <a:r>
              <a:rPr kumimoji="0" lang="en-US" sz="2400" b="0" i="0" u="none" strike="noStrike" cap="none" normalizeH="0" baseline="0" dirty="0" smtClean="0">
                <a:ln>
                  <a:noFill/>
                </a:ln>
                <a:solidFill>
                  <a:srgbClr val="00B050"/>
                </a:solidFill>
                <a:effectLst/>
                <a:latin typeface="Arial" charset="0"/>
                <a:cs typeface="Arial" charset="0"/>
              </a:rPr>
              <a: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7030A0"/>
                </a:solidFill>
                <a:effectLst/>
                <a:latin typeface="Arial" charset="0"/>
                <a:cs typeface="Arial" charset="0"/>
              </a:rPr>
              <a:t>Level 2 (Conventional)</a:t>
            </a:r>
            <a:endParaRPr kumimoji="0" lang="en-US" sz="2400" b="0" i="0" u="none" strike="noStrike" cap="none" normalizeH="0" baseline="0" dirty="0" smtClean="0">
              <a:ln>
                <a:noFill/>
              </a:ln>
              <a:solidFill>
                <a:srgbClr val="7030A0"/>
              </a:solidFill>
              <a:effectLst/>
              <a:latin typeface="Arial" charset="0"/>
              <a:cs typeface="Arial" charset="0"/>
            </a:endParaRPr>
          </a:p>
          <a:p>
            <a:pPr marL="1371600" marR="0" lvl="3" indent="-13716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charset="0"/>
                <a:cs typeface="Arial" charset="0"/>
              </a:rPr>
              <a:t>3. Interpersonal accord and conformity</a:t>
            </a:r>
          </a:p>
          <a:p>
            <a:pPr marL="1828800" marR="0" lvl="4" indent="-18288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charset="0"/>
                <a:cs typeface="Arial" charset="0"/>
              </a:rPr>
              <a:t>( </a:t>
            </a:r>
            <a:r>
              <a:rPr kumimoji="0" lang="en-US" sz="2400" b="0" i="1" u="none" strike="noStrike" cap="none" normalizeH="0" baseline="0" dirty="0" smtClean="0">
                <a:ln>
                  <a:noFill/>
                </a:ln>
                <a:solidFill>
                  <a:srgbClr val="000000"/>
                </a:solidFill>
                <a:effectLst/>
                <a:latin typeface="Arial" charset="0"/>
                <a:cs typeface="Arial" charset="0"/>
              </a:rPr>
              <a:t>The good boy/good girl attitude</a:t>
            </a:r>
            <a:r>
              <a:rPr kumimoji="0" lang="en-US" sz="2400" b="0" i="0" u="none" strike="noStrike" cap="none" normalizeH="0" baseline="0" dirty="0" smtClean="0">
                <a:ln>
                  <a:noFill/>
                </a:ln>
                <a:solidFill>
                  <a:srgbClr val="000000"/>
                </a:solidFill>
                <a:effectLst/>
                <a:latin typeface="Arial" charset="0"/>
                <a:cs typeface="Arial" charset="0"/>
              </a:rPr>
              <a:t>)</a:t>
            </a:r>
          </a:p>
          <a:p>
            <a:pPr marL="914400" marR="0" lvl="2" indent="-9144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charset="0"/>
                <a:cs typeface="Arial" charset="0"/>
              </a:rPr>
              <a:t>4. Authority and social-order maintaining orientation</a:t>
            </a:r>
          </a:p>
          <a:p>
            <a:pPr marL="1828800" marR="0" lvl="4" indent="-18288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B050"/>
                </a:solidFill>
                <a:effectLst/>
                <a:latin typeface="Arial" charset="0"/>
                <a:cs typeface="Arial" charset="0"/>
              </a:rPr>
              <a:t>( </a:t>
            </a:r>
            <a:r>
              <a:rPr kumimoji="0" lang="en-US" sz="2400" b="0" i="1" u="none" strike="noStrike" cap="none" normalizeH="0" baseline="0" dirty="0" smtClean="0">
                <a:ln>
                  <a:noFill/>
                </a:ln>
                <a:solidFill>
                  <a:srgbClr val="00B050"/>
                </a:solidFill>
                <a:effectLst/>
                <a:latin typeface="Arial" charset="0"/>
                <a:cs typeface="Arial" charset="0"/>
              </a:rPr>
              <a:t>Law and order morality</a:t>
            </a:r>
            <a:r>
              <a:rPr kumimoji="0" lang="en-US" sz="2400" b="0" i="0" u="none" strike="noStrike" cap="none" normalizeH="0" baseline="0" dirty="0" smtClean="0">
                <a:ln>
                  <a:noFill/>
                </a:ln>
                <a:solidFill>
                  <a:srgbClr val="00B050"/>
                </a:solidFill>
                <a:effectLst/>
                <a:latin typeface="Arial" charset="0"/>
                <a:cs typeface="Arial" charset="0"/>
              </a:rPr>
              <a: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7030A0"/>
                </a:solidFill>
                <a:effectLst/>
                <a:latin typeface="Arial" charset="0"/>
                <a:cs typeface="Arial" charset="0"/>
              </a:rPr>
              <a:t>Level 3 (Post-Conventional)</a:t>
            </a:r>
            <a:endParaRPr kumimoji="0" lang="en-US" sz="2400" b="0" i="0" u="none" strike="noStrike" cap="none" normalizeH="0" baseline="0" dirty="0" smtClean="0">
              <a:ln>
                <a:noFill/>
              </a:ln>
              <a:solidFill>
                <a:srgbClr val="7030A0"/>
              </a:solidFill>
              <a:effectLst/>
              <a:latin typeface="Arial" charset="0"/>
              <a:cs typeface="Arial" charset="0"/>
            </a:endParaRPr>
          </a:p>
          <a:p>
            <a:pPr marL="1371600" marR="0" lvl="3" indent="-13716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charset="0"/>
                <a:cs typeface="Arial" charset="0"/>
              </a:rPr>
              <a:t>5. Social contract orientation</a:t>
            </a:r>
          </a:p>
          <a:p>
            <a:pPr marL="1371600" marR="0" lvl="3" indent="-13716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charset="0"/>
                <a:cs typeface="Arial" charset="0"/>
              </a:rPr>
              <a:t>6. Universal ethical principles</a:t>
            </a:r>
          </a:p>
          <a:p>
            <a:pPr marL="1828800" marR="0" lvl="4" indent="-18288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B050"/>
                </a:solidFill>
                <a:effectLst/>
                <a:latin typeface="Arial" charset="0"/>
                <a:cs typeface="Arial" charset="0"/>
              </a:rPr>
              <a:t>( </a:t>
            </a:r>
            <a:r>
              <a:rPr kumimoji="0" lang="en-US" sz="2400" b="0" i="1" u="none" strike="noStrike" cap="none" normalizeH="0" baseline="0" dirty="0" smtClean="0">
                <a:ln>
                  <a:noFill/>
                </a:ln>
                <a:solidFill>
                  <a:srgbClr val="00B050"/>
                </a:solidFill>
                <a:effectLst/>
                <a:latin typeface="Arial" charset="0"/>
                <a:cs typeface="Arial" charset="0"/>
              </a:rPr>
              <a:t>Principled conscience</a:t>
            </a:r>
            <a:r>
              <a:rPr kumimoji="0" lang="en-US" sz="2400" b="0" i="0" u="none" strike="noStrike" cap="none" normalizeH="0" baseline="0" dirty="0" smtClean="0">
                <a:ln>
                  <a:noFill/>
                </a:ln>
                <a:solidFill>
                  <a:srgbClr val="00B050"/>
                </a:solidFill>
                <a:effectLst/>
                <a:latin typeface="Arial" charset="0"/>
                <a:cs typeface="Arial"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Pre-Conventional</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Autofit/>
          </a:bodyPr>
          <a:lstStyle/>
          <a:p>
            <a:pPr algn="just"/>
            <a:r>
              <a:rPr lang="en-US" sz="2400" dirty="0" smtClean="0"/>
              <a:t>The </a:t>
            </a:r>
            <a:r>
              <a:rPr lang="en-US" sz="2400" dirty="0" smtClean="0"/>
              <a:t>pre-conventional level of moral reasoning is especially common in children, although adults can also exhibit this level of reasoning. </a:t>
            </a:r>
            <a:r>
              <a:rPr lang="en-US" sz="2400" dirty="0" err="1" smtClean="0"/>
              <a:t>Reasoners</a:t>
            </a:r>
            <a:r>
              <a:rPr lang="en-US" sz="2400" dirty="0" smtClean="0"/>
              <a:t> in the pre-conventional level judge the morality of an action by its direct consequences. The pre-conventional level consists of the first and second stages of moral development, and are purely concerned with the self in an </a:t>
            </a:r>
            <a:r>
              <a:rPr lang="en-US" sz="2400" u="sng" dirty="0" smtClean="0"/>
              <a:t>egocentric manner</a:t>
            </a:r>
            <a:r>
              <a:rPr lang="en-US" sz="2400" dirty="0" smtClean="0"/>
              <a:t>.</a:t>
            </a:r>
          </a:p>
          <a:p>
            <a:pPr algn="just"/>
            <a:r>
              <a:rPr lang="en-US" sz="2400" dirty="0" smtClean="0">
                <a:solidFill>
                  <a:srgbClr val="00B050"/>
                </a:solidFill>
              </a:rPr>
              <a:t>In </a:t>
            </a:r>
            <a:r>
              <a:rPr lang="en-US" sz="2400" i="1" dirty="0" smtClean="0">
                <a:solidFill>
                  <a:srgbClr val="00B050"/>
                </a:solidFill>
              </a:rPr>
              <a:t>stage one</a:t>
            </a:r>
            <a:r>
              <a:rPr lang="en-US" sz="2400" dirty="0" smtClean="0">
                <a:solidFill>
                  <a:srgbClr val="00B050"/>
                </a:solidFill>
              </a:rPr>
              <a:t>, </a:t>
            </a:r>
            <a:r>
              <a:rPr lang="en-US" sz="2400" dirty="0" smtClean="0"/>
              <a:t>individuals focus on the direct consequences that their actions will have for themselves. For example, an action is perceived as morally wrong if the person who commits it gets punished. The worse the punishment for the act is, the more 'bad' the act is perceived to be. In addition, there is no recognition that others' points of view are any different from one's own view. This stage may be viewed as a kind of authoritarianism</a:t>
            </a:r>
            <a:r>
              <a:rPr lang="en-US" sz="2400" dirty="0" smtClean="0"/>
              <a:t>.</a:t>
            </a:r>
            <a:endParaRPr lang="en-US" sz="2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Pre-Conventional</a:t>
            </a:r>
            <a:br>
              <a:rPr lang="en-US" sz="2800" b="1" dirty="0" smtClean="0"/>
            </a:br>
            <a:r>
              <a:rPr lang="en-US" sz="2800" b="1" dirty="0" smtClean="0"/>
              <a:t>cont….</a:t>
            </a:r>
            <a:endParaRPr lang="en-US" sz="2800"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algn="just"/>
            <a:r>
              <a:rPr lang="en-US" i="1" dirty="0" smtClean="0">
                <a:solidFill>
                  <a:srgbClr val="00B050"/>
                </a:solidFill>
              </a:rPr>
              <a:t>Stage two</a:t>
            </a:r>
            <a:r>
              <a:rPr lang="en-US" dirty="0" smtClean="0"/>
              <a:t> </a:t>
            </a:r>
            <a:r>
              <a:rPr lang="en-US" dirty="0" smtClean="0"/>
              <a:t>spouses </a:t>
            </a:r>
            <a:r>
              <a:rPr lang="en-US" dirty="0" smtClean="0"/>
              <a:t>the </a:t>
            </a:r>
            <a:r>
              <a:rPr lang="en-US" i="1" dirty="0" smtClean="0"/>
              <a:t>what's in it for me</a:t>
            </a:r>
            <a:r>
              <a:rPr lang="en-US" dirty="0" smtClean="0"/>
              <a:t> position, right behaviour being defined by what is in one's own best interest. </a:t>
            </a:r>
            <a:r>
              <a:rPr lang="en-US" dirty="0" smtClean="0"/>
              <a:t>This stage reasoning </a:t>
            </a:r>
            <a:r>
              <a:rPr lang="en-US" dirty="0" smtClean="0"/>
              <a:t>shows a limited interest in the needs of others, but only to a point where it might further one's own interests, such as </a:t>
            </a:r>
            <a:r>
              <a:rPr lang="en-US" i="1" dirty="0" smtClean="0"/>
              <a:t>you scratch my back, and I'll scratch yours.</a:t>
            </a:r>
            <a:r>
              <a:rPr lang="en-US" dirty="0" smtClean="0"/>
              <a:t> </a:t>
            </a:r>
            <a:endParaRPr lang="en-US" dirty="0" smtClean="0"/>
          </a:p>
          <a:p>
            <a:pPr algn="just">
              <a:buNone/>
            </a:pPr>
            <a:r>
              <a:rPr lang="en-US" dirty="0" smtClean="0"/>
              <a:t>     stage </a:t>
            </a:r>
            <a:r>
              <a:rPr lang="en-US" dirty="0" smtClean="0"/>
              <a:t>two concern for others is not based on loyalty or intrinsic respect. Lacking a perspective of society in the pre-conventional level, this should not be confused with social contract (stage five), as all actions are performed to serve one's own needs or interests. For the stage two theorist, the perspective of the world is often seen as morally relative.</a:t>
            </a:r>
          </a:p>
          <a:p>
            <a:pPr algn="just"/>
            <a:endParaRPr lang="en-US" sz="2400"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Conventional</a:t>
            </a:r>
            <a:endParaRPr lang="en-US" dirty="0"/>
          </a:p>
        </p:txBody>
      </p:sp>
      <p:sp>
        <p:nvSpPr>
          <p:cNvPr id="3" name="Content Placeholder 2"/>
          <p:cNvSpPr>
            <a:spLocks noGrp="1"/>
          </p:cNvSpPr>
          <p:nvPr>
            <p:ph idx="1"/>
          </p:nvPr>
        </p:nvSpPr>
        <p:spPr>
          <a:xfrm>
            <a:off x="228600" y="1143000"/>
            <a:ext cx="8686800" cy="4983163"/>
          </a:xfrm>
        </p:spPr>
        <p:txBody>
          <a:bodyPr>
            <a:noAutofit/>
          </a:bodyPr>
          <a:lstStyle/>
          <a:p>
            <a:pPr algn="just"/>
            <a:r>
              <a:rPr lang="en-US" sz="2400" dirty="0" smtClean="0"/>
              <a:t>The conventional level of moral reasoning is typical of adolescents and adults. Persons who reason in a conventional way judge the morality of actions by comparing these actions to societal views and expectations. </a:t>
            </a:r>
          </a:p>
          <a:p>
            <a:pPr algn="just"/>
            <a:r>
              <a:rPr lang="en-US" sz="2400" dirty="0" smtClean="0">
                <a:solidFill>
                  <a:srgbClr val="00B050"/>
                </a:solidFill>
              </a:rPr>
              <a:t>In </a:t>
            </a:r>
            <a:r>
              <a:rPr lang="en-US" sz="2400" i="1" dirty="0" smtClean="0">
                <a:solidFill>
                  <a:srgbClr val="00B050"/>
                </a:solidFill>
              </a:rPr>
              <a:t>Stage three</a:t>
            </a:r>
            <a:r>
              <a:rPr lang="en-US" sz="2400" dirty="0" smtClean="0">
                <a:solidFill>
                  <a:srgbClr val="00B050"/>
                </a:solidFill>
              </a:rPr>
              <a:t>, </a:t>
            </a:r>
            <a:r>
              <a:rPr lang="en-US" sz="2400" dirty="0" smtClean="0"/>
              <a:t>the self enters society by filling social roles. Individuals are receptive of approval or disapproval from other people as it reflects society's accordance with the perceived role. They try to be a </a:t>
            </a:r>
            <a:r>
              <a:rPr lang="en-US" sz="2400" i="1" dirty="0" smtClean="0"/>
              <a:t>good boy</a:t>
            </a:r>
            <a:r>
              <a:rPr lang="en-US" sz="2400" dirty="0" smtClean="0"/>
              <a:t> or </a:t>
            </a:r>
            <a:r>
              <a:rPr lang="en-US" sz="2400" i="1" dirty="0" smtClean="0"/>
              <a:t>good girl</a:t>
            </a:r>
            <a:r>
              <a:rPr lang="en-US" sz="2400" dirty="0" smtClean="0"/>
              <a:t> to live up to these expectations, having learned that there is inherent value in doing so. </a:t>
            </a:r>
            <a:endParaRPr lang="en-US" sz="2400" dirty="0" smtClean="0"/>
          </a:p>
          <a:p>
            <a:pPr algn="just">
              <a:buNone/>
            </a:pPr>
            <a:r>
              <a:rPr lang="en-US" sz="2400" dirty="0" smtClean="0"/>
              <a:t> </a:t>
            </a:r>
            <a:r>
              <a:rPr lang="en-US" sz="2400" dirty="0" smtClean="0"/>
              <a:t>    Stage </a:t>
            </a:r>
            <a:r>
              <a:rPr lang="en-US" sz="2400" dirty="0" smtClean="0"/>
              <a:t>three reasoning may judge the morality of an action by evaluating its consequences in terms of </a:t>
            </a:r>
            <a:r>
              <a:rPr lang="en-US" sz="2400" dirty="0" smtClean="0"/>
              <a:t>a person's </a:t>
            </a:r>
            <a:r>
              <a:rPr lang="en-US" sz="2400" dirty="0" smtClean="0"/>
              <a:t> relationships, which now begin to include things like respect, gratitude and the ' golden rule'. </a:t>
            </a:r>
          </a:p>
          <a:p>
            <a:pPr algn="just"/>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Conventional </a:t>
            </a:r>
            <a:r>
              <a:rPr lang="en-US" b="1" dirty="0" smtClean="0"/>
              <a:t/>
            </a:r>
            <a:br>
              <a:rPr lang="en-US" b="1" dirty="0" smtClean="0"/>
            </a:br>
            <a:r>
              <a:rPr lang="en-US" b="1" dirty="0" smtClean="0"/>
              <a:t>cont..</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algn="just">
              <a:buNone/>
            </a:pPr>
            <a:r>
              <a:rPr lang="en-US" dirty="0" smtClean="0"/>
              <a:t>     Desire </a:t>
            </a:r>
            <a:r>
              <a:rPr lang="en-US" dirty="0" smtClean="0"/>
              <a:t>to maintain rules and authority exists only to further support these stereotypical social roles. The intentions of actions play a more significant role in reasoning at this stage; 'they mean well</a:t>
            </a:r>
            <a:r>
              <a:rPr lang="en-US" dirty="0" smtClean="0"/>
              <a:t>...'.</a:t>
            </a:r>
          </a:p>
          <a:p>
            <a:pPr algn="just">
              <a:buNone/>
            </a:pPr>
            <a:endParaRPr lang="en-US" dirty="0" smtClean="0"/>
          </a:p>
          <a:p>
            <a:pPr algn="just"/>
            <a:r>
              <a:rPr lang="en-US" dirty="0" smtClean="0">
                <a:solidFill>
                  <a:srgbClr val="00B050"/>
                </a:solidFill>
              </a:rPr>
              <a:t>In</a:t>
            </a:r>
            <a:r>
              <a:rPr lang="en-US" dirty="0" smtClean="0">
                <a:solidFill>
                  <a:srgbClr val="00B050"/>
                </a:solidFill>
              </a:rPr>
              <a:t> </a:t>
            </a:r>
            <a:r>
              <a:rPr lang="en-US" i="1" dirty="0" smtClean="0">
                <a:solidFill>
                  <a:srgbClr val="00B050"/>
                </a:solidFill>
              </a:rPr>
              <a:t>Stage four</a:t>
            </a:r>
            <a:r>
              <a:rPr lang="en-US" dirty="0" smtClean="0"/>
              <a:t>, it is important to obey </a:t>
            </a:r>
            <a:r>
              <a:rPr lang="en-US" dirty="0" smtClean="0"/>
              <a:t>laws,</a:t>
            </a:r>
            <a:r>
              <a:rPr lang="en-US" dirty="0" smtClean="0"/>
              <a:t> dictums and social conventions because of their importance in maintaining a functioning society. Moral reasoning in stage four is thus beyond the need for individual approval exhibited in stage three; society must learn to transcend individual needs. A central ideal or ideals often prescribe what is right and wrong, such as in the case of fundamentalism. If one person violates a law, perhaps everyone would - thus there is an obligation and a duty to uphold laws and rules. When someone does violate a law, it is morally wrong; culpability is thus a significant factor in this stage as it separates the bad domains from the good ones</a:t>
            </a:r>
            <a:r>
              <a:rPr lang="en-US" dirty="0" smtClean="0"/>
              <a:t>.</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Intro..</a:t>
            </a: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lgn="just"/>
            <a:r>
              <a:rPr lang="en-US" sz="2800" dirty="0">
                <a:latin typeface="Arial" pitchFamily="34" charset="0"/>
                <a:cs typeface="Arial" pitchFamily="34" charset="0"/>
              </a:rPr>
              <a:t>To improve ethical decision making in business, one must first understand </a:t>
            </a:r>
            <a:r>
              <a:rPr lang="en-US" sz="2800" dirty="0" smtClean="0">
                <a:latin typeface="Arial" pitchFamily="34" charset="0"/>
                <a:cs typeface="Arial" pitchFamily="34" charset="0"/>
              </a:rPr>
              <a:t>how individuals </a:t>
            </a:r>
            <a:r>
              <a:rPr lang="en-US" sz="2800" dirty="0">
                <a:latin typeface="Arial" pitchFamily="34" charset="0"/>
                <a:cs typeface="Arial" pitchFamily="34" charset="0"/>
              </a:rPr>
              <a:t>make ethical decisions in an organizational </a:t>
            </a:r>
            <a:r>
              <a:rPr lang="en-US" sz="2800" dirty="0" smtClean="0">
                <a:latin typeface="Arial" pitchFamily="34" charset="0"/>
                <a:cs typeface="Arial" pitchFamily="34" charset="0"/>
              </a:rPr>
              <a:t>environment.</a:t>
            </a:r>
          </a:p>
          <a:p>
            <a:pPr algn="just"/>
            <a:r>
              <a:rPr lang="en-US" sz="2800" dirty="0" smtClean="0">
                <a:latin typeface="Arial" pitchFamily="34" charset="0"/>
                <a:cs typeface="Arial" pitchFamily="34" charset="0"/>
              </a:rPr>
              <a:t>Often it is </a:t>
            </a:r>
            <a:r>
              <a:rPr lang="en-US" sz="2800" dirty="0">
                <a:latin typeface="Arial" pitchFamily="34" charset="0"/>
                <a:cs typeface="Arial" pitchFamily="34" charset="0"/>
              </a:rPr>
              <a:t>assumed that individuals in organizations make ethical decisions in the same </a:t>
            </a:r>
            <a:r>
              <a:rPr lang="en-US" sz="2800" dirty="0" smtClean="0">
                <a:latin typeface="Arial" pitchFamily="34" charset="0"/>
                <a:cs typeface="Arial" pitchFamily="34" charset="0"/>
              </a:rPr>
              <a:t>way that </a:t>
            </a:r>
            <a:r>
              <a:rPr lang="en-US" sz="2800" dirty="0">
                <a:latin typeface="Arial" pitchFamily="34" charset="0"/>
                <a:cs typeface="Arial" pitchFamily="34" charset="0"/>
              </a:rPr>
              <a:t>they make ethical decisions at home, in their family, or in their personal lives</a:t>
            </a:r>
            <a:r>
              <a:rPr lang="en-US" sz="2800" dirty="0" smtClean="0">
                <a:latin typeface="Arial" pitchFamily="34" charset="0"/>
                <a:cs typeface="Arial" pitchFamily="34" charset="0"/>
              </a:rPr>
              <a:t>.</a:t>
            </a:r>
          </a:p>
          <a:p>
            <a:pPr algn="just"/>
            <a:r>
              <a:rPr lang="en-US" sz="2800" dirty="0" smtClean="0">
                <a:latin typeface="Arial" pitchFamily="34" charset="0"/>
                <a:cs typeface="Arial" pitchFamily="34" charset="0"/>
              </a:rPr>
              <a:t>In the </a:t>
            </a:r>
            <a:r>
              <a:rPr lang="en-US" sz="2800" dirty="0">
                <a:latin typeface="Arial" pitchFamily="34" charset="0"/>
                <a:cs typeface="Arial" pitchFamily="34" charset="0"/>
              </a:rPr>
              <a:t>context of an organizational work group</a:t>
            </a:r>
            <a:r>
              <a:rPr lang="en-US" sz="2800" dirty="0" smtClean="0">
                <a:latin typeface="Arial" pitchFamily="34" charset="0"/>
                <a:cs typeface="Arial" pitchFamily="34" charset="0"/>
              </a:rPr>
              <a:t>, only few </a:t>
            </a:r>
            <a:r>
              <a:rPr lang="en-US" sz="2800" dirty="0">
                <a:latin typeface="Arial" pitchFamily="34" charset="0"/>
                <a:cs typeface="Arial" pitchFamily="34" charset="0"/>
              </a:rPr>
              <a:t>individuals have the </a:t>
            </a:r>
            <a:r>
              <a:rPr lang="en-US" sz="2800" dirty="0" smtClean="0">
                <a:latin typeface="Arial" pitchFamily="34" charset="0"/>
                <a:cs typeface="Arial" pitchFamily="34" charset="0"/>
              </a:rPr>
              <a:t>freedom to </a:t>
            </a:r>
            <a:r>
              <a:rPr lang="en-US" sz="2800" dirty="0">
                <a:latin typeface="Arial" pitchFamily="34" charset="0"/>
                <a:cs typeface="Arial" pitchFamily="34" charset="0"/>
              </a:rPr>
              <a:t>decide ethical issues independent of organizational pressures.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Post-Conventional</a:t>
            </a:r>
            <a:endParaRPr lang="en-US" dirty="0"/>
          </a:p>
        </p:txBody>
      </p:sp>
      <p:sp>
        <p:nvSpPr>
          <p:cNvPr id="3" name="Content Placeholder 2"/>
          <p:cNvSpPr>
            <a:spLocks noGrp="1"/>
          </p:cNvSpPr>
          <p:nvPr>
            <p:ph idx="1"/>
          </p:nvPr>
        </p:nvSpPr>
        <p:spPr>
          <a:xfrm>
            <a:off x="0" y="990600"/>
            <a:ext cx="8763000" cy="5715000"/>
          </a:xfrm>
        </p:spPr>
        <p:txBody>
          <a:bodyPr>
            <a:normAutofit fontScale="62500" lnSpcReduction="20000"/>
          </a:bodyPr>
          <a:lstStyle/>
          <a:p>
            <a:pPr algn="just"/>
            <a:r>
              <a:rPr lang="en-US" sz="3800" dirty="0" smtClean="0"/>
              <a:t>The post-conventional level, also known as the principled level, consists of stages five and six of moral development. Realization that individuals are separate entities from society now becomes salient. One's own perspective should be viewed before the society's. It is due to this 'nature of self before others' that the post-conventional level, especially stage six, is sometimes mistaken for pre-conventional behaviors.</a:t>
            </a:r>
          </a:p>
          <a:p>
            <a:pPr algn="just"/>
            <a:r>
              <a:rPr lang="en-US" sz="3800" dirty="0" smtClean="0">
                <a:solidFill>
                  <a:srgbClr val="00B050"/>
                </a:solidFill>
              </a:rPr>
              <a:t>In </a:t>
            </a:r>
            <a:r>
              <a:rPr lang="en-US" sz="3800" i="1" dirty="0" smtClean="0">
                <a:solidFill>
                  <a:srgbClr val="00B050"/>
                </a:solidFill>
              </a:rPr>
              <a:t>Stage </a:t>
            </a:r>
            <a:r>
              <a:rPr lang="en-US" sz="3800" i="1" dirty="0" smtClean="0">
                <a:solidFill>
                  <a:srgbClr val="00B050"/>
                </a:solidFill>
              </a:rPr>
              <a:t>five</a:t>
            </a:r>
            <a:r>
              <a:rPr lang="en-US" sz="3800" dirty="0" smtClean="0">
                <a:solidFill>
                  <a:srgbClr val="00B050"/>
                </a:solidFill>
              </a:rPr>
              <a:t>  </a:t>
            </a:r>
            <a:r>
              <a:rPr lang="en-US" sz="3800" dirty="0" smtClean="0"/>
              <a:t>individuals are viewed as holding different </a:t>
            </a:r>
            <a:r>
              <a:rPr lang="en-US" sz="3800" dirty="0" smtClean="0"/>
              <a:t> opinions </a:t>
            </a:r>
            <a:r>
              <a:rPr lang="en-US" sz="3800" dirty="0" smtClean="0"/>
              <a:t>and values, and it is paramount that they be respected and honored impartially. Issues that are not regarded as relative </a:t>
            </a:r>
            <a:r>
              <a:rPr lang="en-US" sz="3800" dirty="0" smtClean="0"/>
              <a:t>like life</a:t>
            </a:r>
            <a:r>
              <a:rPr lang="en-US" sz="3800" dirty="0" smtClean="0"/>
              <a:t> and choice should never be withheld or inhibited. In fact, no single choice is correct or absolute – 'who are you to judge if they are or not'? Along a similar vein, laws are regarded as social contracts rather than rigid dictums. </a:t>
            </a:r>
            <a:endParaRPr lang="en-US" sz="3800" dirty="0" smtClean="0"/>
          </a:p>
          <a:p>
            <a:pPr algn="just">
              <a:buNone/>
            </a:pPr>
            <a:r>
              <a:rPr lang="en-US" sz="3800" dirty="0" smtClean="0"/>
              <a:t> </a:t>
            </a:r>
            <a:r>
              <a:rPr lang="en-US" sz="3800" dirty="0" smtClean="0"/>
              <a:t>   Those </a:t>
            </a:r>
            <a:r>
              <a:rPr lang="en-US" sz="3800" dirty="0" smtClean="0"/>
              <a:t>that do not promote general social welfare should be changed when necessary to meet </a:t>
            </a:r>
            <a:r>
              <a:rPr lang="en-US" sz="3800" i="1" dirty="0" smtClean="0"/>
              <a:t>the greatest good for the greatest number of people</a:t>
            </a:r>
            <a:r>
              <a:rPr lang="en-US" sz="3800"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Post-Conventional      cont….</a:t>
            </a:r>
            <a:endParaRPr lang="en-US" dirty="0"/>
          </a:p>
        </p:txBody>
      </p:sp>
      <p:sp>
        <p:nvSpPr>
          <p:cNvPr id="3" name="Content Placeholder 2"/>
          <p:cNvSpPr>
            <a:spLocks noGrp="1"/>
          </p:cNvSpPr>
          <p:nvPr>
            <p:ph idx="1"/>
          </p:nvPr>
        </p:nvSpPr>
        <p:spPr>
          <a:xfrm>
            <a:off x="457200" y="914400"/>
            <a:ext cx="8229600" cy="5211763"/>
          </a:xfrm>
        </p:spPr>
        <p:txBody>
          <a:bodyPr>
            <a:noAutofit/>
          </a:bodyPr>
          <a:lstStyle/>
          <a:p>
            <a:pPr algn="just">
              <a:buNone/>
            </a:pPr>
            <a:r>
              <a:rPr lang="en-US" sz="2400" dirty="0" smtClean="0"/>
              <a:t>     This </a:t>
            </a:r>
            <a:r>
              <a:rPr lang="en-US" sz="2400" dirty="0" smtClean="0"/>
              <a:t>is attained through majority </a:t>
            </a:r>
            <a:r>
              <a:rPr lang="en-US" sz="2400" dirty="0" smtClean="0"/>
              <a:t>decision and inevitably</a:t>
            </a:r>
            <a:r>
              <a:rPr lang="en-US" sz="2400" dirty="0" smtClean="0"/>
              <a:t> </a:t>
            </a:r>
            <a:r>
              <a:rPr lang="en-US" sz="2400" dirty="0" smtClean="0"/>
              <a:t> compromise</a:t>
            </a:r>
            <a:r>
              <a:rPr lang="en-US" sz="2400" dirty="0" smtClean="0"/>
              <a:t>. In this way democratic government is ostensibly based on stage five reasoning.</a:t>
            </a:r>
          </a:p>
          <a:p>
            <a:pPr algn="just"/>
            <a:r>
              <a:rPr lang="en-US" sz="2400" dirty="0" smtClean="0">
                <a:solidFill>
                  <a:srgbClr val="00B050"/>
                </a:solidFill>
              </a:rPr>
              <a:t>In </a:t>
            </a:r>
            <a:r>
              <a:rPr lang="en-US" sz="2400" i="1" dirty="0" smtClean="0">
                <a:solidFill>
                  <a:srgbClr val="00B050"/>
                </a:solidFill>
              </a:rPr>
              <a:t>Stage six</a:t>
            </a:r>
            <a:r>
              <a:rPr lang="en-US" sz="2400" dirty="0" smtClean="0">
                <a:solidFill>
                  <a:srgbClr val="00B050"/>
                </a:solidFill>
              </a:rPr>
              <a:t>, </a:t>
            </a:r>
            <a:r>
              <a:rPr lang="en-US" sz="2400" dirty="0" smtClean="0"/>
              <a:t>moral reasoning is based on abstract reasoning using universal ethical principles. Laws are valid only insofar as they are grounded in justice, and that a commitment to justice carries with it an obligation to disobey unjust laws. Rights are unnecessary as social contracts are not essential for </a:t>
            </a:r>
            <a:r>
              <a:rPr lang="en-US" sz="2400" dirty="0" err="1" smtClean="0"/>
              <a:t>deontic</a:t>
            </a:r>
            <a:r>
              <a:rPr lang="en-US" sz="2400" dirty="0" smtClean="0"/>
              <a:t> moral action. Decisions are met categorically in an absolute way rather than hypothetically in a conditional way (see </a:t>
            </a:r>
            <a:r>
              <a:rPr lang="en-US" sz="2400" dirty="0" smtClean="0">
                <a:hlinkClick r:id="rId2" tooltip="Immanuel Kant"/>
              </a:rPr>
              <a:t>Immanuel Kant</a:t>
            </a:r>
            <a:r>
              <a:rPr lang="en-US" sz="2400" dirty="0" smtClean="0"/>
              <a:t>'s ' categorical imperative'). This can be done by imagining what one would do being in anyone's shoes, who imagined what anyone would do thinking the same (see John Rawls's ' veil of ignorance'). </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Post-Conventional</a:t>
            </a:r>
            <a:br>
              <a:rPr lang="en-US" sz="3600" b="1" dirty="0" smtClean="0"/>
            </a:br>
            <a:r>
              <a:rPr lang="en-US" sz="3600" b="1" dirty="0" smtClean="0"/>
              <a:t>cont…</a:t>
            </a:r>
            <a:endParaRPr lang="en-US" sz="3600" dirty="0"/>
          </a:p>
        </p:txBody>
      </p:sp>
      <p:sp>
        <p:nvSpPr>
          <p:cNvPr id="3" name="Content Placeholder 2"/>
          <p:cNvSpPr>
            <a:spLocks noGrp="1"/>
          </p:cNvSpPr>
          <p:nvPr>
            <p:ph idx="1"/>
          </p:nvPr>
        </p:nvSpPr>
        <p:spPr/>
        <p:txBody>
          <a:bodyPr/>
          <a:lstStyle/>
          <a:p>
            <a:pPr algn="just"/>
            <a:r>
              <a:rPr lang="en-US" dirty="0" smtClean="0"/>
              <a:t>The resulting consensus is the action taken. In this way action is never a means but always an end in itself; one acts </a:t>
            </a:r>
            <a:r>
              <a:rPr lang="en-US" i="1" dirty="0" smtClean="0"/>
              <a:t>because</a:t>
            </a:r>
            <a:r>
              <a:rPr lang="en-US" dirty="0" smtClean="0"/>
              <a:t> it is right, and not because it is instrumental, expected, legal or previously agreed upon. While Kohlberg insisted that stage six exists, he had difficulty finding participants who consistently used it. It appears that people rarely if ever reach stage six of Kohlberg's model.</a:t>
            </a:r>
          </a:p>
          <a:p>
            <a:pPr algn="just"/>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A FRAMEWORK FOR ETHICAL DECISION</a:t>
            </a:r>
            <a:br>
              <a:rPr lang="en-US" sz="3200" b="1" dirty="0" smtClean="0"/>
            </a:br>
            <a:r>
              <a:rPr lang="en-US" sz="3200" b="1" dirty="0" smtClean="0"/>
              <a:t>MAKING IN BUSINESS</a:t>
            </a:r>
            <a:endParaRPr lang="en-US" sz="3200" dirty="0"/>
          </a:p>
        </p:txBody>
      </p:sp>
      <p:sp>
        <p:nvSpPr>
          <p:cNvPr id="3" name="Content Placeholder 2"/>
          <p:cNvSpPr>
            <a:spLocks noGrp="1"/>
          </p:cNvSpPr>
          <p:nvPr>
            <p:ph idx="1"/>
          </p:nvPr>
        </p:nvSpPr>
        <p:spPr>
          <a:xfrm>
            <a:off x="457200" y="1371600"/>
            <a:ext cx="8229600" cy="5105400"/>
          </a:xfrm>
        </p:spPr>
        <p:txBody>
          <a:bodyPr>
            <a:noAutofit/>
          </a:bodyPr>
          <a:lstStyle/>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The </a:t>
            </a:r>
            <a:r>
              <a:rPr lang="en-US" sz="2400" dirty="0">
                <a:latin typeface="Arial" pitchFamily="34" charset="0"/>
                <a:cs typeface="Arial" pitchFamily="34" charset="0"/>
              </a:rPr>
              <a:t>ethical decision making process in business </a:t>
            </a:r>
            <a:r>
              <a:rPr lang="en-US" sz="2400" dirty="0" smtClean="0">
                <a:latin typeface="Arial" pitchFamily="34" charset="0"/>
                <a:cs typeface="Arial" pitchFamily="34" charset="0"/>
              </a:rPr>
              <a:t>includes ethical </a:t>
            </a:r>
            <a:r>
              <a:rPr lang="en-US" sz="2400" dirty="0">
                <a:latin typeface="Arial" pitchFamily="34" charset="0"/>
                <a:cs typeface="Arial" pitchFamily="34" charset="0"/>
              </a:rPr>
              <a:t>issue intensity, individual factors, and organizational factors such as </a:t>
            </a:r>
            <a:r>
              <a:rPr lang="en-US" sz="2400" dirty="0" smtClean="0">
                <a:latin typeface="Arial" pitchFamily="34" charset="0"/>
                <a:cs typeface="Arial" pitchFamily="34" charset="0"/>
              </a:rPr>
              <a:t>corporate culture </a:t>
            </a:r>
            <a:r>
              <a:rPr lang="en-US" sz="2400" dirty="0">
                <a:latin typeface="Arial" pitchFamily="34" charset="0"/>
                <a:cs typeface="Arial" pitchFamily="34" charset="0"/>
              </a:rPr>
              <a:t>and opportunity. </a:t>
            </a:r>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All </a:t>
            </a:r>
            <a:r>
              <a:rPr lang="en-US" sz="2400" dirty="0">
                <a:latin typeface="Arial" pitchFamily="34" charset="0"/>
                <a:cs typeface="Arial" pitchFamily="34" charset="0"/>
              </a:rPr>
              <a:t>of these interrelated factors influence </a:t>
            </a:r>
            <a:r>
              <a:rPr lang="en-US" sz="2400" dirty="0" smtClean="0">
                <a:latin typeface="Arial" pitchFamily="34" charset="0"/>
                <a:cs typeface="Arial" pitchFamily="34" charset="0"/>
              </a:rPr>
              <a:t>the evaluations  </a:t>
            </a:r>
            <a:r>
              <a:rPr lang="en-US" sz="2400" dirty="0">
                <a:latin typeface="Arial" pitchFamily="34" charset="0"/>
                <a:cs typeface="Arial" pitchFamily="34" charset="0"/>
              </a:rPr>
              <a:t>of </a:t>
            </a:r>
            <a:r>
              <a:rPr lang="en-US" sz="2400" dirty="0" smtClean="0">
                <a:latin typeface="Arial" pitchFamily="34" charset="0"/>
                <a:cs typeface="Arial" pitchFamily="34" charset="0"/>
              </a:rPr>
              <a:t>and intentions </a:t>
            </a:r>
            <a:r>
              <a:rPr lang="en-US" sz="2400" dirty="0">
                <a:latin typeface="Arial" pitchFamily="34" charset="0"/>
                <a:cs typeface="Arial" pitchFamily="34" charset="0"/>
              </a:rPr>
              <a:t>behind the decisions that produce ethical or unethical behavior. </a:t>
            </a:r>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This model does </a:t>
            </a:r>
            <a:r>
              <a:rPr lang="en-US" sz="2400" dirty="0">
                <a:latin typeface="Arial" pitchFamily="34" charset="0"/>
                <a:cs typeface="Arial" pitchFamily="34" charset="0"/>
              </a:rPr>
              <a:t>not describe how to make ethical decisions, but it does help one to understand </a:t>
            </a:r>
            <a:r>
              <a:rPr lang="en-US" sz="2400" dirty="0" smtClean="0">
                <a:latin typeface="Arial" pitchFamily="34" charset="0"/>
                <a:cs typeface="Arial" pitchFamily="34" charset="0"/>
              </a:rPr>
              <a:t>the factors </a:t>
            </a:r>
            <a:r>
              <a:rPr lang="en-US" sz="2400" dirty="0">
                <a:latin typeface="Arial" pitchFamily="34" charset="0"/>
                <a:cs typeface="Arial" pitchFamily="34" charset="0"/>
              </a:rPr>
              <a:t>and processes related to ethical decision 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FRAMEWORK FOR ETHICAL DECISION</a:t>
            </a:r>
            <a:br>
              <a:rPr lang="en-US" sz="3200" b="1" dirty="0"/>
            </a:br>
            <a:r>
              <a:rPr lang="en-US" sz="3200" b="1" dirty="0"/>
              <a:t>MAKING IN BUSINESS</a:t>
            </a:r>
            <a:endParaRPr lang="en-US" sz="32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600200"/>
            <a:ext cx="8686800" cy="4419600"/>
          </a:xfrm>
          <a:prstGeom prst="rect">
            <a:avLst/>
          </a:prstGeom>
          <a:noFill/>
          <a:ln w="9525">
            <a:noFill/>
            <a:miter lim="800000"/>
            <a:headEnd/>
            <a:tailEnd/>
          </a:ln>
        </p:spPr>
      </p:pic>
      <p:sp>
        <p:nvSpPr>
          <p:cNvPr id="5" name="Rectangle 4"/>
          <p:cNvSpPr/>
          <p:nvPr/>
        </p:nvSpPr>
        <p:spPr>
          <a:xfrm>
            <a:off x="457200" y="6019800"/>
            <a:ext cx="8077200" cy="369332"/>
          </a:xfrm>
          <a:prstGeom prst="rect">
            <a:avLst/>
          </a:prstGeom>
        </p:spPr>
        <p:txBody>
          <a:bodyPr wrap="square">
            <a:spAutoFit/>
          </a:bodyPr>
          <a:lstStyle/>
          <a:p>
            <a:r>
              <a:rPr lang="en-US" b="1" dirty="0"/>
              <a:t>FIGURE </a:t>
            </a:r>
            <a:r>
              <a:rPr lang="en-US" b="1" dirty="0" smtClean="0"/>
              <a:t>- </a:t>
            </a:r>
            <a:r>
              <a:rPr lang="en-US" b="1" dirty="0"/>
              <a:t>Framework for Understanding Ethical Decision Making in Business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t>Ethical Issue Intensity</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2400" dirty="0">
                <a:latin typeface="Arial" pitchFamily="34" charset="0"/>
                <a:cs typeface="Arial" pitchFamily="34" charset="0"/>
              </a:rPr>
              <a:t>The first step in ethical decision making is to recognize that an ethical issue requires </a:t>
            </a:r>
            <a:r>
              <a:rPr lang="en-US" sz="2400" dirty="0" smtClean="0">
                <a:latin typeface="Arial" pitchFamily="34" charset="0"/>
                <a:cs typeface="Arial" pitchFamily="34" charset="0"/>
              </a:rPr>
              <a:t>an individual </a:t>
            </a:r>
            <a:r>
              <a:rPr lang="en-US" sz="2400" dirty="0">
                <a:latin typeface="Arial" pitchFamily="34" charset="0"/>
                <a:cs typeface="Arial" pitchFamily="34" charset="0"/>
              </a:rPr>
              <a:t>or work group to choose among several actions that various stakeholders </a:t>
            </a:r>
            <a:r>
              <a:rPr lang="en-US" sz="2400" dirty="0" smtClean="0">
                <a:latin typeface="Arial" pitchFamily="34" charset="0"/>
                <a:cs typeface="Arial" pitchFamily="34" charset="0"/>
              </a:rPr>
              <a:t>inside or </a:t>
            </a:r>
            <a:r>
              <a:rPr lang="en-US" sz="2400" dirty="0">
                <a:latin typeface="Arial" pitchFamily="34" charset="0"/>
                <a:cs typeface="Arial" pitchFamily="34" charset="0"/>
              </a:rPr>
              <a:t>outside the firm will ultimately evaluate as right or wrong. </a:t>
            </a:r>
            <a:endParaRPr lang="en-US" sz="2400" dirty="0" smtClean="0">
              <a:latin typeface="Arial" pitchFamily="34" charset="0"/>
              <a:cs typeface="Arial" pitchFamily="34" charset="0"/>
            </a:endParaRPr>
          </a:p>
          <a:p>
            <a:pPr lvl="1"/>
            <a:r>
              <a:rPr lang="en-US" sz="2400" b="1" dirty="0">
                <a:solidFill>
                  <a:srgbClr val="7030A0"/>
                </a:solidFill>
              </a:rPr>
              <a:t>Ethical issue </a:t>
            </a:r>
            <a:r>
              <a:rPr lang="en-US" sz="2400" b="1" dirty="0" smtClean="0">
                <a:solidFill>
                  <a:srgbClr val="7030A0"/>
                </a:solidFill>
              </a:rPr>
              <a:t>intensity- </a:t>
            </a:r>
            <a:r>
              <a:rPr lang="en-US" sz="2000" dirty="0"/>
              <a:t>the relevance or importance of an ethical issue in the eyes of </a:t>
            </a:r>
            <a:r>
              <a:rPr lang="en-US" sz="2000" dirty="0" smtClean="0"/>
              <a:t>the individual</a:t>
            </a:r>
            <a:r>
              <a:rPr lang="en-US" sz="2000" dirty="0"/>
              <a:t>, work group, and/or </a:t>
            </a:r>
            <a:r>
              <a:rPr lang="en-US" sz="2000" dirty="0" smtClean="0"/>
              <a:t>organization</a:t>
            </a:r>
          </a:p>
          <a:p>
            <a:pPr lvl="1"/>
            <a:r>
              <a:rPr lang="en-US" sz="2400" b="1" dirty="0">
                <a:solidFill>
                  <a:srgbClr val="7030A0"/>
                </a:solidFill>
              </a:rPr>
              <a:t>Moral </a:t>
            </a:r>
            <a:r>
              <a:rPr lang="en-US" sz="2400" b="1" dirty="0" smtClean="0">
                <a:solidFill>
                  <a:srgbClr val="7030A0"/>
                </a:solidFill>
              </a:rPr>
              <a:t>intensity-</a:t>
            </a:r>
            <a:r>
              <a:rPr lang="en-US" sz="2400" dirty="0"/>
              <a:t>relates </a:t>
            </a:r>
            <a:r>
              <a:rPr lang="en-US" sz="2000" dirty="0"/>
              <a:t>to a </a:t>
            </a:r>
            <a:r>
              <a:rPr lang="en-US" sz="2000" dirty="0" smtClean="0"/>
              <a:t>person’s perception </a:t>
            </a:r>
            <a:r>
              <a:rPr lang="en-US" sz="2000" dirty="0"/>
              <a:t>of social pressure and the harm the decision will have on </a:t>
            </a:r>
            <a:r>
              <a:rPr lang="en-US" sz="2000" dirty="0" smtClean="0"/>
              <a:t>others</a:t>
            </a:r>
          </a:p>
          <a:p>
            <a:pPr>
              <a:buNone/>
            </a:pPr>
            <a:r>
              <a:rPr lang="en-US" sz="2400" dirty="0" smtClean="0"/>
              <a:t>Ethical </a:t>
            </a:r>
            <a:r>
              <a:rPr lang="en-US" sz="2400" dirty="0"/>
              <a:t>issue intensity should be considered a key </a:t>
            </a:r>
            <a:r>
              <a:rPr lang="en-US" sz="2400" dirty="0" smtClean="0"/>
              <a:t>factor in </a:t>
            </a:r>
            <a:r>
              <a:rPr lang="en-US" sz="2400" dirty="0"/>
              <a:t>the ethical decision making process.</a:t>
            </a:r>
            <a:endParaRPr lang="en-US" sz="24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Individual Factors</a:t>
            </a:r>
            <a:endParaRPr lang="en-US" dirty="0"/>
          </a:p>
        </p:txBody>
      </p:sp>
      <p:sp>
        <p:nvSpPr>
          <p:cNvPr id="3" name="Content Placeholder 2"/>
          <p:cNvSpPr>
            <a:spLocks noGrp="1"/>
          </p:cNvSpPr>
          <p:nvPr>
            <p:ph idx="1"/>
          </p:nvPr>
        </p:nvSpPr>
        <p:spPr>
          <a:xfrm>
            <a:off x="533400" y="1295400"/>
            <a:ext cx="8229600" cy="4800600"/>
          </a:xfrm>
        </p:spPr>
        <p:txBody>
          <a:bodyPr>
            <a:normAutofit fontScale="92500"/>
          </a:bodyPr>
          <a:lstStyle/>
          <a:p>
            <a:pPr algn="just">
              <a:lnSpc>
                <a:spcPct val="150000"/>
              </a:lnSpc>
            </a:pPr>
            <a:r>
              <a:rPr lang="en-US" sz="2400" dirty="0">
                <a:latin typeface="Arial" pitchFamily="34" charset="0"/>
                <a:cs typeface="Arial" pitchFamily="34" charset="0"/>
              </a:rPr>
              <a:t>When people need to resolve ethical issues in their daily lives, they often base their </a:t>
            </a:r>
            <a:r>
              <a:rPr lang="en-US" sz="2400" dirty="0" smtClean="0">
                <a:latin typeface="Arial" pitchFamily="34" charset="0"/>
                <a:cs typeface="Arial" pitchFamily="34" charset="0"/>
              </a:rPr>
              <a:t>decisions on </a:t>
            </a:r>
            <a:r>
              <a:rPr lang="en-US" sz="2400" dirty="0">
                <a:latin typeface="Arial" pitchFamily="34" charset="0"/>
                <a:cs typeface="Arial" pitchFamily="34" charset="0"/>
              </a:rPr>
              <a:t>their own values and principles of right or wrong. </a:t>
            </a:r>
            <a:endParaRPr lang="en-US" sz="2400" dirty="0" smtClean="0">
              <a:latin typeface="Arial" pitchFamily="34" charset="0"/>
              <a:cs typeface="Arial" pitchFamily="34" charset="0"/>
            </a:endParaRPr>
          </a:p>
          <a:p>
            <a:pPr algn="just">
              <a:lnSpc>
                <a:spcPct val="150000"/>
              </a:lnSpc>
            </a:pPr>
            <a:r>
              <a:rPr lang="en-US" sz="2400" dirty="0" smtClean="0">
                <a:latin typeface="Arial" pitchFamily="34" charset="0"/>
                <a:cs typeface="Arial" pitchFamily="34" charset="0"/>
              </a:rPr>
              <a:t>They </a:t>
            </a:r>
            <a:r>
              <a:rPr lang="en-US" sz="2400" dirty="0">
                <a:latin typeface="Arial" pitchFamily="34" charset="0"/>
                <a:cs typeface="Arial" pitchFamily="34" charset="0"/>
              </a:rPr>
              <a:t>generally learn these </a:t>
            </a:r>
            <a:r>
              <a:rPr lang="en-US" sz="2400" dirty="0" smtClean="0">
                <a:latin typeface="Arial" pitchFamily="34" charset="0"/>
                <a:cs typeface="Arial" pitchFamily="34" charset="0"/>
              </a:rPr>
              <a:t>values and </a:t>
            </a:r>
            <a:r>
              <a:rPr lang="en-US" sz="2400" dirty="0">
                <a:latin typeface="Arial" pitchFamily="34" charset="0"/>
                <a:cs typeface="Arial" pitchFamily="34" charset="0"/>
              </a:rPr>
              <a:t>principles through the socialization process with family members, social groups, </a:t>
            </a:r>
            <a:r>
              <a:rPr lang="en-US" sz="2400" dirty="0" smtClean="0">
                <a:latin typeface="Arial" pitchFamily="34" charset="0"/>
                <a:cs typeface="Arial" pitchFamily="34" charset="0"/>
              </a:rPr>
              <a:t>and religion </a:t>
            </a:r>
            <a:r>
              <a:rPr lang="en-US" sz="2400" dirty="0">
                <a:latin typeface="Arial" pitchFamily="34" charset="0"/>
                <a:cs typeface="Arial" pitchFamily="34" charset="0"/>
              </a:rPr>
              <a:t>and in their formal education</a:t>
            </a:r>
            <a:r>
              <a:rPr lang="en-US" sz="2400" dirty="0" smtClean="0">
                <a:latin typeface="Arial" pitchFamily="34" charset="0"/>
                <a:cs typeface="Arial" pitchFamily="34" charset="0"/>
              </a:rPr>
              <a:t>.</a:t>
            </a:r>
          </a:p>
          <a:p>
            <a:pPr algn="just">
              <a:lnSpc>
                <a:spcPct val="150000"/>
              </a:lnSpc>
            </a:pPr>
            <a:r>
              <a:rPr lang="en-US" sz="2400" dirty="0">
                <a:latin typeface="Arial" pitchFamily="34" charset="0"/>
                <a:cs typeface="Arial" pitchFamily="34" charset="0"/>
              </a:rPr>
              <a:t>In the workplace, personal ethical issues typically involve honesty, </a:t>
            </a:r>
            <a:r>
              <a:rPr lang="en-US" sz="2400" dirty="0" smtClean="0">
                <a:latin typeface="Arial" pitchFamily="34" charset="0"/>
                <a:cs typeface="Arial" pitchFamily="34" charset="0"/>
              </a:rPr>
              <a:t>conflicts of interest, discrimination</a:t>
            </a:r>
            <a:r>
              <a:rPr lang="en-US" sz="2400" dirty="0">
                <a:latin typeface="Arial" pitchFamily="34" charset="0"/>
                <a:cs typeface="Arial" pitchFamily="34" charset="0"/>
              </a:rPr>
              <a:t>, nepotism, and theft of organizational resources.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buFont typeface="Arial" pitchFamily="34" charset="0"/>
              <a:buChar char="•"/>
            </a:pPr>
            <a:r>
              <a:rPr lang="en-US" sz="2400" dirty="0" smtClean="0"/>
              <a:t> Individual </a:t>
            </a:r>
            <a:r>
              <a:rPr lang="en-US" sz="2400" dirty="0"/>
              <a:t>factors that affect ethical </a:t>
            </a:r>
            <a:r>
              <a:rPr lang="en-US" sz="2400" dirty="0" smtClean="0"/>
              <a:t>awareness:</a:t>
            </a:r>
            <a:endParaRPr lang="en-US" sz="2400" dirty="0"/>
          </a:p>
        </p:txBody>
      </p:sp>
      <p:sp>
        <p:nvSpPr>
          <p:cNvPr id="3" name="Rectangle 2"/>
          <p:cNvSpPr/>
          <p:nvPr/>
        </p:nvSpPr>
        <p:spPr>
          <a:xfrm>
            <a:off x="457200" y="1066800"/>
            <a:ext cx="8001000" cy="5909310"/>
          </a:xfrm>
          <a:prstGeom prst="rect">
            <a:avLst/>
          </a:prstGeom>
        </p:spPr>
        <p:txBody>
          <a:bodyPr wrap="square">
            <a:spAutoFit/>
          </a:bodyPr>
          <a:lstStyle/>
          <a:p>
            <a:pPr algn="just"/>
            <a:r>
              <a:rPr lang="en-US" b="1" dirty="0" smtClean="0"/>
              <a:t>Gender : </a:t>
            </a:r>
            <a:r>
              <a:rPr lang="en-US" dirty="0"/>
              <a:t>no </a:t>
            </a:r>
            <a:r>
              <a:rPr lang="en-US" dirty="0" smtClean="0"/>
              <a:t>differences between </a:t>
            </a:r>
            <a:r>
              <a:rPr lang="en-US" dirty="0"/>
              <a:t>men and women, but when differences are found, women are generally </a:t>
            </a:r>
            <a:r>
              <a:rPr lang="en-US" dirty="0" smtClean="0"/>
              <a:t>more ethical </a:t>
            </a:r>
            <a:r>
              <a:rPr lang="en-US" dirty="0"/>
              <a:t>than men</a:t>
            </a:r>
            <a:r>
              <a:rPr lang="en-US" dirty="0" smtClean="0"/>
              <a:t>. “</a:t>
            </a:r>
            <a:r>
              <a:rPr lang="en-US" dirty="0"/>
              <a:t>more ethical,” </a:t>
            </a:r>
            <a:r>
              <a:rPr lang="en-US" dirty="0" smtClean="0"/>
              <a:t>it </a:t>
            </a:r>
            <a:r>
              <a:rPr lang="en-US" dirty="0"/>
              <a:t>mean that women seem to be more sensitive </a:t>
            </a:r>
            <a:r>
              <a:rPr lang="en-US" dirty="0" smtClean="0"/>
              <a:t>to </a:t>
            </a:r>
            <a:r>
              <a:rPr lang="en-US" dirty="0"/>
              <a:t>ethical scenarios and less tolerant of unethical actions</a:t>
            </a:r>
            <a:r>
              <a:rPr lang="en-US" dirty="0" smtClean="0"/>
              <a:t>.</a:t>
            </a:r>
          </a:p>
          <a:p>
            <a:pPr algn="just"/>
            <a:r>
              <a:rPr lang="en-US" b="1" dirty="0"/>
              <a:t>Age</a:t>
            </a:r>
            <a:endParaRPr lang="en-US" b="1" dirty="0" smtClean="0"/>
          </a:p>
          <a:p>
            <a:pPr algn="just"/>
            <a:r>
              <a:rPr lang="en-US" b="1" dirty="0" smtClean="0"/>
              <a:t>Education: </a:t>
            </a:r>
            <a:r>
              <a:rPr lang="en-US" dirty="0"/>
              <a:t>Generally, the </a:t>
            </a:r>
            <a:r>
              <a:rPr lang="en-US" dirty="0" smtClean="0"/>
              <a:t>more education </a:t>
            </a:r>
            <a:r>
              <a:rPr lang="en-US" dirty="0"/>
              <a:t>or work experience that one has, the better he or she is at ethical decision </a:t>
            </a:r>
            <a:r>
              <a:rPr lang="en-US" dirty="0" smtClean="0"/>
              <a:t>making</a:t>
            </a:r>
          </a:p>
          <a:p>
            <a:r>
              <a:rPr lang="en-US" b="1" dirty="0"/>
              <a:t> </a:t>
            </a:r>
            <a:r>
              <a:rPr lang="en-US" b="1" dirty="0" smtClean="0"/>
              <a:t>Nationality; </a:t>
            </a:r>
            <a:r>
              <a:rPr lang="en-US" dirty="0"/>
              <a:t>today is that multinational companies look for businesspeople</a:t>
            </a:r>
          </a:p>
          <a:p>
            <a:r>
              <a:rPr lang="en-US" dirty="0"/>
              <a:t>who can make decisions regardless of </a:t>
            </a:r>
            <a:r>
              <a:rPr lang="en-US" dirty="0" smtClean="0"/>
              <a:t>nationality.</a:t>
            </a:r>
          </a:p>
          <a:p>
            <a:r>
              <a:rPr lang="en-US" b="1" dirty="0"/>
              <a:t>Locus of </a:t>
            </a:r>
            <a:r>
              <a:rPr lang="en-US" b="1" dirty="0" smtClean="0"/>
              <a:t>control:  </a:t>
            </a:r>
            <a:r>
              <a:rPr lang="en-US" dirty="0"/>
              <a:t>relates to individual differences in relation to a generalized belief</a:t>
            </a:r>
          </a:p>
          <a:p>
            <a:r>
              <a:rPr lang="en-US" dirty="0"/>
              <a:t>about how one is affected by internal versus external events or reinforcements</a:t>
            </a:r>
            <a:r>
              <a:rPr lang="en-US" dirty="0" smtClean="0"/>
              <a:t>.</a:t>
            </a:r>
          </a:p>
          <a:p>
            <a:pPr lvl="1">
              <a:buFont typeface="Arial" pitchFamily="34" charset="0"/>
              <a:buChar char="•"/>
            </a:pPr>
            <a:r>
              <a:rPr lang="en-US" b="1" dirty="0"/>
              <a:t>external </a:t>
            </a:r>
            <a:r>
              <a:rPr lang="en-US" dirty="0"/>
              <a:t>They believe that the events in their lives are due to uncontrollable</a:t>
            </a:r>
          </a:p>
          <a:p>
            <a:pPr lvl="1"/>
            <a:r>
              <a:rPr lang="en-US" dirty="0"/>
              <a:t>forces</a:t>
            </a:r>
            <a:r>
              <a:rPr lang="en-US" dirty="0" smtClean="0"/>
              <a:t>. </a:t>
            </a:r>
            <a:r>
              <a:rPr lang="en-US" dirty="0"/>
              <a:t>They consider that what they want to achieve depends on luck, chance, and </a:t>
            </a:r>
            <a:r>
              <a:rPr lang="en-US" dirty="0" smtClean="0"/>
              <a:t>powerful people </a:t>
            </a:r>
            <a:r>
              <a:rPr lang="en-US" dirty="0"/>
              <a:t>in their company. In addition, they believe that the probability of being able </a:t>
            </a:r>
            <a:r>
              <a:rPr lang="en-US" dirty="0" smtClean="0"/>
              <a:t>to control </a:t>
            </a:r>
            <a:r>
              <a:rPr lang="en-US" dirty="0"/>
              <a:t>their lives by their own actions and efforts is low.</a:t>
            </a:r>
            <a:endParaRPr lang="en-US" dirty="0" smtClean="0"/>
          </a:p>
          <a:p>
            <a:pPr lvl="1" algn="just">
              <a:buFont typeface="Arial" pitchFamily="34" charset="0"/>
              <a:buChar char="•"/>
            </a:pPr>
            <a:r>
              <a:rPr lang="en-US" b="1" dirty="0" smtClean="0"/>
              <a:t>internal control-</a:t>
            </a:r>
            <a:r>
              <a:rPr lang="en-US" dirty="0"/>
              <a:t>believe that they control the events in their lives </a:t>
            </a:r>
            <a:r>
              <a:rPr lang="en-US" dirty="0" smtClean="0"/>
              <a:t>by their </a:t>
            </a:r>
            <a:r>
              <a:rPr lang="en-US" dirty="0"/>
              <a:t>own effort and skill, viewing themselves as masters of their destinies and trusting </a:t>
            </a:r>
            <a:r>
              <a:rPr lang="en-US" dirty="0" smtClean="0"/>
              <a:t>in their </a:t>
            </a:r>
            <a:r>
              <a:rPr lang="en-US" dirty="0"/>
              <a:t>capacity to influence their environment.</a:t>
            </a:r>
            <a:endParaRPr lang="en-US" b="1" dirty="0" smtClean="0"/>
          </a:p>
          <a:p>
            <a:endParaRPr lang="en-US" dirty="0" smtClean="0"/>
          </a:p>
          <a:p>
            <a:endParaRPr lang="en-US" b="1" dirty="0" smtClean="0"/>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t>Organizational Factors</a:t>
            </a:r>
            <a:endParaRPr lang="en-US" dirty="0"/>
          </a:p>
        </p:txBody>
      </p:sp>
      <p:sp>
        <p:nvSpPr>
          <p:cNvPr id="3" name="Content Placeholder 2"/>
          <p:cNvSpPr>
            <a:spLocks noGrp="1"/>
          </p:cNvSpPr>
          <p:nvPr>
            <p:ph idx="1"/>
          </p:nvPr>
        </p:nvSpPr>
        <p:spPr>
          <a:xfrm>
            <a:off x="457200" y="1295400"/>
            <a:ext cx="8229600" cy="5181600"/>
          </a:xfrm>
        </p:spPr>
        <p:txBody>
          <a:bodyPr>
            <a:normAutofit lnSpcReduction="10000"/>
          </a:bodyPr>
          <a:lstStyle/>
          <a:p>
            <a:pPr algn="just"/>
            <a:r>
              <a:rPr lang="en-US" sz="2800" dirty="0">
                <a:latin typeface="Arial" pitchFamily="34" charset="0"/>
                <a:cs typeface="Arial" pitchFamily="34" charset="0"/>
              </a:rPr>
              <a:t>Ethical choices in business are most often made jointly, in work groups and </a:t>
            </a:r>
            <a:r>
              <a:rPr lang="en-US" sz="2800" dirty="0" smtClean="0">
                <a:latin typeface="Arial" pitchFamily="34" charset="0"/>
                <a:cs typeface="Arial" pitchFamily="34" charset="0"/>
              </a:rPr>
              <a:t>committees, or </a:t>
            </a:r>
            <a:r>
              <a:rPr lang="en-US" sz="2800" dirty="0">
                <a:latin typeface="Arial" pitchFamily="34" charset="0"/>
                <a:cs typeface="Arial" pitchFamily="34" charset="0"/>
              </a:rPr>
              <a:t>in conversations and discussions with coworkers. </a:t>
            </a:r>
            <a:endParaRPr lang="en-US" sz="2800" dirty="0" smtClean="0">
              <a:latin typeface="Arial" pitchFamily="34" charset="0"/>
              <a:cs typeface="Arial" pitchFamily="34" charset="0"/>
            </a:endParaRPr>
          </a:p>
          <a:p>
            <a:pPr algn="just"/>
            <a:r>
              <a:rPr lang="en-US" sz="2800" dirty="0" smtClean="0">
                <a:latin typeface="Arial" pitchFamily="34" charset="0"/>
                <a:cs typeface="Arial" pitchFamily="34" charset="0"/>
              </a:rPr>
              <a:t>Employees </a:t>
            </a:r>
            <a:r>
              <a:rPr lang="en-US" sz="2800" dirty="0">
                <a:latin typeface="Arial" pitchFamily="34" charset="0"/>
                <a:cs typeface="Arial" pitchFamily="34" charset="0"/>
              </a:rPr>
              <a:t>approach ethical issues </a:t>
            </a:r>
            <a:r>
              <a:rPr lang="en-US" sz="2800" dirty="0" smtClean="0">
                <a:latin typeface="Arial" pitchFamily="34" charset="0"/>
                <a:cs typeface="Arial" pitchFamily="34" charset="0"/>
              </a:rPr>
              <a:t>on the </a:t>
            </a:r>
            <a:r>
              <a:rPr lang="en-US" sz="2800" dirty="0">
                <a:latin typeface="Arial" pitchFamily="34" charset="0"/>
                <a:cs typeface="Arial" pitchFamily="34" charset="0"/>
              </a:rPr>
              <a:t>basis of what they have learned not only from their own backgrounds but also </a:t>
            </a:r>
            <a:r>
              <a:rPr lang="en-US" sz="2800" dirty="0" smtClean="0">
                <a:latin typeface="Arial" pitchFamily="34" charset="0"/>
                <a:cs typeface="Arial" pitchFamily="34" charset="0"/>
              </a:rPr>
              <a:t>from others </a:t>
            </a:r>
            <a:r>
              <a:rPr lang="en-US" sz="2800" dirty="0">
                <a:latin typeface="Arial" pitchFamily="34" charset="0"/>
                <a:cs typeface="Arial" pitchFamily="34" charset="0"/>
              </a:rPr>
              <a:t>in the organization</a:t>
            </a:r>
            <a:r>
              <a:rPr lang="en-US" sz="2800" dirty="0" smtClean="0">
                <a:latin typeface="Arial" pitchFamily="34" charset="0"/>
                <a:cs typeface="Arial" pitchFamily="34" charset="0"/>
              </a:rPr>
              <a:t>.</a:t>
            </a:r>
          </a:p>
          <a:p>
            <a:pPr algn="just"/>
            <a:r>
              <a:rPr lang="en-US" sz="2800" dirty="0" smtClean="0">
                <a:latin typeface="Arial" pitchFamily="34" charset="0"/>
                <a:cs typeface="Arial" pitchFamily="34" charset="0"/>
              </a:rPr>
              <a:t>People outside </a:t>
            </a:r>
            <a:r>
              <a:rPr lang="en-US" sz="2800" dirty="0">
                <a:latin typeface="Arial" pitchFamily="34" charset="0"/>
                <a:cs typeface="Arial" pitchFamily="34" charset="0"/>
              </a:rPr>
              <a:t>the organization, such as family members and friends, also influence </a:t>
            </a:r>
            <a:r>
              <a:rPr lang="en-US" sz="2800" dirty="0" smtClean="0">
                <a:latin typeface="Arial" pitchFamily="34" charset="0"/>
                <a:cs typeface="Arial" pitchFamily="34" charset="0"/>
              </a:rPr>
              <a:t>decision makers</a:t>
            </a:r>
            <a:r>
              <a:rPr lang="en-US" sz="2800" dirty="0">
                <a:latin typeface="Arial" pitchFamily="34" charset="0"/>
                <a:cs typeface="Arial" pitchFamily="34" charset="0"/>
              </a:rPr>
              <a:t>, an organization’s culture and structure operate through the relationships of </a:t>
            </a:r>
            <a:r>
              <a:rPr lang="en-US" sz="2800" dirty="0" smtClean="0">
                <a:latin typeface="Arial" pitchFamily="34" charset="0"/>
                <a:cs typeface="Arial" pitchFamily="34" charset="0"/>
              </a:rPr>
              <a:t>its members </a:t>
            </a:r>
            <a:r>
              <a:rPr lang="en-US" sz="2800" dirty="0">
                <a:latin typeface="Arial" pitchFamily="34" charset="0"/>
                <a:cs typeface="Arial" pitchFamily="34" charset="0"/>
              </a:rPr>
              <a:t>to influence their ethical decisions.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corporate </a:t>
            </a:r>
            <a:r>
              <a:rPr lang="en-US" b="1" dirty="0" smtClean="0"/>
              <a:t>culture</a:t>
            </a:r>
          </a:p>
          <a:p>
            <a:r>
              <a:rPr lang="en-US" b="1" dirty="0" smtClean="0"/>
              <a:t>Ethical culture</a:t>
            </a:r>
          </a:p>
          <a:p>
            <a:r>
              <a:rPr lang="en-US" b="1" dirty="0"/>
              <a:t>Obedience to authority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1026</Words>
  <Application>Microsoft Office PowerPoint</Application>
  <PresentationFormat>On-screen Show (4:3)</PresentationFormat>
  <Paragraphs>93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Framework for Ethical Decision Making in Business -2</vt:lpstr>
      <vt:lpstr>Intro..</vt:lpstr>
      <vt:lpstr>A FRAMEWORK FOR ETHICAL DECISION MAKING IN BUSINESS</vt:lpstr>
      <vt:lpstr>A FRAMEWORK FOR ETHICAL DECISION MAKING IN BUSINESS</vt:lpstr>
      <vt:lpstr>Ethical Issue Intensity</vt:lpstr>
      <vt:lpstr>Individual Factors</vt:lpstr>
      <vt:lpstr> Individual factors that affect ethical awareness:</vt:lpstr>
      <vt:lpstr>Organizational Factors</vt:lpstr>
      <vt:lpstr>Slide 9</vt:lpstr>
      <vt:lpstr>Opportunity</vt:lpstr>
      <vt:lpstr>Slide 11</vt:lpstr>
      <vt:lpstr>Slide 12</vt:lpstr>
      <vt:lpstr>Slide 13</vt:lpstr>
      <vt:lpstr>  Kohlberg’s Model of Cognitive Moral Development   </vt:lpstr>
      <vt:lpstr>Cont…</vt:lpstr>
      <vt:lpstr>Pre-Conventional </vt:lpstr>
      <vt:lpstr>Pre-Conventional cont….</vt:lpstr>
      <vt:lpstr>Conventional</vt:lpstr>
      <vt:lpstr>Conventional  cont..</vt:lpstr>
      <vt:lpstr>Post-Conventional</vt:lpstr>
      <vt:lpstr>Post-Conventional      cont….</vt:lpstr>
      <vt:lpstr>Post-Conventional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 for Ethical Decision Making in Business</dc:title>
  <dc:creator>MBA_SULABH</dc:creator>
  <cp:lastModifiedBy>MBA_SULABH</cp:lastModifiedBy>
  <cp:revision>16</cp:revision>
  <dcterms:created xsi:type="dcterms:W3CDTF">2020-09-15T09:29:56Z</dcterms:created>
  <dcterms:modified xsi:type="dcterms:W3CDTF">2020-09-18T07:53:07Z</dcterms:modified>
</cp:coreProperties>
</file>