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49" autoAdjust="0"/>
  </p:normalViewPr>
  <p:slideViewPr>
    <p:cSldViewPr>
      <p:cViewPr varScale="1">
        <p:scale>
          <a:sx n="64" d="100"/>
          <a:sy n="64" d="100"/>
        </p:scale>
        <p:origin x="-148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scoop.eu/internet-of-things-guide/iot-network-lora-lorawan/" TargetMode="External"/><Relationship Id="rId2" Type="http://schemas.openxmlformats.org/officeDocument/2006/relationships/hyperlink" Target="https://www.i-scoop.eu/internet-of-things-guide/lpwan/" TargetMode="External"/><Relationship Id="rId1" Type="http://schemas.openxmlformats.org/officeDocument/2006/relationships/slideLayout" Target="../slideLayouts/slideLayout2.xml"/><Relationship Id="rId4" Type="http://schemas.openxmlformats.org/officeDocument/2006/relationships/hyperlink" Target="https://www.i-scoop.eu/internet-of-things-guide/lpwan/nb-iot-narrowband-iot/"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i-scoop.eu/industry-4-0/smart-factory-scal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ink-labs.com/industrial-iot-and-contro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IOT INTRODUCTION</a:t>
            </a:r>
            <a:endParaRPr lang="en-IN" dirty="0"/>
          </a:p>
        </p:txBody>
      </p:sp>
      <p:sp>
        <p:nvSpPr>
          <p:cNvPr id="3" name="Subtitle 2"/>
          <p:cNvSpPr>
            <a:spLocks noGrp="1"/>
          </p:cNvSpPr>
          <p:nvPr>
            <p:ph type="subTitle" idx="1"/>
          </p:nvPr>
        </p:nvSpPr>
        <p:spPr/>
        <p:txBody>
          <a:bodyPr/>
          <a:lstStyle/>
          <a:p>
            <a:r>
              <a:rPr lang="en-IN" dirty="0" smtClean="0"/>
              <a:t>ASST.PROF HIMANI JOSHI</a:t>
            </a:r>
          </a:p>
          <a:p>
            <a:r>
              <a:rPr lang="en-IN" dirty="0" smtClean="0"/>
              <a:t>SEM 7</a:t>
            </a:r>
          </a:p>
          <a:p>
            <a:r>
              <a:rPr lang="en-IN" dirty="0" smtClean="0"/>
              <a:t>IT</a:t>
            </a:r>
            <a:endParaRPr lang="en-IN" dirty="0"/>
          </a:p>
        </p:txBody>
      </p:sp>
    </p:spTree>
    <p:extLst>
      <p:ext uri="{BB962C8B-B14F-4D97-AF65-F5344CB8AC3E}">
        <p14:creationId xmlns:p14="http://schemas.microsoft.com/office/powerpoint/2010/main" val="2911400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End to End </a:t>
            </a:r>
            <a:r>
              <a:rPr lang="en-IN" dirty="0" err="1" smtClean="0"/>
              <a:t>IoT</a:t>
            </a:r>
            <a:r>
              <a:rPr lang="en-IN" dirty="0" smtClean="0"/>
              <a:t> architecture</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686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50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Physical design of </a:t>
            </a:r>
            <a:r>
              <a:rPr lang="en-IN" dirty="0" err="1" smtClean="0"/>
              <a:t>IoT</a:t>
            </a:r>
            <a:endParaRPr lang="en-IN" dirty="0"/>
          </a:p>
        </p:txBody>
      </p:sp>
      <p:sp>
        <p:nvSpPr>
          <p:cNvPr id="3" name="Content Placeholder 2"/>
          <p:cNvSpPr>
            <a:spLocks noGrp="1"/>
          </p:cNvSpPr>
          <p:nvPr>
            <p:ph idx="1"/>
          </p:nvPr>
        </p:nvSpPr>
        <p:spPr/>
        <p:txBody>
          <a:bodyPr/>
          <a:lstStyle/>
          <a:p>
            <a:r>
              <a:rPr lang="en-IN" dirty="0" smtClean="0"/>
              <a:t>Refers to</a:t>
            </a:r>
          </a:p>
          <a:p>
            <a:pPr lvl="1"/>
            <a:r>
              <a:rPr lang="en-IN" dirty="0" err="1" smtClean="0"/>
              <a:t>IoT</a:t>
            </a:r>
            <a:r>
              <a:rPr lang="en-IN" dirty="0" smtClean="0"/>
              <a:t> Devices </a:t>
            </a:r>
          </a:p>
          <a:p>
            <a:pPr lvl="1"/>
            <a:r>
              <a:rPr lang="en-IN" dirty="0" err="1" smtClean="0"/>
              <a:t>IoT</a:t>
            </a:r>
            <a:r>
              <a:rPr lang="en-IN" dirty="0" smtClean="0"/>
              <a:t> Protocols</a:t>
            </a:r>
            <a:endParaRPr lang="en-IN" dirty="0"/>
          </a:p>
        </p:txBody>
      </p:sp>
    </p:spTree>
    <p:extLst>
      <p:ext uri="{BB962C8B-B14F-4D97-AF65-F5344CB8AC3E}">
        <p14:creationId xmlns:p14="http://schemas.microsoft.com/office/powerpoint/2010/main" val="428052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Physical design of </a:t>
            </a:r>
            <a:r>
              <a:rPr lang="en-IN" dirty="0" err="1" smtClean="0"/>
              <a:t>IoT</a:t>
            </a:r>
            <a:r>
              <a:rPr lang="en-IN" dirty="0" smtClean="0"/>
              <a:t> Block Diagram</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7630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90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IN" dirty="0" smtClean="0"/>
              <a:t>Logical </a:t>
            </a:r>
            <a:r>
              <a:rPr lang="en-IN" dirty="0"/>
              <a:t>design of </a:t>
            </a:r>
            <a:r>
              <a:rPr lang="en-IN" dirty="0" err="1"/>
              <a:t>IoT</a:t>
            </a:r>
            <a:r>
              <a:rPr lang="en-IN" dirty="0"/>
              <a:t>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5344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39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to </a:t>
            </a:r>
            <a:r>
              <a:rPr lang="en-IN" dirty="0" err="1" smtClean="0"/>
              <a:t>IoT</a:t>
            </a:r>
            <a:endParaRPr lang="en-IN" dirty="0"/>
          </a:p>
        </p:txBody>
      </p:sp>
      <p:sp>
        <p:nvSpPr>
          <p:cNvPr id="3" name="Content Placeholder 2"/>
          <p:cNvSpPr>
            <a:spLocks noGrp="1"/>
          </p:cNvSpPr>
          <p:nvPr>
            <p:ph idx="1"/>
          </p:nvPr>
        </p:nvSpPr>
        <p:spPr/>
        <p:txBody>
          <a:bodyPr/>
          <a:lstStyle/>
          <a:p>
            <a:r>
              <a:rPr lang="en-IN" b="1" dirty="0" smtClean="0"/>
              <a:t>Scalability</a:t>
            </a:r>
          </a:p>
          <a:p>
            <a:r>
              <a:rPr lang="en-IN" b="1" dirty="0" smtClean="0"/>
              <a:t>Interoperability</a:t>
            </a:r>
          </a:p>
          <a:p>
            <a:r>
              <a:rPr lang="en-IN" b="1" dirty="0"/>
              <a:t>Lack of government </a:t>
            </a:r>
            <a:r>
              <a:rPr lang="en-IN" b="1" dirty="0" smtClean="0"/>
              <a:t>support</a:t>
            </a:r>
          </a:p>
          <a:p>
            <a:r>
              <a:rPr lang="en-IN" b="1" dirty="0"/>
              <a:t>Safety Of </a:t>
            </a:r>
            <a:r>
              <a:rPr lang="en-IN" b="1" dirty="0" smtClean="0"/>
              <a:t>Patients</a:t>
            </a:r>
          </a:p>
          <a:p>
            <a:r>
              <a:rPr lang="en-IN" b="1" dirty="0"/>
              <a:t>Security And Personal </a:t>
            </a:r>
            <a:r>
              <a:rPr lang="en-IN" b="1" dirty="0" smtClean="0"/>
              <a:t>Privacy</a:t>
            </a:r>
          </a:p>
          <a:p>
            <a:r>
              <a:rPr lang="en-IN" b="1" dirty="0"/>
              <a:t>Design Based Challenge</a:t>
            </a:r>
            <a:endParaRPr lang="en-IN" dirty="0"/>
          </a:p>
        </p:txBody>
      </p:sp>
    </p:spTree>
    <p:extLst>
      <p:ext uri="{BB962C8B-B14F-4D97-AF65-F5344CB8AC3E}">
        <p14:creationId xmlns:p14="http://schemas.microsoft.com/office/powerpoint/2010/main" val="192300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Interdependencies of </a:t>
            </a:r>
            <a:r>
              <a:rPr lang="en-IN" dirty="0" err="1"/>
              <a:t>IoT</a:t>
            </a:r>
            <a:r>
              <a:rPr lang="en-IN" dirty="0"/>
              <a:t> and cloud computing</a:t>
            </a:r>
          </a:p>
        </p:txBody>
      </p:sp>
      <p:sp>
        <p:nvSpPr>
          <p:cNvPr id="3" name="Content Placeholder 2"/>
          <p:cNvSpPr>
            <a:spLocks noGrp="1"/>
          </p:cNvSpPr>
          <p:nvPr>
            <p:ph idx="1"/>
          </p:nvPr>
        </p:nvSpPr>
        <p:spPr/>
        <p:txBody>
          <a:bodyPr>
            <a:normAutofit fontScale="92500" lnSpcReduction="20000"/>
          </a:bodyPr>
          <a:lstStyle/>
          <a:p>
            <a:r>
              <a:rPr lang="en-IN" dirty="0" err="1" smtClean="0"/>
              <a:t>IoT</a:t>
            </a:r>
            <a:r>
              <a:rPr lang="en-IN" dirty="0" smtClean="0"/>
              <a:t> </a:t>
            </a:r>
            <a:r>
              <a:rPr lang="en-IN" dirty="0"/>
              <a:t>has to deal with the production of huge amount of data which needs to be stored, accessed, processed and transferred, posing a serious problem. This is where cloud computing comes into </a:t>
            </a:r>
            <a:r>
              <a:rPr lang="en-IN" dirty="0" smtClean="0"/>
              <a:t>picture</a:t>
            </a:r>
          </a:p>
          <a:p>
            <a:r>
              <a:rPr lang="en-IN" dirty="0"/>
              <a:t>Public, hybrid and mobile-based cloud computing technologies are providing companies with a way of connecting traditional information systems to </a:t>
            </a:r>
            <a:r>
              <a:rPr lang="en-IN" dirty="0" err="1"/>
              <a:t>IoT</a:t>
            </a:r>
            <a:r>
              <a:rPr lang="en-IN" dirty="0"/>
              <a:t>-enabled devices. This capability will allow enterprises to build sense and respond systems quickly and economically</a:t>
            </a:r>
          </a:p>
        </p:txBody>
      </p:sp>
    </p:spTree>
    <p:extLst>
      <p:ext uri="{BB962C8B-B14F-4D97-AF65-F5344CB8AC3E}">
        <p14:creationId xmlns:p14="http://schemas.microsoft.com/office/powerpoint/2010/main" val="1685439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of Things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5800" y="1752600"/>
            <a:ext cx="44862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1447800"/>
            <a:ext cx="4343400" cy="4154984"/>
          </a:xfrm>
          <a:prstGeom prst="rect">
            <a:avLst/>
          </a:prstGeom>
          <a:noFill/>
        </p:spPr>
        <p:txBody>
          <a:bodyPr wrap="square" rtlCol="0">
            <a:spAutoFit/>
          </a:bodyPr>
          <a:lstStyle/>
          <a:p>
            <a:r>
              <a:rPr lang="en-IN" sz="2400" dirty="0"/>
              <a:t>An abstraction layer over heterogeneous </a:t>
            </a:r>
            <a:r>
              <a:rPr lang="en-IN" sz="2400" dirty="0" err="1"/>
              <a:t>IoT</a:t>
            </a:r>
            <a:r>
              <a:rPr lang="en-IN" sz="2400" dirty="0"/>
              <a:t> standards, communication patterns, protocols and data formats </a:t>
            </a:r>
            <a:endParaRPr lang="en-IN" sz="2400" dirty="0" smtClean="0"/>
          </a:p>
          <a:p>
            <a:r>
              <a:rPr lang="en-IN" sz="2400" dirty="0" smtClean="0"/>
              <a:t>• </a:t>
            </a:r>
            <a:r>
              <a:rPr lang="en-IN" sz="2400" dirty="0"/>
              <a:t>Applications interact with software objects for things that represent physical or abstract entities, e.g. sensors, actuators, virtual devices, cloud services, etc. – Each thing has a URI for its application contract </a:t>
            </a:r>
          </a:p>
        </p:txBody>
      </p:sp>
    </p:spTree>
    <p:extLst>
      <p:ext uri="{BB962C8B-B14F-4D97-AF65-F5344CB8AC3E}">
        <p14:creationId xmlns:p14="http://schemas.microsoft.com/office/powerpoint/2010/main" val="30703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Analogous to the role played by the Internet as an abstraction layer for networks and networking technology that has enabled trillions of dollars of services world wide • Web of things application platforms can be located at the network edge, in the fog, in the cloud, peer to peer or a combination thereof </a:t>
            </a:r>
          </a:p>
        </p:txBody>
      </p:sp>
    </p:spTree>
    <p:extLst>
      <p:ext uri="{BB962C8B-B14F-4D97-AF65-F5344CB8AC3E}">
        <p14:creationId xmlns:p14="http://schemas.microsoft.com/office/powerpoint/2010/main" val="1369334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dirty="0"/>
              <a:t>Web of Things Groups</a:t>
            </a:r>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r>
              <a:rPr lang="en-IN" dirty="0"/>
              <a:t>Web of things Interest </a:t>
            </a:r>
            <a:r>
              <a:rPr lang="en-IN" dirty="0" smtClean="0"/>
              <a:t>Group</a:t>
            </a:r>
          </a:p>
          <a:p>
            <a:pPr lvl="1"/>
            <a:r>
              <a:rPr lang="en-IN" dirty="0" smtClean="0"/>
              <a:t>  </a:t>
            </a:r>
            <a:r>
              <a:rPr lang="en-IN" dirty="0"/>
              <a:t>Launched early 2015 </a:t>
            </a:r>
            <a:endParaRPr lang="en-IN" dirty="0" smtClean="0"/>
          </a:p>
          <a:p>
            <a:pPr lvl="1"/>
            <a:r>
              <a:rPr lang="en-IN" dirty="0" smtClean="0"/>
              <a:t> </a:t>
            </a:r>
            <a:r>
              <a:rPr lang="en-IN" dirty="0"/>
              <a:t>Pre-standardization </a:t>
            </a:r>
            <a:r>
              <a:rPr lang="en-IN" dirty="0" err="1"/>
              <a:t>actvities</a:t>
            </a:r>
            <a:r>
              <a:rPr lang="en-IN" dirty="0"/>
              <a:t> </a:t>
            </a:r>
            <a:endParaRPr lang="en-IN" dirty="0" smtClean="0"/>
          </a:p>
          <a:p>
            <a:pPr lvl="1"/>
            <a:r>
              <a:rPr lang="en-IN" dirty="0" smtClean="0"/>
              <a:t> </a:t>
            </a:r>
            <a:r>
              <a:rPr lang="en-IN" dirty="0"/>
              <a:t>Use cases and requirements </a:t>
            </a:r>
          </a:p>
          <a:p>
            <a:pPr lvl="1"/>
            <a:r>
              <a:rPr lang="en-IN" dirty="0" smtClean="0"/>
              <a:t>Experimental </a:t>
            </a:r>
            <a:r>
              <a:rPr lang="en-IN" dirty="0"/>
              <a:t>specs &amp; </a:t>
            </a:r>
            <a:r>
              <a:rPr lang="en-IN" dirty="0" err="1"/>
              <a:t>Plugfests</a:t>
            </a:r>
            <a:r>
              <a:rPr lang="en-IN" dirty="0"/>
              <a:t> </a:t>
            </a:r>
            <a:endParaRPr lang="en-IN" dirty="0" smtClean="0"/>
          </a:p>
          <a:p>
            <a:pPr lvl="1"/>
            <a:r>
              <a:rPr lang="en-IN" dirty="0" smtClean="0"/>
              <a:t> </a:t>
            </a:r>
            <a:r>
              <a:rPr lang="en-IN" dirty="0"/>
              <a:t>Liaisons with external groups </a:t>
            </a:r>
            <a:endParaRPr lang="en-IN" dirty="0" smtClean="0"/>
          </a:p>
          <a:p>
            <a:pPr lvl="1"/>
            <a:r>
              <a:rPr lang="en-IN" dirty="0" smtClean="0"/>
              <a:t> </a:t>
            </a:r>
            <a:r>
              <a:rPr lang="en-IN" dirty="0"/>
              <a:t>Test </a:t>
            </a:r>
            <a:r>
              <a:rPr lang="en-IN" dirty="0" smtClean="0"/>
              <a:t>frameworks</a:t>
            </a:r>
          </a:p>
          <a:p>
            <a:r>
              <a:rPr lang="en-IN" dirty="0" smtClean="0"/>
              <a:t>Web </a:t>
            </a:r>
            <a:r>
              <a:rPr lang="en-IN" dirty="0"/>
              <a:t>of things Working Group </a:t>
            </a:r>
            <a:endParaRPr lang="en-IN" dirty="0" smtClean="0"/>
          </a:p>
          <a:p>
            <a:pPr marL="0" indent="0">
              <a:buNone/>
            </a:pPr>
            <a:r>
              <a:rPr lang="en-IN" dirty="0"/>
              <a:t>	</a:t>
            </a:r>
            <a:r>
              <a:rPr lang="en-IN" dirty="0" smtClean="0"/>
              <a:t>Launched </a:t>
            </a:r>
            <a:r>
              <a:rPr lang="en-IN" dirty="0"/>
              <a:t>early 2017 </a:t>
            </a:r>
            <a:r>
              <a:rPr lang="en-IN" dirty="0" smtClean="0"/>
              <a:t>–</a:t>
            </a:r>
          </a:p>
          <a:p>
            <a:pPr marL="0" indent="0">
              <a:buNone/>
            </a:pPr>
            <a:r>
              <a:rPr lang="en-IN" dirty="0"/>
              <a:t>	</a:t>
            </a:r>
            <a:r>
              <a:rPr lang="en-IN" dirty="0" smtClean="0"/>
              <a:t>Cross </a:t>
            </a:r>
            <a:r>
              <a:rPr lang="en-IN" dirty="0"/>
              <a:t>domain vocabulary for thing descriptions </a:t>
            </a:r>
          </a:p>
          <a:p>
            <a:pPr marL="0" indent="0">
              <a:buNone/>
            </a:pPr>
            <a:r>
              <a:rPr lang="en-IN" dirty="0" smtClean="0"/>
              <a:t>	Serialization </a:t>
            </a:r>
            <a:r>
              <a:rPr lang="en-IN" dirty="0"/>
              <a:t>as JSON </a:t>
            </a:r>
            <a:endParaRPr lang="en-IN" dirty="0" smtClean="0"/>
          </a:p>
          <a:p>
            <a:pPr marL="0" indent="0">
              <a:buNone/>
            </a:pPr>
            <a:r>
              <a:rPr lang="en-IN" dirty="0"/>
              <a:t>	</a:t>
            </a:r>
            <a:r>
              <a:rPr lang="en-IN" dirty="0" smtClean="0"/>
              <a:t> </a:t>
            </a:r>
            <a:r>
              <a:rPr lang="en-IN" dirty="0"/>
              <a:t>Application APIs </a:t>
            </a:r>
          </a:p>
          <a:p>
            <a:pPr marL="0" indent="0">
              <a:buNone/>
            </a:pPr>
            <a:r>
              <a:rPr lang="en-IN" dirty="0" smtClean="0"/>
              <a:t>	Security </a:t>
            </a:r>
            <a:r>
              <a:rPr lang="en-IN" dirty="0"/>
              <a:t>review with help from other groups </a:t>
            </a:r>
          </a:p>
          <a:p>
            <a:pPr marL="0" indent="0">
              <a:buNone/>
            </a:pPr>
            <a:r>
              <a:rPr lang="en-IN" dirty="0" smtClean="0"/>
              <a:t>	Security </a:t>
            </a:r>
            <a:r>
              <a:rPr lang="en-IN" dirty="0"/>
              <a:t>metadata and cross platform approaches building on top of </a:t>
            </a:r>
            <a:r>
              <a:rPr lang="en-IN" dirty="0" smtClean="0"/>
              <a:t> </a:t>
            </a:r>
            <a:r>
              <a:rPr lang="en-IN" dirty="0" err="1" smtClean="0"/>
              <a:t>IoT</a:t>
            </a:r>
            <a:r>
              <a:rPr lang="en-IN" dirty="0" smtClean="0"/>
              <a:t> </a:t>
            </a:r>
            <a:r>
              <a:rPr lang="en-IN" dirty="0"/>
              <a:t>platform </a:t>
            </a:r>
            <a:r>
              <a:rPr lang="en-IN" dirty="0" smtClean="0"/>
              <a:t>security</a:t>
            </a:r>
            <a:endParaRPr lang="en-IN" dirty="0"/>
          </a:p>
        </p:txBody>
      </p:sp>
    </p:spTree>
    <p:extLst>
      <p:ext uri="{BB962C8B-B14F-4D97-AF65-F5344CB8AC3E}">
        <p14:creationId xmlns:p14="http://schemas.microsoft.com/office/powerpoint/2010/main" val="211965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400"/>
            <a:ext cx="8991600" cy="6553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99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OF IOT</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1977" y="1600200"/>
            <a:ext cx="712004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499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Distributing web of things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200"/>
            <a:ext cx="899159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175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 Stack</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3999" cy="5714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53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 OF IOT</a:t>
            </a:r>
          </a:p>
        </p:txBody>
      </p:sp>
      <p:sp>
        <p:nvSpPr>
          <p:cNvPr id="3" name="Content Placeholder 2"/>
          <p:cNvSpPr>
            <a:spLocks noGrp="1"/>
          </p:cNvSpPr>
          <p:nvPr>
            <p:ph idx="1"/>
          </p:nvPr>
        </p:nvSpPr>
        <p:spPr/>
        <p:txBody>
          <a:bodyPr/>
          <a:lstStyle/>
          <a:p>
            <a:r>
              <a:rPr lang="en-IN" b="1" dirty="0"/>
              <a:t>a network of connected devices with 1) unique identifiers in the form of an IP address which 2) have embedded technologies or are equipped with technologies that enable them to sense, gather data and communicate about the environment in which they reside and/or themselves.</a:t>
            </a:r>
            <a:endParaRPr lang="en-IN" dirty="0"/>
          </a:p>
        </p:txBody>
      </p:sp>
    </p:spTree>
    <p:extLst>
      <p:ext uri="{BB962C8B-B14F-4D97-AF65-F5344CB8AC3E}">
        <p14:creationId xmlns:p14="http://schemas.microsoft.com/office/powerpoint/2010/main" val="406266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305800"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59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IOT</a:t>
            </a:r>
            <a:endParaRPr lang="en-IN" dirty="0"/>
          </a:p>
        </p:txBody>
      </p:sp>
      <p:sp>
        <p:nvSpPr>
          <p:cNvPr id="3" name="Content Placeholder 2"/>
          <p:cNvSpPr>
            <a:spLocks noGrp="1"/>
          </p:cNvSpPr>
          <p:nvPr>
            <p:ph idx="1"/>
          </p:nvPr>
        </p:nvSpPr>
        <p:spPr/>
        <p:txBody>
          <a:bodyPr>
            <a:noAutofit/>
          </a:bodyPr>
          <a:lstStyle/>
          <a:p>
            <a:r>
              <a:rPr lang="en-IN" sz="2000" b="1" dirty="0"/>
              <a:t>There are 7 crucial </a:t>
            </a:r>
            <a:r>
              <a:rPr lang="en-IN" sz="2000" b="1" dirty="0" err="1"/>
              <a:t>IoT</a:t>
            </a:r>
            <a:r>
              <a:rPr lang="en-IN" sz="2000" b="1" dirty="0"/>
              <a:t> characteristics:</a:t>
            </a:r>
            <a:endParaRPr lang="en-IN" sz="2000" dirty="0"/>
          </a:p>
          <a:p>
            <a:r>
              <a:rPr lang="en-IN" sz="2000" b="1" dirty="0"/>
              <a:t>Connectivity.</a:t>
            </a:r>
            <a:r>
              <a:rPr lang="en-IN" sz="2000" dirty="0"/>
              <a:t> This doesn’t need too much further explanation. With everything going on in </a:t>
            </a:r>
            <a:r>
              <a:rPr lang="en-IN" sz="2000" dirty="0" err="1"/>
              <a:t>IoT</a:t>
            </a:r>
            <a:r>
              <a:rPr lang="en-IN" sz="2000" dirty="0"/>
              <a:t> devices and hardware, with sensors and other electronics and connected hardware and control systems there needs to be a connection between various levels.</a:t>
            </a:r>
          </a:p>
          <a:p>
            <a:r>
              <a:rPr lang="en-IN" sz="2000" b="1" dirty="0"/>
              <a:t>Things</a:t>
            </a:r>
            <a:r>
              <a:rPr lang="en-IN" sz="2000" dirty="0"/>
              <a:t>. Anything that can be tagged or connected as such as it’s designed to be connected. From sensors and household appliances to tagged livestock. Devices can contain sensors or sensing materials can be attached to devices and items.</a:t>
            </a:r>
          </a:p>
          <a:p>
            <a:r>
              <a:rPr lang="en-IN" sz="2000" b="1" dirty="0"/>
              <a:t>Data</a:t>
            </a:r>
            <a:r>
              <a:rPr lang="en-IN" sz="2000" dirty="0"/>
              <a:t>. Data is the glue of the Internet of Things, the first step towards action and intelligence.</a:t>
            </a:r>
          </a:p>
          <a:p>
            <a:r>
              <a:rPr lang="en-IN" sz="2000" b="1" dirty="0"/>
              <a:t>Communication</a:t>
            </a:r>
            <a:r>
              <a:rPr lang="en-IN" sz="2000" dirty="0"/>
              <a:t>. Devices get connected so they can communicate data and this data can be </a:t>
            </a:r>
            <a:r>
              <a:rPr lang="en-IN" sz="2000" dirty="0" err="1"/>
              <a:t>analyzed</a:t>
            </a:r>
            <a:r>
              <a:rPr lang="en-IN" sz="2000" dirty="0"/>
              <a:t>. Communication can occur over short distances or over a long range to very long range. Examples: Wi-Fi, </a:t>
            </a:r>
            <a:r>
              <a:rPr lang="en-IN" sz="2000" dirty="0">
                <a:hlinkClick r:id="rId2"/>
              </a:rPr>
              <a:t>LPWA</a:t>
            </a:r>
            <a:r>
              <a:rPr lang="en-IN" sz="2000" dirty="0"/>
              <a:t> network technologies such as </a:t>
            </a:r>
            <a:r>
              <a:rPr lang="en-IN" sz="2000" dirty="0" err="1">
                <a:hlinkClick r:id="rId3"/>
              </a:rPr>
              <a:t>LoRa</a:t>
            </a:r>
            <a:r>
              <a:rPr lang="en-IN" sz="2000" dirty="0"/>
              <a:t> or </a:t>
            </a:r>
            <a:r>
              <a:rPr lang="en-IN" sz="2000" dirty="0">
                <a:hlinkClick r:id="rId4"/>
              </a:rPr>
              <a:t>NB-</a:t>
            </a:r>
            <a:r>
              <a:rPr lang="en-IN" sz="2000" dirty="0" err="1">
                <a:hlinkClick r:id="rId4"/>
              </a:rPr>
              <a:t>IoT</a:t>
            </a:r>
            <a:r>
              <a:rPr lang="en-IN" sz="2000" dirty="0" smtClean="0"/>
              <a:t>.</a:t>
            </a:r>
            <a:endParaRPr lang="en-IN" sz="2000" dirty="0"/>
          </a:p>
        </p:txBody>
      </p:sp>
    </p:spTree>
    <p:extLst>
      <p:ext uri="{BB962C8B-B14F-4D97-AF65-F5344CB8AC3E}">
        <p14:creationId xmlns:p14="http://schemas.microsoft.com/office/powerpoint/2010/main" val="427838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 OF IOT</a:t>
            </a:r>
          </a:p>
        </p:txBody>
      </p:sp>
      <p:sp>
        <p:nvSpPr>
          <p:cNvPr id="3" name="Content Placeholder 2"/>
          <p:cNvSpPr>
            <a:spLocks noGrp="1"/>
          </p:cNvSpPr>
          <p:nvPr>
            <p:ph idx="1"/>
          </p:nvPr>
        </p:nvSpPr>
        <p:spPr/>
        <p:txBody>
          <a:bodyPr>
            <a:normAutofit fontScale="77500" lnSpcReduction="20000"/>
          </a:bodyPr>
          <a:lstStyle/>
          <a:p>
            <a:r>
              <a:rPr lang="en-IN" b="1" dirty="0"/>
              <a:t>Intelligence</a:t>
            </a:r>
            <a:r>
              <a:rPr lang="en-IN" dirty="0"/>
              <a:t>. The aspect of intelligence as in the sensing capabilities in </a:t>
            </a:r>
            <a:r>
              <a:rPr lang="en-IN" dirty="0" err="1"/>
              <a:t>IoT</a:t>
            </a:r>
            <a:r>
              <a:rPr lang="en-IN" dirty="0"/>
              <a:t> devices and the intelligence gathered from big data analytics (also artificial intelligence).</a:t>
            </a:r>
          </a:p>
          <a:p>
            <a:r>
              <a:rPr lang="en-IN" b="1" dirty="0"/>
              <a:t>Action</a:t>
            </a:r>
            <a:r>
              <a:rPr lang="en-IN" dirty="0"/>
              <a:t>. The consequence of intelligence. This can be manual action, action based upon debates regarding phenomena (for instance in </a:t>
            </a:r>
            <a:r>
              <a:rPr lang="en-IN" dirty="0">
                <a:hlinkClick r:id="rId2"/>
              </a:rPr>
              <a:t>smart factory</a:t>
            </a:r>
            <a:r>
              <a:rPr lang="en-IN" dirty="0"/>
              <a:t> decisions) and automation, often the most important piece.</a:t>
            </a:r>
          </a:p>
          <a:p>
            <a:r>
              <a:rPr lang="en-IN" b="1" dirty="0"/>
              <a:t>Ecosystem</a:t>
            </a:r>
            <a:r>
              <a:rPr lang="en-IN" dirty="0"/>
              <a:t>. The place of the Internet of Things from a perspective of other technologies, communities, goals and the picture in which the Internet of Things fits. The Internet of Everything dimension, the platform dimension and the need for solid partnerships.</a:t>
            </a:r>
          </a:p>
          <a:p>
            <a:endParaRPr lang="en-IN" dirty="0"/>
          </a:p>
        </p:txBody>
      </p:sp>
    </p:spTree>
    <p:extLst>
      <p:ext uri="{BB962C8B-B14F-4D97-AF65-F5344CB8AC3E}">
        <p14:creationId xmlns:p14="http://schemas.microsoft.com/office/powerpoint/2010/main" val="20766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M2M</a:t>
            </a:r>
            <a:endParaRPr lang="en-IN" dirty="0"/>
          </a:p>
        </p:txBody>
      </p:sp>
      <p:sp>
        <p:nvSpPr>
          <p:cNvPr id="3" name="Content Placeholder 2"/>
          <p:cNvSpPr>
            <a:spLocks noGrp="1"/>
          </p:cNvSpPr>
          <p:nvPr>
            <p:ph idx="1"/>
          </p:nvPr>
        </p:nvSpPr>
        <p:spPr/>
        <p:txBody>
          <a:bodyPr>
            <a:normAutofit fontScale="77500" lnSpcReduction="20000"/>
          </a:bodyPr>
          <a:lstStyle/>
          <a:p>
            <a:r>
              <a:rPr lang="en-IN" dirty="0"/>
              <a:t>Machine-to-machine communication, or M2M, is exactly as it sounds: two machines “communicating,” or exchanging data, without human interfacing or interaction. This includes serial connection, powerline connection (PLC), or </a:t>
            </a:r>
            <a:r>
              <a:rPr lang="en-IN" dirty="0">
                <a:hlinkClick r:id="rId2"/>
              </a:rPr>
              <a:t>wireless communications in the industrial Internet of Things</a:t>
            </a:r>
            <a:r>
              <a:rPr lang="en-IN" dirty="0"/>
              <a:t> (</a:t>
            </a:r>
            <a:r>
              <a:rPr lang="en-IN" dirty="0" err="1"/>
              <a:t>IoT</a:t>
            </a:r>
            <a:r>
              <a:rPr lang="en-IN" dirty="0"/>
              <a:t>). Switching over to wireless has made M2M communication much easier and enabled more applications to be connected.</a:t>
            </a:r>
          </a:p>
          <a:p>
            <a:r>
              <a:rPr lang="en-IN" dirty="0"/>
              <a:t>In general, when someone says M2M communication, they often are referring to cellular communication for embedded devices. Examples of M2M communication in this case would be vending machines sending out inventory information or ATM machines getting authorization to dispense cash.</a:t>
            </a:r>
          </a:p>
          <a:p>
            <a:endParaRPr lang="en-IN" dirty="0"/>
          </a:p>
        </p:txBody>
      </p:sp>
    </p:spTree>
    <p:extLst>
      <p:ext uri="{BB962C8B-B14F-4D97-AF65-F5344CB8AC3E}">
        <p14:creationId xmlns:p14="http://schemas.microsoft.com/office/powerpoint/2010/main" val="3599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a:t>Essentially, M2M networks are very similar to LAN or WAN networks, but are exclusively used to allow machines, sensors, and controls, to communicate. These devices feed information they collect back to other devices in the network. This process allows a human (or an intelligent control unit) to assess what is going on across the whole network and issue appropriate instructions to member devices.</a:t>
            </a:r>
          </a:p>
        </p:txBody>
      </p:sp>
    </p:spTree>
    <p:extLst>
      <p:ext uri="{BB962C8B-B14F-4D97-AF65-F5344CB8AC3E}">
        <p14:creationId xmlns:p14="http://schemas.microsoft.com/office/powerpoint/2010/main" val="287053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M2M AND IOT APPLICATIONS</a:t>
            </a:r>
            <a:endParaRPr lang="en-IN" dirty="0"/>
          </a:p>
        </p:txBody>
      </p:sp>
      <p:sp>
        <p:nvSpPr>
          <p:cNvPr id="3" name="Content Placeholder 2"/>
          <p:cNvSpPr>
            <a:spLocks noGrp="1"/>
          </p:cNvSpPr>
          <p:nvPr>
            <p:ph idx="1"/>
          </p:nvPr>
        </p:nvSpPr>
        <p:spPr/>
        <p:txBody>
          <a:bodyPr/>
          <a:lstStyle/>
          <a:p>
            <a:r>
              <a:rPr lang="en-IN" dirty="0" smtClean="0"/>
              <a:t>Manufacturing</a:t>
            </a:r>
          </a:p>
          <a:p>
            <a:r>
              <a:rPr lang="en-IN" dirty="0" smtClean="0"/>
              <a:t>Home appliances</a:t>
            </a:r>
          </a:p>
          <a:p>
            <a:r>
              <a:rPr lang="en-IN" dirty="0" smtClean="0"/>
              <a:t>Healthcare device management</a:t>
            </a:r>
          </a:p>
          <a:p>
            <a:r>
              <a:rPr lang="en-IN" dirty="0" smtClean="0"/>
              <a:t>Smart utility </a:t>
            </a:r>
            <a:r>
              <a:rPr lang="en-IN" dirty="0" err="1" smtClean="0"/>
              <a:t>managemnet</a:t>
            </a:r>
            <a:endParaRPr lang="en-IN" dirty="0" smtClean="0"/>
          </a:p>
          <a:p>
            <a:endParaRPr lang="en-IN" dirty="0"/>
          </a:p>
        </p:txBody>
      </p:sp>
    </p:spTree>
    <p:extLst>
      <p:ext uri="{BB962C8B-B14F-4D97-AF65-F5344CB8AC3E}">
        <p14:creationId xmlns:p14="http://schemas.microsoft.com/office/powerpoint/2010/main" val="1668267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1423</TotalTime>
  <Words>537</Words>
  <Application>Microsoft Office PowerPoint</Application>
  <PresentationFormat>On-screen Show (4:3)</PresentationFormat>
  <Paragraphs>65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IOT INTRODUCTION</vt:lpstr>
      <vt:lpstr>DEFINITION OF IOT</vt:lpstr>
      <vt:lpstr>DEFINITION OF IOT</vt:lpstr>
      <vt:lpstr>PowerPoint Presentation</vt:lpstr>
      <vt:lpstr>CHARACTERISTICS OF IOT</vt:lpstr>
      <vt:lpstr>CHARACTERISTICS OF IOT</vt:lpstr>
      <vt:lpstr>What is M2M</vt:lpstr>
      <vt:lpstr>CONT…</vt:lpstr>
      <vt:lpstr>M2M AND IOT APPLICATIONS</vt:lpstr>
      <vt:lpstr>End to End IoT architecture</vt:lpstr>
      <vt:lpstr>Physical design of IoT</vt:lpstr>
      <vt:lpstr>Physical design of IoT Block Diagram</vt:lpstr>
      <vt:lpstr>Logical design of IoT </vt:lpstr>
      <vt:lpstr>Challenges to IoT</vt:lpstr>
      <vt:lpstr>Interdependencies of IoT and cloud computing</vt:lpstr>
      <vt:lpstr>Web of Things</vt:lpstr>
      <vt:lpstr>PowerPoint Presentation</vt:lpstr>
      <vt:lpstr>Web of Things Groups</vt:lpstr>
      <vt:lpstr>PowerPoint Presentation</vt:lpstr>
      <vt:lpstr>Distributing web of things</vt:lpstr>
      <vt:lpstr>Communication Stack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INTRODUCTION</dc:title>
  <dc:creator>HIMANI PANDYA</dc:creator>
  <cp:lastModifiedBy>himani pandya</cp:lastModifiedBy>
  <cp:revision>14</cp:revision>
  <dcterms:created xsi:type="dcterms:W3CDTF">2006-08-16T00:00:00Z</dcterms:created>
  <dcterms:modified xsi:type="dcterms:W3CDTF">2021-07-08T04:16:47Z</dcterms:modified>
</cp:coreProperties>
</file>