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2" y="3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kadway.sukad.com/introduction-to-the-cam2p-model" TargetMode="External"/><Relationship Id="rId2" Type="http://schemas.openxmlformats.org/officeDocument/2006/relationships/hyperlink" Target="http://learning.sukad.com/courses/prince2-foundation" TargetMode="External"/><Relationship Id="rId1" Type="http://schemas.openxmlformats.org/officeDocument/2006/relationships/slideLayout" Target="../slideLayouts/slideLayout2.xml"/><Relationship Id="rId4" Type="http://schemas.openxmlformats.org/officeDocument/2006/relationships/hyperlink" Target="http://blog.sukad.com/how-to-differentiate-between-pm-method-and-pm-methodology/#_ftn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ukadway.sukad.com/introduction-to-the-cam2p-model" TargetMode="External"/><Relationship Id="rId2" Type="http://schemas.openxmlformats.org/officeDocument/2006/relationships/hyperlink" Target="http://learning.sukad.com/courses/prince2-foundation" TargetMode="External"/><Relationship Id="rId1" Type="http://schemas.openxmlformats.org/officeDocument/2006/relationships/slideLayout" Target="../slideLayouts/slideLayout2.xml"/><Relationship Id="rId4" Type="http://schemas.openxmlformats.org/officeDocument/2006/relationships/hyperlink" Target="http://blog.sukad.com/how-to-differentiate-between-pm-method-and-pm-methodology/#_ftn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pmi.org/learning/library/stakeholder-analysis-pivotal-practice-projects-890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lstStyle/>
          <a:p>
            <a:r>
              <a:rPr lang="en-IN" dirty="0"/>
              <a:t>SPM</a:t>
            </a:r>
          </a:p>
        </p:txBody>
      </p:sp>
      <p:sp>
        <p:nvSpPr>
          <p:cNvPr id="3" name="Subtitle 2"/>
          <p:cNvSpPr>
            <a:spLocks noGrp="1"/>
          </p:cNvSpPr>
          <p:nvPr>
            <p:ph type="subTitle" idx="1"/>
          </p:nvPr>
        </p:nvSpPr>
        <p:spPr>
          <a:xfrm>
            <a:off x="1676400" y="1295400"/>
            <a:ext cx="6400800" cy="1752600"/>
          </a:xfrm>
        </p:spPr>
        <p:txBody>
          <a:bodyPr>
            <a:noAutofit/>
          </a:bodyPr>
          <a:lstStyle/>
          <a:p>
            <a:r>
              <a:rPr lang="en-IN" sz="4000" b="1" dirty="0">
                <a:solidFill>
                  <a:schemeClr val="tx1"/>
                </a:solidFill>
              </a:rPr>
              <a:t>CHAPTER 1:</a:t>
            </a:r>
          </a:p>
          <a:p>
            <a:r>
              <a:rPr lang="en-IN" sz="4000" b="1" dirty="0">
                <a:solidFill>
                  <a:schemeClr val="tx1"/>
                </a:solidFill>
              </a:rPr>
              <a:t>Introduction to Software Project Management (SPM)</a:t>
            </a:r>
          </a:p>
          <a:p>
            <a:endParaRPr lang="en-IN" sz="4000" b="1" dirty="0">
              <a:solidFill>
                <a:schemeClr val="tx1"/>
              </a:solidFill>
            </a:endParaRPr>
          </a:p>
          <a:p>
            <a:r>
              <a:rPr lang="en-IN" sz="4000" b="1" dirty="0">
                <a:solidFill>
                  <a:schemeClr val="tx1"/>
                </a:solidFill>
              </a:rPr>
              <a:t>Asst. </a:t>
            </a:r>
            <a:r>
              <a:rPr lang="en-IN" sz="4000" b="1" dirty="0" err="1">
                <a:solidFill>
                  <a:schemeClr val="tx1"/>
                </a:solidFill>
              </a:rPr>
              <a:t>Prof.Himani</a:t>
            </a:r>
            <a:r>
              <a:rPr lang="en-IN" sz="4000" b="1" dirty="0">
                <a:solidFill>
                  <a:schemeClr val="tx1"/>
                </a:solidFill>
              </a:rPr>
              <a:t> Joshi</a:t>
            </a:r>
          </a:p>
          <a:p>
            <a:r>
              <a:rPr lang="en-IN" sz="4000" b="1" dirty="0">
                <a:solidFill>
                  <a:schemeClr val="tx1"/>
                </a:solidFill>
              </a:rPr>
              <a:t>IT </a:t>
            </a:r>
            <a:r>
              <a:rPr lang="en-IN" sz="4000" b="1" dirty="0" err="1">
                <a:solidFill>
                  <a:schemeClr val="tx1"/>
                </a:solidFill>
              </a:rPr>
              <a:t>dept</a:t>
            </a:r>
            <a:endParaRPr lang="en-IN" sz="4000" b="1" dirty="0">
              <a:solidFill>
                <a:schemeClr val="tx1"/>
              </a:solidFill>
            </a:endParaRPr>
          </a:p>
          <a:p>
            <a:r>
              <a:rPr lang="en-IN" sz="4000" b="1" dirty="0" err="1">
                <a:solidFill>
                  <a:schemeClr val="tx1"/>
                </a:solidFill>
              </a:rPr>
              <a:t>SPCE,Bakrol</a:t>
            </a:r>
            <a:endParaRPr lang="en-IN" sz="4000" b="1" dirty="0">
              <a:solidFill>
                <a:schemeClr val="tx1"/>
              </a:solidFill>
            </a:endParaRPr>
          </a:p>
        </p:txBody>
      </p:sp>
    </p:spTree>
    <p:extLst>
      <p:ext uri="{BB962C8B-B14F-4D97-AF65-F5344CB8AC3E}">
        <p14:creationId xmlns:p14="http://schemas.microsoft.com/office/powerpoint/2010/main" val="425839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plan supplements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89154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50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and Methodology</a:t>
            </a:r>
          </a:p>
        </p:txBody>
      </p:sp>
      <p:sp>
        <p:nvSpPr>
          <p:cNvPr id="3" name="Content Placeholder 2"/>
          <p:cNvSpPr>
            <a:spLocks noGrp="1"/>
          </p:cNvSpPr>
          <p:nvPr>
            <p:ph idx="1"/>
          </p:nvPr>
        </p:nvSpPr>
        <p:spPr/>
        <p:txBody>
          <a:bodyPr>
            <a:normAutofit lnSpcReduction="10000"/>
          </a:bodyPr>
          <a:lstStyle/>
          <a:p>
            <a:r>
              <a:rPr lang="en-IN" dirty="0"/>
              <a:t>Methods: a procedure or process for attaining an object: such as a systematic procedure, technique, or mode of inquiry employed by or proper to a particular discipline or a systematic plan followed in presenting material for instruction”.</a:t>
            </a:r>
          </a:p>
          <a:p>
            <a:r>
              <a:rPr lang="en-IN" dirty="0"/>
              <a:t>In other words, a method refers to a single action, tool, technique, process, or way of doing something.</a:t>
            </a:r>
          </a:p>
          <a:p>
            <a:pPr marL="0" indent="0">
              <a:buNone/>
            </a:pPr>
            <a:endParaRPr lang="en-IN" dirty="0"/>
          </a:p>
        </p:txBody>
      </p:sp>
    </p:spTree>
    <p:extLst>
      <p:ext uri="{BB962C8B-B14F-4D97-AF65-F5344CB8AC3E}">
        <p14:creationId xmlns:p14="http://schemas.microsoft.com/office/powerpoint/2010/main" val="56301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Methodology:</a:t>
            </a:r>
          </a:p>
          <a:p>
            <a:r>
              <a:rPr lang="en-IN" dirty="0"/>
              <a:t> “a body of methods, rules, and postulates employed by a discipline; a particular procedure or set of procedures”.</a:t>
            </a:r>
          </a:p>
          <a:p>
            <a:r>
              <a:rPr lang="en-IN" dirty="0"/>
              <a:t>Essentially, a methodology is a collection of methods, practices, processes, techniques, procedures, and rules. In project management, methodologies are specific, strict, and usually contain a series of steps and activities for each phase of the project’s life cycle. They’re defined approaches that show us exactly what steps to take next, the motivation behind each step, and how a project stage should be performed.</a:t>
            </a:r>
          </a:p>
          <a:p>
            <a:endParaRPr lang="en-IN" dirty="0"/>
          </a:p>
        </p:txBody>
      </p:sp>
    </p:spTree>
    <p:extLst>
      <p:ext uri="{BB962C8B-B14F-4D97-AF65-F5344CB8AC3E}">
        <p14:creationId xmlns:p14="http://schemas.microsoft.com/office/powerpoint/2010/main" val="347889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sz="3200" dirty="0"/>
              <a:t>To differentiate between method and methodology, please reflect on the following:</a:t>
            </a:r>
          </a:p>
        </p:txBody>
      </p:sp>
      <p:sp>
        <p:nvSpPr>
          <p:cNvPr id="3" name="Content Placeholder 2"/>
          <p:cNvSpPr>
            <a:spLocks noGrp="1"/>
          </p:cNvSpPr>
          <p:nvPr>
            <p:ph idx="1"/>
          </p:nvPr>
        </p:nvSpPr>
        <p:spPr/>
        <p:txBody>
          <a:bodyPr>
            <a:noAutofit/>
          </a:bodyPr>
          <a:lstStyle/>
          <a:p>
            <a:pPr algn="just" fontAlgn="base"/>
            <a:r>
              <a:rPr lang="en-IN" sz="2000" dirty="0">
                <a:hlinkClick r:id="rId2"/>
              </a:rPr>
              <a:t>PRINCE2</a:t>
            </a:r>
            <a:r>
              <a:rPr lang="en-IN" sz="2000" dirty="0"/>
              <a:t>®is a method; “</a:t>
            </a:r>
            <a:r>
              <a:rPr lang="en-IN" sz="2000" b="1" i="1" dirty="0"/>
              <a:t>PRINCE2 (Projects IN Controlled Environments)</a:t>
            </a:r>
            <a:r>
              <a:rPr lang="en-IN" sz="2000" i="1" dirty="0"/>
              <a:t> is a structured project management method</a:t>
            </a:r>
            <a:r>
              <a:rPr lang="en-IN" sz="2000" dirty="0"/>
              <a:t>” (What is PRINCE2®, 2015). Notice the use of the terms ‘structured’ and ‘method.’</a:t>
            </a:r>
          </a:p>
          <a:p>
            <a:pPr algn="just" fontAlgn="base"/>
            <a:r>
              <a:rPr lang="en-IN" sz="2000" dirty="0" err="1"/>
              <a:t>PRiSM</a:t>
            </a:r>
            <a:r>
              <a:rPr lang="en-IN" sz="2000" dirty="0"/>
              <a:t>™ (from GPM) is a method; Projects integrating Sustainable Methods and have specific deliverables and steps that one should apply to the project life cycle.</a:t>
            </a:r>
          </a:p>
          <a:p>
            <a:pPr algn="just" fontAlgn="base"/>
            <a:r>
              <a:rPr lang="en-IN" sz="2000" dirty="0"/>
              <a:t>SUKAD developed a methodological approach that is based on a project life cycle, which is </a:t>
            </a:r>
            <a:r>
              <a:rPr lang="en-IN" sz="2000" dirty="0">
                <a:hlinkClick r:id="rId3"/>
              </a:rPr>
              <a:t>The Customizable and Adaptable </a:t>
            </a:r>
            <a:r>
              <a:rPr lang="en-IN" sz="2000" b="1" dirty="0">
                <a:hlinkClick r:id="rId3"/>
              </a:rPr>
              <a:t>Methodology</a:t>
            </a:r>
            <a:r>
              <a:rPr lang="en-IN" sz="2000" dirty="0">
                <a:hlinkClick r:id="rId3"/>
              </a:rPr>
              <a:t> for Managing Projects™</a:t>
            </a:r>
            <a:r>
              <a:rPr lang="en-IN" sz="2000" dirty="0"/>
              <a:t> (CAMMP™</a:t>
            </a:r>
            <a:r>
              <a:rPr lang="en-IN" sz="2000" dirty="0">
                <a:hlinkClick r:id="rId4"/>
              </a:rPr>
              <a:t>[3]</a:t>
            </a:r>
            <a:r>
              <a:rPr lang="en-IN" sz="2000" dirty="0"/>
              <a:t>). Notice the use of the term ‘methodology’ and not ‘method,’ which is not an error. The reason for the use of the term methodology is because CAMMP™ offers an approach that is not rigid or fixed. The CAMMP™ project life cycle has to be customized and adapted to the organizational and project context. The customized and adapted version, for a specific project’s type, become a method.</a:t>
            </a:r>
          </a:p>
          <a:p>
            <a:pPr marL="0" indent="0" algn="just">
              <a:buNone/>
            </a:pPr>
            <a:br>
              <a:rPr lang="en-IN" sz="2000" dirty="0"/>
            </a:br>
            <a:endParaRPr lang="en-IN" sz="2000" dirty="0"/>
          </a:p>
        </p:txBody>
      </p:sp>
    </p:spTree>
    <p:extLst>
      <p:ext uri="{BB962C8B-B14F-4D97-AF65-F5344CB8AC3E}">
        <p14:creationId xmlns:p14="http://schemas.microsoft.com/office/powerpoint/2010/main" val="3897215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Following are the most frequently used project management methodologies in the project management practice:</a:t>
            </a:r>
          </a:p>
        </p:txBody>
      </p:sp>
      <p:sp>
        <p:nvSpPr>
          <p:cNvPr id="3" name="Content Placeholder 2"/>
          <p:cNvSpPr>
            <a:spLocks noGrp="1"/>
          </p:cNvSpPr>
          <p:nvPr>
            <p:ph idx="1"/>
          </p:nvPr>
        </p:nvSpPr>
        <p:spPr/>
        <p:txBody>
          <a:bodyPr>
            <a:normAutofit fontScale="85000" lnSpcReduction="20000"/>
          </a:bodyPr>
          <a:lstStyle/>
          <a:p>
            <a:r>
              <a:rPr lang="en-IN" dirty="0"/>
              <a:t> Adaptive Project Framework: In this methodology, the project scope is a variable. Additionally, the time and the cost are constants for the project. Therefore, during the project execution, the project scope is adjusted in order to get the maximum business value from the project.</a:t>
            </a:r>
          </a:p>
          <a:p>
            <a:r>
              <a:rPr lang="en-IN" dirty="0"/>
              <a:t>Agile Software Development Agile software development methodology is for a project that needs extreme agility in requirements. The key features of agile are its short-termed delivery cycles (sprints), agile requirements, dynamic team culture, less restrictive project control and emphasis on real-time communication.</a:t>
            </a:r>
          </a:p>
          <a:p>
            <a:endParaRPr lang="en-IN" dirty="0"/>
          </a:p>
        </p:txBody>
      </p:sp>
    </p:spTree>
    <p:extLst>
      <p:ext uri="{BB962C8B-B14F-4D97-AF65-F5344CB8AC3E}">
        <p14:creationId xmlns:p14="http://schemas.microsoft.com/office/powerpoint/2010/main" val="139972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Scrum :This is an agile methodology. The main goal of this methodology is to improve team productivity dramatically by removing every possible burden. Scrum projects are managed by a Scrum master.</a:t>
            </a:r>
          </a:p>
          <a:p>
            <a:r>
              <a:rPr lang="en-IN" dirty="0"/>
              <a:t>Spiral: Spiral methodology is the extended waterfall model with prototyping. This method is used instead of using the waterfall model for large projects.</a:t>
            </a:r>
          </a:p>
          <a:p>
            <a:endParaRPr lang="en-IN" dirty="0"/>
          </a:p>
          <a:p>
            <a:endParaRPr lang="en-IN" dirty="0"/>
          </a:p>
        </p:txBody>
      </p:sp>
    </p:spTree>
    <p:extLst>
      <p:ext uri="{BB962C8B-B14F-4D97-AF65-F5344CB8AC3E}">
        <p14:creationId xmlns:p14="http://schemas.microsoft.com/office/powerpoint/2010/main" val="90141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lgn="just" fontAlgn="base"/>
            <a:r>
              <a:rPr lang="en-IN" sz="2000" dirty="0">
                <a:hlinkClick r:id="rId2"/>
              </a:rPr>
              <a:t>PRINCE2</a:t>
            </a:r>
            <a:r>
              <a:rPr lang="en-IN" sz="2000" dirty="0"/>
              <a:t>®is a method; “</a:t>
            </a:r>
            <a:r>
              <a:rPr lang="en-IN" sz="2000" b="1" i="1" dirty="0"/>
              <a:t>PRINCE2 (Projects IN Controlled Environments)</a:t>
            </a:r>
            <a:r>
              <a:rPr lang="en-IN" sz="2000" i="1" dirty="0"/>
              <a:t> is a structured project management method</a:t>
            </a:r>
            <a:r>
              <a:rPr lang="en-IN" sz="2000" dirty="0"/>
              <a:t>” (What is PRINCE2®, 2015). Notice the use of the terms ‘structured’ and ‘method.’</a:t>
            </a:r>
          </a:p>
          <a:p>
            <a:pPr algn="just" fontAlgn="base"/>
            <a:r>
              <a:rPr lang="en-IN" sz="2000" dirty="0" err="1"/>
              <a:t>PRiSM</a:t>
            </a:r>
            <a:r>
              <a:rPr lang="en-IN" sz="2000" dirty="0"/>
              <a:t>™ (from GPM) is a method; Projects integrating Sustainable Methods and have specific deliverables and steps that one should apply to the project life cycle.</a:t>
            </a:r>
          </a:p>
          <a:p>
            <a:pPr algn="just" fontAlgn="base"/>
            <a:r>
              <a:rPr lang="en-IN" sz="2000" dirty="0"/>
              <a:t>SUKAD developed a methodological approach that is based on a project life cycle, which is </a:t>
            </a:r>
            <a:r>
              <a:rPr lang="en-IN" sz="2000" dirty="0">
                <a:hlinkClick r:id="rId3"/>
              </a:rPr>
              <a:t>The Customizable and Adaptable </a:t>
            </a:r>
            <a:r>
              <a:rPr lang="en-IN" sz="2000" b="1" dirty="0">
                <a:hlinkClick r:id="rId3"/>
              </a:rPr>
              <a:t>Methodology</a:t>
            </a:r>
            <a:r>
              <a:rPr lang="en-IN" sz="2000" dirty="0">
                <a:hlinkClick r:id="rId3"/>
              </a:rPr>
              <a:t> for Managing Projects™</a:t>
            </a:r>
            <a:r>
              <a:rPr lang="en-IN" sz="2000" dirty="0"/>
              <a:t> (CAMMP™</a:t>
            </a:r>
            <a:r>
              <a:rPr lang="en-IN" sz="2000" dirty="0">
                <a:hlinkClick r:id="rId4"/>
              </a:rPr>
              <a:t>[3]</a:t>
            </a:r>
            <a:r>
              <a:rPr lang="en-IN" sz="2000" dirty="0"/>
              <a:t>). Notice the use of the term ‘methodology’ and not ‘method,’ which is not an error. The reason for the use of the term methodology is because CAMMP™ offers an approach that is not rigid or fixed. The CAMMP™ project life cycle has to be customized and adapted to the organizational and project context. The customized and adapted version, for a specific project’s type, become a method.</a:t>
            </a:r>
          </a:p>
        </p:txBody>
      </p:sp>
    </p:spTree>
    <p:extLst>
      <p:ext uri="{BB962C8B-B14F-4D97-AF65-F5344CB8AC3E}">
        <p14:creationId xmlns:p14="http://schemas.microsoft.com/office/powerpoint/2010/main" val="297125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Categorizing Software Projects</a:t>
            </a:r>
          </a:p>
        </p:txBody>
      </p:sp>
      <p:sp>
        <p:nvSpPr>
          <p:cNvPr id="3" name="Content Placeholder 2"/>
          <p:cNvSpPr>
            <a:spLocks noGrp="1"/>
          </p:cNvSpPr>
          <p:nvPr>
            <p:ph idx="1"/>
          </p:nvPr>
        </p:nvSpPr>
        <p:spPr/>
        <p:txBody>
          <a:bodyPr/>
          <a:lstStyle/>
          <a:p>
            <a:pPr fontAlgn="base"/>
            <a:r>
              <a:rPr lang="en-IN" b="1" dirty="0"/>
              <a:t>Compulsory Vs Voluntary systems (projects):</a:t>
            </a:r>
            <a:endParaRPr lang="en-IN" dirty="0"/>
          </a:p>
          <a:p>
            <a:pPr lvl="1" fontAlgn="base"/>
            <a:r>
              <a:rPr lang="en-IN" dirty="0"/>
              <a:t>Compulsory systems are the systems which the staff of an organisation have to use if they want to do a task.</a:t>
            </a:r>
          </a:p>
          <a:p>
            <a:pPr lvl="1" fontAlgn="base"/>
            <a:r>
              <a:rPr lang="en-IN" dirty="0"/>
              <a:t>Voluntary systems are the systems which are voluntarily used by the users </a:t>
            </a:r>
            <a:r>
              <a:rPr lang="en-IN" dirty="0" err="1"/>
              <a:t>eg</a:t>
            </a:r>
            <a:r>
              <a:rPr lang="en-IN" dirty="0"/>
              <a:t>. computer gaming, school project, etc.</a:t>
            </a:r>
          </a:p>
          <a:p>
            <a:pPr marL="0" indent="0">
              <a:buNone/>
            </a:pPr>
            <a:endParaRPr lang="en-IN" dirty="0"/>
          </a:p>
        </p:txBody>
      </p:sp>
    </p:spTree>
    <p:extLst>
      <p:ext uri="{BB962C8B-B14F-4D97-AF65-F5344CB8AC3E}">
        <p14:creationId xmlns:p14="http://schemas.microsoft.com/office/powerpoint/2010/main" val="409891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Categorizing Software Projects</a:t>
            </a:r>
          </a:p>
        </p:txBody>
      </p:sp>
      <p:sp>
        <p:nvSpPr>
          <p:cNvPr id="3" name="Content Placeholder 2"/>
          <p:cNvSpPr>
            <a:spLocks noGrp="1"/>
          </p:cNvSpPr>
          <p:nvPr>
            <p:ph idx="1"/>
          </p:nvPr>
        </p:nvSpPr>
        <p:spPr/>
        <p:txBody>
          <a:bodyPr/>
          <a:lstStyle/>
          <a:p>
            <a:pPr fontAlgn="base"/>
            <a:r>
              <a:rPr lang="en-IN" b="1" dirty="0"/>
              <a:t>Information Vs Embedded systems (projects):</a:t>
            </a:r>
            <a:endParaRPr lang="en-IN" dirty="0"/>
          </a:p>
          <a:p>
            <a:pPr lvl="1" fontAlgn="base"/>
            <a:r>
              <a:rPr lang="en-IN" dirty="0"/>
              <a:t>Information systems are used by staff to carry out office processes and tasks </a:t>
            </a:r>
            <a:r>
              <a:rPr lang="en-IN" dirty="0" err="1"/>
              <a:t>eg</a:t>
            </a:r>
            <a:r>
              <a:rPr lang="en-IN" dirty="0"/>
              <a:t>. stock control system.</a:t>
            </a:r>
          </a:p>
          <a:p>
            <a:pPr lvl="1" fontAlgn="base"/>
            <a:r>
              <a:rPr lang="en-IN" dirty="0"/>
              <a:t>Embedded systems are used to control machines </a:t>
            </a:r>
            <a:r>
              <a:rPr lang="en-IN" dirty="0" err="1"/>
              <a:t>eg</a:t>
            </a:r>
            <a:r>
              <a:rPr lang="en-IN" dirty="0"/>
              <a:t>. a system controlling equipment in a building.</a:t>
            </a:r>
          </a:p>
          <a:p>
            <a:pPr marL="0" indent="0">
              <a:buNone/>
            </a:pPr>
            <a:endParaRPr lang="en-IN" dirty="0"/>
          </a:p>
        </p:txBody>
      </p:sp>
    </p:spTree>
    <p:extLst>
      <p:ext uri="{BB962C8B-B14F-4D97-AF65-F5344CB8AC3E}">
        <p14:creationId xmlns:p14="http://schemas.microsoft.com/office/powerpoint/2010/main" val="14003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Charter</a:t>
            </a:r>
          </a:p>
        </p:txBody>
      </p:sp>
      <p:sp>
        <p:nvSpPr>
          <p:cNvPr id="3" name="Content Placeholder 2"/>
          <p:cNvSpPr>
            <a:spLocks noGrp="1"/>
          </p:cNvSpPr>
          <p:nvPr>
            <p:ph idx="1"/>
          </p:nvPr>
        </p:nvSpPr>
        <p:spPr/>
        <p:txBody>
          <a:bodyPr>
            <a:normAutofit fontScale="92500" lnSpcReduction="10000"/>
          </a:bodyPr>
          <a:lstStyle/>
          <a:p>
            <a:r>
              <a:rPr lang="en-IN" dirty="0"/>
              <a:t>A project charter is a short document that explains the project in clear, concise wording for high level management. </a:t>
            </a:r>
          </a:p>
          <a:p>
            <a:r>
              <a:rPr lang="en-IN" dirty="0"/>
              <a:t>Project charters outline the entirety of projects to help teams quickly understand the goals, tasks, timelines, and stakeholders.</a:t>
            </a:r>
          </a:p>
          <a:p>
            <a:r>
              <a:rPr lang="en-IN" dirty="0"/>
              <a:t>SMART method: When preparing the project charter, utilize the SMART method. Be Specific, ensure your goals are Measurable, Attainable, Relevant to the project, and Timely.</a:t>
            </a:r>
          </a:p>
        </p:txBody>
      </p:sp>
    </p:spTree>
    <p:extLst>
      <p:ext uri="{BB962C8B-B14F-4D97-AF65-F5344CB8AC3E}">
        <p14:creationId xmlns:p14="http://schemas.microsoft.com/office/powerpoint/2010/main" val="90485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S/W projects vs. other types of projects</a:t>
            </a:r>
          </a:p>
        </p:txBody>
      </p:sp>
      <p:sp>
        <p:nvSpPr>
          <p:cNvPr id="3" name="Content Placeholder 2"/>
          <p:cNvSpPr>
            <a:spLocks noGrp="1"/>
          </p:cNvSpPr>
          <p:nvPr>
            <p:ph idx="1"/>
          </p:nvPr>
        </p:nvSpPr>
        <p:spPr/>
        <p:txBody>
          <a:bodyPr/>
          <a:lstStyle/>
          <a:p>
            <a:r>
              <a:rPr lang="en-IN" dirty="0"/>
              <a:t>Invisibility</a:t>
            </a:r>
          </a:p>
          <a:p>
            <a:r>
              <a:rPr lang="en-IN" dirty="0"/>
              <a:t>Conformity</a:t>
            </a:r>
          </a:p>
          <a:p>
            <a:r>
              <a:rPr lang="en-IN" dirty="0"/>
              <a:t>Complexity</a:t>
            </a:r>
          </a:p>
          <a:p>
            <a:r>
              <a:rPr lang="en-IN" dirty="0"/>
              <a:t>Flexibility</a:t>
            </a:r>
          </a:p>
          <a:p>
            <a:pPr marL="0" indent="0">
              <a:buNone/>
            </a:pPr>
            <a:endParaRPr lang="en-IN" dirty="0"/>
          </a:p>
        </p:txBody>
      </p:sp>
    </p:spTree>
    <p:extLst>
      <p:ext uri="{BB962C8B-B14F-4D97-AF65-F5344CB8AC3E}">
        <p14:creationId xmlns:p14="http://schemas.microsoft.com/office/powerpoint/2010/main" val="2370794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does the project charter contain?</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IN" b="1" dirty="0"/>
              <a:t>Purpose and objectives </a:t>
            </a:r>
            <a:r>
              <a:rPr lang="en-IN" dirty="0"/>
              <a:t>of the project in clear, concise language</a:t>
            </a:r>
          </a:p>
          <a:p>
            <a:pPr fontAlgn="base"/>
            <a:r>
              <a:rPr lang="en-IN" b="1" dirty="0"/>
              <a:t>Requirements </a:t>
            </a:r>
            <a:r>
              <a:rPr lang="en-IN" dirty="0"/>
              <a:t>of the project at a very high level and without much detail</a:t>
            </a:r>
          </a:p>
          <a:p>
            <a:pPr fontAlgn="base"/>
            <a:r>
              <a:rPr lang="en-IN" b="1" dirty="0"/>
              <a:t>Project description </a:t>
            </a:r>
            <a:r>
              <a:rPr lang="en-IN" dirty="0"/>
              <a:t>in a paragraph or two that explains the project</a:t>
            </a:r>
          </a:p>
          <a:p>
            <a:pPr fontAlgn="base"/>
            <a:r>
              <a:rPr lang="en-IN" dirty="0"/>
              <a:t>Known high-level, major </a:t>
            </a:r>
            <a:r>
              <a:rPr lang="en-IN" b="1" dirty="0"/>
              <a:t>categories of risks </a:t>
            </a:r>
            <a:r>
              <a:rPr lang="en-IN" dirty="0"/>
              <a:t>for the project</a:t>
            </a:r>
          </a:p>
          <a:p>
            <a:pPr fontAlgn="base"/>
            <a:r>
              <a:rPr lang="en-IN" b="1" dirty="0"/>
              <a:t>Schedule of events </a:t>
            </a:r>
            <a:r>
              <a:rPr lang="en-IN" dirty="0"/>
              <a:t>with the start and end dates</a:t>
            </a:r>
          </a:p>
          <a:p>
            <a:pPr fontAlgn="base"/>
            <a:r>
              <a:rPr lang="en-IN" dirty="0"/>
              <a:t>Major events or </a:t>
            </a:r>
            <a:r>
              <a:rPr lang="en-IN" b="1" dirty="0"/>
              <a:t>milestones</a:t>
            </a:r>
            <a:r>
              <a:rPr lang="en-IN" dirty="0"/>
              <a:t> along the path.</a:t>
            </a:r>
          </a:p>
          <a:p>
            <a:pPr fontAlgn="base"/>
            <a:r>
              <a:rPr lang="en-IN" b="1" dirty="0"/>
              <a:t>Budget </a:t>
            </a:r>
            <a:r>
              <a:rPr lang="en-IN" dirty="0"/>
              <a:t>or summary of how much the project will cost</a:t>
            </a:r>
          </a:p>
          <a:p>
            <a:pPr fontAlgn="base"/>
            <a:r>
              <a:rPr lang="en-IN" b="1" dirty="0"/>
              <a:t>Requirements from the organization </a:t>
            </a:r>
            <a:r>
              <a:rPr lang="en-IN" dirty="0"/>
              <a:t>for approval, including what to approve, who will approve, and how to get the approval</a:t>
            </a:r>
          </a:p>
          <a:p>
            <a:pPr fontAlgn="base"/>
            <a:r>
              <a:rPr lang="en-IN" b="1" dirty="0"/>
              <a:t>Key players or stakeholders </a:t>
            </a:r>
            <a:r>
              <a:rPr lang="en-IN" dirty="0"/>
              <a:t>in charge of which parts of the project and who will approve the plans to go through</a:t>
            </a:r>
          </a:p>
          <a:p>
            <a:pPr fontAlgn="base"/>
            <a:r>
              <a:rPr lang="en-IN" b="1" dirty="0"/>
              <a:t>An introduction of the project manager, project sponsor, and their authority level</a:t>
            </a:r>
          </a:p>
        </p:txBody>
      </p:sp>
    </p:spTree>
    <p:extLst>
      <p:ext uri="{BB962C8B-B14F-4D97-AF65-F5344CB8AC3E}">
        <p14:creationId xmlns:p14="http://schemas.microsoft.com/office/powerpoint/2010/main" val="174064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 of project charter</a:t>
            </a:r>
          </a:p>
        </p:txBody>
      </p:sp>
      <p:sp>
        <p:nvSpPr>
          <p:cNvPr id="3" name="Content Placeholder 2"/>
          <p:cNvSpPr>
            <a:spLocks noGrp="1"/>
          </p:cNvSpPr>
          <p:nvPr>
            <p:ph idx="1"/>
          </p:nvPr>
        </p:nvSpPr>
        <p:spPr/>
        <p:txBody>
          <a:bodyPr>
            <a:normAutofit fontScale="77500" lnSpcReduction="20000"/>
          </a:bodyPr>
          <a:lstStyle/>
          <a:p>
            <a:pPr fontAlgn="base"/>
            <a:r>
              <a:rPr lang="en-IN" dirty="0"/>
              <a:t>Formally authorizes the project to commence</a:t>
            </a:r>
          </a:p>
          <a:p>
            <a:pPr fontAlgn="base"/>
            <a:r>
              <a:rPr lang="en-IN" dirty="0"/>
              <a:t>Creates a common vision and shared understanding of the project</a:t>
            </a:r>
          </a:p>
          <a:p>
            <a:pPr fontAlgn="base"/>
            <a:r>
              <a:rPr lang="en-IN" dirty="0"/>
              <a:t>Empowers the project manager to lead the project</a:t>
            </a:r>
          </a:p>
          <a:p>
            <a:pPr fontAlgn="base"/>
            <a:r>
              <a:rPr lang="en-IN" dirty="0"/>
              <a:t>Identifies the high-level objectives and scope of the project</a:t>
            </a:r>
          </a:p>
          <a:p>
            <a:pPr fontAlgn="base"/>
            <a:r>
              <a:rPr lang="en-IN" dirty="0"/>
              <a:t>Defines what success will look like at the end of the project</a:t>
            </a:r>
          </a:p>
          <a:p>
            <a:pPr fontAlgn="base"/>
            <a:r>
              <a:rPr lang="en-IN" dirty="0"/>
              <a:t>Gains support for the project by announcing it to the whole organization</a:t>
            </a:r>
          </a:p>
          <a:p>
            <a:pPr fontAlgn="base"/>
            <a:r>
              <a:rPr lang="en-IN" dirty="0"/>
              <a:t>Ensures that key stakeholders are aware of the project</a:t>
            </a:r>
          </a:p>
          <a:p>
            <a:pPr fontAlgn="base"/>
            <a:r>
              <a:rPr lang="en-IN" dirty="0"/>
              <a:t>Secures budget and resources for the project</a:t>
            </a:r>
          </a:p>
          <a:p>
            <a:pPr fontAlgn="base"/>
            <a:r>
              <a:rPr lang="en-IN" dirty="0"/>
              <a:t>Serves as the point of reference for the project team</a:t>
            </a:r>
          </a:p>
          <a:p>
            <a:pPr marL="0" indent="0">
              <a:buNone/>
            </a:pPr>
            <a:endParaRPr lang="en-IN" dirty="0"/>
          </a:p>
        </p:txBody>
      </p:sp>
    </p:spTree>
    <p:extLst>
      <p:ext uri="{BB962C8B-B14F-4D97-AF65-F5344CB8AC3E}">
        <p14:creationId xmlns:p14="http://schemas.microsoft.com/office/powerpoint/2010/main" val="1353099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One-page project charter example</a:t>
            </a:r>
            <a:endParaRPr lang="en-IN" dirty="0"/>
          </a:p>
        </p:txBody>
      </p:sp>
      <p:sp>
        <p:nvSpPr>
          <p:cNvPr id="3" name="Content Placeholder 2"/>
          <p:cNvSpPr>
            <a:spLocks noGrp="1"/>
          </p:cNvSpPr>
          <p:nvPr>
            <p:ph idx="1"/>
          </p:nvPr>
        </p:nvSpPr>
        <p:spPr/>
        <p:txBody>
          <a:bodyPr>
            <a:normAutofit lnSpcReduction="10000"/>
          </a:bodyPr>
          <a:lstStyle/>
          <a:p>
            <a:pPr fontAlgn="base"/>
            <a:r>
              <a:rPr lang="en-IN" dirty="0"/>
              <a:t>The sections of the document are as follows:</a:t>
            </a:r>
          </a:p>
          <a:p>
            <a:pPr fontAlgn="base"/>
            <a:r>
              <a:rPr lang="en-IN" dirty="0"/>
              <a:t>Project Name</a:t>
            </a:r>
          </a:p>
          <a:p>
            <a:pPr fontAlgn="base"/>
            <a:r>
              <a:rPr lang="en-IN" dirty="0"/>
              <a:t>Project Description</a:t>
            </a:r>
          </a:p>
          <a:p>
            <a:pPr fontAlgn="base"/>
            <a:r>
              <a:rPr lang="en-IN" dirty="0"/>
              <a:t>Target Date</a:t>
            </a:r>
          </a:p>
          <a:p>
            <a:pPr fontAlgn="base"/>
            <a:r>
              <a:rPr lang="en-IN" dirty="0"/>
              <a:t>Costs</a:t>
            </a:r>
          </a:p>
          <a:p>
            <a:pPr fontAlgn="base"/>
            <a:r>
              <a:rPr lang="en-IN" dirty="0"/>
              <a:t>Gains</a:t>
            </a:r>
          </a:p>
          <a:p>
            <a:pPr fontAlgn="base"/>
            <a:r>
              <a:rPr lang="en-IN" dirty="0"/>
              <a:t>Project Team</a:t>
            </a:r>
          </a:p>
          <a:p>
            <a:pPr fontAlgn="base"/>
            <a:r>
              <a:rPr lang="en-IN" dirty="0"/>
              <a:t>Key Milestones</a:t>
            </a:r>
          </a:p>
        </p:txBody>
      </p:sp>
    </p:spTree>
    <p:extLst>
      <p:ext uri="{BB962C8B-B14F-4D97-AF65-F5344CB8AC3E}">
        <p14:creationId xmlns:p14="http://schemas.microsoft.com/office/powerpoint/2010/main" val="197347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Tips for writing a project charter</a:t>
            </a:r>
            <a:endParaRPr lang="en-IN" dirty="0"/>
          </a:p>
        </p:txBody>
      </p:sp>
      <p:sp>
        <p:nvSpPr>
          <p:cNvPr id="3" name="Content Placeholder 2"/>
          <p:cNvSpPr>
            <a:spLocks noGrp="1"/>
          </p:cNvSpPr>
          <p:nvPr>
            <p:ph idx="1"/>
          </p:nvPr>
        </p:nvSpPr>
        <p:spPr/>
        <p:txBody>
          <a:bodyPr/>
          <a:lstStyle/>
          <a:p>
            <a:r>
              <a:rPr lang="en-IN" b="1" dirty="0"/>
              <a:t>Keep it brief</a:t>
            </a:r>
          </a:p>
          <a:p>
            <a:r>
              <a:rPr lang="en-IN" b="1" dirty="0"/>
              <a:t>Be explicit</a:t>
            </a:r>
          </a:p>
          <a:p>
            <a:r>
              <a:rPr lang="en-IN" b="1" dirty="0"/>
              <a:t>Build it with your sponsor</a:t>
            </a:r>
          </a:p>
          <a:p>
            <a:pPr marL="0" indent="0">
              <a:buNone/>
            </a:pPr>
            <a:endParaRPr lang="en-IN" dirty="0"/>
          </a:p>
        </p:txBody>
      </p:sp>
    </p:spTree>
    <p:extLst>
      <p:ext uri="{BB962C8B-B14F-4D97-AF65-F5344CB8AC3E}">
        <p14:creationId xmlns:p14="http://schemas.microsoft.com/office/powerpoint/2010/main" val="239880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Stakeholders</a:t>
            </a:r>
          </a:p>
        </p:txBody>
      </p:sp>
      <p:sp>
        <p:nvSpPr>
          <p:cNvPr id="3" name="Content Placeholder 2"/>
          <p:cNvSpPr>
            <a:spLocks noGrp="1"/>
          </p:cNvSpPr>
          <p:nvPr>
            <p:ph idx="1"/>
          </p:nvPr>
        </p:nvSpPr>
        <p:spPr/>
        <p:txBody>
          <a:bodyPr>
            <a:normAutofit fontScale="77500" lnSpcReduction="20000"/>
          </a:bodyPr>
          <a:lstStyle/>
          <a:p>
            <a:r>
              <a:rPr lang="en-IN" dirty="0"/>
              <a:t>According to the </a:t>
            </a:r>
            <a:r>
              <a:rPr lang="en-IN" dirty="0">
                <a:hlinkClick r:id="rId2"/>
              </a:rPr>
              <a:t>Project Management Institute</a:t>
            </a:r>
            <a:r>
              <a:rPr lang="en-IN" dirty="0"/>
              <a:t>, project stakeholders are defined as:</a:t>
            </a:r>
          </a:p>
          <a:p>
            <a:r>
              <a:rPr lang="en-IN" dirty="0"/>
              <a:t>“Individuals and organizations who are actively involved in the project, or whose interests may be positively or negatively affected as a result of project execution or successful project completion.”</a:t>
            </a:r>
          </a:p>
          <a:p>
            <a:endParaRPr lang="en-IN" dirty="0"/>
          </a:p>
          <a:p>
            <a:r>
              <a:rPr lang="en-IN" dirty="0"/>
              <a:t>Stakeholders are people who will be affected by your project at any point in its life cycle, and their input can directly impact the outcome. </a:t>
            </a:r>
          </a:p>
          <a:p>
            <a:r>
              <a:rPr lang="en-IN" dirty="0"/>
              <a:t>It's essential to practice good stakeholder management and continuously communicate to collaborate on the project.</a:t>
            </a:r>
          </a:p>
        </p:txBody>
      </p:sp>
    </p:spTree>
    <p:extLst>
      <p:ext uri="{BB962C8B-B14F-4D97-AF65-F5344CB8AC3E}">
        <p14:creationId xmlns:p14="http://schemas.microsoft.com/office/powerpoint/2010/main" val="313453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Autofit/>
          </a:bodyPr>
          <a:lstStyle/>
          <a:p>
            <a:r>
              <a:rPr lang="en-IN" sz="2400" dirty="0"/>
              <a:t>Some of the typical key project stakeholders you'll find in a project include:</a:t>
            </a:r>
          </a:p>
          <a:p>
            <a:r>
              <a:rPr lang="en-IN" sz="2400" b="1" dirty="0"/>
              <a:t>Customers:</a:t>
            </a:r>
            <a:r>
              <a:rPr lang="en-IN" sz="2400" dirty="0"/>
              <a:t> The direct user of a product or service, often both internal and external to the company executing the project</a:t>
            </a:r>
          </a:p>
          <a:p>
            <a:r>
              <a:rPr lang="en-IN" sz="2400" b="1" dirty="0"/>
              <a:t>Project manager:</a:t>
            </a:r>
            <a:r>
              <a:rPr lang="en-IN" sz="2400" dirty="0"/>
              <a:t> The project's leader</a:t>
            </a:r>
          </a:p>
          <a:p>
            <a:r>
              <a:rPr lang="en-IN" sz="2400" b="1" dirty="0"/>
              <a:t>Project team members:</a:t>
            </a:r>
            <a:r>
              <a:rPr lang="en-IN" sz="2400" dirty="0"/>
              <a:t> The group executing the project under the project manager's leadership</a:t>
            </a:r>
          </a:p>
          <a:p>
            <a:r>
              <a:rPr lang="en-IN" sz="2400" b="1" dirty="0"/>
              <a:t>Project sponsor:</a:t>
            </a:r>
            <a:r>
              <a:rPr lang="en-IN" sz="2400" dirty="0"/>
              <a:t> The project's financier</a:t>
            </a:r>
          </a:p>
          <a:p>
            <a:r>
              <a:rPr lang="en-IN" sz="2400" b="1" dirty="0"/>
              <a:t>Steering committee:</a:t>
            </a:r>
            <a:r>
              <a:rPr lang="en-IN" sz="2400" dirty="0"/>
              <a:t> An advisory group providing guidance on key decisions, which includes the sponsor, executives, and key stakeholders from the organization</a:t>
            </a:r>
          </a:p>
          <a:p>
            <a:r>
              <a:rPr lang="en-IN" sz="2400" b="1" dirty="0"/>
              <a:t>Executives:</a:t>
            </a:r>
            <a:r>
              <a:rPr lang="en-IN" sz="2400" dirty="0"/>
              <a:t> The top management in the company executing the project; those who direct the organization's strategy</a:t>
            </a:r>
          </a:p>
          <a:p>
            <a:r>
              <a:rPr lang="en-IN" sz="2400" b="1" dirty="0"/>
              <a:t>Resource managers:</a:t>
            </a:r>
            <a:r>
              <a:rPr lang="en-IN" sz="2400" dirty="0"/>
              <a:t> Other managers who control resources needed for executing the project</a:t>
            </a:r>
          </a:p>
          <a:p>
            <a:endParaRPr lang="en-IN" sz="2400" dirty="0"/>
          </a:p>
        </p:txBody>
      </p:sp>
    </p:spTree>
    <p:extLst>
      <p:ext uri="{BB962C8B-B14F-4D97-AF65-F5344CB8AC3E}">
        <p14:creationId xmlns:p14="http://schemas.microsoft.com/office/powerpoint/2010/main" val="2684806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There are many more examples of project stakeholders, including: sellers/suppliers, contractors, owners, government agencies, media outlets, and even society at large.</a:t>
            </a:r>
          </a:p>
          <a:p>
            <a:r>
              <a:rPr lang="en-IN" dirty="0"/>
              <a:t>Company owners</a:t>
            </a:r>
          </a:p>
          <a:p>
            <a:r>
              <a:rPr lang="en-IN" dirty="0"/>
              <a:t>Investors</a:t>
            </a:r>
          </a:p>
          <a:p>
            <a:r>
              <a:rPr lang="en-IN" dirty="0"/>
              <a:t>Sponsors</a:t>
            </a:r>
          </a:p>
          <a:p>
            <a:r>
              <a:rPr lang="en-IN" dirty="0"/>
              <a:t>Financiers </a:t>
            </a:r>
          </a:p>
          <a:p>
            <a:r>
              <a:rPr lang="en-IN" dirty="0"/>
              <a:t>Suppliers</a:t>
            </a:r>
          </a:p>
          <a:p>
            <a:r>
              <a:rPr lang="en-IN" dirty="0"/>
              <a:t>Vendors</a:t>
            </a:r>
          </a:p>
          <a:p>
            <a:r>
              <a:rPr lang="en-IN" dirty="0"/>
              <a:t>Consultants</a:t>
            </a:r>
          </a:p>
          <a:p>
            <a:endParaRPr lang="en-IN" dirty="0"/>
          </a:p>
        </p:txBody>
      </p:sp>
    </p:spTree>
    <p:extLst>
      <p:ext uri="{BB962C8B-B14F-4D97-AF65-F5344CB8AC3E}">
        <p14:creationId xmlns:p14="http://schemas.microsoft.com/office/powerpoint/2010/main" val="1670740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Internal vs. external stakeholders in project management</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Internal stakeholders are those within your organization. They can include top management, project team members, your own manager, your peers or co-workers, a resource manager, and internal customers.</a:t>
            </a:r>
            <a:br>
              <a:rPr lang="en-IN" dirty="0"/>
            </a:br>
            <a:endParaRPr lang="en-IN" dirty="0"/>
          </a:p>
          <a:p>
            <a:r>
              <a:rPr lang="en-IN" dirty="0"/>
              <a:t>External stakeholders are not part of your organization but might include external customers, government entities, contractors, and subcontractors, as well as suppliers. </a:t>
            </a:r>
          </a:p>
          <a:p>
            <a:endParaRPr lang="en-IN" dirty="0"/>
          </a:p>
        </p:txBody>
      </p:sp>
    </p:spTree>
    <p:extLst>
      <p:ext uri="{BB962C8B-B14F-4D97-AF65-F5344CB8AC3E}">
        <p14:creationId xmlns:p14="http://schemas.microsoft.com/office/powerpoint/2010/main" val="967824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Setting Objectives</a:t>
            </a:r>
          </a:p>
        </p:txBody>
      </p:sp>
      <p:sp>
        <p:nvSpPr>
          <p:cNvPr id="3" name="Content Placeholder 2"/>
          <p:cNvSpPr>
            <a:spLocks noGrp="1"/>
          </p:cNvSpPr>
          <p:nvPr>
            <p:ph idx="1"/>
          </p:nvPr>
        </p:nvSpPr>
        <p:spPr/>
        <p:txBody>
          <a:bodyPr>
            <a:normAutofit fontScale="85000" lnSpcReduction="10000"/>
          </a:bodyPr>
          <a:lstStyle/>
          <a:p>
            <a:r>
              <a:rPr lang="en-IN" dirty="0"/>
              <a:t>Effective objectives in project management are specific. A specific objective increases the chances of leading to a specific outcome. Therefore objectives shouldn't be vague, such as "to improve customer relations," because they are not measurable.</a:t>
            </a:r>
          </a:p>
          <a:p>
            <a:r>
              <a:rPr lang="en-IN" dirty="0"/>
              <a:t> Objectives should show how successful a project has been, for example "to reduce customer complaints by 50%" would be a good objective. The measure can be, in some cases, a simple yes or no answer, for example, "did we reduce the number of customer complaints by 50%?"</a:t>
            </a:r>
          </a:p>
        </p:txBody>
      </p:sp>
    </p:spTree>
    <p:extLst>
      <p:ext uri="{BB962C8B-B14F-4D97-AF65-F5344CB8AC3E}">
        <p14:creationId xmlns:p14="http://schemas.microsoft.com/office/powerpoint/2010/main" val="1802379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7500" lnSpcReduction="20000"/>
          </a:bodyPr>
          <a:lstStyle/>
          <a:p>
            <a:r>
              <a:rPr lang="en-IN" dirty="0"/>
              <a:t>Objectives can often be set under three headings:</a:t>
            </a:r>
          </a:p>
          <a:p>
            <a:r>
              <a:rPr lang="en-IN" b="1" dirty="0"/>
              <a:t>Performance and Quality:</a:t>
            </a:r>
          </a:p>
          <a:p>
            <a:pPr>
              <a:buFont typeface="Wingdings" panose="05000000000000000000" pitchFamily="2" charset="2"/>
              <a:buChar char="Ø"/>
            </a:pPr>
            <a:r>
              <a:rPr lang="en-IN" dirty="0"/>
              <a:t>The end result of a project must fit the purpose for which it was intended. At one time, quality was seen as the responsibility of the quality control department. In more recent years the concept of total quality management has come to the fore, with the responsibility for quality shared by all staff from top management downwards.</a:t>
            </a:r>
          </a:p>
          <a:p>
            <a:r>
              <a:rPr lang="en-IN" b="1" dirty="0"/>
              <a:t> Budget:</a:t>
            </a:r>
          </a:p>
          <a:p>
            <a:pPr>
              <a:buFont typeface="Wingdings" panose="05000000000000000000" pitchFamily="2" charset="2"/>
              <a:buChar char="Ø"/>
            </a:pPr>
            <a:r>
              <a:rPr lang="en-IN" dirty="0"/>
              <a:t>The project must be completed without exceeding the authorised expenditure. Financial sources are not always inexhaustible and a project might be abandoned altogether if funds run out before completion. If that was to happen, the money and effort invested in the project would be forfeited and written off. In extreme cases the project contractor could face ruin. There are many projects where there is no direct profit motive, however it is still important to pay proper attention to the cost budgets, and financial management remains essential.</a:t>
            </a:r>
          </a:p>
        </p:txBody>
      </p:sp>
    </p:spTree>
    <p:extLst>
      <p:ext uri="{BB962C8B-B14F-4D97-AF65-F5344CB8AC3E}">
        <p14:creationId xmlns:p14="http://schemas.microsoft.com/office/powerpoint/2010/main" val="199996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71814167"/>
              </p:ext>
            </p:extLst>
          </p:nvPr>
        </p:nvGraphicFramePr>
        <p:xfrm>
          <a:off x="457200" y="381000"/>
          <a:ext cx="8305800" cy="5680710"/>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704850">
                <a:tc>
                  <a:txBody>
                    <a:bodyPr/>
                    <a:lstStyle/>
                    <a:p>
                      <a:r>
                        <a:rPr lang="en-IN" dirty="0"/>
                        <a:t>Project  management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Contract management</a:t>
                      </a:r>
                    </a:p>
                  </a:txBody>
                  <a:tcPr/>
                </a:tc>
                <a:extLst>
                  <a:ext uri="{0D108BD9-81ED-4DB2-BD59-A6C34878D82A}">
                    <a16:rowId xmlns:a16="http://schemas.microsoft.com/office/drawing/2014/main" val="10000"/>
                  </a:ext>
                </a:extLst>
              </a:tr>
              <a:tr h="704850">
                <a:tc>
                  <a:txBody>
                    <a:bodyPr/>
                    <a:lstStyle/>
                    <a:p>
                      <a:r>
                        <a:rPr lang="en-IN" dirty="0"/>
                        <a:t>Focuses on completion of project</a:t>
                      </a:r>
                    </a:p>
                  </a:txBody>
                  <a:tcPr/>
                </a:tc>
                <a:tc>
                  <a:txBody>
                    <a:bodyPr/>
                    <a:lstStyle/>
                    <a:p>
                      <a:r>
                        <a:rPr lang="en-IN" dirty="0"/>
                        <a:t>Focuses on contract</a:t>
                      </a:r>
                    </a:p>
                  </a:txBody>
                  <a:tcPr/>
                </a:tc>
                <a:extLst>
                  <a:ext uri="{0D108BD9-81ED-4DB2-BD59-A6C34878D82A}">
                    <a16:rowId xmlns:a16="http://schemas.microsoft.com/office/drawing/2014/main" val="10001"/>
                  </a:ext>
                </a:extLst>
              </a:tr>
              <a:tr h="704850">
                <a:tc>
                  <a:txBody>
                    <a:bodyPr/>
                    <a:lstStyle/>
                    <a:p>
                      <a:r>
                        <a:rPr lang="en-IN" dirty="0"/>
                        <a:t>Main goal</a:t>
                      </a:r>
                    </a:p>
                    <a:p>
                      <a:r>
                        <a:rPr lang="en-IN" dirty="0"/>
                        <a:t>Desired output n</a:t>
                      </a:r>
                      <a:r>
                        <a:rPr lang="en-IN" baseline="0" dirty="0"/>
                        <a:t> time and budget</a:t>
                      </a:r>
                      <a:endParaRPr lang="en-IN" dirty="0"/>
                    </a:p>
                  </a:txBody>
                  <a:tcPr/>
                </a:tc>
                <a:tc>
                  <a:txBody>
                    <a:bodyPr/>
                    <a:lstStyle/>
                    <a:p>
                      <a:r>
                        <a:rPr lang="en-IN" sz="1800" b="0" i="0" kern="1200" dirty="0">
                          <a:solidFill>
                            <a:schemeClr val="dk1"/>
                          </a:solidFill>
                          <a:effectLst/>
                          <a:latin typeface="+mn-lt"/>
                          <a:ea typeface="+mn-ea"/>
                          <a:cs typeface="+mn-cs"/>
                        </a:rPr>
                        <a:t>to achieve mutual satisfaction among parties or organizations or companies whose objectives are not same but are closely linked.</a:t>
                      </a:r>
                      <a:endParaRPr lang="en-IN" dirty="0"/>
                    </a:p>
                  </a:txBody>
                  <a:tcPr/>
                </a:tc>
                <a:extLst>
                  <a:ext uri="{0D108BD9-81ED-4DB2-BD59-A6C34878D82A}">
                    <a16:rowId xmlns:a16="http://schemas.microsoft.com/office/drawing/2014/main" val="10002"/>
                  </a:ext>
                </a:extLst>
              </a:tr>
              <a:tr h="704850">
                <a:tc>
                  <a:txBody>
                    <a:bodyPr/>
                    <a:lstStyle/>
                    <a:p>
                      <a:r>
                        <a:rPr lang="en-IN" sz="1800" b="0" i="0" kern="1200" dirty="0">
                          <a:solidFill>
                            <a:schemeClr val="dk1"/>
                          </a:solidFill>
                          <a:effectLst/>
                          <a:latin typeface="+mn-lt"/>
                          <a:ea typeface="+mn-ea"/>
                          <a:cs typeface="+mn-cs"/>
                        </a:rPr>
                        <a:t>Project usually involves many parties from one business entity but mostly involves various related or unrelated entities.</a:t>
                      </a:r>
                      <a:endParaRPr lang="en-IN" dirty="0"/>
                    </a:p>
                  </a:txBody>
                  <a:tcPr/>
                </a:tc>
                <a:tc>
                  <a:txBody>
                    <a:bodyPr/>
                    <a:lstStyle/>
                    <a:p>
                      <a:r>
                        <a:rPr lang="en-IN" sz="1800" b="0" i="0" kern="1200" dirty="0">
                          <a:solidFill>
                            <a:schemeClr val="dk1"/>
                          </a:solidFill>
                          <a:effectLst/>
                          <a:latin typeface="+mn-lt"/>
                          <a:ea typeface="+mn-ea"/>
                          <a:cs typeface="+mn-cs"/>
                        </a:rPr>
                        <a:t>Contract usually binds two different business entities but if there are more than two entities then there are separate sub-contracts.</a:t>
                      </a:r>
                      <a:endParaRPr lang="en-IN" dirty="0"/>
                    </a:p>
                  </a:txBody>
                  <a:tcPr/>
                </a:tc>
                <a:extLst>
                  <a:ext uri="{0D108BD9-81ED-4DB2-BD59-A6C34878D82A}">
                    <a16:rowId xmlns:a16="http://schemas.microsoft.com/office/drawing/2014/main" val="10003"/>
                  </a:ext>
                </a:extLst>
              </a:tr>
              <a:tr h="704850">
                <a:tc>
                  <a:txBody>
                    <a:bodyPr/>
                    <a:lstStyle/>
                    <a:p>
                      <a:r>
                        <a:rPr lang="en-IN" sz="1800" b="0" i="0" kern="1200" dirty="0">
                          <a:solidFill>
                            <a:schemeClr val="dk1"/>
                          </a:solidFill>
                          <a:effectLst/>
                          <a:latin typeface="+mn-lt"/>
                          <a:ea typeface="+mn-ea"/>
                          <a:cs typeface="+mn-cs"/>
                        </a:rPr>
                        <a:t>It involves various processes such as planning, organizing, and managing efforts and tasks that are made and performed to complete a project successfully</a:t>
                      </a:r>
                      <a:endParaRPr lang="en-IN" dirty="0"/>
                    </a:p>
                  </a:txBody>
                  <a:tcPr/>
                </a:tc>
                <a:tc>
                  <a:txBody>
                    <a:bodyPr/>
                    <a:lstStyle/>
                    <a:p>
                      <a:r>
                        <a:rPr lang="en-IN" sz="1800" b="0" i="0" kern="1200" dirty="0">
                          <a:solidFill>
                            <a:schemeClr val="dk1"/>
                          </a:solidFill>
                          <a:effectLst/>
                          <a:latin typeface="+mn-lt"/>
                          <a:ea typeface="+mn-ea"/>
                          <a:cs typeface="+mn-cs"/>
                        </a:rPr>
                        <a:t>It involves various processes such as managing contracts, deliverables, guidelines, deadlines, execution, analysis</a:t>
                      </a:r>
                      <a:endParaRPr lang="en-IN" dirty="0"/>
                    </a:p>
                  </a:txBody>
                  <a:tcPr/>
                </a:tc>
                <a:extLst>
                  <a:ext uri="{0D108BD9-81ED-4DB2-BD59-A6C34878D82A}">
                    <a16:rowId xmlns:a16="http://schemas.microsoft.com/office/drawing/2014/main" val="10004"/>
                  </a:ext>
                </a:extLst>
              </a:tr>
              <a:tr h="70485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33492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IN" b="1" dirty="0"/>
              <a:t>Time to Completion:</a:t>
            </a:r>
          </a:p>
          <a:p>
            <a:pPr algn="just">
              <a:buFont typeface="Wingdings" panose="05000000000000000000" pitchFamily="2" charset="2"/>
              <a:buChar char="Ø"/>
            </a:pPr>
            <a:r>
              <a:rPr lang="en-IN" dirty="0"/>
              <a:t>Actual progress has to match or beat planned progress. All significant stages of the project must take place no later than their specified dates, to result in total completion on or before the planned finish date. The timescale objective is extremely important because late completion of a project is not very likely to please the project purchaser or the sponsor.</a:t>
            </a:r>
          </a:p>
          <a:p>
            <a:endParaRPr lang="en-IN" dirty="0"/>
          </a:p>
        </p:txBody>
      </p:sp>
    </p:spTree>
    <p:extLst>
      <p:ext uri="{BB962C8B-B14F-4D97-AF65-F5344CB8AC3E}">
        <p14:creationId xmlns:p14="http://schemas.microsoft.com/office/powerpoint/2010/main" val="1528934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2"/>
            <a:ext cx="8229600" cy="1143000"/>
          </a:xfrm>
        </p:spPr>
        <p:txBody>
          <a:bodyPr>
            <a:normAutofit/>
          </a:bodyPr>
          <a:lstStyle/>
          <a:p>
            <a:r>
              <a:rPr lang="en-IN" dirty="0"/>
              <a:t>Management control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8305799"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980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Life Cycle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70104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562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Phases of project Life Cycle</a:t>
            </a:r>
          </a:p>
        </p:txBody>
      </p:sp>
      <p:sp>
        <p:nvSpPr>
          <p:cNvPr id="3" name="Content Placeholder 2"/>
          <p:cNvSpPr>
            <a:spLocks noGrp="1"/>
          </p:cNvSpPr>
          <p:nvPr>
            <p:ph idx="1"/>
          </p:nvPr>
        </p:nvSpPr>
        <p:spPr/>
        <p:txBody>
          <a:bodyPr/>
          <a:lstStyle/>
          <a:p>
            <a:pPr marL="0" indent="0" fontAlgn="base">
              <a:buNone/>
            </a:pPr>
            <a:r>
              <a:rPr lang="en-IN" dirty="0"/>
              <a:t>- Project Initiation</a:t>
            </a:r>
          </a:p>
          <a:p>
            <a:pPr marL="0" indent="0" fontAlgn="base">
              <a:buNone/>
            </a:pPr>
            <a:r>
              <a:rPr lang="en-IN" dirty="0"/>
              <a:t>- Project Planning</a:t>
            </a:r>
          </a:p>
          <a:p>
            <a:pPr marL="0" indent="0" fontAlgn="base">
              <a:buNone/>
            </a:pPr>
            <a:r>
              <a:rPr lang="en-IN" dirty="0"/>
              <a:t>- Project Execution</a:t>
            </a:r>
          </a:p>
          <a:p>
            <a:pPr marL="0" indent="0" fontAlgn="base">
              <a:buNone/>
            </a:pPr>
            <a:r>
              <a:rPr lang="en-IN" dirty="0"/>
              <a:t>- Project Monitoring and control</a:t>
            </a:r>
          </a:p>
          <a:p>
            <a:pPr marL="0" indent="0" fontAlgn="base">
              <a:buNone/>
            </a:pPr>
            <a:r>
              <a:rPr lang="en-IN" dirty="0"/>
              <a:t>- Project Closure</a:t>
            </a:r>
          </a:p>
          <a:p>
            <a:pPr marL="0" indent="0">
              <a:buNone/>
            </a:pPr>
            <a:endParaRPr lang="en-IN" dirty="0"/>
          </a:p>
        </p:txBody>
      </p:sp>
    </p:spTree>
    <p:extLst>
      <p:ext uri="{BB962C8B-B14F-4D97-AF65-F5344CB8AC3E}">
        <p14:creationId xmlns:p14="http://schemas.microsoft.com/office/powerpoint/2010/main" val="3907648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Traditional vs Modern Project Management</a:t>
            </a:r>
          </a:p>
        </p:txBody>
      </p:sp>
      <p:sp>
        <p:nvSpPr>
          <p:cNvPr id="3" name="Content Placeholder 2"/>
          <p:cNvSpPr>
            <a:spLocks noGrp="1"/>
          </p:cNvSpPr>
          <p:nvPr>
            <p:ph idx="1"/>
          </p:nvPr>
        </p:nvSpPr>
        <p:spPr/>
        <p:txBody>
          <a:bodyPr>
            <a:normAutofit fontScale="85000" lnSpcReduction="10000"/>
          </a:bodyPr>
          <a:lstStyle/>
          <a:p>
            <a:r>
              <a:rPr lang="en-IN" b="1" dirty="0"/>
              <a:t>What is traditional project management?</a:t>
            </a:r>
          </a:p>
          <a:p>
            <a:r>
              <a:rPr lang="en-IN" dirty="0"/>
              <a:t>This project management style requires one task to be completed before the next one can begin.</a:t>
            </a:r>
          </a:p>
          <a:p>
            <a:r>
              <a:rPr lang="en-IN" dirty="0"/>
              <a:t>Plans are constructed prior to the start of the project date and the sequential phases are mapped out early to provide clarity on the work that needs to be completed to reach the end goal.</a:t>
            </a:r>
          </a:p>
          <a:p>
            <a:r>
              <a:rPr lang="en-IN" dirty="0"/>
              <a:t> It's still used by many businesses today and works well for projects with a fixed budget or deadline. </a:t>
            </a:r>
          </a:p>
          <a:p>
            <a:r>
              <a:rPr lang="en-IN" dirty="0"/>
              <a:t>Frequently referred to as the "Waterfall" method</a:t>
            </a:r>
          </a:p>
          <a:p>
            <a:endParaRPr lang="en-IN" dirty="0"/>
          </a:p>
        </p:txBody>
      </p:sp>
    </p:spTree>
    <p:extLst>
      <p:ext uri="{BB962C8B-B14F-4D97-AF65-F5344CB8AC3E}">
        <p14:creationId xmlns:p14="http://schemas.microsoft.com/office/powerpoint/2010/main" val="2368211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b="1" dirty="0"/>
              <a:t>3 advantages</a:t>
            </a:r>
            <a:endParaRPr lang="en-IN" dirty="0"/>
          </a:p>
        </p:txBody>
      </p:sp>
      <p:sp>
        <p:nvSpPr>
          <p:cNvPr id="3" name="Content Placeholder 2"/>
          <p:cNvSpPr>
            <a:spLocks noGrp="1"/>
          </p:cNvSpPr>
          <p:nvPr>
            <p:ph idx="1"/>
          </p:nvPr>
        </p:nvSpPr>
        <p:spPr>
          <a:xfrm>
            <a:off x="457200" y="838200"/>
            <a:ext cx="8229600" cy="5029200"/>
          </a:xfrm>
        </p:spPr>
        <p:txBody>
          <a:bodyPr>
            <a:noAutofit/>
          </a:bodyPr>
          <a:lstStyle/>
          <a:p>
            <a:pPr marL="514350" indent="-514350">
              <a:buFont typeface="+mj-lt"/>
              <a:buAutoNum type="arabicPeriod"/>
            </a:pPr>
            <a:r>
              <a:rPr lang="en-IN" sz="2400" b="1" dirty="0">
                <a:latin typeface="Times New Roman" panose="02020603050405020304" pitchFamily="18" charset="0"/>
                <a:cs typeface="Times New Roman" panose="02020603050405020304" pitchFamily="18" charset="0"/>
              </a:rPr>
              <a:t>No surprises</a:t>
            </a:r>
          </a:p>
          <a:p>
            <a:r>
              <a:rPr lang="en-IN" sz="2400" dirty="0">
                <a:latin typeface="Times New Roman" panose="02020603050405020304" pitchFamily="18" charset="0"/>
                <a:cs typeface="Times New Roman" panose="02020603050405020304" pitchFamily="18" charset="0"/>
              </a:rPr>
              <a:t>This strategy allows little room for flexibility or changes once the project begins. The plan is laid out and agreed upon early on, meaning there is little need to readjust and the chance of scope creep is decreased. Both parties agree on the project timeline and tasks, which provides clarity on the process and assigns responsibilities early on everyone knows how they are contributing. </a:t>
            </a:r>
          </a:p>
          <a:p>
            <a:pPr marL="0" indent="0">
              <a:buNone/>
            </a:pPr>
            <a:r>
              <a:rPr lang="en-IN" sz="2400" b="1" dirty="0">
                <a:latin typeface="Times New Roman" panose="02020603050405020304" pitchFamily="18" charset="0"/>
                <a:cs typeface="Times New Roman" panose="02020603050405020304" pitchFamily="18" charset="0"/>
              </a:rPr>
              <a:t>2. Smooth knowledge transfer</a:t>
            </a:r>
          </a:p>
          <a:p>
            <a:r>
              <a:rPr lang="en-IN" sz="2400" dirty="0">
                <a:latin typeface="Times New Roman" panose="02020603050405020304" pitchFamily="18" charset="0"/>
                <a:cs typeface="Times New Roman" panose="02020603050405020304" pitchFamily="18" charset="0"/>
              </a:rPr>
              <a:t>Extensive documentation is key with the waterfall methodology. With information readily available at any given time, it's easier for new team members to catch up quickly. Additionally, information won't be lost when an employee chooses to move on to another company. </a:t>
            </a:r>
          </a:p>
        </p:txBody>
      </p:sp>
    </p:spTree>
    <p:extLst>
      <p:ext uri="{BB962C8B-B14F-4D97-AF65-F5344CB8AC3E}">
        <p14:creationId xmlns:p14="http://schemas.microsoft.com/office/powerpoint/2010/main" val="3296961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b="1" dirty="0">
                <a:latin typeface="Times New Roman" panose="02020603050405020304" pitchFamily="18" charset="0"/>
                <a:cs typeface="Times New Roman" panose="02020603050405020304" pitchFamily="18" charset="0"/>
              </a:rPr>
              <a:t>3. Sets expectations internally and externally</a:t>
            </a:r>
          </a:p>
          <a:p>
            <a:r>
              <a:rPr lang="en-IN" dirty="0">
                <a:latin typeface="Times New Roman" panose="02020603050405020304" pitchFamily="18" charset="0"/>
                <a:cs typeface="Times New Roman" panose="02020603050405020304" pitchFamily="18" charset="0"/>
              </a:rPr>
              <a:t>A lot of time is spent putting together a detailed project timeline for the client to review. A major benefit is that the client knows early on what to expect and can plan accordingly. There is also very little involvement needed from then after this initial phase, and they have ample time to gather the assets you need for a particular phase. Internally, team members can plan their time better - which comes in handy when working on multiple projects at once. </a:t>
            </a:r>
          </a:p>
          <a:p>
            <a:endParaRPr lang="en-IN" sz="1100" dirty="0"/>
          </a:p>
          <a:p>
            <a:endParaRPr lang="en-IN" sz="1100" dirty="0"/>
          </a:p>
          <a:p>
            <a:endParaRPr lang="en-IN" dirty="0"/>
          </a:p>
        </p:txBody>
      </p:sp>
    </p:spTree>
    <p:extLst>
      <p:ext uri="{BB962C8B-B14F-4D97-AF65-F5344CB8AC3E}">
        <p14:creationId xmlns:p14="http://schemas.microsoft.com/office/powerpoint/2010/main" val="3606392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modern project management?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 </a:t>
            </a:r>
            <a:r>
              <a:rPr lang="en-IN" dirty="0"/>
              <a:t>Modern project management leverages automated tools to help plan, execute, and organize work. It's also viewed as the more flexible method of the two. More professional service businesses are taking on short-term or even one-time projects, so businesses are looking for alternative to the traditional project management method. This is where the modern project management method flourishes - in a fast-paced environment that can handle mid-project changes swiftly and efficiently. </a:t>
            </a:r>
          </a:p>
          <a:p>
            <a:endParaRPr lang="en-IN" dirty="0"/>
          </a:p>
        </p:txBody>
      </p:sp>
    </p:spTree>
    <p:extLst>
      <p:ext uri="{BB962C8B-B14F-4D97-AF65-F5344CB8AC3E}">
        <p14:creationId xmlns:p14="http://schemas.microsoft.com/office/powerpoint/2010/main" val="4278928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advantages</a:t>
            </a:r>
          </a:p>
        </p:txBody>
      </p:sp>
      <p:sp>
        <p:nvSpPr>
          <p:cNvPr id="3" name="Content Placeholder 2"/>
          <p:cNvSpPr>
            <a:spLocks noGrp="1"/>
          </p:cNvSpPr>
          <p:nvPr>
            <p:ph idx="1"/>
          </p:nvPr>
        </p:nvSpPr>
        <p:spPr/>
        <p:txBody>
          <a:bodyPr>
            <a:normAutofit fontScale="92500" lnSpcReduction="10000"/>
          </a:bodyPr>
          <a:lstStyle/>
          <a:p>
            <a:r>
              <a:rPr lang="en-IN" b="1" dirty="0"/>
              <a:t>Juggle more projects at once</a:t>
            </a:r>
          </a:p>
          <a:p>
            <a:pPr>
              <a:buFont typeface="Wingdings" panose="05000000000000000000" pitchFamily="2" charset="2"/>
              <a:buChar char="Ø"/>
            </a:pPr>
            <a:r>
              <a:rPr lang="en-IN" dirty="0"/>
              <a:t>Instead of having all of your tasks fully outlined at the start of each project (as they are in true, waterfall fashion), use smart technology to create a more flexible method that allows you to start a project without having a complete idea of the end result. This way, you can easily make adjustments to your project as the vision or needs of a client change (without having to go back to the start every time).</a:t>
            </a:r>
          </a:p>
          <a:p>
            <a:endParaRPr lang="en-IN" dirty="0"/>
          </a:p>
        </p:txBody>
      </p:sp>
    </p:spTree>
    <p:extLst>
      <p:ext uri="{BB962C8B-B14F-4D97-AF65-F5344CB8AC3E}">
        <p14:creationId xmlns:p14="http://schemas.microsoft.com/office/powerpoint/2010/main" val="1913877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Autofit/>
          </a:bodyPr>
          <a:lstStyle/>
          <a:p>
            <a:r>
              <a:rPr lang="en-IN" sz="2400" b="1" dirty="0"/>
              <a:t>Minimize risk and human error</a:t>
            </a:r>
          </a:p>
          <a:p>
            <a:pPr>
              <a:buFont typeface="Wingdings" panose="05000000000000000000" pitchFamily="2" charset="2"/>
              <a:buChar char="Ø"/>
            </a:pPr>
            <a:r>
              <a:rPr lang="en-IN" sz="2400" dirty="0"/>
              <a:t>With a smart platform that offers increased visibility over your team and projects, you’ll be able to see when a certain task in your project is going over budget and address it before any real damage is done to your bottom line or client relationships.</a:t>
            </a:r>
          </a:p>
          <a:p>
            <a:pPr>
              <a:buFont typeface="Wingdings" panose="05000000000000000000" pitchFamily="2" charset="2"/>
              <a:buChar char="Ø"/>
            </a:pPr>
            <a:r>
              <a:rPr lang="en-IN" sz="2400" dirty="0"/>
              <a:t>The right smart platform will also automatically save client data, calculate billable hours and budgets, and update timelines for you automatically - so that you don’t have to do any manual busywork at the end of the day when you’re exhausted, short on time, and more likely to make mistakes. Just imagine how much more time you’ll have to work on projects when you no longer need to add up your timesheets at the end of every month - the beauty of smart automation!</a:t>
            </a:r>
          </a:p>
          <a:p>
            <a:endParaRPr lang="en-IN" sz="2400" dirty="0"/>
          </a:p>
        </p:txBody>
      </p:sp>
    </p:spTree>
    <p:extLst>
      <p:ext uri="{BB962C8B-B14F-4D97-AF65-F5344CB8AC3E}">
        <p14:creationId xmlns:p14="http://schemas.microsoft.com/office/powerpoint/2010/main" val="348798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65215951"/>
              </p:ext>
            </p:extLst>
          </p:nvPr>
        </p:nvGraphicFramePr>
        <p:xfrm>
          <a:off x="457200" y="457200"/>
          <a:ext cx="8229600" cy="5791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082040">
                <a:tc>
                  <a:txBody>
                    <a:bodyPr/>
                    <a:lstStyle/>
                    <a:p>
                      <a:r>
                        <a:rPr lang="en-IN" sz="1800" b="0" i="0" kern="1200" dirty="0">
                          <a:solidFill>
                            <a:schemeClr val="lt1"/>
                          </a:solidFill>
                          <a:effectLst/>
                          <a:latin typeface="+mn-lt"/>
                          <a:ea typeface="+mn-ea"/>
                          <a:cs typeface="+mn-cs"/>
                        </a:rPr>
                        <a:t>It mainly focuses on project constraints i.e. scope, time, budget, quality as per contract.</a:t>
                      </a:r>
                      <a:endParaRPr lang="en-IN" dirty="0"/>
                    </a:p>
                  </a:txBody>
                  <a:tcPr/>
                </a:tc>
                <a:tc>
                  <a:txBody>
                    <a:bodyPr/>
                    <a:lstStyle/>
                    <a:p>
                      <a:r>
                        <a:rPr lang="en-IN" sz="1800" b="0" i="0" kern="1200" dirty="0">
                          <a:solidFill>
                            <a:schemeClr val="lt1"/>
                          </a:solidFill>
                          <a:effectLst/>
                          <a:latin typeface="+mn-lt"/>
                          <a:ea typeface="+mn-ea"/>
                          <a:cs typeface="+mn-cs"/>
                        </a:rPr>
                        <a:t>It mainly focuses on economic of project and manage claims and dispute against contract.</a:t>
                      </a:r>
                      <a:endParaRPr lang="en-IN" dirty="0"/>
                    </a:p>
                  </a:txBody>
                  <a:tcPr/>
                </a:tc>
                <a:extLst>
                  <a:ext uri="{0D108BD9-81ED-4DB2-BD59-A6C34878D82A}">
                    <a16:rowId xmlns:a16="http://schemas.microsoft.com/office/drawing/2014/main" val="10000"/>
                  </a:ext>
                </a:extLst>
              </a:tr>
              <a:tr h="1082040">
                <a:tc>
                  <a:txBody>
                    <a:bodyPr/>
                    <a:lstStyle/>
                    <a:p>
                      <a:r>
                        <a:rPr lang="en-IN" sz="1800" b="0" i="0" kern="1200" dirty="0">
                          <a:solidFill>
                            <a:schemeClr val="dk1"/>
                          </a:solidFill>
                          <a:effectLst/>
                          <a:latin typeface="+mn-lt"/>
                          <a:ea typeface="+mn-ea"/>
                          <a:cs typeface="+mn-cs"/>
                        </a:rPr>
                        <a:t>Its key objective is to predict problems or dangers as many as possible so that such problems can be removed on time and project can be completed in spite of all problems.</a:t>
                      </a:r>
                      <a:endParaRPr lang="en-IN" dirty="0"/>
                    </a:p>
                  </a:txBody>
                  <a:tcPr/>
                </a:tc>
                <a:tc>
                  <a:txBody>
                    <a:bodyPr/>
                    <a:lstStyle/>
                    <a:p>
                      <a:r>
                        <a:rPr lang="en-IN" sz="1800" b="0" i="0" kern="1200" dirty="0">
                          <a:solidFill>
                            <a:schemeClr val="dk1"/>
                          </a:solidFill>
                          <a:effectLst/>
                          <a:latin typeface="+mn-lt"/>
                          <a:ea typeface="+mn-ea"/>
                          <a:cs typeface="+mn-cs"/>
                        </a:rPr>
                        <a:t>Its key objective is to create value for organization.</a:t>
                      </a:r>
                      <a:endParaRPr lang="en-IN" dirty="0"/>
                    </a:p>
                  </a:txBody>
                  <a:tcPr/>
                </a:tc>
                <a:extLst>
                  <a:ext uri="{0D108BD9-81ED-4DB2-BD59-A6C34878D82A}">
                    <a16:rowId xmlns:a16="http://schemas.microsoft.com/office/drawing/2014/main" val="10001"/>
                  </a:ext>
                </a:extLst>
              </a:tr>
              <a:tr h="1082040">
                <a:tc>
                  <a:txBody>
                    <a:bodyPr/>
                    <a:lstStyle/>
                    <a:p>
                      <a:endParaRPr lang="en-IN" dirty="0"/>
                    </a:p>
                  </a:txBody>
                  <a:tcPr/>
                </a:tc>
                <a:tc>
                  <a:txBody>
                    <a:bodyPr/>
                    <a:lstStyle/>
                    <a:p>
                      <a:endParaRPr lang="en-IN"/>
                    </a:p>
                  </a:txBody>
                  <a:tcPr/>
                </a:tc>
                <a:extLst>
                  <a:ext uri="{0D108BD9-81ED-4DB2-BD59-A6C34878D82A}">
                    <a16:rowId xmlns:a16="http://schemas.microsoft.com/office/drawing/2014/main" val="10002"/>
                  </a:ext>
                </a:extLst>
              </a:tr>
              <a:tr h="1082040">
                <a:tc>
                  <a:txBody>
                    <a:bodyPr/>
                    <a:lstStyle/>
                    <a:p>
                      <a:endParaRPr lang="en-IN"/>
                    </a:p>
                  </a:txBody>
                  <a:tcPr/>
                </a:tc>
                <a:tc>
                  <a:txBody>
                    <a:bodyPr/>
                    <a:lstStyle/>
                    <a:p>
                      <a:endParaRPr lang="en-IN"/>
                    </a:p>
                  </a:txBody>
                  <a:tcPr/>
                </a:tc>
                <a:extLst>
                  <a:ext uri="{0D108BD9-81ED-4DB2-BD59-A6C34878D82A}">
                    <a16:rowId xmlns:a16="http://schemas.microsoft.com/office/drawing/2014/main" val="10003"/>
                  </a:ext>
                </a:extLst>
              </a:tr>
              <a:tr h="1082040">
                <a:tc>
                  <a:txBody>
                    <a:bodyPr/>
                    <a:lstStyle/>
                    <a:p>
                      <a:endParaRPr lang="en-IN"/>
                    </a:p>
                  </a:txBody>
                  <a:tcPr/>
                </a:tc>
                <a:tc>
                  <a:txBody>
                    <a:bodyPr/>
                    <a:lstStyle/>
                    <a:p>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0141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Autofit/>
          </a:bodyPr>
          <a:lstStyle/>
          <a:p>
            <a:r>
              <a:rPr lang="en-IN" sz="2400" b="1" dirty="0"/>
              <a:t>Be more flexible with your time</a:t>
            </a:r>
          </a:p>
          <a:p>
            <a:pPr>
              <a:buFont typeface="Wingdings" panose="05000000000000000000" pitchFamily="2" charset="2"/>
              <a:buChar char="Ø"/>
            </a:pPr>
            <a:r>
              <a:rPr lang="en-IN" sz="2400" dirty="0"/>
              <a:t>With a traditional approach to project management, you’d usually be allocated a fixed amount of days or hours to complete a task. But - what happens when you suddenly get assigned a high priority project, or when you have to work from home for personal reasons?</a:t>
            </a:r>
          </a:p>
          <a:p>
            <a:pPr>
              <a:buFont typeface="Wingdings" panose="05000000000000000000" pitchFamily="2" charset="2"/>
              <a:buChar char="Ø"/>
            </a:pPr>
            <a:r>
              <a:rPr lang="en-IN" sz="2400" dirty="0"/>
              <a:t>If you’re working with smart automated software that logs time and tracks utilization, this won’t be an issue. Why? Because you’ll be able to see (in real-time) who is available on your team to take on more work and reassign tasks to them. Or better yet, work remotely on your projects with a true cloud-based platform that lets you share files with your team and communicate with your clients from one interactive dashboard and integrated system- so that you never have to extend a deadline just because you can't make it into the office.</a:t>
            </a:r>
          </a:p>
          <a:p>
            <a:endParaRPr lang="en-IN" sz="2400" dirty="0"/>
          </a:p>
        </p:txBody>
      </p:sp>
    </p:spTree>
    <p:extLst>
      <p:ext uri="{BB962C8B-B14F-4D97-AF65-F5344CB8AC3E}">
        <p14:creationId xmlns:p14="http://schemas.microsoft.com/office/powerpoint/2010/main" val="345868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Activities covered by SPM</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The list of activities are as follows:</a:t>
            </a:r>
            <a:endParaRPr lang="en-IN" dirty="0"/>
          </a:p>
          <a:p>
            <a:r>
              <a:rPr lang="en-IN" dirty="0"/>
              <a:t>Project planning and Tracking</a:t>
            </a:r>
          </a:p>
          <a:p>
            <a:r>
              <a:rPr lang="en-IN" dirty="0"/>
              <a:t>Project Resource Management</a:t>
            </a:r>
          </a:p>
          <a:p>
            <a:r>
              <a:rPr lang="en-IN" dirty="0"/>
              <a:t>Scope Management</a:t>
            </a:r>
          </a:p>
          <a:p>
            <a:r>
              <a:rPr lang="en-IN" dirty="0"/>
              <a:t>Estimation Management</a:t>
            </a:r>
          </a:p>
          <a:p>
            <a:r>
              <a:rPr lang="en-IN" dirty="0"/>
              <a:t>Project Risk Management</a:t>
            </a:r>
          </a:p>
          <a:p>
            <a:r>
              <a:rPr lang="en-IN" dirty="0"/>
              <a:t>Scheduling Management</a:t>
            </a:r>
          </a:p>
          <a:p>
            <a:r>
              <a:rPr lang="en-IN" dirty="0"/>
              <a:t>Project Communication Management</a:t>
            </a:r>
          </a:p>
          <a:p>
            <a:r>
              <a:rPr lang="en-IN" dirty="0"/>
              <a:t>Configuration Management</a:t>
            </a:r>
          </a:p>
          <a:p>
            <a:pPr marL="0" indent="0">
              <a:buNone/>
            </a:pPr>
            <a:endParaRPr lang="en-IN" dirty="0"/>
          </a:p>
        </p:txBody>
      </p:sp>
    </p:spTree>
    <p:extLst>
      <p:ext uri="{BB962C8B-B14F-4D97-AF65-F5344CB8AC3E}">
        <p14:creationId xmlns:p14="http://schemas.microsoft.com/office/powerpoint/2010/main" val="357308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Plans</a:t>
            </a:r>
          </a:p>
        </p:txBody>
      </p:sp>
      <p:sp>
        <p:nvSpPr>
          <p:cNvPr id="3" name="Content Placeholder 2"/>
          <p:cNvSpPr>
            <a:spLocks noGrp="1"/>
          </p:cNvSpPr>
          <p:nvPr>
            <p:ph idx="1"/>
          </p:nvPr>
        </p:nvSpPr>
        <p:spPr/>
        <p:txBody>
          <a:bodyPr/>
          <a:lstStyle/>
          <a:p>
            <a:r>
              <a:rPr lang="en-IN" dirty="0"/>
              <a:t>Project Planning: Project planning involves breaking down the work into parts and assign these to project team members, anticipate problems that might arise and prepare tentative solutions to those problems.</a:t>
            </a:r>
          </a:p>
        </p:txBody>
      </p:sp>
    </p:spTree>
    <p:extLst>
      <p:ext uri="{BB962C8B-B14F-4D97-AF65-F5344CB8AC3E}">
        <p14:creationId xmlns:p14="http://schemas.microsoft.com/office/powerpoint/2010/main" val="322342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 stages </a:t>
            </a:r>
          </a:p>
        </p:txBody>
      </p:sp>
      <p:sp>
        <p:nvSpPr>
          <p:cNvPr id="3" name="Content Placeholder 2"/>
          <p:cNvSpPr>
            <a:spLocks noGrp="1"/>
          </p:cNvSpPr>
          <p:nvPr>
            <p:ph idx="1"/>
          </p:nvPr>
        </p:nvSpPr>
        <p:spPr/>
        <p:txBody>
          <a:bodyPr>
            <a:normAutofit fontScale="92500" lnSpcReduction="20000"/>
          </a:bodyPr>
          <a:lstStyle/>
          <a:p>
            <a:r>
              <a:rPr lang="en-IN" dirty="0"/>
              <a:t>At the proposal stage, when you are bidding for a contract to develop or provide a software system. </a:t>
            </a:r>
          </a:p>
          <a:p>
            <a:r>
              <a:rPr lang="en-IN" dirty="0"/>
              <a:t>During the project start-up phase, when you have to plan who will work on the project, how the project will be broken down into increments, how resources will be allocated across your company, etc. </a:t>
            </a:r>
          </a:p>
          <a:p>
            <a:r>
              <a:rPr lang="en-IN" dirty="0"/>
              <a:t>Periodically throughout the project, when you modify your plan in the light of experience gained and information from monitoring the progress of the work.</a:t>
            </a:r>
          </a:p>
        </p:txBody>
      </p:sp>
    </p:spTree>
    <p:extLst>
      <p:ext uri="{BB962C8B-B14F-4D97-AF65-F5344CB8AC3E}">
        <p14:creationId xmlns:p14="http://schemas.microsoft.com/office/powerpoint/2010/main" val="139010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Plan-driven development – pros and cons </a:t>
            </a:r>
          </a:p>
        </p:txBody>
      </p:sp>
      <p:sp>
        <p:nvSpPr>
          <p:cNvPr id="3" name="Content Placeholder 2"/>
          <p:cNvSpPr>
            <a:spLocks noGrp="1"/>
          </p:cNvSpPr>
          <p:nvPr>
            <p:ph idx="1"/>
          </p:nvPr>
        </p:nvSpPr>
        <p:spPr/>
        <p:txBody>
          <a:bodyPr>
            <a:normAutofit fontScale="85000" lnSpcReduction="10000"/>
          </a:bodyPr>
          <a:lstStyle/>
          <a:p>
            <a:r>
              <a:rPr lang="en-IN" dirty="0"/>
              <a:t>The arguments in favour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p>
          <a:p>
            <a:r>
              <a:rPr lang="en-IN" dirty="0"/>
              <a:t>The principal argument against plan-driven development is that many early decisions have to be revised because of changes to the environment in which the software is to be developed and used.</a:t>
            </a:r>
          </a:p>
        </p:txBody>
      </p:sp>
    </p:spTree>
    <p:extLst>
      <p:ext uri="{BB962C8B-B14F-4D97-AF65-F5344CB8AC3E}">
        <p14:creationId xmlns:p14="http://schemas.microsoft.com/office/powerpoint/2010/main" val="418734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 sections </a:t>
            </a:r>
          </a:p>
        </p:txBody>
      </p:sp>
      <p:sp>
        <p:nvSpPr>
          <p:cNvPr id="3" name="Content Placeholder 2"/>
          <p:cNvSpPr>
            <a:spLocks noGrp="1"/>
          </p:cNvSpPr>
          <p:nvPr>
            <p:ph idx="1"/>
          </p:nvPr>
        </p:nvSpPr>
        <p:spPr/>
        <p:txBody>
          <a:bodyPr>
            <a:normAutofit lnSpcReduction="10000"/>
          </a:bodyPr>
          <a:lstStyle/>
          <a:p>
            <a:r>
              <a:rPr lang="en-IN" dirty="0"/>
              <a:t>Introduction </a:t>
            </a:r>
          </a:p>
          <a:p>
            <a:r>
              <a:rPr lang="en-IN" dirty="0"/>
              <a:t>Project organization </a:t>
            </a:r>
          </a:p>
          <a:p>
            <a:r>
              <a:rPr lang="en-IN" dirty="0"/>
              <a:t>Risk analysis  </a:t>
            </a:r>
          </a:p>
          <a:p>
            <a:r>
              <a:rPr lang="en-IN" dirty="0"/>
              <a:t>Hardware and software resource requirements </a:t>
            </a:r>
          </a:p>
          <a:p>
            <a:r>
              <a:rPr lang="en-IN" dirty="0"/>
              <a:t>Work breakdown </a:t>
            </a:r>
          </a:p>
          <a:p>
            <a:r>
              <a:rPr lang="en-IN" dirty="0"/>
              <a:t>Project schedule </a:t>
            </a:r>
          </a:p>
          <a:p>
            <a:r>
              <a:rPr lang="en-IN" dirty="0"/>
              <a:t>Monitoring and reporting mechanisms</a:t>
            </a:r>
          </a:p>
        </p:txBody>
      </p:sp>
    </p:spTree>
    <p:extLst>
      <p:ext uri="{BB962C8B-B14F-4D97-AF65-F5344CB8AC3E}">
        <p14:creationId xmlns:p14="http://schemas.microsoft.com/office/powerpoint/2010/main" val="306992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2145</Words>
  <Application>Microsoft Office PowerPoint</Application>
  <PresentationFormat>On-screen Show (4:3)</PresentationFormat>
  <Paragraphs>188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Times New Roman</vt:lpstr>
      <vt:lpstr>Wingdings</vt:lpstr>
      <vt:lpstr>Office Theme</vt:lpstr>
      <vt:lpstr>SPM</vt:lpstr>
      <vt:lpstr>S/W projects vs. other types of projects</vt:lpstr>
      <vt:lpstr>PowerPoint Presentation</vt:lpstr>
      <vt:lpstr>PowerPoint Presentation</vt:lpstr>
      <vt:lpstr>Activities covered by SPM</vt:lpstr>
      <vt:lpstr>Plans</vt:lpstr>
      <vt:lpstr>Planning stages </vt:lpstr>
      <vt:lpstr>Plan-driven development – pros and cons </vt:lpstr>
      <vt:lpstr>Plan sections </vt:lpstr>
      <vt:lpstr>Project plan supplements</vt:lpstr>
      <vt:lpstr>Methods and Methodology</vt:lpstr>
      <vt:lpstr>PowerPoint Presentation</vt:lpstr>
      <vt:lpstr>To differentiate between method and methodology, please reflect on the following:</vt:lpstr>
      <vt:lpstr>Following are the most frequently used project management methodologies in the project management practice:</vt:lpstr>
      <vt:lpstr>PowerPoint Presentation</vt:lpstr>
      <vt:lpstr>PowerPoint Presentation</vt:lpstr>
      <vt:lpstr>Categorizing Software Projects</vt:lpstr>
      <vt:lpstr>Categorizing Software Projects</vt:lpstr>
      <vt:lpstr>Project Charter</vt:lpstr>
      <vt:lpstr>What does the project charter contain?</vt:lpstr>
      <vt:lpstr>Benefits of project charter</vt:lpstr>
      <vt:lpstr>One-page project charter example</vt:lpstr>
      <vt:lpstr>Tips for writing a project charter</vt:lpstr>
      <vt:lpstr>Stakeholders</vt:lpstr>
      <vt:lpstr>PowerPoint Presentation</vt:lpstr>
      <vt:lpstr>PowerPoint Presentation</vt:lpstr>
      <vt:lpstr>Internal vs. external stakeholders in project management </vt:lpstr>
      <vt:lpstr>Setting Objectives</vt:lpstr>
      <vt:lpstr>PowerPoint Presentation</vt:lpstr>
      <vt:lpstr>PowerPoint Presentation</vt:lpstr>
      <vt:lpstr>Management control</vt:lpstr>
      <vt:lpstr>Project Life Cycle</vt:lpstr>
      <vt:lpstr>Phases of project Life Cycle</vt:lpstr>
      <vt:lpstr>Traditional vs Modern Project Management</vt:lpstr>
      <vt:lpstr>3 advantages</vt:lpstr>
      <vt:lpstr>PowerPoint Presentation</vt:lpstr>
      <vt:lpstr>What is modern project management?</vt:lpstr>
      <vt:lpstr>3 advantages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SPM</dc:title>
  <dc:creator>HIMANI PANDYA</dc:creator>
  <cp:lastModifiedBy>DC</cp:lastModifiedBy>
  <cp:revision>21</cp:revision>
  <dcterms:created xsi:type="dcterms:W3CDTF">2006-08-16T00:00:00Z</dcterms:created>
  <dcterms:modified xsi:type="dcterms:W3CDTF">2021-07-18T08:04:54Z</dcterms:modified>
</cp:coreProperties>
</file>