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61" r:id="rId5"/>
    <p:sldId id="262" r:id="rId6"/>
    <p:sldId id="263" r:id="rId7"/>
    <p:sldId id="264" r:id="rId8"/>
    <p:sldId id="265" r:id="rId9"/>
    <p:sldId id="266"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90" r:id="rId25"/>
    <p:sldId id="291" r:id="rId26"/>
    <p:sldId id="283" r:id="rId27"/>
    <p:sldId id="284" r:id="rId28"/>
    <p:sldId id="285" r:id="rId29"/>
    <p:sldId id="286" r:id="rId30"/>
    <p:sldId id="287" r:id="rId31"/>
    <p:sldId id="288" r:id="rId32"/>
    <p:sldId id="289" r:id="rId33"/>
    <p:sldId id="295" r:id="rId34"/>
    <p:sldId id="296" r:id="rId35"/>
    <p:sldId id="297" r:id="rId36"/>
    <p:sldId id="298" r:id="rId37"/>
    <p:sldId id="299" r:id="rId38"/>
    <p:sldId id="300" r:id="rId39"/>
    <p:sldId id="318" r:id="rId40"/>
    <p:sldId id="301" r:id="rId41"/>
    <p:sldId id="302" r:id="rId42"/>
    <p:sldId id="317" r:id="rId43"/>
    <p:sldId id="303" r:id="rId44"/>
    <p:sldId id="304" r:id="rId45"/>
    <p:sldId id="305" r:id="rId46"/>
    <p:sldId id="319" r:id="rId47"/>
    <p:sldId id="306" r:id="rId48"/>
    <p:sldId id="307" r:id="rId49"/>
    <p:sldId id="308" r:id="rId50"/>
    <p:sldId id="309" r:id="rId51"/>
    <p:sldId id="313" r:id="rId52"/>
    <p:sldId id="314" r:id="rId53"/>
    <p:sldId id="315" r:id="rId54"/>
    <p:sldId id="316"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7/9/2021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7/9/2021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7/9/2021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7/9/2021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7/9/2021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7/9/2021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rojectmanager.com/templates/statement-of-work-template" TargetMode="External"/><Relationship Id="rId2" Type="http://schemas.openxmlformats.org/officeDocument/2006/relationships/hyperlink" Target="https://www.projectmanager.com/templates/project-charter-templat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projectmanager.com/templates/project-plan-template" TargetMode="External"/><Relationship Id="rId2" Type="http://schemas.openxmlformats.org/officeDocument/2006/relationships/hyperlink" Target="https://www.projectmanager.com/templates/work-breakdown-structure-templat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visual-paradigm.com/features/breakdown-structure-diagram-tool/"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istqbexamcertification.com/what-are-the-software-development-life-cycle-phases/" TargetMode="External"/><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676400"/>
            <a:ext cx="6400800" cy="4419600"/>
          </a:xfrm>
        </p:spPr>
        <p:txBody>
          <a:bodyPr>
            <a:normAutofit/>
          </a:bodyPr>
          <a:lstStyle/>
          <a:p>
            <a:r>
              <a:rPr lang="en-IN" b="1" dirty="0">
                <a:solidFill>
                  <a:schemeClr val="tx1"/>
                </a:solidFill>
              </a:rPr>
              <a:t>CHAPTER </a:t>
            </a:r>
            <a:r>
              <a:rPr lang="en-IN" b="1" dirty="0" smtClean="0">
                <a:solidFill>
                  <a:schemeClr val="tx1"/>
                </a:solidFill>
              </a:rPr>
              <a:t>2:</a:t>
            </a:r>
            <a:endParaRPr lang="en-IN" b="1" dirty="0">
              <a:solidFill>
                <a:schemeClr val="tx1"/>
              </a:solidFill>
            </a:endParaRPr>
          </a:p>
          <a:p>
            <a:r>
              <a:rPr lang="en-IN" b="1" dirty="0">
                <a:solidFill>
                  <a:schemeClr val="tx1"/>
                </a:solidFill>
              </a:rPr>
              <a:t>Project Planning</a:t>
            </a:r>
          </a:p>
          <a:p>
            <a:endParaRPr lang="en-IN" b="1" dirty="0">
              <a:solidFill>
                <a:schemeClr val="tx1"/>
              </a:solidFill>
            </a:endParaRPr>
          </a:p>
          <a:p>
            <a:r>
              <a:rPr lang="en-IN" b="1" dirty="0">
                <a:solidFill>
                  <a:schemeClr val="tx1"/>
                </a:solidFill>
              </a:rPr>
              <a:t>Asst. </a:t>
            </a:r>
            <a:r>
              <a:rPr lang="en-IN" b="1" dirty="0" err="1">
                <a:solidFill>
                  <a:schemeClr val="tx1"/>
                </a:solidFill>
              </a:rPr>
              <a:t>Prof.Himani</a:t>
            </a:r>
            <a:r>
              <a:rPr lang="en-IN" b="1" dirty="0">
                <a:solidFill>
                  <a:schemeClr val="tx1"/>
                </a:solidFill>
              </a:rPr>
              <a:t> Joshi</a:t>
            </a:r>
          </a:p>
          <a:p>
            <a:r>
              <a:rPr lang="en-IN" b="1" dirty="0">
                <a:solidFill>
                  <a:schemeClr val="tx1"/>
                </a:solidFill>
              </a:rPr>
              <a:t>IT </a:t>
            </a:r>
            <a:r>
              <a:rPr lang="en-IN" b="1" dirty="0" err="1">
                <a:solidFill>
                  <a:schemeClr val="tx1"/>
                </a:solidFill>
              </a:rPr>
              <a:t>dept</a:t>
            </a:r>
            <a:endParaRPr lang="en-IN" b="1" dirty="0">
              <a:solidFill>
                <a:schemeClr val="tx1"/>
              </a:solidFill>
            </a:endParaRPr>
          </a:p>
          <a:p>
            <a:r>
              <a:rPr lang="en-IN" b="1" dirty="0" err="1">
                <a:solidFill>
                  <a:schemeClr val="tx1"/>
                </a:solidFill>
              </a:rPr>
              <a:t>SPCE,Bakrol</a:t>
            </a:r>
            <a:endParaRPr lang="en-IN" b="1" dirty="0">
              <a:solidFill>
                <a:schemeClr val="tx1"/>
              </a:solidFill>
            </a:endParaRPr>
          </a:p>
          <a:p>
            <a:endParaRPr lang="en-IN" dirty="0"/>
          </a:p>
        </p:txBody>
      </p:sp>
      <p:sp>
        <p:nvSpPr>
          <p:cNvPr id="2" name="Title 1"/>
          <p:cNvSpPr>
            <a:spLocks noGrp="1"/>
          </p:cNvSpPr>
          <p:nvPr>
            <p:ph type="ctrTitle"/>
          </p:nvPr>
        </p:nvSpPr>
        <p:spPr>
          <a:xfrm>
            <a:off x="838200" y="228600"/>
            <a:ext cx="7772400" cy="1470025"/>
          </a:xfrm>
        </p:spPr>
        <p:txBody>
          <a:bodyPr/>
          <a:lstStyle/>
          <a:p>
            <a:r>
              <a:rPr lang="en-IN" dirty="0" smtClean="0"/>
              <a:t>SPM</a:t>
            </a:r>
            <a:endParaRPr lang="en-IN" dirty="0"/>
          </a:p>
        </p:txBody>
      </p:sp>
    </p:spTree>
    <p:extLst>
      <p:ext uri="{BB962C8B-B14F-4D97-AF65-F5344CB8AC3E}">
        <p14:creationId xmlns:p14="http://schemas.microsoft.com/office/powerpoint/2010/main" val="7461556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r>
              <a:rPr lang="en-IN" b="1" dirty="0"/>
              <a:t>Different Forms of Work Breakdown </a:t>
            </a:r>
            <a:r>
              <a:rPr lang="en-IN" b="1" dirty="0" smtClean="0"/>
              <a:t>Structure</a:t>
            </a:r>
            <a:endParaRPr lang="en-IN" dirty="0"/>
          </a:p>
        </p:txBody>
      </p:sp>
      <p:sp>
        <p:nvSpPr>
          <p:cNvPr id="3" name="Content Placeholder 2"/>
          <p:cNvSpPr>
            <a:spLocks noGrp="1"/>
          </p:cNvSpPr>
          <p:nvPr>
            <p:ph sz="quarter" idx="1"/>
          </p:nvPr>
        </p:nvSpPr>
        <p:spPr/>
        <p:txBody>
          <a:bodyPr/>
          <a:lstStyle/>
          <a:p>
            <a:r>
              <a:rPr lang="en-IN" dirty="0"/>
              <a:t> there are three typical ways in structuring works with a Work Breakdown Structure (WBS). They includes </a:t>
            </a:r>
            <a:r>
              <a:rPr lang="en-IN" dirty="0" smtClean="0"/>
              <a:t>:</a:t>
            </a:r>
          </a:p>
          <a:p>
            <a:r>
              <a:rPr lang="en-IN" dirty="0" smtClean="0"/>
              <a:t>phase-based structures</a:t>
            </a:r>
          </a:p>
          <a:p>
            <a:r>
              <a:rPr lang="en-IN" dirty="0" smtClean="0"/>
              <a:t>deliverable-based </a:t>
            </a:r>
            <a:r>
              <a:rPr lang="en-IN" dirty="0"/>
              <a:t>structures </a:t>
            </a:r>
            <a:r>
              <a:rPr lang="en-IN" dirty="0" smtClean="0"/>
              <a:t>and</a:t>
            </a:r>
          </a:p>
          <a:p>
            <a:r>
              <a:rPr lang="en-IN" dirty="0" smtClean="0"/>
              <a:t>responsibility-based </a:t>
            </a:r>
            <a:r>
              <a:rPr lang="en-IN" dirty="0"/>
              <a:t>structures.</a:t>
            </a:r>
          </a:p>
        </p:txBody>
      </p:sp>
    </p:spTree>
    <p:extLst>
      <p:ext uri="{BB962C8B-B14F-4D97-AF65-F5344CB8AC3E}">
        <p14:creationId xmlns:p14="http://schemas.microsoft.com/office/powerpoint/2010/main" val="266677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Phase-based </a:t>
            </a:r>
            <a:r>
              <a:rPr lang="en-IN" dirty="0" smtClean="0"/>
              <a:t>structures</a:t>
            </a:r>
            <a:endParaRPr lang="en-IN" dirty="0"/>
          </a:p>
        </p:txBody>
      </p:sp>
      <p:sp>
        <p:nvSpPr>
          <p:cNvPr id="3" name="Content Placeholder 2"/>
          <p:cNvSpPr>
            <a:spLocks noGrp="1"/>
          </p:cNvSpPr>
          <p:nvPr>
            <p:ph sz="quarter" idx="1"/>
          </p:nvPr>
        </p:nvSpPr>
        <p:spPr/>
        <p:txBody>
          <a:bodyPr/>
          <a:lstStyle/>
          <a:p>
            <a:r>
              <a:rPr lang="en-IN" dirty="0" smtClean="0"/>
              <a:t>Define </a:t>
            </a:r>
            <a:r>
              <a:rPr lang="en-IN" dirty="0"/>
              <a:t>and structure project activities based on the project phases.</a:t>
            </a:r>
          </a:p>
          <a:p>
            <a:endParaRPr lang="en-IN" dirty="0"/>
          </a:p>
        </p:txBody>
      </p:sp>
    </p:spTree>
    <p:extLst>
      <p:ext uri="{BB962C8B-B14F-4D97-AF65-F5344CB8AC3E}">
        <p14:creationId xmlns:p14="http://schemas.microsoft.com/office/powerpoint/2010/main" val="31611245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0" y="228600"/>
            <a:ext cx="8915399" cy="640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30258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Deliverable-based </a:t>
            </a:r>
            <a:r>
              <a:rPr lang="en-IN" dirty="0" smtClean="0"/>
              <a:t>structures</a:t>
            </a:r>
            <a:endParaRPr lang="en-IN" dirty="0"/>
          </a:p>
        </p:txBody>
      </p:sp>
      <p:sp>
        <p:nvSpPr>
          <p:cNvPr id="3" name="Content Placeholder 2"/>
          <p:cNvSpPr>
            <a:spLocks noGrp="1"/>
          </p:cNvSpPr>
          <p:nvPr>
            <p:ph sz="quarter" idx="1"/>
          </p:nvPr>
        </p:nvSpPr>
        <p:spPr/>
        <p:txBody>
          <a:bodyPr/>
          <a:lstStyle/>
          <a:p>
            <a:pPr marL="0" indent="0">
              <a:buNone/>
            </a:pPr>
            <a:r>
              <a:rPr lang="en-IN" dirty="0" smtClean="0"/>
              <a:t>Define </a:t>
            </a:r>
            <a:r>
              <a:rPr lang="en-IN" dirty="0"/>
              <a:t>and structure project activities based on the deliverables agreed to deliver.</a:t>
            </a:r>
          </a:p>
          <a:p>
            <a:endParaRPr lang="en-IN" dirty="0"/>
          </a:p>
        </p:txBody>
      </p:sp>
    </p:spTree>
    <p:extLst>
      <p:ext uri="{BB962C8B-B14F-4D97-AF65-F5344CB8AC3E}">
        <p14:creationId xmlns:p14="http://schemas.microsoft.com/office/powerpoint/2010/main" val="30189788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28600" y="381000"/>
            <a:ext cx="8763000" cy="60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63324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Responsibility-based </a:t>
            </a:r>
            <a:r>
              <a:rPr lang="en-IN" dirty="0" smtClean="0"/>
              <a:t>structure</a:t>
            </a:r>
            <a:endParaRPr lang="en-IN" dirty="0"/>
          </a:p>
        </p:txBody>
      </p:sp>
      <p:sp>
        <p:nvSpPr>
          <p:cNvPr id="3" name="Content Placeholder 2"/>
          <p:cNvSpPr>
            <a:spLocks noGrp="1"/>
          </p:cNvSpPr>
          <p:nvPr>
            <p:ph sz="quarter" idx="1"/>
          </p:nvPr>
        </p:nvSpPr>
        <p:spPr/>
        <p:txBody>
          <a:bodyPr/>
          <a:lstStyle/>
          <a:p>
            <a:r>
              <a:rPr lang="en-IN" dirty="0" smtClean="0"/>
              <a:t>Define </a:t>
            </a:r>
            <a:r>
              <a:rPr lang="en-IN" dirty="0"/>
              <a:t>and structure project activities based on the organization units that will work on the project.</a:t>
            </a:r>
          </a:p>
          <a:p>
            <a:endParaRPr lang="en-IN" dirty="0"/>
          </a:p>
        </p:txBody>
      </p:sp>
    </p:spTree>
    <p:extLst>
      <p:ext uri="{BB962C8B-B14F-4D97-AF65-F5344CB8AC3E}">
        <p14:creationId xmlns:p14="http://schemas.microsoft.com/office/powerpoint/2010/main" val="21289409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9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0" y="76200"/>
            <a:ext cx="8991600" cy="655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86302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Other Use Cases of Breakdown </a:t>
            </a:r>
            <a:r>
              <a:rPr lang="en-IN" dirty="0" smtClean="0"/>
              <a:t>Structure</a:t>
            </a:r>
            <a:endParaRPr lang="en-IN" dirty="0"/>
          </a:p>
        </p:txBody>
      </p:sp>
      <p:sp>
        <p:nvSpPr>
          <p:cNvPr id="3" name="Content Placeholder 2"/>
          <p:cNvSpPr>
            <a:spLocks noGrp="1"/>
          </p:cNvSpPr>
          <p:nvPr>
            <p:ph sz="quarter" idx="1"/>
          </p:nvPr>
        </p:nvSpPr>
        <p:spPr/>
        <p:txBody>
          <a:bodyPr/>
          <a:lstStyle/>
          <a:p>
            <a:r>
              <a:rPr lang="en-IN" dirty="0" smtClean="0"/>
              <a:t>Typical </a:t>
            </a:r>
            <a:r>
              <a:rPr lang="en-IN" dirty="0"/>
              <a:t>use of breakdown structure as a project management tool includes Work Breakdown Structure (WBS), Resource Breakdown Structure, Risk Breakdown Structure and Organization Breakdown Structure (OBS), or sometimes known as Organization Chart.</a:t>
            </a:r>
          </a:p>
          <a:p>
            <a:endParaRPr lang="en-IN" dirty="0"/>
          </a:p>
        </p:txBody>
      </p:sp>
    </p:spTree>
    <p:extLst>
      <p:ext uri="{BB962C8B-B14F-4D97-AF65-F5344CB8AC3E}">
        <p14:creationId xmlns:p14="http://schemas.microsoft.com/office/powerpoint/2010/main" val="12574140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Resource Breakdown </a:t>
            </a:r>
            <a:r>
              <a:rPr lang="en-IN" dirty="0" smtClean="0"/>
              <a:t>Structure</a:t>
            </a:r>
            <a:endParaRPr lang="en-IN" dirty="0"/>
          </a:p>
        </p:txBody>
      </p:sp>
      <p:sp>
        <p:nvSpPr>
          <p:cNvPr id="3" name="Content Placeholder 2"/>
          <p:cNvSpPr>
            <a:spLocks noGrp="1"/>
          </p:cNvSpPr>
          <p:nvPr>
            <p:ph sz="quarter" idx="1"/>
          </p:nvPr>
        </p:nvSpPr>
        <p:spPr/>
        <p:txBody>
          <a:bodyPr/>
          <a:lstStyle/>
          <a:p>
            <a:r>
              <a:rPr lang="en-IN" dirty="0" smtClean="0"/>
              <a:t>Resource </a:t>
            </a:r>
            <a:r>
              <a:rPr lang="en-IN" dirty="0"/>
              <a:t>Breakdown Structure (RBS) is a project management tool that provides a hierarchical decomposition of resources, either structured by resource category, types or by IT/business function that has resource needs.</a:t>
            </a:r>
          </a:p>
          <a:p>
            <a:endParaRPr lang="en-IN" dirty="0"/>
          </a:p>
        </p:txBody>
      </p:sp>
    </p:spTree>
    <p:extLst>
      <p:ext uri="{BB962C8B-B14F-4D97-AF65-F5344CB8AC3E}">
        <p14:creationId xmlns:p14="http://schemas.microsoft.com/office/powerpoint/2010/main" val="3771318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2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0" y="152400"/>
            <a:ext cx="8991599" cy="6400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37201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a Project Plan?</a:t>
            </a:r>
          </a:p>
        </p:txBody>
      </p:sp>
      <p:sp>
        <p:nvSpPr>
          <p:cNvPr id="3" name="Content Placeholder 2"/>
          <p:cNvSpPr>
            <a:spLocks noGrp="1"/>
          </p:cNvSpPr>
          <p:nvPr>
            <p:ph sz="quarter" idx="1"/>
          </p:nvPr>
        </p:nvSpPr>
        <p:spPr/>
        <p:txBody>
          <a:bodyPr/>
          <a:lstStyle/>
          <a:p>
            <a:r>
              <a:rPr lang="en-IN" b="1" dirty="0" smtClean="0"/>
              <a:t>A </a:t>
            </a:r>
            <a:r>
              <a:rPr lang="en-IN" b="1" dirty="0"/>
              <a:t>project plan is a series of formal documents that define the execution and control stages of a project.</a:t>
            </a:r>
            <a:r>
              <a:rPr lang="en-IN" dirty="0"/>
              <a:t> The plan includes considerations for risk management, resource management and communications, while also addressing scope, cost and schedule baselines</a:t>
            </a:r>
          </a:p>
          <a:p>
            <a:endParaRPr lang="en-IN" dirty="0"/>
          </a:p>
        </p:txBody>
      </p:sp>
    </p:spTree>
    <p:extLst>
      <p:ext uri="{BB962C8B-B14F-4D97-AF65-F5344CB8AC3E}">
        <p14:creationId xmlns:p14="http://schemas.microsoft.com/office/powerpoint/2010/main" val="1540083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Risk Breakdown </a:t>
            </a:r>
            <a:r>
              <a:rPr lang="en-IN" dirty="0" smtClean="0"/>
              <a:t>Structure</a:t>
            </a:r>
            <a:endParaRPr lang="en-IN" dirty="0"/>
          </a:p>
        </p:txBody>
      </p:sp>
      <p:sp>
        <p:nvSpPr>
          <p:cNvPr id="3" name="Content Placeholder 2"/>
          <p:cNvSpPr>
            <a:spLocks noGrp="1"/>
          </p:cNvSpPr>
          <p:nvPr>
            <p:ph sz="quarter" idx="1"/>
          </p:nvPr>
        </p:nvSpPr>
        <p:spPr/>
        <p:txBody>
          <a:bodyPr/>
          <a:lstStyle/>
          <a:p>
            <a:r>
              <a:rPr lang="en-IN" dirty="0"/>
              <a:t>Risk breakdown Structure is the hierarchical decomposition of risks, starting from the root node element that represents the project, and going down to the various risk categories, and then finer level risks.</a:t>
            </a:r>
          </a:p>
        </p:txBody>
      </p:sp>
    </p:spTree>
    <p:extLst>
      <p:ext uri="{BB962C8B-B14F-4D97-AF65-F5344CB8AC3E}">
        <p14:creationId xmlns:p14="http://schemas.microsoft.com/office/powerpoint/2010/main" val="7754508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14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0" y="152400"/>
            <a:ext cx="8991600" cy="655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32165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Organizational Breakdown </a:t>
            </a:r>
            <a:r>
              <a:rPr lang="en-IN" dirty="0" smtClean="0"/>
              <a:t>Structure</a:t>
            </a:r>
            <a:endParaRPr lang="en-IN" dirty="0"/>
          </a:p>
        </p:txBody>
      </p:sp>
      <p:sp>
        <p:nvSpPr>
          <p:cNvPr id="3" name="Content Placeholder 2"/>
          <p:cNvSpPr>
            <a:spLocks noGrp="1"/>
          </p:cNvSpPr>
          <p:nvPr>
            <p:ph sz="quarter" idx="1"/>
          </p:nvPr>
        </p:nvSpPr>
        <p:spPr/>
        <p:txBody>
          <a:bodyPr>
            <a:normAutofit/>
          </a:bodyPr>
          <a:lstStyle/>
          <a:p>
            <a:r>
              <a:rPr lang="en-IN" dirty="0" smtClean="0"/>
              <a:t>Organizational </a:t>
            </a:r>
            <a:r>
              <a:rPr lang="en-IN" dirty="0"/>
              <a:t>Breakdown Structure, or sometimes known as Organization Chart, is a widely used project management tool for representing project organization. It typically begins with the project sponsor, and with all key stakeholders included. In presenting the organization structure, consider the organization or group that is requesting the project and the level of their sponsorship and authority.</a:t>
            </a:r>
          </a:p>
          <a:p>
            <a:endParaRPr lang="en-IN" dirty="0"/>
          </a:p>
        </p:txBody>
      </p:sp>
    </p:spTree>
    <p:extLst>
      <p:ext uri="{BB962C8B-B14F-4D97-AF65-F5344CB8AC3E}">
        <p14:creationId xmlns:p14="http://schemas.microsoft.com/office/powerpoint/2010/main" val="14520820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17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76200" y="76200"/>
            <a:ext cx="9067799" cy="6553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6723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Selecting the Right Project Management </a:t>
            </a:r>
            <a:r>
              <a:rPr lang="en-IN" b="1" dirty="0" smtClean="0"/>
              <a:t>Method</a:t>
            </a:r>
            <a:endParaRPr lang="en-IN" dirty="0"/>
          </a:p>
        </p:txBody>
      </p:sp>
      <p:sp>
        <p:nvSpPr>
          <p:cNvPr id="3" name="Content Placeholder 2"/>
          <p:cNvSpPr>
            <a:spLocks noGrp="1"/>
          </p:cNvSpPr>
          <p:nvPr>
            <p:ph sz="quarter" idx="1"/>
          </p:nvPr>
        </p:nvSpPr>
        <p:spPr/>
        <p:txBody>
          <a:bodyPr>
            <a:normAutofit lnSpcReduction="10000"/>
          </a:bodyPr>
          <a:lstStyle/>
          <a:p>
            <a:pPr fontAlgn="base"/>
            <a:r>
              <a:rPr lang="en-IN" dirty="0"/>
              <a:t>The key factor to determine the right methodology is the type of project or process that you manage. With a vast array of frameworks and methodologies, narrowing down the approach based on specific criteria is critical. These factors include:</a:t>
            </a:r>
          </a:p>
          <a:p>
            <a:pPr fontAlgn="base"/>
            <a:r>
              <a:rPr lang="en-IN" dirty="0"/>
              <a:t>Project focus (e.g. task activities versus final product)</a:t>
            </a:r>
          </a:p>
          <a:p>
            <a:pPr fontAlgn="base"/>
            <a:r>
              <a:rPr lang="en-IN" dirty="0"/>
              <a:t>Customer and stakeholder involvement</a:t>
            </a:r>
          </a:p>
          <a:p>
            <a:pPr fontAlgn="base"/>
            <a:r>
              <a:rPr lang="en-IN" dirty="0"/>
              <a:t>Industry</a:t>
            </a:r>
          </a:p>
          <a:p>
            <a:pPr fontAlgn="base"/>
            <a:r>
              <a:rPr lang="en-IN" dirty="0"/>
              <a:t>Flexibility of timeline</a:t>
            </a:r>
          </a:p>
          <a:p>
            <a:pPr fontAlgn="base"/>
            <a:r>
              <a:rPr lang="en-IN" dirty="0"/>
              <a:t>Allotted budget</a:t>
            </a:r>
          </a:p>
          <a:p>
            <a:pPr fontAlgn="base"/>
            <a:r>
              <a:rPr lang="en-IN" dirty="0"/>
              <a:t>Number and type of teams working on the project</a:t>
            </a:r>
          </a:p>
          <a:p>
            <a:pPr marL="0" indent="0">
              <a:buNone/>
            </a:pPr>
            <a:endParaRPr lang="en-IN" dirty="0"/>
          </a:p>
        </p:txBody>
      </p:sp>
    </p:spTree>
    <p:extLst>
      <p:ext uri="{BB962C8B-B14F-4D97-AF65-F5344CB8AC3E}">
        <p14:creationId xmlns:p14="http://schemas.microsoft.com/office/powerpoint/2010/main" val="23122360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8229600" cy="6172200"/>
          </a:xfrm>
        </p:spPr>
        <p:txBody>
          <a:bodyPr/>
          <a:lstStyle/>
          <a:p>
            <a:pPr fontAlgn="base"/>
            <a:r>
              <a:rPr lang="en-IN" dirty="0"/>
              <a:t>Complexity of projects</a:t>
            </a:r>
          </a:p>
          <a:p>
            <a:pPr fontAlgn="base"/>
            <a:r>
              <a:rPr lang="en-IN" dirty="0"/>
              <a:t>Resources needed versus resources available</a:t>
            </a:r>
          </a:p>
          <a:p>
            <a:pPr fontAlgn="base"/>
            <a:r>
              <a:rPr lang="en-IN" dirty="0"/>
              <a:t>Scalability of project</a:t>
            </a:r>
          </a:p>
          <a:p>
            <a:pPr fontAlgn="base"/>
            <a:r>
              <a:rPr lang="en-IN" dirty="0"/>
              <a:t>Resistance to change</a:t>
            </a:r>
          </a:p>
          <a:p>
            <a:pPr fontAlgn="base"/>
            <a:r>
              <a:rPr lang="en-IN" dirty="0"/>
              <a:t>Rigidity of structure</a:t>
            </a:r>
          </a:p>
          <a:p>
            <a:pPr fontAlgn="base"/>
            <a:r>
              <a:rPr lang="en-IN" dirty="0"/>
              <a:t>Specialization of roles</a:t>
            </a:r>
          </a:p>
          <a:p>
            <a:pPr fontAlgn="base"/>
            <a:r>
              <a:rPr lang="en-IN" dirty="0"/>
              <a:t>Set start and end dates</a:t>
            </a:r>
          </a:p>
        </p:txBody>
      </p:sp>
    </p:spTree>
    <p:extLst>
      <p:ext uri="{BB962C8B-B14F-4D97-AF65-F5344CB8AC3E}">
        <p14:creationId xmlns:p14="http://schemas.microsoft.com/office/powerpoint/2010/main" val="22692882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SDLC</a:t>
            </a:r>
            <a:endParaRPr lang="en-IN" dirty="0"/>
          </a:p>
        </p:txBody>
      </p:sp>
      <p:sp>
        <p:nvSpPr>
          <p:cNvPr id="3" name="Content Placeholder 2"/>
          <p:cNvSpPr>
            <a:spLocks noGrp="1"/>
          </p:cNvSpPr>
          <p:nvPr>
            <p:ph sz="quarter" idx="1"/>
          </p:nvPr>
        </p:nvSpPr>
        <p:spPr/>
        <p:txBody>
          <a:bodyPr>
            <a:normAutofit/>
          </a:bodyPr>
          <a:lstStyle/>
          <a:p>
            <a:r>
              <a:rPr lang="en-IN" dirty="0"/>
              <a:t>SDLC is a process followed for a software project, within a software organization. It consists of a detailed plan describing how to develop, maintain, replace and alter or enhance specific software. The life cycle defines a methodology for improving the quality of software and the overall development process</a:t>
            </a:r>
            <a:r>
              <a:rPr lang="en-IN" dirty="0" smtClean="0"/>
              <a:t>.</a:t>
            </a:r>
          </a:p>
          <a:p>
            <a:r>
              <a:rPr lang="en-IN" dirty="0"/>
              <a:t>SDLC is the acronym of Software Development Life Cycle.</a:t>
            </a:r>
          </a:p>
          <a:p>
            <a:r>
              <a:rPr lang="en-IN" dirty="0"/>
              <a:t>It is also called as Software Development Process.</a:t>
            </a:r>
          </a:p>
          <a:p>
            <a:r>
              <a:rPr lang="en-IN" dirty="0"/>
              <a:t>SDLC is a framework defining tasks performed at each step in the software development process.</a:t>
            </a:r>
          </a:p>
          <a:p>
            <a:pPr marL="0" indent="0">
              <a:buNone/>
            </a:pPr>
            <a:endParaRPr lang="en-IN" dirty="0"/>
          </a:p>
        </p:txBody>
      </p:sp>
    </p:spTree>
    <p:extLst>
      <p:ext uri="{BB962C8B-B14F-4D97-AF65-F5344CB8AC3E}">
        <p14:creationId xmlns:p14="http://schemas.microsoft.com/office/powerpoint/2010/main" val="24833796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IN" dirty="0" smtClean="0"/>
              <a:t>Graphical Representation of SDLC</a:t>
            </a:r>
            <a:endParaRPr lang="en-IN" dirty="0"/>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0" y="990600"/>
            <a:ext cx="8763000" cy="586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90438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SDLC Models</a:t>
            </a:r>
          </a:p>
        </p:txBody>
      </p:sp>
      <p:sp>
        <p:nvSpPr>
          <p:cNvPr id="3" name="Content Placeholder 2"/>
          <p:cNvSpPr>
            <a:spLocks noGrp="1"/>
          </p:cNvSpPr>
          <p:nvPr>
            <p:ph sz="quarter" idx="1"/>
          </p:nvPr>
        </p:nvSpPr>
        <p:spPr/>
        <p:txBody>
          <a:bodyPr/>
          <a:lstStyle/>
          <a:p>
            <a:r>
              <a:rPr lang="en-IN" dirty="0" smtClean="0"/>
              <a:t>There </a:t>
            </a:r>
            <a:r>
              <a:rPr lang="en-IN" dirty="0"/>
              <a:t>are various software development life cycle models defined and designed which are followed during the software development process. These models are also referred as Software Development Process Models".</a:t>
            </a:r>
          </a:p>
          <a:p>
            <a:endParaRPr lang="en-IN" dirty="0"/>
          </a:p>
        </p:txBody>
      </p:sp>
    </p:spTree>
    <p:extLst>
      <p:ext uri="{BB962C8B-B14F-4D97-AF65-F5344CB8AC3E}">
        <p14:creationId xmlns:p14="http://schemas.microsoft.com/office/powerpoint/2010/main" val="1701439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SDLC models</a:t>
            </a:r>
          </a:p>
        </p:txBody>
      </p:sp>
      <p:sp>
        <p:nvSpPr>
          <p:cNvPr id="3" name="Content Placeholder 2"/>
          <p:cNvSpPr>
            <a:spLocks noGrp="1"/>
          </p:cNvSpPr>
          <p:nvPr>
            <p:ph sz="quarter" idx="1"/>
          </p:nvPr>
        </p:nvSpPr>
        <p:spPr/>
        <p:txBody>
          <a:bodyPr>
            <a:normAutofit/>
          </a:bodyPr>
          <a:lstStyle/>
          <a:p>
            <a:r>
              <a:rPr lang="en-IN" dirty="0" smtClean="0"/>
              <a:t>Waterfall </a:t>
            </a:r>
            <a:r>
              <a:rPr lang="en-IN" dirty="0"/>
              <a:t>Model</a:t>
            </a:r>
          </a:p>
          <a:p>
            <a:r>
              <a:rPr lang="en-IN" dirty="0"/>
              <a:t>Iterative Model</a:t>
            </a:r>
          </a:p>
          <a:p>
            <a:r>
              <a:rPr lang="en-IN" dirty="0"/>
              <a:t>Spiral Model</a:t>
            </a:r>
          </a:p>
          <a:p>
            <a:r>
              <a:rPr lang="en-IN" dirty="0" smtClean="0"/>
              <a:t>Other </a:t>
            </a:r>
            <a:r>
              <a:rPr lang="en-IN" dirty="0"/>
              <a:t>related methodologies are Agile Model, RAD Model, Rapid Application Development and Prototyping Models.</a:t>
            </a:r>
          </a:p>
          <a:p>
            <a:endParaRPr lang="en-IN" dirty="0"/>
          </a:p>
        </p:txBody>
      </p:sp>
    </p:spTree>
    <p:extLst>
      <p:ext uri="{BB962C8B-B14F-4D97-AF65-F5344CB8AC3E}">
        <p14:creationId xmlns:p14="http://schemas.microsoft.com/office/powerpoint/2010/main" val="13378240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What Is in a Project Plan</a:t>
            </a:r>
            <a:r>
              <a:rPr lang="en-IN" b="1" dirty="0" smtClean="0"/>
              <a:t>?</a:t>
            </a:r>
            <a:endParaRPr lang="en-IN" dirty="0"/>
          </a:p>
        </p:txBody>
      </p:sp>
      <p:sp>
        <p:nvSpPr>
          <p:cNvPr id="3" name="Content Placeholder 2"/>
          <p:cNvSpPr>
            <a:spLocks noGrp="1"/>
          </p:cNvSpPr>
          <p:nvPr>
            <p:ph sz="quarter" idx="1"/>
          </p:nvPr>
        </p:nvSpPr>
        <p:spPr/>
        <p:txBody>
          <a:bodyPr>
            <a:noAutofit/>
          </a:bodyPr>
          <a:lstStyle/>
          <a:p>
            <a:r>
              <a:rPr lang="en-IN" sz="2400" dirty="0"/>
              <a:t>The project plan answers the who, what, where, why, how and when of the </a:t>
            </a:r>
            <a:r>
              <a:rPr lang="en-IN" sz="2400" dirty="0" smtClean="0"/>
              <a:t>project.</a:t>
            </a:r>
          </a:p>
          <a:p>
            <a:r>
              <a:rPr lang="en-IN" sz="2400" dirty="0" smtClean="0"/>
              <a:t>The </a:t>
            </a:r>
            <a:r>
              <a:rPr lang="en-IN" sz="2400" dirty="0"/>
              <a:t>purpose of a project plan is to guide the execution and control project phases.</a:t>
            </a:r>
          </a:p>
          <a:p>
            <a:r>
              <a:rPr lang="en-IN" sz="2400" dirty="0"/>
              <a:t>As mentioned above, a project plan consists of the following documents:</a:t>
            </a:r>
          </a:p>
          <a:p>
            <a:r>
              <a:rPr lang="en-IN" sz="2400" b="1" dirty="0">
                <a:hlinkClick r:id="rId2"/>
              </a:rPr>
              <a:t>Project Charter:</a:t>
            </a:r>
            <a:r>
              <a:rPr lang="en-IN" sz="2400" dirty="0"/>
              <a:t> Provides a general overview of the project. It describes the project’s reasons, goals, objectives, constraints, stakeholders, among other aspects.</a:t>
            </a:r>
          </a:p>
          <a:p>
            <a:r>
              <a:rPr lang="en-IN" sz="2400" b="1" dirty="0">
                <a:hlinkClick r:id="rId3"/>
              </a:rPr>
              <a:t>Statement of Work:</a:t>
            </a:r>
            <a:r>
              <a:rPr lang="en-IN" sz="2400" dirty="0"/>
              <a:t> Defines the project’s scope, schedule, deliverables, milestones, and tasks.</a:t>
            </a:r>
          </a:p>
          <a:p>
            <a:pPr marL="0" indent="0">
              <a:buNone/>
            </a:pPr>
            <a:endParaRPr lang="en-IN" sz="2400" dirty="0"/>
          </a:p>
        </p:txBody>
      </p:sp>
    </p:spTree>
    <p:extLst>
      <p:ext uri="{BB962C8B-B14F-4D97-AF65-F5344CB8AC3E}">
        <p14:creationId xmlns:p14="http://schemas.microsoft.com/office/powerpoint/2010/main" val="34360813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Software Process and Software Process </a:t>
            </a:r>
            <a:r>
              <a:rPr lang="en-IN" dirty="0" smtClean="0"/>
              <a:t>Models</a:t>
            </a:r>
            <a:endParaRPr lang="en-IN" dirty="0"/>
          </a:p>
        </p:txBody>
      </p:sp>
      <p:sp>
        <p:nvSpPr>
          <p:cNvPr id="3" name="Content Placeholder 2"/>
          <p:cNvSpPr>
            <a:spLocks noGrp="1"/>
          </p:cNvSpPr>
          <p:nvPr>
            <p:ph sz="quarter" idx="1"/>
          </p:nvPr>
        </p:nvSpPr>
        <p:spPr/>
        <p:txBody>
          <a:bodyPr/>
          <a:lstStyle/>
          <a:p>
            <a:r>
              <a:rPr lang="en-IN" dirty="0"/>
              <a:t>A software process (also knows as software methodology) is a set of related activities that leads to the production of the software. These activities may involve the development of the software from the scratch, or, modifying an existing system.</a:t>
            </a:r>
          </a:p>
        </p:txBody>
      </p:sp>
    </p:spTree>
    <p:extLst>
      <p:ext uri="{BB962C8B-B14F-4D97-AF65-F5344CB8AC3E}">
        <p14:creationId xmlns:p14="http://schemas.microsoft.com/office/powerpoint/2010/main" val="38353768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Any software process must include the following four activities</a:t>
            </a:r>
            <a:r>
              <a:rPr lang="en-IN" dirty="0" smtClean="0"/>
              <a:t>:</a:t>
            </a:r>
            <a:endParaRPr lang="en-IN" dirty="0"/>
          </a:p>
        </p:txBody>
      </p:sp>
      <p:sp>
        <p:nvSpPr>
          <p:cNvPr id="3" name="Content Placeholder 2"/>
          <p:cNvSpPr>
            <a:spLocks noGrp="1"/>
          </p:cNvSpPr>
          <p:nvPr>
            <p:ph sz="quarter" idx="1"/>
          </p:nvPr>
        </p:nvSpPr>
        <p:spPr/>
        <p:txBody>
          <a:bodyPr>
            <a:normAutofit lnSpcReduction="10000"/>
          </a:bodyPr>
          <a:lstStyle/>
          <a:p>
            <a:r>
              <a:rPr lang="en-IN" b="1" dirty="0" smtClean="0"/>
              <a:t>Software </a:t>
            </a:r>
            <a:r>
              <a:rPr lang="en-IN" b="1" dirty="0"/>
              <a:t>specification</a:t>
            </a:r>
            <a:r>
              <a:rPr lang="en-IN" dirty="0"/>
              <a:t> (or requirements engineering): Define the main functionalities of the software and the constrains around them.</a:t>
            </a:r>
          </a:p>
          <a:p>
            <a:r>
              <a:rPr lang="en-IN" dirty="0"/>
              <a:t>S</a:t>
            </a:r>
            <a:r>
              <a:rPr lang="en-IN" b="1" dirty="0"/>
              <a:t>oftware design and implementation</a:t>
            </a:r>
            <a:r>
              <a:rPr lang="en-IN" dirty="0"/>
              <a:t>: The software is to be designed and programmed.</a:t>
            </a:r>
          </a:p>
          <a:p>
            <a:r>
              <a:rPr lang="en-IN" b="1" dirty="0"/>
              <a:t>Software verification and validation</a:t>
            </a:r>
            <a:r>
              <a:rPr lang="en-IN" dirty="0"/>
              <a:t>: The software must conforms to it’s specification and meets the customer needs.</a:t>
            </a:r>
          </a:p>
          <a:p>
            <a:r>
              <a:rPr lang="en-IN" b="1" dirty="0"/>
              <a:t>Software evolution</a:t>
            </a:r>
            <a:r>
              <a:rPr lang="en-IN" dirty="0"/>
              <a:t> (software maintenance): The software is being modified to meet customer and market requirements changes.</a:t>
            </a:r>
          </a:p>
          <a:p>
            <a:endParaRPr lang="en-IN" dirty="0"/>
          </a:p>
        </p:txBody>
      </p:sp>
    </p:spTree>
    <p:extLst>
      <p:ext uri="{BB962C8B-B14F-4D97-AF65-F5344CB8AC3E}">
        <p14:creationId xmlns:p14="http://schemas.microsoft.com/office/powerpoint/2010/main" val="42296552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Software Process </a:t>
            </a:r>
            <a:r>
              <a:rPr lang="en-IN" dirty="0" smtClean="0"/>
              <a:t>Models</a:t>
            </a:r>
            <a:endParaRPr lang="en-IN" dirty="0"/>
          </a:p>
        </p:txBody>
      </p:sp>
      <p:sp>
        <p:nvSpPr>
          <p:cNvPr id="3" name="Content Placeholder 2"/>
          <p:cNvSpPr>
            <a:spLocks noGrp="1"/>
          </p:cNvSpPr>
          <p:nvPr>
            <p:ph sz="quarter" idx="1"/>
          </p:nvPr>
        </p:nvSpPr>
        <p:spPr/>
        <p:txBody>
          <a:bodyPr>
            <a:normAutofit/>
          </a:bodyPr>
          <a:lstStyle/>
          <a:p>
            <a:r>
              <a:rPr lang="en-IN" dirty="0" smtClean="0"/>
              <a:t>A </a:t>
            </a:r>
            <a:r>
              <a:rPr lang="en-IN" dirty="0"/>
              <a:t>software process model is a simplified representation of a software process. Each model represents a process from a specific perspective</a:t>
            </a:r>
            <a:r>
              <a:rPr lang="en-IN" dirty="0" smtClean="0"/>
              <a:t>.</a:t>
            </a:r>
          </a:p>
          <a:p>
            <a:r>
              <a:rPr lang="en-IN" dirty="0" smtClean="0"/>
              <a:t>T</a:t>
            </a:r>
            <a:r>
              <a:rPr lang="en-IN" dirty="0"/>
              <a:t>hese generic models are abstractions of the process that can be used to explain different approaches to the software development. They can be adapted and extended to create more specific processes.</a:t>
            </a:r>
          </a:p>
          <a:p>
            <a:endParaRPr lang="en-IN" dirty="0"/>
          </a:p>
        </p:txBody>
      </p:sp>
    </p:spTree>
    <p:extLst>
      <p:ext uri="{BB962C8B-B14F-4D97-AF65-F5344CB8AC3E}">
        <p14:creationId xmlns:p14="http://schemas.microsoft.com/office/powerpoint/2010/main" val="40808324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IN" dirty="0" smtClean="0"/>
              <a:t>Types of Models</a:t>
            </a:r>
            <a:endParaRPr lang="en-IN" dirty="0"/>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685800" y="990600"/>
            <a:ext cx="103632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41963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5001164" y="6439619"/>
            <a:ext cx="4308894" cy="830997"/>
          </a:xfrm>
          <a:prstGeom prst="rect">
            <a:avLst/>
          </a:prstGeom>
          <a:noFill/>
        </p:spPr>
        <p:txBody>
          <a:bodyPr wrap="square" rtlCol="0">
            <a:spAutoFit/>
          </a:bodyPr>
          <a:lstStyle/>
          <a:p>
            <a:pPr algn="ctr"/>
            <a:r>
              <a:rPr lang="en-US" sz="2400" b="1" dirty="0" smtClean="0">
                <a:solidFill>
                  <a:schemeClr val="bg1"/>
                </a:solidFill>
              </a:rPr>
              <a:t>SOFTWARE</a:t>
            </a:r>
            <a:r>
              <a:rPr lang="en-US" sz="2400" b="1" dirty="0" smtClean="0"/>
              <a:t> </a:t>
            </a:r>
            <a:r>
              <a:rPr lang="en-US" sz="2400" b="1" dirty="0" smtClean="0">
                <a:solidFill>
                  <a:schemeClr val="bg1"/>
                </a:solidFill>
              </a:rPr>
              <a:t>ENGINEERING:2160701</a:t>
            </a:r>
            <a:endParaRPr lang="en-US" sz="2400" b="1" dirty="0">
              <a:solidFill>
                <a:schemeClr val="bg1"/>
              </a:solidFill>
            </a:endParaRPr>
          </a:p>
        </p:txBody>
      </p:sp>
      <p:sp>
        <p:nvSpPr>
          <p:cNvPr id="5" name="Rectangle 4"/>
          <p:cNvSpPr/>
          <p:nvPr/>
        </p:nvSpPr>
        <p:spPr>
          <a:xfrm>
            <a:off x="116548" y="1093010"/>
            <a:ext cx="8783848" cy="3139321"/>
          </a:xfrm>
          <a:prstGeom prst="rect">
            <a:avLst/>
          </a:prstGeom>
        </p:spPr>
        <p:txBody>
          <a:bodyPr wrap="square">
            <a:spAutoFit/>
          </a:bodyPr>
          <a:lstStyle/>
          <a:p>
            <a:pPr marL="285750" indent="-285750" algn="just">
              <a:buFont typeface="Arial" panose="020B0604020202020204" pitchFamily="34" charset="0"/>
              <a:buChar char="•"/>
            </a:pPr>
            <a:r>
              <a:rPr lang="en-US" dirty="0">
                <a:latin typeface="Verdana" panose="020B0604030504040204" pitchFamily="34" charset="0"/>
              </a:rPr>
              <a:t>The Waterfall Model was the first Process Model to be introduced. It is also referred to as a </a:t>
            </a:r>
            <a:r>
              <a:rPr lang="en-US" b="1" dirty="0">
                <a:latin typeface="Verdana" panose="020B0604030504040204" pitchFamily="34" charset="0"/>
              </a:rPr>
              <a:t>linear-sequential life cycle model</a:t>
            </a:r>
            <a:r>
              <a:rPr lang="en-US" dirty="0">
                <a:latin typeface="Verdana" panose="020B0604030504040204" pitchFamily="34" charset="0"/>
              </a:rPr>
              <a:t>. It is very simple to understand and use. In a waterfall model, each phase must be completed before the next phase can begin and there is no overlapping in the phases</a:t>
            </a:r>
            <a:r>
              <a:rPr lang="en-US" dirty="0" smtClean="0">
                <a:latin typeface="Verdana" panose="020B0604030504040204" pitchFamily="34" charset="0"/>
              </a:rPr>
              <a:t>.</a:t>
            </a:r>
            <a:r>
              <a:rPr lang="en-US" dirty="0"/>
              <a:t> </a:t>
            </a:r>
            <a:endParaRPr lang="en-US" dirty="0" smtClean="0"/>
          </a:p>
          <a:p>
            <a:pPr marL="285750" indent="-285750" algn="just">
              <a:buFont typeface="Arial" panose="020B0604020202020204" pitchFamily="34" charset="0"/>
              <a:buChar char="•"/>
            </a:pPr>
            <a:r>
              <a:rPr lang="en-US" dirty="0" smtClean="0"/>
              <a:t>The </a:t>
            </a:r>
            <a:r>
              <a:rPr lang="en-US" dirty="0"/>
              <a:t>waterfall Model illustrates the software development process in a linear sequential flow. This means that any phase in the development process begins only if the previous phase is complete. In this waterfall model, the phases do not </a:t>
            </a:r>
            <a:r>
              <a:rPr lang="en-US" dirty="0" smtClean="0"/>
              <a:t>overlap.</a:t>
            </a:r>
          </a:p>
          <a:p>
            <a:pPr marL="285750" indent="-285750" algn="just">
              <a:buFont typeface="Arial" panose="020B0604020202020204" pitchFamily="34" charset="0"/>
              <a:buChar char="•"/>
            </a:pPr>
            <a:r>
              <a:rPr lang="en-US" dirty="0"/>
              <a:t>"The Waterfall" approach, the whole process of software development is divided into separate phases. In this Waterfall model, typically, the outcome of one phase acts as the input for the next phase sequentially.</a:t>
            </a:r>
            <a:endParaRPr lang="en-US" dirty="0">
              <a:latin typeface="Verdana" panose="020B0604030504040204" pitchFamily="34" charset="0"/>
            </a:endParaRPr>
          </a:p>
        </p:txBody>
      </p:sp>
      <p:sp>
        <p:nvSpPr>
          <p:cNvPr id="7" name="TextBox 6"/>
          <p:cNvSpPr txBox="1"/>
          <p:nvPr/>
        </p:nvSpPr>
        <p:spPr>
          <a:xfrm>
            <a:off x="368780" y="144122"/>
            <a:ext cx="3881887" cy="923330"/>
          </a:xfrm>
          <a:prstGeom prst="rect">
            <a:avLst/>
          </a:prstGeom>
          <a:noFill/>
        </p:spPr>
        <p:txBody>
          <a:bodyPr wrap="square" rtlCol="0">
            <a:spAutoFit/>
          </a:bodyPr>
          <a:lstStyle/>
          <a:p>
            <a:pPr lvl="0"/>
            <a:r>
              <a:rPr lang="en-US" b="1" dirty="0"/>
              <a:t>Linear Sequential Model(Water Fall model)</a:t>
            </a:r>
          </a:p>
          <a:p>
            <a:endParaRPr lang="en-US" dirty="0"/>
          </a:p>
        </p:txBody>
      </p:sp>
      <p:sp>
        <p:nvSpPr>
          <p:cNvPr id="8" name="Rectangle 7"/>
          <p:cNvSpPr/>
          <p:nvPr/>
        </p:nvSpPr>
        <p:spPr>
          <a:xfrm>
            <a:off x="91004" y="4601663"/>
            <a:ext cx="8928341" cy="1754326"/>
          </a:xfrm>
          <a:prstGeom prst="rect">
            <a:avLst/>
          </a:prstGeom>
        </p:spPr>
        <p:txBody>
          <a:bodyPr wrap="square">
            <a:spAutoFit/>
          </a:bodyPr>
          <a:lstStyle/>
          <a:p>
            <a:pPr algn="just">
              <a:buFont typeface="Arial" panose="020B0604020202020204" pitchFamily="34" charset="0"/>
              <a:buChar char="•"/>
            </a:pPr>
            <a:r>
              <a:rPr lang="en-US" b="1" dirty="0">
                <a:latin typeface="+mj-lt"/>
              </a:rPr>
              <a:t>Requirement Gathering and analysis</a:t>
            </a:r>
            <a:r>
              <a:rPr lang="en-US" dirty="0">
                <a:latin typeface="+mj-lt"/>
              </a:rPr>
              <a:t> − All possible requirements of the system to be developed are captured in this phase and documented in a requirement specification document.</a:t>
            </a:r>
          </a:p>
          <a:p>
            <a:pPr algn="just">
              <a:buFont typeface="Arial" panose="020B0604020202020204" pitchFamily="34" charset="0"/>
              <a:buChar char="•"/>
            </a:pPr>
            <a:r>
              <a:rPr lang="en-US" b="1" dirty="0">
                <a:latin typeface="+mj-lt"/>
              </a:rPr>
              <a:t>System Design</a:t>
            </a:r>
            <a:r>
              <a:rPr lang="en-US" dirty="0">
                <a:latin typeface="+mj-lt"/>
              </a:rPr>
              <a:t> − The requirement specifications from first phase are studied in this phase and the system design is prepared. This system design helps in specifying hardware and system requirements and helps in defining the overall system architecture.</a:t>
            </a:r>
            <a:endParaRPr lang="en-US" b="0" i="0" dirty="0">
              <a:effectLst/>
              <a:latin typeface="+mj-lt"/>
            </a:endParaRPr>
          </a:p>
        </p:txBody>
      </p:sp>
      <p:sp>
        <p:nvSpPr>
          <p:cNvPr id="9" name="TextBox 8"/>
          <p:cNvSpPr txBox="1"/>
          <p:nvPr/>
        </p:nvSpPr>
        <p:spPr>
          <a:xfrm>
            <a:off x="368780" y="4232331"/>
            <a:ext cx="3441939" cy="369332"/>
          </a:xfrm>
          <a:prstGeom prst="rect">
            <a:avLst/>
          </a:prstGeom>
          <a:noFill/>
        </p:spPr>
        <p:txBody>
          <a:bodyPr wrap="square" rtlCol="0">
            <a:spAutoFit/>
          </a:bodyPr>
          <a:lstStyle/>
          <a:p>
            <a:r>
              <a:rPr lang="en-US" b="1" dirty="0" smtClean="0"/>
              <a:t>PHASES OF WATER FALL MODEL:</a:t>
            </a:r>
            <a:endParaRPr lang="en-US" b="1" dirty="0"/>
          </a:p>
        </p:txBody>
      </p:sp>
    </p:spTree>
    <p:extLst>
      <p:ext uri="{BB962C8B-B14F-4D97-AF65-F5344CB8AC3E}">
        <p14:creationId xmlns:p14="http://schemas.microsoft.com/office/powerpoint/2010/main" val="34194769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673" y="535248"/>
            <a:ext cx="5583814" cy="48922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p:cNvSpPr/>
          <p:nvPr/>
        </p:nvSpPr>
        <p:spPr>
          <a:xfrm>
            <a:off x="5783595" y="815605"/>
            <a:ext cx="3183565" cy="4801314"/>
          </a:xfrm>
          <a:prstGeom prst="rect">
            <a:avLst/>
          </a:prstGeom>
        </p:spPr>
        <p:txBody>
          <a:bodyPr wrap="square">
            <a:spAutoFit/>
          </a:bodyPr>
          <a:lstStyle/>
          <a:p>
            <a:pPr algn="just">
              <a:buFont typeface="Arial" panose="020B0604020202020204" pitchFamily="34" charset="0"/>
              <a:buChar char="•"/>
            </a:pPr>
            <a:r>
              <a:rPr lang="en-US" b="1" dirty="0">
                <a:latin typeface="+mj-lt"/>
              </a:rPr>
              <a:t>Implementation</a:t>
            </a:r>
            <a:r>
              <a:rPr lang="en-US" dirty="0">
                <a:latin typeface="+mj-lt"/>
              </a:rPr>
              <a:t> − With inputs from the system design, the system is first developed in small programs called units, which are integrated in the next phase. Each unit is developed and tested for its functionality, which is referred to as Unit Testing.</a:t>
            </a:r>
          </a:p>
          <a:p>
            <a:pPr algn="just">
              <a:buFont typeface="Arial" panose="020B0604020202020204" pitchFamily="34" charset="0"/>
              <a:buChar char="•"/>
            </a:pPr>
            <a:r>
              <a:rPr lang="en-US" b="1" dirty="0">
                <a:latin typeface="+mj-lt"/>
              </a:rPr>
              <a:t>Integration and Testing</a:t>
            </a:r>
            <a:r>
              <a:rPr lang="en-US" dirty="0">
                <a:latin typeface="+mj-lt"/>
              </a:rPr>
              <a:t> − All the units developed in the implementation phase are integrated into a system after testing of each unit. Post integration the entire system is tested for any faults and failures</a:t>
            </a:r>
            <a:r>
              <a:rPr lang="en-US" dirty="0" smtClean="0">
                <a:latin typeface="+mj-lt"/>
              </a:rPr>
              <a:t>.</a:t>
            </a:r>
            <a:endParaRPr lang="en-US" dirty="0">
              <a:latin typeface="+mj-lt"/>
            </a:endParaRPr>
          </a:p>
        </p:txBody>
      </p:sp>
      <p:sp>
        <p:nvSpPr>
          <p:cNvPr id="7" name="Rectangle 6"/>
          <p:cNvSpPr/>
          <p:nvPr/>
        </p:nvSpPr>
        <p:spPr>
          <a:xfrm>
            <a:off x="254479" y="5643128"/>
            <a:ext cx="8712680" cy="646331"/>
          </a:xfrm>
          <a:prstGeom prst="rect">
            <a:avLst/>
          </a:prstGeom>
        </p:spPr>
        <p:txBody>
          <a:bodyPr wrap="square">
            <a:spAutoFit/>
          </a:bodyPr>
          <a:lstStyle/>
          <a:p>
            <a:pPr algn="just">
              <a:buFont typeface="Arial" panose="020B0604020202020204" pitchFamily="34" charset="0"/>
              <a:buChar char="•"/>
            </a:pPr>
            <a:r>
              <a:rPr lang="en-US" b="1" dirty="0">
                <a:latin typeface="+mj-lt"/>
              </a:rPr>
              <a:t>Deployment of system</a:t>
            </a:r>
            <a:r>
              <a:rPr lang="en-US" dirty="0">
                <a:latin typeface="+mj-lt"/>
              </a:rPr>
              <a:t> − Once the functional and non-functional testing is done; the product is deployed in the customer environment or released into the market.</a:t>
            </a:r>
          </a:p>
        </p:txBody>
      </p:sp>
    </p:spTree>
    <p:extLst>
      <p:ext uri="{BB962C8B-B14F-4D97-AF65-F5344CB8AC3E}">
        <p14:creationId xmlns:p14="http://schemas.microsoft.com/office/powerpoint/2010/main" val="12598567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183310" y="457200"/>
            <a:ext cx="8822666" cy="2308324"/>
          </a:xfrm>
          <a:prstGeom prst="rect">
            <a:avLst/>
          </a:prstGeom>
        </p:spPr>
        <p:txBody>
          <a:bodyPr wrap="square">
            <a:spAutoFit/>
          </a:bodyPr>
          <a:lstStyle/>
          <a:p>
            <a:pPr algn="just">
              <a:buFont typeface="Arial" panose="020B0604020202020204" pitchFamily="34" charset="0"/>
              <a:buChar char="•"/>
            </a:pPr>
            <a:r>
              <a:rPr lang="en-US" b="1" dirty="0">
                <a:latin typeface="+mj-lt"/>
              </a:rPr>
              <a:t>Maintenance</a:t>
            </a:r>
            <a:r>
              <a:rPr lang="en-US" dirty="0">
                <a:latin typeface="+mj-lt"/>
              </a:rPr>
              <a:t> − There are some issues which come up in the client environment. To fix those issues, patches are released. Also to enhance the product some better versions are released. Maintenance is done to deliver these changes in the customer environment</a:t>
            </a:r>
            <a:r>
              <a:rPr lang="en-US" dirty="0" smtClean="0">
                <a:latin typeface="+mj-lt"/>
              </a:rPr>
              <a:t>.</a:t>
            </a:r>
          </a:p>
          <a:p>
            <a:pPr algn="just"/>
            <a:endParaRPr lang="en-US" dirty="0">
              <a:latin typeface="+mj-lt"/>
            </a:endParaRPr>
          </a:p>
          <a:p>
            <a:pPr marL="285750" indent="-285750" algn="just">
              <a:buFont typeface="Arial" panose="020B0604020202020204" pitchFamily="34" charset="0"/>
              <a:buChar char="•"/>
            </a:pPr>
            <a:r>
              <a:rPr lang="en-US" dirty="0">
                <a:latin typeface="+mj-lt"/>
              </a:rPr>
              <a:t>All these phases are cascaded to each other in which progress is seen as flowing steadily downwards (like a waterfall) through the phases. The next phase is started only after the defined set of goals are achieved for previous phase and it is signed off, so the name "Waterfall Model". In this model, phases do not overlap.</a:t>
            </a:r>
            <a:endParaRPr lang="en-US" b="0" i="0" dirty="0">
              <a:effectLst/>
              <a:latin typeface="+mj-lt"/>
            </a:endParaRPr>
          </a:p>
        </p:txBody>
      </p:sp>
      <p:sp>
        <p:nvSpPr>
          <p:cNvPr id="6" name="Rectangle 5"/>
          <p:cNvSpPr/>
          <p:nvPr/>
        </p:nvSpPr>
        <p:spPr>
          <a:xfrm>
            <a:off x="248009" y="3048000"/>
            <a:ext cx="8389189" cy="2862322"/>
          </a:xfrm>
          <a:prstGeom prst="rect">
            <a:avLst/>
          </a:prstGeom>
        </p:spPr>
        <p:txBody>
          <a:bodyPr wrap="square">
            <a:spAutoFit/>
          </a:bodyPr>
          <a:lstStyle/>
          <a:p>
            <a:pPr algn="just">
              <a:buFont typeface="Arial" panose="020B0604020202020204" pitchFamily="34" charset="0"/>
              <a:buChar char="•"/>
            </a:pPr>
            <a:r>
              <a:rPr lang="en-US" b="1" dirty="0" smtClean="0">
                <a:latin typeface="+mj-lt"/>
              </a:rPr>
              <a:t>ADVANTAGES:</a:t>
            </a:r>
          </a:p>
          <a:p>
            <a:pPr algn="just">
              <a:buFont typeface="Arial" panose="020B0604020202020204" pitchFamily="34" charset="0"/>
              <a:buChar char="•"/>
            </a:pPr>
            <a:r>
              <a:rPr lang="en-US" dirty="0" smtClean="0">
                <a:latin typeface="+mj-lt"/>
              </a:rPr>
              <a:t>Simple </a:t>
            </a:r>
            <a:r>
              <a:rPr lang="en-US" dirty="0">
                <a:latin typeface="+mj-lt"/>
              </a:rPr>
              <a:t>and easy to understand and use</a:t>
            </a:r>
          </a:p>
          <a:p>
            <a:pPr algn="just">
              <a:buFont typeface="Arial" panose="020B0604020202020204" pitchFamily="34" charset="0"/>
              <a:buChar char="•"/>
            </a:pPr>
            <a:r>
              <a:rPr lang="en-US" dirty="0">
                <a:latin typeface="+mj-lt"/>
              </a:rPr>
              <a:t>Easy to manage due to the rigidity of the model. Each phase has specific deliverables and a review process.</a:t>
            </a:r>
          </a:p>
          <a:p>
            <a:pPr algn="just">
              <a:buFont typeface="Arial" panose="020B0604020202020204" pitchFamily="34" charset="0"/>
              <a:buChar char="•"/>
            </a:pPr>
            <a:r>
              <a:rPr lang="en-US" dirty="0">
                <a:latin typeface="+mj-lt"/>
              </a:rPr>
              <a:t>Phases are processed and completed one at a time.</a:t>
            </a:r>
          </a:p>
          <a:p>
            <a:pPr algn="just">
              <a:buFont typeface="Arial" panose="020B0604020202020204" pitchFamily="34" charset="0"/>
              <a:buChar char="•"/>
            </a:pPr>
            <a:r>
              <a:rPr lang="en-US" dirty="0">
                <a:latin typeface="+mj-lt"/>
              </a:rPr>
              <a:t>Works well for smaller projects where requirements are very well understood.</a:t>
            </a:r>
          </a:p>
          <a:p>
            <a:pPr algn="just">
              <a:buFont typeface="Arial" panose="020B0604020202020204" pitchFamily="34" charset="0"/>
              <a:buChar char="•"/>
            </a:pPr>
            <a:r>
              <a:rPr lang="en-US" dirty="0">
                <a:latin typeface="+mj-lt"/>
              </a:rPr>
              <a:t>Clearly defined stages.</a:t>
            </a:r>
          </a:p>
          <a:p>
            <a:pPr algn="just">
              <a:buFont typeface="Arial" panose="020B0604020202020204" pitchFamily="34" charset="0"/>
              <a:buChar char="•"/>
            </a:pPr>
            <a:r>
              <a:rPr lang="en-US" dirty="0">
                <a:latin typeface="+mj-lt"/>
              </a:rPr>
              <a:t>Well understood milestones.</a:t>
            </a:r>
          </a:p>
          <a:p>
            <a:pPr algn="just">
              <a:buFont typeface="Arial" panose="020B0604020202020204" pitchFamily="34" charset="0"/>
              <a:buChar char="•"/>
            </a:pPr>
            <a:r>
              <a:rPr lang="en-US" dirty="0">
                <a:latin typeface="+mj-lt"/>
              </a:rPr>
              <a:t>Easy to arrange tasks.</a:t>
            </a:r>
          </a:p>
          <a:p>
            <a:pPr algn="just">
              <a:buFont typeface="Arial" panose="020B0604020202020204" pitchFamily="34" charset="0"/>
              <a:buChar char="•"/>
            </a:pPr>
            <a:r>
              <a:rPr lang="en-US" dirty="0">
                <a:latin typeface="+mj-lt"/>
              </a:rPr>
              <a:t>Process and results are well documented.</a:t>
            </a:r>
            <a:endParaRPr lang="en-US" b="0" i="0" dirty="0">
              <a:effectLst/>
              <a:latin typeface="+mj-lt"/>
            </a:endParaRPr>
          </a:p>
        </p:txBody>
      </p:sp>
    </p:spTree>
    <p:extLst>
      <p:ext uri="{BB962C8B-B14F-4D97-AF65-F5344CB8AC3E}">
        <p14:creationId xmlns:p14="http://schemas.microsoft.com/office/powerpoint/2010/main" val="38685758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22926" y="1105028"/>
            <a:ext cx="8663078" cy="3693319"/>
          </a:xfrm>
          <a:prstGeom prst="rect">
            <a:avLst/>
          </a:prstGeom>
        </p:spPr>
        <p:txBody>
          <a:bodyPr wrap="square">
            <a:spAutoFit/>
          </a:bodyPr>
          <a:lstStyle/>
          <a:p>
            <a:pPr algn="just"/>
            <a:r>
              <a:rPr lang="en-US" dirty="0">
                <a:latin typeface="+mj-lt"/>
              </a:rPr>
              <a:t>The major </a:t>
            </a:r>
            <a:r>
              <a:rPr lang="en-US" b="1" dirty="0">
                <a:latin typeface="+mj-lt"/>
              </a:rPr>
              <a:t>disadvantages</a:t>
            </a:r>
            <a:r>
              <a:rPr lang="en-US" dirty="0">
                <a:latin typeface="+mj-lt"/>
              </a:rPr>
              <a:t> of the Waterfall Model are as follows </a:t>
            </a:r>
            <a:endParaRPr lang="en-US" dirty="0" smtClean="0">
              <a:latin typeface="+mj-lt"/>
            </a:endParaRPr>
          </a:p>
          <a:p>
            <a:pPr algn="just"/>
            <a:endParaRPr lang="en-US" dirty="0">
              <a:latin typeface="+mj-lt"/>
            </a:endParaRPr>
          </a:p>
          <a:p>
            <a:pPr marL="285750" indent="-285750" algn="just">
              <a:buFont typeface="Arial" panose="020B0604020202020204" pitchFamily="34" charset="0"/>
              <a:buChar char="•"/>
            </a:pPr>
            <a:r>
              <a:rPr lang="en-US" dirty="0">
                <a:latin typeface="+mj-lt"/>
              </a:rPr>
              <a:t>No working software is produced until late during the life cycle</a:t>
            </a:r>
            <a:r>
              <a:rPr lang="en-US" dirty="0" smtClean="0">
                <a:latin typeface="+mj-lt"/>
              </a:rPr>
              <a:t>.</a:t>
            </a:r>
            <a:endParaRPr lang="en-US" dirty="0">
              <a:latin typeface="+mj-lt"/>
            </a:endParaRPr>
          </a:p>
          <a:p>
            <a:pPr marL="285750" indent="-285750" algn="just">
              <a:buFont typeface="Arial" panose="020B0604020202020204" pitchFamily="34" charset="0"/>
              <a:buChar char="•"/>
            </a:pPr>
            <a:r>
              <a:rPr lang="en-US" dirty="0">
                <a:latin typeface="+mj-lt"/>
              </a:rPr>
              <a:t>High amounts of risk and uncertainty</a:t>
            </a:r>
            <a:r>
              <a:rPr lang="en-US" dirty="0" smtClean="0">
                <a:latin typeface="+mj-lt"/>
              </a:rPr>
              <a:t>.</a:t>
            </a:r>
            <a:endParaRPr lang="en-US" dirty="0">
              <a:latin typeface="+mj-lt"/>
            </a:endParaRPr>
          </a:p>
          <a:p>
            <a:pPr marL="285750" indent="-285750" algn="just">
              <a:buFont typeface="Arial" panose="020B0604020202020204" pitchFamily="34" charset="0"/>
              <a:buChar char="•"/>
            </a:pPr>
            <a:r>
              <a:rPr lang="en-US" dirty="0">
                <a:latin typeface="+mj-lt"/>
              </a:rPr>
              <a:t>Not a good model for complex and object-oriented projects.</a:t>
            </a:r>
          </a:p>
          <a:p>
            <a:pPr marL="285750" indent="-285750" algn="just">
              <a:buFont typeface="Arial" panose="020B0604020202020204" pitchFamily="34" charset="0"/>
              <a:buChar char="•"/>
            </a:pPr>
            <a:r>
              <a:rPr lang="en-US" dirty="0">
                <a:latin typeface="+mj-lt"/>
              </a:rPr>
              <a:t>Poor model for long and ongoing projects.</a:t>
            </a:r>
          </a:p>
          <a:p>
            <a:pPr marL="285750" indent="-285750" algn="just">
              <a:buFont typeface="Arial" panose="020B0604020202020204" pitchFamily="34" charset="0"/>
              <a:buChar char="•"/>
            </a:pPr>
            <a:r>
              <a:rPr lang="en-US" dirty="0">
                <a:latin typeface="+mj-lt"/>
              </a:rPr>
              <a:t>Not suitable for the projects where requirements are at a moderate to high risk of changing. So, risk and uncertainty is high with this process model.</a:t>
            </a:r>
          </a:p>
          <a:p>
            <a:pPr marL="285750" indent="-285750" algn="just">
              <a:buFont typeface="Arial" panose="020B0604020202020204" pitchFamily="34" charset="0"/>
              <a:buChar char="•"/>
            </a:pPr>
            <a:r>
              <a:rPr lang="en-US" dirty="0">
                <a:latin typeface="+mj-lt"/>
              </a:rPr>
              <a:t>It is difficult to measure progress within stages.</a:t>
            </a:r>
          </a:p>
          <a:p>
            <a:pPr marL="285750" indent="-285750" algn="just">
              <a:buFont typeface="Arial" panose="020B0604020202020204" pitchFamily="34" charset="0"/>
              <a:buChar char="•"/>
            </a:pPr>
            <a:r>
              <a:rPr lang="en-US" dirty="0">
                <a:latin typeface="+mj-lt"/>
              </a:rPr>
              <a:t>Cannot accommodate changing requirements.</a:t>
            </a:r>
          </a:p>
          <a:p>
            <a:pPr marL="285750" indent="-285750" algn="just">
              <a:buFont typeface="Arial" panose="020B0604020202020204" pitchFamily="34" charset="0"/>
              <a:buChar char="•"/>
            </a:pPr>
            <a:r>
              <a:rPr lang="en-US" dirty="0">
                <a:latin typeface="+mj-lt"/>
              </a:rPr>
              <a:t>Adjusting scope during the life cycle can end a project.</a:t>
            </a:r>
          </a:p>
          <a:p>
            <a:pPr marL="285750" indent="-285750" algn="just">
              <a:buFont typeface="Arial" panose="020B0604020202020204" pitchFamily="34" charset="0"/>
              <a:buChar char="•"/>
            </a:pPr>
            <a:r>
              <a:rPr lang="en-US" dirty="0">
                <a:latin typeface="+mj-lt"/>
              </a:rPr>
              <a:t>Integration is done as a "big-bang. at the very end, which doesn't allow identifying any technological or business bottleneck or challenges early.</a:t>
            </a:r>
            <a:endParaRPr lang="en-US" b="0" i="0" dirty="0">
              <a:effectLst/>
              <a:latin typeface="+mj-lt"/>
            </a:endParaRPr>
          </a:p>
        </p:txBody>
      </p:sp>
    </p:spTree>
    <p:extLst>
      <p:ext uri="{BB962C8B-B14F-4D97-AF65-F5344CB8AC3E}">
        <p14:creationId xmlns:p14="http://schemas.microsoft.com/office/powerpoint/2010/main" val="28883986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383875" y="782949"/>
            <a:ext cx="7386368" cy="3139321"/>
          </a:xfrm>
          <a:prstGeom prst="rect">
            <a:avLst/>
          </a:prstGeom>
        </p:spPr>
        <p:txBody>
          <a:bodyPr wrap="square">
            <a:spAutoFit/>
          </a:bodyPr>
          <a:lstStyle/>
          <a:p>
            <a:pPr marL="285750" indent="-285750">
              <a:buFont typeface="Arial" panose="020B0604020202020204" pitchFamily="34" charset="0"/>
              <a:buChar char="•"/>
            </a:pPr>
            <a:r>
              <a:rPr lang="en-US" dirty="0">
                <a:latin typeface="+mj-lt"/>
              </a:rPr>
              <a:t>In incremental model the whole requirement is divided into various builds. Multiple development cycles take place here, making the life cycle a </a:t>
            </a:r>
            <a:r>
              <a:rPr lang="en-US" b="1" dirty="0">
                <a:latin typeface="+mj-lt"/>
              </a:rPr>
              <a:t>“multi-waterfall” cycle</a:t>
            </a:r>
            <a:r>
              <a:rPr lang="en-US" dirty="0">
                <a:latin typeface="+mj-lt"/>
              </a:rPr>
              <a:t>.  Cycles are divided up into smaller, more easily managed modules</a:t>
            </a:r>
            <a:r>
              <a:rPr lang="en-US" dirty="0" smtClean="0">
                <a:latin typeface="+mj-lt"/>
              </a:rPr>
              <a:t>.</a:t>
            </a:r>
          </a:p>
          <a:p>
            <a:endParaRPr lang="en-US" dirty="0" smtClean="0">
              <a:latin typeface="+mj-lt"/>
            </a:endParaRPr>
          </a:p>
          <a:p>
            <a:pPr marL="285750" indent="-285750">
              <a:buFont typeface="Arial" panose="020B0604020202020204" pitchFamily="34" charset="0"/>
              <a:buChar char="•"/>
            </a:pPr>
            <a:r>
              <a:rPr lang="en-US" dirty="0"/>
              <a:t>In this model, each module passes through the requirements, design, implementation and </a:t>
            </a:r>
            <a:r>
              <a:rPr lang="en-US" b="1" dirty="0" smtClean="0"/>
              <a:t>testing</a:t>
            </a:r>
            <a:r>
              <a:rPr lang="en-US" dirty="0"/>
              <a:t> </a:t>
            </a:r>
            <a:r>
              <a:rPr lang="en-US" dirty="0" smtClean="0"/>
              <a:t>phases</a:t>
            </a:r>
            <a:r>
              <a:rPr lang="en-US" dirty="0"/>
              <a:t>. A working version of software is produced during the first module, so you have working software early on during the </a:t>
            </a:r>
            <a:r>
              <a:rPr lang="en-US" b="1" dirty="0"/>
              <a:t>software life cycle</a:t>
            </a:r>
            <a:r>
              <a:rPr lang="en-US" dirty="0"/>
              <a:t>. Each subsequent release of the module adds function to the previous release. The process continues till the complete system is achieved</a:t>
            </a:r>
            <a:r>
              <a:rPr lang="en-US" dirty="0" smtClean="0"/>
              <a:t>.</a:t>
            </a:r>
          </a:p>
          <a:p>
            <a:endParaRPr lang="en-US" dirty="0">
              <a:latin typeface="+mj-lt"/>
            </a:endParaRPr>
          </a:p>
        </p:txBody>
      </p:sp>
      <p:sp>
        <p:nvSpPr>
          <p:cNvPr id="7" name="TextBox 6"/>
          <p:cNvSpPr txBox="1"/>
          <p:nvPr/>
        </p:nvSpPr>
        <p:spPr>
          <a:xfrm>
            <a:off x="383875" y="320781"/>
            <a:ext cx="2807898" cy="369332"/>
          </a:xfrm>
          <a:prstGeom prst="rect">
            <a:avLst/>
          </a:prstGeom>
          <a:noFill/>
        </p:spPr>
        <p:txBody>
          <a:bodyPr wrap="square" rtlCol="0">
            <a:spAutoFit/>
          </a:bodyPr>
          <a:lstStyle/>
          <a:p>
            <a:r>
              <a:rPr lang="en-US" b="1" dirty="0"/>
              <a:t>I</a:t>
            </a:r>
            <a:r>
              <a:rPr lang="en-US" b="1" dirty="0" smtClean="0"/>
              <a:t>ncremental </a:t>
            </a:r>
            <a:r>
              <a:rPr lang="en-US" b="1" dirty="0"/>
              <a:t>model</a:t>
            </a:r>
          </a:p>
        </p:txBody>
      </p:sp>
    </p:spTree>
    <p:extLst>
      <p:ext uri="{BB962C8B-B14F-4D97-AF65-F5344CB8AC3E}">
        <p14:creationId xmlns:p14="http://schemas.microsoft.com/office/powerpoint/2010/main" val="5515920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8600"/>
            <a:ext cx="7848600" cy="5943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4021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r>
              <a:rPr lang="en-IN" b="1" dirty="0">
                <a:hlinkClick r:id="rId2"/>
              </a:rPr>
              <a:t>Work Breakdown Structure:</a:t>
            </a:r>
            <a:r>
              <a:rPr lang="en-IN" dirty="0"/>
              <a:t> Breaks down the project scope into the project phases, subprojects, deliverables, and work packages that lead to your final deliverable.</a:t>
            </a:r>
          </a:p>
          <a:p>
            <a:r>
              <a:rPr lang="en-IN" b="1" dirty="0">
                <a:hlinkClick r:id="rId3"/>
              </a:rPr>
              <a:t>Project Plan:</a:t>
            </a:r>
            <a:r>
              <a:rPr lang="en-IN" dirty="0"/>
              <a:t> The project plan document is divided in sections to cover the following: scope management, quality management, risk assessment, resource management, stakeholder management, schedule management and the change management plan.</a:t>
            </a:r>
          </a:p>
          <a:p>
            <a:endParaRPr lang="en-IN" dirty="0"/>
          </a:p>
        </p:txBody>
      </p:sp>
    </p:spTree>
    <p:extLst>
      <p:ext uri="{BB962C8B-B14F-4D97-AF65-F5344CB8AC3E}">
        <p14:creationId xmlns:p14="http://schemas.microsoft.com/office/powerpoint/2010/main" val="6585815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89781" y="626240"/>
            <a:ext cx="8363309" cy="2308324"/>
          </a:xfrm>
          <a:prstGeom prst="rect">
            <a:avLst/>
          </a:prstGeom>
        </p:spPr>
        <p:txBody>
          <a:bodyPr wrap="square">
            <a:spAutoFit/>
          </a:bodyPr>
          <a:lstStyle/>
          <a:p>
            <a:r>
              <a:rPr lang="en-US" b="1" dirty="0">
                <a:latin typeface="+mj-lt"/>
              </a:rPr>
              <a:t>Advantages of Incremental model:</a:t>
            </a:r>
            <a:endParaRPr lang="en-US" dirty="0">
              <a:latin typeface="+mj-lt"/>
            </a:endParaRPr>
          </a:p>
          <a:p>
            <a:pPr>
              <a:buFont typeface="Arial" panose="020B0604020202020204" pitchFamily="34" charset="0"/>
              <a:buChar char="•"/>
            </a:pPr>
            <a:r>
              <a:rPr lang="en-US" dirty="0">
                <a:latin typeface="+mj-lt"/>
              </a:rPr>
              <a:t>Generates working software quickly and early during the software life cycle.</a:t>
            </a:r>
          </a:p>
          <a:p>
            <a:pPr>
              <a:buFont typeface="Arial" panose="020B0604020202020204" pitchFamily="34" charset="0"/>
              <a:buChar char="•"/>
            </a:pPr>
            <a:r>
              <a:rPr lang="en-US" dirty="0">
                <a:latin typeface="+mj-lt"/>
              </a:rPr>
              <a:t>This model is more flexible – less costly to change scope and requirements.</a:t>
            </a:r>
          </a:p>
          <a:p>
            <a:pPr>
              <a:buFont typeface="Arial" panose="020B0604020202020204" pitchFamily="34" charset="0"/>
              <a:buChar char="•"/>
            </a:pPr>
            <a:r>
              <a:rPr lang="en-US" dirty="0">
                <a:latin typeface="+mj-lt"/>
              </a:rPr>
              <a:t>It is easier to test and debug during a smaller iteration.</a:t>
            </a:r>
          </a:p>
          <a:p>
            <a:pPr>
              <a:buFont typeface="Arial" panose="020B0604020202020204" pitchFamily="34" charset="0"/>
              <a:buChar char="•"/>
            </a:pPr>
            <a:r>
              <a:rPr lang="en-US" dirty="0">
                <a:latin typeface="+mj-lt"/>
              </a:rPr>
              <a:t>In this model customer can respond to each built.</a:t>
            </a:r>
          </a:p>
          <a:p>
            <a:pPr>
              <a:buFont typeface="Arial" panose="020B0604020202020204" pitchFamily="34" charset="0"/>
              <a:buChar char="•"/>
            </a:pPr>
            <a:r>
              <a:rPr lang="en-US" dirty="0">
                <a:latin typeface="+mj-lt"/>
              </a:rPr>
              <a:t>Lowers initial delivery cost.</a:t>
            </a:r>
          </a:p>
          <a:p>
            <a:pPr>
              <a:buFont typeface="Arial" panose="020B0604020202020204" pitchFamily="34" charset="0"/>
              <a:buChar char="•"/>
            </a:pPr>
            <a:r>
              <a:rPr lang="en-US" dirty="0">
                <a:latin typeface="+mj-lt"/>
              </a:rPr>
              <a:t>Easier to manage risk because risky pieces are identified and handled during </a:t>
            </a:r>
            <a:r>
              <a:rPr lang="en-US" dirty="0" smtClean="0">
                <a:latin typeface="+mj-lt"/>
              </a:rPr>
              <a:t>it’s </a:t>
            </a:r>
            <a:r>
              <a:rPr lang="en-US" dirty="0">
                <a:latin typeface="+mj-lt"/>
              </a:rPr>
              <a:t>iteration.</a:t>
            </a:r>
            <a:endParaRPr lang="en-US" b="0" i="0" dirty="0">
              <a:effectLst/>
              <a:latin typeface="+mj-lt"/>
            </a:endParaRPr>
          </a:p>
        </p:txBody>
      </p:sp>
      <p:sp>
        <p:nvSpPr>
          <p:cNvPr id="6" name="Rectangle 5"/>
          <p:cNvSpPr/>
          <p:nvPr/>
        </p:nvSpPr>
        <p:spPr>
          <a:xfrm>
            <a:off x="189781" y="2731516"/>
            <a:ext cx="8072168" cy="1477328"/>
          </a:xfrm>
          <a:prstGeom prst="rect">
            <a:avLst/>
          </a:prstGeom>
        </p:spPr>
        <p:txBody>
          <a:bodyPr wrap="square">
            <a:spAutoFit/>
          </a:bodyPr>
          <a:lstStyle/>
          <a:p>
            <a:r>
              <a:rPr lang="en-US" b="1" dirty="0">
                <a:latin typeface="+mj-lt"/>
              </a:rPr>
              <a:t>Disadvantages of Incremental model:</a:t>
            </a:r>
            <a:endParaRPr lang="en-US" dirty="0">
              <a:latin typeface="+mj-lt"/>
            </a:endParaRPr>
          </a:p>
          <a:p>
            <a:pPr>
              <a:buFont typeface="Arial" panose="020B0604020202020204" pitchFamily="34" charset="0"/>
              <a:buChar char="•"/>
            </a:pPr>
            <a:r>
              <a:rPr lang="en-US" dirty="0">
                <a:latin typeface="+mj-lt"/>
              </a:rPr>
              <a:t>Needs good planning and design.</a:t>
            </a:r>
          </a:p>
          <a:p>
            <a:pPr>
              <a:buFont typeface="Arial" panose="020B0604020202020204" pitchFamily="34" charset="0"/>
              <a:buChar char="•"/>
            </a:pPr>
            <a:r>
              <a:rPr lang="en-US" dirty="0">
                <a:latin typeface="+mj-lt"/>
              </a:rPr>
              <a:t>Needs a clear and complete definition of the whole system before it can be broken down and built incrementally.</a:t>
            </a:r>
          </a:p>
          <a:p>
            <a:pPr>
              <a:buFont typeface="Arial" panose="020B0604020202020204" pitchFamily="34" charset="0"/>
              <a:buChar char="•"/>
            </a:pPr>
            <a:r>
              <a:rPr lang="en-US" dirty="0">
                <a:latin typeface="+mj-lt"/>
              </a:rPr>
              <a:t>Total cost is higher than </a:t>
            </a:r>
            <a:r>
              <a:rPr lang="en-US" b="1" dirty="0">
                <a:latin typeface="+mj-lt"/>
              </a:rPr>
              <a:t>waterfall</a:t>
            </a:r>
            <a:r>
              <a:rPr lang="en-US" dirty="0">
                <a:latin typeface="+mj-lt"/>
              </a:rPr>
              <a:t>.</a:t>
            </a:r>
            <a:endParaRPr lang="en-US" b="0" i="0" dirty="0">
              <a:effectLst/>
              <a:latin typeface="+mj-lt"/>
            </a:endParaRPr>
          </a:p>
        </p:txBody>
      </p:sp>
      <p:sp>
        <p:nvSpPr>
          <p:cNvPr id="7" name="Rectangle 6"/>
          <p:cNvSpPr/>
          <p:nvPr/>
        </p:nvSpPr>
        <p:spPr>
          <a:xfrm>
            <a:off x="95968" y="4169646"/>
            <a:ext cx="8550934" cy="2308324"/>
          </a:xfrm>
          <a:prstGeom prst="rect">
            <a:avLst/>
          </a:prstGeom>
        </p:spPr>
        <p:txBody>
          <a:bodyPr wrap="square">
            <a:spAutoFit/>
          </a:bodyPr>
          <a:lstStyle/>
          <a:p>
            <a:r>
              <a:rPr lang="en-US" b="1" dirty="0">
                <a:latin typeface="+mj-lt"/>
              </a:rPr>
              <a:t>When to use the Incremental model:</a:t>
            </a:r>
            <a:endParaRPr lang="en-US" dirty="0">
              <a:latin typeface="+mj-lt"/>
            </a:endParaRPr>
          </a:p>
          <a:p>
            <a:pPr>
              <a:buFont typeface="Arial" panose="020B0604020202020204" pitchFamily="34" charset="0"/>
              <a:buChar char="•"/>
            </a:pPr>
            <a:r>
              <a:rPr lang="en-US" dirty="0">
                <a:latin typeface="+mj-lt"/>
              </a:rPr>
              <a:t>This model can be used when the requirements of the complete system are clearly defined and understood.</a:t>
            </a:r>
          </a:p>
          <a:p>
            <a:pPr>
              <a:buFont typeface="Arial" panose="020B0604020202020204" pitchFamily="34" charset="0"/>
              <a:buChar char="•"/>
            </a:pPr>
            <a:r>
              <a:rPr lang="en-US" dirty="0">
                <a:latin typeface="+mj-lt"/>
              </a:rPr>
              <a:t>Major requirements must be defined; however, some details can evolve with time.</a:t>
            </a:r>
          </a:p>
          <a:p>
            <a:pPr>
              <a:buFont typeface="Arial" panose="020B0604020202020204" pitchFamily="34" charset="0"/>
              <a:buChar char="•"/>
            </a:pPr>
            <a:r>
              <a:rPr lang="en-US" dirty="0">
                <a:latin typeface="+mj-lt"/>
              </a:rPr>
              <a:t>There is a need to get a product to the market early.</a:t>
            </a:r>
          </a:p>
          <a:p>
            <a:pPr>
              <a:buFont typeface="Arial" panose="020B0604020202020204" pitchFamily="34" charset="0"/>
              <a:buChar char="•"/>
            </a:pPr>
            <a:r>
              <a:rPr lang="en-US" dirty="0">
                <a:latin typeface="+mj-lt"/>
              </a:rPr>
              <a:t>A new technology is being used</a:t>
            </a:r>
          </a:p>
          <a:p>
            <a:pPr>
              <a:buFont typeface="Arial" panose="020B0604020202020204" pitchFamily="34" charset="0"/>
              <a:buChar char="•"/>
            </a:pPr>
            <a:r>
              <a:rPr lang="en-US" dirty="0">
                <a:latin typeface="+mj-lt"/>
              </a:rPr>
              <a:t>Resources with needed skill set are not available</a:t>
            </a:r>
          </a:p>
          <a:p>
            <a:pPr>
              <a:buFont typeface="Arial" panose="020B0604020202020204" pitchFamily="34" charset="0"/>
              <a:buChar char="•"/>
            </a:pPr>
            <a:r>
              <a:rPr lang="en-US" dirty="0">
                <a:latin typeface="+mj-lt"/>
              </a:rPr>
              <a:t>There are some high risk features and goals.</a:t>
            </a:r>
            <a:endParaRPr lang="en-US" b="0" i="0" dirty="0">
              <a:effectLst/>
              <a:latin typeface="+mj-lt"/>
            </a:endParaRPr>
          </a:p>
        </p:txBody>
      </p:sp>
    </p:spTree>
    <p:extLst>
      <p:ext uri="{BB962C8B-B14F-4D97-AF65-F5344CB8AC3E}">
        <p14:creationId xmlns:p14="http://schemas.microsoft.com/office/powerpoint/2010/main" val="12649066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63902" y="1000118"/>
            <a:ext cx="8499176" cy="1754326"/>
          </a:xfrm>
          <a:prstGeom prst="rect">
            <a:avLst/>
          </a:prstGeom>
        </p:spPr>
        <p:txBody>
          <a:bodyPr wrap="square">
            <a:spAutoFit/>
          </a:bodyPr>
          <a:lstStyle/>
          <a:p>
            <a:pPr marL="285750" indent="-285750">
              <a:buFont typeface="Arial" panose="020B0604020202020204" pitchFamily="34" charset="0"/>
              <a:buChar char="•"/>
            </a:pPr>
            <a:r>
              <a:rPr lang="en-US" dirty="0">
                <a:latin typeface="+mj-lt"/>
              </a:rPr>
              <a:t>RAD model is Rapid Application Development model. It is a type of </a:t>
            </a:r>
            <a:r>
              <a:rPr lang="en-US" b="1" dirty="0">
                <a:latin typeface="+mj-lt"/>
              </a:rPr>
              <a:t>incremental model</a:t>
            </a:r>
            <a:r>
              <a:rPr lang="en-US" dirty="0">
                <a:latin typeface="+mj-lt"/>
              </a:rPr>
              <a:t>. In RAD model the components or functions are developed in parallel as if they were mini projects. The developments are time boxed, delivered and then assembled into a working prototype.  This can quickly give the customer something to see and use and to provide feedback regarding the delivery and their requirements.</a:t>
            </a:r>
          </a:p>
        </p:txBody>
      </p:sp>
      <p:sp>
        <p:nvSpPr>
          <p:cNvPr id="7" name="TextBox 6"/>
          <p:cNvSpPr txBox="1"/>
          <p:nvPr/>
        </p:nvSpPr>
        <p:spPr>
          <a:xfrm>
            <a:off x="297611" y="653382"/>
            <a:ext cx="3454880" cy="369332"/>
          </a:xfrm>
          <a:prstGeom prst="rect">
            <a:avLst/>
          </a:prstGeom>
          <a:noFill/>
        </p:spPr>
        <p:txBody>
          <a:bodyPr wrap="square" rtlCol="0">
            <a:spAutoFit/>
          </a:bodyPr>
          <a:lstStyle/>
          <a:p>
            <a:r>
              <a:rPr lang="en-US" b="1" dirty="0"/>
              <a:t>RAD model</a:t>
            </a:r>
          </a:p>
        </p:txBody>
      </p:sp>
    </p:spTree>
    <p:extLst>
      <p:ext uri="{BB962C8B-B14F-4D97-AF65-F5344CB8AC3E}">
        <p14:creationId xmlns:p14="http://schemas.microsoft.com/office/powerpoint/2010/main" val="20690320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9601200" cy="6781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68464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70371" y="709643"/>
            <a:ext cx="8816197" cy="3139321"/>
          </a:xfrm>
          <a:prstGeom prst="rect">
            <a:avLst/>
          </a:prstGeom>
        </p:spPr>
        <p:txBody>
          <a:bodyPr wrap="square">
            <a:spAutoFit/>
          </a:bodyPr>
          <a:lstStyle/>
          <a:p>
            <a:r>
              <a:rPr lang="en-US" dirty="0">
                <a:latin typeface="+mj-lt"/>
              </a:rPr>
              <a:t>The phases in the rapid application development (RAD) model are:</a:t>
            </a:r>
          </a:p>
          <a:p>
            <a:r>
              <a:rPr lang="en-US" b="1" dirty="0">
                <a:latin typeface="+mj-lt"/>
              </a:rPr>
              <a:t>Business modeling:</a:t>
            </a:r>
            <a:r>
              <a:rPr lang="en-US" dirty="0">
                <a:latin typeface="+mj-lt"/>
              </a:rPr>
              <a:t> The information flow is identified between various business functions.</a:t>
            </a:r>
            <a:br>
              <a:rPr lang="en-US" dirty="0">
                <a:latin typeface="+mj-lt"/>
              </a:rPr>
            </a:br>
            <a:r>
              <a:rPr lang="en-US" b="1" dirty="0">
                <a:latin typeface="+mj-lt"/>
              </a:rPr>
              <a:t>Data modeling:</a:t>
            </a:r>
            <a:r>
              <a:rPr lang="en-US" dirty="0">
                <a:latin typeface="+mj-lt"/>
              </a:rPr>
              <a:t> Information gathered from business modeling is used to define data objects that are needed for the business.</a:t>
            </a:r>
            <a:br>
              <a:rPr lang="en-US" dirty="0">
                <a:latin typeface="+mj-lt"/>
              </a:rPr>
            </a:br>
            <a:r>
              <a:rPr lang="en-US" b="1" dirty="0">
                <a:latin typeface="+mj-lt"/>
              </a:rPr>
              <a:t>Process modeling:</a:t>
            </a:r>
            <a:r>
              <a:rPr lang="en-US" dirty="0">
                <a:latin typeface="+mj-lt"/>
              </a:rPr>
              <a:t> Data objects defined in data modeling are converted to achieve the business information flow to achieve some specific business objective. Description are identified and created for CRUD of data objects.</a:t>
            </a:r>
            <a:br>
              <a:rPr lang="en-US" dirty="0">
                <a:latin typeface="+mj-lt"/>
              </a:rPr>
            </a:br>
            <a:r>
              <a:rPr lang="en-US" b="1" dirty="0">
                <a:latin typeface="+mj-lt"/>
              </a:rPr>
              <a:t>Application generation:</a:t>
            </a:r>
            <a:r>
              <a:rPr lang="en-US" dirty="0">
                <a:latin typeface="+mj-lt"/>
              </a:rPr>
              <a:t> Automated tools are used to convert process models into code and the actual system.</a:t>
            </a:r>
            <a:br>
              <a:rPr lang="en-US" dirty="0">
                <a:latin typeface="+mj-lt"/>
              </a:rPr>
            </a:br>
            <a:r>
              <a:rPr lang="en-US" b="1" dirty="0">
                <a:latin typeface="+mj-lt"/>
              </a:rPr>
              <a:t>Testing and turnover:</a:t>
            </a:r>
            <a:r>
              <a:rPr lang="en-US" dirty="0">
                <a:latin typeface="+mj-lt"/>
              </a:rPr>
              <a:t> Test new components and all the interfaces.</a:t>
            </a:r>
            <a:endParaRPr lang="en-US" b="0" i="0" dirty="0">
              <a:effectLst/>
              <a:latin typeface="+mj-lt"/>
            </a:endParaRPr>
          </a:p>
        </p:txBody>
      </p:sp>
      <p:sp>
        <p:nvSpPr>
          <p:cNvPr id="6" name="Rectangle 5"/>
          <p:cNvSpPr/>
          <p:nvPr/>
        </p:nvSpPr>
        <p:spPr>
          <a:xfrm>
            <a:off x="170371" y="3854361"/>
            <a:ext cx="8719150" cy="1754326"/>
          </a:xfrm>
          <a:prstGeom prst="rect">
            <a:avLst/>
          </a:prstGeom>
        </p:spPr>
        <p:txBody>
          <a:bodyPr wrap="square">
            <a:spAutoFit/>
          </a:bodyPr>
          <a:lstStyle/>
          <a:p>
            <a:r>
              <a:rPr lang="en-US" b="1" dirty="0">
                <a:latin typeface="+mj-lt"/>
              </a:rPr>
              <a:t>Advantages of the RAD model:</a:t>
            </a:r>
            <a:endParaRPr lang="en-US" dirty="0">
              <a:latin typeface="+mj-lt"/>
            </a:endParaRPr>
          </a:p>
          <a:p>
            <a:pPr>
              <a:buFont typeface="Arial" panose="020B0604020202020204" pitchFamily="34" charset="0"/>
              <a:buChar char="•"/>
            </a:pPr>
            <a:r>
              <a:rPr lang="en-US" dirty="0">
                <a:latin typeface="+mj-lt"/>
              </a:rPr>
              <a:t>Reduced development time.</a:t>
            </a:r>
          </a:p>
          <a:p>
            <a:pPr>
              <a:buFont typeface="Arial" panose="020B0604020202020204" pitchFamily="34" charset="0"/>
              <a:buChar char="•"/>
            </a:pPr>
            <a:r>
              <a:rPr lang="en-US" dirty="0">
                <a:latin typeface="+mj-lt"/>
              </a:rPr>
              <a:t>Increases reusability of components</a:t>
            </a:r>
          </a:p>
          <a:p>
            <a:pPr>
              <a:buFont typeface="Arial" panose="020B0604020202020204" pitchFamily="34" charset="0"/>
              <a:buChar char="•"/>
            </a:pPr>
            <a:r>
              <a:rPr lang="en-US" dirty="0">
                <a:latin typeface="+mj-lt"/>
              </a:rPr>
              <a:t>Quick initial reviews occur</a:t>
            </a:r>
          </a:p>
          <a:p>
            <a:pPr>
              <a:buFont typeface="Arial" panose="020B0604020202020204" pitchFamily="34" charset="0"/>
              <a:buChar char="•"/>
            </a:pPr>
            <a:r>
              <a:rPr lang="en-US" dirty="0">
                <a:latin typeface="+mj-lt"/>
              </a:rPr>
              <a:t>Encourages customer feedback</a:t>
            </a:r>
          </a:p>
          <a:p>
            <a:pPr>
              <a:buFont typeface="Arial" panose="020B0604020202020204" pitchFamily="34" charset="0"/>
              <a:buChar char="•"/>
            </a:pPr>
            <a:r>
              <a:rPr lang="en-US" dirty="0">
                <a:latin typeface="+mj-lt"/>
              </a:rPr>
              <a:t>Integration from very beginning solves a lot of </a:t>
            </a:r>
            <a:r>
              <a:rPr lang="en-US" b="1" dirty="0">
                <a:latin typeface="+mj-lt"/>
              </a:rPr>
              <a:t>integration issues</a:t>
            </a:r>
            <a:r>
              <a:rPr lang="en-US" dirty="0">
                <a:latin typeface="+mj-lt"/>
              </a:rPr>
              <a:t>.</a:t>
            </a:r>
            <a:endParaRPr lang="en-US" b="0" i="0" dirty="0">
              <a:effectLst/>
              <a:latin typeface="+mj-lt"/>
            </a:endParaRPr>
          </a:p>
        </p:txBody>
      </p:sp>
    </p:spTree>
    <p:extLst>
      <p:ext uri="{BB962C8B-B14F-4D97-AF65-F5344CB8AC3E}">
        <p14:creationId xmlns:p14="http://schemas.microsoft.com/office/powerpoint/2010/main" val="42376141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96251" y="953867"/>
            <a:ext cx="8667391" cy="2308324"/>
          </a:xfrm>
          <a:prstGeom prst="rect">
            <a:avLst/>
          </a:prstGeom>
        </p:spPr>
        <p:txBody>
          <a:bodyPr wrap="square">
            <a:spAutoFit/>
          </a:bodyPr>
          <a:lstStyle/>
          <a:p>
            <a:r>
              <a:rPr lang="en-US" b="1" dirty="0">
                <a:latin typeface="+mj-lt"/>
              </a:rPr>
              <a:t>Disadvantages of RAD model:</a:t>
            </a:r>
            <a:endParaRPr lang="en-US" dirty="0">
              <a:latin typeface="+mj-lt"/>
            </a:endParaRPr>
          </a:p>
          <a:p>
            <a:pPr>
              <a:buFont typeface="Arial" panose="020B0604020202020204" pitchFamily="34" charset="0"/>
              <a:buChar char="•"/>
            </a:pPr>
            <a:r>
              <a:rPr lang="en-US" dirty="0">
                <a:latin typeface="+mj-lt"/>
              </a:rPr>
              <a:t>Depends on strong team and individual performances for identifying business requirements.</a:t>
            </a:r>
          </a:p>
          <a:p>
            <a:pPr>
              <a:buFont typeface="Arial" panose="020B0604020202020204" pitchFamily="34" charset="0"/>
              <a:buChar char="•"/>
            </a:pPr>
            <a:r>
              <a:rPr lang="en-US" dirty="0">
                <a:latin typeface="+mj-lt"/>
              </a:rPr>
              <a:t>Only system that can be modularized can be built using RAD</a:t>
            </a:r>
          </a:p>
          <a:p>
            <a:pPr>
              <a:buFont typeface="Arial" panose="020B0604020202020204" pitchFamily="34" charset="0"/>
              <a:buChar char="•"/>
            </a:pPr>
            <a:r>
              <a:rPr lang="en-US" dirty="0">
                <a:latin typeface="+mj-lt"/>
              </a:rPr>
              <a:t>Requires highly skilled developers/designers.</a:t>
            </a:r>
          </a:p>
          <a:p>
            <a:pPr>
              <a:buFont typeface="Arial" panose="020B0604020202020204" pitchFamily="34" charset="0"/>
              <a:buChar char="•"/>
            </a:pPr>
            <a:r>
              <a:rPr lang="en-US" dirty="0">
                <a:latin typeface="+mj-lt"/>
              </a:rPr>
              <a:t>High dependency on modeling skills</a:t>
            </a:r>
          </a:p>
          <a:p>
            <a:pPr>
              <a:buFont typeface="Arial" panose="020B0604020202020204" pitchFamily="34" charset="0"/>
              <a:buChar char="•"/>
            </a:pPr>
            <a:r>
              <a:rPr lang="en-US" dirty="0">
                <a:latin typeface="+mj-lt"/>
              </a:rPr>
              <a:t>Inapplicable to cheaper projects as cost of modeling and automated code generation is very high.</a:t>
            </a:r>
            <a:endParaRPr lang="en-US" b="0" i="0" dirty="0">
              <a:effectLst/>
              <a:latin typeface="+mj-lt"/>
            </a:endParaRPr>
          </a:p>
        </p:txBody>
      </p:sp>
      <p:sp>
        <p:nvSpPr>
          <p:cNvPr id="6" name="Rectangle 5"/>
          <p:cNvSpPr/>
          <p:nvPr/>
        </p:nvSpPr>
        <p:spPr>
          <a:xfrm>
            <a:off x="125082" y="3251010"/>
            <a:ext cx="8738559" cy="2308324"/>
          </a:xfrm>
          <a:prstGeom prst="rect">
            <a:avLst/>
          </a:prstGeom>
        </p:spPr>
        <p:txBody>
          <a:bodyPr wrap="square">
            <a:spAutoFit/>
          </a:bodyPr>
          <a:lstStyle/>
          <a:p>
            <a:r>
              <a:rPr lang="en-US" b="1" dirty="0">
                <a:latin typeface="+mj-lt"/>
              </a:rPr>
              <a:t> When to use RAD model:</a:t>
            </a:r>
            <a:endParaRPr lang="en-US" dirty="0">
              <a:latin typeface="+mj-lt"/>
            </a:endParaRPr>
          </a:p>
          <a:p>
            <a:pPr algn="just">
              <a:buFont typeface="Arial" panose="020B0604020202020204" pitchFamily="34" charset="0"/>
              <a:buChar char="•"/>
            </a:pPr>
            <a:r>
              <a:rPr lang="en-US" dirty="0">
                <a:latin typeface="+mj-lt"/>
              </a:rPr>
              <a:t>RAD should be used when there is a need to create a system that can be modularized in 2-3 months of time.</a:t>
            </a:r>
          </a:p>
          <a:p>
            <a:pPr algn="just">
              <a:buFont typeface="Arial" panose="020B0604020202020204" pitchFamily="34" charset="0"/>
              <a:buChar char="•"/>
            </a:pPr>
            <a:r>
              <a:rPr lang="en-US" dirty="0">
                <a:latin typeface="+mj-lt"/>
              </a:rPr>
              <a:t>It should be used if there’s high availability of designers for modeling and the budget is high enough to afford their cost along with the cost of automated code generating tools.</a:t>
            </a:r>
          </a:p>
          <a:p>
            <a:pPr algn="just">
              <a:buFont typeface="Arial" panose="020B0604020202020204" pitchFamily="34" charset="0"/>
              <a:buChar char="•"/>
            </a:pPr>
            <a:r>
              <a:rPr lang="en-US" dirty="0">
                <a:latin typeface="+mj-lt"/>
              </a:rPr>
              <a:t>RAD </a:t>
            </a:r>
            <a:r>
              <a:rPr lang="en-US" b="1" dirty="0">
                <a:latin typeface="+mj-lt"/>
              </a:rPr>
              <a:t>SDLC model</a:t>
            </a:r>
            <a:r>
              <a:rPr lang="en-US" dirty="0">
                <a:latin typeface="+mj-lt"/>
              </a:rPr>
              <a:t> should be chosen only if resources with high business knowledge are available and there is a need to produce the system in a short span of time (2-3 months).</a:t>
            </a:r>
            <a:endParaRPr lang="en-US" b="0" i="0" dirty="0">
              <a:effectLst/>
              <a:latin typeface="+mj-lt"/>
            </a:endParaRPr>
          </a:p>
        </p:txBody>
      </p:sp>
    </p:spTree>
    <p:extLst>
      <p:ext uri="{BB962C8B-B14F-4D97-AF65-F5344CB8AC3E}">
        <p14:creationId xmlns:p14="http://schemas.microsoft.com/office/powerpoint/2010/main" val="26834220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70518" y="685800"/>
            <a:ext cx="8589752" cy="3416320"/>
          </a:xfrm>
          <a:prstGeom prst="rect">
            <a:avLst/>
          </a:prstGeom>
        </p:spPr>
        <p:txBody>
          <a:bodyPr wrap="square">
            <a:spAutoFit/>
          </a:bodyPr>
          <a:lstStyle/>
          <a:p>
            <a:pPr marL="285750" indent="-285750">
              <a:buFont typeface="Arial" panose="020B0604020202020204" pitchFamily="34" charset="0"/>
              <a:buChar char="•"/>
            </a:pPr>
            <a:r>
              <a:rPr lang="en-US" dirty="0">
                <a:latin typeface="+mj-lt"/>
              </a:rPr>
              <a:t>The basic idea in Prototype model is that instead of freezing the requirements before a design or coding can proceed, a </a:t>
            </a:r>
            <a:r>
              <a:rPr lang="en-US" dirty="0" smtClean="0">
                <a:latin typeface="+mj-lt"/>
              </a:rPr>
              <a:t>throw way </a:t>
            </a:r>
            <a:r>
              <a:rPr lang="en-US" dirty="0">
                <a:latin typeface="+mj-lt"/>
              </a:rPr>
              <a:t>prototype is built to understand the </a:t>
            </a:r>
            <a:r>
              <a:rPr lang="en-US" dirty="0" smtClean="0">
                <a:latin typeface="+mj-lt"/>
              </a:rPr>
              <a:t>requirements.</a:t>
            </a:r>
            <a:r>
              <a:rPr lang="en-US" dirty="0">
                <a:latin typeface="+mj-lt"/>
              </a:rPr>
              <a:t> This prototype is developed based on the currently known requirements. Prototype model is a software development model. By using this prototype, the client can get an “actual feel” of the system, since the interactions with prototype can enable the client to better understand the requirements of the desired system.  Prototyping is an attractive idea for complicated and large systems for which there is no manual process or existing system to help determining the requirements</a:t>
            </a:r>
            <a:r>
              <a:rPr lang="en-US" dirty="0" smtClean="0">
                <a:latin typeface="+mj-lt"/>
              </a:rPr>
              <a:t>.</a:t>
            </a:r>
          </a:p>
          <a:p>
            <a:endParaRPr lang="en-US" dirty="0" smtClean="0">
              <a:latin typeface="+mj-lt"/>
            </a:endParaRPr>
          </a:p>
          <a:p>
            <a:pPr marL="285750" indent="-285750">
              <a:buFont typeface="Arial" panose="020B0604020202020204" pitchFamily="34" charset="0"/>
              <a:buChar char="•"/>
            </a:pPr>
            <a:r>
              <a:rPr lang="en-US" dirty="0"/>
              <a:t>The prototype are usually not complete systems and many of the details are not built in the prototype. The goal is to provide a system with overall functionality.</a:t>
            </a:r>
            <a:endParaRPr lang="en-US" dirty="0">
              <a:latin typeface="+mj-lt"/>
            </a:endParaRPr>
          </a:p>
        </p:txBody>
      </p:sp>
      <p:sp>
        <p:nvSpPr>
          <p:cNvPr id="6" name="TextBox 5"/>
          <p:cNvSpPr txBox="1"/>
          <p:nvPr/>
        </p:nvSpPr>
        <p:spPr>
          <a:xfrm>
            <a:off x="297611" y="152400"/>
            <a:ext cx="3390182" cy="369332"/>
          </a:xfrm>
          <a:prstGeom prst="rect">
            <a:avLst/>
          </a:prstGeom>
          <a:noFill/>
        </p:spPr>
        <p:txBody>
          <a:bodyPr wrap="square" rtlCol="0">
            <a:spAutoFit/>
          </a:bodyPr>
          <a:lstStyle/>
          <a:p>
            <a:r>
              <a:rPr lang="en-US" b="1" dirty="0"/>
              <a:t>Prototype model</a:t>
            </a:r>
          </a:p>
        </p:txBody>
      </p:sp>
    </p:spTree>
    <p:extLst>
      <p:ext uri="{BB962C8B-B14F-4D97-AF65-F5344CB8AC3E}">
        <p14:creationId xmlns:p14="http://schemas.microsoft.com/office/powerpoint/2010/main" val="6820406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00" y="152400"/>
            <a:ext cx="9474200"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563841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202720" y="616183"/>
            <a:ext cx="8809727" cy="2585323"/>
          </a:xfrm>
          <a:prstGeom prst="rect">
            <a:avLst/>
          </a:prstGeom>
        </p:spPr>
        <p:txBody>
          <a:bodyPr wrap="square">
            <a:spAutoFit/>
          </a:bodyPr>
          <a:lstStyle/>
          <a:p>
            <a:pPr algn="just"/>
            <a:r>
              <a:rPr lang="en-US" b="1" dirty="0">
                <a:latin typeface="+mj-lt"/>
              </a:rPr>
              <a:t>Advantages of Prototype model:</a:t>
            </a:r>
            <a:endParaRPr lang="en-US" dirty="0">
              <a:latin typeface="+mj-lt"/>
            </a:endParaRPr>
          </a:p>
          <a:p>
            <a:pPr algn="just">
              <a:buFont typeface="Arial" panose="020B0604020202020204" pitchFamily="34" charset="0"/>
              <a:buChar char="•"/>
            </a:pPr>
            <a:r>
              <a:rPr lang="en-US" dirty="0">
                <a:latin typeface="+mj-lt"/>
              </a:rPr>
              <a:t>Users are actively involved in the development</a:t>
            </a:r>
          </a:p>
          <a:p>
            <a:pPr algn="just">
              <a:buFont typeface="Arial" panose="020B0604020202020204" pitchFamily="34" charset="0"/>
              <a:buChar char="•"/>
            </a:pPr>
            <a:r>
              <a:rPr lang="en-US" dirty="0">
                <a:latin typeface="+mj-lt"/>
              </a:rPr>
              <a:t>Since in this methodology a working model of the system is provided, the users get a better understanding of the system being developed.</a:t>
            </a:r>
          </a:p>
          <a:p>
            <a:pPr algn="just">
              <a:buFont typeface="Arial" panose="020B0604020202020204" pitchFamily="34" charset="0"/>
              <a:buChar char="•"/>
            </a:pPr>
            <a:r>
              <a:rPr lang="en-US" dirty="0">
                <a:latin typeface="+mj-lt"/>
              </a:rPr>
              <a:t>Errors can be detected much earlier.</a:t>
            </a:r>
          </a:p>
          <a:p>
            <a:pPr algn="just">
              <a:buFont typeface="Arial" panose="020B0604020202020204" pitchFamily="34" charset="0"/>
              <a:buChar char="•"/>
            </a:pPr>
            <a:r>
              <a:rPr lang="en-US" dirty="0">
                <a:latin typeface="+mj-lt"/>
              </a:rPr>
              <a:t>Quicker user feedback is available leading to better solutions.</a:t>
            </a:r>
          </a:p>
          <a:p>
            <a:pPr algn="just">
              <a:buFont typeface="Arial" panose="020B0604020202020204" pitchFamily="34" charset="0"/>
              <a:buChar char="•"/>
            </a:pPr>
            <a:r>
              <a:rPr lang="en-US" dirty="0">
                <a:latin typeface="+mj-lt"/>
              </a:rPr>
              <a:t>Missing functionality can be identified easily</a:t>
            </a:r>
          </a:p>
          <a:p>
            <a:pPr>
              <a:buFont typeface="Arial" panose="020B0604020202020204" pitchFamily="34" charset="0"/>
              <a:buChar char="•"/>
            </a:pPr>
            <a:r>
              <a:rPr lang="en-US" dirty="0">
                <a:latin typeface="+mj-lt"/>
              </a:rPr>
              <a:t>Confusing or difficult functions can be </a:t>
            </a:r>
            <a:r>
              <a:rPr lang="en-US" dirty="0" smtClean="0">
                <a:latin typeface="+mj-lt"/>
              </a:rPr>
              <a:t>identified Requirements </a:t>
            </a:r>
            <a:r>
              <a:rPr lang="en-US" dirty="0">
                <a:latin typeface="+mj-lt"/>
              </a:rPr>
              <a:t>validation, Quick implementation of, incomplete, </a:t>
            </a:r>
            <a:r>
              <a:rPr lang="en-US" dirty="0" smtClean="0">
                <a:latin typeface="+mj-lt"/>
              </a:rPr>
              <a:t>but functional</a:t>
            </a:r>
            <a:r>
              <a:rPr lang="en-US" dirty="0">
                <a:latin typeface="+mj-lt"/>
              </a:rPr>
              <a:t>, application.</a:t>
            </a:r>
            <a:endParaRPr lang="en-US" b="0" i="0" dirty="0">
              <a:effectLst/>
              <a:latin typeface="+mj-lt"/>
            </a:endParaRPr>
          </a:p>
        </p:txBody>
      </p:sp>
      <p:sp>
        <p:nvSpPr>
          <p:cNvPr id="6" name="Rectangle 5"/>
          <p:cNvSpPr/>
          <p:nvPr/>
        </p:nvSpPr>
        <p:spPr>
          <a:xfrm>
            <a:off x="202720" y="3282442"/>
            <a:ext cx="8647982" cy="2031325"/>
          </a:xfrm>
          <a:prstGeom prst="rect">
            <a:avLst/>
          </a:prstGeom>
        </p:spPr>
        <p:txBody>
          <a:bodyPr wrap="square">
            <a:spAutoFit/>
          </a:bodyPr>
          <a:lstStyle/>
          <a:p>
            <a:pPr algn="just"/>
            <a:r>
              <a:rPr lang="en-US" b="1" dirty="0">
                <a:latin typeface="+mj-lt"/>
              </a:rPr>
              <a:t>Disadvantages of Prototype model:</a:t>
            </a:r>
            <a:endParaRPr lang="en-US" dirty="0">
              <a:latin typeface="+mj-lt"/>
            </a:endParaRPr>
          </a:p>
          <a:p>
            <a:pPr algn="just">
              <a:buFont typeface="Arial" panose="020B0604020202020204" pitchFamily="34" charset="0"/>
              <a:buChar char="•"/>
            </a:pPr>
            <a:r>
              <a:rPr lang="en-US" dirty="0">
                <a:latin typeface="+mj-lt"/>
              </a:rPr>
              <a:t>Leads to implementing and then repairing way of building systems.</a:t>
            </a:r>
          </a:p>
          <a:p>
            <a:pPr algn="just">
              <a:buFont typeface="Arial" panose="020B0604020202020204" pitchFamily="34" charset="0"/>
              <a:buChar char="•"/>
            </a:pPr>
            <a:r>
              <a:rPr lang="en-US" dirty="0">
                <a:latin typeface="+mj-lt"/>
              </a:rPr>
              <a:t>Practically, this methodology may increase the complexity of the system as scope of the system may expand beyond original plans.</a:t>
            </a:r>
          </a:p>
          <a:p>
            <a:pPr>
              <a:buFont typeface="Arial" panose="020B0604020202020204" pitchFamily="34" charset="0"/>
              <a:buChar char="•"/>
            </a:pPr>
            <a:r>
              <a:rPr lang="en-US" dirty="0">
                <a:latin typeface="+mj-lt"/>
              </a:rPr>
              <a:t>Incomplete application may cause application not to be used as </a:t>
            </a:r>
            <a:r>
              <a:rPr lang="en-US" dirty="0" smtClean="0">
                <a:latin typeface="+mj-lt"/>
              </a:rPr>
              <a:t>the full </a:t>
            </a:r>
            <a:r>
              <a:rPr lang="en-US" dirty="0">
                <a:latin typeface="+mj-lt"/>
              </a:rPr>
              <a:t>system was designed</a:t>
            </a:r>
            <a:br>
              <a:rPr lang="en-US" dirty="0">
                <a:latin typeface="+mj-lt"/>
              </a:rPr>
            </a:br>
            <a:r>
              <a:rPr lang="en-US" dirty="0">
                <a:latin typeface="+mj-lt"/>
              </a:rPr>
              <a:t>Incomplete or inadequate problem analysis.</a:t>
            </a:r>
            <a:endParaRPr lang="en-US" b="0" i="0" dirty="0">
              <a:effectLst/>
              <a:latin typeface="+mj-lt"/>
            </a:endParaRPr>
          </a:p>
        </p:txBody>
      </p:sp>
    </p:spTree>
    <p:extLst>
      <p:ext uri="{BB962C8B-B14F-4D97-AF65-F5344CB8AC3E}">
        <p14:creationId xmlns:p14="http://schemas.microsoft.com/office/powerpoint/2010/main" val="289547793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 y="1624998"/>
            <a:ext cx="8986568" cy="4154984"/>
          </a:xfrm>
          <a:prstGeom prst="rect">
            <a:avLst/>
          </a:prstGeom>
        </p:spPr>
        <p:txBody>
          <a:bodyPr wrap="square">
            <a:spAutoFit/>
          </a:bodyPr>
          <a:lstStyle/>
          <a:p>
            <a:pPr algn="just"/>
            <a:r>
              <a:rPr lang="en-US" sz="2400" b="1" dirty="0">
                <a:latin typeface="+mj-lt"/>
              </a:rPr>
              <a:t>When to use Prototype model:  </a:t>
            </a:r>
            <a:endParaRPr lang="en-US" sz="2400" dirty="0">
              <a:latin typeface="+mj-lt"/>
            </a:endParaRPr>
          </a:p>
          <a:p>
            <a:pPr algn="just">
              <a:buFont typeface="Arial" panose="020B0604020202020204" pitchFamily="34" charset="0"/>
              <a:buChar char="•"/>
            </a:pPr>
            <a:r>
              <a:rPr lang="en-US" sz="2400" dirty="0">
                <a:latin typeface="+mj-lt"/>
              </a:rPr>
              <a:t>Prototype model should be used when the desired system needs to have a lot of interaction with the end users.</a:t>
            </a:r>
          </a:p>
          <a:p>
            <a:pPr algn="just">
              <a:buFont typeface="Arial" panose="020B0604020202020204" pitchFamily="34" charset="0"/>
              <a:buChar char="•"/>
            </a:pPr>
            <a:r>
              <a:rPr lang="en-US" sz="2400" dirty="0">
                <a:latin typeface="+mj-lt"/>
              </a:rPr>
              <a:t>Typically, online systems, web interfaces have a very high amount of interaction with end users, are best suited for Prototype model. It might take a while for a system to be built that allows ease of use and needs minimal training for the end user.</a:t>
            </a:r>
          </a:p>
          <a:p>
            <a:pPr algn="just">
              <a:buFont typeface="Arial" panose="020B0604020202020204" pitchFamily="34" charset="0"/>
              <a:buChar char="•"/>
            </a:pPr>
            <a:r>
              <a:rPr lang="en-US" sz="2400" dirty="0">
                <a:latin typeface="+mj-lt"/>
              </a:rPr>
              <a:t>Prototyping ensures that the end users constantly work with the system and provide a feedback which is incorporated in the prototype to result in a useable system. They are excellent for designing good human computer interface systems.</a:t>
            </a:r>
            <a:endParaRPr lang="en-US" sz="2400" b="0" i="0" dirty="0">
              <a:effectLst/>
              <a:latin typeface="+mj-lt"/>
            </a:endParaRPr>
          </a:p>
        </p:txBody>
      </p:sp>
    </p:spTree>
    <p:extLst>
      <p:ext uri="{BB962C8B-B14F-4D97-AF65-F5344CB8AC3E}">
        <p14:creationId xmlns:p14="http://schemas.microsoft.com/office/powerpoint/2010/main" val="17089492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72527" y="914400"/>
            <a:ext cx="8874425" cy="1754326"/>
          </a:xfrm>
          <a:prstGeom prst="rect">
            <a:avLst/>
          </a:prstGeom>
        </p:spPr>
        <p:txBody>
          <a:bodyPr wrap="square">
            <a:spAutoFit/>
          </a:bodyPr>
          <a:lstStyle/>
          <a:p>
            <a:r>
              <a:rPr lang="en-US" dirty="0">
                <a:latin typeface="+mj-lt"/>
              </a:rPr>
              <a:t>The spiral model is similar to the </a:t>
            </a:r>
            <a:r>
              <a:rPr lang="en-US" b="1" dirty="0">
                <a:latin typeface="+mj-lt"/>
              </a:rPr>
              <a:t>incremental model</a:t>
            </a:r>
            <a:r>
              <a:rPr lang="en-US" dirty="0">
                <a:latin typeface="+mj-lt"/>
              </a:rPr>
              <a:t>, with more emphasis placed on risk analysis. The spiral model has four phases: Planning, Risk Analysis, Engineering and Evaluation. A software project repeatedly passes through these phases in iterations (called Spirals in this model). The baseline spiral, starting in the planning phase, requirements are gathered and risk is assessed. Each subsequent spirals builds on the baseline spiral</a:t>
            </a:r>
          </a:p>
        </p:txBody>
      </p:sp>
      <p:sp>
        <p:nvSpPr>
          <p:cNvPr id="6" name="TextBox 5"/>
          <p:cNvSpPr txBox="1"/>
          <p:nvPr/>
        </p:nvSpPr>
        <p:spPr>
          <a:xfrm>
            <a:off x="144490" y="304800"/>
            <a:ext cx="2969643" cy="369332"/>
          </a:xfrm>
          <a:prstGeom prst="rect">
            <a:avLst/>
          </a:prstGeom>
          <a:noFill/>
        </p:spPr>
        <p:txBody>
          <a:bodyPr wrap="square" rtlCol="0">
            <a:spAutoFit/>
          </a:bodyPr>
          <a:lstStyle/>
          <a:p>
            <a:r>
              <a:rPr lang="en-US" b="1" dirty="0" smtClean="0"/>
              <a:t>SPIRAL MODEL</a:t>
            </a:r>
            <a:endParaRPr lang="en-US" b="1" dirty="0"/>
          </a:p>
        </p:txBody>
      </p:sp>
      <p:sp>
        <p:nvSpPr>
          <p:cNvPr id="8" name="Rectangle 7"/>
          <p:cNvSpPr/>
          <p:nvPr/>
        </p:nvSpPr>
        <p:spPr>
          <a:xfrm>
            <a:off x="144491" y="2796151"/>
            <a:ext cx="8874425" cy="923330"/>
          </a:xfrm>
          <a:prstGeom prst="rect">
            <a:avLst/>
          </a:prstGeom>
        </p:spPr>
        <p:txBody>
          <a:bodyPr wrap="square">
            <a:spAutoFit/>
          </a:bodyPr>
          <a:lstStyle/>
          <a:p>
            <a:r>
              <a:rPr lang="en-US" b="1" dirty="0">
                <a:latin typeface="+mj-lt"/>
              </a:rPr>
              <a:t>Planning Phase: </a:t>
            </a:r>
            <a:r>
              <a:rPr lang="en-US" dirty="0">
                <a:latin typeface="+mj-lt"/>
              </a:rPr>
              <a:t>Requirements are gathered during the planning phase. Requirements like ‘BRS’ that is </a:t>
            </a:r>
            <a:r>
              <a:rPr lang="en-US" dirty="0" smtClean="0">
                <a:latin typeface="+mj-lt"/>
              </a:rPr>
              <a:t>‘Business </a:t>
            </a:r>
            <a:r>
              <a:rPr lang="en-US" dirty="0">
                <a:latin typeface="+mj-lt"/>
              </a:rPr>
              <a:t>Requirement Specifications’ and ‘SRS’ that is ‘System Requirement specifications’</a:t>
            </a:r>
          </a:p>
        </p:txBody>
      </p:sp>
      <p:sp>
        <p:nvSpPr>
          <p:cNvPr id="9" name="Rectangle 8"/>
          <p:cNvSpPr/>
          <p:nvPr/>
        </p:nvSpPr>
        <p:spPr>
          <a:xfrm>
            <a:off x="200564" y="3719481"/>
            <a:ext cx="8818352" cy="1200329"/>
          </a:xfrm>
          <a:prstGeom prst="rect">
            <a:avLst/>
          </a:prstGeom>
        </p:spPr>
        <p:txBody>
          <a:bodyPr wrap="square">
            <a:spAutoFit/>
          </a:bodyPr>
          <a:lstStyle/>
          <a:p>
            <a:r>
              <a:rPr lang="en-US" b="1" dirty="0">
                <a:latin typeface="+mj-lt"/>
              </a:rPr>
              <a:t>Risk Analysis:</a:t>
            </a:r>
            <a:r>
              <a:rPr lang="en-US" dirty="0">
                <a:latin typeface="+mj-lt"/>
              </a:rPr>
              <a:t> In the</a:t>
            </a:r>
            <a:r>
              <a:rPr lang="en-US" b="1" dirty="0">
                <a:latin typeface="+mj-lt"/>
              </a:rPr>
              <a:t> risk analysis phase</a:t>
            </a:r>
            <a:r>
              <a:rPr lang="en-US" dirty="0">
                <a:latin typeface="+mj-lt"/>
              </a:rPr>
              <a:t>, a process is undertaken to identify risk and alternate solutions.  A prototype is produced at the end of the risk analysis phase. If any risk is found during the risk analysis then alternate solutions are suggested and implemented.</a:t>
            </a:r>
          </a:p>
        </p:txBody>
      </p:sp>
      <p:sp>
        <p:nvSpPr>
          <p:cNvPr id="10" name="Rectangle 9"/>
          <p:cNvSpPr/>
          <p:nvPr/>
        </p:nvSpPr>
        <p:spPr>
          <a:xfrm>
            <a:off x="172527" y="4919810"/>
            <a:ext cx="8757970" cy="646331"/>
          </a:xfrm>
          <a:prstGeom prst="rect">
            <a:avLst/>
          </a:prstGeom>
        </p:spPr>
        <p:txBody>
          <a:bodyPr wrap="square">
            <a:spAutoFit/>
          </a:bodyPr>
          <a:lstStyle/>
          <a:p>
            <a:r>
              <a:rPr lang="en-US" b="1" dirty="0">
                <a:latin typeface="+mj-lt"/>
              </a:rPr>
              <a:t>Engineering Phase:</a:t>
            </a:r>
            <a:r>
              <a:rPr lang="en-US" dirty="0">
                <a:latin typeface="+mj-lt"/>
              </a:rPr>
              <a:t> In this phase software is </a:t>
            </a:r>
            <a:r>
              <a:rPr lang="en-US" b="1" dirty="0">
                <a:latin typeface="+mj-lt"/>
              </a:rPr>
              <a:t>developed</a:t>
            </a:r>
            <a:r>
              <a:rPr lang="en-US" dirty="0">
                <a:latin typeface="+mj-lt"/>
              </a:rPr>
              <a:t>, along with </a:t>
            </a:r>
            <a:r>
              <a:rPr lang="en-US" b="1" dirty="0" smtClean="0">
                <a:latin typeface="+mj-lt"/>
              </a:rPr>
              <a:t>testing</a:t>
            </a:r>
            <a:r>
              <a:rPr lang="en-US" dirty="0" smtClean="0">
                <a:latin typeface="+mj-lt"/>
              </a:rPr>
              <a:t> at </a:t>
            </a:r>
            <a:r>
              <a:rPr lang="en-US" dirty="0">
                <a:latin typeface="+mj-lt"/>
              </a:rPr>
              <a:t>the end of the phase. Hence in this phase the development and testing is done.</a:t>
            </a:r>
          </a:p>
        </p:txBody>
      </p:sp>
      <p:sp>
        <p:nvSpPr>
          <p:cNvPr id="11" name="Rectangle 10"/>
          <p:cNvSpPr/>
          <p:nvPr/>
        </p:nvSpPr>
        <p:spPr>
          <a:xfrm>
            <a:off x="177443" y="5843141"/>
            <a:ext cx="8874426" cy="646331"/>
          </a:xfrm>
          <a:prstGeom prst="rect">
            <a:avLst/>
          </a:prstGeom>
        </p:spPr>
        <p:txBody>
          <a:bodyPr wrap="square">
            <a:spAutoFit/>
          </a:bodyPr>
          <a:lstStyle/>
          <a:p>
            <a:r>
              <a:rPr lang="en-US" dirty="0">
                <a:latin typeface="+mj-lt"/>
              </a:rPr>
              <a:t>E</a:t>
            </a:r>
            <a:r>
              <a:rPr lang="en-US" b="1" dirty="0">
                <a:latin typeface="+mj-lt"/>
              </a:rPr>
              <a:t>valuation phase: </a:t>
            </a:r>
            <a:r>
              <a:rPr lang="en-US" dirty="0">
                <a:latin typeface="+mj-lt"/>
              </a:rPr>
              <a:t>This phase allows the customer to evaluate the output of the project to date before the project continues to the next spiral.</a:t>
            </a:r>
          </a:p>
        </p:txBody>
      </p:sp>
    </p:spTree>
    <p:extLst>
      <p:ext uri="{BB962C8B-B14F-4D97-AF65-F5344CB8AC3E}">
        <p14:creationId xmlns:p14="http://schemas.microsoft.com/office/powerpoint/2010/main" val="39380141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Work Breakdown Structure</a:t>
            </a:r>
            <a:br>
              <a:rPr lang="en-IN" dirty="0"/>
            </a:br>
            <a:r>
              <a:rPr lang="en-IN" dirty="0" smtClean="0"/>
              <a:t>(WBS)</a:t>
            </a:r>
            <a:endParaRPr lang="en-IN" dirty="0"/>
          </a:p>
        </p:txBody>
      </p:sp>
      <p:sp>
        <p:nvSpPr>
          <p:cNvPr id="3" name="Content Placeholder 2"/>
          <p:cNvSpPr>
            <a:spLocks noGrp="1"/>
          </p:cNvSpPr>
          <p:nvPr>
            <p:ph sz="quarter" idx="1"/>
          </p:nvPr>
        </p:nvSpPr>
        <p:spPr/>
        <p:txBody>
          <a:bodyPr>
            <a:normAutofit/>
          </a:bodyPr>
          <a:lstStyle/>
          <a:p>
            <a:r>
              <a:rPr lang="en-IN" dirty="0"/>
              <a:t>A </a:t>
            </a:r>
            <a:r>
              <a:rPr lang="en-IN" b="1" dirty="0">
                <a:hlinkClick r:id="rId2"/>
              </a:rPr>
              <a:t>Work Breakdown Structure (WBS)</a:t>
            </a:r>
            <a:r>
              <a:rPr lang="en-IN" dirty="0"/>
              <a:t> is a deliverable-oriented hierarchical decomposition of the work to be executed by the project team to accomplish the project objectives and create the required deliverables. </a:t>
            </a:r>
            <a:endParaRPr lang="en-IN" dirty="0" smtClean="0"/>
          </a:p>
          <a:p>
            <a:r>
              <a:rPr lang="en-IN" dirty="0" smtClean="0"/>
              <a:t>A </a:t>
            </a:r>
            <a:r>
              <a:rPr lang="en-IN" dirty="0"/>
              <a:t>WBS is the cornerstone of effective project planning, execution, controlling, monitoring, and reporting. All the work contained within the WBS is to be identified, estimated, scheduled, and budgeted.</a:t>
            </a:r>
          </a:p>
        </p:txBody>
      </p:sp>
    </p:spTree>
    <p:extLst>
      <p:ext uri="{BB962C8B-B14F-4D97-AF65-F5344CB8AC3E}">
        <p14:creationId xmlns:p14="http://schemas.microsoft.com/office/powerpoint/2010/main" val="23813987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267" y="634186"/>
            <a:ext cx="4072050" cy="5283535"/>
          </a:xfrm>
          <a:prstGeom prst="rect">
            <a:avLst/>
          </a:prstGeom>
          <a:ln w="88900" cap="sq" cmpd="thickThin">
            <a:solidFill>
              <a:srgbClr val="000000"/>
            </a:solidFill>
            <a:prstDash val="solid"/>
            <a:miter lim="800000"/>
          </a:ln>
          <a:effectLst>
            <a:innerShdw blurRad="76200">
              <a:srgbClr val="000000"/>
            </a:innerShdw>
          </a:effectLst>
        </p:spPr>
      </p:pic>
      <p:sp>
        <p:nvSpPr>
          <p:cNvPr id="4" name="Rectangle 3"/>
          <p:cNvSpPr/>
          <p:nvPr/>
        </p:nvSpPr>
        <p:spPr>
          <a:xfrm>
            <a:off x="4382219" y="989980"/>
            <a:ext cx="4280858" cy="3139321"/>
          </a:xfrm>
          <a:prstGeom prst="rect">
            <a:avLst/>
          </a:prstGeom>
        </p:spPr>
        <p:txBody>
          <a:bodyPr wrap="square">
            <a:spAutoFit/>
          </a:bodyPr>
          <a:lstStyle/>
          <a:p>
            <a:pPr algn="just"/>
            <a:r>
              <a:rPr lang="en-US" b="1" dirty="0">
                <a:latin typeface="+mj-lt"/>
              </a:rPr>
              <a:t>Advantages of Spiral model:</a:t>
            </a:r>
            <a:endParaRPr lang="en-US" dirty="0">
              <a:latin typeface="+mj-lt"/>
            </a:endParaRPr>
          </a:p>
          <a:p>
            <a:pPr algn="just">
              <a:buFont typeface="Arial" panose="020B0604020202020204" pitchFamily="34" charset="0"/>
              <a:buChar char="•"/>
            </a:pPr>
            <a:r>
              <a:rPr lang="en-US" dirty="0">
                <a:latin typeface="+mj-lt"/>
              </a:rPr>
              <a:t>High amount of risk analysis hence, avoidance of Risk is enhanced.</a:t>
            </a:r>
          </a:p>
          <a:p>
            <a:pPr algn="just">
              <a:buFont typeface="Arial" panose="020B0604020202020204" pitchFamily="34" charset="0"/>
              <a:buChar char="•"/>
            </a:pPr>
            <a:r>
              <a:rPr lang="en-US" dirty="0">
                <a:latin typeface="+mj-lt"/>
              </a:rPr>
              <a:t>Good for large and mission-critical projects.</a:t>
            </a:r>
          </a:p>
          <a:p>
            <a:pPr algn="just">
              <a:buFont typeface="Arial" panose="020B0604020202020204" pitchFamily="34" charset="0"/>
              <a:buChar char="•"/>
            </a:pPr>
            <a:r>
              <a:rPr lang="en-US" dirty="0">
                <a:latin typeface="+mj-lt"/>
              </a:rPr>
              <a:t>Strong approval and documentation control.</a:t>
            </a:r>
          </a:p>
          <a:p>
            <a:pPr algn="just">
              <a:buFont typeface="Arial" panose="020B0604020202020204" pitchFamily="34" charset="0"/>
              <a:buChar char="•"/>
            </a:pPr>
            <a:r>
              <a:rPr lang="en-US" dirty="0">
                <a:latin typeface="+mj-lt"/>
              </a:rPr>
              <a:t>Additional Functionality can be added at a later date.</a:t>
            </a:r>
          </a:p>
          <a:p>
            <a:pPr algn="just">
              <a:buFont typeface="Arial" panose="020B0604020202020204" pitchFamily="34" charset="0"/>
              <a:buChar char="•"/>
            </a:pPr>
            <a:r>
              <a:rPr lang="en-US" dirty="0">
                <a:latin typeface="+mj-lt"/>
              </a:rPr>
              <a:t>Software is produced early in the </a:t>
            </a:r>
            <a:r>
              <a:rPr lang="en-US" b="1" dirty="0">
                <a:latin typeface="+mj-lt"/>
                <a:hlinkClick r:id="rId3" tooltip="What are the Software Development Life Cycle phases?"/>
              </a:rPr>
              <a:t>software life cycle</a:t>
            </a:r>
            <a:r>
              <a:rPr lang="en-US" dirty="0">
                <a:latin typeface="+mj-lt"/>
              </a:rPr>
              <a:t>.</a:t>
            </a:r>
            <a:endParaRPr lang="en-US" b="0" i="0" dirty="0">
              <a:effectLst/>
              <a:latin typeface="+mj-lt"/>
            </a:endParaRPr>
          </a:p>
        </p:txBody>
      </p:sp>
      <p:sp>
        <p:nvSpPr>
          <p:cNvPr id="5" name="Rectangle 4"/>
          <p:cNvSpPr/>
          <p:nvPr/>
        </p:nvSpPr>
        <p:spPr>
          <a:xfrm>
            <a:off x="4384677" y="4170853"/>
            <a:ext cx="4572000" cy="2031325"/>
          </a:xfrm>
          <a:prstGeom prst="rect">
            <a:avLst/>
          </a:prstGeom>
        </p:spPr>
        <p:txBody>
          <a:bodyPr>
            <a:spAutoFit/>
          </a:bodyPr>
          <a:lstStyle/>
          <a:p>
            <a:pPr algn="just"/>
            <a:r>
              <a:rPr lang="en-US" b="1" dirty="0">
                <a:latin typeface="+mj-lt"/>
              </a:rPr>
              <a:t>Disadvantages of Spiral model:</a:t>
            </a:r>
            <a:endParaRPr lang="en-US" dirty="0">
              <a:latin typeface="+mj-lt"/>
            </a:endParaRPr>
          </a:p>
          <a:p>
            <a:pPr algn="just">
              <a:buFont typeface="Arial" panose="020B0604020202020204" pitchFamily="34" charset="0"/>
              <a:buChar char="•"/>
            </a:pPr>
            <a:r>
              <a:rPr lang="en-US" dirty="0">
                <a:latin typeface="+mj-lt"/>
              </a:rPr>
              <a:t>Can be a costly model to use.</a:t>
            </a:r>
          </a:p>
          <a:p>
            <a:pPr algn="just">
              <a:buFont typeface="Arial" panose="020B0604020202020204" pitchFamily="34" charset="0"/>
              <a:buChar char="•"/>
            </a:pPr>
            <a:r>
              <a:rPr lang="en-US" dirty="0">
                <a:latin typeface="+mj-lt"/>
              </a:rPr>
              <a:t>Risk analysis requires highly specific expertise.</a:t>
            </a:r>
          </a:p>
          <a:p>
            <a:pPr algn="just">
              <a:buFont typeface="Arial" panose="020B0604020202020204" pitchFamily="34" charset="0"/>
              <a:buChar char="•"/>
            </a:pPr>
            <a:r>
              <a:rPr lang="en-US" dirty="0">
                <a:latin typeface="+mj-lt"/>
              </a:rPr>
              <a:t>Project’s success is highly dependent on the risk analysis phase.</a:t>
            </a:r>
          </a:p>
          <a:p>
            <a:pPr algn="just">
              <a:buFont typeface="Arial" panose="020B0604020202020204" pitchFamily="34" charset="0"/>
              <a:buChar char="•"/>
            </a:pPr>
            <a:r>
              <a:rPr lang="en-US" dirty="0">
                <a:latin typeface="+mj-lt"/>
              </a:rPr>
              <a:t>Doesn’t work well for smaller projects.</a:t>
            </a:r>
            <a:endParaRPr lang="en-US" b="0" i="0" dirty="0">
              <a:effectLst/>
              <a:latin typeface="+mj-lt"/>
            </a:endParaRPr>
          </a:p>
        </p:txBody>
      </p:sp>
    </p:spTree>
    <p:extLst>
      <p:ext uri="{BB962C8B-B14F-4D97-AF65-F5344CB8AC3E}">
        <p14:creationId xmlns:p14="http://schemas.microsoft.com/office/powerpoint/2010/main" val="5967612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293298" y="1274261"/>
            <a:ext cx="8680331" cy="5632311"/>
          </a:xfrm>
          <a:prstGeom prst="rect">
            <a:avLst/>
          </a:prstGeom>
        </p:spPr>
        <p:txBody>
          <a:bodyPr wrap="square">
            <a:spAutoFit/>
          </a:bodyPr>
          <a:lstStyle/>
          <a:p>
            <a:pPr marL="285750" indent="-285750">
              <a:buFont typeface="Arial" panose="020B0604020202020204" pitchFamily="34" charset="0"/>
              <a:buChar char="•"/>
            </a:pPr>
            <a:r>
              <a:rPr lang="en-US" dirty="0">
                <a:latin typeface="+mj-lt"/>
              </a:rPr>
              <a:t>Agile model believes that every project needs to be handled differently and the existing methods need to be tailored to best suit the project requirements. In Agile, the tasks are divided to time boxes (small time frames) to deliver specific features for a </a:t>
            </a:r>
            <a:r>
              <a:rPr lang="en-US" dirty="0" smtClean="0">
                <a:latin typeface="+mj-lt"/>
              </a:rPr>
              <a:t>release.</a:t>
            </a:r>
          </a:p>
          <a:p>
            <a:pPr marL="285750" indent="-285750">
              <a:buFont typeface="Arial" panose="020B0604020202020204" pitchFamily="34" charset="0"/>
              <a:buChar char="•"/>
            </a:pPr>
            <a:r>
              <a:rPr lang="en-US" dirty="0">
                <a:latin typeface="+mj-lt"/>
              </a:rPr>
              <a:t>Iterative approach is taken and working software build is delivered after each iteration. Each build is incremental in terms of features; the final build holds all the features required by the customer</a:t>
            </a:r>
            <a:r>
              <a:rPr lang="en-US" dirty="0" smtClean="0">
                <a:latin typeface="+mj-lt"/>
              </a:rPr>
              <a:t>.</a:t>
            </a:r>
          </a:p>
          <a:p>
            <a:endParaRPr lang="en-US" dirty="0" smtClean="0">
              <a:latin typeface="+mj-lt"/>
            </a:endParaRPr>
          </a:p>
          <a:p>
            <a:pPr marL="285750" indent="-285750">
              <a:buFont typeface="Arial" panose="020B0604020202020204" pitchFamily="34" charset="0"/>
              <a:buChar char="•"/>
            </a:pPr>
            <a:r>
              <a:rPr lang="en-US" b="1" dirty="0"/>
              <a:t>Following are the Agile Manifesto principles </a:t>
            </a:r>
            <a:r>
              <a:rPr lang="en-US" b="1" dirty="0" smtClean="0"/>
              <a:t>−</a:t>
            </a:r>
          </a:p>
          <a:p>
            <a:pPr marL="285750" indent="-285750">
              <a:buFont typeface="Arial" panose="020B0604020202020204" pitchFamily="34" charset="0"/>
              <a:buChar char="•"/>
            </a:pPr>
            <a:endParaRPr lang="en-US" b="1" dirty="0"/>
          </a:p>
          <a:p>
            <a:pPr marL="342900" indent="-342900">
              <a:buFont typeface="+mj-lt"/>
              <a:buAutoNum type="arabicPeriod"/>
            </a:pPr>
            <a:r>
              <a:rPr lang="en-US" b="1" dirty="0"/>
              <a:t>Individuals and interactions</a:t>
            </a:r>
            <a:r>
              <a:rPr lang="en-US" dirty="0"/>
              <a:t> − In Agile development, self-organization and motivation are important, as are interactions like co-location and pair programming.</a:t>
            </a:r>
          </a:p>
          <a:p>
            <a:pPr marL="342900" indent="-342900">
              <a:buFont typeface="+mj-lt"/>
              <a:buAutoNum type="arabicPeriod"/>
            </a:pPr>
            <a:r>
              <a:rPr lang="en-US" b="1" dirty="0"/>
              <a:t>Working software</a:t>
            </a:r>
            <a:r>
              <a:rPr lang="en-US" dirty="0"/>
              <a:t> − Demo working software is considered the best means of communication with the customers to understand their requirements, instead of just depending on documentation.</a:t>
            </a:r>
          </a:p>
          <a:p>
            <a:pPr marL="342900" indent="-342900">
              <a:buFont typeface="+mj-lt"/>
              <a:buAutoNum type="arabicPeriod"/>
            </a:pPr>
            <a:r>
              <a:rPr lang="en-US" b="1" dirty="0"/>
              <a:t>Customer collaboration</a:t>
            </a:r>
            <a:r>
              <a:rPr lang="en-US" dirty="0"/>
              <a:t> − As the requirements cannot be gathered completely in the beginning of the project due to various factors, continuous customer interaction is very important to get proper product requirements.</a:t>
            </a:r>
          </a:p>
          <a:p>
            <a:pPr marL="342900" indent="-342900">
              <a:buFont typeface="+mj-lt"/>
              <a:buAutoNum type="arabicPeriod"/>
            </a:pPr>
            <a:r>
              <a:rPr lang="en-US" b="1" dirty="0"/>
              <a:t>Responding to change</a:t>
            </a:r>
            <a:r>
              <a:rPr lang="en-US" dirty="0"/>
              <a:t> − Agile Development is focused on quick responses to change and continuous development.</a:t>
            </a:r>
          </a:p>
          <a:p>
            <a:pPr marL="285750" indent="-285750">
              <a:buFont typeface="Arial" panose="020B0604020202020204" pitchFamily="34" charset="0"/>
              <a:buChar char="•"/>
            </a:pPr>
            <a:endParaRPr lang="en-US" dirty="0">
              <a:latin typeface="+mj-lt"/>
            </a:endParaRPr>
          </a:p>
        </p:txBody>
      </p:sp>
      <p:sp>
        <p:nvSpPr>
          <p:cNvPr id="6" name="TextBox 5"/>
          <p:cNvSpPr txBox="1"/>
          <p:nvPr/>
        </p:nvSpPr>
        <p:spPr>
          <a:xfrm>
            <a:off x="685800" y="904928"/>
            <a:ext cx="1695091" cy="369332"/>
          </a:xfrm>
          <a:prstGeom prst="rect">
            <a:avLst/>
          </a:prstGeom>
          <a:noFill/>
        </p:spPr>
        <p:txBody>
          <a:bodyPr wrap="square" rtlCol="0">
            <a:spAutoFit/>
          </a:bodyPr>
          <a:lstStyle/>
          <a:p>
            <a:r>
              <a:rPr lang="en-US" b="1" dirty="0"/>
              <a:t>Agile model</a:t>
            </a:r>
          </a:p>
        </p:txBody>
      </p:sp>
    </p:spTree>
    <p:extLst>
      <p:ext uri="{BB962C8B-B14F-4D97-AF65-F5344CB8AC3E}">
        <p14:creationId xmlns:p14="http://schemas.microsoft.com/office/powerpoint/2010/main" val="32528355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893" y="800698"/>
            <a:ext cx="4597526" cy="5234290"/>
          </a:xfrm>
          <a:prstGeom prst="rect">
            <a:avLst/>
          </a:prstGeom>
          <a:ln w="88900" cap="sq" cmpd="thickThin">
            <a:solidFill>
              <a:srgbClr val="000000"/>
            </a:solidFill>
            <a:prstDash val="solid"/>
            <a:miter lim="800000"/>
          </a:ln>
          <a:effectLst>
            <a:innerShdw blurRad="76200">
              <a:srgbClr val="000000"/>
            </a:innerShdw>
          </a:effectLst>
        </p:spPr>
      </p:pic>
      <p:sp>
        <p:nvSpPr>
          <p:cNvPr id="6" name="Rectangle 5"/>
          <p:cNvSpPr/>
          <p:nvPr/>
        </p:nvSpPr>
        <p:spPr>
          <a:xfrm>
            <a:off x="5001164" y="413725"/>
            <a:ext cx="3953054" cy="6463308"/>
          </a:xfrm>
          <a:prstGeom prst="rect">
            <a:avLst/>
          </a:prstGeom>
        </p:spPr>
        <p:txBody>
          <a:bodyPr wrap="square">
            <a:spAutoFit/>
          </a:bodyPr>
          <a:lstStyle/>
          <a:p>
            <a:pPr algn="just">
              <a:buFont typeface="Arial" panose="020B0604020202020204" pitchFamily="34" charset="0"/>
              <a:buChar char="•"/>
            </a:pPr>
            <a:r>
              <a:rPr lang="en-US" b="1" dirty="0"/>
              <a:t>The advantages of the Agile Model are as follows −</a:t>
            </a:r>
            <a:endParaRPr lang="en-US" b="1" dirty="0" smtClean="0">
              <a:latin typeface="+mj-lt"/>
            </a:endParaRPr>
          </a:p>
          <a:p>
            <a:pPr algn="just">
              <a:buFont typeface="Arial" panose="020B0604020202020204" pitchFamily="34" charset="0"/>
              <a:buChar char="•"/>
            </a:pPr>
            <a:r>
              <a:rPr lang="en-US" dirty="0" smtClean="0">
                <a:latin typeface="+mj-lt"/>
              </a:rPr>
              <a:t>Is </a:t>
            </a:r>
            <a:r>
              <a:rPr lang="en-US" dirty="0">
                <a:latin typeface="+mj-lt"/>
              </a:rPr>
              <a:t>a very realistic approach to software development.</a:t>
            </a:r>
          </a:p>
          <a:p>
            <a:pPr algn="just">
              <a:buFont typeface="Arial" panose="020B0604020202020204" pitchFamily="34" charset="0"/>
              <a:buChar char="•"/>
            </a:pPr>
            <a:r>
              <a:rPr lang="en-US" dirty="0">
                <a:latin typeface="+mj-lt"/>
              </a:rPr>
              <a:t>Promotes teamwork and cross training.</a:t>
            </a:r>
          </a:p>
          <a:p>
            <a:pPr algn="just">
              <a:buFont typeface="Arial" panose="020B0604020202020204" pitchFamily="34" charset="0"/>
              <a:buChar char="•"/>
            </a:pPr>
            <a:r>
              <a:rPr lang="en-US" dirty="0">
                <a:latin typeface="+mj-lt"/>
              </a:rPr>
              <a:t>Functionality can be developed rapidly and demonstrated.</a:t>
            </a:r>
          </a:p>
          <a:p>
            <a:pPr algn="just">
              <a:buFont typeface="Arial" panose="020B0604020202020204" pitchFamily="34" charset="0"/>
              <a:buChar char="•"/>
            </a:pPr>
            <a:r>
              <a:rPr lang="en-US" dirty="0">
                <a:latin typeface="+mj-lt"/>
              </a:rPr>
              <a:t>Resource requirements are minimum.</a:t>
            </a:r>
          </a:p>
          <a:p>
            <a:pPr algn="just">
              <a:buFont typeface="Arial" panose="020B0604020202020204" pitchFamily="34" charset="0"/>
              <a:buChar char="•"/>
            </a:pPr>
            <a:r>
              <a:rPr lang="en-US" dirty="0">
                <a:latin typeface="+mj-lt"/>
              </a:rPr>
              <a:t>Suitable for fixed or changing requirements</a:t>
            </a:r>
          </a:p>
          <a:p>
            <a:pPr algn="just">
              <a:buFont typeface="Arial" panose="020B0604020202020204" pitchFamily="34" charset="0"/>
              <a:buChar char="•"/>
            </a:pPr>
            <a:r>
              <a:rPr lang="en-US" dirty="0">
                <a:latin typeface="+mj-lt"/>
              </a:rPr>
              <a:t>Delivers early partial working solutions.</a:t>
            </a:r>
          </a:p>
          <a:p>
            <a:pPr algn="just">
              <a:buFont typeface="Arial" panose="020B0604020202020204" pitchFamily="34" charset="0"/>
              <a:buChar char="•"/>
            </a:pPr>
            <a:r>
              <a:rPr lang="en-US" dirty="0">
                <a:latin typeface="+mj-lt"/>
              </a:rPr>
              <a:t>Good model for environments that change steadily.</a:t>
            </a:r>
          </a:p>
          <a:p>
            <a:pPr algn="just">
              <a:buFont typeface="Arial" panose="020B0604020202020204" pitchFamily="34" charset="0"/>
              <a:buChar char="•"/>
            </a:pPr>
            <a:r>
              <a:rPr lang="en-US" dirty="0">
                <a:latin typeface="+mj-lt"/>
              </a:rPr>
              <a:t>Minimal rules, documentation easily employed.</a:t>
            </a:r>
          </a:p>
          <a:p>
            <a:pPr algn="just">
              <a:buFont typeface="Arial" panose="020B0604020202020204" pitchFamily="34" charset="0"/>
              <a:buChar char="•"/>
            </a:pPr>
            <a:r>
              <a:rPr lang="en-US" dirty="0">
                <a:latin typeface="+mj-lt"/>
              </a:rPr>
              <a:t>Enables concurrent development and delivery within an overall planned context.</a:t>
            </a:r>
          </a:p>
          <a:p>
            <a:pPr algn="just">
              <a:buFont typeface="Arial" panose="020B0604020202020204" pitchFamily="34" charset="0"/>
              <a:buChar char="•"/>
            </a:pPr>
            <a:r>
              <a:rPr lang="en-US" dirty="0">
                <a:latin typeface="+mj-lt"/>
              </a:rPr>
              <a:t>Little or no planning required.</a:t>
            </a:r>
          </a:p>
          <a:p>
            <a:pPr algn="just">
              <a:buFont typeface="Arial" panose="020B0604020202020204" pitchFamily="34" charset="0"/>
              <a:buChar char="•"/>
            </a:pPr>
            <a:r>
              <a:rPr lang="en-US" dirty="0">
                <a:latin typeface="+mj-lt"/>
              </a:rPr>
              <a:t>Easy to manage.</a:t>
            </a:r>
          </a:p>
          <a:p>
            <a:pPr algn="just">
              <a:buFont typeface="Arial" panose="020B0604020202020204" pitchFamily="34" charset="0"/>
              <a:buChar char="•"/>
            </a:pPr>
            <a:r>
              <a:rPr lang="en-US" dirty="0">
                <a:latin typeface="+mj-lt"/>
              </a:rPr>
              <a:t>Gives flexibility to developers.</a:t>
            </a:r>
            <a:endParaRPr lang="en-US" b="0" i="0" dirty="0">
              <a:effectLst/>
              <a:latin typeface="+mj-lt"/>
            </a:endParaRPr>
          </a:p>
        </p:txBody>
      </p:sp>
    </p:spTree>
    <p:extLst>
      <p:ext uri="{BB962C8B-B14F-4D97-AF65-F5344CB8AC3E}">
        <p14:creationId xmlns:p14="http://schemas.microsoft.com/office/powerpoint/2010/main" val="9410032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29164" y="792525"/>
            <a:ext cx="8059229" cy="6186309"/>
          </a:xfrm>
          <a:prstGeom prst="rect">
            <a:avLst/>
          </a:prstGeom>
        </p:spPr>
        <p:txBody>
          <a:bodyPr wrap="square">
            <a:spAutoFit/>
          </a:bodyPr>
          <a:lstStyle/>
          <a:p>
            <a:pPr algn="just"/>
            <a:r>
              <a:rPr lang="en-US" b="1" dirty="0">
                <a:latin typeface="Verdana" panose="020B0604030504040204" pitchFamily="34" charset="0"/>
              </a:rPr>
              <a:t>The disadvantages of the Agile Model are as follows </a:t>
            </a:r>
            <a:r>
              <a:rPr lang="en-US" b="1" dirty="0" smtClean="0">
                <a:latin typeface="Verdana" panose="020B0604030504040204" pitchFamily="34" charset="0"/>
              </a:rPr>
              <a:t>−</a:t>
            </a:r>
          </a:p>
          <a:p>
            <a:pPr algn="just"/>
            <a:endParaRPr lang="en-US" dirty="0">
              <a:latin typeface="Verdana" panose="020B0604030504040204" pitchFamily="34" charset="0"/>
            </a:endParaRPr>
          </a:p>
          <a:p>
            <a:pPr algn="just">
              <a:buFont typeface="Arial" panose="020B0604020202020204" pitchFamily="34" charset="0"/>
              <a:buChar char="•"/>
            </a:pPr>
            <a:r>
              <a:rPr lang="en-US" dirty="0">
                <a:latin typeface="Verdana" panose="020B0604030504040204" pitchFamily="34" charset="0"/>
              </a:rPr>
              <a:t>Not suitable for handling complex dependencies</a:t>
            </a:r>
            <a:r>
              <a:rPr lang="en-US" dirty="0" smtClean="0">
                <a:latin typeface="Verdana" panose="020B0604030504040204" pitchFamily="34" charset="0"/>
              </a:rPr>
              <a:t>.</a:t>
            </a:r>
          </a:p>
          <a:p>
            <a:pPr algn="just"/>
            <a:endParaRPr lang="en-US" dirty="0">
              <a:latin typeface="Verdana" panose="020B0604030504040204" pitchFamily="34" charset="0"/>
            </a:endParaRPr>
          </a:p>
          <a:p>
            <a:pPr algn="just">
              <a:buFont typeface="Arial" panose="020B0604020202020204" pitchFamily="34" charset="0"/>
              <a:buChar char="•"/>
            </a:pPr>
            <a:r>
              <a:rPr lang="en-US" dirty="0">
                <a:latin typeface="Verdana" panose="020B0604030504040204" pitchFamily="34" charset="0"/>
              </a:rPr>
              <a:t>More risk of sustainability, maintainability and extensibility</a:t>
            </a:r>
            <a:r>
              <a:rPr lang="en-US" dirty="0" smtClean="0">
                <a:latin typeface="Verdana" panose="020B0604030504040204" pitchFamily="34" charset="0"/>
              </a:rPr>
              <a:t>.</a:t>
            </a:r>
          </a:p>
          <a:p>
            <a:pPr algn="just"/>
            <a:endParaRPr lang="en-US" dirty="0">
              <a:latin typeface="Verdana" panose="020B0604030504040204" pitchFamily="34" charset="0"/>
            </a:endParaRPr>
          </a:p>
          <a:p>
            <a:pPr algn="just">
              <a:buFont typeface="Arial" panose="020B0604020202020204" pitchFamily="34" charset="0"/>
              <a:buChar char="•"/>
            </a:pPr>
            <a:r>
              <a:rPr lang="en-US" dirty="0">
                <a:latin typeface="Verdana" panose="020B0604030504040204" pitchFamily="34" charset="0"/>
              </a:rPr>
              <a:t>An overall plan, an agile leader and agile PM practice is a must without which it will not work</a:t>
            </a:r>
            <a:r>
              <a:rPr lang="en-US" dirty="0" smtClean="0">
                <a:latin typeface="Verdana" panose="020B0604030504040204" pitchFamily="34" charset="0"/>
              </a:rPr>
              <a:t>.</a:t>
            </a:r>
          </a:p>
          <a:p>
            <a:pPr algn="just"/>
            <a:endParaRPr lang="en-US" dirty="0">
              <a:latin typeface="Verdana" panose="020B0604030504040204" pitchFamily="34" charset="0"/>
            </a:endParaRPr>
          </a:p>
          <a:p>
            <a:pPr algn="just">
              <a:buFont typeface="Arial" panose="020B0604020202020204" pitchFamily="34" charset="0"/>
              <a:buChar char="•"/>
            </a:pPr>
            <a:r>
              <a:rPr lang="en-US" dirty="0">
                <a:latin typeface="Verdana" panose="020B0604030504040204" pitchFamily="34" charset="0"/>
              </a:rPr>
              <a:t>Strict delivery management dictates the scope, functionality to be delivered, and adjustments to meet the deadlines</a:t>
            </a:r>
            <a:r>
              <a:rPr lang="en-US" dirty="0" smtClean="0">
                <a:latin typeface="Verdana" panose="020B0604030504040204" pitchFamily="34" charset="0"/>
              </a:rPr>
              <a:t>.</a:t>
            </a:r>
          </a:p>
          <a:p>
            <a:pPr algn="just"/>
            <a:endParaRPr lang="en-US" dirty="0">
              <a:latin typeface="Verdana" panose="020B0604030504040204" pitchFamily="34" charset="0"/>
            </a:endParaRPr>
          </a:p>
          <a:p>
            <a:pPr algn="just">
              <a:buFont typeface="Arial" panose="020B0604020202020204" pitchFamily="34" charset="0"/>
              <a:buChar char="•"/>
            </a:pPr>
            <a:r>
              <a:rPr lang="en-US" dirty="0">
                <a:latin typeface="Verdana" panose="020B0604030504040204" pitchFamily="34" charset="0"/>
              </a:rPr>
              <a:t>Depends heavily on customer interaction, so if customer is not clear, team can be driven in the wrong direction</a:t>
            </a:r>
            <a:r>
              <a:rPr lang="en-US" dirty="0" smtClean="0">
                <a:latin typeface="Verdana" panose="020B0604030504040204" pitchFamily="34" charset="0"/>
              </a:rPr>
              <a:t>.</a:t>
            </a:r>
          </a:p>
          <a:p>
            <a:pPr algn="just"/>
            <a:endParaRPr lang="en-US" dirty="0">
              <a:latin typeface="Verdana" panose="020B0604030504040204" pitchFamily="34" charset="0"/>
            </a:endParaRPr>
          </a:p>
          <a:p>
            <a:pPr algn="just">
              <a:buFont typeface="Arial" panose="020B0604020202020204" pitchFamily="34" charset="0"/>
              <a:buChar char="•"/>
            </a:pPr>
            <a:r>
              <a:rPr lang="en-US" dirty="0">
                <a:latin typeface="Verdana" panose="020B0604030504040204" pitchFamily="34" charset="0"/>
              </a:rPr>
              <a:t>There is a very high individual dependency, since there is minimum documentation generated</a:t>
            </a:r>
            <a:r>
              <a:rPr lang="en-US" dirty="0" smtClean="0">
                <a:latin typeface="Verdana" panose="020B0604030504040204" pitchFamily="34" charset="0"/>
              </a:rPr>
              <a:t>.</a:t>
            </a:r>
          </a:p>
          <a:p>
            <a:pPr algn="just"/>
            <a:endParaRPr lang="en-US" dirty="0">
              <a:latin typeface="Verdana" panose="020B0604030504040204" pitchFamily="34" charset="0"/>
            </a:endParaRPr>
          </a:p>
          <a:p>
            <a:pPr algn="just">
              <a:buFont typeface="Arial" panose="020B0604020202020204" pitchFamily="34" charset="0"/>
              <a:buChar char="•"/>
            </a:pPr>
            <a:r>
              <a:rPr lang="en-US" dirty="0">
                <a:latin typeface="Verdana" panose="020B0604030504040204" pitchFamily="34" charset="0"/>
              </a:rPr>
              <a:t>Transfer of technology to new team members may be quite challenging due to lack of documentation.</a:t>
            </a:r>
          </a:p>
          <a:p>
            <a:r>
              <a:rPr lang="en-US" dirty="0"/>
              <a:t/>
            </a:r>
            <a:br>
              <a:rPr lang="en-US" dirty="0"/>
            </a:br>
            <a:endParaRPr lang="en-US" dirty="0"/>
          </a:p>
        </p:txBody>
      </p:sp>
    </p:spTree>
    <p:extLst>
      <p:ext uri="{BB962C8B-B14F-4D97-AF65-F5344CB8AC3E}">
        <p14:creationId xmlns:p14="http://schemas.microsoft.com/office/powerpoint/2010/main" val="39112247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370545726"/>
              </p:ext>
            </p:extLst>
          </p:nvPr>
        </p:nvGraphicFramePr>
        <p:xfrm>
          <a:off x="1096993" y="612475"/>
          <a:ext cx="5806296" cy="4108946"/>
        </p:xfrm>
        <a:graphic>
          <a:graphicData uri="http://schemas.openxmlformats.org/drawingml/2006/table">
            <a:tbl>
              <a:tblPr firstRow="1" bandRow="1">
                <a:tableStyleId>{5C22544A-7EE6-4342-B048-85BDC9FD1C3A}</a:tableStyleId>
              </a:tblPr>
              <a:tblGrid>
                <a:gridCol w="2903148">
                  <a:extLst>
                    <a:ext uri="{9D8B030D-6E8A-4147-A177-3AD203B41FA5}">
                      <a16:colId xmlns="" xmlns:a16="http://schemas.microsoft.com/office/drawing/2014/main" val="20000"/>
                    </a:ext>
                  </a:extLst>
                </a:gridCol>
                <a:gridCol w="2903148">
                  <a:extLst>
                    <a:ext uri="{9D8B030D-6E8A-4147-A177-3AD203B41FA5}">
                      <a16:colId xmlns="" xmlns:a16="http://schemas.microsoft.com/office/drawing/2014/main" val="20001"/>
                    </a:ext>
                  </a:extLst>
                </a:gridCol>
              </a:tblGrid>
              <a:tr h="373331">
                <a:tc>
                  <a:txBody>
                    <a:bodyPr/>
                    <a:lstStyle/>
                    <a:p>
                      <a:r>
                        <a:rPr lang="en-US" dirty="0" smtClean="0"/>
                        <a:t>SPIRAL</a:t>
                      </a:r>
                      <a:r>
                        <a:rPr lang="en-US" baseline="0" dirty="0" smtClean="0"/>
                        <a:t> MODEL</a:t>
                      </a:r>
                      <a:endParaRPr lang="en-US" dirty="0"/>
                    </a:p>
                  </a:txBody>
                  <a:tcPr marL="68580" marR="68580"/>
                </a:tc>
                <a:tc>
                  <a:txBody>
                    <a:bodyPr/>
                    <a:lstStyle/>
                    <a:p>
                      <a:r>
                        <a:rPr lang="en-US" dirty="0" smtClean="0"/>
                        <a:t>WATERFALL MODEL</a:t>
                      </a:r>
                      <a:endParaRPr lang="en-US" dirty="0"/>
                    </a:p>
                  </a:txBody>
                  <a:tcPr marL="68580" marR="68580"/>
                </a:tc>
                <a:extLst>
                  <a:ext uri="{0D108BD9-81ED-4DB2-BD59-A6C34878D82A}">
                    <a16:rowId xmlns="" xmlns:a16="http://schemas.microsoft.com/office/drawing/2014/main" val="10000"/>
                  </a:ext>
                </a:extLst>
              </a:tr>
              <a:tr h="653329">
                <a:tc>
                  <a:txBody>
                    <a:bodyPr/>
                    <a:lstStyle/>
                    <a:p>
                      <a:r>
                        <a:rPr lang="en-US" sz="1800" b="0" i="0" kern="1200" dirty="0" smtClean="0">
                          <a:solidFill>
                            <a:schemeClr val="dk1"/>
                          </a:solidFill>
                          <a:effectLst/>
                          <a:latin typeface="+mn-lt"/>
                          <a:ea typeface="+mn-ea"/>
                          <a:cs typeface="+mn-cs"/>
                        </a:rPr>
                        <a:t>Spiral model is not suitable for small projects.</a:t>
                      </a:r>
                      <a:endParaRPr lang="en-US" dirty="0"/>
                    </a:p>
                  </a:txBody>
                  <a:tcPr marL="68580" marR="68580"/>
                </a:tc>
                <a:tc>
                  <a:txBody>
                    <a:bodyPr/>
                    <a:lstStyle/>
                    <a:p>
                      <a:r>
                        <a:rPr lang="en-US" sz="1800" b="0" i="0" kern="1200" dirty="0" smtClean="0">
                          <a:solidFill>
                            <a:schemeClr val="dk1"/>
                          </a:solidFill>
                          <a:effectLst/>
                          <a:latin typeface="+mn-lt"/>
                          <a:ea typeface="+mn-ea"/>
                          <a:cs typeface="+mn-cs"/>
                        </a:rPr>
                        <a:t>Waterfall model is suitable for small projects.</a:t>
                      </a:r>
                      <a:endParaRPr lang="en-US" dirty="0"/>
                    </a:p>
                  </a:txBody>
                  <a:tcPr marL="68580" marR="68580"/>
                </a:tc>
                <a:extLst>
                  <a:ext uri="{0D108BD9-81ED-4DB2-BD59-A6C34878D82A}">
                    <a16:rowId xmlns="" xmlns:a16="http://schemas.microsoft.com/office/drawing/2014/main" val="10001"/>
                  </a:ext>
                </a:extLst>
              </a:tr>
              <a:tr h="378516">
                <a:tc>
                  <a:txBody>
                    <a:bodyPr/>
                    <a:lstStyle/>
                    <a:p>
                      <a:r>
                        <a:rPr lang="en-US" sz="1800" b="0" i="0" kern="1200" dirty="0" smtClean="0">
                          <a:solidFill>
                            <a:schemeClr val="dk1"/>
                          </a:solidFill>
                          <a:effectLst/>
                          <a:latin typeface="+mn-lt"/>
                          <a:ea typeface="+mn-ea"/>
                          <a:cs typeface="+mn-cs"/>
                        </a:rPr>
                        <a:t>Better risk management.</a:t>
                      </a:r>
                      <a:endParaRPr lang="en-US" dirty="0"/>
                    </a:p>
                  </a:txBody>
                  <a:tcPr marL="68580" marR="68580"/>
                </a:tc>
                <a:tc>
                  <a:txBody>
                    <a:bodyPr/>
                    <a:lstStyle/>
                    <a:p>
                      <a:r>
                        <a:rPr lang="en-US" sz="1800" b="0" i="0" kern="1200" dirty="0" smtClean="0">
                          <a:solidFill>
                            <a:schemeClr val="dk1"/>
                          </a:solidFill>
                          <a:effectLst/>
                          <a:latin typeface="+mn-lt"/>
                          <a:ea typeface="+mn-ea"/>
                          <a:cs typeface="+mn-cs"/>
                        </a:rPr>
                        <a:t>High amount of risk and uncertainty.</a:t>
                      </a:r>
                      <a:endParaRPr lang="en-US" dirty="0"/>
                    </a:p>
                  </a:txBody>
                  <a:tcPr marL="68580" marR="68580"/>
                </a:tc>
                <a:extLst>
                  <a:ext uri="{0D108BD9-81ED-4DB2-BD59-A6C34878D82A}">
                    <a16:rowId xmlns="" xmlns:a16="http://schemas.microsoft.com/office/drawing/2014/main" val="10002"/>
                  </a:ext>
                </a:extLst>
              </a:tr>
              <a:tr h="378516">
                <a:tc>
                  <a:txBody>
                    <a:bodyPr/>
                    <a:lstStyle/>
                    <a:p>
                      <a:r>
                        <a:rPr lang="en-US" sz="1800" b="0" i="0" kern="1200" dirty="0" smtClean="0">
                          <a:solidFill>
                            <a:schemeClr val="dk1"/>
                          </a:solidFill>
                          <a:effectLst/>
                          <a:latin typeface="+mn-lt"/>
                          <a:ea typeface="+mn-ea"/>
                          <a:cs typeface="+mn-cs"/>
                        </a:rPr>
                        <a:t>Process is complex.</a:t>
                      </a:r>
                      <a:endParaRPr lang="en-US" dirty="0"/>
                    </a:p>
                  </a:txBody>
                  <a:tcPr marL="68580" marR="68580"/>
                </a:tc>
                <a:tc>
                  <a:txBody>
                    <a:bodyPr/>
                    <a:lstStyle/>
                    <a:p>
                      <a:r>
                        <a:rPr lang="en-US" sz="1800" b="0" i="0" kern="1200" dirty="0" smtClean="0">
                          <a:solidFill>
                            <a:schemeClr val="dk1"/>
                          </a:solidFill>
                          <a:effectLst/>
                          <a:latin typeface="+mn-lt"/>
                          <a:ea typeface="+mn-ea"/>
                          <a:cs typeface="+mn-cs"/>
                        </a:rPr>
                        <a:t>Easy to understand.</a:t>
                      </a:r>
                      <a:endParaRPr lang="en-US" dirty="0"/>
                    </a:p>
                  </a:txBody>
                  <a:tcPr marL="68580" marR="68580"/>
                </a:tc>
                <a:extLst>
                  <a:ext uri="{0D108BD9-81ED-4DB2-BD59-A6C34878D82A}">
                    <a16:rowId xmlns="" xmlns:a16="http://schemas.microsoft.com/office/drawing/2014/main" val="10003"/>
                  </a:ext>
                </a:extLst>
              </a:tr>
              <a:tr h="378516">
                <a:tc>
                  <a:txBody>
                    <a:bodyPr/>
                    <a:lstStyle/>
                    <a:p>
                      <a:r>
                        <a:rPr lang="en-US" sz="1800" b="0" i="0" kern="1200" dirty="0" smtClean="0">
                          <a:solidFill>
                            <a:schemeClr val="dk1"/>
                          </a:solidFill>
                          <a:effectLst/>
                          <a:latin typeface="+mn-lt"/>
                          <a:ea typeface="+mn-ea"/>
                          <a:cs typeface="+mn-cs"/>
                        </a:rPr>
                        <a:t>The process may go indefinitely.</a:t>
                      </a:r>
                      <a:endParaRPr lang="en-US" dirty="0"/>
                    </a:p>
                  </a:txBody>
                  <a:tcPr marL="68580" marR="68580"/>
                </a:tc>
                <a:tc>
                  <a:txBody>
                    <a:bodyPr/>
                    <a:lstStyle/>
                    <a:p>
                      <a:r>
                        <a:rPr lang="en-US" sz="1800" b="0" i="0" kern="1200" dirty="0" smtClean="0">
                          <a:solidFill>
                            <a:schemeClr val="dk1"/>
                          </a:solidFill>
                          <a:effectLst/>
                          <a:latin typeface="+mn-lt"/>
                          <a:ea typeface="+mn-ea"/>
                          <a:cs typeface="+mn-cs"/>
                        </a:rPr>
                        <a:t>Stages are clearly defined.</a:t>
                      </a:r>
                      <a:endParaRPr lang="en-US" dirty="0"/>
                    </a:p>
                  </a:txBody>
                  <a:tcPr marL="68580" marR="68580"/>
                </a:tc>
                <a:extLst>
                  <a:ext uri="{0D108BD9-81ED-4DB2-BD59-A6C34878D82A}">
                    <a16:rowId xmlns="" xmlns:a16="http://schemas.microsoft.com/office/drawing/2014/main" val="10004"/>
                  </a:ext>
                </a:extLst>
              </a:tr>
              <a:tr h="653329">
                <a:tc>
                  <a:txBody>
                    <a:bodyPr/>
                    <a:lstStyle/>
                    <a:p>
                      <a:r>
                        <a:rPr lang="en-US" sz="1800" b="0" i="0" kern="1200" dirty="0" smtClean="0">
                          <a:solidFill>
                            <a:schemeClr val="dk1"/>
                          </a:solidFill>
                          <a:effectLst/>
                          <a:latin typeface="+mn-lt"/>
                          <a:ea typeface="+mn-ea"/>
                          <a:cs typeface="+mn-cs"/>
                        </a:rPr>
                        <a:t>This model is suitable for long and ongoing projects.</a:t>
                      </a:r>
                      <a:endParaRPr lang="en-US" dirty="0"/>
                    </a:p>
                  </a:txBody>
                  <a:tcPr marL="68580" marR="68580"/>
                </a:tc>
                <a:tc>
                  <a:txBody>
                    <a:bodyPr/>
                    <a:lstStyle/>
                    <a:p>
                      <a:r>
                        <a:rPr lang="en-US" sz="1800" b="0" i="0" kern="1200" dirty="0" smtClean="0">
                          <a:solidFill>
                            <a:schemeClr val="dk1"/>
                          </a:solidFill>
                          <a:effectLst/>
                          <a:latin typeface="+mn-lt"/>
                          <a:ea typeface="+mn-ea"/>
                          <a:cs typeface="+mn-cs"/>
                        </a:rPr>
                        <a:t> This model is not suitable for long and ongoing projects.</a:t>
                      </a:r>
                      <a:endParaRPr lang="en-US" dirty="0"/>
                    </a:p>
                  </a:txBody>
                  <a:tcPr marL="68580" marR="68580"/>
                </a:tc>
                <a:extLst>
                  <a:ext uri="{0D108BD9-81ED-4DB2-BD59-A6C34878D82A}">
                    <a16:rowId xmlns="" xmlns:a16="http://schemas.microsoft.com/office/drawing/2014/main" val="10005"/>
                  </a:ext>
                </a:extLst>
              </a:tr>
              <a:tr h="378516">
                <a:tc>
                  <a:txBody>
                    <a:bodyPr/>
                    <a:lstStyle/>
                    <a:p>
                      <a:r>
                        <a:rPr lang="en-US" sz="1800" b="0" i="0" kern="1200" dirty="0" smtClean="0">
                          <a:solidFill>
                            <a:schemeClr val="dk1"/>
                          </a:solidFill>
                          <a:effectLst/>
                          <a:latin typeface="+mn-lt"/>
                          <a:ea typeface="+mn-ea"/>
                          <a:cs typeface="+mn-cs"/>
                        </a:rPr>
                        <a:t>Iterations are followed</a:t>
                      </a:r>
                      <a:endParaRPr lang="en-US" dirty="0"/>
                    </a:p>
                  </a:txBody>
                  <a:tcPr marL="68580" marR="68580"/>
                </a:tc>
                <a:tc>
                  <a:txBody>
                    <a:bodyPr/>
                    <a:lstStyle/>
                    <a:p>
                      <a:r>
                        <a:rPr lang="en-US" sz="1800" b="0" i="0" kern="1200" dirty="0" smtClean="0">
                          <a:solidFill>
                            <a:schemeClr val="dk1"/>
                          </a:solidFill>
                          <a:effectLst/>
                          <a:latin typeface="+mn-lt"/>
                          <a:ea typeface="+mn-ea"/>
                          <a:cs typeface="+mn-cs"/>
                        </a:rPr>
                        <a:t>Sequence is followed</a:t>
                      </a:r>
                      <a:endParaRPr lang="en-US" dirty="0"/>
                    </a:p>
                  </a:txBody>
                  <a:tcPr marL="68580" marR="68580"/>
                </a:tc>
                <a:extLst>
                  <a:ext uri="{0D108BD9-81ED-4DB2-BD59-A6C34878D82A}">
                    <a16:rowId xmlns="" xmlns:a16="http://schemas.microsoft.com/office/drawing/2014/main" val="10006"/>
                  </a:ext>
                </a:extLst>
              </a:tr>
              <a:tr h="653329">
                <a:tc>
                  <a:txBody>
                    <a:bodyPr/>
                    <a:lstStyle/>
                    <a:p>
                      <a:r>
                        <a:rPr lang="en-US" sz="1800" b="0" i="0" kern="1200" dirty="0" smtClean="0">
                          <a:solidFill>
                            <a:schemeClr val="dk1"/>
                          </a:solidFill>
                          <a:effectLst/>
                          <a:latin typeface="+mn-lt"/>
                          <a:ea typeface="+mn-ea"/>
                          <a:cs typeface="+mn-cs"/>
                        </a:rPr>
                        <a:t> Flexible with user requirements</a:t>
                      </a:r>
                      <a:endParaRPr lang="en-US" dirty="0"/>
                    </a:p>
                  </a:txBody>
                  <a:tcPr marL="68580" marR="68580"/>
                </a:tc>
                <a:tc>
                  <a:txBody>
                    <a:bodyPr/>
                    <a:lstStyle/>
                    <a:p>
                      <a:r>
                        <a:rPr lang="en-US" sz="1800" b="0" i="0" kern="1200" dirty="0" smtClean="0">
                          <a:solidFill>
                            <a:schemeClr val="dk1"/>
                          </a:solidFill>
                          <a:effectLst/>
                          <a:latin typeface="+mn-lt"/>
                          <a:ea typeface="+mn-ea"/>
                          <a:cs typeface="+mn-cs"/>
                        </a:rPr>
                        <a:t>Requirements once fixed cannot be modified</a:t>
                      </a:r>
                      <a:endParaRPr lang="en-US" dirty="0" smtClean="0"/>
                    </a:p>
                  </a:txBody>
                  <a:tcPr marL="68580" marR="68580"/>
                </a:tc>
                <a:extLst>
                  <a:ext uri="{0D108BD9-81ED-4DB2-BD59-A6C34878D82A}">
                    <a16:rowId xmlns="" xmlns:a16="http://schemas.microsoft.com/office/drawing/2014/main"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94828156"/>
              </p:ext>
            </p:extLst>
          </p:nvPr>
        </p:nvGraphicFramePr>
        <p:xfrm>
          <a:off x="1071113" y="4705070"/>
          <a:ext cx="5864526" cy="1645920"/>
        </p:xfrm>
        <a:graphic>
          <a:graphicData uri="http://schemas.openxmlformats.org/drawingml/2006/table">
            <a:tbl>
              <a:tblPr firstRow="1" bandRow="1">
                <a:tableStyleId>{5C22544A-7EE6-4342-B048-85BDC9FD1C3A}</a:tableStyleId>
              </a:tblPr>
              <a:tblGrid>
                <a:gridCol w="2932263">
                  <a:extLst>
                    <a:ext uri="{9D8B030D-6E8A-4147-A177-3AD203B41FA5}">
                      <a16:colId xmlns="" xmlns:a16="http://schemas.microsoft.com/office/drawing/2014/main" val="20000"/>
                    </a:ext>
                  </a:extLst>
                </a:gridCol>
                <a:gridCol w="2932263">
                  <a:extLst>
                    <a:ext uri="{9D8B030D-6E8A-4147-A177-3AD203B41FA5}">
                      <a16:colId xmlns="" xmlns:a16="http://schemas.microsoft.com/office/drawing/2014/main" val="20001"/>
                    </a:ext>
                  </a:extLst>
                </a:gridCol>
              </a:tblGrid>
              <a:tr h="306315">
                <a:tc>
                  <a:txBody>
                    <a:bodyPr/>
                    <a:lstStyle/>
                    <a:p>
                      <a:r>
                        <a:rPr lang="en-US" sz="1800" b="0" i="0" kern="1200" dirty="0" smtClean="0">
                          <a:solidFill>
                            <a:schemeClr val="lt1"/>
                          </a:solidFill>
                          <a:effectLst/>
                          <a:latin typeface="+mn-lt"/>
                          <a:ea typeface="+mn-ea"/>
                          <a:cs typeface="+mn-cs"/>
                        </a:rPr>
                        <a:t> Refinements are easily possible</a:t>
                      </a:r>
                      <a:endParaRPr lang="en-US" dirty="0"/>
                    </a:p>
                  </a:txBody>
                  <a:tcPr marL="68580" marR="68580"/>
                </a:tc>
                <a:tc>
                  <a:txBody>
                    <a:bodyPr/>
                    <a:lstStyle/>
                    <a:p>
                      <a:r>
                        <a:rPr lang="en-US" sz="1800" b="0" i="0" kern="1200" dirty="0" smtClean="0">
                          <a:solidFill>
                            <a:schemeClr val="lt1"/>
                          </a:solidFill>
                          <a:effectLst/>
                          <a:latin typeface="+mn-lt"/>
                          <a:ea typeface="+mn-ea"/>
                          <a:cs typeface="+mn-cs"/>
                        </a:rPr>
                        <a:t>Refinements are not so easy</a:t>
                      </a:r>
                      <a:endParaRPr lang="en-US" dirty="0"/>
                    </a:p>
                  </a:txBody>
                  <a:tcPr marL="68580" marR="68580"/>
                </a:tc>
                <a:extLst>
                  <a:ext uri="{0D108BD9-81ED-4DB2-BD59-A6C34878D82A}">
                    <a16:rowId xmlns="" xmlns:a16="http://schemas.microsoft.com/office/drawing/2014/main" val="10000"/>
                  </a:ext>
                </a:extLst>
              </a:tr>
              <a:tr h="755297">
                <a:tc>
                  <a:txBody>
                    <a:bodyPr/>
                    <a:lstStyle/>
                    <a:p>
                      <a:r>
                        <a:rPr lang="en-US" sz="1800" b="0" i="0" kern="1200" dirty="0" smtClean="0">
                          <a:solidFill>
                            <a:schemeClr val="dk1"/>
                          </a:solidFill>
                          <a:effectLst/>
                          <a:latin typeface="+mn-lt"/>
                          <a:ea typeface="+mn-ea"/>
                          <a:cs typeface="+mn-cs"/>
                        </a:rPr>
                        <a:t> Phases  are repeated itself</a:t>
                      </a:r>
                      <a:endParaRPr lang="en-US" dirty="0"/>
                    </a:p>
                  </a:txBody>
                  <a:tcPr marL="68580" marR="6858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Phases are processed and completed one at a time.</a:t>
                      </a:r>
                      <a:endParaRPr lang="en-US" dirty="0" smtClean="0"/>
                    </a:p>
                    <a:p>
                      <a:endParaRPr lang="en-US" dirty="0"/>
                    </a:p>
                  </a:txBody>
                  <a:tcPr marL="68580" marR="68580"/>
                </a:tc>
                <a:extLst>
                  <a:ext uri="{0D108BD9-81ED-4DB2-BD59-A6C34878D82A}">
                    <a16:rowId xmlns="" xmlns:a16="http://schemas.microsoft.com/office/drawing/2014/main" val="10001"/>
                  </a:ext>
                </a:extLst>
              </a:tr>
              <a:tr h="306315">
                <a:tc>
                  <a:txBody>
                    <a:bodyPr/>
                    <a:lstStyle/>
                    <a:p>
                      <a:endParaRPr lang="en-US" dirty="0"/>
                    </a:p>
                  </a:txBody>
                  <a:tcPr marL="68580" marR="68580"/>
                </a:tc>
                <a:tc>
                  <a:txBody>
                    <a:bodyPr/>
                    <a:lstStyle/>
                    <a:p>
                      <a:endParaRPr lang="en-US" dirty="0"/>
                    </a:p>
                  </a:txBody>
                  <a:tcPr marL="68580" marR="68580"/>
                </a:tc>
                <a:extLst>
                  <a:ext uri="{0D108BD9-81ED-4DB2-BD59-A6C34878D82A}">
                    <a16:rowId xmlns="" xmlns:a16="http://schemas.microsoft.com/office/drawing/2014/main" val="10002"/>
                  </a:ext>
                </a:extLst>
              </a:tr>
            </a:tbl>
          </a:graphicData>
        </a:graphic>
      </p:graphicFrame>
      <p:sp>
        <p:nvSpPr>
          <p:cNvPr id="8" name="TextBox 7"/>
          <p:cNvSpPr txBox="1"/>
          <p:nvPr/>
        </p:nvSpPr>
        <p:spPr>
          <a:xfrm>
            <a:off x="7084443" y="2501661"/>
            <a:ext cx="1824487" cy="1200329"/>
          </a:xfrm>
          <a:prstGeom prst="rect">
            <a:avLst/>
          </a:prstGeom>
          <a:noFill/>
        </p:spPr>
        <p:txBody>
          <a:bodyPr wrap="square" rtlCol="0">
            <a:spAutoFit/>
          </a:bodyPr>
          <a:lstStyle/>
          <a:p>
            <a:r>
              <a:rPr lang="en-US" b="1" dirty="0" smtClean="0">
                <a:solidFill>
                  <a:srgbClr val="FF0000"/>
                </a:solidFill>
              </a:rPr>
              <a:t>Important:</a:t>
            </a:r>
          </a:p>
          <a:p>
            <a:r>
              <a:rPr lang="en-US" b="1" dirty="0" smtClean="0">
                <a:solidFill>
                  <a:srgbClr val="FF0000"/>
                </a:solidFill>
              </a:rPr>
              <a:t>Difference between all process models,</a:t>
            </a:r>
            <a:endParaRPr lang="en-US" b="1" dirty="0">
              <a:solidFill>
                <a:srgbClr val="FF0000"/>
              </a:solidFill>
            </a:endParaRPr>
          </a:p>
        </p:txBody>
      </p:sp>
    </p:spTree>
    <p:extLst>
      <p:ext uri="{BB962C8B-B14F-4D97-AF65-F5344CB8AC3E}">
        <p14:creationId xmlns:p14="http://schemas.microsoft.com/office/powerpoint/2010/main" val="13928116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0" y="0"/>
            <a:ext cx="9119419" cy="670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93527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685800"/>
            <a:ext cx="7772400" cy="5334000"/>
          </a:xfrm>
        </p:spPr>
        <p:txBody>
          <a:bodyPr/>
          <a:lstStyle/>
          <a:p>
            <a:r>
              <a:rPr lang="en-IN" dirty="0" smtClean="0"/>
              <a:t>This </a:t>
            </a:r>
            <a:r>
              <a:rPr lang="en-IN" dirty="0"/>
              <a:t>is a Work Breakdown Structure example:</a:t>
            </a:r>
            <a:endParaRPr lang="en-IN" dirty="0" smtClean="0"/>
          </a:p>
          <a:p>
            <a:r>
              <a:rPr lang="en-IN" dirty="0" smtClean="0"/>
              <a:t>The </a:t>
            </a:r>
            <a:r>
              <a:rPr lang="en-IN" dirty="0"/>
              <a:t>first two levels of the WBS (the root node and Level 2) define a set of planned outcomes that collectively and exclusively represent 100% of the project scope. At each subsequent level, the children of a parent node collectively and exclusively represent 100% of the scope of their parent node.</a:t>
            </a:r>
          </a:p>
        </p:txBody>
      </p:sp>
    </p:spTree>
    <p:extLst>
      <p:ext uri="{BB962C8B-B14F-4D97-AF65-F5344CB8AC3E}">
        <p14:creationId xmlns:p14="http://schemas.microsoft.com/office/powerpoint/2010/main" val="39820395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Quality of a Work Breakdown </a:t>
            </a:r>
            <a:r>
              <a:rPr lang="en-IN" dirty="0" smtClean="0"/>
              <a:t>Structures</a:t>
            </a:r>
            <a:endParaRPr lang="en-IN" dirty="0"/>
          </a:p>
        </p:txBody>
      </p:sp>
      <p:sp>
        <p:nvSpPr>
          <p:cNvPr id="3" name="Content Placeholder 2"/>
          <p:cNvSpPr>
            <a:spLocks noGrp="1"/>
          </p:cNvSpPr>
          <p:nvPr>
            <p:ph sz="quarter" idx="1"/>
          </p:nvPr>
        </p:nvSpPr>
        <p:spPr/>
        <p:txBody>
          <a:bodyPr>
            <a:normAutofit fontScale="92500"/>
          </a:bodyPr>
          <a:lstStyle/>
          <a:p>
            <a:r>
              <a:rPr lang="en-IN" dirty="0"/>
              <a:t>Definable—can be described and easily understood by project participants.</a:t>
            </a:r>
          </a:p>
          <a:p>
            <a:r>
              <a:rPr lang="en-IN" dirty="0"/>
              <a:t>Manageable—a meaningful unit of work where specific responsibility and authority can be assigned to a responsible individual.</a:t>
            </a:r>
          </a:p>
          <a:p>
            <a:r>
              <a:rPr lang="en-IN" dirty="0" err="1"/>
              <a:t>Estimateable</a:t>
            </a:r>
            <a:r>
              <a:rPr lang="en-IN" dirty="0"/>
              <a:t>—duration can be estimated in time required to complete, and cost can be estimated in resources required to complete.</a:t>
            </a:r>
          </a:p>
          <a:p>
            <a:r>
              <a:rPr lang="en-IN" dirty="0"/>
              <a:t>Independent—minimum interface with or dependence on other ongoing elements (i.e., assignable to a single control account, and clearly distinguishable from other work packages).</a:t>
            </a:r>
          </a:p>
          <a:p>
            <a:endParaRPr lang="en-IN" dirty="0"/>
          </a:p>
        </p:txBody>
      </p:sp>
    </p:spTree>
    <p:extLst>
      <p:ext uri="{BB962C8B-B14F-4D97-AF65-F5344CB8AC3E}">
        <p14:creationId xmlns:p14="http://schemas.microsoft.com/office/powerpoint/2010/main" val="13902958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IN" dirty="0" err="1"/>
              <a:t>Integratable</a:t>
            </a:r>
            <a:r>
              <a:rPr lang="en-IN" dirty="0"/>
              <a:t>—integrates with other project work elements and with higher level cost estimates and schedules to include the entire project.</a:t>
            </a:r>
          </a:p>
          <a:p>
            <a:r>
              <a:rPr lang="en-IN" dirty="0"/>
              <a:t>Measurable—can be used to measure progress; has start and completion dates and measurable interim milestones.</a:t>
            </a:r>
          </a:p>
          <a:p>
            <a:r>
              <a:rPr lang="en-IN" dirty="0"/>
              <a:t>Adaptable—sufficiently flexible so the addition/elimination of work scope can be readily accommodated in the WBS framework</a:t>
            </a:r>
            <a:r>
              <a:rPr lang="en-IN" dirty="0" smtClean="0"/>
              <a:t>.</a:t>
            </a:r>
            <a:endParaRPr lang="en-IN" dirty="0"/>
          </a:p>
        </p:txBody>
      </p:sp>
    </p:spTree>
    <p:extLst>
      <p:ext uri="{BB962C8B-B14F-4D97-AF65-F5344CB8AC3E}">
        <p14:creationId xmlns:p14="http://schemas.microsoft.com/office/powerpoint/2010/main" val="13945391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1552</TotalTime>
  <Words>2150</Words>
  <Application>Microsoft Office PowerPoint</Application>
  <PresentationFormat>On-screen Show (4:3)</PresentationFormat>
  <Paragraphs>261</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Equity</vt:lpstr>
      <vt:lpstr>SPM</vt:lpstr>
      <vt:lpstr>What Is a Project Plan?</vt:lpstr>
      <vt:lpstr>What Is in a Project Plan?</vt:lpstr>
      <vt:lpstr>PowerPoint Presentation</vt:lpstr>
      <vt:lpstr>Work Breakdown Structure (WBS)</vt:lpstr>
      <vt:lpstr>PowerPoint Presentation</vt:lpstr>
      <vt:lpstr>PowerPoint Presentation</vt:lpstr>
      <vt:lpstr>Quality of a Work Breakdown Structures</vt:lpstr>
      <vt:lpstr>PowerPoint Presentation</vt:lpstr>
      <vt:lpstr>Different Forms of Work Breakdown Structure</vt:lpstr>
      <vt:lpstr>Phase-based structures</vt:lpstr>
      <vt:lpstr>PowerPoint Presentation</vt:lpstr>
      <vt:lpstr>Deliverable-based structures</vt:lpstr>
      <vt:lpstr>PowerPoint Presentation</vt:lpstr>
      <vt:lpstr>Responsibility-based structure</vt:lpstr>
      <vt:lpstr>PowerPoint Presentation</vt:lpstr>
      <vt:lpstr>Other Use Cases of Breakdown Structure</vt:lpstr>
      <vt:lpstr>Resource Breakdown Structure</vt:lpstr>
      <vt:lpstr>PowerPoint Presentation</vt:lpstr>
      <vt:lpstr>Risk Breakdown Structure</vt:lpstr>
      <vt:lpstr>PowerPoint Presentation</vt:lpstr>
      <vt:lpstr>Organizational Breakdown Structure</vt:lpstr>
      <vt:lpstr>PowerPoint Presentation</vt:lpstr>
      <vt:lpstr>Selecting the Right Project Management Method</vt:lpstr>
      <vt:lpstr>PowerPoint Presentation</vt:lpstr>
      <vt:lpstr>SDLC</vt:lpstr>
      <vt:lpstr>Graphical Representation of SDLC</vt:lpstr>
      <vt:lpstr>SDLC Models</vt:lpstr>
      <vt:lpstr>SDLC models</vt:lpstr>
      <vt:lpstr>Software Process and Software Process Models</vt:lpstr>
      <vt:lpstr>Any software process must include the following four activities:</vt:lpstr>
      <vt:lpstr>Software Process Models</vt:lpstr>
      <vt:lpstr>Types of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SPM</dc:title>
  <dc:creator>HIMANI PANDYA</dc:creator>
  <cp:lastModifiedBy>himani pandya</cp:lastModifiedBy>
  <cp:revision>18</cp:revision>
  <cp:lastPrinted>2021-07-09T05:05:06Z</cp:lastPrinted>
  <dcterms:created xsi:type="dcterms:W3CDTF">2006-08-16T00:00:00Z</dcterms:created>
  <dcterms:modified xsi:type="dcterms:W3CDTF">2021-07-09T08:25:05Z</dcterms:modified>
</cp:coreProperties>
</file>