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0"/>
  </p:notesMasterIdLst>
  <p:sldIdLst>
    <p:sldId id="256" r:id="rId2"/>
    <p:sldId id="283" r:id="rId3"/>
    <p:sldId id="257" r:id="rId4"/>
    <p:sldId id="258" r:id="rId5"/>
    <p:sldId id="259" r:id="rId6"/>
    <p:sldId id="260" r:id="rId7"/>
    <p:sldId id="261" r:id="rId8"/>
    <p:sldId id="262" r:id="rId9"/>
    <p:sldId id="263" r:id="rId10"/>
    <p:sldId id="264" r:id="rId11"/>
    <p:sldId id="265" r:id="rId12"/>
    <p:sldId id="266" r:id="rId13"/>
    <p:sldId id="267" r:id="rId14"/>
    <p:sldId id="269" r:id="rId15"/>
    <p:sldId id="282" r:id="rId16"/>
    <p:sldId id="268" r:id="rId17"/>
    <p:sldId id="295" r:id="rId18"/>
    <p:sldId id="270" r:id="rId19"/>
    <p:sldId id="296" r:id="rId20"/>
    <p:sldId id="271" r:id="rId21"/>
    <p:sldId id="297" r:id="rId22"/>
    <p:sldId id="272" r:id="rId23"/>
    <p:sldId id="298" r:id="rId24"/>
    <p:sldId id="273" r:id="rId25"/>
    <p:sldId id="274" r:id="rId26"/>
    <p:sldId id="299" r:id="rId27"/>
    <p:sldId id="275" r:id="rId28"/>
    <p:sldId id="306" r:id="rId29"/>
    <p:sldId id="276" r:id="rId30"/>
    <p:sldId id="277" r:id="rId31"/>
    <p:sldId id="278" r:id="rId32"/>
    <p:sldId id="279" r:id="rId33"/>
    <p:sldId id="280" r:id="rId34"/>
    <p:sldId id="281" r:id="rId35"/>
    <p:sldId id="300" r:id="rId36"/>
    <p:sldId id="284" r:id="rId37"/>
    <p:sldId id="285" r:id="rId38"/>
    <p:sldId id="286" r:id="rId39"/>
    <p:sldId id="287" r:id="rId40"/>
    <p:sldId id="301" r:id="rId41"/>
    <p:sldId id="288" r:id="rId42"/>
    <p:sldId id="302" r:id="rId43"/>
    <p:sldId id="322" r:id="rId44"/>
    <p:sldId id="323" r:id="rId45"/>
    <p:sldId id="324" r:id="rId46"/>
    <p:sldId id="325" r:id="rId47"/>
    <p:sldId id="326" r:id="rId48"/>
    <p:sldId id="289" r:id="rId49"/>
    <p:sldId id="303" r:id="rId50"/>
    <p:sldId id="354" r:id="rId51"/>
    <p:sldId id="355" r:id="rId52"/>
    <p:sldId id="356" r:id="rId53"/>
    <p:sldId id="357" r:id="rId54"/>
    <p:sldId id="358" r:id="rId55"/>
    <p:sldId id="359" r:id="rId56"/>
    <p:sldId id="360" r:id="rId57"/>
    <p:sldId id="361" r:id="rId58"/>
    <p:sldId id="362" r:id="rId59"/>
    <p:sldId id="363" r:id="rId60"/>
    <p:sldId id="364" r:id="rId61"/>
    <p:sldId id="365" r:id="rId62"/>
    <p:sldId id="366" r:id="rId63"/>
    <p:sldId id="290" r:id="rId64"/>
    <p:sldId id="291" r:id="rId65"/>
    <p:sldId id="304" r:id="rId66"/>
    <p:sldId id="292" r:id="rId67"/>
    <p:sldId id="305" r:id="rId68"/>
    <p:sldId id="293" r:id="rId69"/>
    <p:sldId id="368" r:id="rId70"/>
    <p:sldId id="369" r:id="rId71"/>
    <p:sldId id="370" r:id="rId72"/>
    <p:sldId id="371" r:id="rId73"/>
    <p:sldId id="372" r:id="rId74"/>
    <p:sldId id="374" r:id="rId75"/>
    <p:sldId id="294" r:id="rId76"/>
    <p:sldId id="307" r:id="rId77"/>
    <p:sldId id="308" r:id="rId78"/>
    <p:sldId id="309" r:id="rId79"/>
    <p:sldId id="310" r:id="rId80"/>
    <p:sldId id="311" r:id="rId81"/>
    <p:sldId id="312" r:id="rId82"/>
    <p:sldId id="313" r:id="rId83"/>
    <p:sldId id="314" r:id="rId84"/>
    <p:sldId id="413" r:id="rId85"/>
    <p:sldId id="315" r:id="rId86"/>
    <p:sldId id="316" r:id="rId87"/>
    <p:sldId id="317" r:id="rId88"/>
    <p:sldId id="318" r:id="rId89"/>
    <p:sldId id="319" r:id="rId90"/>
    <p:sldId id="320" r:id="rId91"/>
    <p:sldId id="375" r:id="rId92"/>
    <p:sldId id="376" r:id="rId93"/>
    <p:sldId id="377" r:id="rId94"/>
    <p:sldId id="378" r:id="rId95"/>
    <p:sldId id="379" r:id="rId96"/>
    <p:sldId id="380" r:id="rId97"/>
    <p:sldId id="381" r:id="rId98"/>
    <p:sldId id="382" r:id="rId99"/>
    <p:sldId id="383" r:id="rId100"/>
    <p:sldId id="384" r:id="rId101"/>
    <p:sldId id="385" r:id="rId102"/>
    <p:sldId id="386" r:id="rId103"/>
    <p:sldId id="387" r:id="rId104"/>
    <p:sldId id="388" r:id="rId105"/>
    <p:sldId id="389" r:id="rId106"/>
    <p:sldId id="390" r:id="rId107"/>
    <p:sldId id="391" r:id="rId108"/>
    <p:sldId id="392" r:id="rId109"/>
    <p:sldId id="393" r:id="rId110"/>
    <p:sldId id="394" r:id="rId111"/>
    <p:sldId id="395" r:id="rId112"/>
    <p:sldId id="396" r:id="rId113"/>
    <p:sldId id="397" r:id="rId114"/>
    <p:sldId id="398" r:id="rId115"/>
    <p:sldId id="399" r:id="rId116"/>
    <p:sldId id="400" r:id="rId117"/>
    <p:sldId id="401" r:id="rId118"/>
    <p:sldId id="402" r:id="rId119"/>
    <p:sldId id="403" r:id="rId120"/>
    <p:sldId id="404" r:id="rId121"/>
    <p:sldId id="405" r:id="rId122"/>
    <p:sldId id="406" r:id="rId123"/>
    <p:sldId id="407" r:id="rId124"/>
    <p:sldId id="408" r:id="rId125"/>
    <p:sldId id="409" r:id="rId126"/>
    <p:sldId id="410" r:id="rId127"/>
    <p:sldId id="411" r:id="rId128"/>
    <p:sldId id="412" r:id="rId1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86" d="100"/>
          <a:sy n="86" d="100"/>
        </p:scale>
        <p:origin x="42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7C11C8-6DB8-4232-9EC9-06B2994479F2}" type="datetimeFigureOut">
              <a:rPr lang="en-US" smtClean="0"/>
              <a:pPr/>
              <a:t>12/30/2020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620D9-FEA8-443D-BDAA-7D2E69B26780}" type="slidenum">
              <a:rPr lang="en-US" smtClean="0"/>
              <a:pPr/>
              <a:t>‹#›</a:t>
            </a:fld>
            <a:endParaRPr lang="en-US"/>
          </a:p>
        </p:txBody>
      </p:sp>
    </p:spTree>
    <p:extLst>
      <p:ext uri="{BB962C8B-B14F-4D97-AF65-F5344CB8AC3E}">
        <p14:creationId xmlns:p14="http://schemas.microsoft.com/office/powerpoint/2010/main" val="607575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836B99-2E8A-4A6E-A4D8-5064A14097A9}" type="slidenum">
              <a:rPr lang="en-US"/>
              <a:pPr/>
              <a:t>43</a:t>
            </a:fld>
            <a:endParaRPr 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8388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A132B2-FCE4-4813-97A1-6E6940B6DACC}" type="slidenum">
              <a:rPr lang="en-US"/>
              <a:pPr/>
              <a:t>54</a:t>
            </a:fld>
            <a:endParaRPr 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30893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B2909D-BF29-4F34-88C9-235CFA9C296E}" type="slidenum">
              <a:rPr lang="en-US"/>
              <a:pPr/>
              <a:t>55</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14455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FB2619-DE81-49B7-B967-556DB3AA359F}" type="slidenum">
              <a:rPr lang="en-US"/>
              <a:pPr/>
              <a:t>56</a:t>
            </a:fld>
            <a:endParaRPr 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63912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543AA3-D042-49B0-81C3-555522713191}" type="slidenum">
              <a:rPr lang="en-US"/>
              <a:pPr/>
              <a:t>57</a:t>
            </a:fld>
            <a:endParaRPr 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45267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7BA68D-87F3-46E4-911C-61A73FE74AC9}" type="slidenum">
              <a:rPr lang="en-US"/>
              <a:pPr/>
              <a:t>58</a:t>
            </a:fld>
            <a:endParaRPr 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8771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3B1C23-5FEE-4B37-85E0-56D8FE5DA90A}" type="slidenum">
              <a:rPr lang="en-US"/>
              <a:pPr/>
              <a:t>59</a:t>
            </a:fld>
            <a:endParaRPr 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14700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992C2B-645A-4D38-BF63-2DFF5996C746}" type="slidenum">
              <a:rPr lang="en-US"/>
              <a:pPr/>
              <a:t>60</a:t>
            </a:fld>
            <a:endParaRPr 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92016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C64123-80C8-4149-801B-4537AA74484C}" type="slidenum">
              <a:rPr lang="en-US"/>
              <a:pPr/>
              <a:t>61</a:t>
            </a:fld>
            <a:endParaRPr lang="en-US"/>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27072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456105-37D7-489E-9419-3CF6D59C9F99}" type="slidenum">
              <a:rPr lang="en-US"/>
              <a:pPr/>
              <a:t>62</a:t>
            </a:fld>
            <a:endParaRPr 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89143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6BDD9B-34BF-4A00-BC07-3B7FE6D940BD}" type="slidenum">
              <a:rPr lang="en-US"/>
              <a:pPr/>
              <a:t>69</a:t>
            </a:fld>
            <a:endParaRPr 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56057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9CE5C9-1FFE-4758-8F9E-C35FA33BCAFC}" type="slidenum">
              <a:rPr lang="en-US"/>
              <a:pPr/>
              <a:t>44</a:t>
            </a:fld>
            <a:endParaRPr lang="en-US"/>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01576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552530-C464-46A2-B3A1-F085B063161F}" type="slidenum">
              <a:rPr lang="en-US"/>
              <a:pPr/>
              <a:t>70</a:t>
            </a:fld>
            <a:endParaRPr lang="en-US"/>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23095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096A86-FA0A-4984-9330-1DA96B463FCB}" type="slidenum">
              <a:rPr lang="en-US"/>
              <a:pPr/>
              <a:t>71</a:t>
            </a:fld>
            <a:endParaRPr lang="en-US"/>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617197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2815A9-8B98-477A-BC1A-16484CDD997A}" type="slidenum">
              <a:rPr lang="en-US"/>
              <a:pPr/>
              <a:t>72</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7704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BD9029-E4D6-4D33-9026-CC2A4E411267}" type="slidenum">
              <a:rPr lang="en-US"/>
              <a:pPr/>
              <a:t>73</a:t>
            </a:fld>
            <a:endParaRPr lang="en-US"/>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965900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41667F-E200-421E-A311-4FCED37FDDE5}" type="slidenum">
              <a:rPr lang="en-US"/>
              <a:pPr/>
              <a:t>74</a:t>
            </a:fld>
            <a:endParaRPr lang="en-US"/>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16219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1C27E6-7069-418D-B2C4-900E3AD6D4C7}" type="slidenum">
              <a:rPr lang="en-US"/>
              <a:pPr/>
              <a:t>45</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88507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D101A0-9E49-4FAD-8170-414705C2E651}" type="slidenum">
              <a:rPr lang="en-US"/>
              <a:pPr/>
              <a:t>46</a:t>
            </a:fld>
            <a:endParaRPr lang="en-US"/>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34432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3B42CA-6702-4C35-ACAB-742FF3BB5C2B}" type="slidenum">
              <a:rPr lang="en-US"/>
              <a:pPr/>
              <a:t>47</a:t>
            </a:fld>
            <a:endParaRPr lang="en-US"/>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13185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B03C2D-9EE1-407D-B5B0-7CDFD3F386D1}" type="slidenum">
              <a:rPr lang="en-US"/>
              <a:pPr/>
              <a:t>50</a:t>
            </a:fld>
            <a:endParaRPr lang="en-US"/>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0950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6A1221-1C59-45C3-AD8F-2EA97E7E8797}" type="slidenum">
              <a:rPr lang="en-US"/>
              <a:pPr/>
              <a:t>51</a:t>
            </a:fld>
            <a:endParaRPr 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51642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6E9220-3406-4725-98A8-78BF614808A0}" type="slidenum">
              <a:rPr lang="en-US"/>
              <a:pPr/>
              <a:t>52</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1286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49AA26-24B9-4516-AF53-7CE80EAAA813}" type="slidenum">
              <a:rPr lang="en-US"/>
              <a:pPr/>
              <a:t>53</a:t>
            </a:fld>
            <a:endParaRPr lang="en-US"/>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6601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BDB273-0222-4EB5-977D-64EC08975212}" type="datetimeFigureOut">
              <a:rPr lang="en-US" smtClean="0"/>
              <a:pPr/>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1B6BA-C8C9-4F39-809D-880CED4DEA4A}" type="slidenum">
              <a:rPr lang="en-US" smtClean="0"/>
              <a:pPr/>
              <a:t>‹#›</a:t>
            </a:fld>
            <a:endParaRPr lang="en-US"/>
          </a:p>
        </p:txBody>
      </p:sp>
    </p:spTree>
    <p:extLst>
      <p:ext uri="{BB962C8B-B14F-4D97-AF65-F5344CB8AC3E}">
        <p14:creationId xmlns:p14="http://schemas.microsoft.com/office/powerpoint/2010/main" val="2961480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BDB273-0222-4EB5-977D-64EC08975212}" type="datetimeFigureOut">
              <a:rPr lang="en-US" smtClean="0"/>
              <a:pPr/>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1B6BA-C8C9-4F39-809D-880CED4DEA4A}" type="slidenum">
              <a:rPr lang="en-US" smtClean="0"/>
              <a:pPr/>
              <a:t>‹#›</a:t>
            </a:fld>
            <a:endParaRPr lang="en-US"/>
          </a:p>
        </p:txBody>
      </p:sp>
    </p:spTree>
    <p:extLst>
      <p:ext uri="{BB962C8B-B14F-4D97-AF65-F5344CB8AC3E}">
        <p14:creationId xmlns:p14="http://schemas.microsoft.com/office/powerpoint/2010/main" val="2538824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BDB273-0222-4EB5-977D-64EC08975212}" type="datetimeFigureOut">
              <a:rPr lang="en-US" smtClean="0"/>
              <a:pPr/>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1B6BA-C8C9-4F39-809D-880CED4DEA4A}" type="slidenum">
              <a:rPr lang="en-US" smtClean="0"/>
              <a:pPr/>
              <a:t>‹#›</a:t>
            </a:fld>
            <a:endParaRPr lang="en-US"/>
          </a:p>
        </p:txBody>
      </p:sp>
    </p:spTree>
    <p:extLst>
      <p:ext uri="{BB962C8B-B14F-4D97-AF65-F5344CB8AC3E}">
        <p14:creationId xmlns:p14="http://schemas.microsoft.com/office/powerpoint/2010/main" val="4249387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852487"/>
          </a:xfrm>
        </p:spPr>
        <p:txBody>
          <a:bodyPr/>
          <a:lstStyle/>
          <a:p>
            <a:r>
              <a:rPr lang="en-US"/>
              <a:t>Click to edit Master title style</a:t>
            </a:r>
          </a:p>
        </p:txBody>
      </p:sp>
      <p:sp>
        <p:nvSpPr>
          <p:cNvPr id="3" name="Text Placeholder 2"/>
          <p:cNvSpPr>
            <a:spLocks noGrp="1"/>
          </p:cNvSpPr>
          <p:nvPr>
            <p:ph type="body" sz="half" idx="1"/>
          </p:nvPr>
        </p:nvSpPr>
        <p:spPr>
          <a:xfrm>
            <a:off x="406400" y="1524001"/>
            <a:ext cx="5664200" cy="460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3800" y="1524001"/>
            <a:ext cx="5666317" cy="460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06400" y="6243638"/>
            <a:ext cx="2540000" cy="457200"/>
          </a:xfrm>
        </p:spPr>
        <p:txBody>
          <a:bodyPr/>
          <a:lstStyle>
            <a:lvl1pPr>
              <a:defRPr/>
            </a:lvl1pPr>
          </a:lstStyle>
          <a:p>
            <a:r>
              <a:rPr lang="en-US"/>
              <a:t>14 Jan 2004</a:t>
            </a:r>
          </a:p>
        </p:txBody>
      </p:sp>
      <p:sp>
        <p:nvSpPr>
          <p:cNvPr id="6" name="Footer Placeholder 5"/>
          <p:cNvSpPr>
            <a:spLocks noGrp="1"/>
          </p:cNvSpPr>
          <p:nvPr>
            <p:ph type="ftr" sz="quarter" idx="11"/>
          </p:nvPr>
        </p:nvSpPr>
        <p:spPr>
          <a:xfrm>
            <a:off x="4064000" y="6243638"/>
            <a:ext cx="3860800" cy="457200"/>
          </a:xfrm>
        </p:spPr>
        <p:txBody>
          <a:bodyPr/>
          <a:lstStyle>
            <a:lvl1pPr>
              <a:defRPr/>
            </a:lvl1pPr>
          </a:lstStyle>
          <a:p>
            <a:r>
              <a:rPr lang="en-US"/>
              <a:t>CS 3243 - Blind Search</a:t>
            </a:r>
          </a:p>
        </p:txBody>
      </p:sp>
      <p:sp>
        <p:nvSpPr>
          <p:cNvPr id="7" name="Slide Number Placeholder 6"/>
          <p:cNvSpPr>
            <a:spLocks noGrp="1"/>
          </p:cNvSpPr>
          <p:nvPr>
            <p:ph type="sldNum" sz="quarter" idx="12"/>
          </p:nvPr>
        </p:nvSpPr>
        <p:spPr>
          <a:xfrm>
            <a:off x="9389533" y="6243638"/>
            <a:ext cx="2540000" cy="457200"/>
          </a:xfrm>
        </p:spPr>
        <p:txBody>
          <a:bodyPr/>
          <a:lstStyle>
            <a:lvl1pPr>
              <a:defRPr/>
            </a:lvl1pPr>
          </a:lstStyle>
          <a:p>
            <a:fld id="{703556AD-3935-4EA8-BCE4-010E4E214445}" type="slidenum">
              <a:rPr lang="en-US"/>
              <a:pPr/>
              <a:t>‹#›</a:t>
            </a:fld>
            <a:endParaRPr lang="en-US"/>
          </a:p>
        </p:txBody>
      </p:sp>
    </p:spTree>
    <p:extLst>
      <p:ext uri="{BB962C8B-B14F-4D97-AF65-F5344CB8AC3E}">
        <p14:creationId xmlns:p14="http://schemas.microsoft.com/office/powerpoint/2010/main" val="253678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BDB273-0222-4EB5-977D-64EC08975212}" type="datetimeFigureOut">
              <a:rPr lang="en-US" smtClean="0"/>
              <a:pPr/>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1B6BA-C8C9-4F39-809D-880CED4DEA4A}" type="slidenum">
              <a:rPr lang="en-US" smtClean="0"/>
              <a:pPr/>
              <a:t>‹#›</a:t>
            </a:fld>
            <a:endParaRPr lang="en-US"/>
          </a:p>
        </p:txBody>
      </p:sp>
    </p:spTree>
    <p:extLst>
      <p:ext uri="{BB962C8B-B14F-4D97-AF65-F5344CB8AC3E}">
        <p14:creationId xmlns:p14="http://schemas.microsoft.com/office/powerpoint/2010/main" val="2445713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BDB273-0222-4EB5-977D-64EC08975212}" type="datetimeFigureOut">
              <a:rPr lang="en-US" smtClean="0"/>
              <a:pPr/>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1B6BA-C8C9-4F39-809D-880CED4DEA4A}" type="slidenum">
              <a:rPr lang="en-US" smtClean="0"/>
              <a:pPr/>
              <a:t>‹#›</a:t>
            </a:fld>
            <a:endParaRPr lang="en-US"/>
          </a:p>
        </p:txBody>
      </p:sp>
    </p:spTree>
    <p:extLst>
      <p:ext uri="{BB962C8B-B14F-4D97-AF65-F5344CB8AC3E}">
        <p14:creationId xmlns:p14="http://schemas.microsoft.com/office/powerpoint/2010/main" val="893842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BDB273-0222-4EB5-977D-64EC08975212}" type="datetimeFigureOut">
              <a:rPr lang="en-US" smtClean="0"/>
              <a:pPr/>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1B6BA-C8C9-4F39-809D-880CED4DEA4A}" type="slidenum">
              <a:rPr lang="en-US" smtClean="0"/>
              <a:pPr/>
              <a:t>‹#›</a:t>
            </a:fld>
            <a:endParaRPr lang="en-US"/>
          </a:p>
        </p:txBody>
      </p:sp>
    </p:spTree>
    <p:extLst>
      <p:ext uri="{BB962C8B-B14F-4D97-AF65-F5344CB8AC3E}">
        <p14:creationId xmlns:p14="http://schemas.microsoft.com/office/powerpoint/2010/main" val="4203612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BDB273-0222-4EB5-977D-64EC08975212}" type="datetimeFigureOut">
              <a:rPr lang="en-US" smtClean="0"/>
              <a:pPr/>
              <a:t>12/30/2020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D1B6BA-C8C9-4F39-809D-880CED4DEA4A}" type="slidenum">
              <a:rPr lang="en-US" smtClean="0"/>
              <a:pPr/>
              <a:t>‹#›</a:t>
            </a:fld>
            <a:endParaRPr lang="en-US"/>
          </a:p>
        </p:txBody>
      </p:sp>
    </p:spTree>
    <p:extLst>
      <p:ext uri="{BB962C8B-B14F-4D97-AF65-F5344CB8AC3E}">
        <p14:creationId xmlns:p14="http://schemas.microsoft.com/office/powerpoint/2010/main" val="3419749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BDB273-0222-4EB5-977D-64EC08975212}" type="datetimeFigureOut">
              <a:rPr lang="en-US" smtClean="0"/>
              <a:pPr/>
              <a:t>12/30/2020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D1B6BA-C8C9-4F39-809D-880CED4DEA4A}" type="slidenum">
              <a:rPr lang="en-US" smtClean="0"/>
              <a:pPr/>
              <a:t>‹#›</a:t>
            </a:fld>
            <a:endParaRPr lang="en-US"/>
          </a:p>
        </p:txBody>
      </p:sp>
    </p:spTree>
    <p:extLst>
      <p:ext uri="{BB962C8B-B14F-4D97-AF65-F5344CB8AC3E}">
        <p14:creationId xmlns:p14="http://schemas.microsoft.com/office/powerpoint/2010/main" val="196649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BDB273-0222-4EB5-977D-64EC08975212}" type="datetimeFigureOut">
              <a:rPr lang="en-US" smtClean="0"/>
              <a:pPr/>
              <a:t>12/30/2020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D1B6BA-C8C9-4F39-809D-880CED4DEA4A}" type="slidenum">
              <a:rPr lang="en-US" smtClean="0"/>
              <a:pPr/>
              <a:t>‹#›</a:t>
            </a:fld>
            <a:endParaRPr lang="en-US"/>
          </a:p>
        </p:txBody>
      </p:sp>
    </p:spTree>
    <p:extLst>
      <p:ext uri="{BB962C8B-B14F-4D97-AF65-F5344CB8AC3E}">
        <p14:creationId xmlns:p14="http://schemas.microsoft.com/office/powerpoint/2010/main" val="1753144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BDB273-0222-4EB5-977D-64EC08975212}" type="datetimeFigureOut">
              <a:rPr lang="en-US" smtClean="0"/>
              <a:pPr/>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1B6BA-C8C9-4F39-809D-880CED4DEA4A}" type="slidenum">
              <a:rPr lang="en-US" smtClean="0"/>
              <a:pPr/>
              <a:t>‹#›</a:t>
            </a:fld>
            <a:endParaRPr lang="en-US"/>
          </a:p>
        </p:txBody>
      </p:sp>
    </p:spTree>
    <p:extLst>
      <p:ext uri="{BB962C8B-B14F-4D97-AF65-F5344CB8AC3E}">
        <p14:creationId xmlns:p14="http://schemas.microsoft.com/office/powerpoint/2010/main" val="4230834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BDB273-0222-4EB5-977D-64EC08975212}" type="datetimeFigureOut">
              <a:rPr lang="en-US" smtClean="0"/>
              <a:pPr/>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1B6BA-C8C9-4F39-809D-880CED4DEA4A}" type="slidenum">
              <a:rPr lang="en-US" smtClean="0"/>
              <a:pPr/>
              <a:t>‹#›</a:t>
            </a:fld>
            <a:endParaRPr lang="en-US"/>
          </a:p>
        </p:txBody>
      </p:sp>
    </p:spTree>
    <p:extLst>
      <p:ext uri="{BB962C8B-B14F-4D97-AF65-F5344CB8AC3E}">
        <p14:creationId xmlns:p14="http://schemas.microsoft.com/office/powerpoint/2010/main" val="3943867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DB273-0222-4EB5-977D-64EC08975212}" type="datetimeFigureOut">
              <a:rPr lang="en-US" smtClean="0"/>
              <a:pPr/>
              <a:t>12/30/2020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1B6BA-C8C9-4F39-809D-880CED4DEA4A}" type="slidenum">
              <a:rPr lang="en-US" smtClean="0"/>
              <a:pPr/>
              <a:t>‹#›</a:t>
            </a:fld>
            <a:endParaRPr lang="en-US"/>
          </a:p>
        </p:txBody>
      </p:sp>
    </p:spTree>
    <p:extLst>
      <p:ext uri="{BB962C8B-B14F-4D97-AF65-F5344CB8AC3E}">
        <p14:creationId xmlns:p14="http://schemas.microsoft.com/office/powerpoint/2010/main" val="1396887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oleObject" Target="../embeddings/oleObject1.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1.png"/><Relationship Id="rId4" Type="http://schemas.openxmlformats.org/officeDocument/2006/relationships/oleObject" Target="../embeddings/oleObject2.bin"/></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28.png"/><Relationship Id="rId4" Type="http://schemas.openxmlformats.org/officeDocument/2006/relationships/oleObject" Target="../embeddings/oleObject3.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6927" y="1223969"/>
            <a:ext cx="8825658" cy="2677648"/>
          </a:xfrm>
        </p:spPr>
        <p:txBody>
          <a:bodyPr>
            <a:normAutofit/>
          </a:bodyPr>
          <a:lstStyle/>
          <a:p>
            <a:pPr algn="ctr"/>
            <a:r>
              <a:rPr lang="en-US" dirty="0"/>
              <a:t>ARTIFICIAL INTELLIGENCE</a:t>
            </a:r>
          </a:p>
        </p:txBody>
      </p:sp>
      <p:sp>
        <p:nvSpPr>
          <p:cNvPr id="3" name="Subtitle 2"/>
          <p:cNvSpPr>
            <a:spLocks noGrp="1"/>
          </p:cNvSpPr>
          <p:nvPr>
            <p:ph type="subTitle" idx="1"/>
          </p:nvPr>
        </p:nvSpPr>
        <p:spPr>
          <a:xfrm>
            <a:off x="1476927" y="4584197"/>
            <a:ext cx="8825658" cy="861420"/>
          </a:xfrm>
        </p:spPr>
        <p:txBody>
          <a:bodyPr>
            <a:normAutofit/>
          </a:bodyPr>
          <a:lstStyle/>
          <a:p>
            <a:endParaRPr lang="en-US" dirty="0"/>
          </a:p>
        </p:txBody>
      </p:sp>
    </p:spTree>
    <p:extLst>
      <p:ext uri="{BB962C8B-B14F-4D97-AF65-F5344CB8AC3E}">
        <p14:creationId xmlns:p14="http://schemas.microsoft.com/office/powerpoint/2010/main" val="19161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AI technique?</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	There are three important AI techniques:</a:t>
            </a:r>
          </a:p>
          <a:p>
            <a:pPr marL="0" indent="0">
              <a:buNone/>
            </a:pPr>
            <a:r>
              <a:rPr lang="en-US" dirty="0"/>
              <a:t>1. Search –</a:t>
            </a:r>
          </a:p>
          <a:p>
            <a:pPr marL="0" indent="0" algn="just">
              <a:buNone/>
            </a:pPr>
            <a:r>
              <a:rPr lang="en-US" dirty="0"/>
              <a:t>	a. Provides a way of solving problems for which no direct approach is 	available.</a:t>
            </a:r>
          </a:p>
          <a:p>
            <a:pPr marL="0" indent="0">
              <a:buNone/>
            </a:pPr>
            <a:r>
              <a:rPr lang="en-US" dirty="0"/>
              <a:t>	b. It also provides a framework into which any direct techniques that are 	available can be embedded.</a:t>
            </a:r>
          </a:p>
          <a:p>
            <a:pPr marL="0" indent="0">
              <a:buNone/>
            </a:pPr>
            <a:r>
              <a:rPr lang="en-US" dirty="0"/>
              <a:t>2.Use of knowledge –</a:t>
            </a:r>
          </a:p>
          <a:p>
            <a:pPr marL="0" indent="0">
              <a:buNone/>
            </a:pPr>
            <a:r>
              <a:rPr lang="en-US" dirty="0"/>
              <a:t>	</a:t>
            </a:r>
            <a:r>
              <a:rPr lang="en-US" dirty="0" err="1"/>
              <a:t>a.Provides</a:t>
            </a:r>
            <a:r>
              <a:rPr lang="en-US" dirty="0"/>
              <a:t> a way of solving complex problems by exploiting the structure of 	the objects that are involved.</a:t>
            </a:r>
          </a:p>
          <a:p>
            <a:pPr marL="0" indent="0">
              <a:buNone/>
            </a:pPr>
            <a:r>
              <a:rPr lang="en-US" dirty="0"/>
              <a:t>3. Abstraction –</a:t>
            </a:r>
          </a:p>
          <a:p>
            <a:pPr marL="0" indent="0">
              <a:buNone/>
            </a:pPr>
            <a:r>
              <a:rPr lang="en-US" dirty="0"/>
              <a:t>	a. Provides a way of separating important features and variations from many 	unimportant ones that would otherwise overwhelm any process.</a:t>
            </a:r>
          </a:p>
          <a:p>
            <a:endParaRPr lang="en-US" dirty="0"/>
          </a:p>
        </p:txBody>
      </p:sp>
    </p:spTree>
    <p:extLst>
      <p:ext uri="{BB962C8B-B14F-4D97-AF65-F5344CB8AC3E}">
        <p14:creationId xmlns:p14="http://schemas.microsoft.com/office/powerpoint/2010/main" val="14464150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Monkey and Banana Problem</a:t>
            </a:r>
          </a:p>
        </p:txBody>
      </p:sp>
      <p:sp>
        <p:nvSpPr>
          <p:cNvPr id="3" name="Content Placeholder 2"/>
          <p:cNvSpPr>
            <a:spLocks noGrp="1"/>
          </p:cNvSpPr>
          <p:nvPr>
            <p:ph idx="1"/>
          </p:nvPr>
        </p:nvSpPr>
        <p:spPr/>
        <p:txBody>
          <a:bodyPr/>
          <a:lstStyle/>
          <a:p>
            <a:r>
              <a:rPr lang="en-US" dirty="0"/>
              <a:t>“A monkey is in a room. A bunch of bananas is hanging from the ceiling. The monkey cannot reach then bananas directly. There is a box in the corner of the room. How can the monkey get the bananas?” </a:t>
            </a:r>
          </a:p>
          <a:p>
            <a:endParaRPr lang="en-US" dirty="0"/>
          </a:p>
          <a:p>
            <a:endParaRPr lang="en-US" dirty="0"/>
          </a:p>
        </p:txBody>
      </p:sp>
    </p:spTree>
    <p:extLst>
      <p:ext uri="{BB962C8B-B14F-4D97-AF65-F5344CB8AC3E}">
        <p14:creationId xmlns:p14="http://schemas.microsoft.com/office/powerpoint/2010/main" val="428993171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365" y="167424"/>
            <a:ext cx="11281893" cy="6439437"/>
          </a:xfrm>
        </p:spPr>
        <p:txBody>
          <a:bodyPr>
            <a:normAutofit lnSpcReduction="10000"/>
          </a:bodyPr>
          <a:lstStyle/>
          <a:p>
            <a:r>
              <a:rPr lang="en-US" dirty="0"/>
              <a:t>The solution of the problem is of course that the monkey must push the box under the bananas, then stand on the box and grab the bananas. But the solution procedure requires a lot of planning algorithms. The purpose of the problem is to raise the question: Are monkeys intelligent? Both humans and monkeys have the ability to use mental maps to remember things like where to go to find shelter or how to avoid danger. </a:t>
            </a:r>
          </a:p>
          <a:p>
            <a:pPr marL="0" indent="0">
              <a:buNone/>
            </a:pPr>
            <a:endParaRPr lang="en-US" dirty="0"/>
          </a:p>
          <a:p>
            <a:pPr marL="0" indent="0">
              <a:buNone/>
            </a:pPr>
            <a:r>
              <a:rPr lang="en-US" dirty="0"/>
              <a:t>• They can also remember where to go to gather food and water, as well as how to communicate with each other. Monkeys have the ability not only to remember how to hunt and gather but they also have the ability to learn new things, as is the case with the monkey and the bananas. Even though that monkey may never have entered that room before or had only a box for a tool to gather the food available, that monkey can learn that it needs to move the box across the floor, position it below the bananas and climb the box to reach for them. Some people believe that this is part instinct, part learned </a:t>
            </a:r>
            <a:r>
              <a:rPr lang="en-US" dirty="0" err="1"/>
              <a:t>behaviour</a:t>
            </a:r>
            <a:r>
              <a:rPr lang="en-US" dirty="0"/>
              <a:t>. It is most probably both. </a:t>
            </a:r>
          </a:p>
        </p:txBody>
      </p:sp>
    </p:spTree>
    <p:extLst>
      <p:ext uri="{BB962C8B-B14F-4D97-AF65-F5344CB8AC3E}">
        <p14:creationId xmlns:p14="http://schemas.microsoft.com/office/powerpoint/2010/main" val="81217934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8941"/>
            <a:ext cx="10515600" cy="5958022"/>
          </a:xfrm>
        </p:spPr>
        <p:txBody>
          <a:bodyPr>
            <a:normAutofit lnSpcReduction="10000"/>
          </a:bodyPr>
          <a:lstStyle/>
          <a:p>
            <a:r>
              <a:rPr lang="en-US" dirty="0"/>
              <a:t>Initially, the monkey is at location ‘A’, the banana is at location ‘B’ and the box is at location ‘C’. The monkey and box have height “low”; but if the monkey climbs onto the box will have height “High”, the same as the bananas. </a:t>
            </a:r>
          </a:p>
          <a:p>
            <a:pPr marL="0" indent="0">
              <a:buNone/>
            </a:pPr>
            <a:r>
              <a:rPr lang="en-US" dirty="0"/>
              <a:t>• The action available to the monkey include: “GO” from one place to another. “PUSH” an object from one place to another. “Climb” onto an object. “Grasp” an object. </a:t>
            </a:r>
          </a:p>
          <a:p>
            <a:pPr marL="0" indent="0">
              <a:buNone/>
            </a:pPr>
            <a:endParaRPr lang="en-US" dirty="0"/>
          </a:p>
          <a:p>
            <a:pPr marL="0" indent="0">
              <a:buNone/>
            </a:pPr>
            <a:r>
              <a:rPr lang="en-US" dirty="0"/>
              <a:t>• Grasping results in holding the object if the monkey and the object are in the same place at the same height.</a:t>
            </a:r>
          </a:p>
          <a:p>
            <a:pPr marL="0" indent="0">
              <a:buNone/>
            </a:pPr>
            <a:endParaRPr lang="en-US" dirty="0"/>
          </a:p>
          <a:p>
            <a:pPr marL="0" indent="0">
              <a:buNone/>
            </a:pPr>
            <a:r>
              <a:rPr lang="en-US" dirty="0"/>
              <a:t>What is the initial state description?</a:t>
            </a:r>
          </a:p>
          <a:p>
            <a:pPr marL="0" indent="0">
              <a:buNone/>
            </a:pPr>
            <a:r>
              <a:rPr lang="en-US" dirty="0"/>
              <a:t> • At (monkey, A), At (banana, B), At (box, C) </a:t>
            </a:r>
          </a:p>
          <a:p>
            <a:pPr marL="0" indent="0">
              <a:buNone/>
            </a:pPr>
            <a:r>
              <a:rPr lang="en-US" dirty="0"/>
              <a:t>• Position (monkey, low), Position (banana, high), Position (box, low)</a:t>
            </a:r>
          </a:p>
        </p:txBody>
      </p:sp>
    </p:spTree>
    <p:extLst>
      <p:ext uri="{BB962C8B-B14F-4D97-AF65-F5344CB8AC3E}">
        <p14:creationId xmlns:p14="http://schemas.microsoft.com/office/powerpoint/2010/main" val="116316931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9397"/>
            <a:ext cx="10515600" cy="5687566"/>
          </a:xfrm>
        </p:spPr>
        <p:txBody>
          <a:bodyPr>
            <a:normAutofit fontScale="92500" lnSpcReduction="20000"/>
          </a:bodyPr>
          <a:lstStyle/>
          <a:p>
            <a:r>
              <a:rPr lang="en-US" dirty="0"/>
              <a:t>What are the definitions of the different actions? </a:t>
            </a:r>
          </a:p>
          <a:p>
            <a:r>
              <a:rPr lang="en-US" dirty="0"/>
              <a:t>a) </a:t>
            </a:r>
            <a:r>
              <a:rPr lang="en-US" b="1" dirty="0"/>
              <a:t>Go (x, y) Precondition</a:t>
            </a:r>
            <a:r>
              <a:rPr lang="en-US" dirty="0"/>
              <a:t>: At (monkey, x) Effects: ¬At (monkey, x), At (monkey, y) </a:t>
            </a:r>
          </a:p>
          <a:p>
            <a:r>
              <a:rPr lang="en-US" dirty="0"/>
              <a:t>b) </a:t>
            </a:r>
            <a:r>
              <a:rPr lang="en-US" b="1" dirty="0"/>
              <a:t>Push (object, x, y, height) Pre condition</a:t>
            </a:r>
            <a:r>
              <a:rPr lang="en-US" dirty="0"/>
              <a:t>: At (monkey, x), At (object, x), Position (monkey, height), Position (object, height) Effects: ¬ (monkey, x), ¬At (object, x), At (monkey, y), At(object, y)\ </a:t>
            </a:r>
          </a:p>
          <a:p>
            <a:r>
              <a:rPr lang="en-US" dirty="0"/>
              <a:t>c) </a:t>
            </a:r>
            <a:r>
              <a:rPr lang="en-US" b="1" dirty="0"/>
              <a:t>Climb up (object, y) Precondition</a:t>
            </a:r>
            <a:r>
              <a:rPr lang="en-US" dirty="0"/>
              <a:t>: At (monkey, x), At (object, x), Position (monkey, low), Position (object, low) Effects: ¬Position (monkey, low), Position (monkey, high), On (monkey, object)</a:t>
            </a:r>
          </a:p>
          <a:p>
            <a:r>
              <a:rPr lang="en-US" dirty="0"/>
              <a:t>d) </a:t>
            </a:r>
            <a:r>
              <a:rPr lang="en-US" b="1" dirty="0"/>
              <a:t>Climb down (object) Preconditions</a:t>
            </a:r>
            <a:r>
              <a:rPr lang="en-US" dirty="0"/>
              <a:t>: Position (monkey, high), On (monkey, object) Effects: ¬Position (monkey, high), ¬ On (monkey, object) Position: (monkey, low) </a:t>
            </a:r>
          </a:p>
          <a:p>
            <a:r>
              <a:rPr lang="en-US" dirty="0"/>
              <a:t>e) </a:t>
            </a:r>
            <a:r>
              <a:rPr lang="en-US" b="1" dirty="0"/>
              <a:t>Grasp (object, x, height) Preconditions</a:t>
            </a:r>
            <a:r>
              <a:rPr lang="en-US" dirty="0"/>
              <a:t>: At (monkey, x), At (object, x), Position (monkey, height), Position (object, height) Effect: Hold (object) </a:t>
            </a:r>
          </a:p>
          <a:p>
            <a:r>
              <a:rPr lang="en-US" dirty="0"/>
              <a:t>f) </a:t>
            </a:r>
            <a:r>
              <a:rPr lang="en-US" b="1" dirty="0" err="1"/>
              <a:t>UnGrasp</a:t>
            </a:r>
            <a:r>
              <a:rPr lang="en-US" b="1" dirty="0"/>
              <a:t> (object, x, height) Preconditions</a:t>
            </a:r>
            <a:r>
              <a:rPr lang="en-US" dirty="0"/>
              <a:t>: Hold (object), At (monkey, x), At (object, x), Position (monkey, height), Position (object, height) Effects: ¬Hold (object) </a:t>
            </a:r>
          </a:p>
        </p:txBody>
      </p:sp>
    </p:spTree>
    <p:extLst>
      <p:ext uri="{BB962C8B-B14F-4D97-AF65-F5344CB8AC3E}">
        <p14:creationId xmlns:p14="http://schemas.microsoft.com/office/powerpoint/2010/main" val="187652570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So the solution to the planning problem may be of following steps </a:t>
            </a:r>
          </a:p>
          <a:p>
            <a:r>
              <a:rPr lang="en-US" dirty="0"/>
              <a:t>1. GO(A,C) </a:t>
            </a:r>
          </a:p>
          <a:p>
            <a:r>
              <a:rPr lang="en-US" dirty="0"/>
              <a:t>2. PUSH (Box, C, B, Low) </a:t>
            </a:r>
          </a:p>
          <a:p>
            <a:r>
              <a:rPr lang="en-US" dirty="0"/>
              <a:t>3. Climb Up(Box , B) </a:t>
            </a:r>
          </a:p>
          <a:p>
            <a:r>
              <a:rPr lang="en-US" dirty="0"/>
              <a:t>4. Grasp(banana, B, High) </a:t>
            </a:r>
          </a:p>
          <a:p>
            <a:r>
              <a:rPr lang="en-US" dirty="0"/>
              <a:t>5. Climb down(Box) </a:t>
            </a:r>
          </a:p>
          <a:p>
            <a:r>
              <a:rPr lang="en-US" dirty="0"/>
              <a:t>6. Push(Box, B, C, Low)</a:t>
            </a:r>
          </a:p>
        </p:txBody>
      </p:sp>
    </p:spTree>
    <p:extLst>
      <p:ext uri="{BB962C8B-B14F-4D97-AF65-F5344CB8AC3E}">
        <p14:creationId xmlns:p14="http://schemas.microsoft.com/office/powerpoint/2010/main" val="47420709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Tower of Hanoi Problem</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Before getting started, let’s talk about what the Tower of Hanoi problem is. Well, this is a fun puzzle game where the objective is to move an entire stack of disks from the source position to another position. Three simple rules are followed:</a:t>
            </a:r>
          </a:p>
          <a:p>
            <a:pPr fontAlgn="base"/>
            <a:r>
              <a:rPr lang="en-US" dirty="0"/>
              <a:t>Only one disk can be moved at a time.</a:t>
            </a:r>
          </a:p>
          <a:p>
            <a:pPr fontAlgn="base"/>
            <a:r>
              <a:rPr lang="en-US" dirty="0"/>
              <a:t>Each move consists of taking the upper disk from one of the stacks and placing it on top of another stack. In other words, a disk can only be moved if it is the uppermost disk on a stack.</a:t>
            </a:r>
          </a:p>
          <a:p>
            <a:pPr fontAlgn="base"/>
            <a:r>
              <a:rPr lang="en-US" dirty="0"/>
              <a:t>No larger disk may be placed on top of a smaller disk.</a:t>
            </a:r>
          </a:p>
          <a:p>
            <a:pPr fontAlgn="base"/>
            <a:r>
              <a:rPr lang="en-US" dirty="0"/>
              <a:t>Now, let’s try to imagine a scenario. Suppose we have a stack of three disks. Our job is to move this stack from </a:t>
            </a:r>
            <a:r>
              <a:rPr lang="en-US" b="1" dirty="0"/>
              <a:t>source A</a:t>
            </a:r>
            <a:r>
              <a:rPr lang="en-US" dirty="0"/>
              <a:t> to </a:t>
            </a:r>
            <a:r>
              <a:rPr lang="en-US" b="1" dirty="0"/>
              <a:t>destination C</a:t>
            </a:r>
            <a:r>
              <a:rPr lang="en-US" dirty="0"/>
              <a:t>. How do we do this?</a:t>
            </a:r>
          </a:p>
          <a:p>
            <a:pPr fontAlgn="base"/>
            <a:r>
              <a:rPr lang="en-US" dirty="0"/>
              <a:t>Before we can get there, let’s imagine there is an </a:t>
            </a:r>
            <a:r>
              <a:rPr lang="en-US" b="1" dirty="0"/>
              <a:t>intermediate point B</a:t>
            </a:r>
            <a:r>
              <a:rPr lang="en-US" dirty="0"/>
              <a:t>.</a:t>
            </a:r>
          </a:p>
          <a:p>
            <a:pPr marL="0" indent="0">
              <a:buNone/>
            </a:pPr>
            <a:endParaRPr lang="en-US" dirty="0"/>
          </a:p>
        </p:txBody>
      </p:sp>
    </p:spTree>
    <p:extLst>
      <p:ext uri="{BB962C8B-B14F-4D97-AF65-F5344CB8AC3E}">
        <p14:creationId xmlns:p14="http://schemas.microsoft.com/office/powerpoint/2010/main" val="345474654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87749"/>
            <a:ext cx="10155797" cy="6525363"/>
          </a:xfrm>
          <a:prstGeom prst="rect">
            <a:avLst/>
          </a:prstGeom>
        </p:spPr>
      </p:pic>
    </p:spTree>
    <p:extLst>
      <p:ext uri="{BB962C8B-B14F-4D97-AF65-F5344CB8AC3E}">
        <p14:creationId xmlns:p14="http://schemas.microsoft.com/office/powerpoint/2010/main" val="33629822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792" y="231820"/>
            <a:ext cx="10800008" cy="5945143"/>
          </a:xfrm>
        </p:spPr>
        <p:txBody>
          <a:bodyPr>
            <a:normAutofit/>
          </a:bodyPr>
          <a:lstStyle/>
          <a:p>
            <a:pPr fontAlgn="base"/>
            <a:r>
              <a:rPr lang="en-US" dirty="0"/>
              <a:t>We can use B as a helper to finish this job. We are now ready to move on. Let’s go through each of the steps:</a:t>
            </a:r>
          </a:p>
          <a:p>
            <a:pPr fontAlgn="base"/>
            <a:r>
              <a:rPr lang="en-US" dirty="0"/>
              <a:t>Move the first disk from A to C</a:t>
            </a:r>
          </a:p>
          <a:p>
            <a:pPr fontAlgn="base"/>
            <a:r>
              <a:rPr lang="en-US" dirty="0"/>
              <a:t>Move the first disk from A to B</a:t>
            </a:r>
          </a:p>
          <a:p>
            <a:pPr fontAlgn="base"/>
            <a:r>
              <a:rPr lang="en-US" dirty="0"/>
              <a:t>Move the first disk from C to B</a:t>
            </a:r>
          </a:p>
          <a:p>
            <a:pPr fontAlgn="base"/>
            <a:r>
              <a:rPr lang="en-US" dirty="0"/>
              <a:t>Move the first disk from A to C</a:t>
            </a:r>
          </a:p>
          <a:p>
            <a:pPr fontAlgn="base"/>
            <a:r>
              <a:rPr lang="en-US" dirty="0"/>
              <a:t>Move the first disk from B to A</a:t>
            </a:r>
          </a:p>
          <a:p>
            <a:pPr fontAlgn="base"/>
            <a:r>
              <a:rPr lang="en-US" dirty="0"/>
              <a:t>Move the first disk from B to C</a:t>
            </a:r>
          </a:p>
          <a:p>
            <a:pPr fontAlgn="base"/>
            <a:r>
              <a:rPr lang="en-US" dirty="0"/>
              <a:t>Move the first disk from A to C</a:t>
            </a:r>
          </a:p>
          <a:p>
            <a:endParaRPr lang="en-US" dirty="0"/>
          </a:p>
        </p:txBody>
      </p:sp>
      <p:pic>
        <p:nvPicPr>
          <p:cNvPr id="4" name="Picture 3"/>
          <p:cNvPicPr>
            <a:picLocks noChangeAspect="1"/>
          </p:cNvPicPr>
          <p:nvPr/>
        </p:nvPicPr>
        <p:blipFill>
          <a:blip r:embed="rId2"/>
          <a:stretch>
            <a:fillRect/>
          </a:stretch>
        </p:blipFill>
        <p:spPr>
          <a:xfrm>
            <a:off x="6143223" y="2563029"/>
            <a:ext cx="5508568" cy="1686999"/>
          </a:xfrm>
          <a:prstGeom prst="rect">
            <a:avLst/>
          </a:prstGeom>
        </p:spPr>
      </p:pic>
    </p:spTree>
    <p:extLst>
      <p:ext uri="{BB962C8B-B14F-4D97-AF65-F5344CB8AC3E}">
        <p14:creationId xmlns:p14="http://schemas.microsoft.com/office/powerpoint/2010/main" val="4727284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Cryptarithmatic</a:t>
            </a:r>
            <a:r>
              <a:rPr lang="en-US" b="1" dirty="0"/>
              <a:t> Problem</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Crypt-Arithmetic problem in Artificial Intelligence is a type of encryption problem in which the written message in an alphabetical form which is easily readable and understandable is converted into a numeric form which is neither easily readable nor understandable.</a:t>
            </a:r>
          </a:p>
          <a:p>
            <a:r>
              <a:rPr lang="en-US" dirty="0"/>
              <a:t> In simpler words, the crypt-arithmetic problem deals with the converting of the message from the readable plain text to the non-readable </a:t>
            </a:r>
            <a:r>
              <a:rPr lang="en-US" dirty="0" err="1"/>
              <a:t>ciphertext</a:t>
            </a:r>
            <a:r>
              <a:rPr lang="en-US" dirty="0"/>
              <a:t>. The constraints which this problem follows during the conversion is as follows:</a:t>
            </a:r>
          </a:p>
          <a:p>
            <a:endParaRPr lang="en-US" dirty="0"/>
          </a:p>
          <a:p>
            <a:r>
              <a:rPr lang="en-US" dirty="0"/>
              <a:t>A number 0-9 is assigned to a particular alphabet.</a:t>
            </a:r>
          </a:p>
          <a:p>
            <a:r>
              <a:rPr lang="en-US" dirty="0"/>
              <a:t>Each different alphabet has a unique number.</a:t>
            </a:r>
          </a:p>
          <a:p>
            <a:r>
              <a:rPr lang="en-US" dirty="0"/>
              <a:t>All the same, alphabets have the same numbers.</a:t>
            </a:r>
          </a:p>
          <a:p>
            <a:r>
              <a:rPr lang="en-US" dirty="0"/>
              <a:t>The numbers should satisfy all the operations that any normal number does.</a:t>
            </a:r>
          </a:p>
        </p:txBody>
      </p:sp>
    </p:spTree>
    <p:extLst>
      <p:ext uri="{BB962C8B-B14F-4D97-AF65-F5344CB8AC3E}">
        <p14:creationId xmlns:p14="http://schemas.microsoft.com/office/powerpoint/2010/main" val="23163551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7730"/>
            <a:ext cx="10515600" cy="6375041"/>
          </a:xfrm>
        </p:spPr>
        <p:txBody>
          <a:bodyPr>
            <a:noAutofit/>
          </a:bodyPr>
          <a:lstStyle/>
          <a:p>
            <a:r>
              <a:rPr lang="en-US" dirty="0"/>
              <a:t>Let us take an example of the message: SEND MORE MONEY.</a:t>
            </a:r>
          </a:p>
          <a:p>
            <a:r>
              <a:rPr lang="en-US" dirty="0"/>
              <a:t>Here, to convert it into numeric form, we first split each word separately and represent it as follows:</a:t>
            </a:r>
          </a:p>
          <a:p>
            <a:endParaRPr lang="en-US" dirty="0"/>
          </a:p>
          <a:p>
            <a:pPr marL="0" indent="0">
              <a:buNone/>
            </a:pPr>
            <a:endParaRPr lang="en-US" dirty="0"/>
          </a:p>
          <a:p>
            <a:r>
              <a:rPr lang="en-US" dirty="0"/>
              <a:t>These alphabets then are replaced by numbers such that all the constraints are satisfied. So initially we have all blank spaces.</a:t>
            </a:r>
          </a:p>
          <a:p>
            <a:r>
              <a:rPr lang="en-US" dirty="0"/>
              <a:t>We first look for the MSB in the last word which is 'M' in the word 'MONEY' here. It is the letter which is generated by carrying. So, carry generated can be only one. SO, we have M=1.</a:t>
            </a:r>
          </a:p>
          <a:p>
            <a:r>
              <a:rPr lang="en-US" dirty="0"/>
              <a:t>Now, we have </a:t>
            </a:r>
            <a:r>
              <a:rPr lang="en-US" b="1" dirty="0"/>
              <a:t>S+M=O</a:t>
            </a:r>
            <a:r>
              <a:rPr lang="en-US" dirty="0"/>
              <a:t> in the second column from the left side. Here </a:t>
            </a:r>
            <a:r>
              <a:rPr lang="en-US" b="1" dirty="0"/>
              <a:t>M=1</a:t>
            </a:r>
            <a:r>
              <a:rPr lang="en-US" dirty="0"/>
              <a:t>. Therefore, we have, </a:t>
            </a:r>
            <a:r>
              <a:rPr lang="en-US" b="1" dirty="0"/>
              <a:t>S+1=O</a:t>
            </a:r>
            <a:r>
              <a:rPr lang="en-US" dirty="0"/>
              <a:t>. So, we need a number for </a:t>
            </a:r>
            <a:r>
              <a:rPr lang="en-US" b="1" dirty="0"/>
              <a:t>S</a:t>
            </a:r>
            <a:r>
              <a:rPr lang="en-US" dirty="0"/>
              <a:t> such that it generates a carry when added with </a:t>
            </a:r>
            <a:r>
              <a:rPr lang="en-US" b="1" dirty="0"/>
              <a:t>1</a:t>
            </a:r>
            <a:r>
              <a:rPr lang="en-US" dirty="0"/>
              <a:t>. And such a number is </a:t>
            </a:r>
            <a:r>
              <a:rPr lang="en-US" b="1" dirty="0"/>
              <a:t>9</a:t>
            </a:r>
            <a:r>
              <a:rPr lang="en-US" dirty="0"/>
              <a:t>. Therefore, we have </a:t>
            </a:r>
            <a:r>
              <a:rPr lang="en-US" b="1" dirty="0"/>
              <a:t>S=9</a:t>
            </a:r>
            <a:r>
              <a:rPr lang="en-US" dirty="0"/>
              <a:t> and </a:t>
            </a:r>
            <a:r>
              <a:rPr lang="en-US" b="1" dirty="0"/>
              <a:t>O=0</a:t>
            </a:r>
            <a:r>
              <a:rPr lang="en-US" dirty="0"/>
              <a:t>.</a:t>
            </a:r>
          </a:p>
        </p:txBody>
      </p:sp>
      <p:sp>
        <p:nvSpPr>
          <p:cNvPr id="4" name="Rectangle 1"/>
          <p:cNvSpPr>
            <a:spLocks noChangeArrowheads="1"/>
          </p:cNvSpPr>
          <p:nvPr/>
        </p:nvSpPr>
        <p:spPr bwMode="auto">
          <a:xfrm>
            <a:off x="3850783" y="1719426"/>
            <a:ext cx="2086377" cy="954107"/>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a:ln>
                  <a:noFill/>
                </a:ln>
                <a:solidFill>
                  <a:srgbClr val="000000"/>
                </a:solidFill>
                <a:effectLst/>
                <a:latin typeface="Courier New" panose="02070309020205020404" pitchFamily="49" charset="0"/>
              </a:rPr>
              <a:t>	</a:t>
            </a:r>
            <a:r>
              <a:rPr kumimoji="0" lang="en-US" sz="1400" b="1" i="0" u="none" strike="noStrike" cap="none" normalizeH="0" baseline="0" dirty="0">
                <a:ln>
                  <a:noFill/>
                </a:ln>
                <a:solidFill>
                  <a:srgbClr val="000000"/>
                </a:solidFill>
                <a:effectLst/>
                <a:latin typeface="Courier New" panose="02070309020205020404" pitchFamily="49" charset="0"/>
              </a:rPr>
              <a:t>S E N D </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ourier New" panose="02070309020205020404" pitchFamily="49" charset="0"/>
              </a:rPr>
              <a:t>	M O R E </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ourier New" panose="02070309020205020404" pitchFamily="49" charset="0"/>
              </a:rPr>
              <a:t>	--------- </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ourier New" panose="02070309020205020404" pitchFamily="49" charset="0"/>
              </a:rPr>
              <a:t>	M O N E Y</a:t>
            </a:r>
            <a:r>
              <a:rPr kumimoji="0" lang="en-US" sz="1400" b="1" i="0" u="none" strike="noStrike" cap="none" normalizeH="0" baseline="0" dirty="0">
                <a:ln>
                  <a:noFill/>
                </a:ln>
                <a:solidFill>
                  <a:schemeClr val="tx1"/>
                </a:solidFill>
                <a:effectLst/>
              </a:rPr>
              <a:t> </a:t>
            </a:r>
            <a:endParaRPr kumimoji="0" lang="en-US" sz="1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4177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AI</a:t>
            </a:r>
          </a:p>
        </p:txBody>
      </p:sp>
      <p:sp>
        <p:nvSpPr>
          <p:cNvPr id="3" name="Content Placeholder 2"/>
          <p:cNvSpPr>
            <a:spLocks noGrp="1"/>
          </p:cNvSpPr>
          <p:nvPr>
            <p:ph idx="1"/>
          </p:nvPr>
        </p:nvSpPr>
        <p:spPr>
          <a:xfrm>
            <a:off x="412125" y="1803042"/>
            <a:ext cx="11423560" cy="4726547"/>
          </a:xfrm>
        </p:spPr>
        <p:txBody>
          <a:bodyPr>
            <a:normAutofit fontScale="92500" lnSpcReduction="10000"/>
          </a:bodyPr>
          <a:lstStyle/>
          <a:p>
            <a:pPr marL="0" lvl="0" indent="0" algn="just">
              <a:buNone/>
            </a:pPr>
            <a:r>
              <a:rPr lang="en-US" sz="2400" b="1" dirty="0"/>
              <a:t>Weak AI: </a:t>
            </a:r>
          </a:p>
          <a:p>
            <a:pPr marL="0" lvl="0" indent="0" algn="just">
              <a:buNone/>
            </a:pPr>
            <a:r>
              <a:rPr lang="en-US" sz="2400" dirty="0"/>
              <a:t>The study and design of machines that perform intelligent tasks.</a:t>
            </a:r>
            <a:endParaRPr lang="en-US" sz="2000" dirty="0"/>
          </a:p>
          <a:p>
            <a:pPr lvl="1" algn="just"/>
            <a:r>
              <a:rPr lang="en-US" dirty="0"/>
              <a:t>Not concerned with how tasks are performed, mostly concerned with performance and efficiency, such as solutions that are reasonable for NP-Complete problems. E.g., to make a flying machine, use logic and physics, don’t mimic a bird.</a:t>
            </a:r>
            <a:endParaRPr lang="en-US" sz="1800" dirty="0"/>
          </a:p>
          <a:p>
            <a:pPr marL="0" lvl="0" indent="0" algn="just">
              <a:buNone/>
            </a:pPr>
            <a:r>
              <a:rPr lang="en-US" sz="2400" b="1" dirty="0"/>
              <a:t>Strong AI: </a:t>
            </a:r>
          </a:p>
          <a:p>
            <a:pPr marL="0" lvl="0" indent="0" algn="just">
              <a:buNone/>
            </a:pPr>
            <a:r>
              <a:rPr lang="en-US" sz="2400" dirty="0"/>
              <a:t>The study and design of machines that simulate the human mind to perform intelligent tasks.</a:t>
            </a:r>
            <a:endParaRPr lang="en-US" sz="2000" dirty="0"/>
          </a:p>
          <a:p>
            <a:pPr lvl="1" algn="just"/>
            <a:r>
              <a:rPr lang="en-US" dirty="0"/>
              <a:t>Borrow many ideas from psychology, neuroscience. Goal is to perform tasks the way a human might do them – which makes sense, since we do have models of human thought and problem solving.</a:t>
            </a:r>
            <a:endParaRPr lang="en-US" sz="1800" dirty="0"/>
          </a:p>
          <a:p>
            <a:pPr lvl="1" algn="just"/>
            <a:r>
              <a:rPr lang="en-US" dirty="0"/>
              <a:t>Includes psychological ideas in STM, LTM, forgetting, language, genetics, etc. Assumes that the physical symbol hypothesis holds.</a:t>
            </a:r>
            <a:endParaRPr lang="en-US" sz="1800" dirty="0"/>
          </a:p>
          <a:p>
            <a:pPr marL="0" lvl="0" indent="0" algn="just">
              <a:buNone/>
            </a:pPr>
            <a:r>
              <a:rPr lang="en-US" sz="2400" b="1" dirty="0"/>
              <a:t>Evolutionary AI: </a:t>
            </a:r>
            <a:r>
              <a:rPr lang="en-US" sz="2400" dirty="0"/>
              <a:t>The study and design of machines that simulate simple creatures, and attempt to evolve and have higher level emergent behavior. For example, ants, bees, etc.</a:t>
            </a:r>
            <a:endParaRPr lang="en-US" sz="2000" dirty="0"/>
          </a:p>
          <a:p>
            <a:pPr marL="0" indent="0">
              <a:buNone/>
            </a:pPr>
            <a:endParaRPr lang="en-US" dirty="0"/>
          </a:p>
        </p:txBody>
      </p:sp>
    </p:spTree>
    <p:extLst>
      <p:ext uri="{BB962C8B-B14F-4D97-AF65-F5344CB8AC3E}">
        <p14:creationId xmlns:p14="http://schemas.microsoft.com/office/powerpoint/2010/main" val="171063935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668"/>
            <a:ext cx="10515600" cy="6035295"/>
          </a:xfrm>
        </p:spPr>
        <p:txBody>
          <a:bodyPr/>
          <a:lstStyle/>
          <a:p>
            <a:r>
              <a:rPr lang="en-US" dirty="0"/>
              <a:t>Now, in the next column from the same side we have </a:t>
            </a:r>
            <a:r>
              <a:rPr lang="en-US" b="1" dirty="0"/>
              <a:t>E+O=N</a:t>
            </a:r>
            <a:r>
              <a:rPr lang="en-US" dirty="0"/>
              <a:t>. Here we have </a:t>
            </a:r>
            <a:r>
              <a:rPr lang="en-US" b="1" dirty="0"/>
              <a:t>O=0</a:t>
            </a:r>
            <a:r>
              <a:rPr lang="en-US" dirty="0"/>
              <a:t>. Which means </a:t>
            </a:r>
            <a:r>
              <a:rPr lang="en-US" b="1" dirty="0"/>
              <a:t>E+0=N</a:t>
            </a:r>
            <a:r>
              <a:rPr lang="en-US" dirty="0"/>
              <a:t> which is not possible. This means a carry was generated by the lower place digits. So we have:</a:t>
            </a:r>
          </a:p>
          <a:p>
            <a:r>
              <a:rPr lang="en-US" b="1" dirty="0"/>
              <a:t>1+E=N ----------(</a:t>
            </a:r>
            <a:r>
              <a:rPr lang="en-US" b="1" dirty="0" err="1"/>
              <a:t>i</a:t>
            </a:r>
            <a:r>
              <a:rPr lang="en-US" b="1" dirty="0"/>
              <a:t>)</a:t>
            </a:r>
            <a:endParaRPr lang="en-US" dirty="0"/>
          </a:p>
          <a:p>
            <a:r>
              <a:rPr lang="en-US" dirty="0"/>
              <a:t>Next alphabets that we have are </a:t>
            </a:r>
            <a:r>
              <a:rPr lang="en-US" b="1" dirty="0"/>
              <a:t>N+R=E -------(ii)</a:t>
            </a:r>
            <a:endParaRPr lang="en-US" dirty="0"/>
          </a:p>
          <a:p>
            <a:r>
              <a:rPr lang="en-US" dirty="0"/>
              <a:t>So, for satisfying both equations </a:t>
            </a:r>
            <a:r>
              <a:rPr lang="en-US" b="1" dirty="0"/>
              <a:t>(</a:t>
            </a:r>
            <a:r>
              <a:rPr lang="en-US" b="1" dirty="0" err="1"/>
              <a:t>i</a:t>
            </a:r>
            <a:r>
              <a:rPr lang="en-US" b="1" dirty="0"/>
              <a:t>) and (ii)</a:t>
            </a:r>
            <a:r>
              <a:rPr lang="en-US" dirty="0"/>
              <a:t>, we get </a:t>
            </a:r>
            <a:r>
              <a:rPr lang="en-US" b="1" dirty="0"/>
              <a:t>E=5 and N=6</a:t>
            </a:r>
            <a:r>
              <a:rPr lang="en-US" dirty="0"/>
              <a:t>.</a:t>
            </a:r>
          </a:p>
          <a:p>
            <a:r>
              <a:rPr lang="en-US" dirty="0"/>
              <a:t>Now, </a:t>
            </a:r>
            <a:r>
              <a:rPr lang="en-US" b="1" dirty="0"/>
              <a:t>R</a:t>
            </a:r>
            <a:r>
              <a:rPr lang="en-US" dirty="0"/>
              <a:t> should be </a:t>
            </a:r>
            <a:r>
              <a:rPr lang="en-US" b="1" dirty="0"/>
              <a:t>9</a:t>
            </a:r>
            <a:r>
              <a:rPr lang="en-US" dirty="0"/>
              <a:t>, but </a:t>
            </a:r>
            <a:r>
              <a:rPr lang="en-US" b="1" dirty="0"/>
              <a:t>9</a:t>
            </a:r>
            <a:r>
              <a:rPr lang="en-US" dirty="0"/>
              <a:t> is already assigned to </a:t>
            </a:r>
            <a:r>
              <a:rPr lang="en-US" b="1" dirty="0"/>
              <a:t>S</a:t>
            </a:r>
            <a:r>
              <a:rPr lang="en-US" dirty="0"/>
              <a:t>, So, </a:t>
            </a:r>
            <a:r>
              <a:rPr lang="en-US" b="1" dirty="0"/>
              <a:t>R=8</a:t>
            </a:r>
            <a:r>
              <a:rPr lang="en-US" dirty="0"/>
              <a:t> and we have </a:t>
            </a:r>
            <a:r>
              <a:rPr lang="en-US" b="1" dirty="0"/>
              <a:t>1</a:t>
            </a:r>
            <a:r>
              <a:rPr lang="en-US" dirty="0"/>
              <a:t> as a carry which is generated from the lower place digits.</a:t>
            </a:r>
          </a:p>
          <a:p>
            <a:r>
              <a:rPr lang="en-US" dirty="0"/>
              <a:t>Now, we have </a:t>
            </a:r>
            <a:r>
              <a:rPr lang="en-US" b="1" dirty="0"/>
              <a:t>D+5=Y</a:t>
            </a:r>
            <a:r>
              <a:rPr lang="en-US" dirty="0"/>
              <a:t> and this should generate a carry. Therefore, </a:t>
            </a:r>
            <a:r>
              <a:rPr lang="en-US" b="1" dirty="0"/>
              <a:t>D</a:t>
            </a:r>
            <a:r>
              <a:rPr lang="en-US" dirty="0"/>
              <a:t> should be greater than </a:t>
            </a:r>
            <a:r>
              <a:rPr lang="en-US" b="1" dirty="0"/>
              <a:t>4</a:t>
            </a:r>
            <a:r>
              <a:rPr lang="en-US" dirty="0"/>
              <a:t>. As </a:t>
            </a:r>
            <a:r>
              <a:rPr lang="en-US" b="1" dirty="0"/>
              <a:t>5, 6, 8</a:t>
            </a:r>
            <a:r>
              <a:rPr lang="en-US" dirty="0"/>
              <a:t> and </a:t>
            </a:r>
            <a:r>
              <a:rPr lang="en-US" b="1" dirty="0"/>
              <a:t>9</a:t>
            </a:r>
            <a:r>
              <a:rPr lang="en-US" dirty="0"/>
              <a:t> are already assigned, we have </a:t>
            </a:r>
            <a:r>
              <a:rPr lang="en-US" b="1" dirty="0"/>
              <a:t>D=7</a:t>
            </a:r>
            <a:r>
              <a:rPr lang="en-US" dirty="0"/>
              <a:t> and therefore </a:t>
            </a:r>
            <a:r>
              <a:rPr lang="en-US" b="1" dirty="0"/>
              <a:t>Y=2</a:t>
            </a:r>
            <a:r>
              <a:rPr lang="en-US" dirty="0"/>
              <a:t>.</a:t>
            </a:r>
          </a:p>
          <a:p>
            <a:r>
              <a:rPr lang="en-US" dirty="0"/>
              <a:t>Therefore, the </a:t>
            </a:r>
            <a:r>
              <a:rPr lang="en-US" b="1" dirty="0"/>
              <a:t>solution to the given Crypt-Arithmetic problem is</a:t>
            </a:r>
            <a:r>
              <a:rPr lang="en-US" dirty="0"/>
              <a:t>:</a:t>
            </a:r>
          </a:p>
          <a:p>
            <a:r>
              <a:rPr lang="en-US" b="1" dirty="0"/>
              <a:t>S=9; E=5; N=6; D=7; M=1; O=0; R=8; Y=2</a:t>
            </a:r>
            <a:endParaRPr lang="en-US" dirty="0"/>
          </a:p>
          <a:p>
            <a:endParaRPr lang="en-US" dirty="0"/>
          </a:p>
          <a:p>
            <a:endParaRPr lang="en-US" dirty="0"/>
          </a:p>
        </p:txBody>
      </p:sp>
      <p:sp>
        <p:nvSpPr>
          <p:cNvPr id="5" name="Rectangle 2"/>
          <p:cNvSpPr>
            <a:spLocks noChangeArrowheads="1"/>
          </p:cNvSpPr>
          <p:nvPr/>
        </p:nvSpPr>
        <p:spPr bwMode="auto">
          <a:xfrm>
            <a:off x="8409903" y="5638354"/>
            <a:ext cx="1700011" cy="1077218"/>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9 5 6 7 </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1 0 8 5 </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------------ 1 0 6 5 2</a:t>
            </a:r>
            <a:r>
              <a:rPr kumimoji="0" lang="en-US" sz="1400" b="1" i="0" u="none" strike="noStrike" cap="none" normalizeH="0" baseline="0" dirty="0">
                <a:ln>
                  <a:noFill/>
                </a:ln>
                <a:solidFill>
                  <a:schemeClr val="tx1"/>
                </a:solidFill>
                <a:effectLst/>
              </a:rPr>
              <a:t> </a:t>
            </a:r>
            <a:endParaRPr kumimoji="0" lang="en-US" sz="2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188509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 Best-First Search 	</a:t>
            </a:r>
            <a:br>
              <a:rPr lang="en-US" dirty="0"/>
            </a:br>
            <a:endParaRPr lang="en-US" dirty="0"/>
          </a:p>
        </p:txBody>
      </p:sp>
      <p:sp>
        <p:nvSpPr>
          <p:cNvPr id="3" name="Content Placeholder 2"/>
          <p:cNvSpPr>
            <a:spLocks noGrp="1"/>
          </p:cNvSpPr>
          <p:nvPr>
            <p:ph idx="1"/>
          </p:nvPr>
        </p:nvSpPr>
        <p:spPr>
          <a:xfrm>
            <a:off x="347730" y="1519707"/>
            <a:ext cx="11006070" cy="5100034"/>
          </a:xfrm>
        </p:spPr>
        <p:txBody>
          <a:bodyPr>
            <a:normAutofit/>
          </a:bodyPr>
          <a:lstStyle/>
          <a:p>
            <a:pPr lvl="1" algn="just"/>
            <a:r>
              <a:rPr lang="en-US" dirty="0"/>
              <a:t>DFS is good because it allows a solution to be found without expanding all competing branches. BFS is good because it does not get trapped on dead end paths.</a:t>
            </a:r>
            <a:endParaRPr lang="en-US" sz="2000" dirty="0"/>
          </a:p>
          <a:p>
            <a:pPr lvl="1" algn="just"/>
            <a:r>
              <a:rPr lang="en-US" dirty="0"/>
              <a:t>Best first search combines the advantages of both DFS and BFS into a single method.</a:t>
            </a:r>
            <a:endParaRPr lang="en-US" sz="2000" dirty="0"/>
          </a:p>
          <a:p>
            <a:pPr lvl="1" algn="just"/>
            <a:r>
              <a:rPr lang="en-US" dirty="0"/>
              <a:t>One way of combining BFS and DFS is to follow a single path at a time, but switch paths whenever some competing path looks more promising than the current one does.</a:t>
            </a:r>
            <a:endParaRPr lang="en-US" sz="2000" dirty="0"/>
          </a:p>
          <a:p>
            <a:pPr lvl="1" algn="just"/>
            <a:r>
              <a:rPr lang="en-US" dirty="0"/>
              <a:t>At each step of the Best First Search process; we select the most promising of the nodes we have generated so far.</a:t>
            </a:r>
            <a:endParaRPr lang="en-US" sz="2000" dirty="0"/>
          </a:p>
          <a:p>
            <a:pPr lvl="1" algn="just"/>
            <a:r>
              <a:rPr lang="en-US" dirty="0"/>
              <a:t>This is done by applying an appropriate heuristic function to each of them.</a:t>
            </a:r>
            <a:endParaRPr lang="en-US" sz="2000" dirty="0"/>
          </a:p>
          <a:p>
            <a:pPr lvl="1" algn="just"/>
            <a:r>
              <a:rPr lang="en-US" dirty="0"/>
              <a:t>We then expand the chosen node by using the rules to generate its successors.</a:t>
            </a:r>
            <a:endParaRPr lang="en-US" sz="2000" dirty="0"/>
          </a:p>
          <a:p>
            <a:pPr lvl="1" algn="just"/>
            <a:r>
              <a:rPr lang="en-US" dirty="0"/>
              <a:t>If one of them is a solution, we can quit. If not, all those new nodes are added to the set of nodes generated so far.</a:t>
            </a:r>
            <a:endParaRPr lang="en-US" sz="2000" dirty="0"/>
          </a:p>
          <a:p>
            <a:endParaRPr lang="en-US" dirty="0"/>
          </a:p>
        </p:txBody>
      </p:sp>
    </p:spTree>
    <p:extLst>
      <p:ext uri="{BB962C8B-B14F-4D97-AF65-F5344CB8AC3E}">
        <p14:creationId xmlns:p14="http://schemas.microsoft.com/office/powerpoint/2010/main" val="362345751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366" y="180304"/>
            <a:ext cx="10967434" cy="5996659"/>
          </a:xfrm>
        </p:spPr>
        <p:txBody>
          <a:bodyPr>
            <a:normAutofit/>
          </a:bodyPr>
          <a:lstStyle/>
          <a:p>
            <a:r>
              <a:rPr lang="en-US" b="1" u="sng" dirty="0"/>
              <a:t>OR Graphs</a:t>
            </a:r>
            <a:endParaRPr lang="en-US" sz="2400" dirty="0"/>
          </a:p>
          <a:p>
            <a:pPr lvl="1" algn="just"/>
            <a:r>
              <a:rPr lang="en-US" dirty="0"/>
              <a:t>It is sometimes important to search graphs so that duplicate paths will not be pursued.</a:t>
            </a:r>
            <a:endParaRPr lang="en-US" sz="2000" dirty="0"/>
          </a:p>
          <a:p>
            <a:pPr lvl="1" algn="just"/>
            <a:r>
              <a:rPr lang="en-US" dirty="0"/>
              <a:t>An algorithm to do this will operate by searching a directed graph in which each node represents a point in problem space.</a:t>
            </a:r>
            <a:endParaRPr lang="en-US" sz="2000" dirty="0"/>
          </a:p>
          <a:p>
            <a:pPr lvl="1" algn="just"/>
            <a:r>
              <a:rPr lang="en-US" dirty="0"/>
              <a:t>Each node will contain:</a:t>
            </a:r>
            <a:endParaRPr lang="en-US" sz="2000" dirty="0"/>
          </a:p>
          <a:p>
            <a:pPr lvl="2" algn="just"/>
            <a:r>
              <a:rPr lang="en-US" dirty="0"/>
              <a:t>Description of problem state it represents</a:t>
            </a:r>
            <a:endParaRPr lang="en-US" sz="1800" dirty="0"/>
          </a:p>
          <a:p>
            <a:pPr lvl="2" algn="just"/>
            <a:r>
              <a:rPr lang="en-US" dirty="0"/>
              <a:t>Indication of how promising it is</a:t>
            </a:r>
            <a:endParaRPr lang="en-US" sz="1800" dirty="0"/>
          </a:p>
          <a:p>
            <a:pPr lvl="2" algn="just"/>
            <a:r>
              <a:rPr lang="en-US" dirty="0"/>
              <a:t>Parent link that points back to the best node from which it came</a:t>
            </a:r>
            <a:endParaRPr lang="en-US" sz="1800" dirty="0"/>
          </a:p>
          <a:p>
            <a:pPr lvl="2" algn="just"/>
            <a:r>
              <a:rPr lang="en-US" dirty="0"/>
              <a:t>List of nodes that were generated from it</a:t>
            </a:r>
            <a:endParaRPr lang="en-US" sz="1800" dirty="0"/>
          </a:p>
          <a:p>
            <a:pPr lvl="1" algn="just"/>
            <a:r>
              <a:rPr lang="en-US" dirty="0"/>
              <a:t>Parent link will make it possible to recover the path to the goal, once the goal is found.</a:t>
            </a:r>
            <a:endParaRPr lang="en-US" sz="2000" dirty="0"/>
          </a:p>
          <a:p>
            <a:pPr lvl="1" algn="just"/>
            <a:r>
              <a:rPr lang="en-US" dirty="0"/>
              <a:t>The list of successors will make it possible, if a better path is found to an already existing node, to propagate the improvement down to its successors.</a:t>
            </a:r>
          </a:p>
          <a:p>
            <a:pPr lvl="1" algn="just"/>
            <a:r>
              <a:rPr lang="en-US" dirty="0"/>
              <a:t>This is called OR-graph, since each of its branches represents an alternative problem solving path.</a:t>
            </a:r>
          </a:p>
          <a:p>
            <a:pPr lvl="1"/>
            <a:endParaRPr lang="en-US" sz="2000" dirty="0"/>
          </a:p>
          <a:p>
            <a:pPr lvl="1"/>
            <a:endParaRPr lang="en-US" sz="2000" dirty="0"/>
          </a:p>
          <a:p>
            <a:endParaRPr lang="en-US" dirty="0"/>
          </a:p>
        </p:txBody>
      </p:sp>
    </p:spTree>
    <p:extLst>
      <p:ext uri="{BB962C8B-B14F-4D97-AF65-F5344CB8AC3E}">
        <p14:creationId xmlns:p14="http://schemas.microsoft.com/office/powerpoint/2010/main" val="14326730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881" y="309093"/>
            <a:ext cx="11281893" cy="5867870"/>
          </a:xfrm>
        </p:spPr>
        <p:txBody>
          <a:bodyPr>
            <a:normAutofit/>
          </a:bodyPr>
          <a:lstStyle/>
          <a:p>
            <a:r>
              <a:rPr lang="en-US" b="1" dirty="0"/>
              <a:t>Implementation of OR graphs</a:t>
            </a:r>
          </a:p>
          <a:p>
            <a:pPr algn="just"/>
            <a:r>
              <a:rPr lang="en-US" dirty="0"/>
              <a:t>We need two lists of nodes:</a:t>
            </a:r>
          </a:p>
          <a:p>
            <a:pPr lvl="0" algn="just"/>
            <a:r>
              <a:rPr lang="en-US" dirty="0"/>
              <a:t>OPEN – nodes that have been generated and have had the heuristic function applied to them but which have not yet been examined. OPEN is actually a priority queue in which the elements with the highest priority are those with the most promising value of the heuristic function.</a:t>
            </a:r>
          </a:p>
          <a:p>
            <a:pPr lvl="0" algn="just"/>
            <a:r>
              <a:rPr lang="en-US" dirty="0"/>
              <a:t>CLOSED- nodes that have already been examined. We need to keep these nodes in memory if we want to search a graph rather than a tree, since whenever a new node is generated; we need to check whether it has been generated before.</a:t>
            </a:r>
          </a:p>
          <a:p>
            <a:endParaRPr lang="en-US" dirty="0"/>
          </a:p>
        </p:txBody>
      </p:sp>
    </p:spTree>
    <p:extLst>
      <p:ext uri="{BB962C8B-B14F-4D97-AF65-F5344CB8AC3E}">
        <p14:creationId xmlns:p14="http://schemas.microsoft.com/office/powerpoint/2010/main" val="339179702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093" y="218941"/>
            <a:ext cx="11044707" cy="5958022"/>
          </a:xfrm>
        </p:spPr>
        <p:txBody>
          <a:bodyPr/>
          <a:lstStyle/>
          <a:p>
            <a:r>
              <a:rPr lang="en-US" b="1" dirty="0"/>
              <a:t>Algorithm: Best First Search</a:t>
            </a:r>
          </a:p>
          <a:p>
            <a:pPr lvl="0"/>
            <a:r>
              <a:rPr lang="en-US" i="1" dirty="0"/>
              <a:t>Start with OPEN containing just the initial state</a:t>
            </a:r>
            <a:endParaRPr lang="en-US" sz="2400" dirty="0"/>
          </a:p>
          <a:p>
            <a:pPr lvl="0"/>
            <a:r>
              <a:rPr lang="en-US" i="1" dirty="0"/>
              <a:t>Until a goal is found or there are no nodes left on OPEN do:</a:t>
            </a:r>
            <a:endParaRPr lang="en-US" sz="2400" dirty="0"/>
          </a:p>
          <a:p>
            <a:pPr lvl="1"/>
            <a:r>
              <a:rPr lang="en-US" i="1" dirty="0"/>
              <a:t>Pick the best node on OPEN</a:t>
            </a:r>
            <a:endParaRPr lang="en-US" sz="2000" dirty="0"/>
          </a:p>
          <a:p>
            <a:pPr lvl="1"/>
            <a:r>
              <a:rPr lang="en-US" i="1" dirty="0"/>
              <a:t>Generate its successors</a:t>
            </a:r>
            <a:endParaRPr lang="en-US" sz="2000" dirty="0"/>
          </a:p>
          <a:p>
            <a:pPr lvl="1"/>
            <a:r>
              <a:rPr lang="en-US" i="1" dirty="0"/>
              <a:t>For each successor do:</a:t>
            </a:r>
            <a:endParaRPr lang="en-US" sz="2000" dirty="0"/>
          </a:p>
          <a:p>
            <a:pPr lvl="2"/>
            <a:r>
              <a:rPr lang="en-US" i="1" dirty="0"/>
              <a:t>If it has not been generated before, evaluate it, add it to OPEN, and record its parent.</a:t>
            </a:r>
            <a:endParaRPr lang="en-US" sz="1800" dirty="0"/>
          </a:p>
          <a:p>
            <a:pPr lvl="2"/>
            <a:r>
              <a:rPr lang="en-US" i="1" dirty="0"/>
              <a:t>If it has been generated before, change the parent if this new path is better than the previous one. In that case, update the cost of getting to this node and to any successors that this node may already have.</a:t>
            </a:r>
            <a:endParaRPr lang="en-US" sz="1800" dirty="0"/>
          </a:p>
          <a:p>
            <a:endParaRPr lang="en-US" dirty="0"/>
          </a:p>
        </p:txBody>
      </p:sp>
    </p:spTree>
    <p:extLst>
      <p:ext uri="{BB962C8B-B14F-4D97-AF65-F5344CB8AC3E}">
        <p14:creationId xmlns:p14="http://schemas.microsoft.com/office/powerpoint/2010/main" val="38907007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Best First Search example</a:t>
            </a:r>
            <a:endParaRPr lang="en-US" dirty="0"/>
          </a:p>
        </p:txBody>
      </p:sp>
      <p:pic>
        <p:nvPicPr>
          <p:cNvPr id="11" name="image11.png"/>
          <p:cNvPicPr/>
          <p:nvPr/>
        </p:nvPicPr>
        <p:blipFill>
          <a:blip r:embed="rId2" cstate="print"/>
          <a:stretch>
            <a:fillRect/>
          </a:stretch>
        </p:blipFill>
        <p:spPr>
          <a:xfrm>
            <a:off x="1852411" y="1838062"/>
            <a:ext cx="8487178" cy="4446828"/>
          </a:xfrm>
          <a:prstGeom prst="rect">
            <a:avLst/>
          </a:prstGeom>
        </p:spPr>
      </p:pic>
    </p:spTree>
    <p:extLst>
      <p:ext uri="{BB962C8B-B14F-4D97-AF65-F5344CB8AC3E}">
        <p14:creationId xmlns:p14="http://schemas.microsoft.com/office/powerpoint/2010/main" val="29188324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155" y="321972"/>
            <a:ext cx="11153104" cy="5854991"/>
          </a:xfrm>
        </p:spPr>
        <p:txBody>
          <a:bodyPr>
            <a:normAutofit/>
          </a:bodyPr>
          <a:lstStyle/>
          <a:p>
            <a:r>
              <a:rPr lang="en-US" b="1" dirty="0"/>
              <a:t>The A* Algorithm</a:t>
            </a:r>
            <a:endParaRPr lang="en-US" sz="2400" dirty="0"/>
          </a:p>
          <a:p>
            <a:pPr lvl="1"/>
            <a:r>
              <a:rPr lang="en-US" dirty="0"/>
              <a:t>Best First Search is a simplification of A* Algorithm.</a:t>
            </a:r>
            <a:endParaRPr lang="en-US" sz="2000" dirty="0"/>
          </a:p>
          <a:p>
            <a:pPr lvl="1"/>
            <a:r>
              <a:rPr lang="en-US" dirty="0"/>
              <a:t>This algorithm uses following functions:</a:t>
            </a:r>
            <a:endParaRPr lang="en-US" sz="2000" dirty="0"/>
          </a:p>
          <a:p>
            <a:pPr marL="0" indent="0">
              <a:buNone/>
            </a:pPr>
            <a:br>
              <a:rPr lang="en-US" dirty="0"/>
            </a:br>
            <a:r>
              <a:rPr lang="en-US" sz="1600" dirty="0"/>
              <a:t> </a:t>
            </a:r>
            <a:endParaRPr lang="en-US" dirty="0"/>
          </a:p>
          <a:p>
            <a:pPr lvl="0"/>
            <a:r>
              <a:rPr lang="en-US" b="1" i="1" dirty="0"/>
              <a:t>f’: </a:t>
            </a:r>
            <a:r>
              <a:rPr lang="en-US" dirty="0"/>
              <a:t>Heuristic function that estimates the merits of each node we generate. </a:t>
            </a:r>
            <a:r>
              <a:rPr lang="en-US" b="1" i="1" dirty="0"/>
              <a:t>f’ = </a:t>
            </a:r>
            <a:r>
              <a:rPr lang="en-US" i="1" dirty="0"/>
              <a:t>g </a:t>
            </a:r>
            <a:r>
              <a:rPr lang="en-US" dirty="0"/>
              <a:t>+ </a:t>
            </a:r>
            <a:r>
              <a:rPr lang="en-US" i="1" dirty="0"/>
              <a:t>h’. </a:t>
            </a:r>
            <a:r>
              <a:rPr lang="en-US" b="1" i="1" dirty="0"/>
              <a:t>f’ </a:t>
            </a:r>
            <a:r>
              <a:rPr lang="en-US" dirty="0"/>
              <a:t>represents an estimate of the cost of getting from the initial state to a goal state along with the path that generated the current node.</a:t>
            </a:r>
            <a:endParaRPr lang="en-US" sz="2400" dirty="0"/>
          </a:p>
          <a:p>
            <a:pPr lvl="0"/>
            <a:r>
              <a:rPr lang="en-US" b="1" i="1" dirty="0"/>
              <a:t>g: </a:t>
            </a:r>
            <a:r>
              <a:rPr lang="en-US" dirty="0"/>
              <a:t>The function </a:t>
            </a:r>
            <a:r>
              <a:rPr lang="en-US" i="1" dirty="0"/>
              <a:t>g </a:t>
            </a:r>
            <a:r>
              <a:rPr lang="en-US" dirty="0"/>
              <a:t>is a measure of the cost of getting from initial state to the current node.</a:t>
            </a:r>
            <a:endParaRPr lang="en-US" sz="2400" dirty="0"/>
          </a:p>
          <a:p>
            <a:pPr lvl="0"/>
            <a:r>
              <a:rPr lang="en-US" b="1" i="1" dirty="0"/>
              <a:t>h’</a:t>
            </a:r>
            <a:r>
              <a:rPr lang="en-US" i="1" dirty="0"/>
              <a:t>: </a:t>
            </a:r>
            <a:r>
              <a:rPr lang="en-US" dirty="0"/>
              <a:t>The function </a:t>
            </a:r>
            <a:r>
              <a:rPr lang="en-US" i="1" dirty="0"/>
              <a:t>h’ </a:t>
            </a:r>
            <a:r>
              <a:rPr lang="en-US" dirty="0"/>
              <a:t>is an estimate of the additional cost of getting from the current node to a goal state.</a:t>
            </a:r>
            <a:endParaRPr lang="en-US" sz="2400" dirty="0"/>
          </a:p>
          <a:p>
            <a:pPr lvl="1"/>
            <a:r>
              <a:rPr lang="en-US" dirty="0"/>
              <a:t>The algorithm also uses the lists: OPEN and CLOSED</a:t>
            </a:r>
            <a:endParaRPr lang="en-US" sz="2000" dirty="0"/>
          </a:p>
          <a:p>
            <a:endParaRPr lang="en-US" dirty="0"/>
          </a:p>
        </p:txBody>
      </p:sp>
    </p:spTree>
    <p:extLst>
      <p:ext uri="{BB962C8B-B14F-4D97-AF65-F5344CB8AC3E}">
        <p14:creationId xmlns:p14="http://schemas.microsoft.com/office/powerpoint/2010/main" val="333297431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639" y="270456"/>
            <a:ext cx="10890161" cy="5906507"/>
          </a:xfrm>
        </p:spPr>
        <p:txBody>
          <a:bodyPr>
            <a:normAutofit/>
          </a:bodyPr>
          <a:lstStyle/>
          <a:p>
            <a:r>
              <a:rPr lang="en-US" b="1" dirty="0"/>
              <a:t>Algorithm: A*</a:t>
            </a:r>
          </a:p>
          <a:p>
            <a:pPr lvl="0"/>
            <a:r>
              <a:rPr lang="en-US" i="1" dirty="0"/>
              <a:t>Start with OPEN containing only initial node. Set that node’s g value to 0, its h’ value to whatever it is, and its f’ value to h’+0 or h’. Set CLOSED to empty list.</a:t>
            </a:r>
            <a:endParaRPr lang="en-US" dirty="0"/>
          </a:p>
          <a:p>
            <a:pPr lvl="0"/>
            <a:r>
              <a:rPr lang="en-US" i="1" dirty="0"/>
              <a:t>Until a goal node is found, repeat the following procedure: If there are no nodes on OPEN, report failure. Otherwise select the node on OPEN with the lowest f’ value. Call it BESTNODE. Remove it from OPEN. Place it in CLOSED. See if the BESTNODE is a goal state. If so exit and report a solution. Otherwise, generate the successors of BESTNODE but do not set the BESTNODE to point to them yet. For each of the SUCCESSOR, do the following:</a:t>
            </a:r>
            <a:endParaRPr lang="en-US" dirty="0"/>
          </a:p>
          <a:p>
            <a:endParaRPr lang="en-US" dirty="0"/>
          </a:p>
        </p:txBody>
      </p:sp>
    </p:spTree>
    <p:extLst>
      <p:ext uri="{BB962C8B-B14F-4D97-AF65-F5344CB8AC3E}">
        <p14:creationId xmlns:p14="http://schemas.microsoft.com/office/powerpoint/2010/main" val="358865414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155" y="528034"/>
            <a:ext cx="11114468" cy="5648929"/>
          </a:xfrm>
        </p:spPr>
        <p:txBody>
          <a:bodyPr>
            <a:normAutofit/>
          </a:bodyPr>
          <a:lstStyle/>
          <a:p>
            <a:pPr lvl="1"/>
            <a:r>
              <a:rPr lang="en-US" i="1" dirty="0"/>
              <a:t>Set SUCCESSOR to point back to BESTNODE. These backwards links will make it possible to recover the path once a solution is found.</a:t>
            </a:r>
            <a:endParaRPr lang="en-US" sz="2000" dirty="0"/>
          </a:p>
          <a:p>
            <a:pPr lvl="1"/>
            <a:r>
              <a:rPr lang="en-US" i="1" dirty="0"/>
              <a:t>Compute g(SUCCESSOR) = g(BESTNODE) + the cost of getting from BESTNODE to SUCCESSOR</a:t>
            </a:r>
            <a:endParaRPr lang="en-US" sz="2000" dirty="0"/>
          </a:p>
          <a:p>
            <a:pPr lvl="1"/>
            <a:r>
              <a:rPr lang="en-US" i="1" dirty="0"/>
              <a:t>See if SUCCESSOR is the same as any node on OPEN. If so call the node OLD.</a:t>
            </a:r>
            <a:endParaRPr lang="en-US" sz="2000" dirty="0"/>
          </a:p>
          <a:p>
            <a:pPr lvl="2"/>
            <a:r>
              <a:rPr lang="en-US" i="1" dirty="0"/>
              <a:t>Check whether it is cheaper to get to OLD via its current parent or to SUCESSOR via BESTNODE by comparing their g values.</a:t>
            </a:r>
            <a:endParaRPr lang="en-US" sz="1800" dirty="0"/>
          </a:p>
          <a:p>
            <a:pPr lvl="2"/>
            <a:r>
              <a:rPr lang="en-US" i="1" dirty="0"/>
              <a:t>If OLD is cheaper, then do nothing. If SUCCESSOR is cheaper then reset</a:t>
            </a:r>
            <a:endParaRPr lang="en-US" sz="1800" dirty="0"/>
          </a:p>
          <a:p>
            <a:r>
              <a:rPr lang="en-US" i="1" dirty="0"/>
              <a:t>OLD’s parent link to point to BESTNODE.</a:t>
            </a:r>
            <a:endParaRPr lang="en-US" sz="2400" dirty="0"/>
          </a:p>
          <a:p>
            <a:pPr lvl="2"/>
            <a:r>
              <a:rPr lang="en-US" i="1" dirty="0"/>
              <a:t>Record the new cheaper path in g(OLD) and update f ‘(OLD).</a:t>
            </a:r>
            <a:endParaRPr lang="en-US" sz="1800" dirty="0"/>
          </a:p>
          <a:p>
            <a:pPr lvl="1"/>
            <a:r>
              <a:rPr lang="en-US" i="1" dirty="0"/>
              <a:t>If SUCCESSOR was not on OPEN, see if it is on CLOSED. If so, call the node on CLOSED OLD and add OLD to the list of BESTNODE’s successors.</a:t>
            </a:r>
            <a:endParaRPr lang="en-US" sz="2000" dirty="0"/>
          </a:p>
          <a:p>
            <a:pPr lvl="1"/>
            <a:r>
              <a:rPr lang="en-US" i="1" dirty="0"/>
              <a:t>If SUCCESSOR was not already on either OPEN or CLOSED, then put it on OPEN and add it to the list of BESTNODE’s successors. Compute f’(SUCCESSOR) = g(SUCCESSOR) + h’(SUCCESSOR).</a:t>
            </a:r>
            <a:endParaRPr lang="en-US" sz="2000" dirty="0"/>
          </a:p>
          <a:p>
            <a:endParaRPr lang="en-US" dirty="0"/>
          </a:p>
        </p:txBody>
      </p:sp>
    </p:spTree>
    <p:extLst>
      <p:ext uri="{BB962C8B-B14F-4D97-AF65-F5344CB8AC3E}">
        <p14:creationId xmlns:p14="http://schemas.microsoft.com/office/powerpoint/2010/main" val="108974392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9093"/>
            <a:ext cx="10515600" cy="5867870"/>
          </a:xfrm>
        </p:spPr>
        <p:txBody>
          <a:bodyPr>
            <a:normAutofit/>
          </a:bodyPr>
          <a:lstStyle/>
          <a:p>
            <a:r>
              <a:rPr lang="en-US" b="1" dirty="0"/>
              <a:t>Observations about A*</a:t>
            </a:r>
          </a:p>
          <a:p>
            <a:pPr lvl="2"/>
            <a:r>
              <a:rPr lang="en-US" sz="2400" dirty="0"/>
              <a:t>Role of g function: This lets us choose which node to expand next on the basis of not only of how good the node itself looks, but also on the basis of how good the path to the node was.</a:t>
            </a:r>
            <a:endParaRPr lang="en-US" dirty="0"/>
          </a:p>
          <a:p>
            <a:pPr lvl="2"/>
            <a:r>
              <a:rPr lang="en-US" sz="2400" dirty="0"/>
              <a:t>h’, the distance of a node to the goal. If h’ is a perfect estimator of h, then A* will converge immediately to the goal with no search.</a:t>
            </a:r>
          </a:p>
          <a:p>
            <a:r>
              <a:rPr lang="en-US" b="1" dirty="0"/>
              <a:t>Admissibility of A*</a:t>
            </a:r>
            <a:endParaRPr lang="en-US" sz="3200" dirty="0"/>
          </a:p>
          <a:p>
            <a:pPr lvl="2"/>
            <a:r>
              <a:rPr lang="en-US" sz="2400" dirty="0"/>
              <a:t>A heuristic function h’(n) is said to be admissible if it never overestimates the cost of</a:t>
            </a:r>
            <a:r>
              <a:rPr lang="en-US" dirty="0"/>
              <a:t> </a:t>
            </a:r>
            <a:r>
              <a:rPr lang="en-US" sz="2400" dirty="0"/>
              <a:t>getting to a goal state.</a:t>
            </a:r>
          </a:p>
          <a:p>
            <a:pPr lvl="2"/>
            <a:r>
              <a:rPr lang="en-US" sz="2400" dirty="0"/>
              <a:t>i.e. if the true minimum cost of getting from node n to a goal state is C then h must satisfy:	h’(n) ≤ C</a:t>
            </a:r>
            <a:endParaRPr lang="en-US" dirty="0"/>
          </a:p>
          <a:p>
            <a:pPr lvl="2"/>
            <a:r>
              <a:rPr lang="en-US" sz="2400" dirty="0"/>
              <a:t>If h’ is a perfect estimator of h, then A* will converge immediately to the goal state with no search.</a:t>
            </a:r>
            <a:endParaRPr lang="en-US" dirty="0"/>
          </a:p>
          <a:p>
            <a:pPr lvl="2"/>
            <a:r>
              <a:rPr lang="en-US" sz="2400" dirty="0"/>
              <a:t>If h’ never overestimates h, then A* algorithm is guaranteed to find an optimal path if one exists.</a:t>
            </a:r>
            <a:endParaRPr lang="en-US" dirty="0"/>
          </a:p>
          <a:p>
            <a:pPr lvl="2"/>
            <a:endParaRPr lang="en-US" sz="1800" dirty="0"/>
          </a:p>
          <a:p>
            <a:endParaRPr lang="en-US" dirty="0"/>
          </a:p>
        </p:txBody>
      </p:sp>
    </p:spTree>
    <p:extLst>
      <p:ext uri="{BB962C8B-B14F-4D97-AF65-F5344CB8AC3E}">
        <p14:creationId xmlns:p14="http://schemas.microsoft.com/office/powerpoint/2010/main" val="2944851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Applications of AI</a:t>
            </a:r>
          </a:p>
        </p:txBody>
      </p:sp>
      <p:sp>
        <p:nvSpPr>
          <p:cNvPr id="3" name="Content Placeholder 2"/>
          <p:cNvSpPr>
            <a:spLocks noGrp="1"/>
          </p:cNvSpPr>
          <p:nvPr>
            <p:ph idx="1"/>
          </p:nvPr>
        </p:nvSpPr>
        <p:spPr>
          <a:xfrm>
            <a:off x="231820" y="1120462"/>
            <a:ext cx="11960180" cy="5615189"/>
          </a:xfrm>
        </p:spPr>
        <p:txBody>
          <a:bodyPr>
            <a:normAutofit/>
          </a:bodyPr>
          <a:lstStyle/>
          <a:p>
            <a:pPr lvl="0"/>
            <a:r>
              <a:rPr lang="en-US" dirty="0"/>
              <a:t>AI has been dominant in various fields such as −</a:t>
            </a:r>
          </a:p>
          <a:p>
            <a:pPr lvl="0" algn="just"/>
            <a:r>
              <a:rPr lang="en-US" b="1" dirty="0"/>
              <a:t>Gaming</a:t>
            </a:r>
            <a:r>
              <a:rPr lang="en-US" dirty="0"/>
              <a:t> − AI plays vital role in strategic games such as chess, poker, tic-tac-toe, etc., where machine can think of large number of possible positions based on heuristic knowledge.</a:t>
            </a:r>
          </a:p>
          <a:p>
            <a:r>
              <a:rPr lang="en-US" b="1" dirty="0"/>
              <a:t>Natural Language Processing </a:t>
            </a:r>
            <a:r>
              <a:rPr lang="en-US" dirty="0"/>
              <a:t>− It is possible to interact with the computer that understands natural language spoken by humans.</a:t>
            </a:r>
          </a:p>
          <a:p>
            <a:pPr lvl="0"/>
            <a:r>
              <a:rPr lang="en-US" b="1" dirty="0"/>
              <a:t>Expert Systems </a:t>
            </a:r>
            <a:r>
              <a:rPr lang="en-US" dirty="0"/>
              <a:t>− There are some applications which integrate machine, software, and special information to impart reasoning and advising. They provide explanation and advice to the users.</a:t>
            </a:r>
          </a:p>
          <a:p>
            <a:pPr lvl="0"/>
            <a:r>
              <a:rPr lang="en-US" b="1" dirty="0"/>
              <a:t>Computer Vision Systems </a:t>
            </a:r>
            <a:r>
              <a:rPr lang="en-US" dirty="0"/>
              <a:t>− These systems understand, interpret, and comprehend visual input on the computer.</a:t>
            </a:r>
          </a:p>
          <a:p>
            <a:endParaRPr lang="en-US" dirty="0"/>
          </a:p>
        </p:txBody>
      </p:sp>
    </p:spTree>
    <p:extLst>
      <p:ext uri="{BB962C8B-B14F-4D97-AF65-F5344CB8AC3E}">
        <p14:creationId xmlns:p14="http://schemas.microsoft.com/office/powerpoint/2010/main" val="54743255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Problem Reduction</a:t>
            </a:r>
            <a:endParaRPr lang="en-US" dirty="0"/>
          </a:p>
        </p:txBody>
      </p:sp>
      <p:sp>
        <p:nvSpPr>
          <p:cNvPr id="3" name="Content Placeholder 2"/>
          <p:cNvSpPr>
            <a:spLocks noGrp="1"/>
          </p:cNvSpPr>
          <p:nvPr>
            <p:ph idx="1"/>
          </p:nvPr>
        </p:nvSpPr>
        <p:spPr>
          <a:xfrm>
            <a:off x="838200" y="1442434"/>
            <a:ext cx="10515600" cy="4734529"/>
          </a:xfrm>
        </p:spPr>
        <p:txBody>
          <a:bodyPr>
            <a:normAutofit fontScale="92500" lnSpcReduction="20000"/>
          </a:bodyPr>
          <a:lstStyle/>
          <a:p>
            <a:r>
              <a:rPr lang="en-US" b="1" u="sng" dirty="0"/>
              <a:t>AND-OR graphs</a:t>
            </a:r>
            <a:endParaRPr lang="en-US" dirty="0"/>
          </a:p>
          <a:p>
            <a:pPr lvl="0"/>
            <a:r>
              <a:rPr lang="en-US" dirty="0"/>
              <a:t>AND-OR graph (or tree) is useful for representing the solution of problems that can be solved by decomposing them into a set of smaller problems, all of which must then be solved.</a:t>
            </a:r>
          </a:p>
          <a:p>
            <a:pPr lvl="0"/>
            <a:r>
              <a:rPr lang="en-US" dirty="0"/>
              <a:t>This decomposition or reduction generates arcs that we call AND arcs.</a:t>
            </a:r>
          </a:p>
          <a:p>
            <a:pPr lvl="0"/>
            <a:r>
              <a:rPr lang="en-US" dirty="0"/>
              <a:t>One AND arc may point to any numbers of successor nodes. All of which must then be solved in order for the arc to point solution.</a:t>
            </a:r>
          </a:p>
          <a:p>
            <a:pPr lvl="0"/>
            <a:r>
              <a:rPr lang="en-US" dirty="0"/>
              <a:t>In order to find solution in an AND-OR graph we need an algorithm similar to  best –first search but with the ability to handle the AND arcs appropriately.</a:t>
            </a:r>
          </a:p>
          <a:p>
            <a:pPr lvl="0"/>
            <a:r>
              <a:rPr lang="en-US" b="1" i="1" dirty="0"/>
              <a:t>We define FUTILITY, if the estimated cost of solution becomes greater than the value of FUTILITY then we abandon the search, FUTILITY should be chosen to correspond to a threshold</a:t>
            </a:r>
            <a:r>
              <a:rPr lang="en-US" dirty="0"/>
              <a:t>.</a:t>
            </a:r>
            <a:endParaRPr lang="en-US" b="1" i="1" dirty="0"/>
          </a:p>
          <a:p>
            <a:endParaRPr lang="en-US" dirty="0"/>
          </a:p>
        </p:txBody>
      </p:sp>
    </p:spTree>
    <p:extLst>
      <p:ext uri="{BB962C8B-B14F-4D97-AF65-F5344CB8AC3E}">
        <p14:creationId xmlns:p14="http://schemas.microsoft.com/office/powerpoint/2010/main" val="383934922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4851"/>
            <a:ext cx="10515600" cy="5842112"/>
          </a:xfrm>
        </p:spPr>
        <p:txBody>
          <a:bodyPr/>
          <a:lstStyle/>
          <a:p>
            <a:pPr lvl="0"/>
            <a:r>
              <a:rPr lang="en-US" dirty="0"/>
              <a:t>In following figure AND arcs are indicated with a line connecting all the components.</a:t>
            </a:r>
          </a:p>
          <a:p>
            <a:pPr lvl="0"/>
            <a:endParaRPr lang="en-US" dirty="0"/>
          </a:p>
          <a:p>
            <a:endParaRPr lang="en-US" dirty="0"/>
          </a:p>
        </p:txBody>
      </p:sp>
      <p:pic>
        <p:nvPicPr>
          <p:cNvPr id="4" name="image12.png"/>
          <p:cNvPicPr/>
          <p:nvPr/>
        </p:nvPicPr>
        <p:blipFill>
          <a:blip r:embed="rId2" cstate="print"/>
          <a:stretch>
            <a:fillRect/>
          </a:stretch>
        </p:blipFill>
        <p:spPr>
          <a:xfrm>
            <a:off x="3206839" y="1584101"/>
            <a:ext cx="6027313" cy="2300829"/>
          </a:xfrm>
          <a:prstGeom prst="rect">
            <a:avLst/>
          </a:prstGeom>
        </p:spPr>
      </p:pic>
    </p:spTree>
    <p:extLst>
      <p:ext uri="{BB962C8B-B14F-4D97-AF65-F5344CB8AC3E}">
        <p14:creationId xmlns:p14="http://schemas.microsoft.com/office/powerpoint/2010/main" val="37434310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AO* Algorithm</a:t>
            </a:r>
            <a:endParaRPr lang="en-US" dirty="0"/>
          </a:p>
        </p:txBody>
      </p:sp>
      <p:sp>
        <p:nvSpPr>
          <p:cNvPr id="3" name="Content Placeholder 2"/>
          <p:cNvSpPr>
            <a:spLocks noGrp="1"/>
          </p:cNvSpPr>
          <p:nvPr>
            <p:ph idx="1"/>
          </p:nvPr>
        </p:nvSpPr>
        <p:spPr>
          <a:xfrm>
            <a:off x="334851" y="1339402"/>
            <a:ext cx="11603864" cy="5518597"/>
          </a:xfrm>
        </p:spPr>
        <p:txBody>
          <a:bodyPr>
            <a:normAutofit lnSpcReduction="10000"/>
          </a:bodyPr>
          <a:lstStyle/>
          <a:p>
            <a:pPr lvl="1"/>
            <a:r>
              <a:rPr lang="en-US" sz="2800" dirty="0"/>
              <a:t>Rather than the two lists, OPEN and CLOSED, that were used in the A* algorithm, the AO* algorithm will use a single structure GRAPH, representing the part of the search graph that has been explicitly generated so far.</a:t>
            </a:r>
            <a:endParaRPr lang="en-US" dirty="0"/>
          </a:p>
          <a:p>
            <a:pPr lvl="1"/>
            <a:r>
              <a:rPr lang="en-US" sz="2800" dirty="0"/>
              <a:t>Each node in the graph will point both down to its immediate successors and up to its immediate predecessors.</a:t>
            </a:r>
            <a:endParaRPr lang="en-US" dirty="0"/>
          </a:p>
          <a:p>
            <a:pPr lvl="1"/>
            <a:r>
              <a:rPr lang="en-US" sz="2800" dirty="0"/>
              <a:t>Each node in the graph will also have associated with it an </a:t>
            </a:r>
            <a:r>
              <a:rPr lang="en-US" sz="2800" i="1" dirty="0"/>
              <a:t>h' </a:t>
            </a:r>
            <a:r>
              <a:rPr lang="en-US" sz="2800" dirty="0"/>
              <a:t>value, an estimate of the cost of a path from itself to a set of solution nodes.</a:t>
            </a:r>
            <a:endParaRPr lang="en-US" dirty="0"/>
          </a:p>
          <a:p>
            <a:pPr lvl="1"/>
            <a:r>
              <a:rPr lang="en-US" sz="2800" dirty="0"/>
              <a:t>We will not store </a:t>
            </a:r>
            <a:r>
              <a:rPr lang="en-US" sz="2800" i="1" dirty="0"/>
              <a:t>g </a:t>
            </a:r>
            <a:r>
              <a:rPr lang="en-US" sz="2800" dirty="0"/>
              <a:t>(the cost of getting from the start node to the current node) as we did in the A* algorithm.</a:t>
            </a:r>
            <a:endParaRPr lang="en-US" dirty="0"/>
          </a:p>
          <a:p>
            <a:pPr lvl="1"/>
            <a:r>
              <a:rPr lang="en-US" sz="2800" dirty="0"/>
              <a:t>And such a value is not necessary because of the top-down traversing of the edge</a:t>
            </a:r>
          </a:p>
          <a:p>
            <a:pPr lvl="1"/>
            <a:r>
              <a:rPr lang="en-US" sz="2800" dirty="0"/>
              <a:t>which guarantees that only nodes that are on the best path will ever be considered for expansion.</a:t>
            </a:r>
          </a:p>
          <a:p>
            <a:endParaRPr lang="en-US" dirty="0"/>
          </a:p>
        </p:txBody>
      </p:sp>
    </p:spTree>
    <p:extLst>
      <p:ext uri="{BB962C8B-B14F-4D97-AF65-F5344CB8AC3E}">
        <p14:creationId xmlns:p14="http://schemas.microsoft.com/office/powerpoint/2010/main" val="213959826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Algorithm: AO*</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Let GRAPH consist only of the node representing the initial state. Call this node INIT, Compute VINIT.</a:t>
            </a:r>
            <a:endParaRPr lang="en-US" sz="2400" dirty="0"/>
          </a:p>
          <a:p>
            <a:pPr lvl="0"/>
            <a:r>
              <a:rPr lang="en-US" dirty="0"/>
              <a:t>Until INIT is labeled SOLVED or until INIT's h' value becomes greater than FUTILITY, repeat the following procedure:</a:t>
            </a:r>
            <a:endParaRPr lang="en-US" sz="2400" dirty="0"/>
          </a:p>
          <a:p>
            <a:pPr lvl="1"/>
            <a:r>
              <a:rPr lang="en-US" dirty="0"/>
              <a:t>Trace the labeled arcs from INIT and select for expansion one of the as yet unexpanded nodes that occurs on this path. Call the selected node </a:t>
            </a:r>
            <a:r>
              <a:rPr lang="en-US" dirty="0" err="1"/>
              <a:t>NODE</a:t>
            </a:r>
            <a:r>
              <a:rPr lang="en-US" dirty="0"/>
              <a:t>.</a:t>
            </a:r>
            <a:endParaRPr lang="en-US" sz="2000" dirty="0"/>
          </a:p>
          <a:p>
            <a:pPr lvl="1"/>
            <a:r>
              <a:rPr lang="en-US" dirty="0"/>
              <a:t>Generate the successors of NODE. If there are none, then assign FUTILITY as the h' value of NODE. This is equivalent to saying that NODE is not solvable. If there are successors, then for each one (called SUCCESSOR) that is not also an ancestor of NODE do the following:</a:t>
            </a:r>
            <a:endParaRPr lang="en-US" sz="2000" dirty="0"/>
          </a:p>
          <a:p>
            <a:pPr lvl="2"/>
            <a:r>
              <a:rPr lang="en-US" dirty="0"/>
              <a:t>Add SUCCESSOR to GRAPH</a:t>
            </a:r>
            <a:endParaRPr lang="en-US" sz="1800" dirty="0"/>
          </a:p>
          <a:p>
            <a:pPr lvl="2"/>
            <a:r>
              <a:rPr lang="en-US" dirty="0"/>
              <a:t>If SUCCESSOR is a terminal node, label it SOLVED and assign it an h' value of 0</a:t>
            </a:r>
            <a:endParaRPr lang="en-US" sz="1800" dirty="0"/>
          </a:p>
          <a:p>
            <a:pPr lvl="2"/>
            <a:r>
              <a:rPr lang="en-US" dirty="0"/>
              <a:t>If SUCCESSOR is not a terminal node, compute its h' value</a:t>
            </a:r>
            <a:endParaRPr lang="en-US" sz="1800" dirty="0"/>
          </a:p>
          <a:p>
            <a:endParaRPr lang="en-US" dirty="0"/>
          </a:p>
        </p:txBody>
      </p:sp>
    </p:spTree>
    <p:extLst>
      <p:ext uri="{BB962C8B-B14F-4D97-AF65-F5344CB8AC3E}">
        <p14:creationId xmlns:p14="http://schemas.microsoft.com/office/powerpoint/2010/main" val="25140727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487" y="283335"/>
            <a:ext cx="11397803" cy="6452316"/>
          </a:xfrm>
        </p:spPr>
        <p:txBody>
          <a:bodyPr>
            <a:noAutofit/>
          </a:bodyPr>
          <a:lstStyle/>
          <a:p>
            <a:pPr lvl="1"/>
            <a:r>
              <a:rPr lang="en-US" dirty="0"/>
              <a:t>Propagate the newly discovered information up the graph by doing the following: Let S be a set of nodes that have been labeled SOLVED or whose h' values have been changed and so need to have values propagated back to their parents. Initialize S to NODE. Until S is empty, repeat the, following procedure:</a:t>
            </a:r>
            <a:endParaRPr lang="en-US" sz="2000" dirty="0"/>
          </a:p>
          <a:p>
            <a:pPr lvl="2"/>
            <a:r>
              <a:rPr lang="en-US" dirty="0"/>
              <a:t>If possible, select from S a node none of whose descendants in GRAPH occurs in S. If there is no such node, select any node from S. Call this node CURRENT, and remove it from S.</a:t>
            </a:r>
            <a:endParaRPr lang="en-US" sz="1800" dirty="0"/>
          </a:p>
          <a:p>
            <a:pPr lvl="2"/>
            <a:r>
              <a:rPr lang="en-US" dirty="0"/>
              <a:t>Compute the cost of each of the arcs emerging from CURRENT. The cost of each arc is equal to the sum of the h' values of each of the nodes at the end of the arc plus whatever the cost of the arc itself is. Assign as CURRENT'S new h' value the minimum of the costs just computed for the arcs emerging from it.</a:t>
            </a:r>
            <a:endParaRPr lang="en-US" sz="1800" dirty="0"/>
          </a:p>
          <a:p>
            <a:pPr lvl="2"/>
            <a:r>
              <a:rPr lang="en-US" dirty="0"/>
              <a:t>Mark the best path out of CURRENT by marking the arc that had the minimum cost as computed in the previous step.</a:t>
            </a:r>
            <a:endParaRPr lang="en-US" sz="1800" dirty="0"/>
          </a:p>
          <a:p>
            <a:pPr lvl="2"/>
            <a:r>
              <a:rPr lang="en-US" dirty="0"/>
              <a:t>Mark CURRENT SOLVED if all of the nodes connected to it through the new labeled arc have been labeled SOLVED.</a:t>
            </a:r>
            <a:endParaRPr lang="en-US" sz="1800" dirty="0"/>
          </a:p>
          <a:p>
            <a:pPr lvl="2"/>
            <a:r>
              <a:rPr lang="en-US" dirty="0"/>
              <a:t>If CURRENT has been labeled SOLVED or if the cost of CURRENT was just changed, then its new status must be propagated back up the graph. So add all of the ancestors of CURRENT to S.</a:t>
            </a:r>
            <a:endParaRPr lang="en-US" sz="1800" dirty="0"/>
          </a:p>
          <a:p>
            <a:endParaRPr lang="en-US" dirty="0"/>
          </a:p>
        </p:txBody>
      </p:sp>
    </p:spTree>
    <p:extLst>
      <p:ext uri="{BB962C8B-B14F-4D97-AF65-F5344CB8AC3E}">
        <p14:creationId xmlns:p14="http://schemas.microsoft.com/office/powerpoint/2010/main" val="360749759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b="1" dirty="0"/>
              <a:t>Constraint Satisfaction</a:t>
            </a:r>
            <a:endParaRPr lang="en-US" dirty="0"/>
          </a:p>
        </p:txBody>
      </p:sp>
      <p:sp>
        <p:nvSpPr>
          <p:cNvPr id="5" name="Content Placeholder 4"/>
          <p:cNvSpPr>
            <a:spLocks noGrp="1"/>
          </p:cNvSpPr>
          <p:nvPr>
            <p:ph idx="1"/>
          </p:nvPr>
        </p:nvSpPr>
        <p:spPr>
          <a:xfrm>
            <a:off x="360607" y="1287886"/>
            <a:ext cx="11565229" cy="5570113"/>
          </a:xfrm>
        </p:spPr>
        <p:txBody>
          <a:bodyPr>
            <a:normAutofit lnSpcReduction="10000"/>
          </a:bodyPr>
          <a:lstStyle/>
          <a:p>
            <a:pPr lvl="1"/>
            <a:r>
              <a:rPr lang="en-US" dirty="0"/>
              <a:t>Constraint satisfaction is a search procedure that operates in a space of constraint sets. The initial state contains the constraints that are originally given in the problem description.</a:t>
            </a:r>
          </a:p>
          <a:p>
            <a:pPr lvl="1"/>
            <a:r>
              <a:rPr lang="en-US" dirty="0"/>
              <a:t>A goal state is any state that has been constrained “enough” where “enough” must be defined for each problem.</a:t>
            </a:r>
          </a:p>
          <a:p>
            <a:pPr lvl="1"/>
            <a:r>
              <a:rPr lang="en-US" dirty="0"/>
              <a:t>For example, in </a:t>
            </a:r>
            <a:r>
              <a:rPr lang="en-US" dirty="0" err="1"/>
              <a:t>cryptarithmetic</a:t>
            </a:r>
            <a:r>
              <a:rPr lang="en-US" dirty="0"/>
              <a:t> problems, enough means that each letter has been assigned a unique numeric value.</a:t>
            </a:r>
          </a:p>
          <a:p>
            <a:pPr lvl="1"/>
            <a:r>
              <a:rPr lang="en-US" dirty="0"/>
              <a:t>Constraint Satisfaction problems in AI have goal of discovering some problem state that satisfies a given set of constraints.</a:t>
            </a:r>
          </a:p>
          <a:p>
            <a:pPr lvl="1"/>
            <a:r>
              <a:rPr lang="en-US" dirty="0"/>
              <a:t>Design tasks can be viewed as constraint satisfaction problems in which a design must be created within fixed limits on time, cost, and materials.</a:t>
            </a:r>
          </a:p>
          <a:p>
            <a:pPr lvl="1"/>
            <a:r>
              <a:rPr lang="en-US" dirty="0"/>
              <a:t>Constraint Satisfaction is a two-step process:</a:t>
            </a:r>
          </a:p>
          <a:p>
            <a:pPr lvl="0"/>
            <a:r>
              <a:rPr lang="en-US" sz="2400" dirty="0"/>
              <a:t>First constraints are discovered and propagated as far as possible throughout the system.</a:t>
            </a:r>
          </a:p>
          <a:p>
            <a:pPr lvl="0"/>
            <a:r>
              <a:rPr lang="en-US" sz="2400" dirty="0"/>
              <a:t>Then if there is still not a solution, search begins. A guess about something is made and added as a new constraint.</a:t>
            </a:r>
          </a:p>
          <a:p>
            <a:pPr lvl="1"/>
            <a:endParaRPr lang="en-US" sz="2000" dirty="0"/>
          </a:p>
          <a:p>
            <a:endParaRPr lang="en-US" dirty="0"/>
          </a:p>
        </p:txBody>
      </p:sp>
    </p:spTree>
    <p:extLst>
      <p:ext uri="{BB962C8B-B14F-4D97-AF65-F5344CB8AC3E}">
        <p14:creationId xmlns:p14="http://schemas.microsoft.com/office/powerpoint/2010/main" val="251167420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7577"/>
            <a:ext cx="10515600" cy="5919386"/>
          </a:xfrm>
        </p:spPr>
        <p:txBody>
          <a:bodyPr>
            <a:normAutofit fontScale="77500" lnSpcReduction="20000"/>
          </a:bodyPr>
          <a:lstStyle/>
          <a:p>
            <a:r>
              <a:rPr lang="en-US" b="1" dirty="0"/>
              <a:t>Algorithm: Constraint Satisfaction</a:t>
            </a:r>
            <a:endParaRPr lang="en-US" sz="2400" dirty="0"/>
          </a:p>
          <a:p>
            <a:pPr lvl="0"/>
            <a:r>
              <a:rPr lang="en-US" i="1" dirty="0"/>
              <a:t>Propagate available constraints. To do this first set OPEN to set of all objects that must have values assigned to them in a complete solution. Then do until an inconsistency is detected or until OPEN is empty:</a:t>
            </a:r>
            <a:endParaRPr lang="en-US" sz="2400" dirty="0"/>
          </a:p>
          <a:p>
            <a:pPr lvl="1"/>
            <a:r>
              <a:rPr lang="en-US" i="1" dirty="0"/>
              <a:t>Select an object OB from OPEN. Strengthen as much as possible the set of constraints that apply to OB.</a:t>
            </a:r>
            <a:endParaRPr lang="en-US" sz="2000" dirty="0"/>
          </a:p>
          <a:p>
            <a:pPr lvl="1"/>
            <a:r>
              <a:rPr lang="en-US" i="1" dirty="0"/>
              <a:t>If this set is different from the set that was assigned the last time OB was examined or if this is the first time OB has been examined, then add to OPEN all objects that share any constraints with OB.</a:t>
            </a:r>
            <a:endParaRPr lang="en-US" sz="2000" dirty="0"/>
          </a:p>
          <a:p>
            <a:pPr lvl="1"/>
            <a:r>
              <a:rPr lang="en-US" i="1" dirty="0"/>
              <a:t>Remove OB from OPEN.</a:t>
            </a:r>
            <a:endParaRPr lang="en-US" sz="2000" dirty="0"/>
          </a:p>
          <a:p>
            <a:pPr lvl="0"/>
            <a:r>
              <a:rPr lang="en-US" i="1" dirty="0"/>
              <a:t>If the union of the constraints discovered above defines a solution, then quit and report the solution.</a:t>
            </a:r>
            <a:endParaRPr lang="en-US" sz="2400" dirty="0"/>
          </a:p>
          <a:p>
            <a:pPr lvl="0"/>
            <a:r>
              <a:rPr lang="en-US" i="1" dirty="0"/>
              <a:t>If the union of the constraints discovered above defines a contradiction, then return the</a:t>
            </a:r>
            <a:br>
              <a:rPr lang="en-US" dirty="0"/>
            </a:br>
            <a:r>
              <a:rPr lang="en-US" sz="1600" i="1" dirty="0"/>
              <a:t> </a:t>
            </a:r>
            <a:endParaRPr lang="en-US" dirty="0"/>
          </a:p>
          <a:p>
            <a:r>
              <a:rPr lang="en-US" i="1" dirty="0"/>
              <a:t>failure.</a:t>
            </a:r>
            <a:endParaRPr lang="en-US" sz="2400" dirty="0"/>
          </a:p>
          <a:p>
            <a:pPr lvl="0"/>
            <a:r>
              <a:rPr lang="en-US" i="1" dirty="0"/>
              <a:t>If neither of the above occurs, then it is necessary to make a guess at something in order to proceed. To do this loop until a solution is found or all possible solutions have been eliminated:</a:t>
            </a:r>
            <a:endParaRPr lang="en-US" sz="2400" dirty="0"/>
          </a:p>
          <a:p>
            <a:pPr lvl="1"/>
            <a:r>
              <a:rPr lang="en-US" i="1" dirty="0"/>
              <a:t>Select an object whose value is not yet determined and select a way of strengthening the constraints on that object.</a:t>
            </a:r>
            <a:endParaRPr lang="en-US" sz="2000" dirty="0"/>
          </a:p>
          <a:p>
            <a:pPr lvl="1"/>
            <a:r>
              <a:rPr lang="en-US" i="1" dirty="0"/>
              <a:t>Recursively invoke constraint satisfaction with the current set of constraints augmented by strengthening constraint just selected.</a:t>
            </a:r>
            <a:endParaRPr lang="en-US" sz="2000" dirty="0"/>
          </a:p>
          <a:p>
            <a:endParaRPr lang="en-US" dirty="0"/>
          </a:p>
        </p:txBody>
      </p:sp>
    </p:spTree>
    <p:extLst>
      <p:ext uri="{BB962C8B-B14F-4D97-AF65-F5344CB8AC3E}">
        <p14:creationId xmlns:p14="http://schemas.microsoft.com/office/powerpoint/2010/main" val="239055278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Means-Ends Analysis</a:t>
            </a:r>
            <a:endParaRPr lang="en-US" dirty="0"/>
          </a:p>
        </p:txBody>
      </p:sp>
      <p:sp>
        <p:nvSpPr>
          <p:cNvPr id="3" name="Content Placeholder 2"/>
          <p:cNvSpPr>
            <a:spLocks noGrp="1"/>
          </p:cNvSpPr>
          <p:nvPr>
            <p:ph idx="1"/>
          </p:nvPr>
        </p:nvSpPr>
        <p:spPr>
          <a:xfrm>
            <a:off x="838200" y="1429555"/>
            <a:ext cx="10515600" cy="4747408"/>
          </a:xfrm>
        </p:spPr>
        <p:txBody>
          <a:bodyPr>
            <a:normAutofit fontScale="92500" lnSpcReduction="10000"/>
          </a:bodyPr>
          <a:lstStyle/>
          <a:p>
            <a:pPr lvl="1"/>
            <a:r>
              <a:rPr lang="en-US" dirty="0"/>
              <a:t>Collection of strategies presented so far can reason either forward or backward, but for a given problem, one direction or the other must be chosen.</a:t>
            </a:r>
            <a:endParaRPr lang="en-US" sz="2000" dirty="0"/>
          </a:p>
          <a:p>
            <a:pPr lvl="1"/>
            <a:r>
              <a:rPr lang="en-US" dirty="0"/>
              <a:t>A mixture of the two directions is appropriate. Such a mixed strategy would make it possible to solve the major parts of a problem first and then go back and solve the small problems that arise in “gluing” the big pieces together.</a:t>
            </a:r>
            <a:endParaRPr lang="en-US" sz="2000" dirty="0"/>
          </a:p>
          <a:p>
            <a:pPr lvl="1"/>
            <a:r>
              <a:rPr lang="en-US" dirty="0"/>
              <a:t>The technique of Means-Ends Analysis (MEA) allows us to do that.</a:t>
            </a:r>
            <a:endParaRPr lang="en-US" sz="2000" dirty="0"/>
          </a:p>
          <a:p>
            <a:pPr lvl="1"/>
            <a:r>
              <a:rPr lang="en-US" dirty="0"/>
              <a:t>MEA process centers around the detection of differences between the current state and the goal state.</a:t>
            </a:r>
            <a:endParaRPr lang="en-US" sz="2000" dirty="0"/>
          </a:p>
          <a:p>
            <a:pPr lvl="1"/>
            <a:r>
              <a:rPr lang="en-US" dirty="0"/>
              <a:t>Once such a difference is isolated, an operator that can reduce the difference must be found.</a:t>
            </a:r>
            <a:endParaRPr lang="en-US" sz="2000" dirty="0"/>
          </a:p>
          <a:p>
            <a:pPr lvl="1"/>
            <a:r>
              <a:rPr lang="en-US" dirty="0"/>
              <a:t>If the operator cannot be applied to the current state, we set up a sub-problem of getting to a state in which it can be applied.</a:t>
            </a:r>
            <a:endParaRPr lang="en-US" sz="2000" dirty="0"/>
          </a:p>
          <a:p>
            <a:pPr lvl="1"/>
            <a:r>
              <a:rPr lang="en-US" dirty="0"/>
              <a:t>The kind of backward chaining in which operators are selected and then sub-goals are set up to establish the preconditions of the operators is called operator sub-</a:t>
            </a:r>
            <a:r>
              <a:rPr lang="en-US" dirty="0" err="1"/>
              <a:t>goaling</a:t>
            </a:r>
            <a:endParaRPr lang="en-US" sz="2000" dirty="0"/>
          </a:p>
          <a:p>
            <a:endParaRPr lang="en-US" dirty="0"/>
          </a:p>
        </p:txBody>
      </p:sp>
    </p:spTree>
    <p:extLst>
      <p:ext uri="{BB962C8B-B14F-4D97-AF65-F5344CB8AC3E}">
        <p14:creationId xmlns:p14="http://schemas.microsoft.com/office/powerpoint/2010/main" val="134526899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335" y="386366"/>
            <a:ext cx="11668259" cy="5790597"/>
          </a:xfrm>
        </p:spPr>
        <p:txBody>
          <a:bodyPr>
            <a:normAutofit fontScale="92500" lnSpcReduction="20000"/>
          </a:bodyPr>
          <a:lstStyle/>
          <a:p>
            <a:r>
              <a:rPr lang="en-US" b="1" dirty="0"/>
              <a:t>Algorithm: Means-Ends Analysis</a:t>
            </a:r>
          </a:p>
          <a:p>
            <a:pPr lvl="0"/>
            <a:r>
              <a:rPr lang="en-US" i="1" dirty="0"/>
              <a:t>Compare CURRENT to GOAL. If there are no differences between them then return.</a:t>
            </a:r>
            <a:endParaRPr lang="en-US" sz="2400" dirty="0"/>
          </a:p>
          <a:p>
            <a:pPr lvl="0"/>
            <a:r>
              <a:rPr lang="en-US" i="1" dirty="0"/>
              <a:t>Otherwise, select the most important difference and reduce it by doing the following until success or failure is signaled:</a:t>
            </a:r>
            <a:endParaRPr lang="en-US" sz="2400" dirty="0"/>
          </a:p>
          <a:p>
            <a:pPr lvl="1"/>
            <a:r>
              <a:rPr lang="en-US" i="1" dirty="0"/>
              <a:t>Select an as yet untried operator O that is applicable to the current difference. If there are no such operators, then signal failure.</a:t>
            </a:r>
            <a:endParaRPr lang="en-US" sz="2000" dirty="0"/>
          </a:p>
          <a:p>
            <a:pPr lvl="1"/>
            <a:r>
              <a:rPr lang="en-US" i="1" dirty="0"/>
              <a:t>Attempt to apply O to CURRENT. Generate descriptions of two states: O- START, a state in which O’s preconditions are satisfied and O-RESULT, the state that would result if O were applied in O-START.</a:t>
            </a:r>
            <a:endParaRPr lang="en-US" sz="2000" dirty="0"/>
          </a:p>
          <a:p>
            <a:pPr lvl="1"/>
            <a:r>
              <a:rPr lang="en-US" i="1" dirty="0"/>
              <a:t>If</a:t>
            </a:r>
            <a:endParaRPr lang="en-US" dirty="0"/>
          </a:p>
          <a:p>
            <a:r>
              <a:rPr lang="en-US" i="1" dirty="0"/>
              <a:t>and</a:t>
            </a:r>
            <a:endParaRPr lang="en-US" sz="2400" dirty="0"/>
          </a:p>
          <a:p>
            <a:r>
              <a:rPr lang="en-US" i="1" dirty="0"/>
              <a:t>(FIRST-PART </a:t>
            </a:r>
            <a:r>
              <a:rPr lang="en-US" sz="3200" i="1" dirty="0"/>
              <a:t>ß </a:t>
            </a:r>
            <a:r>
              <a:rPr lang="en-US" i="1" dirty="0"/>
              <a:t>MEA( CURRENT, O-START))</a:t>
            </a:r>
            <a:endParaRPr lang="en-US" sz="2400" dirty="0"/>
          </a:p>
          <a:p>
            <a:r>
              <a:rPr lang="en-US" i="1" dirty="0"/>
              <a:t> (LAST-PART </a:t>
            </a:r>
            <a:r>
              <a:rPr lang="en-US" sz="3200" i="1" dirty="0"/>
              <a:t>ß </a:t>
            </a:r>
            <a:r>
              <a:rPr lang="en-US" i="1" dirty="0"/>
              <a:t>MEA(O-RESULT, GOAL))</a:t>
            </a:r>
            <a:endParaRPr lang="en-US" sz="2400" dirty="0"/>
          </a:p>
          <a:p>
            <a:r>
              <a:rPr lang="en-US" i="1" dirty="0"/>
              <a:t>are successful, then signal success and return the result of concatenating FIRST-PART, O, and LAST-PART.</a:t>
            </a:r>
            <a:br>
              <a:rPr lang="en-US" dirty="0"/>
            </a:br>
            <a:endParaRPr lang="en-US" dirty="0"/>
          </a:p>
        </p:txBody>
      </p:sp>
    </p:spTree>
    <p:extLst>
      <p:ext uri="{BB962C8B-B14F-4D97-AF65-F5344CB8AC3E}">
        <p14:creationId xmlns:p14="http://schemas.microsoft.com/office/powerpoint/2010/main" val="1564510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77" y="0"/>
            <a:ext cx="10515600" cy="1325563"/>
          </a:xfrm>
        </p:spPr>
        <p:txBody>
          <a:bodyPr/>
          <a:lstStyle/>
          <a:p>
            <a:r>
              <a:rPr lang="en-US" dirty="0"/>
              <a:t>Applications of AI</a:t>
            </a:r>
          </a:p>
        </p:txBody>
      </p:sp>
      <p:sp>
        <p:nvSpPr>
          <p:cNvPr id="3" name="Content Placeholder 2"/>
          <p:cNvSpPr>
            <a:spLocks noGrp="1"/>
          </p:cNvSpPr>
          <p:nvPr>
            <p:ph idx="1"/>
          </p:nvPr>
        </p:nvSpPr>
        <p:spPr>
          <a:xfrm>
            <a:off x="257577" y="1236372"/>
            <a:ext cx="11934423" cy="5383369"/>
          </a:xfrm>
        </p:spPr>
        <p:txBody>
          <a:bodyPr>
            <a:normAutofit/>
          </a:bodyPr>
          <a:lstStyle/>
          <a:p>
            <a:pPr lvl="0"/>
            <a:r>
              <a:rPr lang="en-US" b="1" dirty="0"/>
              <a:t>Speech Recognition </a:t>
            </a:r>
            <a:r>
              <a:rPr lang="en-US" dirty="0"/>
              <a:t>− Some intelligent systems are capable of hearing and comprehending the language in terms of sentences and their meanings while a human talks to it. It can handle different accents, slang words, noise in the background, change in human’s noise, etc.</a:t>
            </a:r>
          </a:p>
          <a:p>
            <a:pPr lvl="0"/>
            <a:r>
              <a:rPr lang="en-US" b="1" dirty="0"/>
              <a:t>Handwriting Recognition </a:t>
            </a:r>
            <a:r>
              <a:rPr lang="en-US" dirty="0"/>
              <a:t>− The handwriting recognition software reads the text written on paper by a pen or on screen by a stylus. It can recognize the shapes of the letters and convert it into editable text.</a:t>
            </a:r>
          </a:p>
          <a:p>
            <a:pPr lvl="0" algn="just"/>
            <a:r>
              <a:rPr lang="en-US" b="1" dirty="0"/>
              <a:t>Intelligent Robots </a:t>
            </a:r>
            <a:r>
              <a:rPr lang="en-US" dirty="0"/>
              <a:t>− Robots are able to perform the tasks given by a human. They have sensors to detect physical data from the real world such as light, heat, temperature, movement, sound, bump, and pressure. They have efficient processors, multiple sensors and huge memory, to exhibit intelligence. In addition, they are capable of learning from their mistakes and they can adapt to the new environment.</a:t>
            </a:r>
          </a:p>
          <a:p>
            <a:endParaRPr lang="en-US" dirty="0"/>
          </a:p>
        </p:txBody>
      </p:sp>
    </p:spTree>
    <p:extLst>
      <p:ext uri="{BB962C8B-B14F-4D97-AF65-F5344CB8AC3E}">
        <p14:creationId xmlns:p14="http://schemas.microsoft.com/office/powerpoint/2010/main" val="2543351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png"/>
          <p:cNvPicPr/>
          <p:nvPr/>
        </p:nvPicPr>
        <p:blipFill>
          <a:blip r:embed="rId2" cstate="print"/>
          <a:stretch>
            <a:fillRect/>
          </a:stretch>
        </p:blipFill>
        <p:spPr>
          <a:xfrm>
            <a:off x="2550016" y="785611"/>
            <a:ext cx="7160653" cy="5619750"/>
          </a:xfrm>
          <a:prstGeom prst="rect">
            <a:avLst/>
          </a:prstGeom>
        </p:spPr>
      </p:pic>
    </p:spTree>
    <p:extLst>
      <p:ext uri="{BB962C8B-B14F-4D97-AF65-F5344CB8AC3E}">
        <p14:creationId xmlns:p14="http://schemas.microsoft.com/office/powerpoint/2010/main" val="2869764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654936" y="2679169"/>
            <a:ext cx="9448800" cy="1825096"/>
          </a:xfrm>
        </p:spPr>
        <p:txBody>
          <a:bodyPr>
            <a:normAutofit fontScale="90000"/>
          </a:bodyPr>
          <a:lstStyle/>
          <a:p>
            <a:r>
              <a:rPr lang="en-US" dirty="0"/>
              <a:t>UNIT: 2</a:t>
            </a:r>
            <a:br>
              <a:rPr lang="en-US" dirty="0"/>
            </a:br>
            <a:r>
              <a:rPr lang="en-US" dirty="0"/>
              <a:t>Problems, State Space Search &amp; Heuristic Search Techniques</a:t>
            </a:r>
          </a:p>
        </p:txBody>
      </p:sp>
    </p:spTree>
    <p:extLst>
      <p:ext uri="{BB962C8B-B14F-4D97-AF65-F5344CB8AC3E}">
        <p14:creationId xmlns:p14="http://schemas.microsoft.com/office/powerpoint/2010/main" val="3926016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PROBLEM SOLVING?</a:t>
            </a:r>
          </a:p>
        </p:txBody>
      </p:sp>
      <p:sp>
        <p:nvSpPr>
          <p:cNvPr id="3" name="Content Placeholder 2"/>
          <p:cNvSpPr>
            <a:spLocks noGrp="1"/>
          </p:cNvSpPr>
          <p:nvPr>
            <p:ph idx="1"/>
          </p:nvPr>
        </p:nvSpPr>
        <p:spPr/>
        <p:txBody>
          <a:bodyPr>
            <a:normAutofit/>
          </a:bodyPr>
          <a:lstStyle/>
          <a:p>
            <a:pPr lvl="0" algn="just"/>
            <a:r>
              <a:rPr lang="en-US" sz="3200" dirty="0"/>
              <a:t>Problem solving is the major area of concern in Artificial Intelligence.</a:t>
            </a:r>
            <a:endParaRPr lang="en-US" dirty="0"/>
          </a:p>
          <a:p>
            <a:pPr lvl="0" algn="just"/>
            <a:r>
              <a:rPr lang="en-US" sz="3200" dirty="0"/>
              <a:t>It is the process of generating solution from given observed data.</a:t>
            </a:r>
            <a:endParaRPr lang="en-US" dirty="0"/>
          </a:p>
          <a:p>
            <a:pPr lvl="0" algn="just"/>
            <a:r>
              <a:rPr lang="en-US" sz="3200" dirty="0"/>
              <a:t>To solve a particular problem, we need to build a system or a method which can generate required solution.</a:t>
            </a:r>
            <a:endParaRPr lang="en-US" dirty="0"/>
          </a:p>
        </p:txBody>
      </p:sp>
    </p:spTree>
    <p:extLst>
      <p:ext uri="{BB962C8B-B14F-4D97-AF65-F5344CB8AC3E}">
        <p14:creationId xmlns:p14="http://schemas.microsoft.com/office/powerpoint/2010/main" val="2884929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577" y="231820"/>
            <a:ext cx="11784169" cy="5945143"/>
          </a:xfrm>
        </p:spPr>
        <p:txBody>
          <a:bodyPr/>
          <a:lstStyle/>
          <a:p>
            <a:pPr lvl="0" algn="just"/>
            <a:r>
              <a:rPr lang="en-US" sz="3200" dirty="0"/>
              <a:t>Following four things are required for building such system.</a:t>
            </a:r>
            <a:endParaRPr lang="en-US" dirty="0"/>
          </a:p>
          <a:p>
            <a:pPr marL="457200" lvl="1" indent="0" algn="just">
              <a:buNone/>
            </a:pPr>
            <a:r>
              <a:rPr lang="en-US" sz="3200" dirty="0"/>
              <a:t>1. Define the problem precisely.</a:t>
            </a:r>
            <a:endParaRPr lang="en-US" dirty="0"/>
          </a:p>
          <a:p>
            <a:pPr lvl="2" algn="just"/>
            <a:r>
              <a:rPr lang="en-US" sz="2800" dirty="0"/>
              <a:t>This definition must precisely specify the initial situation (input).</a:t>
            </a:r>
            <a:endParaRPr lang="en-US" dirty="0"/>
          </a:p>
          <a:p>
            <a:pPr lvl="2" algn="just"/>
            <a:r>
              <a:rPr lang="en-US" sz="2800" dirty="0"/>
              <a:t>What final situation (output) will constitute the acceptable solution to the problem.</a:t>
            </a:r>
            <a:endParaRPr lang="en-US" dirty="0"/>
          </a:p>
          <a:p>
            <a:pPr marL="457200" lvl="1" indent="0" algn="just">
              <a:buNone/>
            </a:pPr>
            <a:r>
              <a:rPr lang="en-US" sz="3200" dirty="0"/>
              <a:t>2. Analyze the problem.</a:t>
            </a:r>
            <a:endParaRPr lang="en-US" dirty="0"/>
          </a:p>
          <a:p>
            <a:pPr lvl="2" algn="just"/>
            <a:r>
              <a:rPr lang="en-US" sz="2800" dirty="0"/>
              <a:t>To identify those important features which can have an immense impact on the appropriateness of various possible techniques for solving the problem.</a:t>
            </a:r>
            <a:endParaRPr lang="en-US" dirty="0"/>
          </a:p>
          <a:p>
            <a:pPr marL="457200" lvl="1" indent="0" algn="just">
              <a:buNone/>
            </a:pPr>
            <a:r>
              <a:rPr lang="en-US" sz="3200" dirty="0"/>
              <a:t>3. Isolate and represent the task knowledge that is necessary to solve the problem.</a:t>
            </a:r>
            <a:endParaRPr lang="en-US" dirty="0"/>
          </a:p>
          <a:p>
            <a:pPr marL="0" indent="0" algn="just">
              <a:buNone/>
            </a:pPr>
            <a:r>
              <a:rPr lang="en-US" sz="3200" dirty="0"/>
              <a:t>      4. </a:t>
            </a:r>
            <a:r>
              <a:rPr lang="en-US" dirty="0"/>
              <a:t>Choose the best problem solving technique and apply it to the particular problem.</a:t>
            </a:r>
          </a:p>
          <a:p>
            <a:endParaRPr lang="en-US" dirty="0"/>
          </a:p>
        </p:txBody>
      </p:sp>
    </p:spTree>
    <p:extLst>
      <p:ext uri="{BB962C8B-B14F-4D97-AF65-F5344CB8AC3E}">
        <p14:creationId xmlns:p14="http://schemas.microsoft.com/office/powerpoint/2010/main" val="2943164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Problem as a State Space Search</a:t>
            </a:r>
          </a:p>
        </p:txBody>
      </p:sp>
      <p:sp>
        <p:nvSpPr>
          <p:cNvPr id="3" name="Content Placeholder 2"/>
          <p:cNvSpPr>
            <a:spLocks noGrp="1"/>
          </p:cNvSpPr>
          <p:nvPr>
            <p:ph idx="1"/>
          </p:nvPr>
        </p:nvSpPr>
        <p:spPr>
          <a:xfrm>
            <a:off x="533400" y="1576374"/>
            <a:ext cx="10820400" cy="4425181"/>
          </a:xfrm>
        </p:spPr>
        <p:txBody>
          <a:bodyPr>
            <a:normAutofit/>
          </a:bodyPr>
          <a:lstStyle/>
          <a:p>
            <a:pPr marL="0" lvl="0" indent="0" algn="just">
              <a:buNone/>
            </a:pPr>
            <a:r>
              <a:rPr lang="en-US" b="1" dirty="0"/>
              <a:t>Defining Problem &amp; Search</a:t>
            </a:r>
          </a:p>
          <a:p>
            <a:pPr lvl="0" algn="just"/>
            <a:r>
              <a:rPr lang="en-US" dirty="0"/>
              <a:t>A problem is described formally as:</a:t>
            </a:r>
            <a:endParaRPr lang="en-US" sz="2400" dirty="0"/>
          </a:p>
          <a:p>
            <a:pPr marL="914400" lvl="1" indent="-457200" algn="just">
              <a:buFont typeface="+mj-lt"/>
              <a:buAutoNum type="arabicPeriod"/>
            </a:pPr>
            <a:r>
              <a:rPr lang="en-US" sz="2800" dirty="0"/>
              <a:t>Define a state space that contains all the possible configurations of relevant objects.</a:t>
            </a:r>
            <a:endParaRPr lang="en-US" sz="2000" dirty="0"/>
          </a:p>
          <a:p>
            <a:pPr marL="914400" lvl="1" indent="-457200" algn="just">
              <a:buFont typeface="+mj-lt"/>
              <a:buAutoNum type="arabicPeriod"/>
            </a:pPr>
            <a:r>
              <a:rPr lang="en-US" sz="2800" dirty="0"/>
              <a:t>Specify one or more states within that space that describe possible situations from which the problem solving process may start. These states are called initial states.</a:t>
            </a:r>
            <a:endParaRPr lang="en-US" sz="2000" dirty="0"/>
          </a:p>
          <a:p>
            <a:pPr marL="914400" lvl="1" indent="-457200" algn="just">
              <a:buFont typeface="+mj-lt"/>
              <a:buAutoNum type="arabicPeriod"/>
            </a:pPr>
            <a:r>
              <a:rPr lang="en-US" sz="2800" dirty="0"/>
              <a:t>Specify one or more states that would be acceptable as solutions to the problem. These states are called goal states.</a:t>
            </a:r>
            <a:endParaRPr lang="en-US" sz="2000" dirty="0"/>
          </a:p>
          <a:p>
            <a:pPr marL="914400" lvl="1" indent="-457200" algn="just">
              <a:buFont typeface="+mj-lt"/>
              <a:buAutoNum type="arabicPeriod"/>
            </a:pPr>
            <a:r>
              <a:rPr lang="en-US" sz="2800" dirty="0"/>
              <a:t>Specify a set of rules that describe the actions available.</a:t>
            </a:r>
            <a:endParaRPr lang="en-US" sz="2000" dirty="0"/>
          </a:p>
          <a:p>
            <a:pPr algn="just"/>
            <a:endParaRPr lang="en-US" dirty="0"/>
          </a:p>
        </p:txBody>
      </p:sp>
    </p:spTree>
    <p:extLst>
      <p:ext uri="{BB962C8B-B14F-4D97-AF65-F5344CB8AC3E}">
        <p14:creationId xmlns:p14="http://schemas.microsoft.com/office/powerpoint/2010/main" val="2833608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9245" y="244699"/>
            <a:ext cx="11500834" cy="5932264"/>
          </a:xfrm>
        </p:spPr>
        <p:txBody>
          <a:bodyPr/>
          <a:lstStyle/>
          <a:p>
            <a:pPr lvl="0" algn="just"/>
            <a:r>
              <a:rPr lang="en-US" sz="3200" dirty="0"/>
              <a:t>The problem can then be solved by using the rules, in combination with an appropriate control strategy, to move through the problem space until a path from an initial state to a goal state is found.</a:t>
            </a:r>
            <a:endParaRPr lang="en-US" dirty="0"/>
          </a:p>
          <a:p>
            <a:pPr lvl="0" algn="just"/>
            <a:r>
              <a:rPr lang="en-US" sz="3200" dirty="0"/>
              <a:t>This process is known as search.</a:t>
            </a:r>
            <a:endParaRPr lang="en-US" dirty="0"/>
          </a:p>
          <a:p>
            <a:pPr lvl="0" algn="just"/>
            <a:r>
              <a:rPr lang="en-US" sz="3200" dirty="0"/>
              <a:t>Search is fundamental to the problem-solving process.</a:t>
            </a:r>
            <a:endParaRPr lang="en-US" dirty="0"/>
          </a:p>
          <a:p>
            <a:pPr lvl="0" algn="just"/>
            <a:r>
              <a:rPr lang="en-US" sz="3200" dirty="0"/>
              <a:t>Search is a general mechanism that can be used when more direct method is not known.</a:t>
            </a:r>
            <a:endParaRPr lang="en-US" dirty="0"/>
          </a:p>
          <a:p>
            <a:pPr lvl="0" algn="just"/>
            <a:r>
              <a:rPr lang="en-US" sz="3200" dirty="0"/>
              <a:t>Search also provides the framework into which more direct methods for solving subparts of a problem can be embedded.</a:t>
            </a:r>
            <a:endParaRPr lang="en-US" dirty="0"/>
          </a:p>
          <a:p>
            <a:endParaRPr lang="en-US" dirty="0"/>
          </a:p>
        </p:txBody>
      </p:sp>
    </p:spTree>
    <p:extLst>
      <p:ext uri="{BB962C8B-B14F-4D97-AF65-F5344CB8AC3E}">
        <p14:creationId xmlns:p14="http://schemas.microsoft.com/office/powerpoint/2010/main" val="3321197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UNIT: 1</a:t>
            </a:r>
            <a:br>
              <a:rPr lang="en-US" dirty="0"/>
            </a:br>
            <a:r>
              <a:rPr lang="en-US" dirty="0"/>
              <a:t>WHAT IS AI?</a:t>
            </a:r>
          </a:p>
        </p:txBody>
      </p:sp>
    </p:spTree>
    <p:extLst>
      <p:ext uri="{BB962C8B-B14F-4D97-AF65-F5344CB8AC3E}">
        <p14:creationId xmlns:p14="http://schemas.microsoft.com/office/powerpoint/2010/main" val="2396861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Defining the Problem as a State Space Search</a:t>
            </a:r>
          </a:p>
        </p:txBody>
      </p:sp>
      <p:sp>
        <p:nvSpPr>
          <p:cNvPr id="3" name="Content Placeholder 2"/>
          <p:cNvSpPr>
            <a:spLocks noGrp="1"/>
          </p:cNvSpPr>
          <p:nvPr>
            <p:ph idx="1"/>
          </p:nvPr>
        </p:nvSpPr>
        <p:spPr>
          <a:xfrm>
            <a:off x="503349" y="1220318"/>
            <a:ext cx="10515600" cy="4351338"/>
          </a:xfrm>
        </p:spPr>
        <p:txBody>
          <a:bodyPr>
            <a:noAutofit/>
          </a:bodyPr>
          <a:lstStyle/>
          <a:p>
            <a:pPr lvl="0" algn="just"/>
            <a:r>
              <a:rPr lang="en-US" sz="3200" b="1" dirty="0"/>
              <a:t>Defining State &amp; State Space</a:t>
            </a:r>
          </a:p>
          <a:p>
            <a:pPr lvl="0" algn="just"/>
            <a:r>
              <a:rPr lang="en-US" sz="3200" dirty="0"/>
              <a:t>A </a:t>
            </a:r>
            <a:r>
              <a:rPr lang="en-US" sz="3200" b="1" i="1" dirty="0"/>
              <a:t>state </a:t>
            </a:r>
            <a:r>
              <a:rPr lang="en-US" sz="3200" dirty="0"/>
              <a:t>is a representation of problem elements at a given moment.</a:t>
            </a:r>
          </a:p>
          <a:p>
            <a:pPr lvl="0" algn="just"/>
            <a:r>
              <a:rPr lang="en-US" sz="3200" b="1" i="1" dirty="0"/>
              <a:t>A State space is the set of all states reachable from the initial state.</a:t>
            </a:r>
          </a:p>
          <a:p>
            <a:pPr lvl="1" algn="just"/>
            <a:r>
              <a:rPr lang="en-US" sz="2800" dirty="0"/>
              <a:t>A state space forms a graph in which the nodes are states and the arcs between nodes are actions.</a:t>
            </a:r>
            <a:endParaRPr lang="en-US" sz="2000" dirty="0"/>
          </a:p>
          <a:p>
            <a:pPr lvl="1" algn="just"/>
            <a:r>
              <a:rPr lang="en-US" sz="2800" dirty="0"/>
              <a:t>In state space, a path is a sequence of states connected by a sequence of actions.</a:t>
            </a:r>
            <a:endParaRPr lang="en-US" sz="2000" dirty="0"/>
          </a:p>
          <a:p>
            <a:pPr lvl="1" algn="just"/>
            <a:r>
              <a:rPr lang="en-US" sz="2800" dirty="0"/>
              <a:t>The solution of a problem is part of the graph formed by the state space.</a:t>
            </a:r>
            <a:endParaRPr lang="en-US" sz="2000" dirty="0"/>
          </a:p>
        </p:txBody>
      </p:sp>
    </p:spTree>
    <p:extLst>
      <p:ext uri="{BB962C8B-B14F-4D97-AF65-F5344CB8AC3E}">
        <p14:creationId xmlns:p14="http://schemas.microsoft.com/office/powerpoint/2010/main" val="579330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699" y="267280"/>
            <a:ext cx="11057586" cy="5747153"/>
          </a:xfrm>
        </p:spPr>
        <p:txBody>
          <a:bodyPr>
            <a:normAutofit/>
          </a:bodyPr>
          <a:lstStyle/>
          <a:p>
            <a:pPr lvl="0" algn="just"/>
            <a:r>
              <a:rPr lang="en-US" b="1" i="1" dirty="0"/>
              <a:t>The state space representation forms the basis of most of the AI method</a:t>
            </a:r>
            <a:r>
              <a:rPr lang="en-US" b="1" dirty="0"/>
              <a:t>s.</a:t>
            </a:r>
            <a:endParaRPr lang="en-US" b="1" i="1" dirty="0"/>
          </a:p>
          <a:p>
            <a:pPr lvl="0" algn="just"/>
            <a:r>
              <a:rPr lang="en-US" dirty="0"/>
              <a:t>Its structure corresponds to the structure of problem solving in two important ways:</a:t>
            </a:r>
            <a:endParaRPr lang="en-US" sz="2400" dirty="0"/>
          </a:p>
          <a:p>
            <a:pPr marL="914400" lvl="1" indent="-457200" algn="just">
              <a:buFont typeface="+mj-lt"/>
              <a:buAutoNum type="arabicPeriod"/>
            </a:pPr>
            <a:r>
              <a:rPr lang="en-US" sz="2800" dirty="0"/>
              <a:t>It allows for a formal definition of a problem as per the need to convert some given situation into some desired situation using a set of permissible operations.</a:t>
            </a:r>
          </a:p>
          <a:p>
            <a:pPr marL="914400" lvl="1" indent="-457200" algn="just">
              <a:buFont typeface="+mj-lt"/>
              <a:buAutoNum type="arabicPeriod"/>
            </a:pPr>
            <a:endParaRPr lang="en-US" sz="2000" dirty="0"/>
          </a:p>
          <a:p>
            <a:pPr marL="914400" lvl="1" indent="-457200" algn="just">
              <a:buFont typeface="+mj-lt"/>
              <a:buAutoNum type="arabicPeriod"/>
            </a:pPr>
            <a:r>
              <a:rPr lang="en-US" sz="2800" dirty="0"/>
              <a:t>It permits the problem to be solved with the help of known techniques and control strategies to move through the problem space until goal state is found.</a:t>
            </a:r>
            <a:br>
              <a:rPr lang="en-US" sz="2800" dirty="0"/>
            </a:br>
            <a:endParaRPr lang="en-US" sz="2800" dirty="0"/>
          </a:p>
          <a:p>
            <a:endParaRPr lang="en-US" dirty="0"/>
          </a:p>
        </p:txBody>
      </p:sp>
    </p:spTree>
    <p:extLst>
      <p:ext uri="{BB962C8B-B14F-4D97-AF65-F5344CB8AC3E}">
        <p14:creationId xmlns:p14="http://schemas.microsoft.com/office/powerpoint/2010/main" val="2245888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2" y="128789"/>
            <a:ext cx="11758411" cy="6478073"/>
          </a:xfrm>
        </p:spPr>
        <p:txBody>
          <a:bodyPr>
            <a:normAutofit lnSpcReduction="10000"/>
          </a:bodyPr>
          <a:lstStyle/>
          <a:p>
            <a:pPr marL="228600" lvl="1">
              <a:spcBef>
                <a:spcPts val="1000"/>
              </a:spcBef>
            </a:pPr>
            <a:r>
              <a:rPr lang="en-US" sz="3200" b="1" dirty="0"/>
              <a:t>Define the Problem as State Space Search</a:t>
            </a:r>
          </a:p>
          <a:p>
            <a:r>
              <a:rPr lang="en-US" sz="3200" b="1" u="sng" dirty="0"/>
              <a:t>Ex.1:- Consider the problem of Playing Chess</a:t>
            </a:r>
            <a:endParaRPr lang="en-US" dirty="0"/>
          </a:p>
          <a:p>
            <a:pPr lvl="1"/>
            <a:r>
              <a:rPr lang="en-US" sz="3600" dirty="0"/>
              <a:t>To build a program that could play chess, we have to specify:</a:t>
            </a:r>
            <a:endParaRPr lang="en-US" sz="2800" dirty="0"/>
          </a:p>
          <a:p>
            <a:pPr lvl="2"/>
            <a:r>
              <a:rPr lang="en-US" sz="3200" dirty="0"/>
              <a:t>The starting position of the chess board,</a:t>
            </a:r>
            <a:endParaRPr lang="en-US" sz="2400" dirty="0"/>
          </a:p>
          <a:p>
            <a:pPr lvl="2"/>
            <a:r>
              <a:rPr lang="en-US" sz="3200" dirty="0"/>
              <a:t>The rules that define legal moves, and</a:t>
            </a:r>
            <a:endParaRPr lang="en-US" sz="2400" dirty="0"/>
          </a:p>
          <a:p>
            <a:pPr lvl="2"/>
            <a:r>
              <a:rPr lang="en-US" sz="3200" dirty="0"/>
              <a:t>The board position that represents a win.</a:t>
            </a:r>
          </a:p>
          <a:p>
            <a:pPr lvl="2"/>
            <a:endParaRPr lang="en-US" sz="2400" dirty="0"/>
          </a:p>
          <a:p>
            <a:pPr lvl="1"/>
            <a:r>
              <a:rPr lang="en-US" sz="3600" dirty="0"/>
              <a:t>The starting position can be described by an 8 X 8 array square in which each element square (x, y), (x varying from 1 to 8 &amp; y varying from 1 to 8) describes the board position of an appropriate piece in the official chess opening position.</a:t>
            </a:r>
            <a:endParaRPr lang="en-US" sz="2800" dirty="0"/>
          </a:p>
          <a:p>
            <a:pPr lvl="1"/>
            <a:endParaRPr lang="en-US" sz="2200" dirty="0"/>
          </a:p>
          <a:p>
            <a:pPr marL="228600" lvl="1">
              <a:spcBef>
                <a:spcPts val="1000"/>
              </a:spcBef>
            </a:pPr>
            <a:endParaRPr lang="en-US" b="1" dirty="0"/>
          </a:p>
          <a:p>
            <a:endParaRPr lang="en-US" dirty="0"/>
          </a:p>
        </p:txBody>
      </p:sp>
    </p:spTree>
    <p:extLst>
      <p:ext uri="{BB962C8B-B14F-4D97-AF65-F5344CB8AC3E}">
        <p14:creationId xmlns:p14="http://schemas.microsoft.com/office/powerpoint/2010/main" val="2634184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882" y="425003"/>
            <a:ext cx="10915918" cy="5751960"/>
          </a:xfrm>
        </p:spPr>
        <p:txBody>
          <a:bodyPr/>
          <a:lstStyle/>
          <a:p>
            <a:pPr lvl="1"/>
            <a:r>
              <a:rPr lang="en-US" sz="3000" dirty="0"/>
              <a:t>The goal is any board position in which the opponent does not have a legal move and his</a:t>
            </a:r>
            <a:r>
              <a:rPr lang="en-US" sz="2200" dirty="0"/>
              <a:t> </a:t>
            </a:r>
            <a:r>
              <a:rPr lang="en-US" sz="3000" dirty="0"/>
              <a:t>or her “king” is under attack.</a:t>
            </a:r>
          </a:p>
          <a:p>
            <a:pPr lvl="1"/>
            <a:endParaRPr lang="en-US" sz="3000" dirty="0"/>
          </a:p>
          <a:p>
            <a:pPr lvl="1"/>
            <a:r>
              <a:rPr lang="en-US" sz="3000" dirty="0"/>
              <a:t>The legal moves provide the way of getting from initial state of final state.</a:t>
            </a:r>
          </a:p>
          <a:p>
            <a:pPr lvl="1"/>
            <a:endParaRPr lang="en-US" sz="3000" dirty="0"/>
          </a:p>
          <a:p>
            <a:pPr lvl="1"/>
            <a:r>
              <a:rPr lang="en-US" sz="3000" dirty="0"/>
              <a:t>The legal moves can be described as a set of rules consisting of two parts: A left side that gives the current position and the right side that describes the change to be made to the board position.</a:t>
            </a:r>
          </a:p>
          <a:p>
            <a:pPr lvl="1"/>
            <a:endParaRPr lang="en-US" sz="2600" dirty="0"/>
          </a:p>
          <a:p>
            <a:pPr lvl="1"/>
            <a:r>
              <a:rPr lang="en-US" sz="3000" dirty="0"/>
              <a:t>An example is shown in the following figure.</a:t>
            </a:r>
            <a:endParaRPr lang="en-US" sz="2600" dirty="0"/>
          </a:p>
          <a:p>
            <a:endParaRPr lang="en-US" dirty="0"/>
          </a:p>
        </p:txBody>
      </p:sp>
    </p:spTree>
    <p:extLst>
      <p:ext uri="{BB962C8B-B14F-4D97-AF65-F5344CB8AC3E}">
        <p14:creationId xmlns:p14="http://schemas.microsoft.com/office/powerpoint/2010/main" val="3280644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3" y="115909"/>
            <a:ext cx="11900079" cy="6568225"/>
          </a:xfrm>
        </p:spPr>
        <p:txBody>
          <a:bodyPr>
            <a:normAutofit lnSpcReduction="10000"/>
          </a:bodyPr>
          <a:lstStyle/>
          <a:p>
            <a:pPr algn="just"/>
            <a:r>
              <a:rPr lang="en-US" sz="2400" b="1" i="1" dirty="0"/>
              <a:t>Current Position</a:t>
            </a:r>
          </a:p>
          <a:p>
            <a:pPr algn="just"/>
            <a:r>
              <a:rPr lang="en-US" sz="2400" i="1" dirty="0"/>
              <a:t>While pawn at square ( 5 , 2), AND Square ( 5 , 3 ) is empty, AND Square ( 5 , 4) is empty.</a:t>
            </a:r>
            <a:endParaRPr lang="en-US" sz="2000" dirty="0"/>
          </a:p>
          <a:p>
            <a:pPr algn="just"/>
            <a:r>
              <a:rPr lang="en-US" sz="2400" b="1" i="1" dirty="0"/>
              <a:t>Changing Board Position</a:t>
            </a:r>
          </a:p>
          <a:p>
            <a:pPr algn="just"/>
            <a:r>
              <a:rPr lang="en-US" sz="2400" i="1" dirty="0"/>
              <a:t>Move pawn from Square ( 5 , 2 ) to Square ( 5 , 4 ) .</a:t>
            </a:r>
            <a:endParaRPr lang="en-US" sz="2000" dirty="0"/>
          </a:p>
          <a:p>
            <a:pPr algn="just"/>
            <a:r>
              <a:rPr lang="en-US" dirty="0"/>
              <a:t>The current position of a chess coin on the board is </a:t>
            </a:r>
            <a:r>
              <a:rPr lang="en-US" b="1" i="1" dirty="0"/>
              <a:t>its state </a:t>
            </a:r>
            <a:r>
              <a:rPr lang="en-US" dirty="0"/>
              <a:t>and the set of all possible states is </a:t>
            </a:r>
            <a:r>
              <a:rPr lang="en-US" b="1" i="1" dirty="0"/>
              <a:t>state space</a:t>
            </a:r>
            <a:r>
              <a:rPr lang="en-US" dirty="0"/>
              <a:t>.</a:t>
            </a:r>
          </a:p>
          <a:p>
            <a:pPr algn="just"/>
            <a:r>
              <a:rPr lang="en-US" dirty="0"/>
              <a:t>One or more states where the problem terminates are goal states.</a:t>
            </a:r>
            <a:endParaRPr lang="en-US" sz="1800" dirty="0"/>
          </a:p>
          <a:p>
            <a:pPr algn="just"/>
            <a:r>
              <a:rPr lang="en-US" dirty="0"/>
              <a:t>Chess has approximately 10</a:t>
            </a:r>
            <a:r>
              <a:rPr lang="en-US" sz="1100" dirty="0"/>
              <a:t>120 </a:t>
            </a:r>
            <a:r>
              <a:rPr lang="en-US" dirty="0"/>
              <a:t>game paths. These positions comprise the problem  search space.</a:t>
            </a:r>
            <a:endParaRPr lang="en-US" sz="1800" dirty="0"/>
          </a:p>
          <a:p>
            <a:pPr algn="just"/>
            <a:r>
              <a:rPr lang="en-US" dirty="0"/>
              <a:t>Using above formulation, the problem of playing chess is defined as a problem  of moving around in a state space, where each state corresponds to a legal position of the</a:t>
            </a:r>
            <a:r>
              <a:rPr lang="en-US" sz="1800" dirty="0"/>
              <a:t> </a:t>
            </a:r>
            <a:r>
              <a:rPr lang="en-US" sz="2400" dirty="0"/>
              <a:t>board.</a:t>
            </a:r>
          </a:p>
          <a:p>
            <a:pPr algn="just"/>
            <a:r>
              <a:rPr lang="en-US" dirty="0"/>
              <a:t>State space representation seems natural for play chess problem because the set of states, which corresponds to the set of board positions, is well organized.</a:t>
            </a:r>
            <a:br>
              <a:rPr lang="en-US" sz="2400" dirty="0"/>
            </a:br>
            <a:endParaRPr lang="en-US" dirty="0"/>
          </a:p>
          <a:p>
            <a:pPr marL="457200" lvl="1" indent="0" algn="just">
              <a:buNone/>
            </a:pPr>
            <a:endParaRPr lang="en-US" sz="1800" dirty="0"/>
          </a:p>
          <a:p>
            <a:pPr algn="just"/>
            <a:endParaRPr lang="en-US" dirty="0"/>
          </a:p>
        </p:txBody>
      </p:sp>
    </p:spTree>
    <p:extLst>
      <p:ext uri="{BB962C8B-B14F-4D97-AF65-F5344CB8AC3E}">
        <p14:creationId xmlns:p14="http://schemas.microsoft.com/office/powerpoint/2010/main" val="375168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941" y="141668"/>
            <a:ext cx="11835684" cy="6465194"/>
          </a:xfrm>
        </p:spPr>
        <p:txBody>
          <a:bodyPr>
            <a:normAutofit/>
          </a:bodyPr>
          <a:lstStyle/>
          <a:p>
            <a:pPr algn="just"/>
            <a:r>
              <a:rPr lang="en-US" sz="3200" b="1" u="sng" dirty="0"/>
              <a:t>Ex.2:- Consider Water Jug problem</a:t>
            </a:r>
            <a:endParaRPr lang="en-US" dirty="0"/>
          </a:p>
          <a:p>
            <a:pPr lvl="1" algn="just"/>
            <a:r>
              <a:rPr lang="en-US" sz="3200" dirty="0"/>
              <a:t>A Water Jug Problem: You are given two jugs, a 4-gallon one and a 3-gallon one, a pump which has unlimited water which you can use to fill the jug, and the ground on which water may be poured. Neither jug has any measuring markings on it. How can you get exactly 2 gallons of water in the 4-gallon jug?</a:t>
            </a:r>
            <a:endParaRPr lang="en-US" dirty="0"/>
          </a:p>
          <a:p>
            <a:pPr lvl="1" algn="just"/>
            <a:r>
              <a:rPr lang="en-US" sz="3200" dirty="0"/>
              <a:t>Here the initial state is (0, 0). The goal state is (2, n) for any value of n.</a:t>
            </a:r>
            <a:endParaRPr lang="en-US" dirty="0"/>
          </a:p>
          <a:p>
            <a:pPr lvl="1" algn="just"/>
            <a:r>
              <a:rPr lang="en-US" sz="3200" b="1" dirty="0"/>
              <a:t>State Space Representation: </a:t>
            </a:r>
            <a:r>
              <a:rPr lang="en-US" sz="3200" dirty="0"/>
              <a:t>we will represent a state of the problem as a tuple (x, y) where x represents the amount of water in the 4-gallon jug and y represents the amount of water in the 3-gallon jug. Note that 0 ≤ x ≤ 4, and 0 ≤ y ≤ 3.</a:t>
            </a:r>
          </a:p>
          <a:p>
            <a:pPr lvl="1" algn="just"/>
            <a:endParaRPr lang="en-US" sz="1800" dirty="0"/>
          </a:p>
          <a:p>
            <a:pPr algn="just"/>
            <a:endParaRPr lang="en-US" dirty="0"/>
          </a:p>
        </p:txBody>
      </p:sp>
    </p:spTree>
    <p:extLst>
      <p:ext uri="{BB962C8B-B14F-4D97-AF65-F5344CB8AC3E}">
        <p14:creationId xmlns:p14="http://schemas.microsoft.com/office/powerpoint/2010/main" val="2556063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003" y="386366"/>
            <a:ext cx="11462197" cy="6233375"/>
          </a:xfrm>
        </p:spPr>
        <p:txBody>
          <a:bodyPr/>
          <a:lstStyle/>
          <a:p>
            <a:pPr lvl="1" algn="just"/>
            <a:r>
              <a:rPr lang="en-US" sz="3600" dirty="0"/>
              <a:t>To solve this we have to make some assumptions not mentioned in the problem. They are:</a:t>
            </a:r>
            <a:endParaRPr lang="en-US" sz="2800" dirty="0"/>
          </a:p>
          <a:p>
            <a:pPr lvl="2" algn="just"/>
            <a:r>
              <a:rPr lang="en-US" sz="3200" dirty="0"/>
              <a:t>We can fill a jug from the pump.</a:t>
            </a:r>
            <a:endParaRPr lang="en-US" sz="2400" dirty="0"/>
          </a:p>
          <a:p>
            <a:pPr lvl="2" algn="just"/>
            <a:r>
              <a:rPr lang="en-US" sz="3200" dirty="0"/>
              <a:t>We can pour water out of a jug to the ground.</a:t>
            </a:r>
            <a:endParaRPr lang="en-US" sz="2400" dirty="0"/>
          </a:p>
          <a:p>
            <a:pPr lvl="2" algn="just"/>
            <a:r>
              <a:rPr lang="en-US" sz="3200" dirty="0"/>
              <a:t>We can pour water from one jug to another.</a:t>
            </a:r>
            <a:endParaRPr lang="en-US" sz="2400" dirty="0"/>
          </a:p>
          <a:p>
            <a:pPr lvl="2" algn="just"/>
            <a:r>
              <a:rPr lang="en-US" sz="3200" dirty="0"/>
              <a:t>There is no measuring device available.</a:t>
            </a:r>
            <a:endParaRPr lang="en-US" sz="2400" dirty="0"/>
          </a:p>
          <a:p>
            <a:pPr lvl="1" algn="just"/>
            <a:r>
              <a:rPr lang="en-US" sz="3600" dirty="0"/>
              <a:t>Operators – we must define a set of operators that will take us from one state to another.</a:t>
            </a:r>
            <a:endParaRPr lang="en-US" sz="2800" dirty="0"/>
          </a:p>
          <a:p>
            <a:endParaRPr lang="en-US" dirty="0"/>
          </a:p>
        </p:txBody>
      </p:sp>
    </p:spTree>
    <p:extLst>
      <p:ext uri="{BB962C8B-B14F-4D97-AF65-F5344CB8AC3E}">
        <p14:creationId xmlns:p14="http://schemas.microsoft.com/office/powerpoint/2010/main" val="1304564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00598760"/>
              </p:ext>
            </p:extLst>
          </p:nvPr>
        </p:nvGraphicFramePr>
        <p:xfrm>
          <a:off x="437883" y="0"/>
          <a:ext cx="10998555" cy="6761407"/>
        </p:xfrm>
        <a:graphic>
          <a:graphicData uri="http://schemas.openxmlformats.org/drawingml/2006/table">
            <a:tbl>
              <a:tblPr firstRow="1" firstCol="1" lastRow="1" lastCol="1" bandRow="1" bandCol="1">
                <a:tableStyleId>{5C22544A-7EE6-4342-B048-85BDC9FD1C3A}</a:tableStyleId>
              </a:tblPr>
              <a:tblGrid>
                <a:gridCol w="988742">
                  <a:extLst>
                    <a:ext uri="{9D8B030D-6E8A-4147-A177-3AD203B41FA5}">
                      <a16:colId xmlns:a16="http://schemas.microsoft.com/office/drawing/2014/main" val="20000"/>
                    </a:ext>
                  </a:extLst>
                </a:gridCol>
                <a:gridCol w="2855966">
                  <a:extLst>
                    <a:ext uri="{9D8B030D-6E8A-4147-A177-3AD203B41FA5}">
                      <a16:colId xmlns:a16="http://schemas.microsoft.com/office/drawing/2014/main" val="20001"/>
                    </a:ext>
                  </a:extLst>
                </a:gridCol>
                <a:gridCol w="1919325">
                  <a:extLst>
                    <a:ext uri="{9D8B030D-6E8A-4147-A177-3AD203B41FA5}">
                      <a16:colId xmlns:a16="http://schemas.microsoft.com/office/drawing/2014/main" val="20002"/>
                    </a:ext>
                  </a:extLst>
                </a:gridCol>
                <a:gridCol w="5234522">
                  <a:extLst>
                    <a:ext uri="{9D8B030D-6E8A-4147-A177-3AD203B41FA5}">
                      <a16:colId xmlns:a16="http://schemas.microsoft.com/office/drawing/2014/main" val="20003"/>
                    </a:ext>
                  </a:extLst>
                </a:gridCol>
              </a:tblGrid>
              <a:tr h="542709">
                <a:tc>
                  <a:txBody>
                    <a:bodyPr/>
                    <a:lstStyle/>
                    <a:p>
                      <a:pPr marL="0" marR="161290" algn="r">
                        <a:spcBef>
                          <a:spcPts val="365"/>
                        </a:spcBef>
                        <a:spcAft>
                          <a:spcPts val="0"/>
                        </a:spcAft>
                      </a:pPr>
                      <a:r>
                        <a:rPr lang="en-US" sz="2000" dirty="0">
                          <a:solidFill>
                            <a:schemeClr val="bg1"/>
                          </a:solidFill>
                          <a:effectLst/>
                        </a:rPr>
                        <a:t>Sr.</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0" marR="313690" algn="r">
                        <a:spcBef>
                          <a:spcPts val="365"/>
                        </a:spcBef>
                        <a:spcAft>
                          <a:spcPts val="0"/>
                        </a:spcAft>
                      </a:pPr>
                      <a:r>
                        <a:rPr lang="en-US" sz="2000">
                          <a:solidFill>
                            <a:schemeClr val="bg1"/>
                          </a:solidFill>
                          <a:effectLst/>
                        </a:rPr>
                        <a:t>Current state</a:t>
                      </a:r>
                      <a:endParaRPr lang="en-US"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164465" marR="138430" algn="ctr">
                        <a:spcBef>
                          <a:spcPts val="365"/>
                        </a:spcBef>
                        <a:spcAft>
                          <a:spcPts val="0"/>
                        </a:spcAft>
                      </a:pPr>
                      <a:r>
                        <a:rPr lang="en-US" sz="2000">
                          <a:solidFill>
                            <a:schemeClr val="bg1"/>
                          </a:solidFill>
                          <a:effectLst/>
                        </a:rPr>
                        <a:t>Next State</a:t>
                      </a:r>
                      <a:endParaRPr lang="en-US"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973455" marR="937895" algn="ctr">
                        <a:spcBef>
                          <a:spcPts val="365"/>
                        </a:spcBef>
                        <a:spcAft>
                          <a:spcPts val="0"/>
                        </a:spcAft>
                      </a:pPr>
                      <a:r>
                        <a:rPr lang="en-US" sz="2000">
                          <a:solidFill>
                            <a:schemeClr val="bg1"/>
                          </a:solidFill>
                          <a:effectLst/>
                        </a:rPr>
                        <a:t>Descriptions</a:t>
                      </a:r>
                      <a:endParaRPr lang="en-US"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extLst>
                  <a:ext uri="{0D108BD9-81ED-4DB2-BD59-A6C34878D82A}">
                    <a16:rowId xmlns:a16="http://schemas.microsoft.com/office/drawing/2014/main" val="10000"/>
                  </a:ext>
                </a:extLst>
              </a:tr>
              <a:tr h="542709">
                <a:tc>
                  <a:txBody>
                    <a:bodyPr/>
                    <a:lstStyle/>
                    <a:p>
                      <a:pPr marL="0" marR="200025" algn="r">
                        <a:spcBef>
                          <a:spcPts val="365"/>
                        </a:spcBef>
                        <a:spcAft>
                          <a:spcPts val="0"/>
                        </a:spcAft>
                      </a:pPr>
                      <a:r>
                        <a:rPr lang="en-US" sz="2000">
                          <a:solidFill>
                            <a:schemeClr val="bg1"/>
                          </a:solidFill>
                          <a:effectLst/>
                        </a:rPr>
                        <a:t>1</a:t>
                      </a:r>
                      <a:endParaRPr lang="en-US"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0" marR="357505" algn="r">
                        <a:spcBef>
                          <a:spcPts val="365"/>
                        </a:spcBef>
                        <a:spcAft>
                          <a:spcPts val="0"/>
                        </a:spcAft>
                      </a:pPr>
                      <a:r>
                        <a:rPr lang="en-US" sz="2000" dirty="0">
                          <a:solidFill>
                            <a:schemeClr val="bg1"/>
                          </a:solidFill>
                          <a:effectLst/>
                        </a:rPr>
                        <a:t>(x, y) if x &lt; 4</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164465" marR="138430" algn="ctr">
                        <a:spcBef>
                          <a:spcPts val="365"/>
                        </a:spcBef>
                        <a:spcAft>
                          <a:spcPts val="0"/>
                        </a:spcAft>
                      </a:pPr>
                      <a:r>
                        <a:rPr lang="en-US" sz="2000">
                          <a:solidFill>
                            <a:schemeClr val="bg1"/>
                          </a:solidFill>
                          <a:effectLst/>
                        </a:rPr>
                        <a:t>(4,y)</a:t>
                      </a:r>
                      <a:endParaRPr lang="en-US"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99060" marR="0">
                        <a:spcBef>
                          <a:spcPts val="365"/>
                        </a:spcBef>
                        <a:spcAft>
                          <a:spcPts val="0"/>
                        </a:spcAft>
                      </a:pPr>
                      <a:r>
                        <a:rPr lang="en-US" sz="2000">
                          <a:solidFill>
                            <a:schemeClr val="bg1"/>
                          </a:solidFill>
                          <a:effectLst/>
                        </a:rPr>
                        <a:t>Fill the 4 gallon jug</a:t>
                      </a:r>
                      <a:endParaRPr lang="en-US"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extLst>
                  <a:ext uri="{0D108BD9-81ED-4DB2-BD59-A6C34878D82A}">
                    <a16:rowId xmlns:a16="http://schemas.microsoft.com/office/drawing/2014/main" val="10001"/>
                  </a:ext>
                </a:extLst>
              </a:tr>
              <a:tr h="542709">
                <a:tc>
                  <a:txBody>
                    <a:bodyPr/>
                    <a:lstStyle/>
                    <a:p>
                      <a:pPr marL="0" marR="200025" algn="r">
                        <a:spcBef>
                          <a:spcPts val="355"/>
                        </a:spcBef>
                        <a:spcAft>
                          <a:spcPts val="0"/>
                        </a:spcAft>
                      </a:pPr>
                      <a:r>
                        <a:rPr lang="en-US" sz="2000" dirty="0">
                          <a:solidFill>
                            <a:schemeClr val="bg1"/>
                          </a:solidFill>
                          <a:effectLst/>
                        </a:rPr>
                        <a:t>2</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0" marR="372745" algn="r">
                        <a:spcBef>
                          <a:spcPts val="355"/>
                        </a:spcBef>
                        <a:spcAft>
                          <a:spcPts val="0"/>
                        </a:spcAft>
                      </a:pPr>
                      <a:r>
                        <a:rPr lang="en-US" sz="2000" dirty="0">
                          <a:solidFill>
                            <a:schemeClr val="bg1"/>
                          </a:solidFill>
                          <a:effectLst/>
                        </a:rPr>
                        <a:t>(x, y) if y &lt;3</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164465" marR="138430" algn="ctr">
                        <a:spcBef>
                          <a:spcPts val="355"/>
                        </a:spcBef>
                        <a:spcAft>
                          <a:spcPts val="0"/>
                        </a:spcAft>
                      </a:pPr>
                      <a:r>
                        <a:rPr lang="en-US" sz="2000">
                          <a:solidFill>
                            <a:schemeClr val="bg1"/>
                          </a:solidFill>
                          <a:effectLst/>
                        </a:rPr>
                        <a:t>(x,3)</a:t>
                      </a:r>
                      <a:endParaRPr lang="en-US"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99060" marR="0">
                        <a:spcBef>
                          <a:spcPts val="355"/>
                        </a:spcBef>
                        <a:spcAft>
                          <a:spcPts val="0"/>
                        </a:spcAft>
                      </a:pPr>
                      <a:r>
                        <a:rPr lang="en-US" sz="2000">
                          <a:solidFill>
                            <a:schemeClr val="bg1"/>
                          </a:solidFill>
                          <a:effectLst/>
                        </a:rPr>
                        <a:t>Fill the 3 gallon jug</a:t>
                      </a:r>
                      <a:endParaRPr lang="en-US"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extLst>
                  <a:ext uri="{0D108BD9-81ED-4DB2-BD59-A6C34878D82A}">
                    <a16:rowId xmlns:a16="http://schemas.microsoft.com/office/drawing/2014/main" val="10002"/>
                  </a:ext>
                </a:extLst>
              </a:tr>
              <a:tr h="542709">
                <a:tc>
                  <a:txBody>
                    <a:bodyPr/>
                    <a:lstStyle/>
                    <a:p>
                      <a:pPr marL="0" marR="200025" algn="r">
                        <a:spcBef>
                          <a:spcPts val="355"/>
                        </a:spcBef>
                        <a:spcAft>
                          <a:spcPts val="0"/>
                        </a:spcAft>
                      </a:pPr>
                      <a:r>
                        <a:rPr lang="en-US" sz="2000">
                          <a:solidFill>
                            <a:schemeClr val="bg1"/>
                          </a:solidFill>
                          <a:effectLst/>
                        </a:rPr>
                        <a:t>3</a:t>
                      </a:r>
                      <a:endParaRPr lang="en-US"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0" marR="357505" algn="r">
                        <a:spcBef>
                          <a:spcPts val="355"/>
                        </a:spcBef>
                        <a:spcAft>
                          <a:spcPts val="0"/>
                        </a:spcAft>
                      </a:pPr>
                      <a:r>
                        <a:rPr lang="en-US" sz="2000" dirty="0">
                          <a:solidFill>
                            <a:schemeClr val="bg1"/>
                          </a:solidFill>
                          <a:effectLst/>
                        </a:rPr>
                        <a:t>(x, y) if x &gt; 0</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164465" marR="135890" algn="ctr">
                        <a:spcBef>
                          <a:spcPts val="355"/>
                        </a:spcBef>
                        <a:spcAft>
                          <a:spcPts val="0"/>
                        </a:spcAft>
                      </a:pPr>
                      <a:r>
                        <a:rPr lang="en-US" sz="2000" dirty="0">
                          <a:solidFill>
                            <a:schemeClr val="bg1"/>
                          </a:solidFill>
                          <a:effectLst/>
                        </a:rPr>
                        <a:t>(x-d, y)</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99060" marR="0">
                        <a:spcBef>
                          <a:spcPts val="355"/>
                        </a:spcBef>
                        <a:spcAft>
                          <a:spcPts val="0"/>
                        </a:spcAft>
                      </a:pPr>
                      <a:r>
                        <a:rPr lang="en-US" sz="2000">
                          <a:solidFill>
                            <a:schemeClr val="bg1"/>
                          </a:solidFill>
                          <a:effectLst/>
                        </a:rPr>
                        <a:t>Pour some water out of the 4 gallon jug</a:t>
                      </a:r>
                      <a:endParaRPr lang="en-US"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extLst>
                  <a:ext uri="{0D108BD9-81ED-4DB2-BD59-A6C34878D82A}">
                    <a16:rowId xmlns:a16="http://schemas.microsoft.com/office/drawing/2014/main" val="10003"/>
                  </a:ext>
                </a:extLst>
              </a:tr>
              <a:tr h="540452">
                <a:tc>
                  <a:txBody>
                    <a:bodyPr/>
                    <a:lstStyle/>
                    <a:p>
                      <a:pPr marL="0" marR="200025" algn="r">
                        <a:spcBef>
                          <a:spcPts val="355"/>
                        </a:spcBef>
                        <a:spcAft>
                          <a:spcPts val="0"/>
                        </a:spcAft>
                      </a:pPr>
                      <a:r>
                        <a:rPr lang="en-US" sz="2000" dirty="0">
                          <a:solidFill>
                            <a:schemeClr val="bg1"/>
                          </a:solidFill>
                          <a:effectLst/>
                        </a:rPr>
                        <a:t>4</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0" marR="355600" algn="r">
                        <a:spcBef>
                          <a:spcPts val="355"/>
                        </a:spcBef>
                        <a:spcAft>
                          <a:spcPts val="0"/>
                        </a:spcAft>
                      </a:pPr>
                      <a:r>
                        <a:rPr lang="en-US" sz="2000" dirty="0">
                          <a:solidFill>
                            <a:schemeClr val="bg1"/>
                          </a:solidFill>
                          <a:effectLst/>
                        </a:rPr>
                        <a:t>(x, y) if y &gt; 0</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164465" marR="135890" algn="ctr">
                        <a:spcBef>
                          <a:spcPts val="355"/>
                        </a:spcBef>
                        <a:spcAft>
                          <a:spcPts val="0"/>
                        </a:spcAft>
                      </a:pPr>
                      <a:r>
                        <a:rPr lang="en-US" sz="2000" dirty="0">
                          <a:solidFill>
                            <a:schemeClr val="bg1"/>
                          </a:solidFill>
                          <a:effectLst/>
                        </a:rPr>
                        <a:t>(x, y-d)</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99060" marR="0">
                        <a:spcBef>
                          <a:spcPts val="355"/>
                        </a:spcBef>
                        <a:spcAft>
                          <a:spcPts val="0"/>
                        </a:spcAft>
                      </a:pPr>
                      <a:r>
                        <a:rPr lang="en-US" sz="2000">
                          <a:solidFill>
                            <a:schemeClr val="bg1"/>
                          </a:solidFill>
                          <a:effectLst/>
                        </a:rPr>
                        <a:t>Pour some water out of the 3 gallon jug</a:t>
                      </a:r>
                      <a:endParaRPr lang="en-US"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extLst>
                  <a:ext uri="{0D108BD9-81ED-4DB2-BD59-A6C34878D82A}">
                    <a16:rowId xmlns:a16="http://schemas.microsoft.com/office/drawing/2014/main" val="10004"/>
                  </a:ext>
                </a:extLst>
              </a:tr>
              <a:tr h="542709">
                <a:tc>
                  <a:txBody>
                    <a:bodyPr/>
                    <a:lstStyle/>
                    <a:p>
                      <a:pPr marL="0" marR="200025" algn="r">
                        <a:spcBef>
                          <a:spcPts val="365"/>
                        </a:spcBef>
                        <a:spcAft>
                          <a:spcPts val="0"/>
                        </a:spcAft>
                      </a:pPr>
                      <a:r>
                        <a:rPr lang="en-US" sz="2000">
                          <a:solidFill>
                            <a:schemeClr val="bg1"/>
                          </a:solidFill>
                          <a:effectLst/>
                        </a:rPr>
                        <a:t>5</a:t>
                      </a:r>
                      <a:endParaRPr lang="en-US"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419735" marR="0">
                        <a:spcBef>
                          <a:spcPts val="365"/>
                        </a:spcBef>
                        <a:spcAft>
                          <a:spcPts val="0"/>
                        </a:spcAft>
                      </a:pPr>
                      <a:r>
                        <a:rPr lang="en-US" sz="2000" dirty="0">
                          <a:solidFill>
                            <a:schemeClr val="bg1"/>
                          </a:solidFill>
                          <a:effectLst/>
                        </a:rPr>
                        <a:t>(x, y) if x&gt;0</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164465" marR="136525" algn="ctr">
                        <a:spcBef>
                          <a:spcPts val="365"/>
                        </a:spcBef>
                        <a:spcAft>
                          <a:spcPts val="0"/>
                        </a:spcAft>
                      </a:pPr>
                      <a:r>
                        <a:rPr lang="en-US" sz="2000" dirty="0">
                          <a:solidFill>
                            <a:schemeClr val="bg1"/>
                          </a:solidFill>
                          <a:effectLst/>
                        </a:rPr>
                        <a:t>(0, y)</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99060" marR="0">
                        <a:spcBef>
                          <a:spcPts val="365"/>
                        </a:spcBef>
                        <a:spcAft>
                          <a:spcPts val="0"/>
                        </a:spcAft>
                      </a:pPr>
                      <a:r>
                        <a:rPr lang="en-US" sz="2000" dirty="0">
                          <a:solidFill>
                            <a:schemeClr val="bg1"/>
                          </a:solidFill>
                          <a:effectLst/>
                        </a:rPr>
                        <a:t>Empty the 4 gallon jug</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extLst>
                  <a:ext uri="{0D108BD9-81ED-4DB2-BD59-A6C34878D82A}">
                    <a16:rowId xmlns:a16="http://schemas.microsoft.com/office/drawing/2014/main" val="10005"/>
                  </a:ext>
                </a:extLst>
              </a:tr>
              <a:tr h="542709">
                <a:tc>
                  <a:txBody>
                    <a:bodyPr/>
                    <a:lstStyle/>
                    <a:p>
                      <a:pPr marL="0" marR="200025" algn="r">
                        <a:spcBef>
                          <a:spcPts val="355"/>
                        </a:spcBef>
                        <a:spcAft>
                          <a:spcPts val="0"/>
                        </a:spcAft>
                      </a:pPr>
                      <a:r>
                        <a:rPr lang="en-US" sz="2000">
                          <a:solidFill>
                            <a:schemeClr val="bg1"/>
                          </a:solidFill>
                          <a:effectLst/>
                        </a:rPr>
                        <a:t>6</a:t>
                      </a:r>
                      <a:endParaRPr lang="en-US"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0" marR="372745" algn="r">
                        <a:spcBef>
                          <a:spcPts val="355"/>
                        </a:spcBef>
                        <a:spcAft>
                          <a:spcPts val="0"/>
                        </a:spcAft>
                      </a:pPr>
                      <a:r>
                        <a:rPr lang="en-US" sz="2000">
                          <a:solidFill>
                            <a:schemeClr val="bg1"/>
                          </a:solidFill>
                          <a:effectLst/>
                        </a:rPr>
                        <a:t>(x, y) if y &gt;0</a:t>
                      </a:r>
                      <a:endParaRPr lang="en-US"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164465" marR="138430" algn="ctr">
                        <a:spcBef>
                          <a:spcPts val="355"/>
                        </a:spcBef>
                        <a:spcAft>
                          <a:spcPts val="0"/>
                        </a:spcAft>
                      </a:pPr>
                      <a:r>
                        <a:rPr lang="en-US" sz="2000" dirty="0">
                          <a:solidFill>
                            <a:schemeClr val="bg1"/>
                          </a:solidFill>
                          <a:effectLst/>
                        </a:rPr>
                        <a:t>(x,0)</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99060" marR="0">
                        <a:spcBef>
                          <a:spcPts val="355"/>
                        </a:spcBef>
                        <a:spcAft>
                          <a:spcPts val="0"/>
                        </a:spcAft>
                      </a:pPr>
                      <a:r>
                        <a:rPr lang="en-US" sz="2000" dirty="0">
                          <a:solidFill>
                            <a:schemeClr val="bg1"/>
                          </a:solidFill>
                          <a:effectLst/>
                        </a:rPr>
                        <a:t>Empty the 3 gallon jug on the ground</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extLst>
                  <a:ext uri="{0D108BD9-81ED-4DB2-BD59-A6C34878D82A}">
                    <a16:rowId xmlns:a16="http://schemas.microsoft.com/office/drawing/2014/main" val="10006"/>
                  </a:ext>
                </a:extLst>
              </a:tr>
              <a:tr h="921815">
                <a:tc>
                  <a:txBody>
                    <a:bodyPr/>
                    <a:lstStyle/>
                    <a:p>
                      <a:pPr marL="0" marR="200025" algn="r">
                        <a:spcBef>
                          <a:spcPts val="355"/>
                        </a:spcBef>
                        <a:spcAft>
                          <a:spcPts val="0"/>
                        </a:spcAft>
                      </a:pPr>
                      <a:r>
                        <a:rPr lang="en-US" sz="2000" dirty="0">
                          <a:solidFill>
                            <a:schemeClr val="bg1"/>
                          </a:solidFill>
                          <a:effectLst/>
                        </a:rPr>
                        <a:t>7</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08965" marR="103505" indent="-467995">
                        <a:lnSpc>
                          <a:spcPct val="115000"/>
                        </a:lnSpc>
                        <a:spcBef>
                          <a:spcPts val="355"/>
                        </a:spcBef>
                        <a:spcAft>
                          <a:spcPts val="0"/>
                        </a:spcAft>
                      </a:pPr>
                      <a:r>
                        <a:rPr lang="en-US" sz="2000">
                          <a:solidFill>
                            <a:schemeClr val="bg1"/>
                          </a:solidFill>
                          <a:effectLst/>
                        </a:rPr>
                        <a:t>(x, y) if x+y &gt;= 4 and y &gt; 0</a:t>
                      </a:r>
                      <a:endParaRPr lang="en-US"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164465" marR="137160" algn="ctr">
                        <a:spcBef>
                          <a:spcPts val="355"/>
                        </a:spcBef>
                        <a:spcAft>
                          <a:spcPts val="0"/>
                        </a:spcAft>
                      </a:pPr>
                      <a:r>
                        <a:rPr lang="en-US" sz="2000" dirty="0">
                          <a:solidFill>
                            <a:schemeClr val="bg1"/>
                          </a:solidFill>
                          <a:effectLst/>
                        </a:rPr>
                        <a:t>(4, y-(4-x))</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99060" marR="0" indent="34925">
                        <a:lnSpc>
                          <a:spcPct val="115000"/>
                        </a:lnSpc>
                        <a:spcBef>
                          <a:spcPts val="355"/>
                        </a:spcBef>
                        <a:spcAft>
                          <a:spcPts val="0"/>
                        </a:spcAft>
                      </a:pPr>
                      <a:r>
                        <a:rPr lang="en-US" sz="2000" dirty="0">
                          <a:solidFill>
                            <a:schemeClr val="bg1"/>
                          </a:solidFill>
                          <a:effectLst/>
                        </a:rPr>
                        <a:t>Pour water from the 3 gallon jug into the 4 gallon jug until the 4 gallon jug is full</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extLst>
                  <a:ext uri="{0D108BD9-81ED-4DB2-BD59-A6C34878D82A}">
                    <a16:rowId xmlns:a16="http://schemas.microsoft.com/office/drawing/2014/main" val="10007"/>
                  </a:ext>
                </a:extLst>
              </a:tr>
              <a:tr h="1121071">
                <a:tc>
                  <a:txBody>
                    <a:bodyPr/>
                    <a:lstStyle/>
                    <a:p>
                      <a:pPr marL="0" marR="200025" algn="r">
                        <a:spcBef>
                          <a:spcPts val="355"/>
                        </a:spcBef>
                        <a:spcAft>
                          <a:spcPts val="0"/>
                        </a:spcAft>
                      </a:pPr>
                      <a:r>
                        <a:rPr lang="en-US" sz="2000">
                          <a:solidFill>
                            <a:schemeClr val="bg1"/>
                          </a:solidFill>
                          <a:effectLst/>
                        </a:rPr>
                        <a:t>8</a:t>
                      </a:r>
                      <a:endParaRPr lang="en-US"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45795" marR="103505" indent="-504825">
                        <a:lnSpc>
                          <a:spcPct val="115000"/>
                        </a:lnSpc>
                        <a:spcBef>
                          <a:spcPts val="355"/>
                        </a:spcBef>
                        <a:spcAft>
                          <a:spcPts val="0"/>
                        </a:spcAft>
                      </a:pPr>
                      <a:r>
                        <a:rPr lang="en-US" sz="2000">
                          <a:solidFill>
                            <a:schemeClr val="bg1"/>
                          </a:solidFill>
                          <a:effectLst/>
                        </a:rPr>
                        <a:t>(x, y) if x+y &gt;= 3 and x&gt;0</a:t>
                      </a:r>
                      <a:endParaRPr lang="en-US"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164465" marR="137160" algn="ctr">
                        <a:spcBef>
                          <a:spcPts val="355"/>
                        </a:spcBef>
                        <a:spcAft>
                          <a:spcPts val="0"/>
                        </a:spcAft>
                      </a:pPr>
                      <a:r>
                        <a:rPr lang="en-US" sz="2000" dirty="0">
                          <a:solidFill>
                            <a:schemeClr val="bg1"/>
                          </a:solidFill>
                          <a:effectLst/>
                        </a:rPr>
                        <a:t>(x-(3-y), 3)</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99060" marR="60325">
                        <a:lnSpc>
                          <a:spcPct val="115000"/>
                        </a:lnSpc>
                        <a:spcBef>
                          <a:spcPts val="355"/>
                        </a:spcBef>
                        <a:spcAft>
                          <a:spcPts val="0"/>
                        </a:spcAft>
                      </a:pPr>
                      <a:r>
                        <a:rPr lang="en-US" sz="2000" dirty="0">
                          <a:solidFill>
                            <a:schemeClr val="bg1"/>
                          </a:solidFill>
                          <a:effectLst/>
                        </a:rPr>
                        <a:t>Pour water from the 4 gallon jug into the 3-gallon jug until the 3 gallon jug is full</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extLst>
                  <a:ext uri="{0D108BD9-81ED-4DB2-BD59-A6C34878D82A}">
                    <a16:rowId xmlns:a16="http://schemas.microsoft.com/office/drawing/2014/main" val="10008"/>
                  </a:ext>
                </a:extLst>
              </a:tr>
              <a:tr h="921815">
                <a:tc>
                  <a:txBody>
                    <a:bodyPr/>
                    <a:lstStyle/>
                    <a:p>
                      <a:pPr marL="0" marR="200025" algn="r">
                        <a:spcBef>
                          <a:spcPts val="355"/>
                        </a:spcBef>
                        <a:spcAft>
                          <a:spcPts val="0"/>
                        </a:spcAft>
                      </a:pPr>
                      <a:r>
                        <a:rPr lang="en-US" sz="2000">
                          <a:solidFill>
                            <a:schemeClr val="bg1"/>
                          </a:solidFill>
                          <a:effectLst/>
                        </a:rPr>
                        <a:t>9</a:t>
                      </a:r>
                      <a:endParaRPr lang="en-US"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43890" marR="121285" indent="-486410">
                        <a:lnSpc>
                          <a:spcPct val="115000"/>
                        </a:lnSpc>
                        <a:spcBef>
                          <a:spcPts val="355"/>
                        </a:spcBef>
                        <a:spcAft>
                          <a:spcPts val="0"/>
                        </a:spcAft>
                      </a:pPr>
                      <a:r>
                        <a:rPr lang="en-US" sz="2000" dirty="0">
                          <a:solidFill>
                            <a:schemeClr val="bg1"/>
                          </a:solidFill>
                          <a:effectLst/>
                        </a:rPr>
                        <a:t>(x, y) if </a:t>
                      </a:r>
                      <a:r>
                        <a:rPr lang="en-US" sz="2000" dirty="0" err="1">
                          <a:solidFill>
                            <a:schemeClr val="bg1"/>
                          </a:solidFill>
                          <a:effectLst/>
                        </a:rPr>
                        <a:t>x+y</a:t>
                      </a:r>
                      <a:r>
                        <a:rPr lang="en-US" sz="2000" dirty="0">
                          <a:solidFill>
                            <a:schemeClr val="bg1"/>
                          </a:solidFill>
                          <a:effectLst/>
                        </a:rPr>
                        <a:t> &lt;=4 and y&gt;0</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164465" marR="137160" algn="ctr">
                        <a:spcBef>
                          <a:spcPts val="355"/>
                        </a:spcBef>
                        <a:spcAft>
                          <a:spcPts val="0"/>
                        </a:spcAft>
                      </a:pPr>
                      <a:r>
                        <a:rPr lang="en-US" sz="2000">
                          <a:solidFill>
                            <a:schemeClr val="bg1"/>
                          </a:solidFill>
                          <a:effectLst/>
                        </a:rPr>
                        <a:t>(x+y, 0)</a:t>
                      </a:r>
                      <a:endParaRPr lang="en-US"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99060" marR="0">
                        <a:lnSpc>
                          <a:spcPct val="115000"/>
                        </a:lnSpc>
                        <a:spcBef>
                          <a:spcPts val="355"/>
                        </a:spcBef>
                        <a:spcAft>
                          <a:spcPts val="0"/>
                        </a:spcAft>
                      </a:pPr>
                      <a:r>
                        <a:rPr lang="en-US" sz="2000" dirty="0">
                          <a:solidFill>
                            <a:schemeClr val="bg1"/>
                          </a:solidFill>
                          <a:effectLst/>
                        </a:rPr>
                        <a:t>Pour all the water from the 3 gallon jug into the 4 gallon jug</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346079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953430677"/>
              </p:ext>
            </p:extLst>
          </p:nvPr>
        </p:nvGraphicFramePr>
        <p:xfrm>
          <a:off x="838200" y="670038"/>
          <a:ext cx="9786870" cy="4172418"/>
        </p:xfrm>
        <a:graphic>
          <a:graphicData uri="http://schemas.openxmlformats.org/drawingml/2006/table">
            <a:tbl>
              <a:tblPr firstRow="1" firstCol="1" lastRow="1" lastCol="1" bandRow="1" bandCol="1">
                <a:tableStyleId>{5C22544A-7EE6-4342-B048-85BDC9FD1C3A}</a:tableStyleId>
              </a:tblPr>
              <a:tblGrid>
                <a:gridCol w="879816">
                  <a:extLst>
                    <a:ext uri="{9D8B030D-6E8A-4147-A177-3AD203B41FA5}">
                      <a16:colId xmlns:a16="http://schemas.microsoft.com/office/drawing/2014/main" val="20000"/>
                    </a:ext>
                  </a:extLst>
                </a:gridCol>
                <a:gridCol w="2541329">
                  <a:extLst>
                    <a:ext uri="{9D8B030D-6E8A-4147-A177-3AD203B41FA5}">
                      <a16:colId xmlns:a16="http://schemas.microsoft.com/office/drawing/2014/main" val="20001"/>
                    </a:ext>
                  </a:extLst>
                </a:gridCol>
                <a:gridCol w="1707878">
                  <a:extLst>
                    <a:ext uri="{9D8B030D-6E8A-4147-A177-3AD203B41FA5}">
                      <a16:colId xmlns:a16="http://schemas.microsoft.com/office/drawing/2014/main" val="20002"/>
                    </a:ext>
                  </a:extLst>
                </a:gridCol>
                <a:gridCol w="4657847">
                  <a:extLst>
                    <a:ext uri="{9D8B030D-6E8A-4147-A177-3AD203B41FA5}">
                      <a16:colId xmlns:a16="http://schemas.microsoft.com/office/drawing/2014/main" val="20003"/>
                    </a:ext>
                  </a:extLst>
                </a:gridCol>
              </a:tblGrid>
              <a:tr h="1332622">
                <a:tc>
                  <a:txBody>
                    <a:bodyPr/>
                    <a:lstStyle/>
                    <a:p>
                      <a:pPr marL="168275" marR="149225" algn="ctr">
                        <a:spcBef>
                          <a:spcPts val="365"/>
                        </a:spcBef>
                        <a:spcAft>
                          <a:spcPts val="0"/>
                        </a:spcAft>
                      </a:pPr>
                      <a:r>
                        <a:rPr lang="en-US" sz="2400" dirty="0">
                          <a:solidFill>
                            <a:schemeClr val="bg1"/>
                          </a:solidFill>
                          <a:effectLst/>
                        </a:rPr>
                        <a:t>10</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45795" marR="103505" indent="-504825">
                        <a:lnSpc>
                          <a:spcPct val="115000"/>
                        </a:lnSpc>
                        <a:spcBef>
                          <a:spcPts val="365"/>
                        </a:spcBef>
                        <a:spcAft>
                          <a:spcPts val="0"/>
                        </a:spcAft>
                      </a:pPr>
                      <a:r>
                        <a:rPr lang="en-US" sz="2400" dirty="0">
                          <a:solidFill>
                            <a:schemeClr val="bg1"/>
                          </a:solidFill>
                          <a:effectLst/>
                        </a:rPr>
                        <a:t>(x, y) if </a:t>
                      </a:r>
                      <a:r>
                        <a:rPr lang="en-US" sz="2400" dirty="0" err="1">
                          <a:solidFill>
                            <a:schemeClr val="bg1"/>
                          </a:solidFill>
                          <a:effectLst/>
                        </a:rPr>
                        <a:t>x+y</a:t>
                      </a:r>
                      <a:r>
                        <a:rPr lang="en-US" sz="2400" dirty="0">
                          <a:solidFill>
                            <a:schemeClr val="bg1"/>
                          </a:solidFill>
                          <a:effectLst/>
                        </a:rPr>
                        <a:t> &lt;= 3 and x&gt;0</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164465" marR="138430" algn="ctr">
                        <a:spcBef>
                          <a:spcPts val="365"/>
                        </a:spcBef>
                        <a:spcAft>
                          <a:spcPts val="0"/>
                        </a:spcAft>
                      </a:pPr>
                      <a:r>
                        <a:rPr lang="en-US" sz="2400">
                          <a:solidFill>
                            <a:schemeClr val="bg1"/>
                          </a:solidFill>
                          <a:effectLst/>
                        </a:rPr>
                        <a:t>(0, x+y)</a:t>
                      </a:r>
                      <a:endParaRPr lang="en-US"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99060" marR="0">
                        <a:lnSpc>
                          <a:spcPct val="115000"/>
                        </a:lnSpc>
                        <a:spcBef>
                          <a:spcPts val="365"/>
                        </a:spcBef>
                        <a:spcAft>
                          <a:spcPts val="0"/>
                        </a:spcAft>
                      </a:pPr>
                      <a:r>
                        <a:rPr lang="en-US" sz="2400" dirty="0">
                          <a:solidFill>
                            <a:schemeClr val="bg1"/>
                          </a:solidFill>
                          <a:effectLst/>
                        </a:rPr>
                        <a:t>Pour all the water from the 4 gallon jug into the 3 gallon jug</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extLst>
                  <a:ext uri="{0D108BD9-81ED-4DB2-BD59-A6C34878D82A}">
                    <a16:rowId xmlns:a16="http://schemas.microsoft.com/office/drawing/2014/main" val="10000"/>
                  </a:ext>
                </a:extLst>
              </a:tr>
              <a:tr h="1532170">
                <a:tc>
                  <a:txBody>
                    <a:bodyPr/>
                    <a:lstStyle/>
                    <a:p>
                      <a:pPr marL="168275" marR="149225" algn="ctr">
                        <a:spcBef>
                          <a:spcPts val="365"/>
                        </a:spcBef>
                        <a:spcAft>
                          <a:spcPts val="0"/>
                        </a:spcAft>
                      </a:pPr>
                      <a:r>
                        <a:rPr lang="en-US" sz="2400">
                          <a:solidFill>
                            <a:schemeClr val="bg1"/>
                          </a:solidFill>
                          <a:effectLst/>
                        </a:rPr>
                        <a:t>11</a:t>
                      </a:r>
                      <a:endParaRPr lang="en-US"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599440" marR="574040" algn="ctr">
                        <a:spcBef>
                          <a:spcPts val="365"/>
                        </a:spcBef>
                        <a:spcAft>
                          <a:spcPts val="0"/>
                        </a:spcAft>
                      </a:pPr>
                      <a:r>
                        <a:rPr lang="en-US" sz="2400" dirty="0">
                          <a:solidFill>
                            <a:schemeClr val="bg1"/>
                          </a:solidFill>
                          <a:effectLst/>
                        </a:rPr>
                        <a:t>(0,2)</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164465" marR="138430" algn="ctr">
                        <a:spcBef>
                          <a:spcPts val="365"/>
                        </a:spcBef>
                        <a:spcAft>
                          <a:spcPts val="0"/>
                        </a:spcAft>
                      </a:pPr>
                      <a:r>
                        <a:rPr lang="en-US" sz="2400" dirty="0">
                          <a:solidFill>
                            <a:schemeClr val="bg1"/>
                          </a:solidFill>
                          <a:effectLst/>
                        </a:rPr>
                        <a:t>(2,0)</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99060" marR="0">
                        <a:lnSpc>
                          <a:spcPct val="115000"/>
                        </a:lnSpc>
                        <a:spcBef>
                          <a:spcPts val="365"/>
                        </a:spcBef>
                        <a:spcAft>
                          <a:spcPts val="0"/>
                        </a:spcAft>
                      </a:pPr>
                      <a:r>
                        <a:rPr lang="en-US" sz="2400" dirty="0">
                          <a:solidFill>
                            <a:schemeClr val="bg1"/>
                          </a:solidFill>
                          <a:effectLst/>
                        </a:rPr>
                        <a:t>Pour the 2 gallons from 3 gallon jug into the 4 gallon jug</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extLst>
                  <a:ext uri="{0D108BD9-81ED-4DB2-BD59-A6C34878D82A}">
                    <a16:rowId xmlns:a16="http://schemas.microsoft.com/office/drawing/2014/main" val="10001"/>
                  </a:ext>
                </a:extLst>
              </a:tr>
              <a:tr h="1307626">
                <a:tc>
                  <a:txBody>
                    <a:bodyPr/>
                    <a:lstStyle/>
                    <a:p>
                      <a:pPr marL="168275" marR="149225" algn="ctr">
                        <a:spcBef>
                          <a:spcPts val="355"/>
                        </a:spcBef>
                        <a:spcAft>
                          <a:spcPts val="0"/>
                        </a:spcAft>
                      </a:pPr>
                      <a:r>
                        <a:rPr lang="en-US" sz="2400">
                          <a:solidFill>
                            <a:schemeClr val="bg1"/>
                          </a:solidFill>
                          <a:effectLst/>
                        </a:rPr>
                        <a:t>12</a:t>
                      </a:r>
                      <a:endParaRPr lang="en-US"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599440" marR="574040" algn="ctr">
                        <a:spcBef>
                          <a:spcPts val="355"/>
                        </a:spcBef>
                        <a:spcAft>
                          <a:spcPts val="0"/>
                        </a:spcAft>
                      </a:pPr>
                      <a:r>
                        <a:rPr lang="en-US" sz="2400" dirty="0">
                          <a:solidFill>
                            <a:schemeClr val="bg1"/>
                          </a:solidFill>
                          <a:effectLst/>
                        </a:rPr>
                        <a:t>(2,y)</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164465" marR="138430" algn="ctr">
                        <a:spcBef>
                          <a:spcPts val="355"/>
                        </a:spcBef>
                        <a:spcAft>
                          <a:spcPts val="0"/>
                        </a:spcAft>
                      </a:pPr>
                      <a:r>
                        <a:rPr lang="en-US" sz="2400" dirty="0">
                          <a:solidFill>
                            <a:schemeClr val="bg1"/>
                          </a:solidFill>
                          <a:effectLst/>
                        </a:rPr>
                        <a:t>(0,y)</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99060" marR="0">
                        <a:lnSpc>
                          <a:spcPct val="115000"/>
                        </a:lnSpc>
                        <a:spcBef>
                          <a:spcPts val="355"/>
                        </a:spcBef>
                        <a:spcAft>
                          <a:spcPts val="0"/>
                        </a:spcAft>
                      </a:pPr>
                      <a:r>
                        <a:rPr lang="en-US" sz="2400" dirty="0">
                          <a:solidFill>
                            <a:schemeClr val="bg1"/>
                          </a:solidFill>
                          <a:effectLst/>
                        </a:rPr>
                        <a:t>Empty the 2 gallons in the 4 gallon jug on the ground</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60000"/>
                        <a:lumOff val="4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72770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163" y="231820"/>
            <a:ext cx="10820400" cy="5265649"/>
          </a:xfrm>
        </p:spPr>
        <p:txBody>
          <a:bodyPr/>
          <a:lstStyle/>
          <a:p>
            <a:pPr lvl="1"/>
            <a:r>
              <a:rPr lang="en-US" sz="2800" dirty="0"/>
              <a:t>There are several sequences of operators that will solve the problem.</a:t>
            </a:r>
            <a:endParaRPr lang="en-US" sz="2000" dirty="0"/>
          </a:p>
          <a:p>
            <a:pPr lvl="1"/>
            <a:r>
              <a:rPr lang="en-US" sz="2800" dirty="0"/>
              <a:t>One of the possible solutions is given as:</a:t>
            </a:r>
            <a:endParaRPr lang="en-US" sz="2000"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33476150"/>
              </p:ext>
            </p:extLst>
          </p:nvPr>
        </p:nvGraphicFramePr>
        <p:xfrm>
          <a:off x="2211423" y="2427218"/>
          <a:ext cx="5734842" cy="4334190"/>
        </p:xfrm>
        <a:graphic>
          <a:graphicData uri="http://schemas.openxmlformats.org/drawingml/2006/table">
            <a:tbl>
              <a:tblPr firstRow="1" firstCol="1" lastRow="1" lastCol="1" bandRow="1" bandCol="1">
                <a:tableStyleId>{5C22544A-7EE6-4342-B048-85BDC9FD1C3A}</a:tableStyleId>
              </a:tblPr>
              <a:tblGrid>
                <a:gridCol w="1976661">
                  <a:extLst>
                    <a:ext uri="{9D8B030D-6E8A-4147-A177-3AD203B41FA5}">
                      <a16:colId xmlns:a16="http://schemas.microsoft.com/office/drawing/2014/main" val="20000"/>
                    </a:ext>
                  </a:extLst>
                </a:gridCol>
                <a:gridCol w="2272772">
                  <a:extLst>
                    <a:ext uri="{9D8B030D-6E8A-4147-A177-3AD203B41FA5}">
                      <a16:colId xmlns:a16="http://schemas.microsoft.com/office/drawing/2014/main" val="20001"/>
                    </a:ext>
                  </a:extLst>
                </a:gridCol>
                <a:gridCol w="1485409">
                  <a:extLst>
                    <a:ext uri="{9D8B030D-6E8A-4147-A177-3AD203B41FA5}">
                      <a16:colId xmlns:a16="http://schemas.microsoft.com/office/drawing/2014/main" val="20002"/>
                    </a:ext>
                  </a:extLst>
                </a:gridCol>
              </a:tblGrid>
              <a:tr h="846530">
                <a:tc>
                  <a:txBody>
                    <a:bodyPr/>
                    <a:lstStyle/>
                    <a:p>
                      <a:pPr marL="90805" marR="139065">
                        <a:lnSpc>
                          <a:spcPct val="115000"/>
                        </a:lnSpc>
                        <a:spcBef>
                          <a:spcPts val="365"/>
                        </a:spcBef>
                        <a:spcAft>
                          <a:spcPts val="0"/>
                        </a:spcAft>
                      </a:pPr>
                      <a:r>
                        <a:rPr lang="en-US" sz="1600" dirty="0">
                          <a:effectLst/>
                        </a:rPr>
                        <a:t>Gallons in the 4- gallon jug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98425" marR="332740">
                        <a:lnSpc>
                          <a:spcPct val="115000"/>
                        </a:lnSpc>
                        <a:spcBef>
                          <a:spcPts val="365"/>
                        </a:spcBef>
                        <a:spcAft>
                          <a:spcPts val="0"/>
                        </a:spcAft>
                      </a:pPr>
                      <a:r>
                        <a:rPr lang="en-US" sz="1600">
                          <a:effectLst/>
                        </a:rPr>
                        <a:t>Gallons in the 3- gallon jug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5090" marR="51435" algn="ctr">
                        <a:spcBef>
                          <a:spcPts val="365"/>
                        </a:spcBef>
                        <a:spcAft>
                          <a:spcPts val="0"/>
                        </a:spcAft>
                      </a:pPr>
                      <a:r>
                        <a:rPr lang="en-US" sz="1600">
                          <a:effectLst/>
                        </a:rPr>
                        <a:t>Rule applied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498385">
                <a:tc>
                  <a:txBody>
                    <a:bodyPr/>
                    <a:lstStyle/>
                    <a:p>
                      <a:pPr marL="605790" marR="0">
                        <a:spcBef>
                          <a:spcPts val="365"/>
                        </a:spcBef>
                        <a:spcAft>
                          <a:spcPts val="0"/>
                        </a:spcAft>
                      </a:pPr>
                      <a:r>
                        <a:rPr lang="en-US" sz="16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6035" marR="0" algn="ctr">
                        <a:spcBef>
                          <a:spcPts val="365"/>
                        </a:spcBef>
                        <a:spcAft>
                          <a:spcPts val="0"/>
                        </a:spcAft>
                      </a:pPr>
                      <a:r>
                        <a:rPr lang="en-US" sz="16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3020" marR="0" algn="ctr">
                        <a:spcBef>
                          <a:spcPts val="365"/>
                        </a:spcBef>
                        <a:spcAft>
                          <a:spcPts val="0"/>
                        </a:spcAft>
                      </a:pPr>
                      <a:r>
                        <a:rPr lang="en-US" sz="16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498385">
                <a:tc>
                  <a:txBody>
                    <a:bodyPr/>
                    <a:lstStyle/>
                    <a:p>
                      <a:pPr marL="605790" marR="0">
                        <a:spcBef>
                          <a:spcPts val="355"/>
                        </a:spcBef>
                        <a:spcAft>
                          <a:spcPts val="0"/>
                        </a:spcAft>
                      </a:pPr>
                      <a:r>
                        <a:rPr lang="en-US" sz="16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6035" marR="0" algn="ctr">
                        <a:spcBef>
                          <a:spcPts val="355"/>
                        </a:spcBef>
                        <a:spcAft>
                          <a:spcPts val="0"/>
                        </a:spcAft>
                      </a:pPr>
                      <a:r>
                        <a:rPr lang="en-US" sz="16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3020" marR="0" algn="ctr">
                        <a:spcBef>
                          <a:spcPts val="355"/>
                        </a:spcBef>
                        <a:spcAft>
                          <a:spcPts val="0"/>
                        </a:spcAft>
                      </a:pPr>
                      <a:r>
                        <a:rPr lang="en-US" sz="1600">
                          <a:effectLst/>
                        </a:rPr>
                        <a:t>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r h="496313">
                <a:tc>
                  <a:txBody>
                    <a:bodyPr/>
                    <a:lstStyle/>
                    <a:p>
                      <a:pPr marL="605790" marR="0">
                        <a:spcBef>
                          <a:spcPts val="355"/>
                        </a:spcBef>
                        <a:spcAft>
                          <a:spcPts val="0"/>
                        </a:spcAft>
                      </a:pPr>
                      <a:r>
                        <a:rPr lang="en-US" sz="16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6035" marR="0" algn="ctr">
                        <a:spcBef>
                          <a:spcPts val="355"/>
                        </a:spcBef>
                        <a:spcAft>
                          <a:spcPts val="0"/>
                        </a:spcAft>
                      </a:pPr>
                      <a:r>
                        <a:rPr lang="en-US" sz="16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3020" marR="0" algn="ctr">
                        <a:spcBef>
                          <a:spcPts val="355"/>
                        </a:spcBef>
                        <a:spcAft>
                          <a:spcPts val="0"/>
                        </a:spcAft>
                      </a:pPr>
                      <a:r>
                        <a:rPr lang="en-US" sz="16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r h="499422">
                <a:tc>
                  <a:txBody>
                    <a:bodyPr/>
                    <a:lstStyle/>
                    <a:p>
                      <a:pPr marL="605790" marR="0">
                        <a:spcBef>
                          <a:spcPts val="370"/>
                        </a:spcBef>
                        <a:spcAft>
                          <a:spcPts val="0"/>
                        </a:spcAft>
                      </a:pPr>
                      <a:r>
                        <a:rPr lang="en-US" sz="16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6035" marR="0" algn="ctr">
                        <a:spcBef>
                          <a:spcPts val="370"/>
                        </a:spcBef>
                        <a:spcAft>
                          <a:spcPts val="0"/>
                        </a:spcAft>
                      </a:pPr>
                      <a:r>
                        <a:rPr lang="en-US" sz="16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3020" marR="0" algn="ctr">
                        <a:spcBef>
                          <a:spcPts val="370"/>
                        </a:spcBef>
                        <a:spcAft>
                          <a:spcPts val="0"/>
                        </a:spcAft>
                      </a:pPr>
                      <a:r>
                        <a:rPr lang="en-US" sz="1600">
                          <a:effectLst/>
                        </a:rPr>
                        <a:t>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4"/>
                  </a:ext>
                </a:extLst>
              </a:tr>
              <a:tr h="498385">
                <a:tc>
                  <a:txBody>
                    <a:bodyPr/>
                    <a:lstStyle/>
                    <a:p>
                      <a:pPr marL="605790" marR="0">
                        <a:spcBef>
                          <a:spcPts val="355"/>
                        </a:spcBef>
                        <a:spcAft>
                          <a:spcPts val="0"/>
                        </a:spcAft>
                      </a:pPr>
                      <a:r>
                        <a:rPr lang="en-US" sz="16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6035" marR="0" algn="ctr">
                        <a:spcBef>
                          <a:spcPts val="355"/>
                        </a:spcBef>
                        <a:spcAft>
                          <a:spcPts val="0"/>
                        </a:spcAft>
                      </a:pPr>
                      <a:r>
                        <a:rPr lang="en-US" sz="16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5090" marR="51435" algn="ctr">
                        <a:spcBef>
                          <a:spcPts val="355"/>
                        </a:spcBef>
                        <a:spcAft>
                          <a:spcPts val="0"/>
                        </a:spcAft>
                      </a:pPr>
                      <a:r>
                        <a:rPr lang="en-US" sz="1600">
                          <a:effectLst/>
                        </a:rPr>
                        <a:t>5 or 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5"/>
                  </a:ext>
                </a:extLst>
              </a:tr>
              <a:tr h="498385">
                <a:tc>
                  <a:txBody>
                    <a:bodyPr/>
                    <a:lstStyle/>
                    <a:p>
                      <a:pPr marL="605790" marR="0">
                        <a:spcBef>
                          <a:spcPts val="355"/>
                        </a:spcBef>
                        <a:spcAft>
                          <a:spcPts val="0"/>
                        </a:spcAft>
                      </a:pPr>
                      <a:r>
                        <a:rPr lang="en-US" sz="16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6035" marR="0" algn="ctr">
                        <a:spcBef>
                          <a:spcPts val="355"/>
                        </a:spcBef>
                        <a:spcAft>
                          <a:spcPts val="0"/>
                        </a:spcAft>
                      </a:pPr>
                      <a:r>
                        <a:rPr lang="en-US" sz="16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5090" marR="51435" algn="ctr">
                        <a:spcBef>
                          <a:spcPts val="355"/>
                        </a:spcBef>
                        <a:spcAft>
                          <a:spcPts val="0"/>
                        </a:spcAft>
                      </a:pPr>
                      <a:r>
                        <a:rPr lang="en-US" sz="1600" dirty="0">
                          <a:effectLst/>
                        </a:rPr>
                        <a:t>9 0r 11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6"/>
                  </a:ext>
                </a:extLst>
              </a:tr>
              <a:tr h="498385">
                <a:tc>
                  <a:txBody>
                    <a:bodyPr/>
                    <a:lstStyle/>
                    <a:p>
                      <a:pPr marL="605790" marR="0">
                        <a:spcBef>
                          <a:spcPts val="355"/>
                        </a:spcBef>
                        <a:spcAft>
                          <a:spcPts val="0"/>
                        </a:spcAft>
                      </a:pPr>
                      <a:r>
                        <a:rPr lang="en-US" sz="16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6035" marR="0" algn="ctr">
                        <a:spcBef>
                          <a:spcPts val="355"/>
                        </a:spcBef>
                        <a:spcAft>
                          <a:spcPts val="0"/>
                        </a:spcAft>
                      </a:pPr>
                      <a:r>
                        <a:rPr lang="en-US" sz="16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5090" marR="50165" algn="ctr">
                        <a:spcBef>
                          <a:spcPts val="355"/>
                        </a:spcBef>
                        <a:spcAft>
                          <a:spcPts val="0"/>
                        </a:spcAft>
                      </a:pPr>
                      <a:r>
                        <a:rPr lang="en-US" sz="1600" dirty="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58901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AI?</a:t>
            </a:r>
          </a:p>
        </p:txBody>
      </p:sp>
      <p:sp>
        <p:nvSpPr>
          <p:cNvPr id="3" name="Content Placeholder 2"/>
          <p:cNvSpPr>
            <a:spLocks noGrp="1"/>
          </p:cNvSpPr>
          <p:nvPr>
            <p:ph idx="1"/>
          </p:nvPr>
        </p:nvSpPr>
        <p:spPr>
          <a:xfrm>
            <a:off x="502276" y="2603500"/>
            <a:ext cx="11204620" cy="3416300"/>
          </a:xfrm>
        </p:spPr>
        <p:txBody>
          <a:bodyPr/>
          <a:lstStyle/>
          <a:p>
            <a:pPr algn="just"/>
            <a:r>
              <a:rPr lang="en-US" sz="2400" dirty="0"/>
              <a:t>Artificial intelligence is the study of how to make computers do things which, at moment people do better.</a:t>
            </a:r>
          </a:p>
          <a:p>
            <a:pPr lvl="0" algn="just"/>
            <a:r>
              <a:rPr lang="en-US" sz="2400" dirty="0"/>
              <a:t>Artificial intelligence can be viewed from a variety of perspectives.</a:t>
            </a:r>
            <a:endParaRPr lang="en-US" sz="2000" dirty="0"/>
          </a:p>
          <a:p>
            <a:pPr lvl="0" algn="just"/>
            <a:r>
              <a:rPr lang="en-US" sz="2400" dirty="0"/>
              <a:t>From the perspective of intelligence, artificial intelligence is making machines "intelligent" -- acting as we would expect people to act.</a:t>
            </a:r>
            <a:endParaRPr lang="en-US" sz="2000" dirty="0"/>
          </a:p>
          <a:p>
            <a:pPr lvl="1" algn="just"/>
            <a:r>
              <a:rPr lang="en-US" sz="2000" dirty="0"/>
              <a:t>The inability to distinguish computer responses from human responses is called the Turing test.</a:t>
            </a:r>
            <a:endParaRPr lang="en-US" sz="1800" dirty="0"/>
          </a:p>
          <a:p>
            <a:pPr lvl="1" algn="just"/>
            <a:r>
              <a:rPr lang="en-US" sz="2000" dirty="0"/>
              <a:t>Intelligence requires knowledge.</a:t>
            </a:r>
            <a:endParaRPr lang="en-US" sz="1800" dirty="0"/>
          </a:p>
          <a:p>
            <a:endParaRPr lang="en-US" dirty="0"/>
          </a:p>
          <a:p>
            <a:endParaRPr lang="en-US" dirty="0"/>
          </a:p>
        </p:txBody>
      </p:sp>
    </p:spTree>
    <p:extLst>
      <p:ext uri="{BB962C8B-B14F-4D97-AF65-F5344CB8AC3E}">
        <p14:creationId xmlns:p14="http://schemas.microsoft.com/office/powerpoint/2010/main" val="2968542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941" y="103031"/>
            <a:ext cx="11861442" cy="6439437"/>
          </a:xfrm>
        </p:spPr>
        <p:txBody>
          <a:bodyPr>
            <a:normAutofit lnSpcReduction="10000"/>
          </a:bodyPr>
          <a:lstStyle/>
          <a:p>
            <a:r>
              <a:rPr lang="en-US" b="1" dirty="0"/>
              <a:t>Ex.3:- Consider 8 puzzle problem</a:t>
            </a:r>
          </a:p>
          <a:p>
            <a:pPr algn="just"/>
            <a:r>
              <a:rPr lang="en-US" dirty="0"/>
              <a:t>The 8 puzzle consists of eight numbered, movable tiles set in a 3x3 frame. One cell of the frame is always empty thus making it possible to move an adjacent numbered tile into the empty cell. Such a puzzle is illustrated in following diagram.</a:t>
            </a:r>
          </a:p>
          <a:p>
            <a:endParaRPr lang="en-US" dirty="0"/>
          </a:p>
          <a:p>
            <a:endParaRPr lang="en-US" dirty="0"/>
          </a:p>
          <a:p>
            <a:endParaRPr lang="en-US" dirty="0"/>
          </a:p>
          <a:p>
            <a:endParaRPr lang="en-US" dirty="0"/>
          </a:p>
          <a:p>
            <a:endParaRPr lang="en-US" dirty="0"/>
          </a:p>
          <a:p>
            <a:pPr lvl="1" algn="just"/>
            <a:r>
              <a:rPr lang="en-US" sz="2800" dirty="0"/>
              <a:t>The program is to change the initial configuration into the goal configuration.</a:t>
            </a:r>
            <a:endParaRPr lang="en-US" sz="2000" dirty="0"/>
          </a:p>
          <a:p>
            <a:pPr lvl="1"/>
            <a:r>
              <a:rPr lang="en-US" sz="2800" dirty="0"/>
              <a:t>A solution to the problem is an appropriate sequence of moves, such as “move tiles 5 to</a:t>
            </a:r>
            <a:endParaRPr lang="en-US" sz="2000" dirty="0"/>
          </a:p>
          <a:p>
            <a:r>
              <a:rPr lang="en-US" dirty="0"/>
              <a:t>the right, move tile 7 to the left ,move tile 6 to the down” etc…</a:t>
            </a:r>
          </a:p>
          <a:p>
            <a:endParaRPr lang="en-US" dirty="0"/>
          </a:p>
          <a:p>
            <a:endParaRPr lang="en-US" dirty="0"/>
          </a:p>
        </p:txBody>
      </p:sp>
      <p:sp>
        <p:nvSpPr>
          <p:cNvPr id="8" name="Rectangle 7"/>
          <p:cNvSpPr/>
          <p:nvPr/>
        </p:nvSpPr>
        <p:spPr>
          <a:xfrm>
            <a:off x="3859495" y="2215166"/>
            <a:ext cx="3314037" cy="1963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3995399" y="2389031"/>
            <a:ext cx="3042227" cy="1615964"/>
          </a:xfrm>
          <a:prstGeom prst="rect">
            <a:avLst/>
          </a:prstGeom>
        </p:spPr>
      </p:pic>
    </p:spTree>
    <p:extLst>
      <p:ext uri="{BB962C8B-B14F-4D97-AF65-F5344CB8AC3E}">
        <p14:creationId xmlns:p14="http://schemas.microsoft.com/office/powerpoint/2010/main" val="1308261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061" y="115910"/>
            <a:ext cx="11809927" cy="6593983"/>
          </a:xfrm>
        </p:spPr>
        <p:txBody>
          <a:bodyPr>
            <a:normAutofit/>
          </a:bodyPr>
          <a:lstStyle/>
          <a:p>
            <a:r>
              <a:rPr lang="en-US" sz="3200" dirty="0"/>
              <a:t>To solve a problem, we must specify the global database, the rules, and the control strategy.</a:t>
            </a:r>
          </a:p>
          <a:p>
            <a:r>
              <a:rPr lang="en-US" sz="3200" dirty="0"/>
              <a:t>For the 8 puzzle problem that correspond to three components.</a:t>
            </a:r>
          </a:p>
          <a:p>
            <a:r>
              <a:rPr lang="en-US" sz="3200" dirty="0"/>
              <a:t>These elements are the problem states, moves and goal.</a:t>
            </a:r>
          </a:p>
          <a:p>
            <a:r>
              <a:rPr lang="en-US" sz="3200" dirty="0"/>
              <a:t>In this problem each tile configuration is a state.</a:t>
            </a:r>
          </a:p>
          <a:p>
            <a:pPr algn="just"/>
            <a:r>
              <a:rPr lang="en-US" sz="3200" dirty="0"/>
              <a:t>The set of all possible configuration in the problem space, consists of 3,62,880 different configurations of the 8 tiles and blank space.</a:t>
            </a:r>
          </a:p>
          <a:p>
            <a:r>
              <a:rPr lang="en-US" sz="3200" dirty="0"/>
              <a:t>For the 8-puzzle, a straight forward description is a 3X3 array of matrix of numbers. Initial global database is this description of the initial problem state. Virtually any kind of data structure can be used to describe states.</a:t>
            </a:r>
          </a:p>
          <a:p>
            <a:r>
              <a:rPr lang="en-US" sz="3200" dirty="0"/>
              <a:t>A move transforms one problem state into another state</a:t>
            </a:r>
          </a:p>
          <a:p>
            <a:endParaRPr lang="en-US" dirty="0"/>
          </a:p>
        </p:txBody>
      </p:sp>
    </p:spTree>
    <p:extLst>
      <p:ext uri="{BB962C8B-B14F-4D97-AF65-F5344CB8AC3E}">
        <p14:creationId xmlns:p14="http://schemas.microsoft.com/office/powerpoint/2010/main" val="3178299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4.jpeg"/>
          <p:cNvPicPr/>
          <p:nvPr/>
        </p:nvPicPr>
        <p:blipFill>
          <a:blip r:embed="rId2" cstate="print"/>
          <a:stretch>
            <a:fillRect/>
          </a:stretch>
        </p:blipFill>
        <p:spPr>
          <a:xfrm>
            <a:off x="2704564" y="240332"/>
            <a:ext cx="6413678" cy="6225043"/>
          </a:xfrm>
          <a:prstGeom prst="rect">
            <a:avLst/>
          </a:prstGeom>
        </p:spPr>
      </p:pic>
      <p:sp>
        <p:nvSpPr>
          <p:cNvPr id="5" name="TextBox 4"/>
          <p:cNvSpPr txBox="1"/>
          <p:nvPr/>
        </p:nvSpPr>
        <p:spPr>
          <a:xfrm>
            <a:off x="4474073" y="6550223"/>
            <a:ext cx="3059877" cy="338554"/>
          </a:xfrm>
          <a:prstGeom prst="rect">
            <a:avLst/>
          </a:prstGeom>
          <a:noFill/>
        </p:spPr>
        <p:txBody>
          <a:bodyPr wrap="none" rtlCol="0">
            <a:spAutoFit/>
          </a:bodyPr>
          <a:lstStyle/>
          <a:p>
            <a:r>
              <a:rPr lang="en-US" sz="1600" b="1" dirty="0"/>
              <a:t>SOLUTION OF 8 PUZZLE PROBLEM</a:t>
            </a:r>
          </a:p>
        </p:txBody>
      </p:sp>
    </p:spTree>
    <p:extLst>
      <p:ext uri="{BB962C8B-B14F-4D97-AF65-F5344CB8AC3E}">
        <p14:creationId xmlns:p14="http://schemas.microsoft.com/office/powerpoint/2010/main" val="4243466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44699"/>
            <a:ext cx="10820400" cy="6375042"/>
          </a:xfrm>
        </p:spPr>
        <p:txBody>
          <a:bodyPr>
            <a:normAutofit lnSpcReduction="10000"/>
          </a:bodyPr>
          <a:lstStyle/>
          <a:p>
            <a:pPr algn="just"/>
            <a:r>
              <a:rPr lang="en-US" sz="3600" dirty="0"/>
              <a:t>The 8-puzzle is conveniently interpreted as having the following for moves.</a:t>
            </a:r>
          </a:p>
          <a:p>
            <a:pPr lvl="2" algn="just"/>
            <a:r>
              <a:rPr lang="en-US" sz="2800" dirty="0"/>
              <a:t>Move empty space (blank) to the left, move blank up, move blank to the right and move blank down.</a:t>
            </a:r>
          </a:p>
          <a:p>
            <a:pPr lvl="2" algn="just"/>
            <a:endParaRPr lang="en-US" dirty="0"/>
          </a:p>
          <a:p>
            <a:pPr lvl="2" algn="just"/>
            <a:r>
              <a:rPr lang="en-US" sz="2800" dirty="0"/>
              <a:t>These moves are modeled by production rules that operate on the state descriptions in the appropriate manner.</a:t>
            </a:r>
          </a:p>
          <a:p>
            <a:pPr lvl="2" algn="just"/>
            <a:endParaRPr lang="en-US" dirty="0"/>
          </a:p>
          <a:p>
            <a:pPr lvl="1" algn="just"/>
            <a:r>
              <a:rPr lang="en-US" sz="3200" dirty="0"/>
              <a:t>The goal condition forms the basis for the termination.</a:t>
            </a:r>
            <a:endParaRPr lang="en-US" dirty="0"/>
          </a:p>
          <a:p>
            <a:pPr lvl="1" algn="just"/>
            <a:r>
              <a:rPr lang="en-US" sz="3200" dirty="0"/>
              <a:t>The control strategy repeatedly applies rules to state descriptions until a description of a goal state is produced.</a:t>
            </a:r>
            <a:endParaRPr lang="en-US" dirty="0"/>
          </a:p>
          <a:p>
            <a:pPr lvl="1" algn="just"/>
            <a:r>
              <a:rPr lang="en-US" sz="3200" dirty="0"/>
              <a:t>It also keeps track of rules that have been applied so that it can compose them into sequence representing the problem solution.</a:t>
            </a:r>
            <a:endParaRPr lang="en-US" dirty="0"/>
          </a:p>
          <a:p>
            <a:pPr lvl="1" algn="just"/>
            <a:r>
              <a:rPr lang="en-US" sz="3200" dirty="0"/>
              <a:t>A solution to the 8-puzzle problem is given.</a:t>
            </a:r>
            <a:endParaRPr lang="en-US" dirty="0"/>
          </a:p>
          <a:p>
            <a:pPr algn="just"/>
            <a:endParaRPr lang="en-US" dirty="0"/>
          </a:p>
        </p:txBody>
      </p:sp>
    </p:spTree>
    <p:extLst>
      <p:ext uri="{BB962C8B-B14F-4D97-AF65-F5344CB8AC3E}">
        <p14:creationId xmlns:p14="http://schemas.microsoft.com/office/powerpoint/2010/main" val="597051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515600" cy="1325563"/>
          </a:xfrm>
        </p:spPr>
        <p:txBody>
          <a:bodyPr/>
          <a:lstStyle/>
          <a:p>
            <a:r>
              <a:rPr lang="en-US" b="1" dirty="0"/>
              <a:t>Production System</a:t>
            </a:r>
          </a:p>
        </p:txBody>
      </p:sp>
      <p:sp>
        <p:nvSpPr>
          <p:cNvPr id="3" name="Content Placeholder 2"/>
          <p:cNvSpPr>
            <a:spLocks noGrp="1"/>
          </p:cNvSpPr>
          <p:nvPr>
            <p:ph idx="1"/>
          </p:nvPr>
        </p:nvSpPr>
        <p:spPr>
          <a:xfrm>
            <a:off x="685800" y="1043189"/>
            <a:ext cx="10820400" cy="5679583"/>
          </a:xfrm>
        </p:spPr>
        <p:txBody>
          <a:bodyPr>
            <a:normAutofit/>
          </a:bodyPr>
          <a:lstStyle/>
          <a:p>
            <a:pPr lvl="0" algn="just"/>
            <a:r>
              <a:rPr lang="en-US" sz="3600" dirty="0"/>
              <a:t>Search process forms the core of many intelligence processes.</a:t>
            </a:r>
            <a:endParaRPr lang="en-US" sz="3200" dirty="0"/>
          </a:p>
          <a:p>
            <a:pPr lvl="0" algn="just"/>
            <a:r>
              <a:rPr lang="en-US" sz="3600" dirty="0"/>
              <a:t>So, it is useful to structure AI programs in a way that facilitates describing and performing the search process.</a:t>
            </a:r>
            <a:endParaRPr lang="en-US" sz="3200" dirty="0"/>
          </a:p>
          <a:p>
            <a:pPr lvl="0" algn="just"/>
            <a:r>
              <a:rPr lang="en-US" sz="3600" dirty="0"/>
              <a:t>Production system provides such structures.</a:t>
            </a:r>
            <a:endParaRPr lang="en-US" sz="3200" dirty="0"/>
          </a:p>
          <a:p>
            <a:pPr algn="just"/>
            <a:endParaRPr lang="en-US" sz="4000" dirty="0"/>
          </a:p>
        </p:txBody>
      </p:sp>
    </p:spTree>
    <p:extLst>
      <p:ext uri="{BB962C8B-B14F-4D97-AF65-F5344CB8AC3E}">
        <p14:creationId xmlns:p14="http://schemas.microsoft.com/office/powerpoint/2010/main" val="1645163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214" y="283335"/>
            <a:ext cx="11681138" cy="6362164"/>
          </a:xfrm>
        </p:spPr>
        <p:txBody>
          <a:bodyPr/>
          <a:lstStyle/>
          <a:p>
            <a:pPr lvl="0" algn="just"/>
            <a:r>
              <a:rPr lang="en-US" sz="3200" dirty="0"/>
              <a:t>A production system consists of:</a:t>
            </a:r>
            <a:endParaRPr lang="en-US" dirty="0"/>
          </a:p>
          <a:p>
            <a:pPr lvl="2" algn="just"/>
            <a:r>
              <a:rPr lang="en-US" sz="2800" b="1" dirty="0"/>
              <a:t>A set of rules</a:t>
            </a:r>
            <a:r>
              <a:rPr lang="en-US" sz="2800" dirty="0"/>
              <a:t>, each consisting of a left side that determines the applicability of the rule and a right side that describes the operation to be performed if that rule is applied.</a:t>
            </a:r>
            <a:endParaRPr lang="en-US" dirty="0"/>
          </a:p>
          <a:p>
            <a:pPr lvl="2" algn="just"/>
            <a:r>
              <a:rPr lang="en-US" sz="2800" b="1" dirty="0"/>
              <a:t>One or more knowledge/databases </a:t>
            </a:r>
            <a:r>
              <a:rPr lang="en-US" sz="2800" dirty="0"/>
              <a:t>that contain whatever information is appropriate for the particular task. Some parts of the database may be permanent, while other parts of it may pertain only to the solution of the current problem.</a:t>
            </a:r>
            <a:endParaRPr lang="en-US" dirty="0"/>
          </a:p>
          <a:p>
            <a:pPr lvl="2" algn="just"/>
            <a:r>
              <a:rPr lang="en-US" sz="2800" b="1" dirty="0"/>
              <a:t>A control strategy </a:t>
            </a:r>
            <a:r>
              <a:rPr lang="en-US" sz="2800" dirty="0"/>
              <a:t>that specifies the order in which the rules will be compared to the database and a way of resolving the conflicts that arise when several rules match at once.</a:t>
            </a:r>
            <a:endParaRPr lang="en-US" dirty="0"/>
          </a:p>
          <a:p>
            <a:pPr lvl="2" algn="just"/>
            <a:r>
              <a:rPr lang="en-US" sz="2800" b="1" dirty="0"/>
              <a:t>A rule applier </a:t>
            </a:r>
            <a:r>
              <a:rPr lang="en-US" sz="2800" dirty="0"/>
              <a:t>which is the computational system that implements the control strategy and applies the rules.</a:t>
            </a:r>
            <a:endParaRPr lang="en-US" dirty="0"/>
          </a:p>
          <a:p>
            <a:endParaRPr lang="en-US" dirty="0"/>
          </a:p>
        </p:txBody>
      </p:sp>
    </p:spTree>
    <p:extLst>
      <p:ext uri="{BB962C8B-B14F-4D97-AF65-F5344CB8AC3E}">
        <p14:creationId xmlns:p14="http://schemas.microsoft.com/office/powerpoint/2010/main" val="3255853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3" y="231820"/>
            <a:ext cx="11822806" cy="6452315"/>
          </a:xfrm>
        </p:spPr>
        <p:txBody>
          <a:bodyPr/>
          <a:lstStyle/>
          <a:p>
            <a:pPr marL="0" indent="0" algn="just">
              <a:buNone/>
            </a:pPr>
            <a:r>
              <a:rPr lang="en-US" dirty="0"/>
              <a:t>•	</a:t>
            </a:r>
            <a:r>
              <a:rPr lang="en-US" sz="3600" b="1" dirty="0"/>
              <a:t>In order to solve a problem</a:t>
            </a:r>
            <a:r>
              <a:rPr lang="en-US" sz="3600" dirty="0"/>
              <a:t>:</a:t>
            </a:r>
          </a:p>
          <a:p>
            <a:pPr marL="0" indent="0" algn="just">
              <a:buNone/>
            </a:pPr>
            <a:r>
              <a:rPr lang="en-US" sz="3600" dirty="0"/>
              <a:t>	o We must first reduce it to the form for which a precise statement can 	be given. This can be done by defining the problem’s state space (start 	and goal states) and a set of operators for moving that space.</a:t>
            </a:r>
          </a:p>
          <a:p>
            <a:pPr marL="0" indent="0" algn="just">
              <a:buNone/>
            </a:pPr>
            <a:r>
              <a:rPr lang="en-US" sz="3600" dirty="0"/>
              <a:t>	o The problem can then be solved by searching for a path through the 	space from an initial state to a goal state.</a:t>
            </a:r>
          </a:p>
          <a:p>
            <a:pPr marL="0" indent="0" algn="just">
              <a:buNone/>
            </a:pPr>
            <a:r>
              <a:rPr lang="en-US" sz="3600" dirty="0"/>
              <a:t>	o The process of solving the problem can usefully be modeled as a 	production system.</a:t>
            </a:r>
          </a:p>
          <a:p>
            <a:pPr algn="just"/>
            <a:endParaRPr lang="en-US" dirty="0"/>
          </a:p>
        </p:txBody>
      </p:sp>
    </p:spTree>
    <p:extLst>
      <p:ext uri="{BB962C8B-B14F-4D97-AF65-F5344CB8AC3E}">
        <p14:creationId xmlns:p14="http://schemas.microsoft.com/office/powerpoint/2010/main" val="356463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Production System</a:t>
            </a:r>
          </a:p>
        </p:txBody>
      </p:sp>
      <p:sp>
        <p:nvSpPr>
          <p:cNvPr id="3" name="Content Placeholder 2"/>
          <p:cNvSpPr>
            <a:spLocks noGrp="1"/>
          </p:cNvSpPr>
          <p:nvPr>
            <p:ph idx="1"/>
          </p:nvPr>
        </p:nvSpPr>
        <p:spPr/>
        <p:txBody>
          <a:bodyPr/>
          <a:lstStyle/>
          <a:p>
            <a:pPr lvl="0"/>
            <a:r>
              <a:rPr lang="en-US" sz="3200" dirty="0"/>
              <a:t>Production systems provide an excellent tool for structuring AI programs.</a:t>
            </a:r>
          </a:p>
          <a:p>
            <a:pPr lvl="0"/>
            <a:r>
              <a:rPr lang="en-US" sz="3200" dirty="0"/>
              <a:t>Production Systems are highly modular because the individual rules can be added, removed or modified independently.</a:t>
            </a:r>
          </a:p>
          <a:p>
            <a:pPr algn="just"/>
            <a:r>
              <a:rPr lang="en-US" sz="3200" dirty="0"/>
              <a:t>The production rules are expressed in a natural form, so the statements contained in the knowledge base should be easily understandable.</a:t>
            </a:r>
          </a:p>
          <a:p>
            <a:pPr lvl="0"/>
            <a:endParaRPr lang="en-US" dirty="0"/>
          </a:p>
          <a:p>
            <a:endParaRPr lang="en-US" dirty="0"/>
          </a:p>
        </p:txBody>
      </p:sp>
    </p:spTree>
    <p:extLst>
      <p:ext uri="{BB962C8B-B14F-4D97-AF65-F5344CB8AC3E}">
        <p14:creationId xmlns:p14="http://schemas.microsoft.com/office/powerpoint/2010/main" val="645688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470" y="13839"/>
            <a:ext cx="10515600" cy="1325563"/>
          </a:xfrm>
        </p:spPr>
        <p:txBody>
          <a:bodyPr/>
          <a:lstStyle/>
          <a:p>
            <a:r>
              <a:rPr lang="en-US" b="1" dirty="0"/>
              <a:t>Production System Characteristics</a:t>
            </a:r>
          </a:p>
        </p:txBody>
      </p:sp>
      <p:sp>
        <p:nvSpPr>
          <p:cNvPr id="3" name="Content Placeholder 2"/>
          <p:cNvSpPr>
            <a:spLocks noGrp="1"/>
          </p:cNvSpPr>
          <p:nvPr>
            <p:ph idx="1"/>
          </p:nvPr>
        </p:nvSpPr>
        <p:spPr>
          <a:xfrm>
            <a:off x="231820" y="1081825"/>
            <a:ext cx="11732653" cy="5331853"/>
          </a:xfrm>
        </p:spPr>
        <p:txBody>
          <a:bodyPr>
            <a:noAutofit/>
          </a:bodyPr>
          <a:lstStyle/>
          <a:p>
            <a:pPr lvl="0" algn="just"/>
            <a:r>
              <a:rPr lang="en-US" sz="3200" b="1" dirty="0"/>
              <a:t>Monotonic Production System: </a:t>
            </a:r>
            <a:r>
              <a:rPr lang="en-US" sz="3200" dirty="0"/>
              <a:t>the application of a rule never prevents the later application of another rule that could also have been applied at the time the first rule was selected. i.e., rules are independent.</a:t>
            </a:r>
          </a:p>
          <a:p>
            <a:pPr lvl="0"/>
            <a:r>
              <a:rPr lang="en-US" sz="3200" b="1" dirty="0"/>
              <a:t>Non-Monotonic Production system </a:t>
            </a:r>
            <a:r>
              <a:rPr lang="en-US" sz="3200" dirty="0"/>
              <a:t>is one in which this is not true.</a:t>
            </a:r>
          </a:p>
          <a:p>
            <a:pPr lvl="0"/>
            <a:r>
              <a:rPr lang="en-US" sz="3200" b="1" dirty="0"/>
              <a:t>Partially commutative Production system: </a:t>
            </a:r>
            <a:r>
              <a:rPr lang="en-US" sz="3200" dirty="0"/>
              <a:t>a production system with the property that if application of a particular sequence of rules transforms state x to state y, then allowable permutation of those rules, also transforms state x into state y.</a:t>
            </a:r>
          </a:p>
          <a:p>
            <a:r>
              <a:rPr lang="en-US" sz="3200" b="1" dirty="0"/>
              <a:t>Commutative Production system:</a:t>
            </a:r>
            <a:r>
              <a:rPr lang="en-US" sz="3200" dirty="0"/>
              <a:t> A Commutative production system is a production system that is both monotonic and partially commutative.</a:t>
            </a:r>
          </a:p>
        </p:txBody>
      </p:sp>
    </p:spTree>
    <p:extLst>
      <p:ext uri="{BB962C8B-B14F-4D97-AF65-F5344CB8AC3E}">
        <p14:creationId xmlns:p14="http://schemas.microsoft.com/office/powerpoint/2010/main" val="793228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a:t>Control Strategies</a:t>
            </a:r>
          </a:p>
        </p:txBody>
      </p:sp>
      <p:sp>
        <p:nvSpPr>
          <p:cNvPr id="3" name="Content Placeholder 2"/>
          <p:cNvSpPr>
            <a:spLocks noGrp="1"/>
          </p:cNvSpPr>
          <p:nvPr>
            <p:ph idx="1"/>
          </p:nvPr>
        </p:nvSpPr>
        <p:spPr>
          <a:xfrm>
            <a:off x="296214" y="1442434"/>
            <a:ext cx="11526592" cy="5254580"/>
          </a:xfrm>
        </p:spPr>
        <p:txBody>
          <a:bodyPr>
            <a:normAutofit/>
          </a:bodyPr>
          <a:lstStyle/>
          <a:p>
            <a:pPr lvl="0" algn="just"/>
            <a:r>
              <a:rPr lang="en-US" sz="3200" dirty="0"/>
              <a:t>Control strategies help us decide which rule to apply next during the process of searching for a solution to a problem.</a:t>
            </a:r>
            <a:endParaRPr lang="en-US" dirty="0"/>
          </a:p>
          <a:p>
            <a:pPr lvl="0" algn="just"/>
            <a:r>
              <a:rPr lang="en-US" sz="3200" dirty="0"/>
              <a:t>Good control strategy should:</a:t>
            </a:r>
            <a:endParaRPr lang="en-US" dirty="0"/>
          </a:p>
          <a:p>
            <a:pPr lvl="1" algn="just"/>
            <a:r>
              <a:rPr lang="en-US" sz="3200" dirty="0"/>
              <a:t>It should cause motion</a:t>
            </a:r>
            <a:endParaRPr lang="en-US" dirty="0"/>
          </a:p>
          <a:p>
            <a:pPr lvl="1" algn="just"/>
            <a:r>
              <a:rPr lang="en-US" sz="3200" dirty="0"/>
              <a:t>It should be Systematic</a:t>
            </a:r>
            <a:endParaRPr lang="en-US" dirty="0"/>
          </a:p>
        </p:txBody>
      </p:sp>
    </p:spTree>
    <p:extLst>
      <p:ext uri="{BB962C8B-B14F-4D97-AF65-F5344CB8AC3E}">
        <p14:creationId xmlns:p14="http://schemas.microsoft.com/office/powerpoint/2010/main" val="1347107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AI?</a:t>
            </a:r>
          </a:p>
        </p:txBody>
      </p:sp>
      <p:sp>
        <p:nvSpPr>
          <p:cNvPr id="3" name="Content Placeholder 2"/>
          <p:cNvSpPr>
            <a:spLocks noGrp="1"/>
          </p:cNvSpPr>
          <p:nvPr>
            <p:ph idx="1"/>
          </p:nvPr>
        </p:nvSpPr>
        <p:spPr>
          <a:xfrm>
            <a:off x="489397" y="2318197"/>
            <a:ext cx="11204619" cy="4108361"/>
          </a:xfrm>
        </p:spPr>
        <p:txBody>
          <a:bodyPr>
            <a:normAutofit/>
          </a:bodyPr>
          <a:lstStyle/>
          <a:p>
            <a:pPr lvl="0" algn="just"/>
            <a:r>
              <a:rPr lang="en-US" sz="2400" dirty="0"/>
              <a:t>From a business perspective AI is a set of very powerful tools, and methodologies for using those tools to solve business problems.</a:t>
            </a:r>
            <a:endParaRPr lang="en-US" sz="2000" dirty="0"/>
          </a:p>
          <a:p>
            <a:pPr lvl="0" algn="just"/>
            <a:r>
              <a:rPr lang="en-US" sz="2400" dirty="0"/>
              <a:t>From a programming perspective, AI includes the study of symbolic programming, problem solving, and search.</a:t>
            </a:r>
            <a:endParaRPr lang="en-US" sz="2000" dirty="0"/>
          </a:p>
          <a:p>
            <a:pPr lvl="1" algn="just"/>
            <a:r>
              <a:rPr lang="en-US" sz="2000" dirty="0"/>
              <a:t>Typically AI programs focus on symbols rather than numeric processing.</a:t>
            </a:r>
            <a:endParaRPr lang="en-US" sz="1800" dirty="0"/>
          </a:p>
          <a:p>
            <a:pPr lvl="1" algn="just"/>
            <a:r>
              <a:rPr lang="en-US" sz="2000" dirty="0"/>
              <a:t>Problem solving i.e. to achieve a specific goal.</a:t>
            </a:r>
            <a:endParaRPr lang="en-US" sz="1800" dirty="0"/>
          </a:p>
          <a:p>
            <a:pPr lvl="1" algn="just"/>
            <a:r>
              <a:rPr lang="en-US" sz="2000" dirty="0"/>
              <a:t>Search - rarely access a solution directly. Search may include a variety of techniques.</a:t>
            </a:r>
            <a:endParaRPr lang="en-US" sz="1800" dirty="0"/>
          </a:p>
          <a:p>
            <a:pPr lvl="0" algn="just"/>
            <a:r>
              <a:rPr lang="en-US" sz="2400" dirty="0"/>
              <a:t>It is the science and engineering of making intelligent machines, especially intelligent computer programs.</a:t>
            </a:r>
            <a:endParaRPr lang="en-US" sz="2000" dirty="0"/>
          </a:p>
          <a:p>
            <a:endParaRPr lang="en-US" dirty="0"/>
          </a:p>
        </p:txBody>
      </p:sp>
    </p:spTree>
    <p:extLst>
      <p:ext uri="{BB962C8B-B14F-4D97-AF65-F5344CB8AC3E}">
        <p14:creationId xmlns:p14="http://schemas.microsoft.com/office/powerpoint/2010/main" val="29775030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699" y="115910"/>
            <a:ext cx="11784169" cy="6742090"/>
          </a:xfrm>
        </p:spPr>
        <p:txBody>
          <a:bodyPr/>
          <a:lstStyle/>
          <a:p>
            <a:pPr lvl="0" algn="just"/>
            <a:r>
              <a:rPr lang="en-US" sz="3200" dirty="0"/>
              <a:t>Control strategies are classified as:</a:t>
            </a:r>
            <a:endParaRPr lang="en-US" dirty="0"/>
          </a:p>
          <a:p>
            <a:pPr lvl="0" algn="just"/>
            <a:r>
              <a:rPr lang="en-US" sz="3200" dirty="0"/>
              <a:t>Uninformed/blind search control strategy:</a:t>
            </a:r>
            <a:endParaRPr lang="en-US" dirty="0"/>
          </a:p>
          <a:p>
            <a:pPr lvl="1" algn="just"/>
            <a:r>
              <a:rPr lang="en-US" sz="3200" dirty="0"/>
              <a:t>Do not have additional information about states beyond problem definition.</a:t>
            </a:r>
            <a:endParaRPr lang="en-US" dirty="0"/>
          </a:p>
          <a:p>
            <a:pPr lvl="1" algn="just"/>
            <a:r>
              <a:rPr lang="en-US" sz="3200" dirty="0"/>
              <a:t>Total search space is looked for solution.</a:t>
            </a:r>
            <a:endParaRPr lang="en-US" dirty="0"/>
          </a:p>
          <a:p>
            <a:pPr lvl="1" algn="just"/>
            <a:r>
              <a:rPr lang="en-US" sz="3200" dirty="0"/>
              <a:t>Example: Breadth First Search (BFS), Depth First Search (DFS), Depth Limited Search (DLS).</a:t>
            </a:r>
            <a:endParaRPr lang="en-US" dirty="0"/>
          </a:p>
          <a:p>
            <a:pPr lvl="0" algn="just"/>
            <a:r>
              <a:rPr lang="en-US" sz="3200" dirty="0"/>
              <a:t>Informed/Directed Search Control Strategy:</a:t>
            </a:r>
            <a:endParaRPr lang="en-US" dirty="0"/>
          </a:p>
          <a:p>
            <a:pPr lvl="1" algn="just"/>
            <a:r>
              <a:rPr lang="en-US" sz="3200" dirty="0"/>
              <a:t>Some information about problem space is used to compute preference among the various possibilities for exploration and expansion.</a:t>
            </a:r>
            <a:endParaRPr lang="en-US" dirty="0"/>
          </a:p>
          <a:p>
            <a:pPr algn="just"/>
            <a:r>
              <a:rPr lang="en-US" sz="3200" dirty="0"/>
              <a:t>Examples: Best First Search, Problem Decomposition, A*, Mean end Analysis</a:t>
            </a:r>
            <a:endParaRPr lang="en-US" sz="3600" dirty="0"/>
          </a:p>
          <a:p>
            <a:endParaRPr lang="en-US" dirty="0"/>
          </a:p>
        </p:txBody>
      </p:sp>
    </p:spTree>
    <p:extLst>
      <p:ext uri="{BB962C8B-B14F-4D97-AF65-F5344CB8AC3E}">
        <p14:creationId xmlns:p14="http://schemas.microsoft.com/office/powerpoint/2010/main" val="2436318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4668"/>
            <a:ext cx="10515600" cy="1325563"/>
          </a:xfrm>
        </p:spPr>
        <p:txBody>
          <a:bodyPr>
            <a:normAutofit/>
          </a:bodyPr>
          <a:lstStyle/>
          <a:p>
            <a:r>
              <a:rPr lang="en-US" b="1" dirty="0"/>
              <a:t>Breadth-First Search Strategy (BFS)</a:t>
            </a:r>
          </a:p>
        </p:txBody>
      </p:sp>
      <p:sp>
        <p:nvSpPr>
          <p:cNvPr id="3" name="Content Placeholder 2"/>
          <p:cNvSpPr>
            <a:spLocks noGrp="1"/>
          </p:cNvSpPr>
          <p:nvPr>
            <p:ph idx="1"/>
          </p:nvPr>
        </p:nvSpPr>
        <p:spPr>
          <a:xfrm>
            <a:off x="373487" y="1236372"/>
            <a:ext cx="11603865" cy="5525036"/>
          </a:xfrm>
        </p:spPr>
        <p:txBody>
          <a:bodyPr>
            <a:normAutofit/>
          </a:bodyPr>
          <a:lstStyle/>
          <a:p>
            <a:pPr lvl="0"/>
            <a:r>
              <a:rPr lang="en-US" dirty="0"/>
              <a:t>This is an exhaustive search technique.</a:t>
            </a:r>
          </a:p>
          <a:p>
            <a:pPr lvl="0"/>
            <a:r>
              <a:rPr lang="en-US" dirty="0"/>
              <a:t>The search generates all nodes at a particular level before proceeding to the next level of the tree.</a:t>
            </a:r>
          </a:p>
          <a:p>
            <a:pPr lvl="0"/>
            <a:r>
              <a:rPr lang="en-US" b="1" i="1" dirty="0"/>
              <a:t>The search systematically proceeds testing each node that is reachable from a parent node before it expands to any child of those nodes.</a:t>
            </a:r>
          </a:p>
          <a:p>
            <a:pPr lvl="0"/>
            <a:r>
              <a:rPr lang="en-US" dirty="0"/>
              <a:t>Search terminates when a solution is found and the test returns true.</a:t>
            </a:r>
          </a:p>
          <a:p>
            <a:endParaRPr lang="en-US" dirty="0"/>
          </a:p>
        </p:txBody>
      </p:sp>
    </p:spTree>
    <p:extLst>
      <p:ext uri="{BB962C8B-B14F-4D97-AF65-F5344CB8AC3E}">
        <p14:creationId xmlns:p14="http://schemas.microsoft.com/office/powerpoint/2010/main" val="35775444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608" y="296214"/>
            <a:ext cx="10993192" cy="5880749"/>
          </a:xfrm>
        </p:spPr>
        <p:txBody>
          <a:bodyPr/>
          <a:lstStyle/>
          <a:p>
            <a:pPr marL="0" indent="0">
              <a:buNone/>
            </a:pPr>
            <a:r>
              <a:rPr lang="en-US" sz="3600" b="1" dirty="0"/>
              <a:t>Algorithm:</a:t>
            </a:r>
            <a:endParaRPr lang="en-US" sz="3600" dirty="0"/>
          </a:p>
          <a:p>
            <a:pPr marL="457200" lvl="0" indent="-457200">
              <a:buFont typeface="+mj-lt"/>
              <a:buAutoNum type="arabicPeriod"/>
            </a:pPr>
            <a:r>
              <a:rPr lang="en-US" sz="3600" i="1" dirty="0"/>
              <a:t>Create a variable called NODE-LIST and set it to initial state.</a:t>
            </a:r>
            <a:endParaRPr lang="en-US" sz="3600" dirty="0"/>
          </a:p>
          <a:p>
            <a:pPr marL="457200" lvl="0" indent="-457200">
              <a:buFont typeface="+mj-lt"/>
              <a:buAutoNum type="arabicPeriod"/>
            </a:pPr>
            <a:r>
              <a:rPr lang="en-US" sz="3600" i="1" dirty="0"/>
              <a:t>Until a goal state is found or NODE-LIST is empty do:</a:t>
            </a:r>
            <a:endParaRPr lang="en-US" sz="3600" dirty="0"/>
          </a:p>
          <a:p>
            <a:pPr lvl="1"/>
            <a:r>
              <a:rPr lang="en-US" sz="3200" i="1" dirty="0"/>
              <a:t>Remove the first element from NODE-LIST and call it E. If NODE-LIST was empty, quit.</a:t>
            </a:r>
            <a:endParaRPr lang="en-US" dirty="0"/>
          </a:p>
          <a:p>
            <a:pPr lvl="1"/>
            <a:r>
              <a:rPr lang="en-US" sz="3200" i="1" dirty="0"/>
              <a:t>For each way that each rule can match the state described in E do:</a:t>
            </a:r>
            <a:endParaRPr lang="en-US" dirty="0"/>
          </a:p>
          <a:p>
            <a:pPr lvl="2"/>
            <a:r>
              <a:rPr lang="en-US" sz="2800" i="1" dirty="0"/>
              <a:t>Apply the rule to generate a new state.</a:t>
            </a:r>
            <a:endParaRPr lang="en-US" dirty="0"/>
          </a:p>
          <a:p>
            <a:pPr lvl="2"/>
            <a:r>
              <a:rPr lang="en-US" sz="2800" i="1" dirty="0"/>
              <a:t>If the new state is a goal state, quit and return this state.</a:t>
            </a:r>
            <a:endParaRPr lang="en-US" dirty="0"/>
          </a:p>
          <a:p>
            <a:pPr lvl="2"/>
            <a:r>
              <a:rPr lang="en-US" sz="2800" i="1" dirty="0"/>
              <a:t>Otherwise, add the new state to the end of NODE-LIST.</a:t>
            </a:r>
            <a:endParaRPr lang="en-US" dirty="0"/>
          </a:p>
          <a:p>
            <a:endParaRPr lang="en-US" sz="3600" dirty="0"/>
          </a:p>
        </p:txBody>
      </p:sp>
    </p:spTree>
    <p:extLst>
      <p:ext uri="{BB962C8B-B14F-4D97-AF65-F5344CB8AC3E}">
        <p14:creationId xmlns:p14="http://schemas.microsoft.com/office/powerpoint/2010/main" val="3262689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0BBA78A-27C4-4A6D-B1FF-8A2BC3E66EA0}" type="slidenum">
              <a:rPr lang="en-US"/>
              <a:pPr/>
              <a:t>43</a:t>
            </a:fld>
            <a:endParaRPr lang="en-US"/>
          </a:p>
        </p:txBody>
      </p:sp>
      <p:sp>
        <p:nvSpPr>
          <p:cNvPr id="26626" name="Rectangle 2"/>
          <p:cNvSpPr>
            <a:spLocks noGrp="1" noChangeArrowheads="1"/>
          </p:cNvSpPr>
          <p:nvPr>
            <p:ph type="title"/>
          </p:nvPr>
        </p:nvSpPr>
        <p:spPr/>
        <p:txBody>
          <a:bodyPr/>
          <a:lstStyle/>
          <a:p>
            <a:r>
              <a:rPr lang="en-US"/>
              <a:t>Breadth-first search</a:t>
            </a:r>
          </a:p>
        </p:txBody>
      </p:sp>
      <p:sp>
        <p:nvSpPr>
          <p:cNvPr id="26627" name="Rectangle 3"/>
          <p:cNvSpPr>
            <a:spLocks noGrp="1" noChangeArrowheads="1"/>
          </p:cNvSpPr>
          <p:nvPr>
            <p:ph type="body" idx="1"/>
          </p:nvPr>
        </p:nvSpPr>
        <p:spPr/>
        <p:txBody>
          <a:bodyPr/>
          <a:lstStyle/>
          <a:p>
            <a:r>
              <a:rPr lang="en-US"/>
              <a:t>Expand shallowest unexpanded node</a:t>
            </a:r>
          </a:p>
          <a:p>
            <a:r>
              <a:rPr lang="en-US">
                <a:solidFill>
                  <a:schemeClr val="accent2"/>
                </a:solidFill>
              </a:rPr>
              <a:t>Implementation</a:t>
            </a:r>
            <a:r>
              <a:rPr lang="en-US"/>
              <a:t>:</a:t>
            </a:r>
          </a:p>
          <a:p>
            <a:pPr lvl="1"/>
            <a:r>
              <a:rPr lang="en-US" i="1"/>
              <a:t>fringe</a:t>
            </a:r>
            <a:r>
              <a:rPr lang="en-US"/>
              <a:t> is a first-in-first-out (FIFO) queue, i.e., new successors go at end of the queue.</a:t>
            </a:r>
          </a:p>
        </p:txBody>
      </p:sp>
      <p:pic>
        <p:nvPicPr>
          <p:cNvPr id="26628" name="Picture 4" descr="bfs-progress1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733801"/>
            <a:ext cx="4267200" cy="2817813"/>
          </a:xfrm>
          <a:prstGeom prst="rect">
            <a:avLst/>
          </a:prstGeom>
          <a:noFill/>
          <a:extLst>
            <a:ext uri="{909E8E84-426E-40DD-AFC4-6F175D3DCCD1}">
              <a14:hiddenFill xmlns:a14="http://schemas.microsoft.com/office/drawing/2010/main">
                <a:solidFill>
                  <a:srgbClr val="FFFFFF"/>
                </a:solidFill>
              </a14:hiddenFill>
            </a:ext>
          </a:extLst>
        </p:spPr>
      </p:pic>
      <p:sp>
        <p:nvSpPr>
          <p:cNvPr id="26630" name="Text Box 6"/>
          <p:cNvSpPr txBox="1">
            <a:spLocks noChangeArrowheads="1"/>
          </p:cNvSpPr>
          <p:nvPr/>
        </p:nvSpPr>
        <p:spPr bwMode="auto">
          <a:xfrm>
            <a:off x="2362200" y="3886200"/>
            <a:ext cx="17472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0000"/>
                </a:solidFill>
              </a:rPr>
              <a:t>Is A a goal state?</a:t>
            </a:r>
          </a:p>
        </p:txBody>
      </p:sp>
    </p:spTree>
    <p:extLst>
      <p:ext uri="{BB962C8B-B14F-4D97-AF65-F5344CB8AC3E}">
        <p14:creationId xmlns:p14="http://schemas.microsoft.com/office/powerpoint/2010/main" val="17578823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3430B07E-C141-4B42-876B-FD1BE4F78FC3}" type="slidenum">
              <a:rPr lang="en-US"/>
              <a:pPr/>
              <a:t>44</a:t>
            </a:fld>
            <a:endParaRPr lang="en-US"/>
          </a:p>
        </p:txBody>
      </p:sp>
      <p:pic>
        <p:nvPicPr>
          <p:cNvPr id="83973" name="Picture 5" descr="bfs-progress2c"/>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886200" y="3657600"/>
            <a:ext cx="4343400" cy="2800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0" name="Rectangle 2"/>
          <p:cNvSpPr>
            <a:spLocks noGrp="1" noChangeArrowheads="1"/>
          </p:cNvSpPr>
          <p:nvPr>
            <p:ph type="title"/>
          </p:nvPr>
        </p:nvSpPr>
        <p:spPr>
          <a:xfrm>
            <a:off x="785611" y="346078"/>
            <a:ext cx="10390716" cy="852487"/>
          </a:xfrm>
        </p:spPr>
        <p:txBody>
          <a:bodyPr/>
          <a:lstStyle/>
          <a:p>
            <a:r>
              <a:rPr lang="en-US" dirty="0"/>
              <a:t>Breadth-first search</a:t>
            </a:r>
          </a:p>
        </p:txBody>
      </p:sp>
      <p:sp>
        <p:nvSpPr>
          <p:cNvPr id="83971" name="Rectangle 3"/>
          <p:cNvSpPr>
            <a:spLocks noGrp="1" noChangeArrowheads="1"/>
          </p:cNvSpPr>
          <p:nvPr>
            <p:ph type="body" sz="half" idx="1"/>
          </p:nvPr>
        </p:nvSpPr>
        <p:spPr>
          <a:xfrm>
            <a:off x="785611" y="1524001"/>
            <a:ext cx="9371215" cy="4608513"/>
          </a:xfrm>
        </p:spPr>
        <p:txBody>
          <a:bodyPr/>
          <a:lstStyle/>
          <a:p>
            <a:r>
              <a:rPr lang="en-US" dirty="0"/>
              <a:t>Expand shallowest unexpanded node</a:t>
            </a:r>
          </a:p>
          <a:p>
            <a:r>
              <a:rPr lang="en-US" dirty="0">
                <a:solidFill>
                  <a:schemeClr val="accent2"/>
                </a:solidFill>
              </a:rPr>
              <a:t>Implementation</a:t>
            </a:r>
            <a:r>
              <a:rPr lang="en-US" dirty="0"/>
              <a:t>:</a:t>
            </a:r>
          </a:p>
          <a:p>
            <a:pPr lvl="1"/>
            <a:r>
              <a:rPr lang="en-US" i="1" dirty="0"/>
              <a:t>fringe</a:t>
            </a:r>
            <a:r>
              <a:rPr lang="en-US" dirty="0"/>
              <a:t> is a FIFO queue, i.e., new successors go at end</a:t>
            </a:r>
          </a:p>
        </p:txBody>
      </p:sp>
      <p:sp>
        <p:nvSpPr>
          <p:cNvPr id="83975" name="Text Box 7"/>
          <p:cNvSpPr txBox="1">
            <a:spLocks noChangeArrowheads="1"/>
          </p:cNvSpPr>
          <p:nvPr/>
        </p:nvSpPr>
        <p:spPr bwMode="auto">
          <a:xfrm>
            <a:off x="1812925" y="3994151"/>
            <a:ext cx="173919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0000"/>
                </a:solidFill>
              </a:rPr>
              <a:t>Expand:</a:t>
            </a:r>
          </a:p>
          <a:p>
            <a:r>
              <a:rPr lang="en-US">
                <a:solidFill>
                  <a:srgbClr val="FF0000"/>
                </a:solidFill>
              </a:rPr>
              <a:t>fringe = [B,C]</a:t>
            </a:r>
          </a:p>
          <a:p>
            <a:endParaRPr lang="en-US">
              <a:solidFill>
                <a:srgbClr val="FF0000"/>
              </a:solidFill>
            </a:endParaRPr>
          </a:p>
          <a:p>
            <a:r>
              <a:rPr lang="en-US">
                <a:solidFill>
                  <a:srgbClr val="FF0000"/>
                </a:solidFill>
              </a:rPr>
              <a:t>Is B a goal state?</a:t>
            </a:r>
          </a:p>
        </p:txBody>
      </p:sp>
    </p:spTree>
    <p:extLst>
      <p:ext uri="{BB962C8B-B14F-4D97-AF65-F5344CB8AC3E}">
        <p14:creationId xmlns:p14="http://schemas.microsoft.com/office/powerpoint/2010/main" val="15123295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8888858-79B5-47CA-81F9-22D30A5178EE}" type="slidenum">
              <a:rPr lang="en-US"/>
              <a:pPr/>
              <a:t>45</a:t>
            </a:fld>
            <a:endParaRPr lang="en-US"/>
          </a:p>
        </p:txBody>
      </p:sp>
      <p:pic>
        <p:nvPicPr>
          <p:cNvPr id="81925" name="Picture 5" descr="bfs-progress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657601"/>
            <a:ext cx="4343400" cy="2855913"/>
          </a:xfrm>
          <a:prstGeom prst="rect">
            <a:avLst/>
          </a:prstGeom>
          <a:noFill/>
          <a:extLst>
            <a:ext uri="{909E8E84-426E-40DD-AFC4-6F175D3DCCD1}">
              <a14:hiddenFill xmlns:a14="http://schemas.microsoft.com/office/drawing/2010/main">
                <a:solidFill>
                  <a:srgbClr val="FFFFFF"/>
                </a:solidFill>
              </a14:hiddenFill>
            </a:ext>
          </a:extLst>
        </p:spPr>
      </p:pic>
      <p:sp>
        <p:nvSpPr>
          <p:cNvPr id="81922" name="Rectangle 2"/>
          <p:cNvSpPr>
            <a:spLocks noGrp="1" noChangeArrowheads="1"/>
          </p:cNvSpPr>
          <p:nvPr>
            <p:ph type="title"/>
          </p:nvPr>
        </p:nvSpPr>
        <p:spPr/>
        <p:txBody>
          <a:bodyPr/>
          <a:lstStyle/>
          <a:p>
            <a:r>
              <a:rPr lang="en-US"/>
              <a:t>Breadth-first search</a:t>
            </a:r>
          </a:p>
        </p:txBody>
      </p:sp>
      <p:sp>
        <p:nvSpPr>
          <p:cNvPr id="81923" name="Rectangle 3"/>
          <p:cNvSpPr>
            <a:spLocks noGrp="1" noChangeArrowheads="1"/>
          </p:cNvSpPr>
          <p:nvPr>
            <p:ph type="body" idx="1"/>
          </p:nvPr>
        </p:nvSpPr>
        <p:spPr/>
        <p:txBody>
          <a:bodyPr/>
          <a:lstStyle/>
          <a:p>
            <a:r>
              <a:rPr lang="en-US" dirty="0"/>
              <a:t>Expand shallowest unexpanded node</a:t>
            </a:r>
          </a:p>
          <a:p>
            <a:r>
              <a:rPr lang="en-US" dirty="0">
                <a:solidFill>
                  <a:schemeClr val="accent2"/>
                </a:solidFill>
              </a:rPr>
              <a:t>Implementation</a:t>
            </a:r>
            <a:r>
              <a:rPr lang="en-US" dirty="0"/>
              <a:t>:</a:t>
            </a:r>
          </a:p>
          <a:p>
            <a:pPr lvl="1"/>
            <a:r>
              <a:rPr lang="en-US" i="1" dirty="0"/>
              <a:t>fringe</a:t>
            </a:r>
            <a:r>
              <a:rPr lang="en-US" dirty="0"/>
              <a:t> is a FIFO queue, i.e., new successors go at end</a:t>
            </a:r>
          </a:p>
        </p:txBody>
      </p:sp>
      <p:sp>
        <p:nvSpPr>
          <p:cNvPr id="81927" name="Text Box 7"/>
          <p:cNvSpPr txBox="1">
            <a:spLocks noChangeArrowheads="1"/>
          </p:cNvSpPr>
          <p:nvPr/>
        </p:nvSpPr>
        <p:spPr bwMode="auto">
          <a:xfrm>
            <a:off x="1736725" y="414655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81928" name="Text Box 8"/>
          <p:cNvSpPr txBox="1">
            <a:spLocks noChangeArrowheads="1"/>
          </p:cNvSpPr>
          <p:nvPr/>
        </p:nvSpPr>
        <p:spPr bwMode="auto">
          <a:xfrm>
            <a:off x="1660525" y="4146551"/>
            <a:ext cx="179049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0000"/>
                </a:solidFill>
              </a:rPr>
              <a:t>Expand:</a:t>
            </a:r>
          </a:p>
          <a:p>
            <a:r>
              <a:rPr lang="en-US">
                <a:solidFill>
                  <a:srgbClr val="FF0000"/>
                </a:solidFill>
              </a:rPr>
              <a:t>fringe=[C,D,E]</a:t>
            </a:r>
          </a:p>
          <a:p>
            <a:endParaRPr lang="en-US">
              <a:solidFill>
                <a:srgbClr val="FF0000"/>
              </a:solidFill>
            </a:endParaRPr>
          </a:p>
          <a:p>
            <a:r>
              <a:rPr lang="en-US">
                <a:solidFill>
                  <a:srgbClr val="FF0000"/>
                </a:solidFill>
              </a:rPr>
              <a:t>Is C a goal state? </a:t>
            </a:r>
          </a:p>
        </p:txBody>
      </p:sp>
    </p:spTree>
    <p:extLst>
      <p:ext uri="{BB962C8B-B14F-4D97-AF65-F5344CB8AC3E}">
        <p14:creationId xmlns:p14="http://schemas.microsoft.com/office/powerpoint/2010/main" val="4222416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6DB7E13-C54C-46CF-AECF-C4B4CAC963DF}" type="slidenum">
              <a:rPr lang="en-US"/>
              <a:pPr/>
              <a:t>46</a:t>
            </a:fld>
            <a:endParaRPr lang="en-US"/>
          </a:p>
        </p:txBody>
      </p:sp>
      <p:pic>
        <p:nvPicPr>
          <p:cNvPr id="82949" name="Picture 5" descr="bfs-progress4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657600"/>
            <a:ext cx="4648200" cy="2789238"/>
          </a:xfrm>
          <a:prstGeom prst="rect">
            <a:avLst/>
          </a:prstGeom>
          <a:noFill/>
          <a:extLst>
            <a:ext uri="{909E8E84-426E-40DD-AFC4-6F175D3DCCD1}">
              <a14:hiddenFill xmlns:a14="http://schemas.microsoft.com/office/drawing/2010/main">
                <a:solidFill>
                  <a:srgbClr val="FFFFFF"/>
                </a:solidFill>
              </a14:hiddenFill>
            </a:ext>
          </a:extLst>
        </p:spPr>
      </p:pic>
      <p:sp>
        <p:nvSpPr>
          <p:cNvPr id="82946" name="Rectangle 2"/>
          <p:cNvSpPr>
            <a:spLocks noGrp="1" noChangeArrowheads="1"/>
          </p:cNvSpPr>
          <p:nvPr>
            <p:ph type="title"/>
          </p:nvPr>
        </p:nvSpPr>
        <p:spPr/>
        <p:txBody>
          <a:bodyPr/>
          <a:lstStyle/>
          <a:p>
            <a:r>
              <a:rPr lang="en-US"/>
              <a:t>Breadth-first search</a:t>
            </a:r>
          </a:p>
        </p:txBody>
      </p:sp>
      <p:sp>
        <p:nvSpPr>
          <p:cNvPr id="82947" name="Rectangle 3"/>
          <p:cNvSpPr>
            <a:spLocks noGrp="1" noChangeArrowheads="1"/>
          </p:cNvSpPr>
          <p:nvPr>
            <p:ph type="body" idx="1"/>
          </p:nvPr>
        </p:nvSpPr>
        <p:spPr/>
        <p:txBody>
          <a:bodyPr/>
          <a:lstStyle/>
          <a:p>
            <a:r>
              <a:rPr lang="en-US"/>
              <a:t>Expand shallowest unexpanded node</a:t>
            </a:r>
          </a:p>
          <a:p>
            <a:r>
              <a:rPr lang="en-US">
                <a:solidFill>
                  <a:schemeClr val="accent2"/>
                </a:solidFill>
              </a:rPr>
              <a:t>Implementation</a:t>
            </a:r>
            <a:r>
              <a:rPr lang="en-US"/>
              <a:t>:</a:t>
            </a:r>
          </a:p>
          <a:p>
            <a:pPr lvl="1"/>
            <a:r>
              <a:rPr lang="en-US" i="1"/>
              <a:t>fringe</a:t>
            </a:r>
            <a:r>
              <a:rPr lang="en-US"/>
              <a:t> is a FIFO queue, i.e., new successors go at end</a:t>
            </a:r>
          </a:p>
        </p:txBody>
      </p:sp>
      <p:sp>
        <p:nvSpPr>
          <p:cNvPr id="82950" name="Text Box 6"/>
          <p:cNvSpPr txBox="1">
            <a:spLocks noChangeArrowheads="1"/>
          </p:cNvSpPr>
          <p:nvPr/>
        </p:nvSpPr>
        <p:spPr bwMode="auto">
          <a:xfrm>
            <a:off x="1736725" y="4070351"/>
            <a:ext cx="175682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0000"/>
                </a:solidFill>
              </a:rPr>
              <a:t>Expand:</a:t>
            </a:r>
          </a:p>
          <a:p>
            <a:r>
              <a:rPr lang="en-US">
                <a:solidFill>
                  <a:srgbClr val="FF0000"/>
                </a:solidFill>
              </a:rPr>
              <a:t>fringe=[D,E,F,G]</a:t>
            </a:r>
          </a:p>
          <a:p>
            <a:endParaRPr lang="en-US">
              <a:solidFill>
                <a:srgbClr val="FF0000"/>
              </a:solidFill>
            </a:endParaRPr>
          </a:p>
          <a:p>
            <a:r>
              <a:rPr lang="en-US">
                <a:solidFill>
                  <a:srgbClr val="FF0000"/>
                </a:solidFill>
              </a:rPr>
              <a:t>Is D a goal state?</a:t>
            </a:r>
          </a:p>
        </p:txBody>
      </p:sp>
    </p:spTree>
    <p:extLst>
      <p:ext uri="{BB962C8B-B14F-4D97-AF65-F5344CB8AC3E}">
        <p14:creationId xmlns:p14="http://schemas.microsoft.com/office/powerpoint/2010/main" val="2712973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CBBCE83-1446-4FBF-BAB7-E761FFE1FF03}" type="slidenum">
              <a:rPr lang="en-US"/>
              <a:pPr/>
              <a:t>47</a:t>
            </a:fld>
            <a:endParaRPr lang="en-US"/>
          </a:p>
        </p:txBody>
      </p:sp>
      <p:graphicFrame>
        <p:nvGraphicFramePr>
          <p:cNvPr id="183301" name="Object 5"/>
          <p:cNvGraphicFramePr>
            <a:graphicFrameLocks noChangeAspect="1"/>
          </p:cNvGraphicFramePr>
          <p:nvPr/>
        </p:nvGraphicFramePr>
        <p:xfrm>
          <a:off x="3429000" y="0"/>
          <a:ext cx="6553200" cy="6858000"/>
        </p:xfrm>
        <a:graphic>
          <a:graphicData uri="http://schemas.openxmlformats.org/presentationml/2006/ole">
            <mc:AlternateContent xmlns:mc="http://schemas.openxmlformats.org/markup-compatibility/2006">
              <mc:Choice xmlns:v="urn:schemas-microsoft-com:vml" Requires="v">
                <p:oleObj spid="_x0000_s1048" name="Bitmap Image" r:id="rId4" imgW="5433531" imgH="7948349" progId="PBrush">
                  <p:embed/>
                </p:oleObj>
              </mc:Choice>
              <mc:Fallback>
                <p:oleObj name="Bitmap Image" r:id="rId4" imgW="5433531" imgH="7948349" progId="PBrush">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b="3226"/>
                      <a:stretch>
                        <a:fillRect/>
                      </a:stretch>
                    </p:blipFill>
                    <p:spPr bwMode="auto">
                      <a:xfrm>
                        <a:off x="3429000" y="0"/>
                        <a:ext cx="6553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3302" name="Text Box 6"/>
          <p:cNvSpPr txBox="1">
            <a:spLocks noChangeArrowheads="1"/>
          </p:cNvSpPr>
          <p:nvPr/>
        </p:nvSpPr>
        <p:spPr bwMode="auto">
          <a:xfrm>
            <a:off x="1660525" y="2217738"/>
            <a:ext cx="159588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chemeClr val="tx2"/>
                </a:solidFill>
              </a:rPr>
              <a:t>Example</a:t>
            </a:r>
          </a:p>
          <a:p>
            <a:r>
              <a:rPr lang="en-US" sz="3200">
                <a:solidFill>
                  <a:schemeClr val="tx2"/>
                </a:solidFill>
              </a:rPr>
              <a:t>BFS</a:t>
            </a:r>
          </a:p>
        </p:txBody>
      </p:sp>
    </p:spTree>
    <p:extLst>
      <p:ext uri="{BB962C8B-B14F-4D97-AF65-F5344CB8AC3E}">
        <p14:creationId xmlns:p14="http://schemas.microsoft.com/office/powerpoint/2010/main" val="8519965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 Strategy (DFS)</a:t>
            </a:r>
          </a:p>
        </p:txBody>
      </p:sp>
      <p:sp>
        <p:nvSpPr>
          <p:cNvPr id="3" name="Content Placeholder 2"/>
          <p:cNvSpPr>
            <a:spLocks noGrp="1"/>
          </p:cNvSpPr>
          <p:nvPr>
            <p:ph idx="1"/>
          </p:nvPr>
        </p:nvSpPr>
        <p:spPr/>
        <p:txBody>
          <a:bodyPr>
            <a:normAutofit/>
          </a:bodyPr>
          <a:lstStyle/>
          <a:p>
            <a:pPr lvl="0"/>
            <a:r>
              <a:rPr lang="en-US" sz="3600" dirty="0"/>
              <a:t>Here, the search systematically proceeds to some depth </a:t>
            </a:r>
            <a:r>
              <a:rPr lang="en-US" sz="3600" i="1" dirty="0"/>
              <a:t>d</a:t>
            </a:r>
            <a:r>
              <a:rPr lang="en-US" sz="3600" dirty="0"/>
              <a:t>, before another path is considered.</a:t>
            </a:r>
            <a:endParaRPr lang="en-US" sz="3200" dirty="0"/>
          </a:p>
          <a:p>
            <a:pPr lvl="0"/>
            <a:r>
              <a:rPr lang="en-US" sz="3600" dirty="0"/>
              <a:t>If the maximum depth of search tree is reached and if the solution has not been found, then the search backtracks to the previous level and explores any remaining alternatives at this level, and so on.</a:t>
            </a:r>
            <a:endParaRPr lang="en-US" sz="3200" dirty="0"/>
          </a:p>
          <a:p>
            <a:endParaRPr lang="en-US" dirty="0"/>
          </a:p>
        </p:txBody>
      </p:sp>
    </p:spTree>
    <p:extLst>
      <p:ext uri="{BB962C8B-B14F-4D97-AF65-F5344CB8AC3E}">
        <p14:creationId xmlns:p14="http://schemas.microsoft.com/office/powerpoint/2010/main" val="7127290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2" y="321972"/>
            <a:ext cx="11539470" cy="6259132"/>
          </a:xfrm>
        </p:spPr>
        <p:txBody>
          <a:bodyPr/>
          <a:lstStyle/>
          <a:p>
            <a:pPr marL="0" indent="0">
              <a:buNone/>
            </a:pPr>
            <a:r>
              <a:rPr lang="en-US" sz="3600" b="1" dirty="0"/>
              <a:t>Algorithm:</a:t>
            </a:r>
          </a:p>
          <a:p>
            <a:pPr lvl="0"/>
            <a:r>
              <a:rPr lang="en-US" sz="3600" i="1" dirty="0"/>
              <a:t>If the initial state is a goal state, quit and return success</a:t>
            </a:r>
            <a:endParaRPr lang="en-US" sz="3200" dirty="0"/>
          </a:p>
          <a:p>
            <a:pPr lvl="0"/>
            <a:r>
              <a:rPr lang="en-US" sz="3600" i="1" dirty="0"/>
              <a:t>Otherwise, do the following until success or failure is signaled:</a:t>
            </a:r>
            <a:endParaRPr lang="en-US" sz="3200" dirty="0"/>
          </a:p>
          <a:p>
            <a:pPr lvl="1"/>
            <a:r>
              <a:rPr lang="en-US" sz="3600" i="1" dirty="0"/>
              <a:t>Generate a successor, E, of initial state. If there are no more successors, signal failure.</a:t>
            </a:r>
            <a:endParaRPr lang="en-US" sz="2800" dirty="0"/>
          </a:p>
          <a:p>
            <a:pPr lvl="1"/>
            <a:r>
              <a:rPr lang="en-US" sz="3600" i="1" dirty="0"/>
              <a:t>Call Depth-First Search, with E as the initial state</a:t>
            </a:r>
            <a:endParaRPr lang="en-US" sz="2800" dirty="0"/>
          </a:p>
          <a:p>
            <a:pPr lvl="1"/>
            <a:r>
              <a:rPr lang="en-US" sz="3600" i="1" dirty="0"/>
              <a:t>If success is returned, signal success. Otherwise continue in this loop.</a:t>
            </a:r>
            <a:endParaRPr lang="en-US" sz="2800" dirty="0"/>
          </a:p>
          <a:p>
            <a:endParaRPr lang="en-US" dirty="0"/>
          </a:p>
        </p:txBody>
      </p:sp>
    </p:spTree>
    <p:extLst>
      <p:ext uri="{BB962C8B-B14F-4D97-AF65-F5344CB8AC3E}">
        <p14:creationId xmlns:p14="http://schemas.microsoft.com/office/powerpoint/2010/main" val="211157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 Problems</a:t>
            </a:r>
          </a:p>
        </p:txBody>
      </p:sp>
      <p:sp>
        <p:nvSpPr>
          <p:cNvPr id="3" name="Content Placeholder 2"/>
          <p:cNvSpPr>
            <a:spLocks noGrp="1"/>
          </p:cNvSpPr>
          <p:nvPr>
            <p:ph idx="1"/>
          </p:nvPr>
        </p:nvSpPr>
        <p:spPr>
          <a:xfrm>
            <a:off x="528034" y="2057401"/>
            <a:ext cx="11165983" cy="3962399"/>
          </a:xfrm>
        </p:spPr>
        <p:txBody>
          <a:bodyPr>
            <a:normAutofit fontScale="92500" lnSpcReduction="20000"/>
          </a:bodyPr>
          <a:lstStyle/>
          <a:p>
            <a:pPr lvl="0" algn="just"/>
            <a:r>
              <a:rPr lang="en-US" dirty="0"/>
              <a:t>Much of the early work in the field of AI focused on formal tasks, such as game playing and theorem proving.</a:t>
            </a:r>
          </a:p>
          <a:p>
            <a:pPr lvl="0" algn="just"/>
            <a:r>
              <a:rPr lang="en-US" dirty="0"/>
              <a:t>Game playing and theorem proving share the property that people who do them well are considered to be displaying </a:t>
            </a:r>
            <a:r>
              <a:rPr lang="en-US" i="1" dirty="0"/>
              <a:t>Intelligence</a:t>
            </a:r>
            <a:r>
              <a:rPr lang="en-US" dirty="0"/>
              <a:t>.</a:t>
            </a:r>
          </a:p>
          <a:p>
            <a:pPr lvl="0" algn="just"/>
            <a:r>
              <a:rPr lang="en-US" dirty="0"/>
              <a:t>Initially computers could perform well at those tasks simply by being fast at exploring a large number of solution paths and then selecting the best one.</a:t>
            </a:r>
          </a:p>
          <a:p>
            <a:pPr lvl="0" algn="just"/>
            <a:r>
              <a:rPr lang="en-US" dirty="0"/>
              <a:t>Humans learn mundane (ordinary) tasks since their birth. They learn by perception, speaking, using language, and training. They learn Formal Tasks and Expert Tasks later.</a:t>
            </a:r>
          </a:p>
          <a:p>
            <a:pPr lvl="0" algn="just"/>
            <a:r>
              <a:rPr lang="en-US" dirty="0"/>
              <a:t>Another early foray into AI focused on commonsense reasoning, which includes reasoning about physical objects and their relationship to each other, as well as reasoning about actions and their consequences.</a:t>
            </a:r>
          </a:p>
          <a:p>
            <a:endParaRPr lang="en-US" dirty="0"/>
          </a:p>
        </p:txBody>
      </p:sp>
    </p:spTree>
    <p:extLst>
      <p:ext uri="{BB962C8B-B14F-4D97-AF65-F5344CB8AC3E}">
        <p14:creationId xmlns:p14="http://schemas.microsoft.com/office/powerpoint/2010/main" val="30524847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E05B3EB-B56B-4568-913A-5DDA02503949}" type="slidenum">
              <a:rPr lang="en-US"/>
              <a:pPr/>
              <a:t>50</a:t>
            </a:fld>
            <a:endParaRPr lang="en-US"/>
          </a:p>
        </p:txBody>
      </p:sp>
      <p:pic>
        <p:nvPicPr>
          <p:cNvPr id="32772" name="Picture 4" descr="dfs-progress01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3082" y="3344862"/>
            <a:ext cx="5181600" cy="3011488"/>
          </a:xfrm>
          <a:prstGeom prst="rect">
            <a:avLst/>
          </a:prstGeom>
          <a:noFill/>
          <a:extLst>
            <a:ext uri="{909E8E84-426E-40DD-AFC4-6F175D3DCCD1}">
              <a14:hiddenFill xmlns:a14="http://schemas.microsoft.com/office/drawing/2010/main">
                <a:solidFill>
                  <a:srgbClr val="FFFFFF"/>
                </a:solidFill>
              </a14:hiddenFill>
            </a:ext>
          </a:extLst>
        </p:spPr>
      </p:pic>
      <p:sp>
        <p:nvSpPr>
          <p:cNvPr id="32770" name="Rectangle 2"/>
          <p:cNvSpPr>
            <a:spLocks noGrp="1" noChangeArrowheads="1"/>
          </p:cNvSpPr>
          <p:nvPr>
            <p:ph type="title"/>
          </p:nvPr>
        </p:nvSpPr>
        <p:spPr/>
        <p:txBody>
          <a:bodyPr/>
          <a:lstStyle/>
          <a:p>
            <a:r>
              <a:rPr lang="en-US"/>
              <a:t>Depth-first search</a:t>
            </a:r>
          </a:p>
        </p:txBody>
      </p:sp>
      <p:sp>
        <p:nvSpPr>
          <p:cNvPr id="32771" name="Rectangle 3"/>
          <p:cNvSpPr>
            <a:spLocks noGrp="1" noChangeArrowheads="1"/>
          </p:cNvSpPr>
          <p:nvPr>
            <p:ph type="body" idx="1"/>
          </p:nvPr>
        </p:nvSpPr>
        <p:spPr/>
        <p:txBody>
          <a:bodyPr/>
          <a:lstStyle/>
          <a:p>
            <a:r>
              <a:rPr lang="en-US" dirty="0"/>
              <a:t>Expand </a:t>
            </a:r>
            <a:r>
              <a:rPr lang="en-US" i="1" dirty="0"/>
              <a:t>deepest</a:t>
            </a:r>
            <a:r>
              <a:rPr lang="en-US" dirty="0"/>
              <a:t> unexpanded node</a:t>
            </a:r>
          </a:p>
          <a:p>
            <a:r>
              <a:rPr lang="en-US" dirty="0">
                <a:solidFill>
                  <a:schemeClr val="accent2"/>
                </a:solidFill>
              </a:rPr>
              <a:t>Implementation</a:t>
            </a:r>
            <a:r>
              <a:rPr lang="en-US" dirty="0"/>
              <a:t>:</a:t>
            </a:r>
          </a:p>
          <a:p>
            <a:pPr lvl="1"/>
            <a:r>
              <a:rPr lang="en-US" i="1" dirty="0"/>
              <a:t>fringe </a:t>
            </a:r>
            <a:r>
              <a:rPr lang="en-US" dirty="0"/>
              <a:t>= Last In First Out (LIFO) queue, i.e., put successors at front</a:t>
            </a:r>
          </a:p>
        </p:txBody>
      </p:sp>
      <p:sp>
        <p:nvSpPr>
          <p:cNvPr id="32776" name="Text Box 8"/>
          <p:cNvSpPr txBox="1">
            <a:spLocks noChangeArrowheads="1"/>
          </p:cNvSpPr>
          <p:nvPr/>
        </p:nvSpPr>
        <p:spPr bwMode="auto">
          <a:xfrm>
            <a:off x="1812925" y="3613150"/>
            <a:ext cx="17472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0000"/>
                </a:solidFill>
              </a:rPr>
              <a:t>Is A a goal state?</a:t>
            </a:r>
          </a:p>
        </p:txBody>
      </p:sp>
    </p:spTree>
    <p:extLst>
      <p:ext uri="{BB962C8B-B14F-4D97-AF65-F5344CB8AC3E}">
        <p14:creationId xmlns:p14="http://schemas.microsoft.com/office/powerpoint/2010/main" val="36979309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D899EA3-27A8-4B18-9D14-78CC83F802C5}" type="slidenum">
              <a:rPr lang="en-US"/>
              <a:pPr/>
              <a:t>51</a:t>
            </a:fld>
            <a:endParaRPr lang="en-US"/>
          </a:p>
        </p:txBody>
      </p:sp>
      <p:sp>
        <p:nvSpPr>
          <p:cNvPr id="87042" name="Rectangle 2"/>
          <p:cNvSpPr>
            <a:spLocks noGrp="1" noChangeArrowheads="1"/>
          </p:cNvSpPr>
          <p:nvPr>
            <p:ph type="title"/>
          </p:nvPr>
        </p:nvSpPr>
        <p:spPr/>
        <p:txBody>
          <a:bodyPr/>
          <a:lstStyle/>
          <a:p>
            <a:r>
              <a:rPr lang="en-US"/>
              <a:t>Depth-first search</a:t>
            </a:r>
          </a:p>
        </p:txBody>
      </p:sp>
      <p:sp>
        <p:nvSpPr>
          <p:cNvPr id="87043" name="Rectangle 3"/>
          <p:cNvSpPr>
            <a:spLocks noGrp="1" noChangeArrowheads="1"/>
          </p:cNvSpPr>
          <p:nvPr>
            <p:ph type="body" idx="1"/>
          </p:nvPr>
        </p:nvSpPr>
        <p:spPr/>
        <p:txBody>
          <a:bodyPr/>
          <a:lstStyle/>
          <a:p>
            <a:r>
              <a:rPr lang="en-US" dirty="0"/>
              <a:t>Expand deepest unexpanded node</a:t>
            </a:r>
          </a:p>
          <a:p>
            <a:r>
              <a:rPr lang="en-US" dirty="0">
                <a:solidFill>
                  <a:schemeClr val="accent2"/>
                </a:solidFill>
              </a:rPr>
              <a:t>Implementation</a:t>
            </a:r>
            <a:r>
              <a:rPr lang="en-US" dirty="0"/>
              <a:t>:</a:t>
            </a:r>
          </a:p>
          <a:p>
            <a:pPr lvl="1"/>
            <a:r>
              <a:rPr lang="en-US" i="1" dirty="0"/>
              <a:t>fringe </a:t>
            </a:r>
            <a:r>
              <a:rPr lang="en-US" dirty="0"/>
              <a:t>= LIFO queue, i.e., put successors at front</a:t>
            </a:r>
          </a:p>
        </p:txBody>
      </p:sp>
      <p:pic>
        <p:nvPicPr>
          <p:cNvPr id="87045" name="Picture 5" descr="dfs-progress02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384550"/>
            <a:ext cx="5181600" cy="3009900"/>
          </a:xfrm>
          <a:prstGeom prst="rect">
            <a:avLst/>
          </a:prstGeom>
          <a:noFill/>
          <a:extLst>
            <a:ext uri="{909E8E84-426E-40DD-AFC4-6F175D3DCCD1}">
              <a14:hiddenFill xmlns:a14="http://schemas.microsoft.com/office/drawing/2010/main">
                <a:solidFill>
                  <a:srgbClr val="FFFFFF"/>
                </a:solidFill>
              </a14:hiddenFill>
            </a:ext>
          </a:extLst>
        </p:spPr>
      </p:pic>
      <p:sp>
        <p:nvSpPr>
          <p:cNvPr id="87047" name="Text Box 7"/>
          <p:cNvSpPr txBox="1">
            <a:spLocks noChangeArrowheads="1"/>
          </p:cNvSpPr>
          <p:nvPr/>
        </p:nvSpPr>
        <p:spPr bwMode="auto">
          <a:xfrm>
            <a:off x="1660525" y="3384550"/>
            <a:ext cx="173919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FF0000"/>
                </a:solidFill>
              </a:rPr>
              <a:t>queue=[B,C]</a:t>
            </a:r>
          </a:p>
          <a:p>
            <a:endParaRPr lang="en-US" dirty="0">
              <a:solidFill>
                <a:srgbClr val="FF0000"/>
              </a:solidFill>
            </a:endParaRPr>
          </a:p>
          <a:p>
            <a:r>
              <a:rPr lang="en-US" dirty="0">
                <a:solidFill>
                  <a:srgbClr val="FF0000"/>
                </a:solidFill>
              </a:rPr>
              <a:t>Is B a goal state?</a:t>
            </a:r>
          </a:p>
        </p:txBody>
      </p:sp>
    </p:spTree>
    <p:extLst>
      <p:ext uri="{BB962C8B-B14F-4D97-AF65-F5344CB8AC3E}">
        <p14:creationId xmlns:p14="http://schemas.microsoft.com/office/powerpoint/2010/main" val="6720154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53C2A6E-3534-4757-85DB-A9DC3EE22913}" type="slidenum">
              <a:rPr lang="en-US"/>
              <a:pPr/>
              <a:t>52</a:t>
            </a:fld>
            <a:endParaRPr lang="en-US"/>
          </a:p>
        </p:txBody>
      </p:sp>
      <p:pic>
        <p:nvPicPr>
          <p:cNvPr id="88069" name="Picture 5" descr="dfs-progress0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7180" y="3340100"/>
            <a:ext cx="5181600" cy="2971800"/>
          </a:xfrm>
          <a:prstGeom prst="rect">
            <a:avLst/>
          </a:prstGeom>
          <a:noFill/>
          <a:extLst>
            <a:ext uri="{909E8E84-426E-40DD-AFC4-6F175D3DCCD1}">
              <a14:hiddenFill xmlns:a14="http://schemas.microsoft.com/office/drawing/2010/main">
                <a:solidFill>
                  <a:srgbClr val="FFFFFF"/>
                </a:solidFill>
              </a14:hiddenFill>
            </a:ext>
          </a:extLst>
        </p:spPr>
      </p:pic>
      <p:sp>
        <p:nvSpPr>
          <p:cNvPr id="88066" name="Rectangle 2"/>
          <p:cNvSpPr>
            <a:spLocks noGrp="1" noChangeArrowheads="1"/>
          </p:cNvSpPr>
          <p:nvPr>
            <p:ph type="title"/>
          </p:nvPr>
        </p:nvSpPr>
        <p:spPr/>
        <p:txBody>
          <a:bodyPr/>
          <a:lstStyle/>
          <a:p>
            <a:r>
              <a:rPr lang="en-US"/>
              <a:t>Depth-first search</a:t>
            </a:r>
          </a:p>
        </p:txBody>
      </p:sp>
      <p:sp>
        <p:nvSpPr>
          <p:cNvPr id="88067" name="Rectangle 3"/>
          <p:cNvSpPr>
            <a:spLocks noGrp="1" noChangeArrowheads="1"/>
          </p:cNvSpPr>
          <p:nvPr>
            <p:ph type="body" idx="1"/>
          </p:nvPr>
        </p:nvSpPr>
        <p:spPr/>
        <p:txBody>
          <a:bodyPr/>
          <a:lstStyle/>
          <a:p>
            <a:r>
              <a:rPr lang="en-US" dirty="0"/>
              <a:t>Expand deepest unexpanded node</a:t>
            </a:r>
          </a:p>
          <a:p>
            <a:r>
              <a:rPr lang="en-US" dirty="0">
                <a:solidFill>
                  <a:schemeClr val="accent2"/>
                </a:solidFill>
              </a:rPr>
              <a:t>Implementation</a:t>
            </a:r>
            <a:r>
              <a:rPr lang="en-US" dirty="0"/>
              <a:t>:</a:t>
            </a:r>
          </a:p>
          <a:p>
            <a:pPr lvl="1"/>
            <a:r>
              <a:rPr lang="en-US" i="1" dirty="0"/>
              <a:t>fringe </a:t>
            </a:r>
            <a:r>
              <a:rPr lang="en-US" dirty="0"/>
              <a:t>= LIFO queue, i.e., put successors at front</a:t>
            </a:r>
          </a:p>
        </p:txBody>
      </p:sp>
      <p:sp>
        <p:nvSpPr>
          <p:cNvPr id="88071" name="Text Box 7"/>
          <p:cNvSpPr txBox="1">
            <a:spLocks noChangeArrowheads="1"/>
          </p:cNvSpPr>
          <p:nvPr/>
        </p:nvSpPr>
        <p:spPr bwMode="auto">
          <a:xfrm>
            <a:off x="1660525" y="3384550"/>
            <a:ext cx="176163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0000"/>
                </a:solidFill>
              </a:rPr>
              <a:t>queue=[D,E,C]</a:t>
            </a:r>
          </a:p>
          <a:p>
            <a:endParaRPr lang="en-US">
              <a:solidFill>
                <a:srgbClr val="FF0000"/>
              </a:solidFill>
            </a:endParaRPr>
          </a:p>
          <a:p>
            <a:r>
              <a:rPr lang="en-US">
                <a:solidFill>
                  <a:srgbClr val="FF0000"/>
                </a:solidFill>
              </a:rPr>
              <a:t>Is D = goal state?</a:t>
            </a:r>
          </a:p>
        </p:txBody>
      </p:sp>
    </p:spTree>
    <p:extLst>
      <p:ext uri="{BB962C8B-B14F-4D97-AF65-F5344CB8AC3E}">
        <p14:creationId xmlns:p14="http://schemas.microsoft.com/office/powerpoint/2010/main" val="14857576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393D999-9DB6-4DDF-B555-ECF829E3D1EE}" type="slidenum">
              <a:rPr lang="en-US"/>
              <a:pPr/>
              <a:t>53</a:t>
            </a:fld>
            <a:endParaRPr lang="en-US"/>
          </a:p>
        </p:txBody>
      </p:sp>
      <p:pic>
        <p:nvPicPr>
          <p:cNvPr id="93189" name="Picture 5" descr="dfs-progress04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1871" y="3353593"/>
            <a:ext cx="5181600" cy="2913063"/>
          </a:xfrm>
          <a:prstGeom prst="rect">
            <a:avLst/>
          </a:prstGeom>
          <a:noFill/>
          <a:extLst>
            <a:ext uri="{909E8E84-426E-40DD-AFC4-6F175D3DCCD1}">
              <a14:hiddenFill xmlns:a14="http://schemas.microsoft.com/office/drawing/2010/main">
                <a:solidFill>
                  <a:srgbClr val="FFFFFF"/>
                </a:solidFill>
              </a14:hiddenFill>
            </a:ext>
          </a:extLst>
        </p:spPr>
      </p:pic>
      <p:sp>
        <p:nvSpPr>
          <p:cNvPr id="93187" name="Rectangle 3"/>
          <p:cNvSpPr>
            <a:spLocks noGrp="1" noChangeArrowheads="1"/>
          </p:cNvSpPr>
          <p:nvPr>
            <p:ph type="title"/>
          </p:nvPr>
        </p:nvSpPr>
        <p:spPr/>
        <p:txBody>
          <a:bodyPr/>
          <a:lstStyle/>
          <a:p>
            <a:r>
              <a:rPr lang="en-US"/>
              <a:t>Depth-first search</a:t>
            </a:r>
          </a:p>
        </p:txBody>
      </p:sp>
      <p:sp>
        <p:nvSpPr>
          <p:cNvPr id="93188" name="Rectangle 4"/>
          <p:cNvSpPr>
            <a:spLocks noGrp="1" noChangeArrowheads="1"/>
          </p:cNvSpPr>
          <p:nvPr>
            <p:ph type="body" idx="1"/>
          </p:nvPr>
        </p:nvSpPr>
        <p:spPr/>
        <p:txBody>
          <a:bodyPr/>
          <a:lstStyle/>
          <a:p>
            <a:r>
              <a:rPr lang="en-US" dirty="0"/>
              <a:t>Expand deepest unexpanded node</a:t>
            </a:r>
          </a:p>
          <a:p>
            <a:r>
              <a:rPr lang="en-US" dirty="0">
                <a:solidFill>
                  <a:schemeClr val="accent2"/>
                </a:solidFill>
              </a:rPr>
              <a:t>Implementation</a:t>
            </a:r>
            <a:r>
              <a:rPr lang="en-US" dirty="0"/>
              <a:t>:</a:t>
            </a:r>
          </a:p>
          <a:p>
            <a:pPr lvl="1"/>
            <a:r>
              <a:rPr lang="en-US" i="1" dirty="0"/>
              <a:t>fringe </a:t>
            </a:r>
            <a:r>
              <a:rPr lang="en-US" dirty="0"/>
              <a:t>= LIFO queue, i.e., put successors at front</a:t>
            </a:r>
          </a:p>
        </p:txBody>
      </p:sp>
      <p:sp>
        <p:nvSpPr>
          <p:cNvPr id="93191" name="Text Box 7"/>
          <p:cNvSpPr txBox="1">
            <a:spLocks noChangeArrowheads="1"/>
          </p:cNvSpPr>
          <p:nvPr/>
        </p:nvSpPr>
        <p:spPr bwMode="auto">
          <a:xfrm>
            <a:off x="1660525" y="3384550"/>
            <a:ext cx="176324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0000"/>
                </a:solidFill>
              </a:rPr>
              <a:t>queue=[H,I,E,C]</a:t>
            </a:r>
          </a:p>
          <a:p>
            <a:endParaRPr lang="en-US">
              <a:solidFill>
                <a:srgbClr val="FF0000"/>
              </a:solidFill>
            </a:endParaRPr>
          </a:p>
          <a:p>
            <a:r>
              <a:rPr lang="en-US">
                <a:solidFill>
                  <a:srgbClr val="FF0000"/>
                </a:solidFill>
              </a:rPr>
              <a:t>Is H = goal state?</a:t>
            </a:r>
          </a:p>
        </p:txBody>
      </p:sp>
    </p:spTree>
    <p:extLst>
      <p:ext uri="{BB962C8B-B14F-4D97-AF65-F5344CB8AC3E}">
        <p14:creationId xmlns:p14="http://schemas.microsoft.com/office/powerpoint/2010/main" val="8008968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B8B193A-8C5F-45A1-8DBD-3C095621720D}" type="slidenum">
              <a:rPr lang="en-US"/>
              <a:pPr/>
              <a:t>54</a:t>
            </a:fld>
            <a:endParaRPr lang="en-US"/>
          </a:p>
        </p:txBody>
      </p:sp>
      <p:pic>
        <p:nvPicPr>
          <p:cNvPr id="89093" name="Picture 5" descr="dfs-progress05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5510" y="3344862"/>
            <a:ext cx="5181600" cy="3011488"/>
          </a:xfrm>
          <a:prstGeom prst="rect">
            <a:avLst/>
          </a:prstGeom>
          <a:noFill/>
          <a:extLst>
            <a:ext uri="{909E8E84-426E-40DD-AFC4-6F175D3DCCD1}">
              <a14:hiddenFill xmlns:a14="http://schemas.microsoft.com/office/drawing/2010/main">
                <a:solidFill>
                  <a:srgbClr val="FFFFFF"/>
                </a:solidFill>
              </a14:hiddenFill>
            </a:ext>
          </a:extLst>
        </p:spPr>
      </p:pic>
      <p:sp>
        <p:nvSpPr>
          <p:cNvPr id="89090" name="Rectangle 2"/>
          <p:cNvSpPr>
            <a:spLocks noGrp="1" noChangeArrowheads="1"/>
          </p:cNvSpPr>
          <p:nvPr>
            <p:ph type="title"/>
          </p:nvPr>
        </p:nvSpPr>
        <p:spPr/>
        <p:txBody>
          <a:bodyPr/>
          <a:lstStyle/>
          <a:p>
            <a:r>
              <a:rPr lang="en-US"/>
              <a:t>Depth-first search</a:t>
            </a:r>
          </a:p>
        </p:txBody>
      </p:sp>
      <p:sp>
        <p:nvSpPr>
          <p:cNvPr id="89091" name="Rectangle 3"/>
          <p:cNvSpPr>
            <a:spLocks noGrp="1" noChangeArrowheads="1"/>
          </p:cNvSpPr>
          <p:nvPr>
            <p:ph type="body" idx="1"/>
          </p:nvPr>
        </p:nvSpPr>
        <p:spPr/>
        <p:txBody>
          <a:bodyPr/>
          <a:lstStyle/>
          <a:p>
            <a:r>
              <a:rPr lang="en-US" dirty="0"/>
              <a:t>Expand deepest unexpanded node</a:t>
            </a:r>
          </a:p>
          <a:p>
            <a:r>
              <a:rPr lang="en-US" dirty="0">
                <a:solidFill>
                  <a:schemeClr val="accent2"/>
                </a:solidFill>
              </a:rPr>
              <a:t>Implementation</a:t>
            </a:r>
            <a:r>
              <a:rPr lang="en-US" dirty="0"/>
              <a:t>:</a:t>
            </a:r>
          </a:p>
          <a:p>
            <a:pPr lvl="1"/>
            <a:r>
              <a:rPr lang="en-US" i="1" dirty="0"/>
              <a:t>fringe </a:t>
            </a:r>
            <a:r>
              <a:rPr lang="en-US" dirty="0"/>
              <a:t>= LIFO queue, i.e., put successors at front</a:t>
            </a:r>
          </a:p>
        </p:txBody>
      </p:sp>
      <p:sp>
        <p:nvSpPr>
          <p:cNvPr id="89095" name="Text Box 7"/>
          <p:cNvSpPr txBox="1">
            <a:spLocks noChangeArrowheads="1"/>
          </p:cNvSpPr>
          <p:nvPr/>
        </p:nvSpPr>
        <p:spPr bwMode="auto">
          <a:xfrm>
            <a:off x="1660526" y="3384550"/>
            <a:ext cx="167667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0000"/>
                </a:solidFill>
              </a:rPr>
              <a:t>queue=[I,E,C]</a:t>
            </a:r>
          </a:p>
          <a:p>
            <a:endParaRPr lang="en-US">
              <a:solidFill>
                <a:srgbClr val="FF0000"/>
              </a:solidFill>
            </a:endParaRPr>
          </a:p>
          <a:p>
            <a:r>
              <a:rPr lang="en-US">
                <a:solidFill>
                  <a:srgbClr val="FF0000"/>
                </a:solidFill>
              </a:rPr>
              <a:t>Is I = goal state?</a:t>
            </a:r>
          </a:p>
        </p:txBody>
      </p:sp>
    </p:spTree>
    <p:extLst>
      <p:ext uri="{BB962C8B-B14F-4D97-AF65-F5344CB8AC3E}">
        <p14:creationId xmlns:p14="http://schemas.microsoft.com/office/powerpoint/2010/main" val="2041273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6DF8A2E-CC2B-4C13-B902-28AB4F458CB3}" type="slidenum">
              <a:rPr lang="en-US"/>
              <a:pPr/>
              <a:t>55</a:t>
            </a:fld>
            <a:endParaRPr lang="en-US"/>
          </a:p>
        </p:txBody>
      </p:sp>
      <p:sp>
        <p:nvSpPr>
          <p:cNvPr id="90114" name="Rectangle 2"/>
          <p:cNvSpPr>
            <a:spLocks noGrp="1" noChangeArrowheads="1"/>
          </p:cNvSpPr>
          <p:nvPr>
            <p:ph type="title"/>
          </p:nvPr>
        </p:nvSpPr>
        <p:spPr/>
        <p:txBody>
          <a:bodyPr/>
          <a:lstStyle/>
          <a:p>
            <a:r>
              <a:rPr lang="en-US"/>
              <a:t>Depth-first search</a:t>
            </a:r>
          </a:p>
        </p:txBody>
      </p:sp>
      <p:sp>
        <p:nvSpPr>
          <p:cNvPr id="90115" name="Rectangle 3"/>
          <p:cNvSpPr>
            <a:spLocks noGrp="1" noChangeArrowheads="1"/>
          </p:cNvSpPr>
          <p:nvPr>
            <p:ph type="body" idx="1"/>
          </p:nvPr>
        </p:nvSpPr>
        <p:spPr/>
        <p:txBody>
          <a:bodyPr/>
          <a:lstStyle/>
          <a:p>
            <a:r>
              <a:rPr lang="en-US" dirty="0"/>
              <a:t>Expand deepest unexpanded node</a:t>
            </a:r>
          </a:p>
          <a:p>
            <a:r>
              <a:rPr lang="en-US" dirty="0">
                <a:solidFill>
                  <a:schemeClr val="accent2"/>
                </a:solidFill>
              </a:rPr>
              <a:t>Implementation</a:t>
            </a:r>
            <a:r>
              <a:rPr lang="en-US" dirty="0"/>
              <a:t>:</a:t>
            </a:r>
          </a:p>
          <a:p>
            <a:pPr lvl="1"/>
            <a:r>
              <a:rPr lang="en-US" i="1" dirty="0"/>
              <a:t>fringe </a:t>
            </a:r>
            <a:r>
              <a:rPr lang="en-US" dirty="0"/>
              <a:t>= LIFO queue, i.e., put successors at front</a:t>
            </a:r>
          </a:p>
        </p:txBody>
      </p:sp>
      <p:pic>
        <p:nvPicPr>
          <p:cNvPr id="90118" name="Picture 6" descr="dfs-progress06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511549"/>
            <a:ext cx="5181600" cy="3027363"/>
          </a:xfrm>
          <a:prstGeom prst="rect">
            <a:avLst/>
          </a:prstGeom>
          <a:noFill/>
          <a:extLst>
            <a:ext uri="{909E8E84-426E-40DD-AFC4-6F175D3DCCD1}">
              <a14:hiddenFill xmlns:a14="http://schemas.microsoft.com/office/drawing/2010/main">
                <a:solidFill>
                  <a:srgbClr val="FFFFFF"/>
                </a:solidFill>
              </a14:hiddenFill>
            </a:ext>
          </a:extLst>
        </p:spPr>
      </p:pic>
      <p:sp>
        <p:nvSpPr>
          <p:cNvPr id="90119" name="Text Box 7"/>
          <p:cNvSpPr txBox="1">
            <a:spLocks noChangeArrowheads="1"/>
          </p:cNvSpPr>
          <p:nvPr/>
        </p:nvSpPr>
        <p:spPr bwMode="auto">
          <a:xfrm>
            <a:off x="1660525" y="3384550"/>
            <a:ext cx="173118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0000"/>
                </a:solidFill>
              </a:rPr>
              <a:t>queue=[E,C]</a:t>
            </a:r>
          </a:p>
          <a:p>
            <a:endParaRPr lang="en-US">
              <a:solidFill>
                <a:srgbClr val="FF0000"/>
              </a:solidFill>
            </a:endParaRPr>
          </a:p>
          <a:p>
            <a:r>
              <a:rPr lang="en-US">
                <a:solidFill>
                  <a:srgbClr val="FF0000"/>
                </a:solidFill>
              </a:rPr>
              <a:t>Is E = goal state?</a:t>
            </a:r>
          </a:p>
        </p:txBody>
      </p:sp>
    </p:spTree>
    <p:extLst>
      <p:ext uri="{BB962C8B-B14F-4D97-AF65-F5344CB8AC3E}">
        <p14:creationId xmlns:p14="http://schemas.microsoft.com/office/powerpoint/2010/main" val="32640907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1D8EC72-EBB8-46FB-B68D-0F37DB0A0A04}" type="slidenum">
              <a:rPr lang="en-US"/>
              <a:pPr/>
              <a:t>56</a:t>
            </a:fld>
            <a:endParaRPr lang="en-US"/>
          </a:p>
        </p:txBody>
      </p:sp>
      <p:sp>
        <p:nvSpPr>
          <p:cNvPr id="91138" name="Rectangle 2"/>
          <p:cNvSpPr>
            <a:spLocks noGrp="1" noChangeArrowheads="1"/>
          </p:cNvSpPr>
          <p:nvPr>
            <p:ph type="title"/>
          </p:nvPr>
        </p:nvSpPr>
        <p:spPr/>
        <p:txBody>
          <a:bodyPr/>
          <a:lstStyle/>
          <a:p>
            <a:r>
              <a:rPr lang="en-US"/>
              <a:t>Depth-first search</a:t>
            </a:r>
          </a:p>
        </p:txBody>
      </p:sp>
      <p:sp>
        <p:nvSpPr>
          <p:cNvPr id="91139" name="Rectangle 3"/>
          <p:cNvSpPr>
            <a:spLocks noGrp="1" noChangeArrowheads="1"/>
          </p:cNvSpPr>
          <p:nvPr>
            <p:ph type="body" idx="1"/>
          </p:nvPr>
        </p:nvSpPr>
        <p:spPr/>
        <p:txBody>
          <a:bodyPr/>
          <a:lstStyle/>
          <a:p>
            <a:r>
              <a:rPr lang="en-US" dirty="0"/>
              <a:t>Expand deepest unexpanded node</a:t>
            </a:r>
          </a:p>
          <a:p>
            <a:r>
              <a:rPr lang="en-US" dirty="0">
                <a:solidFill>
                  <a:schemeClr val="accent2"/>
                </a:solidFill>
              </a:rPr>
              <a:t>Implementation</a:t>
            </a:r>
            <a:r>
              <a:rPr lang="en-US" dirty="0"/>
              <a:t>:</a:t>
            </a:r>
          </a:p>
          <a:p>
            <a:pPr lvl="1"/>
            <a:r>
              <a:rPr lang="en-US" i="1" dirty="0"/>
              <a:t>fringe </a:t>
            </a:r>
            <a:r>
              <a:rPr lang="en-US" dirty="0"/>
              <a:t>= LIFO queue, i.e., put successors at front
</a:t>
            </a:r>
          </a:p>
        </p:txBody>
      </p:sp>
      <p:pic>
        <p:nvPicPr>
          <p:cNvPr id="91142" name="Picture 6" descr="dfs-progress07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716" y="3302000"/>
            <a:ext cx="5181600" cy="3009900"/>
          </a:xfrm>
          <a:prstGeom prst="rect">
            <a:avLst/>
          </a:prstGeom>
          <a:noFill/>
          <a:extLst>
            <a:ext uri="{909E8E84-426E-40DD-AFC4-6F175D3DCCD1}">
              <a14:hiddenFill xmlns:a14="http://schemas.microsoft.com/office/drawing/2010/main">
                <a:solidFill>
                  <a:srgbClr val="FFFFFF"/>
                </a:solidFill>
              </a14:hiddenFill>
            </a:ext>
          </a:extLst>
        </p:spPr>
      </p:pic>
      <p:sp>
        <p:nvSpPr>
          <p:cNvPr id="91143" name="Text Box 7"/>
          <p:cNvSpPr txBox="1">
            <a:spLocks noChangeArrowheads="1"/>
          </p:cNvSpPr>
          <p:nvPr/>
        </p:nvSpPr>
        <p:spPr bwMode="auto">
          <a:xfrm>
            <a:off x="1660526" y="3384550"/>
            <a:ext cx="169270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0000"/>
                </a:solidFill>
              </a:rPr>
              <a:t>queue=[J,K,C]</a:t>
            </a:r>
          </a:p>
          <a:p>
            <a:endParaRPr lang="en-US">
              <a:solidFill>
                <a:srgbClr val="FF0000"/>
              </a:solidFill>
            </a:endParaRPr>
          </a:p>
          <a:p>
            <a:r>
              <a:rPr lang="en-US">
                <a:solidFill>
                  <a:srgbClr val="FF0000"/>
                </a:solidFill>
              </a:rPr>
              <a:t>Is J = goal state?</a:t>
            </a:r>
          </a:p>
        </p:txBody>
      </p:sp>
    </p:spTree>
    <p:extLst>
      <p:ext uri="{BB962C8B-B14F-4D97-AF65-F5344CB8AC3E}">
        <p14:creationId xmlns:p14="http://schemas.microsoft.com/office/powerpoint/2010/main" val="24659306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91A85A8C-DEF5-43A8-A5CE-A74439C595D8}" type="slidenum">
              <a:rPr lang="en-US"/>
              <a:pPr/>
              <a:t>57</a:t>
            </a:fld>
            <a:endParaRPr lang="en-US"/>
          </a:p>
        </p:txBody>
      </p:sp>
      <p:sp>
        <p:nvSpPr>
          <p:cNvPr id="92162" name="Rectangle 2"/>
          <p:cNvSpPr>
            <a:spLocks noGrp="1" noChangeArrowheads="1"/>
          </p:cNvSpPr>
          <p:nvPr>
            <p:ph type="title"/>
          </p:nvPr>
        </p:nvSpPr>
        <p:spPr/>
        <p:txBody>
          <a:bodyPr/>
          <a:lstStyle/>
          <a:p>
            <a:r>
              <a:rPr lang="en-US"/>
              <a:t>Depth-first search</a:t>
            </a:r>
          </a:p>
        </p:txBody>
      </p:sp>
      <p:sp>
        <p:nvSpPr>
          <p:cNvPr id="92163" name="Rectangle 3"/>
          <p:cNvSpPr>
            <a:spLocks noGrp="1" noChangeArrowheads="1"/>
          </p:cNvSpPr>
          <p:nvPr>
            <p:ph type="body" idx="1"/>
          </p:nvPr>
        </p:nvSpPr>
        <p:spPr/>
        <p:txBody>
          <a:bodyPr/>
          <a:lstStyle/>
          <a:p>
            <a:r>
              <a:rPr lang="en-US" dirty="0"/>
              <a:t>Expand deepest unexpanded node</a:t>
            </a:r>
          </a:p>
          <a:p>
            <a:r>
              <a:rPr lang="en-US" dirty="0">
                <a:solidFill>
                  <a:schemeClr val="accent2"/>
                </a:solidFill>
              </a:rPr>
              <a:t>Implementation</a:t>
            </a:r>
            <a:r>
              <a:rPr lang="en-US" dirty="0"/>
              <a:t>:</a:t>
            </a:r>
          </a:p>
          <a:p>
            <a:pPr lvl="1"/>
            <a:r>
              <a:rPr lang="en-US" i="1" dirty="0"/>
              <a:t>fringe </a:t>
            </a:r>
            <a:r>
              <a:rPr lang="en-US" dirty="0"/>
              <a:t>= LIFO queue, i.e., put successors at front
</a:t>
            </a:r>
          </a:p>
        </p:txBody>
      </p:sp>
      <p:pic>
        <p:nvPicPr>
          <p:cNvPr id="92166" name="Picture 6" descr="dfs-progress08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4979" y="3256757"/>
            <a:ext cx="5181600" cy="3009900"/>
          </a:xfrm>
          <a:prstGeom prst="rect">
            <a:avLst/>
          </a:prstGeom>
          <a:noFill/>
          <a:extLst>
            <a:ext uri="{909E8E84-426E-40DD-AFC4-6F175D3DCCD1}">
              <a14:hiddenFill xmlns:a14="http://schemas.microsoft.com/office/drawing/2010/main">
                <a:solidFill>
                  <a:srgbClr val="FFFFFF"/>
                </a:solidFill>
              </a14:hiddenFill>
            </a:ext>
          </a:extLst>
        </p:spPr>
      </p:pic>
      <p:sp>
        <p:nvSpPr>
          <p:cNvPr id="92167" name="Text Box 7"/>
          <p:cNvSpPr txBox="1">
            <a:spLocks noChangeArrowheads="1"/>
          </p:cNvSpPr>
          <p:nvPr/>
        </p:nvSpPr>
        <p:spPr bwMode="auto">
          <a:xfrm>
            <a:off x="1660525" y="3384550"/>
            <a:ext cx="173919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0000"/>
                </a:solidFill>
              </a:rPr>
              <a:t>queue=[K,C]</a:t>
            </a:r>
          </a:p>
          <a:p>
            <a:endParaRPr lang="en-US">
              <a:solidFill>
                <a:srgbClr val="FF0000"/>
              </a:solidFill>
            </a:endParaRPr>
          </a:p>
          <a:p>
            <a:r>
              <a:rPr lang="en-US">
                <a:solidFill>
                  <a:srgbClr val="FF0000"/>
                </a:solidFill>
              </a:rPr>
              <a:t>Is K = goal state?</a:t>
            </a:r>
          </a:p>
        </p:txBody>
      </p:sp>
    </p:spTree>
    <p:extLst>
      <p:ext uri="{BB962C8B-B14F-4D97-AF65-F5344CB8AC3E}">
        <p14:creationId xmlns:p14="http://schemas.microsoft.com/office/powerpoint/2010/main" val="3128762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640B7DE0-634C-46BC-91C9-F1C0325DCC19}" type="slidenum">
              <a:rPr lang="en-US"/>
              <a:pPr/>
              <a:t>58</a:t>
            </a:fld>
            <a:endParaRPr lang="en-US"/>
          </a:p>
        </p:txBody>
      </p:sp>
      <p:sp>
        <p:nvSpPr>
          <p:cNvPr id="94210" name="Rectangle 2"/>
          <p:cNvSpPr>
            <a:spLocks noGrp="1" noChangeArrowheads="1"/>
          </p:cNvSpPr>
          <p:nvPr>
            <p:ph type="title"/>
          </p:nvPr>
        </p:nvSpPr>
        <p:spPr/>
        <p:txBody>
          <a:bodyPr/>
          <a:lstStyle/>
          <a:p>
            <a:r>
              <a:rPr lang="en-US"/>
              <a:t>Depth-first search</a:t>
            </a:r>
          </a:p>
        </p:txBody>
      </p:sp>
      <p:sp>
        <p:nvSpPr>
          <p:cNvPr id="94211" name="Rectangle 3"/>
          <p:cNvSpPr>
            <a:spLocks noGrp="1" noChangeArrowheads="1"/>
          </p:cNvSpPr>
          <p:nvPr>
            <p:ph type="body" idx="1"/>
          </p:nvPr>
        </p:nvSpPr>
        <p:spPr/>
        <p:txBody>
          <a:bodyPr/>
          <a:lstStyle/>
          <a:p>
            <a:r>
              <a:rPr lang="en-US" dirty="0"/>
              <a:t>Expand deepest unexpanded node</a:t>
            </a:r>
          </a:p>
          <a:p>
            <a:r>
              <a:rPr lang="en-US" dirty="0">
                <a:solidFill>
                  <a:schemeClr val="accent2"/>
                </a:solidFill>
              </a:rPr>
              <a:t>Implementation</a:t>
            </a:r>
            <a:r>
              <a:rPr lang="en-US" dirty="0"/>
              <a:t>:</a:t>
            </a:r>
          </a:p>
          <a:p>
            <a:pPr lvl="1"/>
            <a:r>
              <a:rPr lang="en-US" i="1" dirty="0"/>
              <a:t>fringe </a:t>
            </a:r>
            <a:r>
              <a:rPr lang="en-US" dirty="0"/>
              <a:t>= LIFO queue, i.e., put successors at front</a:t>
            </a:r>
          </a:p>
        </p:txBody>
      </p:sp>
      <p:pic>
        <p:nvPicPr>
          <p:cNvPr id="94214" name="Picture 6" descr="dfs-progress09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511549"/>
            <a:ext cx="5181600" cy="3027363"/>
          </a:xfrm>
          <a:prstGeom prst="rect">
            <a:avLst/>
          </a:prstGeom>
          <a:noFill/>
          <a:extLst>
            <a:ext uri="{909E8E84-426E-40DD-AFC4-6F175D3DCCD1}">
              <a14:hiddenFill xmlns:a14="http://schemas.microsoft.com/office/drawing/2010/main">
                <a:solidFill>
                  <a:srgbClr val="FFFFFF"/>
                </a:solidFill>
              </a14:hiddenFill>
            </a:ext>
          </a:extLst>
        </p:spPr>
      </p:pic>
      <p:sp>
        <p:nvSpPr>
          <p:cNvPr id="94215" name="Text Box 7"/>
          <p:cNvSpPr txBox="1">
            <a:spLocks noChangeArrowheads="1"/>
          </p:cNvSpPr>
          <p:nvPr/>
        </p:nvSpPr>
        <p:spPr bwMode="auto">
          <a:xfrm>
            <a:off x="1660525" y="3384550"/>
            <a:ext cx="17424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0000"/>
                </a:solidFill>
              </a:rPr>
              <a:t>queue=[C]</a:t>
            </a:r>
          </a:p>
          <a:p>
            <a:endParaRPr lang="en-US">
              <a:solidFill>
                <a:srgbClr val="FF0000"/>
              </a:solidFill>
            </a:endParaRPr>
          </a:p>
          <a:p>
            <a:r>
              <a:rPr lang="en-US">
                <a:solidFill>
                  <a:srgbClr val="FF0000"/>
                </a:solidFill>
              </a:rPr>
              <a:t>Is C = goal state?</a:t>
            </a:r>
          </a:p>
        </p:txBody>
      </p:sp>
    </p:spTree>
    <p:extLst>
      <p:ext uri="{BB962C8B-B14F-4D97-AF65-F5344CB8AC3E}">
        <p14:creationId xmlns:p14="http://schemas.microsoft.com/office/powerpoint/2010/main" val="5507614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A1E6981-8147-4A24-9413-2238127E1D54}" type="slidenum">
              <a:rPr lang="en-US"/>
              <a:pPr/>
              <a:t>59</a:t>
            </a:fld>
            <a:endParaRPr lang="en-US"/>
          </a:p>
        </p:txBody>
      </p:sp>
      <p:sp>
        <p:nvSpPr>
          <p:cNvPr id="95234" name="Rectangle 2"/>
          <p:cNvSpPr>
            <a:spLocks noGrp="1" noChangeArrowheads="1"/>
          </p:cNvSpPr>
          <p:nvPr>
            <p:ph type="title"/>
          </p:nvPr>
        </p:nvSpPr>
        <p:spPr/>
        <p:txBody>
          <a:bodyPr/>
          <a:lstStyle/>
          <a:p>
            <a:r>
              <a:rPr lang="en-US"/>
              <a:t>Depth-first search</a:t>
            </a:r>
          </a:p>
        </p:txBody>
      </p:sp>
      <p:sp>
        <p:nvSpPr>
          <p:cNvPr id="95235" name="Rectangle 3"/>
          <p:cNvSpPr>
            <a:spLocks noGrp="1" noChangeArrowheads="1"/>
          </p:cNvSpPr>
          <p:nvPr>
            <p:ph type="body" idx="1"/>
          </p:nvPr>
        </p:nvSpPr>
        <p:spPr/>
        <p:txBody>
          <a:bodyPr/>
          <a:lstStyle/>
          <a:p>
            <a:r>
              <a:rPr lang="en-US" dirty="0"/>
              <a:t>Expand deepest unexpanded node</a:t>
            </a:r>
          </a:p>
          <a:p>
            <a:r>
              <a:rPr lang="en-US" dirty="0">
                <a:solidFill>
                  <a:schemeClr val="accent2"/>
                </a:solidFill>
              </a:rPr>
              <a:t>Implementation</a:t>
            </a:r>
            <a:r>
              <a:rPr lang="en-US" dirty="0"/>
              <a:t>:</a:t>
            </a:r>
          </a:p>
          <a:p>
            <a:pPr lvl="1"/>
            <a:r>
              <a:rPr lang="en-US" i="1" dirty="0"/>
              <a:t>fringe </a:t>
            </a:r>
            <a:r>
              <a:rPr lang="en-US" dirty="0"/>
              <a:t>= LIFO queue, i.e., put successors at front</a:t>
            </a:r>
          </a:p>
        </p:txBody>
      </p:sp>
      <p:pic>
        <p:nvPicPr>
          <p:cNvPr id="95238" name="Picture 6" descr="dfs-progress10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7618" y="3409157"/>
            <a:ext cx="5181600" cy="3009900"/>
          </a:xfrm>
          <a:prstGeom prst="rect">
            <a:avLst/>
          </a:prstGeom>
          <a:noFill/>
          <a:extLst>
            <a:ext uri="{909E8E84-426E-40DD-AFC4-6F175D3DCCD1}">
              <a14:hiddenFill xmlns:a14="http://schemas.microsoft.com/office/drawing/2010/main">
                <a:solidFill>
                  <a:srgbClr val="FFFFFF"/>
                </a:solidFill>
              </a14:hiddenFill>
            </a:ext>
          </a:extLst>
        </p:spPr>
      </p:pic>
      <p:sp>
        <p:nvSpPr>
          <p:cNvPr id="95239" name="Text Box 7"/>
          <p:cNvSpPr txBox="1">
            <a:spLocks noChangeArrowheads="1"/>
          </p:cNvSpPr>
          <p:nvPr/>
        </p:nvSpPr>
        <p:spPr bwMode="auto">
          <a:xfrm>
            <a:off x="1660525" y="3384550"/>
            <a:ext cx="172476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0000"/>
                </a:solidFill>
              </a:rPr>
              <a:t>queue=[F,G]</a:t>
            </a:r>
          </a:p>
          <a:p>
            <a:endParaRPr lang="en-US">
              <a:solidFill>
                <a:srgbClr val="FF0000"/>
              </a:solidFill>
            </a:endParaRPr>
          </a:p>
          <a:p>
            <a:r>
              <a:rPr lang="en-US">
                <a:solidFill>
                  <a:srgbClr val="FF0000"/>
                </a:solidFill>
              </a:rPr>
              <a:t>Is F = goal state?</a:t>
            </a:r>
          </a:p>
        </p:txBody>
      </p:sp>
    </p:spTree>
    <p:extLst>
      <p:ext uri="{BB962C8B-B14F-4D97-AF65-F5344CB8AC3E}">
        <p14:creationId xmlns:p14="http://schemas.microsoft.com/office/powerpoint/2010/main" val="633623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 Problems</a:t>
            </a:r>
          </a:p>
        </p:txBody>
      </p:sp>
      <p:sp>
        <p:nvSpPr>
          <p:cNvPr id="3" name="Content Placeholder 2"/>
          <p:cNvSpPr>
            <a:spLocks noGrp="1"/>
          </p:cNvSpPr>
          <p:nvPr>
            <p:ph idx="1"/>
          </p:nvPr>
        </p:nvSpPr>
        <p:spPr/>
        <p:txBody>
          <a:bodyPr/>
          <a:lstStyle/>
          <a:p>
            <a:pPr algn="just"/>
            <a:r>
              <a:rPr lang="en-US" dirty="0"/>
              <a:t>As AI research progressed, techniques for handling large amount of world knowledge were developed.</a:t>
            </a:r>
          </a:p>
          <a:p>
            <a:pPr lvl="0" algn="just"/>
            <a:r>
              <a:rPr lang="en-US" dirty="0"/>
              <a:t>New tasks reasonably attempted such as perception, natural language understanding and problem solving in specialized domains.</a:t>
            </a:r>
          </a:p>
          <a:p>
            <a:pPr lvl="0" algn="just"/>
            <a:r>
              <a:rPr lang="en-US" dirty="0"/>
              <a:t>Some of the task domains of artificial intelligence are presented in table I.</a:t>
            </a:r>
          </a:p>
          <a:p>
            <a:pPr lvl="0" algn="just"/>
            <a:r>
              <a:rPr lang="en-US" dirty="0"/>
              <a:t>Earlier, all work of AI was concentrated in the mundane task domain.</a:t>
            </a:r>
          </a:p>
          <a:p>
            <a:endParaRPr lang="en-US" dirty="0"/>
          </a:p>
        </p:txBody>
      </p:sp>
    </p:spTree>
    <p:extLst>
      <p:ext uri="{BB962C8B-B14F-4D97-AF65-F5344CB8AC3E}">
        <p14:creationId xmlns:p14="http://schemas.microsoft.com/office/powerpoint/2010/main" val="5065440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4029F108-FEC1-4A13-869A-F97A61E66562}" type="slidenum">
              <a:rPr lang="en-US"/>
              <a:pPr/>
              <a:t>60</a:t>
            </a:fld>
            <a:endParaRPr lang="en-US"/>
          </a:p>
        </p:txBody>
      </p:sp>
      <p:sp>
        <p:nvSpPr>
          <p:cNvPr id="96258" name="Rectangle 2"/>
          <p:cNvSpPr>
            <a:spLocks noGrp="1" noChangeArrowheads="1"/>
          </p:cNvSpPr>
          <p:nvPr>
            <p:ph type="title"/>
          </p:nvPr>
        </p:nvSpPr>
        <p:spPr/>
        <p:txBody>
          <a:bodyPr/>
          <a:lstStyle/>
          <a:p>
            <a:r>
              <a:rPr lang="en-US"/>
              <a:t>Depth-first search</a:t>
            </a:r>
          </a:p>
        </p:txBody>
      </p:sp>
      <p:sp>
        <p:nvSpPr>
          <p:cNvPr id="96259" name="Rectangle 3"/>
          <p:cNvSpPr>
            <a:spLocks noGrp="1" noChangeArrowheads="1"/>
          </p:cNvSpPr>
          <p:nvPr>
            <p:ph type="body" idx="1"/>
          </p:nvPr>
        </p:nvSpPr>
        <p:spPr/>
        <p:txBody>
          <a:bodyPr/>
          <a:lstStyle/>
          <a:p>
            <a:r>
              <a:rPr lang="en-US" dirty="0"/>
              <a:t>Expand deepest unexpanded node</a:t>
            </a:r>
          </a:p>
          <a:p>
            <a:r>
              <a:rPr lang="en-US" dirty="0">
                <a:solidFill>
                  <a:schemeClr val="accent2"/>
                </a:solidFill>
              </a:rPr>
              <a:t>Implementation</a:t>
            </a:r>
            <a:r>
              <a:rPr lang="en-US" dirty="0"/>
              <a:t>:</a:t>
            </a:r>
          </a:p>
          <a:p>
            <a:pPr lvl="1"/>
            <a:r>
              <a:rPr lang="en-US" i="1" dirty="0"/>
              <a:t>fringe </a:t>
            </a:r>
            <a:r>
              <a:rPr lang="en-US" dirty="0"/>
              <a:t>= LIFO queue, i.e., put successors at front
</a:t>
            </a:r>
          </a:p>
        </p:txBody>
      </p:sp>
      <p:pic>
        <p:nvPicPr>
          <p:cNvPr id="96262" name="Picture 6" descr="dfs-progress11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529012"/>
            <a:ext cx="5181600" cy="3009900"/>
          </a:xfrm>
          <a:prstGeom prst="rect">
            <a:avLst/>
          </a:prstGeom>
          <a:noFill/>
          <a:extLst>
            <a:ext uri="{909E8E84-426E-40DD-AFC4-6F175D3DCCD1}">
              <a14:hiddenFill xmlns:a14="http://schemas.microsoft.com/office/drawing/2010/main">
                <a:solidFill>
                  <a:srgbClr val="FFFFFF"/>
                </a:solidFill>
              </a14:hiddenFill>
            </a:ext>
          </a:extLst>
        </p:spPr>
      </p:pic>
      <p:sp>
        <p:nvSpPr>
          <p:cNvPr id="96263" name="Text Box 7"/>
          <p:cNvSpPr txBox="1">
            <a:spLocks noChangeArrowheads="1"/>
          </p:cNvSpPr>
          <p:nvPr/>
        </p:nvSpPr>
        <p:spPr bwMode="auto">
          <a:xfrm>
            <a:off x="1660525" y="3384550"/>
            <a:ext cx="171675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0000"/>
                </a:solidFill>
              </a:rPr>
              <a:t>queue=[L,M,G]</a:t>
            </a:r>
          </a:p>
          <a:p>
            <a:endParaRPr lang="en-US">
              <a:solidFill>
                <a:srgbClr val="FF0000"/>
              </a:solidFill>
            </a:endParaRPr>
          </a:p>
          <a:p>
            <a:r>
              <a:rPr lang="en-US">
                <a:solidFill>
                  <a:srgbClr val="FF0000"/>
                </a:solidFill>
              </a:rPr>
              <a:t>Is L = goal state?</a:t>
            </a:r>
          </a:p>
        </p:txBody>
      </p:sp>
    </p:spTree>
    <p:extLst>
      <p:ext uri="{BB962C8B-B14F-4D97-AF65-F5344CB8AC3E}">
        <p14:creationId xmlns:p14="http://schemas.microsoft.com/office/powerpoint/2010/main" val="32825513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DE5911D0-327E-4F5B-A617-6D36F6B91B1B}" type="slidenum">
              <a:rPr lang="en-US"/>
              <a:pPr/>
              <a:t>61</a:t>
            </a:fld>
            <a:endParaRPr lang="en-US"/>
          </a:p>
        </p:txBody>
      </p:sp>
      <p:sp>
        <p:nvSpPr>
          <p:cNvPr id="97282" name="Rectangle 2"/>
          <p:cNvSpPr>
            <a:spLocks noGrp="1" noChangeArrowheads="1"/>
          </p:cNvSpPr>
          <p:nvPr>
            <p:ph type="title"/>
          </p:nvPr>
        </p:nvSpPr>
        <p:spPr/>
        <p:txBody>
          <a:bodyPr/>
          <a:lstStyle/>
          <a:p>
            <a:r>
              <a:rPr lang="en-US"/>
              <a:t>Depth-first search</a:t>
            </a:r>
          </a:p>
        </p:txBody>
      </p:sp>
      <p:sp>
        <p:nvSpPr>
          <p:cNvPr id="97283" name="Rectangle 3"/>
          <p:cNvSpPr>
            <a:spLocks noGrp="1" noChangeArrowheads="1"/>
          </p:cNvSpPr>
          <p:nvPr>
            <p:ph type="body" idx="1"/>
          </p:nvPr>
        </p:nvSpPr>
        <p:spPr/>
        <p:txBody>
          <a:bodyPr/>
          <a:lstStyle/>
          <a:p>
            <a:r>
              <a:rPr lang="en-US" dirty="0"/>
              <a:t>Expand deepest unexpanded node</a:t>
            </a:r>
          </a:p>
          <a:p>
            <a:r>
              <a:rPr lang="en-US" dirty="0">
                <a:solidFill>
                  <a:schemeClr val="accent2"/>
                </a:solidFill>
              </a:rPr>
              <a:t>Implementation</a:t>
            </a:r>
            <a:r>
              <a:rPr lang="en-US" dirty="0"/>
              <a:t>:</a:t>
            </a:r>
          </a:p>
          <a:p>
            <a:pPr lvl="1"/>
            <a:r>
              <a:rPr lang="en-US" i="1" dirty="0"/>
              <a:t>fringe </a:t>
            </a:r>
            <a:r>
              <a:rPr lang="en-US" dirty="0"/>
              <a:t>= LIFO queue, i.e., put successors at front
</a:t>
            </a:r>
          </a:p>
        </p:txBody>
      </p:sp>
      <p:pic>
        <p:nvPicPr>
          <p:cNvPr id="97286" name="Picture 6" descr="dfs-progress12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2631" y="3511549"/>
            <a:ext cx="5181600" cy="3027363"/>
          </a:xfrm>
          <a:prstGeom prst="rect">
            <a:avLst/>
          </a:prstGeom>
          <a:noFill/>
          <a:extLst>
            <a:ext uri="{909E8E84-426E-40DD-AFC4-6F175D3DCCD1}">
              <a14:hiddenFill xmlns:a14="http://schemas.microsoft.com/office/drawing/2010/main">
                <a:solidFill>
                  <a:srgbClr val="FFFFFF"/>
                </a:solidFill>
              </a14:hiddenFill>
            </a:ext>
          </a:extLst>
        </p:spPr>
      </p:pic>
      <p:sp>
        <p:nvSpPr>
          <p:cNvPr id="97287" name="Text Box 7"/>
          <p:cNvSpPr txBox="1">
            <a:spLocks noChangeArrowheads="1"/>
          </p:cNvSpPr>
          <p:nvPr/>
        </p:nvSpPr>
        <p:spPr bwMode="auto">
          <a:xfrm>
            <a:off x="1660525" y="3384550"/>
            <a:ext cx="181613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0000"/>
                </a:solidFill>
              </a:rPr>
              <a:t>queue=[M,G]</a:t>
            </a:r>
          </a:p>
          <a:p>
            <a:endParaRPr lang="en-US">
              <a:solidFill>
                <a:srgbClr val="FF0000"/>
              </a:solidFill>
            </a:endParaRPr>
          </a:p>
          <a:p>
            <a:r>
              <a:rPr lang="en-US">
                <a:solidFill>
                  <a:srgbClr val="FF0000"/>
                </a:solidFill>
              </a:rPr>
              <a:t>Is M = goal state?</a:t>
            </a:r>
          </a:p>
        </p:txBody>
      </p:sp>
    </p:spTree>
    <p:extLst>
      <p:ext uri="{BB962C8B-B14F-4D97-AF65-F5344CB8AC3E}">
        <p14:creationId xmlns:p14="http://schemas.microsoft.com/office/powerpoint/2010/main" val="12565405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ECEFAA-BE12-4287-812F-E100568ED16A}" type="slidenum">
              <a:rPr lang="en-US"/>
              <a:pPr/>
              <a:t>62</a:t>
            </a:fld>
            <a:endParaRPr lang="en-US"/>
          </a:p>
        </p:txBody>
      </p:sp>
      <p:graphicFrame>
        <p:nvGraphicFramePr>
          <p:cNvPr id="185349" name="Object 5"/>
          <p:cNvGraphicFramePr>
            <a:graphicFrameLocks noChangeAspect="1"/>
          </p:cNvGraphicFramePr>
          <p:nvPr/>
        </p:nvGraphicFramePr>
        <p:xfrm>
          <a:off x="1524000" y="368300"/>
          <a:ext cx="9144000" cy="6489700"/>
        </p:xfrm>
        <a:graphic>
          <a:graphicData uri="http://schemas.openxmlformats.org/presentationml/2006/ole">
            <mc:AlternateContent xmlns:mc="http://schemas.openxmlformats.org/markup-compatibility/2006">
              <mc:Choice xmlns:v="urn:schemas-microsoft-com:vml" Requires="v">
                <p:oleObj spid="_x0000_s5144" name="Bitmap Image" r:id="rId4" imgW="6830378" imgH="4847619" progId="PBrush">
                  <p:embed/>
                </p:oleObj>
              </mc:Choice>
              <mc:Fallback>
                <p:oleObj name="Bitmap Image" r:id="rId4" imgW="6830378" imgH="4847619" progId="PBrush">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68300"/>
                        <a:ext cx="9144000" cy="648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5350" name="Text Box 6"/>
          <p:cNvSpPr txBox="1">
            <a:spLocks noChangeArrowheads="1"/>
          </p:cNvSpPr>
          <p:nvPr/>
        </p:nvSpPr>
        <p:spPr bwMode="auto">
          <a:xfrm>
            <a:off x="6248400" y="127001"/>
            <a:ext cx="231460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chemeClr val="tx2"/>
                </a:solidFill>
              </a:rPr>
              <a:t>Example DFS</a:t>
            </a:r>
          </a:p>
        </p:txBody>
      </p:sp>
    </p:spTree>
    <p:extLst>
      <p:ext uri="{BB962C8B-B14F-4D97-AF65-F5344CB8AC3E}">
        <p14:creationId xmlns:p14="http://schemas.microsoft.com/office/powerpoint/2010/main" val="24081945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833" y="120426"/>
            <a:ext cx="10515600" cy="1325563"/>
          </a:xfrm>
        </p:spPr>
        <p:txBody>
          <a:bodyPr/>
          <a:lstStyle/>
          <a:p>
            <a:r>
              <a:rPr lang="en-US" b="1" dirty="0"/>
              <a:t>Comparison: DFS &amp; BFS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11852085"/>
              </p:ext>
            </p:extLst>
          </p:nvPr>
        </p:nvGraphicFramePr>
        <p:xfrm>
          <a:off x="196444" y="1223494"/>
          <a:ext cx="6796784" cy="5511121"/>
        </p:xfrm>
        <a:graphic>
          <a:graphicData uri="http://schemas.openxmlformats.org/drawingml/2006/table">
            <a:tbl>
              <a:tblPr firstRow="1" firstCol="1" lastRow="1" lastCol="1" bandRow="1" bandCol="1">
                <a:tableStyleId>{5940675A-B579-460E-94D1-54222C63F5DA}</a:tableStyleId>
              </a:tblPr>
              <a:tblGrid>
                <a:gridCol w="3207919">
                  <a:extLst>
                    <a:ext uri="{9D8B030D-6E8A-4147-A177-3AD203B41FA5}">
                      <a16:colId xmlns:a16="http://schemas.microsoft.com/office/drawing/2014/main" val="20000"/>
                    </a:ext>
                  </a:extLst>
                </a:gridCol>
                <a:gridCol w="3588865">
                  <a:extLst>
                    <a:ext uri="{9D8B030D-6E8A-4147-A177-3AD203B41FA5}">
                      <a16:colId xmlns:a16="http://schemas.microsoft.com/office/drawing/2014/main" val="20001"/>
                    </a:ext>
                  </a:extLst>
                </a:gridCol>
              </a:tblGrid>
              <a:tr h="319643">
                <a:tc>
                  <a:txBody>
                    <a:bodyPr/>
                    <a:lstStyle/>
                    <a:p>
                      <a:pPr marL="627380" marR="0">
                        <a:spcBef>
                          <a:spcPts val="45"/>
                        </a:spcBef>
                        <a:spcAft>
                          <a:spcPts val="0"/>
                        </a:spcAft>
                      </a:pPr>
                      <a:r>
                        <a:rPr lang="en-US" sz="1800" dirty="0">
                          <a:effectLst/>
                        </a:rPr>
                        <a:t>Depth First Search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1205" marR="0">
                        <a:spcBef>
                          <a:spcPts val="45"/>
                        </a:spcBef>
                        <a:spcAft>
                          <a:spcPts val="0"/>
                        </a:spcAft>
                      </a:pPr>
                      <a:r>
                        <a:rPr lang="en-US" sz="1800">
                          <a:effectLst/>
                        </a:rPr>
                        <a:t>Breath First Search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1248921">
                <a:tc>
                  <a:txBody>
                    <a:bodyPr/>
                    <a:lstStyle/>
                    <a:p>
                      <a:pPr marL="67945" marR="53340" algn="just">
                        <a:lnSpc>
                          <a:spcPct val="115000"/>
                        </a:lnSpc>
                        <a:spcBef>
                          <a:spcPts val="5"/>
                        </a:spcBef>
                        <a:spcAft>
                          <a:spcPts val="0"/>
                        </a:spcAft>
                      </a:pPr>
                      <a:r>
                        <a:rPr lang="en-US" sz="1800" dirty="0">
                          <a:effectLst/>
                        </a:rPr>
                        <a:t>DFS requires less memory since only the nodes on the current path are stored.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54610" algn="just">
                        <a:lnSpc>
                          <a:spcPct val="115000"/>
                        </a:lnSpc>
                        <a:spcBef>
                          <a:spcPts val="5"/>
                        </a:spcBef>
                        <a:spcAft>
                          <a:spcPts val="0"/>
                        </a:spcAft>
                      </a:pPr>
                      <a:r>
                        <a:rPr lang="en-US" sz="1800">
                          <a:effectLst/>
                        </a:rPr>
                        <a:t>BFS guarantees that the space of possible moves is systematically examined; this search</a:t>
                      </a:r>
                      <a:r>
                        <a:rPr lang="en-US" sz="1800" spc="205">
                          <a:effectLst/>
                        </a:rPr>
                        <a:t> </a:t>
                      </a:r>
                      <a:r>
                        <a:rPr lang="en-US" sz="1800">
                          <a:effectLst/>
                        </a:rPr>
                        <a:t>requires</a:t>
                      </a:r>
                    </a:p>
                    <a:p>
                      <a:pPr marL="67945" marR="0" algn="just">
                        <a:lnSpc>
                          <a:spcPts val="1465"/>
                        </a:lnSpc>
                        <a:spcBef>
                          <a:spcPts val="0"/>
                        </a:spcBef>
                        <a:spcAft>
                          <a:spcPts val="0"/>
                        </a:spcAft>
                      </a:pPr>
                      <a:r>
                        <a:rPr lang="en-US" sz="1800">
                          <a:effectLst/>
                        </a:rPr>
                        <a:t>considerable memory resources.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1494258">
                <a:tc>
                  <a:txBody>
                    <a:bodyPr/>
                    <a:lstStyle/>
                    <a:p>
                      <a:pPr marL="67945" marR="53975" algn="just">
                        <a:lnSpc>
                          <a:spcPct val="115000"/>
                        </a:lnSpc>
                        <a:spcBef>
                          <a:spcPts val="5"/>
                        </a:spcBef>
                        <a:spcAft>
                          <a:spcPts val="0"/>
                        </a:spcAft>
                      </a:pPr>
                      <a:r>
                        <a:rPr lang="en-US" sz="1800" dirty="0">
                          <a:effectLst/>
                        </a:rPr>
                        <a:t>By chance, DFS may find a solution without examining much of the search space at all. Then it finds</a:t>
                      </a:r>
                    </a:p>
                    <a:p>
                      <a:pPr marL="67945" marR="0" algn="just">
                        <a:spcBef>
                          <a:spcPts val="0"/>
                        </a:spcBef>
                        <a:spcAft>
                          <a:spcPts val="0"/>
                        </a:spcAft>
                      </a:pPr>
                      <a:r>
                        <a:rPr lang="en-US" sz="1800" dirty="0">
                          <a:effectLst/>
                        </a:rPr>
                        <a:t>solution faster.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53975" algn="just">
                        <a:lnSpc>
                          <a:spcPct val="115000"/>
                        </a:lnSpc>
                        <a:spcBef>
                          <a:spcPts val="5"/>
                        </a:spcBef>
                        <a:spcAft>
                          <a:spcPts val="0"/>
                        </a:spcAft>
                      </a:pPr>
                      <a:r>
                        <a:rPr lang="en-US" sz="1800" dirty="0">
                          <a:effectLst/>
                        </a:rPr>
                        <a:t>The search systematically proceeds testing each node that is reachable from a parent node before it expands to any</a:t>
                      </a:r>
                    </a:p>
                    <a:p>
                      <a:pPr marL="67945" marR="0" algn="just">
                        <a:spcBef>
                          <a:spcPts val="0"/>
                        </a:spcBef>
                        <a:spcAft>
                          <a:spcPts val="0"/>
                        </a:spcAft>
                      </a:pPr>
                      <a:r>
                        <a:rPr lang="en-US" sz="1800" dirty="0">
                          <a:effectLst/>
                        </a:rPr>
                        <a:t>child of those nodes.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r h="1185641">
                <a:tc>
                  <a:txBody>
                    <a:bodyPr/>
                    <a:lstStyle/>
                    <a:p>
                      <a:pPr marL="67945" marR="46990">
                        <a:lnSpc>
                          <a:spcPct val="115000"/>
                        </a:lnSpc>
                        <a:spcBef>
                          <a:spcPts val="5"/>
                        </a:spcBef>
                        <a:spcAft>
                          <a:spcPts val="0"/>
                        </a:spcAft>
                      </a:pPr>
                      <a:r>
                        <a:rPr lang="en-US" sz="1800">
                          <a:effectLst/>
                        </a:rPr>
                        <a:t>If the selected path does not reach to the solution node, DFS gets</a:t>
                      </a:r>
                      <a:r>
                        <a:rPr lang="en-US" sz="1800" spc="265">
                          <a:effectLst/>
                        </a:rPr>
                        <a:t> </a:t>
                      </a:r>
                      <a:r>
                        <a:rPr lang="en-US" sz="1800">
                          <a:effectLst/>
                        </a:rPr>
                        <a:t>stuck</a:t>
                      </a:r>
                    </a:p>
                    <a:p>
                      <a:pPr marL="67945" marR="0">
                        <a:lnSpc>
                          <a:spcPts val="1455"/>
                        </a:lnSpc>
                        <a:spcBef>
                          <a:spcPts val="0"/>
                        </a:spcBef>
                        <a:spcAft>
                          <a:spcPts val="0"/>
                        </a:spcAft>
                      </a:pPr>
                      <a:r>
                        <a:rPr lang="en-US" sz="1800">
                          <a:effectLst/>
                        </a:rPr>
                        <a:t>into a blind alley.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50800">
                        <a:lnSpc>
                          <a:spcPct val="115000"/>
                        </a:lnSpc>
                        <a:spcBef>
                          <a:spcPts val="5"/>
                        </a:spcBef>
                        <a:spcAft>
                          <a:spcPts val="0"/>
                        </a:spcAft>
                      </a:pPr>
                      <a:r>
                        <a:rPr lang="en-US" sz="1800" dirty="0">
                          <a:effectLst/>
                        </a:rPr>
                        <a:t>BFS will not get trapped exploring a blind alley.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r h="1187401">
                <a:tc>
                  <a:txBody>
                    <a:bodyPr/>
                    <a:lstStyle/>
                    <a:p>
                      <a:pPr marL="67945" marR="46990">
                        <a:lnSpc>
                          <a:spcPct val="115000"/>
                        </a:lnSpc>
                        <a:spcBef>
                          <a:spcPts val="0"/>
                        </a:spcBef>
                        <a:spcAft>
                          <a:spcPts val="0"/>
                        </a:spcAft>
                      </a:pPr>
                      <a:r>
                        <a:rPr lang="en-US" sz="1800">
                          <a:effectLst/>
                        </a:rPr>
                        <a:t>Does not guarantee to find solution. Backtracking is required if wrong</a:t>
                      </a:r>
                    </a:p>
                    <a:p>
                      <a:pPr marL="67945" marR="0">
                        <a:spcBef>
                          <a:spcPts val="0"/>
                        </a:spcBef>
                        <a:spcAft>
                          <a:spcPts val="0"/>
                        </a:spcAft>
                      </a:pPr>
                      <a:r>
                        <a:rPr lang="en-US" sz="1800">
                          <a:effectLst/>
                        </a:rPr>
                        <a:t>path is selected.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73025">
                        <a:lnSpc>
                          <a:spcPct val="115000"/>
                        </a:lnSpc>
                        <a:spcBef>
                          <a:spcPts val="0"/>
                        </a:spcBef>
                        <a:spcAft>
                          <a:spcPts val="0"/>
                        </a:spcAft>
                      </a:pPr>
                      <a:r>
                        <a:rPr lang="en-US" sz="1800" dirty="0">
                          <a:effectLst/>
                        </a:rPr>
                        <a:t>If there is a solution, BFS is guaranteed to find</a:t>
                      </a:r>
                      <a:r>
                        <a:rPr lang="en-US" sz="1800" spc="-5" dirty="0">
                          <a:effectLst/>
                        </a:rPr>
                        <a:t> </a:t>
                      </a:r>
                      <a:r>
                        <a:rPr lang="en-US" sz="1800" dirty="0">
                          <a:effectLst/>
                        </a:rPr>
                        <a:t>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4"/>
                  </a:ext>
                </a:extLst>
              </a:tr>
            </a:tbl>
          </a:graphicData>
        </a:graphic>
      </p:graphicFrame>
      <p:pic>
        <p:nvPicPr>
          <p:cNvPr id="5" name="image5.png"/>
          <p:cNvPicPr/>
          <p:nvPr/>
        </p:nvPicPr>
        <p:blipFill>
          <a:blip r:embed="rId2" cstate="print"/>
          <a:stretch>
            <a:fillRect/>
          </a:stretch>
        </p:blipFill>
        <p:spPr>
          <a:xfrm>
            <a:off x="7353836" y="504526"/>
            <a:ext cx="4649273" cy="3372016"/>
          </a:xfrm>
          <a:prstGeom prst="rect">
            <a:avLst/>
          </a:prstGeom>
        </p:spPr>
      </p:pic>
    </p:spTree>
    <p:extLst>
      <p:ext uri="{BB962C8B-B14F-4D97-AF65-F5344CB8AC3E}">
        <p14:creationId xmlns:p14="http://schemas.microsoft.com/office/powerpoint/2010/main" val="21478375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48" y="0"/>
            <a:ext cx="10515600" cy="1325563"/>
          </a:xfrm>
        </p:spPr>
        <p:txBody>
          <a:bodyPr/>
          <a:lstStyle/>
          <a:p>
            <a:r>
              <a:rPr lang="en-US" b="1" dirty="0"/>
              <a:t>Iterative Deepening Search</a:t>
            </a:r>
          </a:p>
        </p:txBody>
      </p:sp>
      <p:sp>
        <p:nvSpPr>
          <p:cNvPr id="3" name="Content Placeholder 2"/>
          <p:cNvSpPr>
            <a:spLocks noGrp="1"/>
          </p:cNvSpPr>
          <p:nvPr>
            <p:ph idx="1"/>
          </p:nvPr>
        </p:nvSpPr>
        <p:spPr>
          <a:xfrm>
            <a:off x="154545" y="1184856"/>
            <a:ext cx="11809927" cy="5550795"/>
          </a:xfrm>
        </p:spPr>
        <p:txBody>
          <a:bodyPr>
            <a:normAutofit/>
          </a:bodyPr>
          <a:lstStyle/>
          <a:p>
            <a:pPr lvl="0"/>
            <a:r>
              <a:rPr lang="en-US" sz="3200" dirty="0"/>
              <a:t>Depth first search is incomplete if there is an infinite branch in the search tree.</a:t>
            </a:r>
          </a:p>
          <a:p>
            <a:pPr lvl="0"/>
            <a:r>
              <a:rPr lang="en-US" sz="3200" dirty="0"/>
              <a:t>Infinite branches can happen if:</a:t>
            </a:r>
          </a:p>
          <a:p>
            <a:pPr lvl="0"/>
            <a:r>
              <a:rPr lang="en-US" sz="3200" dirty="0"/>
              <a:t>paths contain loops</a:t>
            </a:r>
          </a:p>
          <a:p>
            <a:pPr lvl="0"/>
            <a:r>
              <a:rPr lang="en-US" sz="3200" dirty="0"/>
              <a:t>infinite number of states and/or operators.</a:t>
            </a:r>
          </a:p>
          <a:p>
            <a:pPr lvl="0"/>
            <a:r>
              <a:rPr lang="en-US" sz="3200" dirty="0"/>
              <a:t>For problems with infinite (or just very large) state spaces, several variants of depth-first search have been developed:</a:t>
            </a:r>
          </a:p>
          <a:p>
            <a:pPr lvl="0"/>
            <a:r>
              <a:rPr lang="en-US" sz="3200" dirty="0"/>
              <a:t>depth limited search</a:t>
            </a:r>
          </a:p>
          <a:p>
            <a:pPr lvl="0"/>
            <a:r>
              <a:rPr lang="en-US" sz="3200" dirty="0"/>
              <a:t>iterative deepening search</a:t>
            </a:r>
          </a:p>
        </p:txBody>
      </p:sp>
    </p:spTree>
    <p:extLst>
      <p:ext uri="{BB962C8B-B14F-4D97-AF65-F5344CB8AC3E}">
        <p14:creationId xmlns:p14="http://schemas.microsoft.com/office/powerpoint/2010/main" val="9520081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577" y="283335"/>
            <a:ext cx="11590986" cy="5893628"/>
          </a:xfrm>
        </p:spPr>
        <p:txBody>
          <a:bodyPr/>
          <a:lstStyle/>
          <a:p>
            <a:pPr lvl="0"/>
            <a:r>
              <a:rPr lang="en-US" sz="3600" dirty="0"/>
              <a:t>Depth limited search (DLS) is a form of depth-first search.</a:t>
            </a:r>
          </a:p>
          <a:p>
            <a:pPr lvl="0"/>
            <a:r>
              <a:rPr lang="en-US" sz="3600" dirty="0"/>
              <a:t>It expands the search tree depth-first up to a maximum depth 𝑙</a:t>
            </a:r>
          </a:p>
          <a:p>
            <a:pPr lvl="0"/>
            <a:r>
              <a:rPr lang="en-US" sz="3600" dirty="0"/>
              <a:t>The nodes at depth 𝑙 are treated as if they had no successors</a:t>
            </a:r>
          </a:p>
          <a:p>
            <a:pPr lvl="0"/>
            <a:r>
              <a:rPr lang="en-US" sz="3600" dirty="0"/>
              <a:t>If the search reaches a node at depth 𝑙 where the path is not a solution, we backtrack to the next choice point at 𝑑𝑒𝑝𝑡ℎ &lt; 𝑙</a:t>
            </a:r>
          </a:p>
          <a:p>
            <a:pPr lvl="0"/>
            <a:r>
              <a:rPr lang="en-US" sz="3600" dirty="0"/>
              <a:t>Depth-first search can be viewed as a special case of DLS with 𝑙 = ∞</a:t>
            </a:r>
          </a:p>
          <a:p>
            <a:endParaRPr lang="en-US" dirty="0"/>
          </a:p>
        </p:txBody>
      </p:sp>
    </p:spTree>
    <p:extLst>
      <p:ext uri="{BB962C8B-B14F-4D97-AF65-F5344CB8AC3E}">
        <p14:creationId xmlns:p14="http://schemas.microsoft.com/office/powerpoint/2010/main" val="4865355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57577"/>
            <a:ext cx="10820400" cy="5961109"/>
          </a:xfrm>
        </p:spPr>
        <p:txBody>
          <a:bodyPr>
            <a:normAutofit fontScale="92500"/>
          </a:bodyPr>
          <a:lstStyle/>
          <a:p>
            <a:pPr lvl="0"/>
            <a:r>
              <a:rPr lang="en-US" sz="3500" dirty="0"/>
              <a:t>The depth bound can sometimes be chosen based on knowledge of the problem</a:t>
            </a:r>
          </a:p>
          <a:p>
            <a:pPr lvl="0"/>
            <a:r>
              <a:rPr lang="en-US" sz="3500" dirty="0"/>
              <a:t>For e.g., in the route planning problem, the longest route has length 𝑠 – 1, where 𝑠 is the number of cities (states), so we can set 𝑙 = 𝑠 – 1</a:t>
            </a:r>
          </a:p>
          <a:p>
            <a:pPr lvl="0"/>
            <a:r>
              <a:rPr lang="en-US" sz="3500" dirty="0"/>
              <a:t>For the most problems, 𝑑 is unknown.</a:t>
            </a:r>
          </a:p>
          <a:p>
            <a:pPr lvl="0"/>
            <a:r>
              <a:rPr lang="en-US" sz="3500" dirty="0"/>
              <a:t>Iterative deepening (depth-first) search (IDS) is a form of depth limited search which progressively increases the bound.</a:t>
            </a:r>
          </a:p>
          <a:p>
            <a:pPr lvl="0"/>
            <a:r>
              <a:rPr lang="en-US" sz="3500" dirty="0"/>
              <a:t>It first tries 𝑙 = 1, then 𝑙 = 2, then 𝑙 = 3, etc. until a solution is found</a:t>
            </a:r>
          </a:p>
          <a:p>
            <a:pPr marL="0" indent="0">
              <a:buNone/>
            </a:pPr>
            <a:br>
              <a:rPr lang="en-US" dirty="0"/>
            </a:br>
            <a:endParaRPr lang="en-US" dirty="0"/>
          </a:p>
        </p:txBody>
      </p:sp>
    </p:spTree>
    <p:extLst>
      <p:ext uri="{BB962C8B-B14F-4D97-AF65-F5344CB8AC3E}">
        <p14:creationId xmlns:p14="http://schemas.microsoft.com/office/powerpoint/2010/main" val="10032009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761" y="257577"/>
            <a:ext cx="11359166" cy="5919386"/>
          </a:xfrm>
        </p:spPr>
        <p:txBody>
          <a:bodyPr>
            <a:normAutofit/>
          </a:bodyPr>
          <a:lstStyle/>
          <a:p>
            <a:pPr lvl="0"/>
            <a:r>
              <a:rPr lang="en-US" sz="3200" dirty="0"/>
              <a:t>Solution will be found when 𝑙 = 𝑑</a:t>
            </a:r>
          </a:p>
          <a:p>
            <a:pPr lvl="0"/>
            <a:r>
              <a:rPr lang="en-US" sz="3200" dirty="0"/>
              <a:t>IDDFS combines depth-first search’s space-efficiency and breadth-first search’s fast search</a:t>
            </a:r>
          </a:p>
          <a:p>
            <a:r>
              <a:rPr lang="en-US" sz="3200" dirty="0"/>
              <a:t>(for nodes closer to root).</a:t>
            </a:r>
          </a:p>
          <a:p>
            <a:pPr lvl="0"/>
            <a:r>
              <a:rPr lang="en-US" sz="3200" dirty="0"/>
              <a:t>IDDFS calls DFS for different depths starting from an initial value. In every call, DFS is restricted from going beyond given depth. So basically we do DFS in a BFS fashion.</a:t>
            </a:r>
          </a:p>
          <a:p>
            <a:pPr lvl="0"/>
            <a:r>
              <a:rPr lang="en-US" sz="3200" dirty="0"/>
              <a:t>The example of Iterative-deepening depth-first search as given below, with the current depth-limit (𝑙) starting at 1 and incrementing each time:</a:t>
            </a:r>
          </a:p>
          <a:p>
            <a:endParaRPr lang="en-US" dirty="0"/>
          </a:p>
        </p:txBody>
      </p:sp>
    </p:spTree>
    <p:extLst>
      <p:ext uri="{BB962C8B-B14F-4D97-AF65-F5344CB8AC3E}">
        <p14:creationId xmlns:p14="http://schemas.microsoft.com/office/powerpoint/2010/main" val="17170960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6.jpeg"/>
          <p:cNvPicPr/>
          <p:nvPr/>
        </p:nvPicPr>
        <p:blipFill>
          <a:blip r:embed="rId2" cstate="print"/>
          <a:stretch>
            <a:fillRect/>
          </a:stretch>
        </p:blipFill>
        <p:spPr>
          <a:xfrm>
            <a:off x="1635617" y="347730"/>
            <a:ext cx="9272789" cy="5950039"/>
          </a:xfrm>
          <a:prstGeom prst="rect">
            <a:avLst/>
          </a:prstGeom>
        </p:spPr>
      </p:pic>
    </p:spTree>
    <p:extLst>
      <p:ext uri="{BB962C8B-B14F-4D97-AF65-F5344CB8AC3E}">
        <p14:creationId xmlns:p14="http://schemas.microsoft.com/office/powerpoint/2010/main" val="14540635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CB82A40-6679-4A3A-A62D-C4F4C67C60C1}" type="slidenum">
              <a:rPr lang="en-US"/>
              <a:pPr/>
              <a:t>69</a:t>
            </a:fld>
            <a:endParaRPr lang="en-US"/>
          </a:p>
        </p:txBody>
      </p:sp>
      <p:sp>
        <p:nvSpPr>
          <p:cNvPr id="47106" name="Rectangle 2"/>
          <p:cNvSpPr>
            <a:spLocks noGrp="1" noChangeArrowheads="1"/>
          </p:cNvSpPr>
          <p:nvPr>
            <p:ph type="title"/>
          </p:nvPr>
        </p:nvSpPr>
        <p:spPr/>
        <p:txBody>
          <a:bodyPr/>
          <a:lstStyle/>
          <a:p>
            <a:r>
              <a:rPr lang="en-US"/>
              <a:t>Iterative deepening search</a:t>
            </a:r>
          </a:p>
        </p:txBody>
      </p:sp>
      <p:sp>
        <p:nvSpPr>
          <p:cNvPr id="47110" name="Text Box 6"/>
          <p:cNvSpPr txBox="1">
            <a:spLocks noChangeArrowheads="1"/>
          </p:cNvSpPr>
          <p:nvPr/>
        </p:nvSpPr>
        <p:spPr bwMode="auto">
          <a:xfrm>
            <a:off x="1828801" y="1752600"/>
            <a:ext cx="780335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sz="2000"/>
              <a:t> To avoid the infinite depth problem of DFS, we can </a:t>
            </a:r>
          </a:p>
          <a:p>
            <a:r>
              <a:rPr lang="en-US" sz="2000"/>
              <a:t> decide to only search until depth L, i.e. we don’t expand beyond depth L.</a:t>
            </a:r>
          </a:p>
          <a:p>
            <a:r>
              <a:rPr lang="en-US" sz="2000">
                <a:sym typeface="Wingdings" panose="05000000000000000000" pitchFamily="2" charset="2"/>
              </a:rPr>
              <a:t>  </a:t>
            </a:r>
            <a:r>
              <a:rPr lang="en-US" sz="2000">
                <a:solidFill>
                  <a:srgbClr val="FF0000"/>
                </a:solidFill>
                <a:sym typeface="Wingdings" panose="05000000000000000000" pitchFamily="2" charset="2"/>
              </a:rPr>
              <a:t>Depth-Limited Search</a:t>
            </a:r>
          </a:p>
          <a:p>
            <a:endParaRPr lang="en-US" sz="2000">
              <a:solidFill>
                <a:srgbClr val="FF0000"/>
              </a:solidFill>
              <a:sym typeface="Wingdings" panose="05000000000000000000" pitchFamily="2" charset="2"/>
            </a:endParaRPr>
          </a:p>
          <a:p>
            <a:pPr>
              <a:buFontTx/>
              <a:buChar char="•"/>
            </a:pPr>
            <a:r>
              <a:rPr lang="en-US" sz="2000"/>
              <a:t> What of solution is deeper than L? </a:t>
            </a:r>
            <a:r>
              <a:rPr lang="en-US" sz="2000">
                <a:sym typeface="Wingdings" panose="05000000000000000000" pitchFamily="2" charset="2"/>
              </a:rPr>
              <a:t> Increase L iteratively.</a:t>
            </a:r>
          </a:p>
          <a:p>
            <a:r>
              <a:rPr lang="en-US" sz="2000">
                <a:sym typeface="Wingdings" panose="05000000000000000000" pitchFamily="2" charset="2"/>
              </a:rPr>
              <a:t>   </a:t>
            </a:r>
            <a:r>
              <a:rPr lang="en-US" sz="2000">
                <a:solidFill>
                  <a:srgbClr val="FF0000"/>
                </a:solidFill>
                <a:sym typeface="Wingdings" panose="05000000000000000000" pitchFamily="2" charset="2"/>
              </a:rPr>
              <a:t>Iterative Deepening Search</a:t>
            </a:r>
          </a:p>
          <a:p>
            <a:endParaRPr lang="en-US" sz="2000">
              <a:solidFill>
                <a:srgbClr val="FF0000"/>
              </a:solidFill>
            </a:endParaRPr>
          </a:p>
          <a:p>
            <a:pPr>
              <a:buFontTx/>
              <a:buChar char="•"/>
            </a:pPr>
            <a:r>
              <a:rPr lang="en-US" sz="2000"/>
              <a:t> As we shall see: this inherits the memory advantage of Depth-First </a:t>
            </a:r>
          </a:p>
          <a:p>
            <a:r>
              <a:rPr lang="en-US" sz="2000"/>
              <a:t>  search.</a:t>
            </a:r>
            <a:endParaRPr lang="en-US" sz="2000">
              <a:solidFill>
                <a:srgbClr val="FF0000"/>
              </a:solidFill>
            </a:endParaRPr>
          </a:p>
        </p:txBody>
      </p:sp>
    </p:spTree>
    <p:extLst>
      <p:ext uri="{BB962C8B-B14F-4D97-AF65-F5344CB8AC3E}">
        <p14:creationId xmlns:p14="http://schemas.microsoft.com/office/powerpoint/2010/main" val="2719920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5541" y="1004551"/>
            <a:ext cx="4114800" cy="690093"/>
          </a:xfrm>
        </p:spPr>
        <p:txBody>
          <a:bodyPr>
            <a:normAutofit/>
          </a:bodyPr>
          <a:lstStyle/>
          <a:p>
            <a:pPr algn="r"/>
            <a:r>
              <a:rPr lang="en-US" sz="4000" dirty="0"/>
              <a:t>AI Problems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57388182"/>
              </p:ext>
            </p:extLst>
          </p:nvPr>
        </p:nvGraphicFramePr>
        <p:xfrm>
          <a:off x="5705342" y="2673439"/>
          <a:ext cx="6123668" cy="3210057"/>
        </p:xfrm>
        <a:graphic>
          <a:graphicData uri="http://schemas.openxmlformats.org/drawingml/2006/table">
            <a:tbl>
              <a:tblPr firstRow="1" firstCol="1" lastRow="1" lastCol="1" bandRow="1" bandCol="1">
                <a:tableStyleId>{5C22544A-7EE6-4342-B048-85BDC9FD1C3A}</a:tableStyleId>
              </a:tblPr>
              <a:tblGrid>
                <a:gridCol w="2056456">
                  <a:extLst>
                    <a:ext uri="{9D8B030D-6E8A-4147-A177-3AD203B41FA5}">
                      <a16:colId xmlns:a16="http://schemas.microsoft.com/office/drawing/2014/main" val="20000"/>
                    </a:ext>
                  </a:extLst>
                </a:gridCol>
                <a:gridCol w="2010756">
                  <a:extLst>
                    <a:ext uri="{9D8B030D-6E8A-4147-A177-3AD203B41FA5}">
                      <a16:colId xmlns:a16="http://schemas.microsoft.com/office/drawing/2014/main" val="20001"/>
                    </a:ext>
                  </a:extLst>
                </a:gridCol>
                <a:gridCol w="2056456">
                  <a:extLst>
                    <a:ext uri="{9D8B030D-6E8A-4147-A177-3AD203B41FA5}">
                      <a16:colId xmlns:a16="http://schemas.microsoft.com/office/drawing/2014/main" val="20002"/>
                    </a:ext>
                  </a:extLst>
                </a:gridCol>
              </a:tblGrid>
              <a:tr h="219661">
                <a:tc>
                  <a:txBody>
                    <a:bodyPr/>
                    <a:lstStyle/>
                    <a:p>
                      <a:pPr marL="513080" marR="0">
                        <a:lnSpc>
                          <a:spcPts val="1460"/>
                        </a:lnSpc>
                        <a:spcBef>
                          <a:spcPts val="0"/>
                        </a:spcBef>
                        <a:spcAft>
                          <a:spcPts val="0"/>
                        </a:spcAft>
                      </a:pPr>
                      <a:r>
                        <a:rPr lang="en-US" sz="1200" dirty="0">
                          <a:effectLst/>
                        </a:rPr>
                        <a:t>Mundane tasks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577215" marR="0">
                        <a:lnSpc>
                          <a:spcPts val="1460"/>
                        </a:lnSpc>
                        <a:spcBef>
                          <a:spcPts val="0"/>
                        </a:spcBef>
                        <a:spcAft>
                          <a:spcPts val="0"/>
                        </a:spcAft>
                      </a:pPr>
                      <a:r>
                        <a:rPr lang="en-US" sz="1200">
                          <a:effectLst/>
                        </a:rPr>
                        <a:t>Formal tasks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14680" marR="0">
                        <a:lnSpc>
                          <a:spcPts val="1460"/>
                        </a:lnSpc>
                        <a:spcBef>
                          <a:spcPts val="0"/>
                        </a:spcBef>
                        <a:spcAft>
                          <a:spcPts val="0"/>
                        </a:spcAft>
                      </a:pPr>
                      <a:r>
                        <a:rPr lang="en-US" sz="1200">
                          <a:effectLst/>
                        </a:rPr>
                        <a:t>Expert tasks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1237653">
                <a:tc>
                  <a:txBody>
                    <a:bodyPr/>
                    <a:lstStyle/>
                    <a:p>
                      <a:pPr marL="66675" marR="0">
                        <a:lnSpc>
                          <a:spcPts val="1460"/>
                        </a:lnSpc>
                        <a:spcBef>
                          <a:spcPts val="0"/>
                        </a:spcBef>
                        <a:spcAft>
                          <a:spcPts val="0"/>
                        </a:spcAft>
                      </a:pPr>
                      <a:r>
                        <a:rPr lang="en-US" sz="1200">
                          <a:effectLst/>
                        </a:rPr>
                        <a:t>Perception</a:t>
                      </a:r>
                      <a:endParaRPr lang="en-US" sz="1100">
                        <a:effectLst/>
                      </a:endParaRPr>
                    </a:p>
                    <a:p>
                      <a:pPr marL="342900" marR="0" lvl="0" indent="-342900">
                        <a:spcBef>
                          <a:spcPts val="220"/>
                        </a:spcBef>
                        <a:spcAft>
                          <a:spcPts val="0"/>
                        </a:spcAft>
                        <a:buSzPts val="1200"/>
                        <a:buFont typeface="Symbol" panose="05050102010706020507" pitchFamily="18" charset="2"/>
                        <a:buChar char=""/>
                        <a:tabLst>
                          <a:tab pos="523875" algn="l"/>
                          <a:tab pos="524510" algn="l"/>
                        </a:tabLst>
                      </a:pPr>
                      <a:r>
                        <a:rPr lang="en-US" sz="1200">
                          <a:effectLst/>
                        </a:rPr>
                        <a:t>Computer Vision</a:t>
                      </a:r>
                      <a:endParaRPr lang="en-US" sz="1100">
                        <a:effectLst/>
                      </a:endParaRPr>
                    </a:p>
                    <a:p>
                      <a:pPr marL="342900" marR="0" lvl="0" indent="-342900">
                        <a:spcBef>
                          <a:spcPts val="225"/>
                        </a:spcBef>
                        <a:spcAft>
                          <a:spcPts val="0"/>
                        </a:spcAft>
                        <a:buSzPts val="1200"/>
                        <a:buFont typeface="Symbol" panose="05050102010706020507" pitchFamily="18" charset="2"/>
                        <a:buChar char=""/>
                        <a:tabLst>
                          <a:tab pos="523875" algn="l"/>
                          <a:tab pos="524510" algn="l"/>
                        </a:tabLst>
                      </a:pPr>
                      <a:r>
                        <a:rPr lang="en-US" sz="1200">
                          <a:effectLst/>
                        </a:rPr>
                        <a:t>Speech,</a:t>
                      </a:r>
                      <a:r>
                        <a:rPr lang="en-US" sz="1200" spc="-15">
                          <a:effectLst/>
                        </a:rPr>
                        <a:t> </a:t>
                      </a:r>
                      <a:r>
                        <a:rPr lang="en-US" sz="1200">
                          <a:effectLst/>
                        </a:rPr>
                        <a:t>Voice</a:t>
                      </a:r>
                      <a:endParaRPr lang="en-US" sz="1100">
                        <a:effectLst/>
                        <a:latin typeface="Calibri" panose="020F0502020204030204" pitchFamily="34" charset="0"/>
                        <a:ea typeface="Symbol" panose="05050102010706020507" pitchFamily="18" charset="2"/>
                        <a:cs typeface="Symbol" panose="05050102010706020507" pitchFamily="18" charset="2"/>
                      </a:endParaRPr>
                    </a:p>
                  </a:txBody>
                  <a:tcPr marL="0" marR="0" marT="0" marB="0"/>
                </a:tc>
                <a:tc>
                  <a:txBody>
                    <a:bodyPr/>
                    <a:lstStyle/>
                    <a:p>
                      <a:pPr marL="67945" marR="0">
                        <a:lnSpc>
                          <a:spcPts val="1460"/>
                        </a:lnSpc>
                        <a:spcBef>
                          <a:spcPts val="0"/>
                        </a:spcBef>
                        <a:spcAft>
                          <a:spcPts val="0"/>
                        </a:spcAft>
                      </a:pPr>
                      <a:r>
                        <a:rPr lang="en-US" sz="1200">
                          <a:effectLst/>
                        </a:rPr>
                        <a:t>Games</a:t>
                      </a:r>
                      <a:endParaRPr lang="en-US" sz="1100">
                        <a:effectLst/>
                      </a:endParaRPr>
                    </a:p>
                    <a:p>
                      <a:pPr marL="342900" marR="0" lvl="0" indent="-342900">
                        <a:spcBef>
                          <a:spcPts val="220"/>
                        </a:spcBef>
                        <a:spcAft>
                          <a:spcPts val="0"/>
                        </a:spcAft>
                        <a:buSzPts val="1200"/>
                        <a:buFont typeface="Symbol" panose="05050102010706020507" pitchFamily="18" charset="2"/>
                        <a:buChar char=""/>
                        <a:tabLst>
                          <a:tab pos="525145" algn="l"/>
                          <a:tab pos="525780" algn="l"/>
                        </a:tabLst>
                      </a:pPr>
                      <a:r>
                        <a:rPr lang="en-US" sz="1200">
                          <a:effectLst/>
                        </a:rPr>
                        <a:t>Go</a:t>
                      </a:r>
                      <a:endParaRPr lang="en-US" sz="1100">
                        <a:effectLst/>
                      </a:endParaRPr>
                    </a:p>
                    <a:p>
                      <a:pPr marL="342900" marR="0" lvl="0" indent="-342900">
                        <a:spcBef>
                          <a:spcPts val="225"/>
                        </a:spcBef>
                        <a:spcAft>
                          <a:spcPts val="0"/>
                        </a:spcAft>
                        <a:buSzPts val="1200"/>
                        <a:buFont typeface="Symbol" panose="05050102010706020507" pitchFamily="18" charset="2"/>
                        <a:buChar char=""/>
                        <a:tabLst>
                          <a:tab pos="525145" algn="l"/>
                          <a:tab pos="525780" algn="l"/>
                        </a:tabLst>
                      </a:pPr>
                      <a:r>
                        <a:rPr lang="en-US" sz="1200">
                          <a:effectLst/>
                        </a:rPr>
                        <a:t>Chess (Deep Blue)</a:t>
                      </a:r>
                      <a:endParaRPr lang="en-US" sz="1100">
                        <a:effectLst/>
                      </a:endParaRPr>
                    </a:p>
                    <a:p>
                      <a:pPr marL="342900" marR="0" lvl="0" indent="-342900">
                        <a:spcBef>
                          <a:spcPts val="225"/>
                        </a:spcBef>
                        <a:spcAft>
                          <a:spcPts val="0"/>
                        </a:spcAft>
                        <a:buSzPts val="1200"/>
                        <a:buFont typeface="Symbol" panose="05050102010706020507" pitchFamily="18" charset="2"/>
                        <a:buChar char=""/>
                        <a:tabLst>
                          <a:tab pos="525145" algn="l"/>
                          <a:tab pos="525780" algn="l"/>
                        </a:tabLst>
                      </a:pPr>
                      <a:r>
                        <a:rPr lang="en-US" sz="1200">
                          <a:effectLst/>
                        </a:rPr>
                        <a:t>Ckeckers</a:t>
                      </a:r>
                      <a:endParaRPr lang="en-US" sz="1100">
                        <a:effectLst/>
                        <a:latin typeface="Calibri" panose="020F0502020204030204" pitchFamily="34" charset="0"/>
                        <a:ea typeface="Symbol" panose="05050102010706020507" pitchFamily="18" charset="2"/>
                        <a:cs typeface="Symbol" panose="05050102010706020507" pitchFamily="18" charset="2"/>
                      </a:endParaRPr>
                    </a:p>
                  </a:txBody>
                  <a:tcPr marL="0" marR="0" marT="0" marB="0"/>
                </a:tc>
                <a:tc>
                  <a:txBody>
                    <a:bodyPr/>
                    <a:lstStyle/>
                    <a:p>
                      <a:pPr marL="67945" marR="0">
                        <a:lnSpc>
                          <a:spcPts val="1460"/>
                        </a:lnSpc>
                        <a:spcBef>
                          <a:spcPts val="0"/>
                        </a:spcBef>
                        <a:spcAft>
                          <a:spcPts val="0"/>
                        </a:spcAft>
                      </a:pPr>
                      <a:r>
                        <a:rPr lang="en-US" sz="1200">
                          <a:effectLst/>
                        </a:rPr>
                        <a:t>Engineering</a:t>
                      </a:r>
                      <a:endParaRPr lang="en-US" sz="1100">
                        <a:effectLst/>
                      </a:endParaRPr>
                    </a:p>
                    <a:p>
                      <a:pPr marL="342900" marR="0" lvl="0" indent="-342900">
                        <a:spcBef>
                          <a:spcPts val="220"/>
                        </a:spcBef>
                        <a:spcAft>
                          <a:spcPts val="0"/>
                        </a:spcAft>
                        <a:buSzPts val="1200"/>
                        <a:buFont typeface="Symbol" panose="05050102010706020507" pitchFamily="18" charset="2"/>
                        <a:buChar char=""/>
                        <a:tabLst>
                          <a:tab pos="525145" algn="l"/>
                          <a:tab pos="525780" algn="l"/>
                        </a:tabLst>
                      </a:pPr>
                      <a:r>
                        <a:rPr lang="en-US" sz="1200">
                          <a:effectLst/>
                        </a:rPr>
                        <a:t>Design</a:t>
                      </a:r>
                      <a:endParaRPr lang="en-US" sz="1100">
                        <a:effectLst/>
                      </a:endParaRPr>
                    </a:p>
                    <a:p>
                      <a:pPr marL="342900" marR="0" lvl="0" indent="-342900">
                        <a:spcBef>
                          <a:spcPts val="225"/>
                        </a:spcBef>
                        <a:spcAft>
                          <a:spcPts val="0"/>
                        </a:spcAft>
                        <a:buSzPts val="1200"/>
                        <a:buFont typeface="Symbol" panose="05050102010706020507" pitchFamily="18" charset="2"/>
                        <a:buChar char=""/>
                        <a:tabLst>
                          <a:tab pos="525145" algn="l"/>
                          <a:tab pos="525780" algn="l"/>
                        </a:tabLst>
                      </a:pPr>
                      <a:r>
                        <a:rPr lang="en-US" sz="1200">
                          <a:effectLst/>
                        </a:rPr>
                        <a:t>Fault</a:t>
                      </a:r>
                      <a:r>
                        <a:rPr lang="en-US" sz="1200" spc="-10">
                          <a:effectLst/>
                        </a:rPr>
                        <a:t> </a:t>
                      </a:r>
                      <a:r>
                        <a:rPr lang="en-US" sz="1200">
                          <a:effectLst/>
                        </a:rPr>
                        <a:t>Finding</a:t>
                      </a:r>
                      <a:endParaRPr lang="en-US" sz="1100">
                        <a:effectLst/>
                      </a:endParaRPr>
                    </a:p>
                    <a:p>
                      <a:pPr marL="342900" marR="0" lvl="0" indent="-342900">
                        <a:spcBef>
                          <a:spcPts val="225"/>
                        </a:spcBef>
                        <a:spcAft>
                          <a:spcPts val="0"/>
                        </a:spcAft>
                        <a:buSzPts val="1200"/>
                        <a:buFont typeface="Symbol" panose="05050102010706020507" pitchFamily="18" charset="2"/>
                        <a:buChar char=""/>
                        <a:tabLst>
                          <a:tab pos="525145" algn="l"/>
                          <a:tab pos="525780" algn="l"/>
                        </a:tabLst>
                      </a:pPr>
                      <a:r>
                        <a:rPr lang="en-US" sz="1200">
                          <a:effectLst/>
                        </a:rPr>
                        <a:t>Manufacturing</a:t>
                      </a:r>
                      <a:endParaRPr lang="en-US" sz="1100">
                        <a:effectLst/>
                      </a:endParaRPr>
                    </a:p>
                    <a:p>
                      <a:pPr marL="342900" marR="0" lvl="0" indent="-342900">
                        <a:spcBef>
                          <a:spcPts val="210"/>
                        </a:spcBef>
                        <a:spcAft>
                          <a:spcPts val="0"/>
                        </a:spcAft>
                        <a:buSzPts val="1200"/>
                        <a:buFont typeface="Symbol" panose="05050102010706020507" pitchFamily="18" charset="2"/>
                        <a:buChar char=""/>
                        <a:tabLst>
                          <a:tab pos="525145" algn="l"/>
                          <a:tab pos="525780" algn="l"/>
                        </a:tabLst>
                      </a:pPr>
                      <a:r>
                        <a:rPr lang="en-US" sz="1200">
                          <a:effectLst/>
                        </a:rPr>
                        <a:t>Monitoring</a:t>
                      </a:r>
                      <a:endParaRPr lang="en-US" sz="1100">
                        <a:effectLst/>
                        <a:latin typeface="Calibri" panose="020F0502020204030204" pitchFamily="34" charset="0"/>
                        <a:ea typeface="Symbol" panose="05050102010706020507" pitchFamily="18" charset="2"/>
                        <a:cs typeface="Symbol" panose="05050102010706020507" pitchFamily="18" charset="2"/>
                      </a:endParaRPr>
                    </a:p>
                  </a:txBody>
                  <a:tcPr marL="0" marR="0" marT="0" marB="0"/>
                </a:tc>
                <a:extLst>
                  <a:ext uri="{0D108BD9-81ED-4DB2-BD59-A6C34878D82A}">
                    <a16:rowId xmlns:a16="http://schemas.microsoft.com/office/drawing/2014/main" val="10001"/>
                  </a:ext>
                </a:extLst>
              </a:tr>
              <a:tr h="1090690">
                <a:tc>
                  <a:txBody>
                    <a:bodyPr/>
                    <a:lstStyle/>
                    <a:p>
                      <a:pPr marL="66675" marR="0">
                        <a:lnSpc>
                          <a:spcPts val="1460"/>
                        </a:lnSpc>
                        <a:spcBef>
                          <a:spcPts val="0"/>
                        </a:spcBef>
                        <a:spcAft>
                          <a:spcPts val="0"/>
                        </a:spcAft>
                      </a:pPr>
                      <a:r>
                        <a:rPr lang="en-US" sz="1200" dirty="0">
                          <a:effectLst/>
                        </a:rPr>
                        <a:t>Natural Language Processing</a:t>
                      </a:r>
                      <a:endParaRPr lang="en-US" sz="1100" dirty="0">
                        <a:effectLst/>
                      </a:endParaRPr>
                    </a:p>
                    <a:p>
                      <a:pPr marL="342900" marR="0" lvl="0" indent="-342900">
                        <a:spcBef>
                          <a:spcPts val="235"/>
                        </a:spcBef>
                        <a:spcAft>
                          <a:spcPts val="0"/>
                        </a:spcAft>
                        <a:buSzPts val="1200"/>
                        <a:buFont typeface="Symbol" panose="05050102010706020507" pitchFamily="18" charset="2"/>
                        <a:buChar char=""/>
                        <a:tabLst>
                          <a:tab pos="523875" algn="l"/>
                          <a:tab pos="524510" algn="l"/>
                        </a:tabLst>
                      </a:pPr>
                      <a:r>
                        <a:rPr lang="en-US" sz="1200" dirty="0">
                          <a:effectLst/>
                        </a:rPr>
                        <a:t>Understanding</a:t>
                      </a:r>
                      <a:endParaRPr lang="en-US" sz="1100" dirty="0">
                        <a:effectLst/>
                      </a:endParaRPr>
                    </a:p>
                    <a:p>
                      <a:pPr marL="342900" marR="0" lvl="0" indent="-342900">
                        <a:spcBef>
                          <a:spcPts val="215"/>
                        </a:spcBef>
                        <a:spcAft>
                          <a:spcPts val="0"/>
                        </a:spcAft>
                        <a:buSzPts val="1200"/>
                        <a:buFont typeface="Symbol" panose="05050102010706020507" pitchFamily="18" charset="2"/>
                        <a:buChar char=""/>
                        <a:tabLst>
                          <a:tab pos="523875" algn="l"/>
                          <a:tab pos="524510" algn="l"/>
                        </a:tabLst>
                      </a:pPr>
                      <a:r>
                        <a:rPr lang="en-US" sz="1200" dirty="0">
                          <a:effectLst/>
                        </a:rPr>
                        <a:t>Language</a:t>
                      </a:r>
                      <a:r>
                        <a:rPr lang="en-US" sz="1200" spc="-25" dirty="0">
                          <a:effectLst/>
                        </a:rPr>
                        <a:t> </a:t>
                      </a:r>
                      <a:r>
                        <a:rPr lang="en-US" sz="1200" dirty="0">
                          <a:effectLst/>
                        </a:rPr>
                        <a:t>Generation</a:t>
                      </a:r>
                      <a:endParaRPr lang="en-US" sz="1100" dirty="0">
                        <a:effectLst/>
                      </a:endParaRPr>
                    </a:p>
                    <a:p>
                      <a:pPr marL="342900" marR="0" lvl="0" indent="-342900">
                        <a:spcBef>
                          <a:spcPts val="220"/>
                        </a:spcBef>
                        <a:spcAft>
                          <a:spcPts val="0"/>
                        </a:spcAft>
                        <a:buSzPts val="1200"/>
                        <a:buFont typeface="Symbol" panose="05050102010706020507" pitchFamily="18" charset="2"/>
                        <a:buChar char=""/>
                        <a:tabLst>
                          <a:tab pos="523875" algn="l"/>
                          <a:tab pos="524510" algn="l"/>
                        </a:tabLst>
                      </a:pPr>
                      <a:r>
                        <a:rPr lang="en-US" sz="1200" dirty="0">
                          <a:effectLst/>
                        </a:rPr>
                        <a:t>Language</a:t>
                      </a:r>
                      <a:r>
                        <a:rPr lang="en-US" sz="1200" spc="-40" dirty="0">
                          <a:effectLst/>
                        </a:rPr>
                        <a:t> </a:t>
                      </a:r>
                      <a:r>
                        <a:rPr lang="en-US" sz="1200" dirty="0">
                          <a:effectLst/>
                        </a:rPr>
                        <a:t>Translation</a:t>
                      </a:r>
                      <a:endParaRPr lang="en-US" sz="1100" dirty="0">
                        <a:effectLst/>
                        <a:latin typeface="Calibri" panose="020F0502020204030204" pitchFamily="34" charset="0"/>
                        <a:ea typeface="Symbol" panose="05050102010706020507" pitchFamily="18" charset="2"/>
                        <a:cs typeface="Symbol" panose="05050102010706020507" pitchFamily="18" charset="2"/>
                      </a:endParaRPr>
                    </a:p>
                  </a:txBody>
                  <a:tcPr marL="0" marR="0" marT="0" marB="0"/>
                </a:tc>
                <a:tc>
                  <a:txBody>
                    <a:bodyPr/>
                    <a:lstStyle/>
                    <a:p>
                      <a:pPr marL="67945" marR="0">
                        <a:lnSpc>
                          <a:spcPts val="1460"/>
                        </a:lnSpc>
                        <a:spcBef>
                          <a:spcPts val="0"/>
                        </a:spcBef>
                        <a:spcAft>
                          <a:spcPts val="0"/>
                        </a:spcAft>
                      </a:pPr>
                      <a:r>
                        <a:rPr lang="en-US" sz="1200" dirty="0">
                          <a:effectLst/>
                        </a:rPr>
                        <a:t>Mathematics</a:t>
                      </a:r>
                      <a:endParaRPr lang="en-US" sz="1100" dirty="0">
                        <a:effectLst/>
                      </a:endParaRPr>
                    </a:p>
                    <a:p>
                      <a:pPr marL="342900" marR="0" lvl="0" indent="-342900">
                        <a:spcBef>
                          <a:spcPts val="235"/>
                        </a:spcBef>
                        <a:spcAft>
                          <a:spcPts val="0"/>
                        </a:spcAft>
                        <a:buSzPts val="1200"/>
                        <a:buFont typeface="Symbol" panose="05050102010706020507" pitchFamily="18" charset="2"/>
                        <a:buChar char=""/>
                        <a:tabLst>
                          <a:tab pos="525145" algn="l"/>
                          <a:tab pos="525780" algn="l"/>
                        </a:tabLst>
                      </a:pPr>
                      <a:r>
                        <a:rPr lang="en-US" sz="1200" dirty="0">
                          <a:effectLst/>
                        </a:rPr>
                        <a:t>Geometry</a:t>
                      </a:r>
                      <a:endParaRPr lang="en-US" sz="1100" dirty="0">
                        <a:effectLst/>
                      </a:endParaRPr>
                    </a:p>
                    <a:p>
                      <a:pPr marL="342900" marR="0" lvl="0" indent="-342900">
                        <a:spcBef>
                          <a:spcPts val="215"/>
                        </a:spcBef>
                        <a:spcAft>
                          <a:spcPts val="0"/>
                        </a:spcAft>
                        <a:buSzPts val="1200"/>
                        <a:buFont typeface="Symbol" panose="05050102010706020507" pitchFamily="18" charset="2"/>
                        <a:buChar char=""/>
                        <a:tabLst>
                          <a:tab pos="525145" algn="l"/>
                          <a:tab pos="525780" algn="l"/>
                        </a:tabLst>
                      </a:pPr>
                      <a:r>
                        <a:rPr lang="en-US" sz="1200" dirty="0">
                          <a:effectLst/>
                        </a:rPr>
                        <a:t>Logic</a:t>
                      </a:r>
                      <a:endParaRPr lang="en-US" sz="1100" dirty="0">
                        <a:effectLst/>
                      </a:endParaRPr>
                    </a:p>
                    <a:p>
                      <a:pPr marL="342900" marR="60325" lvl="0" indent="-342900">
                        <a:lnSpc>
                          <a:spcPts val="1650"/>
                        </a:lnSpc>
                        <a:spcBef>
                          <a:spcPts val="100"/>
                        </a:spcBef>
                        <a:spcAft>
                          <a:spcPts val="0"/>
                        </a:spcAft>
                        <a:buSzPts val="1200"/>
                        <a:buFont typeface="Symbol" panose="05050102010706020507" pitchFamily="18" charset="2"/>
                        <a:buChar char=""/>
                        <a:tabLst>
                          <a:tab pos="525145" algn="l"/>
                          <a:tab pos="525780" algn="l"/>
                          <a:tab pos="1654810" algn="l"/>
                        </a:tabLst>
                      </a:pPr>
                      <a:r>
                        <a:rPr lang="en-US" sz="1200" dirty="0">
                          <a:effectLst/>
                        </a:rPr>
                        <a:t>Integration	</a:t>
                      </a:r>
                      <a:r>
                        <a:rPr lang="en-US" sz="1200" spc="-35" dirty="0">
                          <a:effectLst/>
                        </a:rPr>
                        <a:t>and </a:t>
                      </a:r>
                      <a:r>
                        <a:rPr lang="en-US" sz="1200" dirty="0">
                          <a:effectLst/>
                        </a:rPr>
                        <a:t>Differentiation</a:t>
                      </a:r>
                      <a:endParaRPr lang="en-US" sz="1100" dirty="0">
                        <a:effectLst/>
                        <a:latin typeface="Calibri" panose="020F0502020204030204" pitchFamily="34" charset="0"/>
                        <a:ea typeface="Symbol" panose="05050102010706020507" pitchFamily="18" charset="2"/>
                        <a:cs typeface="Symbol" panose="05050102010706020507" pitchFamily="18" charset="2"/>
                      </a:endParaRPr>
                    </a:p>
                  </a:txBody>
                  <a:tcPr marL="0" marR="0" marT="0" marB="0"/>
                </a:tc>
                <a:tc>
                  <a:txBody>
                    <a:bodyPr/>
                    <a:lstStyle/>
                    <a:p>
                      <a:pPr marL="67945" marR="0">
                        <a:lnSpc>
                          <a:spcPts val="1460"/>
                        </a:lnSpc>
                        <a:spcBef>
                          <a:spcPts val="0"/>
                        </a:spcBef>
                        <a:spcAft>
                          <a:spcPts val="0"/>
                        </a:spcAft>
                      </a:pPr>
                      <a:r>
                        <a:rPr lang="en-US" sz="1200" dirty="0">
                          <a:effectLst/>
                        </a:rPr>
                        <a:t>Scientific Analysis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r h="219815">
                <a:tc>
                  <a:txBody>
                    <a:bodyPr/>
                    <a:lstStyle/>
                    <a:p>
                      <a:pPr marL="66675" marR="0">
                        <a:lnSpc>
                          <a:spcPts val="1460"/>
                        </a:lnSpc>
                        <a:spcBef>
                          <a:spcPts val="0"/>
                        </a:spcBef>
                        <a:spcAft>
                          <a:spcPts val="0"/>
                        </a:spcAft>
                      </a:pPr>
                      <a:r>
                        <a:rPr lang="en-US" sz="1200">
                          <a:effectLst/>
                        </a:rPr>
                        <a:t>Common Sense Reasoning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0">
                        <a:lnSpc>
                          <a:spcPts val="1460"/>
                        </a:lnSpc>
                        <a:spcBef>
                          <a:spcPts val="0"/>
                        </a:spcBef>
                        <a:spcAft>
                          <a:spcPts val="0"/>
                        </a:spcAft>
                      </a:pPr>
                      <a:r>
                        <a:rPr lang="en-US" sz="1200">
                          <a:effectLst/>
                        </a:rPr>
                        <a:t>Theorem Proving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0">
                        <a:lnSpc>
                          <a:spcPts val="1460"/>
                        </a:lnSpc>
                        <a:spcBef>
                          <a:spcPts val="0"/>
                        </a:spcBef>
                        <a:spcAft>
                          <a:spcPts val="0"/>
                        </a:spcAft>
                      </a:pPr>
                      <a:r>
                        <a:rPr lang="en-US" sz="1200">
                          <a:effectLst/>
                        </a:rPr>
                        <a:t>Financial Analysis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r h="221119">
                <a:tc>
                  <a:txBody>
                    <a:bodyPr/>
                    <a:lstStyle/>
                    <a:p>
                      <a:pPr marL="66675" marR="0">
                        <a:lnSpc>
                          <a:spcPts val="1460"/>
                        </a:lnSpc>
                        <a:spcBef>
                          <a:spcPts val="0"/>
                        </a:spcBef>
                        <a:spcAft>
                          <a:spcPts val="0"/>
                        </a:spcAft>
                      </a:pPr>
                      <a:r>
                        <a:rPr lang="en-US" sz="1200">
                          <a:effectLst/>
                        </a:rPr>
                        <a:t>Planning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0">
                        <a:lnSpc>
                          <a:spcPts val="1460"/>
                        </a:lnSpc>
                        <a:spcBef>
                          <a:spcPts val="0"/>
                        </a:spcBef>
                        <a:spcAft>
                          <a:spcPts val="0"/>
                        </a:spcAft>
                      </a:pPr>
                      <a:r>
                        <a:rPr lang="en-US" sz="1200">
                          <a:effectLst/>
                        </a:rPr>
                        <a:t>Medical Diagnosis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4"/>
                  </a:ext>
                </a:extLst>
              </a:tr>
              <a:tr h="221119">
                <a:tc>
                  <a:txBody>
                    <a:bodyPr/>
                    <a:lstStyle/>
                    <a:p>
                      <a:pPr marL="66675" marR="0">
                        <a:lnSpc>
                          <a:spcPts val="1460"/>
                        </a:lnSpc>
                        <a:spcBef>
                          <a:spcPts val="0"/>
                        </a:spcBef>
                        <a:spcAft>
                          <a:spcPts val="0"/>
                        </a:spcAft>
                      </a:pPr>
                      <a:r>
                        <a:rPr lang="en-US" sz="1200">
                          <a:effectLst/>
                        </a:rPr>
                        <a:t>Robot Control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5"/>
                  </a:ext>
                </a:extLst>
              </a:tr>
            </a:tbl>
          </a:graphicData>
        </a:graphic>
      </p:graphicFrame>
      <p:sp>
        <p:nvSpPr>
          <p:cNvPr id="5" name="Text Placeholder 4"/>
          <p:cNvSpPr>
            <a:spLocks noGrp="1"/>
          </p:cNvSpPr>
          <p:nvPr>
            <p:ph type="body" sz="half" idx="2"/>
          </p:nvPr>
        </p:nvSpPr>
        <p:spPr>
          <a:xfrm>
            <a:off x="347730" y="2511379"/>
            <a:ext cx="4790940" cy="3707305"/>
          </a:xfrm>
        </p:spPr>
        <p:txBody>
          <a:bodyPr/>
          <a:lstStyle/>
          <a:p>
            <a:pPr marL="285750" lvl="0" indent="-285750" algn="just">
              <a:buFont typeface="Arial" panose="020B0604020202020204" pitchFamily="34" charset="0"/>
              <a:buChar char="•"/>
            </a:pPr>
            <a:r>
              <a:rPr lang="en-US" sz="2000" dirty="0"/>
              <a:t>Later, it turned out that the machine requires more knowledge, complex knowledge representation, and complicated algorithms for handling mundane tasks.</a:t>
            </a:r>
          </a:p>
          <a:p>
            <a:pPr marL="285750" lvl="0" indent="-285750" algn="just">
              <a:buFont typeface="Arial" panose="020B0604020202020204" pitchFamily="34" charset="0"/>
              <a:buChar char="•"/>
            </a:pPr>
            <a:r>
              <a:rPr lang="en-US" sz="2000" dirty="0"/>
              <a:t>This is the reason why AI work is more flourishing in the Expert Tasks domain now, as the expert task domain needs expert knowledge without common sense, which can be easier to represent and handle.</a:t>
            </a:r>
          </a:p>
          <a:p>
            <a:endParaRPr lang="en-US" dirty="0"/>
          </a:p>
        </p:txBody>
      </p:sp>
      <p:sp>
        <p:nvSpPr>
          <p:cNvPr id="6" name="TextBox 5"/>
          <p:cNvSpPr txBox="1"/>
          <p:nvPr/>
        </p:nvSpPr>
        <p:spPr>
          <a:xfrm>
            <a:off x="7495504" y="6034018"/>
            <a:ext cx="2529860" cy="369332"/>
          </a:xfrm>
          <a:prstGeom prst="rect">
            <a:avLst/>
          </a:prstGeom>
          <a:noFill/>
        </p:spPr>
        <p:txBody>
          <a:bodyPr wrap="none" rtlCol="0">
            <a:spAutoFit/>
          </a:bodyPr>
          <a:lstStyle/>
          <a:p>
            <a:r>
              <a:rPr lang="en-US" dirty="0"/>
              <a:t>TASK DOMAINS OF AI</a:t>
            </a:r>
          </a:p>
        </p:txBody>
      </p:sp>
    </p:spTree>
    <p:extLst>
      <p:ext uri="{BB962C8B-B14F-4D97-AF65-F5344CB8AC3E}">
        <p14:creationId xmlns:p14="http://schemas.microsoft.com/office/powerpoint/2010/main" val="26138529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32FD36C-0B72-4DB4-AB50-0FB0BA9AC6EF}" type="slidenum">
              <a:rPr lang="en-US"/>
              <a:pPr/>
              <a:t>70</a:t>
            </a:fld>
            <a:endParaRPr lang="en-US"/>
          </a:p>
        </p:txBody>
      </p:sp>
      <p:sp>
        <p:nvSpPr>
          <p:cNvPr id="48130" name="Rectangle 2"/>
          <p:cNvSpPr>
            <a:spLocks noGrp="1" noChangeArrowheads="1"/>
          </p:cNvSpPr>
          <p:nvPr>
            <p:ph type="title"/>
          </p:nvPr>
        </p:nvSpPr>
        <p:spPr/>
        <p:txBody>
          <a:bodyPr/>
          <a:lstStyle/>
          <a:p>
            <a:r>
              <a:rPr lang="en-US" sz="4000"/>
              <a:t>Iterative deepening search </a:t>
            </a:r>
            <a:r>
              <a:rPr lang="en-US" sz="4000" i="1"/>
              <a:t>L</a:t>
            </a:r>
            <a:r>
              <a:rPr lang="en-US" sz="4000"/>
              <a:t>=0</a:t>
            </a:r>
          </a:p>
        </p:txBody>
      </p:sp>
      <p:pic>
        <p:nvPicPr>
          <p:cNvPr id="48132" name="Picture 4" descr="ids-progress1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657350"/>
            <a:ext cx="7620000"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6077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80298BF-A148-4A09-8685-9512BD3D54A8}" type="slidenum">
              <a:rPr lang="en-US"/>
              <a:pPr/>
              <a:t>71</a:t>
            </a:fld>
            <a:endParaRPr lang="en-US"/>
          </a:p>
        </p:txBody>
      </p:sp>
      <p:sp>
        <p:nvSpPr>
          <p:cNvPr id="49154" name="Rectangle 2"/>
          <p:cNvSpPr>
            <a:spLocks noGrp="1" noChangeArrowheads="1"/>
          </p:cNvSpPr>
          <p:nvPr>
            <p:ph type="title"/>
          </p:nvPr>
        </p:nvSpPr>
        <p:spPr/>
        <p:txBody>
          <a:bodyPr/>
          <a:lstStyle/>
          <a:p>
            <a:r>
              <a:rPr lang="en-US" sz="4000"/>
              <a:t>Iterative deepening search </a:t>
            </a:r>
            <a:r>
              <a:rPr lang="en-US" sz="4000" i="1"/>
              <a:t>L</a:t>
            </a:r>
            <a:r>
              <a:rPr lang="en-US" sz="4000"/>
              <a:t>=1</a:t>
            </a:r>
          </a:p>
        </p:txBody>
      </p:sp>
      <p:pic>
        <p:nvPicPr>
          <p:cNvPr id="49156" name="Picture 4" descr="ids-progress2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657350"/>
            <a:ext cx="7620000"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3836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4087014-37D2-40F9-87B9-A0C21E99FBF7}" type="slidenum">
              <a:rPr lang="en-US"/>
              <a:pPr/>
              <a:t>72</a:t>
            </a:fld>
            <a:endParaRPr lang="en-US"/>
          </a:p>
        </p:txBody>
      </p:sp>
      <p:sp>
        <p:nvSpPr>
          <p:cNvPr id="50178" name="Rectangle 2"/>
          <p:cNvSpPr>
            <a:spLocks noGrp="1" noChangeArrowheads="1"/>
          </p:cNvSpPr>
          <p:nvPr>
            <p:ph type="title"/>
          </p:nvPr>
        </p:nvSpPr>
        <p:spPr/>
        <p:txBody>
          <a:bodyPr/>
          <a:lstStyle/>
          <a:p>
            <a:r>
              <a:rPr lang="en-US" sz="4000"/>
              <a:t>Iterative deepening search </a:t>
            </a:r>
            <a:r>
              <a:rPr lang="en-US" sz="4000" i="1"/>
              <a:t>lL</a:t>
            </a:r>
            <a:r>
              <a:rPr lang="en-US" sz="4000"/>
              <a:t>=2</a:t>
            </a:r>
          </a:p>
        </p:txBody>
      </p:sp>
      <p:pic>
        <p:nvPicPr>
          <p:cNvPr id="50180" name="Picture 4" descr="ids-progress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652589"/>
            <a:ext cx="7620000"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4567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FFEF94C-3BA4-42EC-A650-36989AB925F8}" type="slidenum">
              <a:rPr lang="en-US"/>
              <a:pPr/>
              <a:t>73</a:t>
            </a:fld>
            <a:endParaRPr lang="en-US"/>
          </a:p>
        </p:txBody>
      </p:sp>
      <p:sp>
        <p:nvSpPr>
          <p:cNvPr id="51202" name="Rectangle 2"/>
          <p:cNvSpPr>
            <a:spLocks noGrp="1" noChangeArrowheads="1"/>
          </p:cNvSpPr>
          <p:nvPr>
            <p:ph type="title"/>
          </p:nvPr>
        </p:nvSpPr>
        <p:spPr/>
        <p:txBody>
          <a:bodyPr/>
          <a:lstStyle/>
          <a:p>
            <a:r>
              <a:rPr lang="en-US" sz="4000"/>
              <a:t>Iterative deepening search </a:t>
            </a:r>
            <a:r>
              <a:rPr lang="en-US" sz="4000" i="1"/>
              <a:t>lL</a:t>
            </a:r>
            <a:r>
              <a:rPr lang="en-US" sz="4000"/>
              <a:t>=3</a:t>
            </a:r>
          </a:p>
        </p:txBody>
      </p:sp>
      <p:pic>
        <p:nvPicPr>
          <p:cNvPr id="51204" name="Picture 4" descr="ids-progress4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657350"/>
            <a:ext cx="7620000"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865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3BB3ABB3-5AEA-4243-B089-E7C52FC1A30B}" type="slidenum">
              <a:rPr lang="en-US"/>
              <a:pPr/>
              <a:t>74</a:t>
            </a:fld>
            <a:endParaRPr lang="en-US"/>
          </a:p>
        </p:txBody>
      </p:sp>
      <p:sp>
        <p:nvSpPr>
          <p:cNvPr id="193540" name="Rectangle 4"/>
          <p:cNvSpPr>
            <a:spLocks noGrp="1" noChangeArrowheads="1"/>
          </p:cNvSpPr>
          <p:nvPr>
            <p:ph type="title"/>
          </p:nvPr>
        </p:nvSpPr>
        <p:spPr/>
        <p:txBody>
          <a:bodyPr/>
          <a:lstStyle/>
          <a:p>
            <a:r>
              <a:rPr lang="en-US"/>
              <a:t>Example IDS</a:t>
            </a:r>
          </a:p>
        </p:txBody>
      </p:sp>
      <p:graphicFrame>
        <p:nvGraphicFramePr>
          <p:cNvPr id="193541" name="Object 5"/>
          <p:cNvGraphicFramePr>
            <a:graphicFrameLocks noChangeAspect="1"/>
          </p:cNvGraphicFramePr>
          <p:nvPr/>
        </p:nvGraphicFramePr>
        <p:xfrm>
          <a:off x="1828801" y="2057401"/>
          <a:ext cx="8602663" cy="3971925"/>
        </p:xfrm>
        <a:graphic>
          <a:graphicData uri="http://schemas.openxmlformats.org/presentationml/2006/ole">
            <mc:AlternateContent xmlns:mc="http://schemas.openxmlformats.org/markup-compatibility/2006">
              <mc:Choice xmlns:v="urn:schemas-microsoft-com:vml" Requires="v">
                <p:oleObj spid="_x0000_s6168" name="Bitmap Image" r:id="rId4" imgW="8600000" imgH="3971429" progId="PBrush">
                  <p:embed/>
                </p:oleObj>
              </mc:Choice>
              <mc:Fallback>
                <p:oleObj name="Bitmap Image" r:id="rId4" imgW="8600000" imgH="3971429" progId="PBrush">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1" y="2057401"/>
                        <a:ext cx="8602663"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430768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Characteristics</a:t>
            </a:r>
          </a:p>
        </p:txBody>
      </p:sp>
      <p:sp>
        <p:nvSpPr>
          <p:cNvPr id="3" name="Content Placeholder 2"/>
          <p:cNvSpPr>
            <a:spLocks noGrp="1"/>
          </p:cNvSpPr>
          <p:nvPr>
            <p:ph idx="1"/>
          </p:nvPr>
        </p:nvSpPr>
        <p:spPr/>
        <p:txBody>
          <a:bodyPr/>
          <a:lstStyle/>
          <a:p>
            <a:pPr marL="0" indent="0">
              <a:buNone/>
            </a:pPr>
            <a:r>
              <a:rPr lang="en-US" dirty="0"/>
              <a:t>•In order to choose the most appropriate problem solving method, it is necessary to analyze the problem along various key dimensions.</a:t>
            </a:r>
          </a:p>
          <a:p>
            <a:pPr marL="0" indent="0">
              <a:buNone/>
            </a:pPr>
            <a:r>
              <a:rPr lang="en-US" dirty="0"/>
              <a:t>•These dimensions are referred to as problem characteristics discussed below.</a:t>
            </a:r>
          </a:p>
          <a:p>
            <a:pPr marL="0" lvl="0" indent="0">
              <a:buNone/>
            </a:pPr>
            <a:r>
              <a:rPr lang="en-US" b="1" dirty="0"/>
              <a:t>1.Is the problem decomposable into a set of independent smaller or easier sub-problems?</a:t>
            </a:r>
          </a:p>
          <a:p>
            <a:pPr lvl="1"/>
            <a:r>
              <a:rPr lang="en-US" dirty="0"/>
              <a:t>A very large and composite problem can be easily solved if it can be broken into smaller problems and recursion could be used.</a:t>
            </a:r>
            <a:endParaRPr lang="en-US" sz="2000" dirty="0"/>
          </a:p>
          <a:p>
            <a:pPr lvl="1"/>
            <a:r>
              <a:rPr lang="en-US" dirty="0"/>
              <a:t>For example, we want to solve :- ∫ 𝑥2 + 3𝑥 + 𝑠𝑖𝑛2𝑥 𝑐𝑜𝑠2𝑥 𝑑𝑥</a:t>
            </a:r>
            <a:endParaRPr lang="en-US" sz="2000" dirty="0"/>
          </a:p>
          <a:p>
            <a:pPr marL="0" indent="0">
              <a:buNone/>
            </a:pPr>
            <a:endParaRPr lang="en-US" dirty="0"/>
          </a:p>
          <a:p>
            <a:endParaRPr lang="en-US" dirty="0"/>
          </a:p>
        </p:txBody>
      </p:sp>
    </p:spTree>
    <p:extLst>
      <p:ext uri="{BB962C8B-B14F-4D97-AF65-F5344CB8AC3E}">
        <p14:creationId xmlns:p14="http://schemas.microsoft.com/office/powerpoint/2010/main" val="35194026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789"/>
            <a:ext cx="10515600" cy="6516710"/>
          </a:xfrm>
        </p:spPr>
        <p:txBody>
          <a:bodyPr>
            <a:normAutofit fontScale="92500" lnSpcReduction="10000"/>
          </a:bodyPr>
          <a:lstStyle/>
          <a:p>
            <a:pPr lvl="1"/>
            <a:r>
              <a:rPr lang="en-US" sz="2800" dirty="0">
                <a:cs typeface="Times New Roman" panose="02020603050405020304" pitchFamily="18" charset="0"/>
              </a:rPr>
              <a:t>This can be done by breaking it into three smaller problems and solving each by applying specific rules. Adding the results we can find the complete solution.</a:t>
            </a:r>
            <a:endParaRPr lang="en-US" dirty="0">
              <a:cs typeface="Times New Roman" panose="02020603050405020304" pitchFamily="18" charset="0"/>
            </a:endParaRPr>
          </a:p>
          <a:p>
            <a:pPr lvl="1"/>
            <a:r>
              <a:rPr lang="en-US" sz="2800" dirty="0">
                <a:cs typeface="Times New Roman" panose="02020603050405020304" pitchFamily="18" charset="0"/>
              </a:rPr>
              <a:t>But there are certain problems which cannot be decomposed into sub-problems.</a:t>
            </a:r>
            <a:endParaRPr lang="en-US" dirty="0">
              <a:cs typeface="Times New Roman" panose="02020603050405020304" pitchFamily="18" charset="0"/>
            </a:endParaRPr>
          </a:p>
          <a:p>
            <a:r>
              <a:rPr lang="en-US" sz="3200" dirty="0">
                <a:cs typeface="Times New Roman" panose="02020603050405020304" pitchFamily="18" charset="0"/>
              </a:rPr>
              <a:t>For example Blocks world problem in which, start and goal state are given as,</a:t>
            </a:r>
          </a:p>
          <a:p>
            <a:endParaRPr lang="en-US" sz="3200" dirty="0">
              <a:cs typeface="Times New Roman" panose="02020603050405020304" pitchFamily="18" charset="0"/>
            </a:endParaRPr>
          </a:p>
          <a:p>
            <a:endParaRPr lang="en-US" sz="3200" dirty="0">
              <a:cs typeface="Times New Roman" panose="02020603050405020304" pitchFamily="18" charset="0"/>
            </a:endParaRPr>
          </a:p>
          <a:p>
            <a:endParaRPr lang="en-US" sz="3200" dirty="0">
              <a:cs typeface="Times New Roman" panose="02020603050405020304" pitchFamily="18" charset="0"/>
            </a:endParaRPr>
          </a:p>
          <a:p>
            <a:pPr lvl="1"/>
            <a:r>
              <a:rPr lang="en-US" sz="2800" dirty="0">
                <a:cs typeface="Times New Roman" panose="02020603050405020304" pitchFamily="18" charset="0"/>
              </a:rPr>
              <a:t>Here, solution can be achieved be moving blocks in a sequence such that goal state can be derived.</a:t>
            </a:r>
            <a:endParaRPr lang="en-US" dirty="0">
              <a:cs typeface="Times New Roman" panose="02020603050405020304" pitchFamily="18" charset="0"/>
            </a:endParaRPr>
          </a:p>
          <a:p>
            <a:pPr lvl="1"/>
            <a:r>
              <a:rPr lang="en-US" sz="2800" dirty="0">
                <a:cs typeface="Times New Roman" panose="02020603050405020304" pitchFamily="18" charset="0"/>
              </a:rPr>
              <a:t>Solution steps are interdependent and cannot be decomposed in sub problems.</a:t>
            </a:r>
            <a:endParaRPr lang="en-US" dirty="0">
              <a:cs typeface="Times New Roman" panose="02020603050405020304" pitchFamily="18" charset="0"/>
            </a:endParaRPr>
          </a:p>
          <a:p>
            <a:pPr lvl="1"/>
            <a:r>
              <a:rPr lang="en-US" sz="2800" dirty="0">
                <a:cs typeface="Times New Roman" panose="02020603050405020304" pitchFamily="18" charset="0"/>
              </a:rPr>
              <a:t>These two examples, symbolic integration and the blocks world illustrate the difference between decomposable and non-decomposable problems.</a:t>
            </a:r>
            <a:endParaRPr lang="en-US" dirty="0">
              <a:cs typeface="Times New Roman" panose="02020603050405020304" pitchFamily="18" charset="0"/>
            </a:endParaRPr>
          </a:p>
          <a:p>
            <a:endParaRPr lang="en-US" dirty="0"/>
          </a:p>
          <a:p>
            <a:endParaRPr lang="en-US" dirty="0"/>
          </a:p>
        </p:txBody>
      </p:sp>
      <p:pic>
        <p:nvPicPr>
          <p:cNvPr id="10" name="image7.png"/>
          <p:cNvPicPr/>
          <p:nvPr/>
        </p:nvPicPr>
        <p:blipFill>
          <a:blip r:embed="rId2" cstate="print"/>
          <a:stretch>
            <a:fillRect/>
          </a:stretch>
        </p:blipFill>
        <p:spPr>
          <a:xfrm>
            <a:off x="3746429" y="2656138"/>
            <a:ext cx="4045290" cy="1401959"/>
          </a:xfrm>
          <a:prstGeom prst="rect">
            <a:avLst/>
          </a:prstGeom>
        </p:spPr>
      </p:pic>
    </p:spTree>
    <p:extLst>
      <p:ext uri="{BB962C8B-B14F-4D97-AF65-F5344CB8AC3E}">
        <p14:creationId xmlns:p14="http://schemas.microsoft.com/office/powerpoint/2010/main" val="24052955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365" y="167425"/>
            <a:ext cx="11539471" cy="6478074"/>
          </a:xfrm>
        </p:spPr>
        <p:txBody>
          <a:bodyPr>
            <a:normAutofit/>
          </a:bodyPr>
          <a:lstStyle/>
          <a:p>
            <a:pPr marL="0" lvl="0" indent="0">
              <a:buNone/>
            </a:pPr>
            <a:r>
              <a:rPr lang="en-US" b="1" dirty="0"/>
              <a:t>2. Can solution steps be ignored or at least undone if they prove unwise?</a:t>
            </a:r>
          </a:p>
          <a:p>
            <a:r>
              <a:rPr lang="en-US" dirty="0"/>
              <a:t>Problem fall under three classes, (</a:t>
            </a:r>
            <a:r>
              <a:rPr lang="en-US" dirty="0" err="1"/>
              <a:t>i</a:t>
            </a:r>
            <a:r>
              <a:rPr lang="en-US" dirty="0"/>
              <a:t>) ignorable, (ii) recoverable and (iii) irrecoverable</a:t>
            </a:r>
          </a:p>
          <a:p>
            <a:pPr lvl="1"/>
            <a:r>
              <a:rPr lang="en-US" sz="3200" dirty="0"/>
              <a:t>This classification is with reference to the steps of the solution to a problem.</a:t>
            </a:r>
            <a:endParaRPr lang="en-US" sz="2800" dirty="0"/>
          </a:p>
          <a:p>
            <a:pPr lvl="1"/>
            <a:r>
              <a:rPr lang="en-US" sz="3200" dirty="0"/>
              <a:t>Consider theorem proving. We may later find that it is of no use. We can still proceed further, since nothing is lost by this redundant step. This is an example of ignorable solutions steps.</a:t>
            </a:r>
            <a:endParaRPr lang="en-US" sz="2800" dirty="0"/>
          </a:p>
          <a:p>
            <a:pPr lvl="1"/>
            <a:r>
              <a:rPr lang="en-US" sz="3200" dirty="0"/>
              <a:t>Now consider the 8 puzzle problem tray and arranged in specified order.</a:t>
            </a:r>
            <a:endParaRPr lang="en-US" sz="2800" dirty="0"/>
          </a:p>
          <a:p>
            <a:pPr lvl="1"/>
            <a:r>
              <a:rPr lang="en-US" sz="3200" dirty="0"/>
              <a:t>While moving from the start state towards goal state, we may make some stupid move but we can backtrack and undo the unwanted move. This only involves additional steps and the solution steps are recoverable.</a:t>
            </a:r>
            <a:endParaRPr lang="en-US" sz="2800" dirty="0"/>
          </a:p>
          <a:p>
            <a:endParaRPr lang="en-US" dirty="0"/>
          </a:p>
        </p:txBody>
      </p:sp>
    </p:spTree>
    <p:extLst>
      <p:ext uri="{BB962C8B-B14F-4D97-AF65-F5344CB8AC3E}">
        <p14:creationId xmlns:p14="http://schemas.microsoft.com/office/powerpoint/2010/main" val="8801490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851" y="270456"/>
            <a:ext cx="11616743" cy="6297769"/>
          </a:xfrm>
        </p:spPr>
        <p:txBody>
          <a:bodyPr>
            <a:noAutofit/>
          </a:bodyPr>
          <a:lstStyle/>
          <a:p>
            <a:pPr lvl="1"/>
            <a:r>
              <a:rPr lang="en-US" sz="3200" dirty="0"/>
              <a:t>Lastly consider the game of chess. If a wrong move is made, it can neither be ignored nor be recovered. The thing to do is to make the best use of current situation and proceed. This is an example of an irrecoverable solution steps.</a:t>
            </a:r>
            <a:endParaRPr lang="en-US" sz="2800" dirty="0"/>
          </a:p>
          <a:p>
            <a:pPr lvl="1"/>
            <a:r>
              <a:rPr lang="en-US" sz="3200" dirty="0"/>
              <a:t>Knowledge of these will help in determining the control structure.</a:t>
            </a:r>
            <a:endParaRPr lang="en-US" sz="2800" dirty="0"/>
          </a:p>
          <a:p>
            <a:pPr lvl="2"/>
            <a:r>
              <a:rPr lang="en-US" sz="2800" dirty="0"/>
              <a:t>Ignorable problems can be solved using a simple control structure that never backtracks.</a:t>
            </a:r>
            <a:endParaRPr lang="en-US" sz="2400" dirty="0"/>
          </a:p>
          <a:p>
            <a:pPr lvl="2"/>
            <a:r>
              <a:rPr lang="en-US" sz="2800" dirty="0"/>
              <a:t>Recoverable problems can be solved by a slightly more complicated control strategy that allows backtracking.</a:t>
            </a:r>
            <a:endParaRPr lang="en-US" sz="2400" dirty="0"/>
          </a:p>
          <a:p>
            <a:pPr lvl="2"/>
            <a:r>
              <a:rPr lang="en-US" sz="2800" dirty="0"/>
              <a:t>Irrecoverable problems will need to be solved by a system that expends a great deal of effort making each decision since decision must be final.</a:t>
            </a:r>
            <a:endParaRPr lang="en-US" sz="2400" dirty="0"/>
          </a:p>
          <a:p>
            <a:endParaRPr lang="en-US" sz="3600" dirty="0"/>
          </a:p>
        </p:txBody>
      </p:sp>
    </p:spTree>
    <p:extLst>
      <p:ext uri="{BB962C8B-B14F-4D97-AF65-F5344CB8AC3E}">
        <p14:creationId xmlns:p14="http://schemas.microsoft.com/office/powerpoint/2010/main" val="4403618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607" y="270456"/>
            <a:ext cx="11539471" cy="6375043"/>
          </a:xfrm>
        </p:spPr>
        <p:txBody>
          <a:bodyPr>
            <a:noAutofit/>
          </a:bodyPr>
          <a:lstStyle/>
          <a:p>
            <a:pPr marL="0" lvl="0" indent="0">
              <a:buNone/>
            </a:pPr>
            <a:r>
              <a:rPr lang="en-US" b="1" dirty="0"/>
              <a:t>3. Is the problem’s universe predictable?</a:t>
            </a:r>
          </a:p>
          <a:p>
            <a:pPr lvl="1"/>
            <a:r>
              <a:rPr lang="en-US" dirty="0"/>
              <a:t>Problems can be classified into those with certain outcome (eight puzzle and water jug problems) and those with uncertain outcome (playing cards).</a:t>
            </a:r>
            <a:endParaRPr lang="en-US" sz="2000" dirty="0"/>
          </a:p>
          <a:p>
            <a:pPr lvl="1"/>
            <a:r>
              <a:rPr lang="en-US" dirty="0"/>
              <a:t>In certain – outcome problems, planning could be done to generate a sequence of operators that guarantees to lead to a solution.</a:t>
            </a:r>
            <a:endParaRPr lang="en-US" sz="2000" dirty="0"/>
          </a:p>
          <a:p>
            <a:pPr lvl="1"/>
            <a:r>
              <a:rPr lang="en-US" dirty="0"/>
              <a:t>Planning helps to avoid unwanted solution steps.</a:t>
            </a:r>
            <a:endParaRPr lang="en-US" sz="2000" dirty="0"/>
          </a:p>
          <a:p>
            <a:pPr lvl="1"/>
            <a:r>
              <a:rPr lang="en-US" dirty="0"/>
              <a:t>For uncertain outcome problems, planning can at best generate a sequence of operators that has a good probability of leading to a solution.</a:t>
            </a:r>
            <a:endParaRPr lang="en-US" sz="2000" dirty="0"/>
          </a:p>
          <a:p>
            <a:pPr lvl="1"/>
            <a:r>
              <a:rPr lang="en-US" dirty="0"/>
              <a:t>The uncertain outcome problems do not guarantee a solution and it is often very expensive since the number of solution paths to be explored increases exponentially with the number of points at which the outcome cannot be predicted.</a:t>
            </a:r>
            <a:endParaRPr lang="en-US" sz="2000" dirty="0"/>
          </a:p>
          <a:p>
            <a:pPr lvl="1"/>
            <a:r>
              <a:rPr lang="en-US" dirty="0"/>
              <a:t>Thus one of the hardest types of problems to solve is the irrecoverable, uncertain –outcome problems (Ex:- Playing cards).</a:t>
            </a:r>
          </a:p>
          <a:p>
            <a:endParaRPr lang="en-US" dirty="0"/>
          </a:p>
        </p:txBody>
      </p:sp>
    </p:spTree>
    <p:extLst>
      <p:ext uri="{BB962C8B-B14F-4D97-AF65-F5344CB8AC3E}">
        <p14:creationId xmlns:p14="http://schemas.microsoft.com/office/powerpoint/2010/main" val="2242552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an AI technique?</a:t>
            </a:r>
          </a:p>
        </p:txBody>
      </p:sp>
      <p:sp>
        <p:nvSpPr>
          <p:cNvPr id="6" name="Content Placeholder 5"/>
          <p:cNvSpPr>
            <a:spLocks noGrp="1"/>
          </p:cNvSpPr>
          <p:nvPr>
            <p:ph idx="1"/>
          </p:nvPr>
        </p:nvSpPr>
        <p:spPr/>
        <p:txBody>
          <a:bodyPr>
            <a:normAutofit lnSpcReduction="10000"/>
          </a:bodyPr>
          <a:lstStyle/>
          <a:p>
            <a:pPr algn="just"/>
            <a:r>
              <a:rPr lang="en-US" dirty="0"/>
              <a:t>Artificial intelligence problems span a very broad spectrum. They appear to have very little in common except that they are hard.</a:t>
            </a:r>
          </a:p>
          <a:p>
            <a:pPr algn="just"/>
            <a:r>
              <a:rPr lang="en-US" dirty="0"/>
              <a:t>AI Research of earlier decades results into the fact that intelligence requires knowledge.</a:t>
            </a:r>
          </a:p>
          <a:p>
            <a:pPr algn="just"/>
            <a:r>
              <a:rPr lang="en-US" dirty="0"/>
              <a:t>Knowledge possess following properties:</a:t>
            </a:r>
          </a:p>
          <a:p>
            <a:pPr marL="0" indent="0" algn="just">
              <a:buNone/>
            </a:pPr>
            <a:r>
              <a:rPr lang="en-US" dirty="0"/>
              <a:t>	O It is voluminous.</a:t>
            </a:r>
          </a:p>
          <a:p>
            <a:pPr marL="0" indent="0" algn="just">
              <a:buNone/>
            </a:pPr>
            <a:r>
              <a:rPr lang="en-US" dirty="0"/>
              <a:t>	O It is not well-organized or well-formatted.</a:t>
            </a:r>
          </a:p>
          <a:p>
            <a:pPr marL="0" indent="0" algn="just">
              <a:buNone/>
            </a:pPr>
            <a:r>
              <a:rPr lang="en-US" dirty="0"/>
              <a:t>	O It is constantly changing.</a:t>
            </a:r>
          </a:p>
          <a:p>
            <a:pPr marL="0" indent="0" algn="just">
              <a:buNone/>
            </a:pPr>
            <a:r>
              <a:rPr lang="en-US" dirty="0"/>
              <a:t>	O It differs from data. And it is organized in a way that corresponds to its usage.</a:t>
            </a:r>
          </a:p>
          <a:p>
            <a:endParaRPr lang="en-US" dirty="0"/>
          </a:p>
        </p:txBody>
      </p:sp>
    </p:spTree>
    <p:extLst>
      <p:ext uri="{BB962C8B-B14F-4D97-AF65-F5344CB8AC3E}">
        <p14:creationId xmlns:p14="http://schemas.microsoft.com/office/powerpoint/2010/main" val="39861118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455" y="373487"/>
            <a:ext cx="11539471" cy="6220496"/>
          </a:xfrm>
        </p:spPr>
        <p:txBody>
          <a:bodyPr>
            <a:normAutofit/>
          </a:bodyPr>
          <a:lstStyle/>
          <a:p>
            <a:pPr marL="0" lvl="0" indent="0" algn="just">
              <a:buNone/>
            </a:pPr>
            <a:r>
              <a:rPr lang="en-US" b="1" dirty="0"/>
              <a:t>4. Is a good solution to the problem obvious without comparison to all other possible solutions?</a:t>
            </a:r>
          </a:p>
          <a:p>
            <a:pPr lvl="1" algn="just"/>
            <a:r>
              <a:rPr lang="en-US" dirty="0"/>
              <a:t>There are two categories of problems - Any path problem and Best path problem.</a:t>
            </a:r>
            <a:endParaRPr lang="en-US" sz="2000" dirty="0"/>
          </a:p>
          <a:p>
            <a:pPr lvl="1" algn="just"/>
            <a:r>
              <a:rPr lang="en-US" dirty="0"/>
              <a:t>In any path problem, like the water jug and 8 puzzle problems, we are satisfied with the solution, irrespective of the solution path taken.</a:t>
            </a:r>
            <a:endParaRPr lang="en-US" sz="2000" dirty="0"/>
          </a:p>
          <a:p>
            <a:pPr lvl="1" algn="just"/>
            <a:r>
              <a:rPr lang="en-US" dirty="0"/>
              <a:t>Whereas in the other category not just any solution is acceptable but we want the best path solution.</a:t>
            </a:r>
            <a:endParaRPr lang="en-US" sz="2000" dirty="0"/>
          </a:p>
          <a:p>
            <a:pPr lvl="1" algn="just"/>
            <a:r>
              <a:rPr lang="en-US" dirty="0"/>
              <a:t>Like that of traveling sales man problem, which is the shortest path problem.</a:t>
            </a:r>
            <a:endParaRPr lang="en-US" sz="2000" dirty="0"/>
          </a:p>
          <a:p>
            <a:pPr lvl="1" algn="just"/>
            <a:r>
              <a:rPr lang="en-US" dirty="0"/>
              <a:t>In any – path problems, by heuristic methods we obtain a solution and we do not explore alternatives.</a:t>
            </a:r>
          </a:p>
          <a:p>
            <a:pPr lvl="1" algn="just"/>
            <a:r>
              <a:rPr lang="en-US" dirty="0"/>
              <a:t>Any path problems can often be solved in a reasonable amount of time by using heuristics that suggest good paths to explore.</a:t>
            </a:r>
          </a:p>
          <a:p>
            <a:pPr lvl="1" algn="just"/>
            <a:r>
              <a:rPr lang="en-US" dirty="0"/>
              <a:t>For the best-path problems all possible paths are explored using an exhaustive search until the best path is obtained.</a:t>
            </a:r>
          </a:p>
          <a:p>
            <a:pPr lvl="1" algn="just"/>
            <a:r>
              <a:rPr lang="en-US" dirty="0"/>
              <a:t>Best path problems are computationally harder.</a:t>
            </a:r>
            <a:br>
              <a:rPr lang="en-US" dirty="0"/>
            </a:br>
            <a:endParaRPr lang="en-US" dirty="0"/>
          </a:p>
        </p:txBody>
      </p:sp>
    </p:spTree>
    <p:extLst>
      <p:ext uri="{BB962C8B-B14F-4D97-AF65-F5344CB8AC3E}">
        <p14:creationId xmlns:p14="http://schemas.microsoft.com/office/powerpoint/2010/main" val="37537356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913" y="656823"/>
            <a:ext cx="10812887" cy="5520140"/>
          </a:xfrm>
        </p:spPr>
        <p:txBody>
          <a:bodyPr>
            <a:normAutofit/>
          </a:bodyPr>
          <a:lstStyle/>
          <a:p>
            <a:pPr marL="0" lvl="0" indent="0" algn="just">
              <a:buNone/>
            </a:pPr>
            <a:r>
              <a:rPr lang="en-US" sz="3200" b="1" dirty="0"/>
              <a:t>5. Is the desired solution a state of the world or a path to a state?</a:t>
            </a:r>
          </a:p>
          <a:p>
            <a:pPr lvl="1" algn="just"/>
            <a:r>
              <a:rPr lang="en-US" sz="2800" dirty="0"/>
              <a:t>Consider the problem of natural language processing.</a:t>
            </a:r>
            <a:endParaRPr lang="en-US" dirty="0"/>
          </a:p>
          <a:p>
            <a:pPr lvl="1" algn="just"/>
            <a:r>
              <a:rPr lang="en-US" sz="2800" dirty="0"/>
              <a:t>Finding a consistent interpretation for the sentence “The bank president ate a dish of pasta salad with the fork”.</a:t>
            </a:r>
            <a:endParaRPr lang="en-US" dirty="0"/>
          </a:p>
          <a:p>
            <a:pPr lvl="1" algn="just"/>
            <a:r>
              <a:rPr lang="en-US" sz="2800" dirty="0"/>
              <a:t>We need to find the interpretation but not the record of the processing by which the interpretation is found.</a:t>
            </a:r>
            <a:endParaRPr lang="en-US" dirty="0"/>
          </a:p>
          <a:p>
            <a:pPr lvl="1" algn="just"/>
            <a:r>
              <a:rPr lang="en-US" sz="2800" dirty="0"/>
              <a:t>Contrast this with the water jug problem.</a:t>
            </a:r>
            <a:endParaRPr lang="en-US" dirty="0"/>
          </a:p>
          <a:p>
            <a:pPr lvl="1" algn="just"/>
            <a:r>
              <a:rPr lang="en-US" sz="2800" dirty="0"/>
              <a:t>In water jug problem, it is not sufficient to report that we have solved, but the path that we found to the state (2, 0). Thus the statement of a solution to this problem must be a sequence of operations that produces the final state.</a:t>
            </a:r>
            <a:endParaRPr lang="en-US" dirty="0"/>
          </a:p>
          <a:p>
            <a:pPr algn="just"/>
            <a:endParaRPr lang="en-US" sz="3200" dirty="0"/>
          </a:p>
        </p:txBody>
      </p:sp>
    </p:spTree>
    <p:extLst>
      <p:ext uri="{BB962C8B-B14F-4D97-AF65-F5344CB8AC3E}">
        <p14:creationId xmlns:p14="http://schemas.microsoft.com/office/powerpoint/2010/main" val="20544824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8034" y="257576"/>
            <a:ext cx="10825766" cy="6207617"/>
          </a:xfrm>
        </p:spPr>
        <p:txBody>
          <a:bodyPr>
            <a:normAutofit/>
          </a:bodyPr>
          <a:lstStyle/>
          <a:p>
            <a:pPr marL="0" lvl="0" indent="0" algn="just">
              <a:buNone/>
            </a:pPr>
            <a:r>
              <a:rPr lang="en-US" sz="3200" b="1" dirty="0"/>
              <a:t>6.What is the role of knowledge?</a:t>
            </a:r>
          </a:p>
          <a:p>
            <a:pPr lvl="1" algn="just"/>
            <a:r>
              <a:rPr lang="en-US" sz="2800" dirty="0"/>
              <a:t>Though one could have unlimited computing power, the size of the knowledge base available for solving the problem does matter in arriving at a good solution.</a:t>
            </a:r>
            <a:endParaRPr lang="en-US" dirty="0"/>
          </a:p>
          <a:p>
            <a:pPr lvl="1" algn="just"/>
            <a:r>
              <a:rPr lang="en-US" sz="2800" dirty="0"/>
              <a:t>Take for example the game of playing chess, just the rules for determining legal moves and some simple control mechanism is sufficient to arrive at a solution.</a:t>
            </a:r>
            <a:endParaRPr lang="en-US" dirty="0"/>
          </a:p>
          <a:p>
            <a:pPr lvl="1" algn="just"/>
            <a:r>
              <a:rPr lang="en-US" sz="2800" dirty="0"/>
              <a:t>But additional knowledge about good strategy and tactics could help to constrain the search and speed up the execution of the program. The solution would then be realistic.</a:t>
            </a:r>
            <a:endParaRPr lang="en-US" dirty="0"/>
          </a:p>
          <a:p>
            <a:pPr lvl="1" algn="just"/>
            <a:r>
              <a:rPr lang="en-US" sz="2800" dirty="0"/>
              <a:t>Consider the case of predicting the political trend. This would require an enormous amount of knowledge even to be able to recognize a solution, leave alone the best.</a:t>
            </a:r>
            <a:endParaRPr lang="en-US" dirty="0"/>
          </a:p>
          <a:p>
            <a:pPr algn="just"/>
            <a:endParaRPr lang="en-US" dirty="0"/>
          </a:p>
        </p:txBody>
      </p:sp>
    </p:spTree>
    <p:extLst>
      <p:ext uri="{BB962C8B-B14F-4D97-AF65-F5344CB8AC3E}">
        <p14:creationId xmlns:p14="http://schemas.microsoft.com/office/powerpoint/2010/main" val="34990107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9397"/>
            <a:ext cx="10515600" cy="5687566"/>
          </a:xfrm>
        </p:spPr>
        <p:txBody>
          <a:bodyPr>
            <a:normAutofit/>
          </a:bodyPr>
          <a:lstStyle/>
          <a:p>
            <a:pPr marL="0" lvl="0" indent="0" algn="just">
              <a:buNone/>
            </a:pPr>
            <a:r>
              <a:rPr lang="en-US" b="1" dirty="0"/>
              <a:t>7. Does the task require interaction with a person?</a:t>
            </a:r>
          </a:p>
          <a:p>
            <a:pPr algn="just"/>
            <a:r>
              <a:rPr lang="en-US" dirty="0"/>
              <a:t>The problems can again be categorized under two heads.</a:t>
            </a:r>
          </a:p>
          <a:p>
            <a:pPr lvl="0" algn="just"/>
            <a:r>
              <a:rPr lang="en-US" dirty="0"/>
              <a:t>Solitary in which the computer will be given a problem description and will produce an answer, with no intermediate communication and with the demand for an explanation of the reasoning process. Simple theorem proving falls under this category. Given the basic rules and laws, the theorem could be proved, if one exists.</a:t>
            </a:r>
          </a:p>
          <a:p>
            <a:pPr lvl="0" algn="just"/>
            <a:r>
              <a:rPr lang="en-US" dirty="0"/>
              <a:t>Conversational, in which there will be intermediate communication between a person and the computer, either to provide additional assistance to the computer or to provide additional information to the user, or both, such as medical diagnosis fall under this category, where people will be unwilling to accept the verdict of the program, if they cannot follow its reasoning.</a:t>
            </a:r>
          </a:p>
          <a:p>
            <a:pPr algn="just"/>
            <a:endParaRPr lang="en-US" dirty="0"/>
          </a:p>
        </p:txBody>
      </p:sp>
    </p:spTree>
    <p:extLst>
      <p:ext uri="{BB962C8B-B14F-4D97-AF65-F5344CB8AC3E}">
        <p14:creationId xmlns:p14="http://schemas.microsoft.com/office/powerpoint/2010/main" val="38044340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3D29B4-9430-430D-B628-920E6E0A0353}"/>
              </a:ext>
            </a:extLst>
          </p:cNvPr>
          <p:cNvSpPr>
            <a:spLocks noGrp="1"/>
          </p:cNvSpPr>
          <p:nvPr>
            <p:ph idx="1"/>
          </p:nvPr>
        </p:nvSpPr>
        <p:spPr>
          <a:xfrm>
            <a:off x="767179" y="1159798"/>
            <a:ext cx="10515600" cy="5551719"/>
          </a:xfrm>
        </p:spPr>
        <p:txBody>
          <a:bodyPr/>
          <a:lstStyle/>
          <a:p>
            <a:r>
              <a:rPr lang="en-US" dirty="0"/>
              <a:t>1.</a:t>
            </a:r>
            <a:endParaRPr lang="en-IN" dirty="0"/>
          </a:p>
        </p:txBody>
      </p:sp>
      <p:sp>
        <p:nvSpPr>
          <p:cNvPr id="4" name="Rectangle 3">
            <a:extLst>
              <a:ext uri="{FF2B5EF4-FFF2-40B4-BE49-F238E27FC236}">
                <a16:creationId xmlns:a16="http://schemas.microsoft.com/office/drawing/2014/main" id="{0BA3714E-C977-4BD3-9D4B-4FC8ED81A041}"/>
              </a:ext>
            </a:extLst>
          </p:cNvPr>
          <p:cNvSpPr/>
          <p:nvPr/>
        </p:nvSpPr>
        <p:spPr>
          <a:xfrm>
            <a:off x="988380" y="753252"/>
            <a:ext cx="9629313" cy="6494085"/>
          </a:xfrm>
          <a:prstGeom prst="rect">
            <a:avLst/>
          </a:prstGeom>
        </p:spPr>
        <p:txBody>
          <a:bodyPr wrap="square">
            <a:spAutoFit/>
          </a:bodyPr>
          <a:lstStyle/>
          <a:p>
            <a:pPr lvl="0"/>
            <a:r>
              <a:rPr lang="en-US" sz="3200" b="1"/>
              <a:t>1. Is </a:t>
            </a:r>
            <a:r>
              <a:rPr lang="en-US" sz="3200" b="1" dirty="0"/>
              <a:t>the problem decomposable into a set of independent smaller or easier sub-problems?</a:t>
            </a:r>
          </a:p>
          <a:p>
            <a:r>
              <a:rPr lang="en-US" sz="3200" b="1" dirty="0"/>
              <a:t>2. Can solution steps be ignored or at least undone if they prove unwise?</a:t>
            </a:r>
          </a:p>
          <a:p>
            <a:pPr lvl="0"/>
            <a:r>
              <a:rPr lang="en-US" sz="3200" b="1" dirty="0"/>
              <a:t>3. Is the problem’s universe predictable?</a:t>
            </a:r>
          </a:p>
          <a:p>
            <a:r>
              <a:rPr lang="en-US" sz="3200" b="1" dirty="0"/>
              <a:t>4. Is a good solution to the problem obvious without comparison to all other possible solutions?</a:t>
            </a:r>
          </a:p>
          <a:p>
            <a:r>
              <a:rPr lang="en-US" sz="3200" b="1" dirty="0"/>
              <a:t>5. Is the desired solution a state of the world or a path to a state?</a:t>
            </a:r>
          </a:p>
          <a:p>
            <a:r>
              <a:rPr lang="en-US" sz="3200" b="1" dirty="0"/>
              <a:t>6. What is the role of knowledge?</a:t>
            </a:r>
          </a:p>
          <a:p>
            <a:r>
              <a:rPr lang="en-US" sz="3200" b="1" dirty="0"/>
              <a:t>7. Does the task require interaction with a person?</a:t>
            </a:r>
          </a:p>
          <a:p>
            <a:pPr lvl="0"/>
            <a:endParaRPr lang="en-US" sz="3200" b="1" dirty="0"/>
          </a:p>
          <a:p>
            <a:pPr lvl="0"/>
            <a:endParaRPr lang="en-US" sz="3200" b="1" dirty="0"/>
          </a:p>
        </p:txBody>
      </p:sp>
    </p:spTree>
    <p:extLst>
      <p:ext uri="{BB962C8B-B14F-4D97-AF65-F5344CB8AC3E}">
        <p14:creationId xmlns:p14="http://schemas.microsoft.com/office/powerpoint/2010/main" val="37202621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Classification</a:t>
            </a:r>
            <a:endParaRPr lang="en-US" dirty="0"/>
          </a:p>
        </p:txBody>
      </p:sp>
      <p:sp>
        <p:nvSpPr>
          <p:cNvPr id="3" name="Content Placeholder 2"/>
          <p:cNvSpPr>
            <a:spLocks noGrp="1"/>
          </p:cNvSpPr>
          <p:nvPr>
            <p:ph idx="1"/>
          </p:nvPr>
        </p:nvSpPr>
        <p:spPr/>
        <p:txBody>
          <a:bodyPr/>
          <a:lstStyle/>
          <a:p>
            <a:pPr lvl="1"/>
            <a:r>
              <a:rPr lang="en-US" dirty="0"/>
              <a:t>Actual problems are examined from the point of view of all these questions; it becomes apparent that there are several broad classes into which the problems fall.</a:t>
            </a:r>
            <a:endParaRPr lang="en-US" sz="2000" dirty="0"/>
          </a:p>
          <a:p>
            <a:endParaRPr lang="en-US" dirty="0"/>
          </a:p>
        </p:txBody>
      </p:sp>
    </p:spTree>
    <p:extLst>
      <p:ext uri="{BB962C8B-B14F-4D97-AF65-F5344CB8AC3E}">
        <p14:creationId xmlns:p14="http://schemas.microsoft.com/office/powerpoint/2010/main" val="17831093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Issues in the design of search programs</a:t>
            </a:r>
            <a:endParaRPr lang="en-US" dirty="0"/>
          </a:p>
        </p:txBody>
      </p:sp>
      <p:sp>
        <p:nvSpPr>
          <p:cNvPr id="3" name="Content Placeholder 2"/>
          <p:cNvSpPr>
            <a:spLocks noGrp="1"/>
          </p:cNvSpPr>
          <p:nvPr>
            <p:ph idx="1"/>
          </p:nvPr>
        </p:nvSpPr>
        <p:spPr/>
        <p:txBody>
          <a:bodyPr/>
          <a:lstStyle/>
          <a:p>
            <a:pPr lvl="0" algn="just"/>
            <a:r>
              <a:rPr lang="en-US" dirty="0"/>
              <a:t>The direction in which to conduct the search (forward versus backward reasoning). If the search proceeds from start state towards a goal state, it is a forward search or we can also search from the goal.</a:t>
            </a:r>
          </a:p>
          <a:p>
            <a:pPr lvl="0" algn="just"/>
            <a:r>
              <a:rPr lang="en-US" dirty="0"/>
              <a:t>How to select applicable rules (Matching). Production systems typically spend most of their time looking for rules to apply. So, it is critical to have efficient procedures for matching rules against states.</a:t>
            </a:r>
          </a:p>
          <a:p>
            <a:pPr lvl="0" algn="just"/>
            <a:r>
              <a:rPr lang="en-US" dirty="0"/>
              <a:t>How to represent each node of the search process (knowledge representation problem).</a:t>
            </a:r>
          </a:p>
          <a:p>
            <a:pPr algn="just"/>
            <a:endParaRPr lang="en-US" dirty="0"/>
          </a:p>
        </p:txBody>
      </p:sp>
    </p:spTree>
    <p:extLst>
      <p:ext uri="{BB962C8B-B14F-4D97-AF65-F5344CB8AC3E}">
        <p14:creationId xmlns:p14="http://schemas.microsoft.com/office/powerpoint/2010/main" val="7733503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Heuristic Search Techniques</a:t>
            </a:r>
            <a:endParaRPr lang="en-US" dirty="0"/>
          </a:p>
        </p:txBody>
      </p:sp>
      <p:sp>
        <p:nvSpPr>
          <p:cNvPr id="3" name="Content Placeholder 2"/>
          <p:cNvSpPr>
            <a:spLocks noGrp="1"/>
          </p:cNvSpPr>
          <p:nvPr>
            <p:ph idx="1"/>
          </p:nvPr>
        </p:nvSpPr>
        <p:spPr>
          <a:xfrm>
            <a:off x="515155" y="1442434"/>
            <a:ext cx="11513713" cy="5215943"/>
          </a:xfrm>
        </p:spPr>
        <p:txBody>
          <a:bodyPr>
            <a:normAutofit/>
          </a:bodyPr>
          <a:lstStyle/>
          <a:p>
            <a:pPr lvl="1" algn="just"/>
            <a:r>
              <a:rPr lang="en-US" sz="3200" dirty="0"/>
              <a:t>In order to solve many hard problems efficiently, it is often necessary to compromise the requirements of mobility and systematicity and to construct a control structure that is no longer guaranteed to find the best answer but will always find a very good answer.</a:t>
            </a:r>
            <a:endParaRPr lang="en-US" sz="2800" dirty="0"/>
          </a:p>
          <a:p>
            <a:pPr lvl="1" algn="just"/>
            <a:r>
              <a:rPr lang="en-US" sz="3200" dirty="0"/>
              <a:t>Usually very hard problems tend to have very large search spaces. Heuristics can be used to limit search process.</a:t>
            </a:r>
            <a:endParaRPr lang="en-US" sz="2800" dirty="0"/>
          </a:p>
          <a:p>
            <a:pPr lvl="1" algn="just"/>
            <a:r>
              <a:rPr lang="en-US" sz="3200" dirty="0"/>
              <a:t>There are good general purpose heuristics that are useful in a wide variety of problem domains.</a:t>
            </a:r>
            <a:endParaRPr lang="en-US" sz="2800" dirty="0"/>
          </a:p>
          <a:p>
            <a:pPr lvl="1" algn="just"/>
            <a:r>
              <a:rPr lang="en-US" sz="3200" dirty="0"/>
              <a:t>Special purpose heuristics exploit domain specific knowledge.</a:t>
            </a:r>
            <a:endParaRPr lang="en-US" sz="2800" dirty="0"/>
          </a:p>
          <a:p>
            <a:pPr algn="just"/>
            <a:endParaRPr lang="en-US" sz="3600" dirty="0"/>
          </a:p>
        </p:txBody>
      </p:sp>
    </p:spTree>
    <p:extLst>
      <p:ext uri="{BB962C8B-B14F-4D97-AF65-F5344CB8AC3E}">
        <p14:creationId xmlns:p14="http://schemas.microsoft.com/office/powerpoint/2010/main" val="15698800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185" y="373486"/>
            <a:ext cx="11050073" cy="6001555"/>
          </a:xfrm>
        </p:spPr>
        <p:txBody>
          <a:bodyPr>
            <a:normAutofit/>
          </a:bodyPr>
          <a:lstStyle/>
          <a:p>
            <a:pPr lvl="1" algn="just"/>
            <a:endParaRPr lang="en-US" sz="3200" dirty="0"/>
          </a:p>
          <a:p>
            <a:pPr lvl="1" algn="just"/>
            <a:r>
              <a:rPr lang="en-US" sz="3200" dirty="0"/>
              <a:t>For example nearest neighbor heuristics for shortest path problem. It works by selecting locally superior alternative at each step.</a:t>
            </a:r>
          </a:p>
          <a:p>
            <a:pPr lvl="1" algn="just"/>
            <a:r>
              <a:rPr lang="en-US" sz="3200" dirty="0"/>
              <a:t>Applying nearest neighbor heuristics to Travelling Salesman Problem:</a:t>
            </a:r>
            <a:endParaRPr lang="en-US" sz="2800" dirty="0"/>
          </a:p>
          <a:p>
            <a:pPr lvl="1" algn="just"/>
            <a:r>
              <a:rPr lang="en-US" sz="3200" dirty="0"/>
              <a:t>Arbitrarily select a starting city</a:t>
            </a:r>
            <a:endParaRPr lang="en-US" sz="2800" dirty="0"/>
          </a:p>
          <a:p>
            <a:pPr lvl="1" algn="just"/>
            <a:r>
              <a:rPr lang="en-US" sz="3200" dirty="0"/>
              <a:t>To select the next city, look at all cities not yet visited and select the one closest to the current city. Go to next step.</a:t>
            </a:r>
            <a:endParaRPr lang="en-US" sz="2800" dirty="0"/>
          </a:p>
          <a:p>
            <a:pPr lvl="1" algn="just"/>
            <a:r>
              <a:rPr lang="en-US" sz="3200" dirty="0"/>
              <a:t>Repeat step 2 until all cities have been visited.</a:t>
            </a:r>
            <a:endParaRPr lang="en-US" sz="2800" dirty="0"/>
          </a:p>
          <a:p>
            <a:pPr lvl="1" algn="just"/>
            <a:r>
              <a:rPr lang="en-US" sz="3200" dirty="0"/>
              <a:t>This procedure executes in time proportional to N</a:t>
            </a:r>
            <a:r>
              <a:rPr lang="en-US" sz="1600" dirty="0"/>
              <a:t>2</a:t>
            </a:r>
            <a:r>
              <a:rPr lang="en-US" sz="3200" dirty="0"/>
              <a:t>, where N is the number of cities to be visited.</a:t>
            </a:r>
            <a:endParaRPr lang="en-US" sz="2800" dirty="0"/>
          </a:p>
          <a:p>
            <a:pPr algn="just"/>
            <a:endParaRPr lang="en-US" sz="3600" dirty="0"/>
          </a:p>
        </p:txBody>
      </p:sp>
    </p:spTree>
    <p:extLst>
      <p:ext uri="{BB962C8B-B14F-4D97-AF65-F5344CB8AC3E}">
        <p14:creationId xmlns:p14="http://schemas.microsoft.com/office/powerpoint/2010/main" val="31943908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Heuristic Function</a:t>
            </a:r>
            <a:endParaRPr lang="en-US" dirty="0"/>
          </a:p>
        </p:txBody>
      </p:sp>
      <p:sp>
        <p:nvSpPr>
          <p:cNvPr id="3" name="Content Placeholder 2"/>
          <p:cNvSpPr>
            <a:spLocks noGrp="1"/>
          </p:cNvSpPr>
          <p:nvPr>
            <p:ph idx="1"/>
          </p:nvPr>
        </p:nvSpPr>
        <p:spPr>
          <a:xfrm>
            <a:off x="476518" y="1365160"/>
            <a:ext cx="10877282" cy="5177307"/>
          </a:xfrm>
        </p:spPr>
        <p:txBody>
          <a:bodyPr>
            <a:noAutofit/>
          </a:bodyPr>
          <a:lstStyle/>
          <a:p>
            <a:pPr lvl="1" algn="just"/>
            <a:r>
              <a:rPr lang="en-US" sz="2800" b="1" i="1" dirty="0"/>
              <a:t>Heuristic function maps from problem state descriptions to measures of desirability, usually represented as numbers.</a:t>
            </a:r>
          </a:p>
          <a:p>
            <a:pPr lvl="1" algn="just"/>
            <a:r>
              <a:rPr lang="en-US" sz="2800" dirty="0"/>
              <a:t>Which aspects of the problem state are considered, how those aspects are evaluated, and the weights given to individual aspects are chosen in such a way that the value of the heuristic function at a given node in the search process gives as good an estimate as possible of whether that node is on the desired path to a solution.</a:t>
            </a:r>
            <a:endParaRPr lang="en-US" dirty="0"/>
          </a:p>
          <a:p>
            <a:pPr lvl="1" algn="just"/>
            <a:r>
              <a:rPr lang="en-US" sz="2800" dirty="0"/>
              <a:t>Well-designed heuristic functions can play an important part in efficiently guiding a search process toward a solution.</a:t>
            </a:r>
            <a:endParaRPr lang="en-US" dirty="0"/>
          </a:p>
          <a:p>
            <a:pPr lvl="1" algn="just"/>
            <a:r>
              <a:rPr lang="en-US" sz="2800" dirty="0"/>
              <a:t>Every search process can be viewed as a traversal of a directed graph, in which the nodes represent problem states and the arcs represent relationships between states.</a:t>
            </a:r>
            <a:br>
              <a:rPr lang="en-US" sz="2800" dirty="0"/>
            </a:br>
            <a:endParaRPr lang="en-US" sz="2800" dirty="0"/>
          </a:p>
        </p:txBody>
      </p:sp>
    </p:spTree>
    <p:extLst>
      <p:ext uri="{BB962C8B-B14F-4D97-AF65-F5344CB8AC3E}">
        <p14:creationId xmlns:p14="http://schemas.microsoft.com/office/powerpoint/2010/main" val="81647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AI technique?</a:t>
            </a:r>
          </a:p>
        </p:txBody>
      </p:sp>
      <p:sp>
        <p:nvSpPr>
          <p:cNvPr id="3" name="Content Placeholder 2"/>
          <p:cNvSpPr>
            <a:spLocks noGrp="1"/>
          </p:cNvSpPr>
          <p:nvPr>
            <p:ph idx="1"/>
          </p:nvPr>
        </p:nvSpPr>
        <p:spPr/>
        <p:txBody>
          <a:bodyPr>
            <a:normAutofit fontScale="85000" lnSpcReduction="20000"/>
          </a:bodyPr>
          <a:lstStyle/>
          <a:p>
            <a:pPr algn="just"/>
            <a:r>
              <a:rPr lang="en-US" dirty="0"/>
              <a:t>AI technique is a method that exploits knowledge that should be represented in such a way that:</a:t>
            </a:r>
          </a:p>
          <a:p>
            <a:pPr marL="0" indent="0" algn="just">
              <a:buNone/>
            </a:pPr>
            <a:r>
              <a:rPr lang="en-US" dirty="0"/>
              <a:t>	O Knowledge captures generalization. Situations that share common properties are grouped together. Without this property, inordinate amount of memory and modifications will be required.</a:t>
            </a:r>
          </a:p>
          <a:p>
            <a:pPr marL="0" indent="0" algn="just">
              <a:buNone/>
            </a:pPr>
            <a:r>
              <a:rPr lang="en-US" dirty="0"/>
              <a:t>	O It can be understood by people who must provide it. Although bulk of data can be acquired automatically, in many AI domains most of the knowledge must ultimately be provided by people in terms they understand.</a:t>
            </a:r>
          </a:p>
          <a:p>
            <a:pPr marL="0" indent="0" algn="just">
              <a:buNone/>
            </a:pPr>
            <a:r>
              <a:rPr lang="en-US" dirty="0"/>
              <a:t>	O It can easily be modified to correct errors and to reflect changes in the world.</a:t>
            </a:r>
          </a:p>
          <a:p>
            <a:pPr marL="0" indent="0" algn="just">
              <a:buNone/>
            </a:pPr>
            <a:r>
              <a:rPr lang="en-US" dirty="0"/>
              <a:t>	O It can be used in many situations even though it may not be totally accurate or complete.</a:t>
            </a:r>
          </a:p>
          <a:p>
            <a:pPr marL="0" indent="0" algn="just">
              <a:buNone/>
            </a:pPr>
            <a:r>
              <a:rPr lang="en-US" dirty="0"/>
              <a:t>	O It can be used to reduce its own volume by narrowing range of possibilities.</a:t>
            </a:r>
          </a:p>
          <a:p>
            <a:pPr algn="just"/>
            <a:endParaRPr lang="en-US" dirty="0"/>
          </a:p>
        </p:txBody>
      </p:sp>
    </p:spTree>
    <p:extLst>
      <p:ext uri="{BB962C8B-B14F-4D97-AF65-F5344CB8AC3E}">
        <p14:creationId xmlns:p14="http://schemas.microsoft.com/office/powerpoint/2010/main" val="95489948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003" y="463639"/>
            <a:ext cx="10928797" cy="5713324"/>
          </a:xfrm>
        </p:spPr>
        <p:txBody>
          <a:bodyPr>
            <a:noAutofit/>
          </a:bodyPr>
          <a:lstStyle/>
          <a:p>
            <a:pPr lvl="1"/>
            <a:r>
              <a:rPr lang="en-US" sz="2800" dirty="0"/>
              <a:t>The search process must find a path through this graph, starting at an initial state and ending in one or more final states.</a:t>
            </a:r>
            <a:endParaRPr lang="en-US" dirty="0"/>
          </a:p>
          <a:p>
            <a:pPr lvl="1"/>
            <a:r>
              <a:rPr lang="en-US" sz="2800" dirty="0"/>
              <a:t>Domain-specific knowledge must be added to improve search efficiency. Information about the problem includes the nature of states, cost of transforming from one state to another, and characteristics of the goals.</a:t>
            </a:r>
            <a:endParaRPr lang="en-US" dirty="0"/>
          </a:p>
          <a:p>
            <a:pPr lvl="1"/>
            <a:r>
              <a:rPr lang="en-US" sz="2800" dirty="0"/>
              <a:t>This information can often be expressed in the form of heuristic evaluation function.</a:t>
            </a:r>
            <a:endParaRPr lang="en-US" dirty="0"/>
          </a:p>
          <a:p>
            <a:pPr lvl="1"/>
            <a:r>
              <a:rPr lang="en-US" sz="2800" dirty="0"/>
              <a:t>In general, heuristic search improve the quality of the path that are exported.</a:t>
            </a:r>
            <a:endParaRPr lang="en-US" dirty="0"/>
          </a:p>
          <a:p>
            <a:pPr lvl="1"/>
            <a:r>
              <a:rPr lang="en-US" sz="2800" dirty="0"/>
              <a:t>Using good heuristics we can hope to get good solutions to hard problems such as the traveling salesman problem in less than exponential time.</a:t>
            </a:r>
            <a:endParaRPr lang="en-US" dirty="0"/>
          </a:p>
          <a:p>
            <a:endParaRPr lang="en-US" sz="3200" dirty="0"/>
          </a:p>
        </p:txBody>
      </p:sp>
    </p:spTree>
    <p:extLst>
      <p:ext uri="{BB962C8B-B14F-4D97-AF65-F5344CB8AC3E}">
        <p14:creationId xmlns:p14="http://schemas.microsoft.com/office/powerpoint/2010/main" val="3486794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t>GENERATE-AND-TEST ALGORITHM</a:t>
            </a:r>
            <a:br>
              <a:rPr lang="en-US" cap="all" dirty="0"/>
            </a:br>
            <a:endParaRPr lang="en-US" dirty="0"/>
          </a:p>
        </p:txBody>
      </p:sp>
      <p:sp>
        <p:nvSpPr>
          <p:cNvPr id="3" name="Content Placeholder 2"/>
          <p:cNvSpPr>
            <a:spLocks noGrp="1"/>
          </p:cNvSpPr>
          <p:nvPr>
            <p:ph idx="1"/>
          </p:nvPr>
        </p:nvSpPr>
        <p:spPr>
          <a:xfrm>
            <a:off x="528034" y="1378039"/>
            <a:ext cx="10825766" cy="4798924"/>
          </a:xfrm>
        </p:spPr>
        <p:txBody>
          <a:bodyPr>
            <a:normAutofit/>
          </a:bodyPr>
          <a:lstStyle/>
          <a:p>
            <a:r>
              <a:rPr lang="en-US" dirty="0"/>
              <a:t>Generate-and-test search algorithm is a very simple algorithm that guarantees to find a solution if done systematically and there exists a solution.</a:t>
            </a:r>
          </a:p>
          <a:p>
            <a:r>
              <a:rPr lang="en-US" cap="all" dirty="0"/>
              <a:t>ALGORITHM: GENERATE-AND-TEST</a:t>
            </a:r>
          </a:p>
          <a:p>
            <a:pPr marL="0" indent="0">
              <a:buNone/>
            </a:pPr>
            <a:r>
              <a:rPr lang="en-US" dirty="0"/>
              <a:t>1.Generate a possible solution.</a:t>
            </a:r>
            <a:br>
              <a:rPr lang="en-US" dirty="0"/>
            </a:br>
            <a:r>
              <a:rPr lang="en-US" dirty="0"/>
              <a:t>2.Test to see if this is the expected solution.</a:t>
            </a:r>
            <a:br>
              <a:rPr lang="en-US" dirty="0"/>
            </a:br>
            <a:r>
              <a:rPr lang="en-US" dirty="0"/>
              <a:t>3.If the solution has been found quit else go to step 1.</a:t>
            </a:r>
          </a:p>
          <a:p>
            <a:r>
              <a:rPr lang="en-US" dirty="0"/>
              <a:t>Potential solutions that need to be generated vary depending on the kinds of problems. For some problems the possible solutions may be particular points in the problem space and for some problems, paths from the start state.</a:t>
            </a:r>
          </a:p>
          <a:p>
            <a:endParaRPr lang="en-US" dirty="0"/>
          </a:p>
        </p:txBody>
      </p:sp>
    </p:spTree>
    <p:extLst>
      <p:ext uri="{BB962C8B-B14F-4D97-AF65-F5344CB8AC3E}">
        <p14:creationId xmlns:p14="http://schemas.microsoft.com/office/powerpoint/2010/main" val="34554407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397961" y="179139"/>
            <a:ext cx="8621803" cy="6678861"/>
          </a:xfrm>
          <a:prstGeom prst="rect">
            <a:avLst/>
          </a:prstGeom>
        </p:spPr>
      </p:pic>
    </p:spTree>
    <p:extLst>
      <p:ext uri="{BB962C8B-B14F-4D97-AF65-F5344CB8AC3E}">
        <p14:creationId xmlns:p14="http://schemas.microsoft.com/office/powerpoint/2010/main" val="234950180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While generating complete solutions and generating random solutions are the two extremes there exists another approach that lies in between. The approach is that the search process proceeds systematically but some paths that unlikely to lead the solution are not considered. This evaluation is performed by a heuristic function.</a:t>
            </a:r>
          </a:p>
        </p:txBody>
      </p:sp>
    </p:spTree>
    <p:extLst>
      <p:ext uri="{BB962C8B-B14F-4D97-AF65-F5344CB8AC3E}">
        <p14:creationId xmlns:p14="http://schemas.microsoft.com/office/powerpoint/2010/main" val="35206361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Hill Climbing</a:t>
            </a:r>
          </a:p>
        </p:txBody>
      </p:sp>
      <p:sp>
        <p:nvSpPr>
          <p:cNvPr id="3" name="Content Placeholder 2"/>
          <p:cNvSpPr>
            <a:spLocks noGrp="1"/>
          </p:cNvSpPr>
          <p:nvPr>
            <p:ph idx="1"/>
          </p:nvPr>
        </p:nvSpPr>
        <p:spPr/>
        <p:txBody>
          <a:bodyPr/>
          <a:lstStyle/>
          <a:p>
            <a:pPr algn="just"/>
            <a:r>
              <a:rPr lang="en-US" dirty="0"/>
              <a:t>Hill climbing search algorithm is simply a loop that continuously moves in the direction of increasing value. It stops when it reaches a “peak” where no neighbor has higher value. This algorithm is considered to be one of the simplest procedures for implementing heuristic search. </a:t>
            </a:r>
          </a:p>
          <a:p>
            <a:pPr algn="just"/>
            <a:endParaRPr lang="en-US" dirty="0"/>
          </a:p>
          <a:p>
            <a:pPr algn="just"/>
            <a:r>
              <a:rPr lang="en-US" dirty="0"/>
              <a:t>The hill climbing comes from that idea if you are trying to find the top of the hill and you go up direction from where ever you are. This heuristic combines the advantages of both depth first and breadth first searches into a single method. </a:t>
            </a:r>
          </a:p>
        </p:txBody>
      </p:sp>
    </p:spTree>
    <p:extLst>
      <p:ext uri="{BB962C8B-B14F-4D97-AF65-F5344CB8AC3E}">
        <p14:creationId xmlns:p14="http://schemas.microsoft.com/office/powerpoint/2010/main" val="2422784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518" y="244699"/>
            <a:ext cx="10877282" cy="5932264"/>
          </a:xfrm>
        </p:spPr>
        <p:txBody>
          <a:bodyPr/>
          <a:lstStyle/>
          <a:p>
            <a:pPr algn="just"/>
            <a:r>
              <a:rPr lang="en-US" dirty="0"/>
              <a:t>The name hill climbing is derived from simulating the situation of a person climbing the hill. The person will try to move forward in the direction of at the top of the hill. His movement stops when it reaches at the peak of hill and no peak has higher value of heuristic function than this. </a:t>
            </a:r>
          </a:p>
          <a:p>
            <a:pPr algn="just"/>
            <a:endParaRPr lang="en-US" dirty="0"/>
          </a:p>
          <a:p>
            <a:pPr algn="just"/>
            <a:r>
              <a:rPr lang="en-US" dirty="0"/>
              <a:t>Hill climbing uses knowledge about the local terrain, providing a very useful and effective heuristic for eliminating much of the unproductive search space. It is a branch by a local evaluation function. </a:t>
            </a:r>
          </a:p>
          <a:p>
            <a:pPr algn="just"/>
            <a:endParaRPr lang="en-US" dirty="0"/>
          </a:p>
          <a:p>
            <a:pPr algn="just"/>
            <a:r>
              <a:rPr lang="en-US" dirty="0"/>
              <a:t>The hill climbing is a variant of generate and test in which direction the search should proceed. At each point in the search path, a successor node that appears to reach for exploration. </a:t>
            </a:r>
          </a:p>
        </p:txBody>
      </p:sp>
    </p:spTree>
    <p:extLst>
      <p:ext uri="{BB962C8B-B14F-4D97-AF65-F5344CB8AC3E}">
        <p14:creationId xmlns:p14="http://schemas.microsoft.com/office/powerpoint/2010/main" val="203210150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a:xfrm>
            <a:off x="334851" y="1442434"/>
            <a:ext cx="11018949" cy="5318973"/>
          </a:xfrm>
        </p:spPr>
        <p:txBody>
          <a:bodyPr>
            <a:normAutofit fontScale="92500" lnSpcReduction="10000"/>
          </a:bodyPr>
          <a:lstStyle/>
          <a:p>
            <a:r>
              <a:rPr lang="en-US" dirty="0"/>
              <a:t>Step 1: Evaluate the starting state. If it is a goal state then stop and return success. </a:t>
            </a:r>
          </a:p>
          <a:p>
            <a:r>
              <a:rPr lang="en-US" dirty="0"/>
              <a:t>Step 2: Else, continue with the starting state as considering it as a current state. </a:t>
            </a:r>
          </a:p>
          <a:p>
            <a:r>
              <a:rPr lang="en-US" dirty="0"/>
              <a:t>Step 3: Continue step-4 until a solution is found i.e. until there are no new states left to be applied in the current state. </a:t>
            </a:r>
          </a:p>
          <a:p>
            <a:r>
              <a:rPr lang="en-US" dirty="0"/>
              <a:t>Step 4: a) Select a state that has not been yet applied to the current state and apply it to produce a new state. </a:t>
            </a:r>
          </a:p>
          <a:p>
            <a:r>
              <a:rPr lang="en-US" dirty="0"/>
              <a:t>b) Procedure to evaluate a new state. </a:t>
            </a:r>
          </a:p>
          <a:p>
            <a:pPr lvl="1"/>
            <a:r>
              <a:rPr lang="en-US" dirty="0" err="1"/>
              <a:t>i</a:t>
            </a:r>
            <a:r>
              <a:rPr lang="en-US" dirty="0"/>
              <a:t>. If the current state is a goal state, then stop and return success.</a:t>
            </a:r>
          </a:p>
          <a:p>
            <a:pPr lvl="1"/>
            <a:r>
              <a:rPr lang="en-US" dirty="0"/>
              <a:t> ii. If it is better than the current state, then make it current state and proceed further. </a:t>
            </a:r>
          </a:p>
          <a:p>
            <a:pPr lvl="1"/>
            <a:r>
              <a:rPr lang="en-US" dirty="0"/>
              <a:t>iii. If it is not better than the current state, then continue in the loop until a solution is found. </a:t>
            </a:r>
          </a:p>
          <a:p>
            <a:r>
              <a:rPr lang="en-US" dirty="0"/>
              <a:t>Step 5: Exit. </a:t>
            </a:r>
          </a:p>
        </p:txBody>
      </p:sp>
    </p:spTree>
    <p:extLst>
      <p:ext uri="{BB962C8B-B14F-4D97-AF65-F5344CB8AC3E}">
        <p14:creationId xmlns:p14="http://schemas.microsoft.com/office/powerpoint/2010/main" val="25010694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 Additional Problems: Missionaries and Cannibals</a:t>
            </a:r>
            <a:br>
              <a:rPr lang="en-US" dirty="0"/>
            </a:br>
            <a:r>
              <a:rPr lang="en-US" dirty="0"/>
              <a:t>Problem	</a:t>
            </a:r>
            <a:br>
              <a:rPr lang="en-US" dirty="0"/>
            </a:br>
            <a:endParaRPr lang="en-US" dirty="0"/>
          </a:p>
        </p:txBody>
      </p:sp>
      <p:sp>
        <p:nvSpPr>
          <p:cNvPr id="3" name="Content Placeholder 2"/>
          <p:cNvSpPr>
            <a:spLocks noGrp="1"/>
          </p:cNvSpPr>
          <p:nvPr>
            <p:ph idx="1"/>
          </p:nvPr>
        </p:nvSpPr>
        <p:spPr/>
        <p:txBody>
          <a:bodyPr>
            <a:normAutofit lnSpcReduction="10000"/>
          </a:bodyPr>
          <a:lstStyle/>
          <a:p>
            <a:pPr fontAlgn="base"/>
            <a:r>
              <a:rPr lang="en-US" dirty="0"/>
              <a:t>Question: In this problem, three missionaries and three cannibals must cross a river using a boat which can carry at most two people, under the constraint that, for both banks, that the missionaries present on the bank cannot be outnumbered by cannibals. The boat cannot cross the river by itself with no people on board.</a:t>
            </a:r>
          </a:p>
          <a:p>
            <a:pPr fontAlgn="base"/>
            <a:r>
              <a:rPr lang="en-US" dirty="0"/>
              <a:t>Solution:</a:t>
            </a:r>
            <a:br>
              <a:rPr lang="en-US" dirty="0"/>
            </a:br>
            <a:r>
              <a:rPr lang="en-US" dirty="0"/>
              <a:t>First let us consider that both the missionaries (M) and cannibals(C) are on the same side of the river.</a:t>
            </a:r>
            <a:br>
              <a:rPr lang="en-US" dirty="0"/>
            </a:br>
            <a:r>
              <a:rPr lang="en-US" dirty="0"/>
              <a:t>Left Right</a:t>
            </a:r>
            <a:br>
              <a:rPr lang="en-US" dirty="0"/>
            </a:br>
            <a:r>
              <a:rPr lang="en-US" dirty="0"/>
              <a:t>Initially the positions are : 0M , 0C and 3M , 3C (B)</a:t>
            </a:r>
          </a:p>
          <a:p>
            <a:pPr fontAlgn="base"/>
            <a:r>
              <a:rPr lang="en-US" dirty="0"/>
              <a:t>Now let’s send 2 Cannibals to left of bank : 0M , 2C (B) and 3M , 1C</a:t>
            </a:r>
          </a:p>
          <a:p>
            <a:endParaRPr lang="en-US" dirty="0"/>
          </a:p>
        </p:txBody>
      </p:sp>
    </p:spTree>
    <p:extLst>
      <p:ext uri="{BB962C8B-B14F-4D97-AF65-F5344CB8AC3E}">
        <p14:creationId xmlns:p14="http://schemas.microsoft.com/office/powerpoint/2010/main" val="3670627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910"/>
            <a:ext cx="10515600" cy="6400800"/>
          </a:xfrm>
        </p:spPr>
        <p:txBody>
          <a:bodyPr>
            <a:normAutofit/>
          </a:bodyPr>
          <a:lstStyle/>
          <a:p>
            <a:pPr fontAlgn="base"/>
            <a:r>
              <a:rPr lang="en-US" dirty="0"/>
              <a:t>Send one cannibal from left to right : 0M , 1C and 3M , 2C (B)</a:t>
            </a:r>
          </a:p>
          <a:p>
            <a:pPr fontAlgn="base"/>
            <a:r>
              <a:rPr lang="en-US" dirty="0"/>
              <a:t>Now send the 2 remaining Cannibals to left : 0M , 3C (B) and 3M , 0C</a:t>
            </a:r>
            <a:br>
              <a:rPr lang="en-US" dirty="0"/>
            </a:br>
            <a:r>
              <a:rPr lang="en-US" dirty="0"/>
              <a:t>Send 1 cannibal to the right : 0M , 2C and 3M , 1C (B)</a:t>
            </a:r>
          </a:p>
          <a:p>
            <a:pPr fontAlgn="base"/>
            <a:r>
              <a:rPr lang="en-US" dirty="0"/>
              <a:t>Now send 2 missionaries to the left : 2M , 2C (B) and 1M . 1C</a:t>
            </a:r>
          </a:p>
          <a:p>
            <a:pPr fontAlgn="base"/>
            <a:r>
              <a:rPr lang="en-US" dirty="0"/>
              <a:t>Send 1 missionary and 1 cannibal to right : 1M , 1C and 2M , 2C (B)</a:t>
            </a:r>
          </a:p>
          <a:p>
            <a:pPr fontAlgn="base"/>
            <a:r>
              <a:rPr lang="en-US" dirty="0"/>
              <a:t>Send 2 missionaries to left : 3M , 1C (B) and 0M , 2C</a:t>
            </a:r>
          </a:p>
          <a:p>
            <a:pPr fontAlgn="base"/>
            <a:r>
              <a:rPr lang="en-US" dirty="0"/>
              <a:t>Send 1 cannibal to right : 3M , 0C and 0M , 3C (B)</a:t>
            </a:r>
          </a:p>
          <a:p>
            <a:pPr fontAlgn="base"/>
            <a:r>
              <a:rPr lang="en-US" dirty="0"/>
              <a:t>Send 2 cannibals to left : 3M , 2C (B) and 0M , 1C</a:t>
            </a:r>
          </a:p>
          <a:p>
            <a:pPr fontAlgn="base"/>
            <a:r>
              <a:rPr lang="en-US" dirty="0"/>
              <a:t>Send 1 cannibal to right : 3M , 1C and 0M , 2C (B)’</a:t>
            </a:r>
          </a:p>
          <a:p>
            <a:pPr fontAlgn="base"/>
            <a:r>
              <a:rPr lang="en-US" dirty="0"/>
              <a:t>Send 2 cannibals to left : 3M , 3C (B) and 0M , 0C</a:t>
            </a:r>
          </a:p>
          <a:p>
            <a:pPr fontAlgn="base"/>
            <a:r>
              <a:rPr lang="en-US" dirty="0"/>
              <a:t>Here (B) shows the position of the boat after the action is performed.</a:t>
            </a:r>
            <a:br>
              <a:rPr lang="en-US" dirty="0"/>
            </a:br>
            <a:r>
              <a:rPr lang="en-US" dirty="0"/>
              <a:t>Therefore all the missionaries and cannibals have crossed the river safely.</a:t>
            </a:r>
          </a:p>
          <a:p>
            <a:endParaRPr lang="en-US" dirty="0"/>
          </a:p>
        </p:txBody>
      </p:sp>
    </p:spTree>
    <p:extLst>
      <p:ext uri="{BB962C8B-B14F-4D97-AF65-F5344CB8AC3E}">
        <p14:creationId xmlns:p14="http://schemas.microsoft.com/office/powerpoint/2010/main" val="19082905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24088" y="365125"/>
            <a:ext cx="10521518" cy="5811838"/>
          </a:xfrm>
          <a:prstGeom prst="rect">
            <a:avLst/>
          </a:prstGeom>
        </p:spPr>
      </p:pic>
    </p:spTree>
    <p:extLst>
      <p:ext uri="{BB962C8B-B14F-4D97-AF65-F5344CB8AC3E}">
        <p14:creationId xmlns:p14="http://schemas.microsoft.com/office/powerpoint/2010/main" val="2748889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6221</TotalTime>
  <Words>12295</Words>
  <Application>Microsoft Office PowerPoint</Application>
  <PresentationFormat>Widescreen</PresentationFormat>
  <Paragraphs>889</Paragraphs>
  <Slides>128</Slides>
  <Notes>24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128</vt:i4>
      </vt:variant>
    </vt:vector>
  </HeadingPairs>
  <TitlesOfParts>
    <vt:vector size="135" baseType="lpstr">
      <vt:lpstr>Arial</vt:lpstr>
      <vt:lpstr>Calibri</vt:lpstr>
      <vt:lpstr>Calibri Light</vt:lpstr>
      <vt:lpstr>Courier New</vt:lpstr>
      <vt:lpstr>Symbol</vt:lpstr>
      <vt:lpstr>Office Theme</vt:lpstr>
      <vt:lpstr>Bitmap Image</vt:lpstr>
      <vt:lpstr>ARTIFICIAL INTELLIGENCE</vt:lpstr>
      <vt:lpstr>UNIT: 1 WHAT IS AI?</vt:lpstr>
      <vt:lpstr>WHAT IS AI?</vt:lpstr>
      <vt:lpstr>WHAT IS AI?</vt:lpstr>
      <vt:lpstr>AI Problems</vt:lpstr>
      <vt:lpstr>AI Problems</vt:lpstr>
      <vt:lpstr>AI Problems</vt:lpstr>
      <vt:lpstr>What is an AI technique?</vt:lpstr>
      <vt:lpstr>What is an AI technique?</vt:lpstr>
      <vt:lpstr>What is an AI technique?</vt:lpstr>
      <vt:lpstr>Classification of AI</vt:lpstr>
      <vt:lpstr>Applications of AI</vt:lpstr>
      <vt:lpstr>Applications of AI</vt:lpstr>
      <vt:lpstr>PowerPoint Presentation</vt:lpstr>
      <vt:lpstr>UNIT: 2 Problems, State Space Search &amp; Heuristic Search Techniques</vt:lpstr>
      <vt:lpstr>WHAT IS PROBLEM SOLVING?</vt:lpstr>
      <vt:lpstr>PowerPoint Presentation</vt:lpstr>
      <vt:lpstr>Defining the Problem as a State Space Search</vt:lpstr>
      <vt:lpstr>PowerPoint Presentation</vt:lpstr>
      <vt:lpstr>Defining the Problem as a State Space 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Production System</vt:lpstr>
      <vt:lpstr>PowerPoint Presentation</vt:lpstr>
      <vt:lpstr>PowerPoint Presentation</vt:lpstr>
      <vt:lpstr>Benefits of Production System</vt:lpstr>
      <vt:lpstr>Production System Characteristics</vt:lpstr>
      <vt:lpstr>Control Strategies</vt:lpstr>
      <vt:lpstr>PowerPoint Presentation</vt:lpstr>
      <vt:lpstr>Breadth-First Search Strategy (BFS)</vt:lpstr>
      <vt:lpstr>PowerPoint Presentation</vt:lpstr>
      <vt:lpstr>Breadth-first search</vt:lpstr>
      <vt:lpstr>Breadth-first search</vt:lpstr>
      <vt:lpstr>Breadth-first search</vt:lpstr>
      <vt:lpstr>Breadth-first search</vt:lpstr>
      <vt:lpstr>PowerPoint Presentation</vt:lpstr>
      <vt:lpstr>Depth-First Search Strategy (DFS)</vt:lpstr>
      <vt:lpstr>PowerPoint Presentation</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PowerPoint Presentation</vt:lpstr>
      <vt:lpstr>Comparison: DFS &amp; BFS</vt:lpstr>
      <vt:lpstr>Iterative Deepening Search</vt:lpstr>
      <vt:lpstr>PowerPoint Presentation</vt:lpstr>
      <vt:lpstr>PowerPoint Presentation</vt:lpstr>
      <vt:lpstr>PowerPoint Presentation</vt:lpstr>
      <vt:lpstr>PowerPoint Presentation</vt:lpstr>
      <vt:lpstr>Iterative deepening search</vt:lpstr>
      <vt:lpstr>Iterative deepening search L=0</vt:lpstr>
      <vt:lpstr>Iterative deepening search L=1</vt:lpstr>
      <vt:lpstr>Iterative deepening search lL=2</vt:lpstr>
      <vt:lpstr>Iterative deepening search lL=3</vt:lpstr>
      <vt:lpstr>Example IDS</vt:lpstr>
      <vt:lpstr>Problem Characteristics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Classification</vt:lpstr>
      <vt:lpstr>Issues in the design of search programs</vt:lpstr>
      <vt:lpstr>Heuristic Search Techniques</vt:lpstr>
      <vt:lpstr>PowerPoint Presentation</vt:lpstr>
      <vt:lpstr>Heuristic Function</vt:lpstr>
      <vt:lpstr>PowerPoint Presentation</vt:lpstr>
      <vt:lpstr>GENERATE-AND-TEST ALGORITHM </vt:lpstr>
      <vt:lpstr>PowerPoint Presentation</vt:lpstr>
      <vt:lpstr>PowerPoint Presentation</vt:lpstr>
      <vt:lpstr>Hill Climbing</vt:lpstr>
      <vt:lpstr>PowerPoint Presentation</vt:lpstr>
      <vt:lpstr>Algorithm:</vt:lpstr>
      <vt:lpstr>  Additional Problems: Missionaries and Cannibals Problem  </vt:lpstr>
      <vt:lpstr>PowerPoint Presentation</vt:lpstr>
      <vt:lpstr>PowerPoint Presentation</vt:lpstr>
      <vt:lpstr>Monkey and Banana Problem</vt:lpstr>
      <vt:lpstr>PowerPoint Presentation</vt:lpstr>
      <vt:lpstr>PowerPoint Presentation</vt:lpstr>
      <vt:lpstr>PowerPoint Presentation</vt:lpstr>
      <vt:lpstr>PowerPoint Presentation</vt:lpstr>
      <vt:lpstr>Tower of Hanoi Problem</vt:lpstr>
      <vt:lpstr>PowerPoint Presentation</vt:lpstr>
      <vt:lpstr>PowerPoint Presentation</vt:lpstr>
      <vt:lpstr>Cryptarithmatic Problem</vt:lpstr>
      <vt:lpstr>PowerPoint Presentation</vt:lpstr>
      <vt:lpstr>PowerPoint Presentation</vt:lpstr>
      <vt:lpstr>  Best-First Search   </vt:lpstr>
      <vt:lpstr>PowerPoint Presentation</vt:lpstr>
      <vt:lpstr>PowerPoint Presentation</vt:lpstr>
      <vt:lpstr>PowerPoint Presentation</vt:lpstr>
      <vt:lpstr>Best First Search example</vt:lpstr>
      <vt:lpstr>PowerPoint Presentation</vt:lpstr>
      <vt:lpstr>PowerPoint Presentation</vt:lpstr>
      <vt:lpstr>PowerPoint Presentation</vt:lpstr>
      <vt:lpstr>PowerPoint Presentation</vt:lpstr>
      <vt:lpstr>Problem Reduction</vt:lpstr>
      <vt:lpstr>PowerPoint Presentation</vt:lpstr>
      <vt:lpstr>The AO* Algorithm</vt:lpstr>
      <vt:lpstr>Algorithm: AO*</vt:lpstr>
      <vt:lpstr>PowerPoint Presentation</vt:lpstr>
      <vt:lpstr>Constraint Satisfaction</vt:lpstr>
      <vt:lpstr>PowerPoint Presentation</vt:lpstr>
      <vt:lpstr>Means-Ends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Bhumika Bhatt</dc:creator>
  <cp:lastModifiedBy>sagar darji</cp:lastModifiedBy>
  <cp:revision>93</cp:revision>
  <dcterms:created xsi:type="dcterms:W3CDTF">2020-01-16T09:00:47Z</dcterms:created>
  <dcterms:modified xsi:type="dcterms:W3CDTF">2020-12-30T06:38:47Z</dcterms:modified>
</cp:coreProperties>
</file>