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82" r:id="rId23"/>
    <p:sldId id="278" r:id="rId24"/>
    <p:sldId id="281" r:id="rId25"/>
    <p:sldId id="279" r:id="rId26"/>
    <p:sldId id="280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DF1-DCF9-42F9-94C2-E05AA619029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BC3C-EB74-47E6-9E3A-E2D45A81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DF1-DCF9-42F9-94C2-E05AA619029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BC3C-EB74-47E6-9E3A-E2D45A81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DF1-DCF9-42F9-94C2-E05AA619029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BC3C-EB74-47E6-9E3A-E2D45A81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DF1-DCF9-42F9-94C2-E05AA619029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BC3C-EB74-47E6-9E3A-E2D45A81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DF1-DCF9-42F9-94C2-E05AA619029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BC3C-EB74-47E6-9E3A-E2D45A81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DF1-DCF9-42F9-94C2-E05AA619029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BC3C-EB74-47E6-9E3A-E2D45A81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DF1-DCF9-42F9-94C2-E05AA619029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BC3C-EB74-47E6-9E3A-E2D45A81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DF1-DCF9-42F9-94C2-E05AA619029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BC3C-EB74-47E6-9E3A-E2D45A81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7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DF1-DCF9-42F9-94C2-E05AA619029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BC3C-EB74-47E6-9E3A-E2D45A81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DF1-DCF9-42F9-94C2-E05AA619029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BC3C-EB74-47E6-9E3A-E2D45A81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DF1-DCF9-42F9-94C2-E05AA619029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BC3C-EB74-47E6-9E3A-E2D45A81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DDF1-DCF9-42F9-94C2-E05AA619029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BC3C-EB74-47E6-9E3A-E2D45A81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8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927" y="1223969"/>
            <a:ext cx="8825658" cy="26776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927" y="4584197"/>
            <a:ext cx="8825658" cy="8614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 between Facts and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Knowledge is a collection of facts from some domain.</a:t>
            </a:r>
            <a:endParaRPr lang="en-US" sz="2800" dirty="0"/>
          </a:p>
          <a:p>
            <a:pPr lvl="1"/>
            <a:r>
              <a:rPr lang="en-US" sz="3200" dirty="0"/>
              <a:t>We need a representation of "facts“ that can be manipulated by a program.</a:t>
            </a:r>
            <a:endParaRPr lang="en-US" sz="2800" dirty="0"/>
          </a:p>
          <a:p>
            <a:pPr lvl="1"/>
            <a:r>
              <a:rPr lang="en-US" sz="3200" dirty="0"/>
              <a:t>Normal English is insufficient, too hard currently for a computer program to draw inferences in natural languages.</a:t>
            </a:r>
            <a:endParaRPr lang="en-US" sz="2800" dirty="0"/>
          </a:p>
          <a:p>
            <a:pPr lvl="1"/>
            <a:r>
              <a:rPr lang="en-US" sz="3200" dirty="0"/>
              <a:t>Thus some symbolic representation is necessary.</a:t>
            </a:r>
            <a:endParaRPr lang="en-US" sz="28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348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8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287" y="518585"/>
            <a:ext cx="8325044" cy="5098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7475" y="6311900"/>
            <a:ext cx="45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of Facts</a:t>
            </a:r>
          </a:p>
        </p:txBody>
      </p:sp>
    </p:spTree>
    <p:extLst>
      <p:ext uri="{BB962C8B-B14F-4D97-AF65-F5344CB8AC3E}">
        <p14:creationId xmlns:p14="http://schemas.microsoft.com/office/powerpoint/2010/main" val="277120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Approaches to knowledge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364776"/>
            <a:ext cx="11477767" cy="53362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200" dirty="0"/>
              <a:t>A good knowledge representation enables fast and accurate access to knowledge and understanding of the content.</a:t>
            </a:r>
            <a:endParaRPr lang="en-US" dirty="0"/>
          </a:p>
          <a:p>
            <a:pPr lvl="0"/>
            <a:r>
              <a:rPr lang="en-US" sz="3200" dirty="0"/>
              <a:t>A knowledge representation system should have following properties.</a:t>
            </a:r>
            <a:endParaRPr lang="en-US" dirty="0"/>
          </a:p>
          <a:p>
            <a:pPr lvl="1"/>
            <a:r>
              <a:rPr lang="en-US" sz="2800" dirty="0"/>
              <a:t>Representational Adequacy</a:t>
            </a:r>
            <a:endParaRPr lang="en-US" dirty="0"/>
          </a:p>
          <a:p>
            <a:pPr lvl="2"/>
            <a:r>
              <a:rPr lang="en-US" sz="2400" dirty="0"/>
              <a:t>The ability to represent all kinds of knowledge that are needed in that domain.</a:t>
            </a:r>
            <a:endParaRPr lang="en-US" dirty="0"/>
          </a:p>
          <a:p>
            <a:pPr lvl="1"/>
            <a:r>
              <a:rPr lang="en-US" sz="2800" dirty="0"/>
              <a:t>Inferential Adequacy</a:t>
            </a:r>
            <a:endParaRPr lang="en-US" dirty="0"/>
          </a:p>
          <a:p>
            <a:pPr lvl="2"/>
            <a:r>
              <a:rPr lang="en-US" sz="2400" dirty="0"/>
              <a:t>The ability to manipulate the representational structures to derive new structures corresponding to new knowledge inferred from old.</a:t>
            </a:r>
            <a:endParaRPr lang="en-US" dirty="0"/>
          </a:p>
          <a:p>
            <a:pPr lvl="1"/>
            <a:r>
              <a:rPr lang="en-US" sz="2800" dirty="0"/>
              <a:t>Inferential Efficiency</a:t>
            </a:r>
            <a:endParaRPr lang="en-US" dirty="0"/>
          </a:p>
          <a:p>
            <a:pPr lvl="2"/>
            <a:r>
              <a:rPr lang="en-US" sz="2400" dirty="0"/>
              <a:t>The ability to incorporate additional information into the knowledge structure that can be used to focus the attention of the inference mechanisms in the most promising direction.</a:t>
            </a:r>
          </a:p>
          <a:p>
            <a:pPr lvl="1"/>
            <a:r>
              <a:rPr lang="en-US" sz="2800" dirty="0" err="1"/>
              <a:t>Acquisitional</a:t>
            </a:r>
            <a:r>
              <a:rPr lang="en-US" sz="2800" dirty="0"/>
              <a:t> Efficiency</a:t>
            </a:r>
            <a:endParaRPr lang="en-US" dirty="0"/>
          </a:p>
          <a:p>
            <a:pPr lvl="2"/>
            <a:r>
              <a:rPr lang="en-US" sz="2400" dirty="0"/>
              <a:t>The ability to acquire new knowledge using automatic methods wherever possible rather than reliance on human intervention.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9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r>
              <a:rPr lang="en-US" b="1" dirty="0"/>
              <a:t>Knowledge Representation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476"/>
            <a:ext cx="10515600" cy="564652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Relational Knowledge :</a:t>
            </a:r>
            <a:endParaRPr lang="en-US" sz="2400" dirty="0"/>
          </a:p>
          <a:p>
            <a:pPr lvl="1"/>
            <a:r>
              <a:rPr lang="en-US" dirty="0"/>
              <a:t>The simplest way to represent declarative facts is as a set of relations of the same sort used in the database system.</a:t>
            </a:r>
            <a:endParaRPr lang="en-US" sz="2000" dirty="0"/>
          </a:p>
          <a:p>
            <a:pPr lvl="1"/>
            <a:r>
              <a:rPr lang="en-US" dirty="0"/>
              <a:t>Provides a framework to compare two objects based on equivalent attributes.</a:t>
            </a:r>
            <a:endParaRPr lang="en-US" sz="2000" dirty="0"/>
          </a:p>
          <a:p>
            <a:pPr lvl="1"/>
            <a:r>
              <a:rPr lang="en-US" dirty="0"/>
              <a:t>Any instance in which two different objects are compared is a relational type of knowledge.</a:t>
            </a:r>
            <a:endParaRPr lang="en-US" sz="2000" dirty="0"/>
          </a:p>
          <a:p>
            <a:pPr lvl="1"/>
            <a:r>
              <a:rPr lang="en-US" dirty="0"/>
              <a:t>The table below shows a simple way to store facts.</a:t>
            </a:r>
            <a:endParaRPr lang="en-US" sz="2000" dirty="0"/>
          </a:p>
          <a:p>
            <a:pPr lvl="2"/>
            <a:r>
              <a:rPr lang="en-US" dirty="0"/>
              <a:t>The facts about a set of objects are put systematically in columns.</a:t>
            </a:r>
            <a:endParaRPr lang="en-US" sz="1800" dirty="0"/>
          </a:p>
          <a:p>
            <a:pPr lvl="2"/>
            <a:r>
              <a:rPr lang="en-US" dirty="0"/>
              <a:t>This representation provides little opportunity for inference.</a:t>
            </a:r>
          </a:p>
          <a:p>
            <a:pPr lvl="2"/>
            <a:r>
              <a:rPr lang="en-US" dirty="0"/>
              <a:t>Given the facts it is not possible to answer simple question such as :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4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“Who is the heaviest player?”</a:t>
            </a:r>
          </a:p>
          <a:p>
            <a:pPr lvl="2"/>
            <a:r>
              <a:rPr lang="en-US" sz="2400" dirty="0"/>
              <a:t>But if a procedure for finding heaviest player is provided, then these facts will enable that procedure to compute an answer.</a:t>
            </a:r>
            <a:endParaRPr lang="en-US" dirty="0"/>
          </a:p>
          <a:p>
            <a:pPr lvl="2"/>
            <a:r>
              <a:rPr lang="en-US" sz="2400" dirty="0"/>
              <a:t>We can ask things like who "bats – left" and "throws – right".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62320"/>
              </p:ext>
            </p:extLst>
          </p:nvPr>
        </p:nvGraphicFramePr>
        <p:xfrm>
          <a:off x="2825086" y="1932729"/>
          <a:ext cx="5704765" cy="198417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42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554">
                <a:tc>
                  <a:txBody>
                    <a:bodyPr/>
                    <a:lstStyle/>
                    <a:p>
                      <a:pPr marL="95250" marR="914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Player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3695" marR="35242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Height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 marR="3327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Weight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14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Bats - Throws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pPr marL="95250" marR="9144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Aaron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3695" marR="34734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6-0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 marR="32829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180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8953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Right - Right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87">
                <a:tc>
                  <a:txBody>
                    <a:bodyPr/>
                    <a:lstStyle/>
                    <a:p>
                      <a:pPr marL="92075" marR="9144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Mays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3695" marR="34544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5-10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 marR="32829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8953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Right - Right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pPr marL="93980" marR="9144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Ruth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3695" marR="34988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 marR="32829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8636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Left - Left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662">
                <a:tc>
                  <a:txBody>
                    <a:bodyPr/>
                    <a:lstStyle/>
                    <a:p>
                      <a:pPr marL="93980" marR="9144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Williams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3695" marR="34988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6-3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 marR="32829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080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Left - Right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34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773"/>
            <a:ext cx="10515600" cy="601319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Inheritable Knowledge</a:t>
            </a:r>
          </a:p>
          <a:p>
            <a:pPr lvl="1"/>
            <a:r>
              <a:rPr lang="en-US" sz="2800" dirty="0"/>
              <a:t>Here the knowledge elements inherit attributes from their parents.</a:t>
            </a:r>
            <a:endParaRPr lang="en-US" dirty="0"/>
          </a:p>
          <a:p>
            <a:pPr lvl="1"/>
            <a:r>
              <a:rPr lang="en-US" sz="2800" dirty="0"/>
              <a:t>The knowledge is embodied in the design hierarchies found in the functional, physical and process domains.</a:t>
            </a:r>
            <a:endParaRPr lang="en-US" dirty="0"/>
          </a:p>
          <a:p>
            <a:pPr lvl="1"/>
            <a:r>
              <a:rPr lang="en-US" sz="2800" dirty="0"/>
              <a:t>Within the hierarchy, elements inherit attributes from their parents, but in many cases not all attributes of the parent elements be prescribed to the child elements.</a:t>
            </a:r>
            <a:endParaRPr lang="en-US" dirty="0"/>
          </a:p>
          <a:p>
            <a:pPr lvl="1"/>
            <a:r>
              <a:rPr lang="en-US" sz="2800" dirty="0"/>
              <a:t>The inheritance is a powerful form of inference, but not adequate.</a:t>
            </a:r>
            <a:endParaRPr lang="en-US" dirty="0"/>
          </a:p>
          <a:p>
            <a:pPr lvl="1"/>
            <a:r>
              <a:rPr lang="en-US" sz="2800" dirty="0"/>
              <a:t>The basic KR (Knowledge Representation) needs to be augmented with inference mechanism.</a:t>
            </a:r>
            <a:endParaRPr lang="en-US" dirty="0"/>
          </a:p>
          <a:p>
            <a:pPr lvl="1"/>
            <a:r>
              <a:rPr lang="en-US" sz="2800" dirty="0"/>
              <a:t>Property inheritance: The objects or elements of specific classes inherit attributes and values from more general classes.</a:t>
            </a:r>
            <a:endParaRPr lang="en-US" dirty="0"/>
          </a:p>
          <a:p>
            <a:pPr lvl="1"/>
            <a:r>
              <a:rPr lang="en-US" sz="2800" dirty="0"/>
              <a:t>The classes are organized in a generalized hierarchy.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4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42982" cy="4351338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Boxed nodes -- objects and values of attributes of objects.</a:t>
            </a:r>
            <a:endParaRPr lang="en-US" sz="1800" dirty="0"/>
          </a:p>
          <a:p>
            <a:pPr lvl="2"/>
            <a:r>
              <a:rPr lang="en-US" dirty="0"/>
              <a:t>Arrows -- point from object to its value.</a:t>
            </a:r>
            <a:endParaRPr lang="en-US" sz="1800" dirty="0"/>
          </a:p>
          <a:p>
            <a:pPr lvl="2"/>
            <a:r>
              <a:rPr lang="en-US" dirty="0"/>
              <a:t>This structure is known as a slot and filler structure, semantic network or a collection of frames.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image1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219" y="365125"/>
            <a:ext cx="5734581" cy="57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0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/>
              <a:t>The steps to retrieve a value for an attribute of an instance object:</a:t>
            </a:r>
            <a:endParaRPr lang="en-US" sz="2000" b="1" dirty="0"/>
          </a:p>
          <a:p>
            <a:pPr lvl="0"/>
            <a:r>
              <a:rPr lang="en-US" dirty="0"/>
              <a:t>Find the object in the knowledge base</a:t>
            </a:r>
            <a:endParaRPr lang="en-US" sz="2400" dirty="0"/>
          </a:p>
          <a:p>
            <a:pPr lvl="0"/>
            <a:r>
              <a:rPr lang="en-US" dirty="0"/>
              <a:t>If there is a value for the attribute report it</a:t>
            </a:r>
            <a:endParaRPr lang="en-US" sz="2400" dirty="0"/>
          </a:p>
          <a:p>
            <a:pPr lvl="0"/>
            <a:r>
              <a:rPr lang="en-US" dirty="0"/>
              <a:t>Otherwise look for a value of an instance, if none fail</a:t>
            </a:r>
            <a:endParaRPr lang="en-US" sz="2400" dirty="0"/>
          </a:p>
          <a:p>
            <a:pPr lvl="0"/>
            <a:r>
              <a:rPr lang="en-US" dirty="0"/>
              <a:t>Otherwise go to that node and find a value for the attribute and then report it</a:t>
            </a:r>
            <a:endParaRPr lang="en-US" sz="2400" dirty="0"/>
          </a:p>
          <a:p>
            <a:pPr lvl="0"/>
            <a:r>
              <a:rPr lang="en-US" dirty="0"/>
              <a:t>Otherwise search through using </a:t>
            </a:r>
            <a:r>
              <a:rPr lang="en-US" b="1" u="sng" dirty="0"/>
              <a:t>is a</a:t>
            </a:r>
            <a:r>
              <a:rPr lang="en-US" dirty="0"/>
              <a:t> until a value is found for the attribute.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2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Inferential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19366"/>
            <a:ext cx="11546006" cy="5227093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/>
              <a:t>This knowledge generates new information from the given information.</a:t>
            </a:r>
            <a:endParaRPr lang="en-US" sz="2000" dirty="0"/>
          </a:p>
          <a:p>
            <a:pPr lvl="1"/>
            <a:r>
              <a:rPr lang="en-US" dirty="0"/>
              <a:t>This new information does not require further data gathering form source, but does require analysis of the given information to generate new knowledge.</a:t>
            </a:r>
            <a:endParaRPr lang="en-US" sz="2000" dirty="0"/>
          </a:p>
          <a:p>
            <a:pPr lvl="1"/>
            <a:r>
              <a:rPr lang="en-US" dirty="0"/>
              <a:t>Example: given a set of relations and values, one may infer other values or relations. A predicate logic (a mathematical deduction) is used to infer from a set of attributes. Inference through predicate logic uses a set of logical operations to relate individual data.</a:t>
            </a:r>
            <a:endParaRPr lang="en-US" sz="2000" dirty="0"/>
          </a:p>
          <a:p>
            <a:pPr lvl="1"/>
            <a:r>
              <a:rPr lang="en-US" dirty="0"/>
              <a:t>Represent knowledge as formal logic:</a:t>
            </a:r>
            <a:endParaRPr lang="en-US" sz="2000" dirty="0"/>
          </a:p>
          <a:p>
            <a:r>
              <a:rPr lang="en-US" b="1" u="sng" dirty="0"/>
              <a:t>All dogs have tails </a:t>
            </a:r>
            <a:r>
              <a:rPr lang="en-US" b="1" i="1" u="sng" dirty="0"/>
              <a:t>∀x: dog(x) → </a:t>
            </a:r>
            <a:r>
              <a:rPr lang="en-US" b="1" i="1" u="sng" dirty="0" err="1"/>
              <a:t>hastail</a:t>
            </a:r>
            <a:r>
              <a:rPr lang="en-US" b="1" i="1" u="sng" dirty="0"/>
              <a:t>(x)</a:t>
            </a:r>
            <a:endParaRPr lang="en-US" sz="2400" b="1" u="sng" dirty="0"/>
          </a:p>
          <a:p>
            <a:pPr lvl="1"/>
            <a:r>
              <a:rPr lang="en-US" dirty="0"/>
              <a:t>Advantages:</a:t>
            </a:r>
            <a:endParaRPr lang="en-US" sz="2000" dirty="0"/>
          </a:p>
          <a:p>
            <a:pPr lvl="2"/>
            <a:r>
              <a:rPr lang="en-US" dirty="0"/>
              <a:t>A set of strict rules.</a:t>
            </a:r>
            <a:endParaRPr lang="en-US" sz="1800" dirty="0"/>
          </a:p>
          <a:p>
            <a:pPr lvl="2"/>
            <a:r>
              <a:rPr lang="en-US" dirty="0"/>
              <a:t>Can be used to derive more facts.</a:t>
            </a:r>
            <a:endParaRPr lang="en-US" sz="1800" dirty="0"/>
          </a:p>
          <a:p>
            <a:pPr lvl="2"/>
            <a:r>
              <a:rPr lang="en-US" dirty="0"/>
              <a:t>Truths of new statements can be verified.</a:t>
            </a:r>
            <a:endParaRPr lang="en-US" sz="1800" dirty="0"/>
          </a:p>
          <a:p>
            <a:pPr lvl="2"/>
            <a:r>
              <a:rPr lang="en-US" dirty="0"/>
              <a:t>Guaranteed correctness.</a:t>
            </a:r>
          </a:p>
          <a:p>
            <a:pPr lvl="1"/>
            <a:r>
              <a:rPr lang="en-US" dirty="0"/>
              <a:t>Many inference procedures available to implement standard rules of logic popular in AI</a:t>
            </a:r>
            <a:r>
              <a:rPr lang="en-US" sz="2000" dirty="0"/>
              <a:t> </a:t>
            </a:r>
            <a:r>
              <a:rPr lang="en-US" dirty="0"/>
              <a:t>systems. </a:t>
            </a:r>
            <a:r>
              <a:rPr lang="en-US" dirty="0" err="1"/>
              <a:t>e.g</a:t>
            </a:r>
            <a:r>
              <a:rPr lang="en-US" dirty="0"/>
              <a:t> Automated theorem proving.</a:t>
            </a:r>
          </a:p>
          <a:p>
            <a:pPr marL="914400" lvl="2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7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Procedural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 representation in which the control information, to use the knowledge, is embedded in the knowledge itself. For example, computer programs, directions, and recipes; these indicate specific use or implementation;</a:t>
            </a:r>
            <a:endParaRPr lang="en-US" sz="2000" dirty="0"/>
          </a:p>
          <a:p>
            <a:pPr lvl="1"/>
            <a:r>
              <a:rPr lang="en-US" dirty="0"/>
              <a:t>Knowledge is encoded in some procedures, small programs that know how to do specific things, how to proceed.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1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Knowledge Representation Issues 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91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286602"/>
            <a:ext cx="10780594" cy="6141493"/>
          </a:xfrm>
        </p:spPr>
        <p:txBody>
          <a:bodyPr/>
          <a:lstStyle/>
          <a:p>
            <a:pPr lvl="1"/>
            <a:r>
              <a:rPr lang="en-US" b="1" dirty="0"/>
              <a:t>Advantages:</a:t>
            </a:r>
            <a:endParaRPr lang="en-US" sz="2000" b="1" dirty="0"/>
          </a:p>
          <a:p>
            <a:pPr lvl="2"/>
            <a:r>
              <a:rPr lang="en-US" dirty="0"/>
              <a:t>Heuristic or domain specific knowledge can be represented.</a:t>
            </a:r>
            <a:endParaRPr lang="en-US" sz="1800" dirty="0"/>
          </a:p>
          <a:p>
            <a:pPr lvl="2"/>
            <a:r>
              <a:rPr lang="en-US" dirty="0"/>
              <a:t>Extended logical inferences, such as default reasoning facilitated.</a:t>
            </a:r>
            <a:endParaRPr lang="en-US" sz="1800" dirty="0"/>
          </a:p>
          <a:p>
            <a:pPr lvl="2"/>
            <a:r>
              <a:rPr lang="en-US" dirty="0"/>
              <a:t>Side effects of actions may be modeled. Some rules may become false in time. Keeping track of this in large systems may be tricky.</a:t>
            </a:r>
            <a:endParaRPr lang="en-US" sz="1800" dirty="0"/>
          </a:p>
          <a:p>
            <a:pPr lvl="1"/>
            <a:r>
              <a:rPr lang="en-US" b="1" dirty="0"/>
              <a:t>Disadvantages:</a:t>
            </a:r>
            <a:endParaRPr lang="en-US" sz="2000" b="1" dirty="0"/>
          </a:p>
          <a:p>
            <a:pPr lvl="2"/>
            <a:r>
              <a:rPr lang="en-US" dirty="0"/>
              <a:t>Completeness -- not all cases may be represented.</a:t>
            </a:r>
            <a:endParaRPr lang="en-US" sz="1800" dirty="0"/>
          </a:p>
          <a:p>
            <a:pPr lvl="2"/>
            <a:r>
              <a:rPr lang="en-US" dirty="0"/>
              <a:t>Consistency -- not all deductions may be correct. </a:t>
            </a:r>
            <a:r>
              <a:rPr lang="en-US" dirty="0" err="1"/>
              <a:t>e.g</a:t>
            </a:r>
            <a:r>
              <a:rPr lang="en-US" dirty="0"/>
              <a:t> If we know that Fred is a bird we might deduce that Fred can fly. Later we might discover that Fred is an emu.</a:t>
            </a:r>
            <a:endParaRPr lang="en-US" sz="1800" dirty="0"/>
          </a:p>
          <a:p>
            <a:pPr lvl="2"/>
            <a:r>
              <a:rPr lang="en-US" dirty="0"/>
              <a:t>Modularity is sacrificed. Changes in knowledge base might have far-reaching effects.</a:t>
            </a:r>
            <a:endParaRPr lang="en-US" sz="1800" dirty="0"/>
          </a:p>
          <a:p>
            <a:pPr lvl="2"/>
            <a:r>
              <a:rPr lang="en-US" dirty="0"/>
              <a:t>Cumbersome control information.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2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Issues in Knowledge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8"/>
            <a:ext cx="10515600" cy="5308978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The fundamental goal of Knowledge Representation is to facilitate inference (conclusions) from knowledge.</a:t>
            </a:r>
            <a:endParaRPr lang="en-US" sz="2600" dirty="0"/>
          </a:p>
          <a:p>
            <a:pPr lvl="0"/>
            <a:r>
              <a:rPr lang="en-US" sz="3000" dirty="0"/>
              <a:t>The issues that arise while using KR techniques are many. Some of these are explained below.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22752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61" y="733804"/>
            <a:ext cx="10515600" cy="4351338"/>
          </a:xfrm>
        </p:spPr>
        <p:txBody>
          <a:bodyPr>
            <a:normAutofit fontScale="92500"/>
          </a:bodyPr>
          <a:lstStyle/>
          <a:p>
            <a:pPr lvl="0"/>
            <a:r>
              <a:rPr lang="en-US" sz="3000" b="1" dirty="0"/>
              <a:t>Important Attributes :</a:t>
            </a:r>
          </a:p>
          <a:p>
            <a:pPr lvl="1"/>
            <a:r>
              <a:rPr lang="en-US" sz="2600" dirty="0"/>
              <a:t>Any attribute of objects so basic that they occur in almost every problem domain?</a:t>
            </a:r>
            <a:endParaRPr lang="en-US" sz="2200" dirty="0"/>
          </a:p>
          <a:p>
            <a:pPr lvl="1"/>
            <a:r>
              <a:rPr lang="en-US" sz="2600" dirty="0"/>
              <a:t>There are two attributes "instance" and "</a:t>
            </a:r>
            <a:r>
              <a:rPr lang="en-US" sz="2600" dirty="0" err="1"/>
              <a:t>isa</a:t>
            </a:r>
            <a:r>
              <a:rPr lang="en-US" sz="2600" dirty="0"/>
              <a:t>", that are of general significance. These attributes are important because they support property inheritance.</a:t>
            </a:r>
            <a:endParaRPr lang="en-US" sz="2200" dirty="0"/>
          </a:p>
          <a:p>
            <a:pPr lvl="0"/>
            <a:r>
              <a:rPr lang="en-US" sz="3000" b="1" dirty="0"/>
              <a:t>Relationship among attributes:</a:t>
            </a:r>
          </a:p>
          <a:p>
            <a:pPr lvl="1"/>
            <a:r>
              <a:rPr lang="en-US" sz="2600" dirty="0"/>
              <a:t>Any important relationship that exists among object attributes?</a:t>
            </a:r>
            <a:endParaRPr lang="en-US" sz="2200" dirty="0"/>
          </a:p>
          <a:p>
            <a:pPr lvl="1"/>
            <a:r>
              <a:rPr lang="en-US" sz="2600" dirty="0"/>
              <a:t>The attributes we use to describe objects are themselves entities that we represent.</a:t>
            </a:r>
            <a:endParaRPr lang="en-US" sz="2200" dirty="0"/>
          </a:p>
          <a:p>
            <a:pPr lvl="1"/>
            <a:r>
              <a:rPr lang="en-US" sz="2600" dirty="0"/>
              <a:t>The relationship between the attributes of an object, independent of specific knowledge they encode, may hold properties like: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1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682388"/>
            <a:ext cx="11027391" cy="5950424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Inverses - This is about consistency check, while a value is added to one attribute. The entities are related to each other in many different ways.</a:t>
            </a:r>
          </a:p>
          <a:p>
            <a:pPr lvl="0"/>
            <a:r>
              <a:rPr lang="en-US" dirty="0"/>
              <a:t>Existence in an </a:t>
            </a:r>
            <a:r>
              <a:rPr lang="en-US" i="1" dirty="0" err="1"/>
              <a:t>isa</a:t>
            </a:r>
            <a:r>
              <a:rPr lang="en-US" i="1" dirty="0"/>
              <a:t> </a:t>
            </a:r>
            <a:r>
              <a:rPr lang="en-US" dirty="0"/>
              <a:t>hierarchy - This is about generalization-specialization, like, classes of objects and specialized subsets of those classes, there are attributes and specialization of attributes. For example, the attribute height is a specialization of general attribute physical-size which is, in turn, a specialization of physical-attribute. These generalization-specialization relationships are important for attributes because they support inheritance.</a:t>
            </a:r>
          </a:p>
          <a:p>
            <a:pPr lvl="0"/>
            <a:r>
              <a:rPr lang="en-US" dirty="0"/>
              <a:t>Techniques for reasoning about values - This is about reasoning values of attributes not given explicitly. Several kinds of information are used in reasoning, like,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34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/>
          </a:bodyPr>
          <a:lstStyle/>
          <a:p>
            <a:r>
              <a:rPr lang="en-US" sz="3200" dirty="0"/>
              <a:t>height : must be in a unit of length,</a:t>
            </a:r>
          </a:p>
          <a:p>
            <a:r>
              <a:rPr lang="en-US" sz="3200" dirty="0"/>
              <a:t>Age: of person cannot be greater than the age of person's parents.</a:t>
            </a:r>
          </a:p>
          <a:p>
            <a:r>
              <a:rPr lang="en-US" sz="3200" dirty="0"/>
              <a:t>The values are often specified when a knowledge base is created.</a:t>
            </a:r>
          </a:p>
          <a:p>
            <a:pPr lvl="0"/>
            <a:r>
              <a:rPr lang="en-US" sz="3200" dirty="0"/>
              <a:t>Single valued attributes - This is about a specific attribute that is guaranteed to take a unique value. For example, a baseball player can at time have only a single height and be a member of only one team. KR systems take different approaches to provide support for single valued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9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259307"/>
            <a:ext cx="11586949" cy="64008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/>
              <a:t>Choosing Granularity :</a:t>
            </a:r>
          </a:p>
          <a:p>
            <a:pPr lvl="1"/>
            <a:r>
              <a:rPr lang="en-US" sz="3200" dirty="0"/>
              <a:t>At what level of detail should the knowledge be represented?</a:t>
            </a:r>
            <a:endParaRPr lang="en-US" sz="2800" dirty="0"/>
          </a:p>
          <a:p>
            <a:pPr lvl="1"/>
            <a:r>
              <a:rPr lang="en-US" sz="3200" dirty="0"/>
              <a:t>Regardless of the KR formalism, it is necessary to know :</a:t>
            </a:r>
            <a:endParaRPr lang="en-US" sz="2800" dirty="0"/>
          </a:p>
          <a:p>
            <a:pPr lvl="2"/>
            <a:r>
              <a:rPr lang="en-US" sz="2800" dirty="0"/>
              <a:t>At what level should the knowledge be represented and what are the primitives?"</a:t>
            </a:r>
            <a:endParaRPr lang="en-US" sz="2400" dirty="0"/>
          </a:p>
          <a:p>
            <a:pPr lvl="2"/>
            <a:r>
              <a:rPr lang="en-US" sz="2800" dirty="0"/>
              <a:t>Should there be a small number or should there be a large number of low-level primitives or High-level facts.</a:t>
            </a:r>
            <a:endParaRPr lang="en-US" sz="2400" dirty="0"/>
          </a:p>
          <a:p>
            <a:pPr lvl="2"/>
            <a:r>
              <a:rPr lang="en-US" sz="2800" dirty="0"/>
              <a:t>High-level facts may not be adequate for inference while Low-level primitives may require a lot of storage.</a:t>
            </a:r>
            <a:endParaRPr lang="en-US" sz="2400" dirty="0"/>
          </a:p>
          <a:p>
            <a:pPr lvl="1"/>
            <a:r>
              <a:rPr lang="en-US" sz="3200" dirty="0"/>
              <a:t>Example of Granularity :</a:t>
            </a:r>
            <a:endParaRPr lang="en-US" sz="2800" dirty="0"/>
          </a:p>
          <a:p>
            <a:pPr lvl="2"/>
            <a:r>
              <a:rPr lang="en-US" sz="2800" dirty="0"/>
              <a:t>Suppose we are interested in following facts: John spotted Sue.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23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>
            <a:normAutofit/>
          </a:bodyPr>
          <a:lstStyle/>
          <a:p>
            <a:r>
              <a:rPr lang="en-US" sz="3600" dirty="0"/>
              <a:t>This could be represented as</a:t>
            </a:r>
          </a:p>
          <a:p>
            <a:r>
              <a:rPr lang="en-US" sz="3600" b="1" dirty="0"/>
              <a:t>Spotted (agent(John), object (Sue))</a:t>
            </a:r>
          </a:p>
          <a:p>
            <a:pPr lvl="3"/>
            <a:r>
              <a:rPr lang="en-US" sz="2800" dirty="0"/>
              <a:t>Such a representation would make it easy to answer questions such are :</a:t>
            </a:r>
            <a:endParaRPr lang="en-US" sz="2400" dirty="0"/>
          </a:p>
          <a:p>
            <a:pPr lvl="4"/>
            <a:r>
              <a:rPr lang="en-US" sz="2800" dirty="0"/>
              <a:t>Who spotted Sue? Suppose we want to know :</a:t>
            </a:r>
            <a:endParaRPr lang="en-US" sz="2400" dirty="0"/>
          </a:p>
          <a:p>
            <a:pPr lvl="4"/>
            <a:r>
              <a:rPr lang="en-US" sz="2800" dirty="0"/>
              <a:t>Did John see Sue?</a:t>
            </a:r>
            <a:endParaRPr lang="en-US" sz="2400" dirty="0"/>
          </a:p>
          <a:p>
            <a:pPr lvl="3"/>
            <a:r>
              <a:rPr lang="en-US" sz="2800" dirty="0"/>
              <a:t>Given only one fact, we cannot discover that answer.</a:t>
            </a:r>
            <a:endParaRPr lang="en-US" sz="2400" dirty="0"/>
          </a:p>
          <a:p>
            <a:pPr lvl="3"/>
            <a:r>
              <a:rPr lang="en-US" sz="2800" dirty="0"/>
              <a:t>We can add other facts, such as</a:t>
            </a:r>
            <a:endParaRPr lang="en-US" sz="2400" dirty="0"/>
          </a:p>
          <a:p>
            <a:r>
              <a:rPr lang="en-US" sz="3600" b="1" dirty="0"/>
              <a:t>Spotted (x , y) → saw (x , y)</a:t>
            </a:r>
          </a:p>
          <a:p>
            <a:pPr lvl="3"/>
            <a:r>
              <a:rPr lang="en-US" sz="2800" dirty="0"/>
              <a:t>We can now infer the answer to the question.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24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286603"/>
            <a:ext cx="11791666" cy="6428096"/>
          </a:xfrm>
        </p:spPr>
        <p:txBody>
          <a:bodyPr>
            <a:normAutofit/>
          </a:bodyPr>
          <a:lstStyle/>
          <a:p>
            <a:pPr lvl="0" algn="just"/>
            <a:r>
              <a:rPr lang="en-US" b="1" dirty="0"/>
              <a:t>Set of objects :</a:t>
            </a:r>
          </a:p>
          <a:p>
            <a:pPr lvl="1" algn="just"/>
            <a:r>
              <a:rPr lang="en-US" sz="2800" dirty="0"/>
              <a:t>How should sets of objects be represented?</a:t>
            </a:r>
            <a:endParaRPr lang="en-US" dirty="0"/>
          </a:p>
          <a:p>
            <a:pPr lvl="1" algn="just"/>
            <a:r>
              <a:rPr lang="en-US" sz="2800" dirty="0"/>
              <a:t>There are certain properties of objects that are true as member of a set but not as individual;</a:t>
            </a:r>
            <a:endParaRPr lang="en-US" dirty="0"/>
          </a:p>
          <a:p>
            <a:pPr lvl="2" algn="just"/>
            <a:r>
              <a:rPr lang="en-US" sz="2400" dirty="0"/>
              <a:t>Example : Consider the assertion made in the sentences : "</a:t>
            </a:r>
            <a:r>
              <a:rPr lang="en-US" sz="2400" b="1" u="sng" dirty="0"/>
              <a:t>there are more sheep than people in Australia</a:t>
            </a:r>
            <a:r>
              <a:rPr lang="en-US" sz="2400" dirty="0"/>
              <a:t>", and "</a:t>
            </a:r>
            <a:r>
              <a:rPr lang="en-US" sz="2400" b="1" dirty="0"/>
              <a:t>English speakers can be found all over the world</a:t>
            </a:r>
            <a:r>
              <a:rPr lang="en-US" sz="2400" dirty="0"/>
              <a:t>."</a:t>
            </a:r>
            <a:br>
              <a:rPr lang="en-US" sz="3200" dirty="0"/>
            </a:br>
            <a:r>
              <a:rPr lang="en-US" sz="900" dirty="0"/>
              <a:t> </a:t>
            </a:r>
            <a:endParaRPr lang="en-US" sz="3200" dirty="0"/>
          </a:p>
          <a:p>
            <a:pPr lvl="2" algn="just"/>
            <a:r>
              <a:rPr lang="en-US" sz="2400" dirty="0"/>
              <a:t>To describe these facts, the only way is to attach assertion to the sets representing people, sheep, and English.</a:t>
            </a:r>
            <a:endParaRPr lang="en-US" dirty="0"/>
          </a:p>
          <a:p>
            <a:pPr lvl="2" algn="just"/>
            <a:r>
              <a:rPr lang="en-US" sz="2400" dirty="0"/>
              <a:t>The reason to represent sets of objects is: If a property is true for all or most elements of a set, then it is more efficient to associate it once with the set rather than to associate it explicitly with every elements of the set .</a:t>
            </a:r>
            <a:endParaRPr lang="en-US" dirty="0"/>
          </a:p>
          <a:p>
            <a:pPr lvl="2" algn="just"/>
            <a:r>
              <a:rPr lang="en-US" sz="2400" dirty="0"/>
              <a:t>This is done,</a:t>
            </a:r>
            <a:endParaRPr lang="en-US" dirty="0"/>
          </a:p>
          <a:p>
            <a:pPr lvl="4" algn="just">
              <a:buFont typeface="Courier New" panose="02070309020205020404" pitchFamily="49" charset="0"/>
              <a:buChar char="o"/>
            </a:pPr>
            <a:r>
              <a:rPr lang="en-US" sz="2400" dirty="0"/>
              <a:t>in logical representation through the use of universal quantifier, and</a:t>
            </a:r>
            <a:endParaRPr lang="en-US" dirty="0"/>
          </a:p>
          <a:p>
            <a:pPr lvl="4" algn="just">
              <a:buFont typeface="Courier New" panose="02070309020205020404" pitchFamily="49" charset="0"/>
              <a:buChar char="o"/>
            </a:pPr>
            <a:r>
              <a:rPr lang="en-US" sz="2400" dirty="0"/>
              <a:t>in hierarchical structure where node represent sets and inheritance propagate set level assertion down to individual.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2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218364"/>
            <a:ext cx="11559654" cy="6639636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sz="3000" b="1" dirty="0"/>
              <a:t>Finding Right structure </a:t>
            </a:r>
            <a:r>
              <a:rPr lang="en-US" b="1" dirty="0"/>
              <a:t>:</a:t>
            </a:r>
          </a:p>
          <a:p>
            <a:pPr lvl="1" algn="just"/>
            <a:r>
              <a:rPr lang="en-US" sz="3200" dirty="0"/>
              <a:t>Given a large amount of knowledge stored in a database, how can relevant parts are accessed when they are needed?</a:t>
            </a:r>
            <a:endParaRPr lang="en-US" sz="2800" dirty="0"/>
          </a:p>
          <a:p>
            <a:pPr lvl="1" algn="just"/>
            <a:r>
              <a:rPr lang="en-US" sz="3200" dirty="0"/>
              <a:t>This is about access to right structure for describing a particular situation.</a:t>
            </a:r>
            <a:endParaRPr lang="en-US" sz="2800" dirty="0"/>
          </a:p>
          <a:p>
            <a:pPr lvl="1" algn="just"/>
            <a:r>
              <a:rPr lang="en-US" sz="3200" dirty="0"/>
              <a:t>This requires, selecting an initial structure and then revising the choice.</a:t>
            </a:r>
            <a:endParaRPr lang="en-US" sz="2800" dirty="0"/>
          </a:p>
          <a:p>
            <a:pPr lvl="1" algn="just"/>
            <a:r>
              <a:rPr lang="en-US" sz="3200" dirty="0"/>
              <a:t>While doing so, it is necessary to solve following problems :</a:t>
            </a:r>
            <a:endParaRPr lang="en-US" sz="2800" dirty="0"/>
          </a:p>
          <a:p>
            <a:pPr lvl="2" algn="just"/>
            <a:r>
              <a:rPr lang="en-US" sz="2800" dirty="0"/>
              <a:t>how to perform an initial selection of the most appropriate structure.</a:t>
            </a:r>
            <a:endParaRPr lang="en-US" sz="2400" dirty="0"/>
          </a:p>
          <a:p>
            <a:pPr lvl="2" algn="just"/>
            <a:r>
              <a:rPr lang="en-US" sz="2800" dirty="0"/>
              <a:t>how to fill in appropriate details from the current situations.</a:t>
            </a:r>
            <a:endParaRPr lang="en-US" sz="2400" dirty="0"/>
          </a:p>
          <a:p>
            <a:pPr lvl="2" algn="just"/>
            <a:r>
              <a:rPr lang="en-US" sz="2800" dirty="0"/>
              <a:t>how to find a better structure if the one chosen initially turns out not to be appropriate.</a:t>
            </a:r>
            <a:endParaRPr lang="en-US" sz="2400" dirty="0"/>
          </a:p>
          <a:p>
            <a:pPr lvl="2" algn="just"/>
            <a:r>
              <a:rPr lang="en-US" sz="2800" dirty="0"/>
              <a:t>what to do if none of the available structures is appropriate.</a:t>
            </a:r>
            <a:endParaRPr lang="en-US" sz="2400" dirty="0"/>
          </a:p>
          <a:p>
            <a:pPr lvl="2" algn="just"/>
            <a:r>
              <a:rPr lang="en-US" sz="2800" dirty="0"/>
              <a:t>when to create and remember a new structure.</a:t>
            </a:r>
            <a:endParaRPr lang="en-US" sz="2400" dirty="0"/>
          </a:p>
          <a:p>
            <a:pPr lvl="1" algn="just"/>
            <a:r>
              <a:rPr lang="en-US" sz="3200" dirty="0"/>
              <a:t>There is no good, general purpose method for solving all these problems. Some knowledge representation techniques solve some of these issues.</a:t>
            </a:r>
            <a:endParaRPr lang="en-US" sz="28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0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6396" y="0"/>
            <a:ext cx="10515600" cy="1325563"/>
          </a:xfrm>
        </p:spPr>
        <p:txBody>
          <a:bodyPr/>
          <a:lstStyle/>
          <a:p>
            <a:r>
              <a:rPr lang="en-US" b="1" dirty="0"/>
              <a:t>Representations and Mappings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307" y="1325564"/>
            <a:ext cx="11709779" cy="5211714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4400" dirty="0"/>
              <a:t>In order to solve complex problems encountered in artificial intelligence, one needs both a large amount of knowledge and some mechanism for manipulating that knowledge to create solutions.</a:t>
            </a:r>
          </a:p>
          <a:p>
            <a:pPr lvl="0"/>
            <a:r>
              <a:rPr lang="en-US" sz="4400" dirty="0"/>
              <a:t>Knowledge and Representation are two distinct entities. They play central but distinguishable roles in intelligent system.</a:t>
            </a:r>
          </a:p>
          <a:p>
            <a:pPr lvl="0"/>
            <a:r>
              <a:rPr lang="en-US" sz="4400" b="1" i="1" dirty="0"/>
              <a:t>Knowledge is a description of the world. It determines a system's competence by what it knows.</a:t>
            </a:r>
          </a:p>
          <a:p>
            <a:pPr lvl="0"/>
            <a:r>
              <a:rPr lang="en-US" sz="4400" b="1" i="1" dirty="0"/>
              <a:t>Representation is the way knowledge is encoded. It defines a system's performance in doing something.</a:t>
            </a:r>
            <a:endParaRPr lang="en-US" sz="4400" dirty="0"/>
          </a:p>
          <a:p>
            <a:pPr lvl="0"/>
            <a:r>
              <a:rPr lang="en-US" sz="4400" dirty="0"/>
              <a:t>Different types of knowledge require different kinds of representation.</a:t>
            </a:r>
          </a:p>
          <a:p>
            <a:pPr lvl="0"/>
            <a:r>
              <a:rPr lang="en-US" sz="4400" dirty="0"/>
              <a:t>The Knowledge Representation models/mechanisms are often based on:</a:t>
            </a:r>
          </a:p>
          <a:p>
            <a:pPr lvl="0"/>
            <a:r>
              <a:rPr lang="en-US" sz="4400" dirty="0"/>
              <a:t>Logic</a:t>
            </a:r>
          </a:p>
          <a:p>
            <a:pPr lvl="0"/>
            <a:r>
              <a:rPr lang="en-US" sz="4400" dirty="0"/>
              <a:t>Rules</a:t>
            </a:r>
          </a:p>
          <a:p>
            <a:pPr lvl="0"/>
            <a:r>
              <a:rPr lang="en-US" sz="4400" dirty="0"/>
              <a:t>Frames</a:t>
            </a:r>
          </a:p>
          <a:p>
            <a:pPr lvl="0"/>
            <a:r>
              <a:rPr lang="en-US" sz="4400" dirty="0"/>
              <a:t>Semantic 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9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204716"/>
            <a:ext cx="11259403" cy="652363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Knowledge is categorized into two major types:</a:t>
            </a:r>
            <a:endParaRPr lang="en-US" sz="2400" dirty="0"/>
          </a:p>
          <a:p>
            <a:pPr lvl="0"/>
            <a:r>
              <a:rPr lang="en-US" dirty="0"/>
              <a:t>Tacit corresponds to "informal" or "implicit“</a:t>
            </a:r>
            <a:endParaRPr lang="en-US" sz="2400" dirty="0"/>
          </a:p>
          <a:p>
            <a:pPr lvl="1"/>
            <a:r>
              <a:rPr lang="en-US" dirty="0"/>
              <a:t>Exists within a human being;</a:t>
            </a:r>
            <a:endParaRPr lang="en-US" sz="2000" dirty="0"/>
          </a:p>
          <a:p>
            <a:pPr lvl="1"/>
            <a:r>
              <a:rPr lang="en-US" dirty="0"/>
              <a:t>It is embodied.</a:t>
            </a:r>
            <a:endParaRPr lang="en-US" sz="2000" dirty="0"/>
          </a:p>
          <a:p>
            <a:pPr lvl="1"/>
            <a:r>
              <a:rPr lang="en-US" dirty="0"/>
              <a:t>Difficult to articulate formally.</a:t>
            </a:r>
            <a:endParaRPr lang="en-US" sz="2000" dirty="0"/>
          </a:p>
          <a:p>
            <a:pPr lvl="1"/>
            <a:r>
              <a:rPr lang="en-US" dirty="0"/>
              <a:t>Difficult to communicate or share.</a:t>
            </a:r>
            <a:endParaRPr lang="en-US" sz="2000" dirty="0"/>
          </a:p>
          <a:p>
            <a:pPr lvl="1"/>
            <a:r>
              <a:rPr lang="en-US" dirty="0"/>
              <a:t>Hard to steal or copy.</a:t>
            </a:r>
            <a:endParaRPr lang="en-US" sz="2000" dirty="0"/>
          </a:p>
          <a:p>
            <a:pPr lvl="1"/>
            <a:r>
              <a:rPr lang="en-US" dirty="0"/>
              <a:t>Drawn from experience, action, subjective insight</a:t>
            </a:r>
            <a:endParaRPr lang="en-US" sz="2000" dirty="0"/>
          </a:p>
          <a:p>
            <a:pPr lvl="0"/>
            <a:r>
              <a:rPr lang="en-US" dirty="0"/>
              <a:t>Explicit formal type of knowledge, Explicit</a:t>
            </a:r>
            <a:endParaRPr lang="en-US" sz="2400" dirty="0"/>
          </a:p>
          <a:p>
            <a:pPr lvl="1"/>
            <a:r>
              <a:rPr lang="en-US" dirty="0"/>
              <a:t>Explicit knowledge</a:t>
            </a:r>
            <a:endParaRPr lang="en-US" sz="2000" dirty="0"/>
          </a:p>
          <a:p>
            <a:pPr lvl="1"/>
            <a:r>
              <a:rPr lang="en-US" dirty="0"/>
              <a:t>Exists outside a human being;</a:t>
            </a:r>
            <a:endParaRPr lang="en-US" sz="2000" dirty="0"/>
          </a:p>
          <a:p>
            <a:pPr lvl="1"/>
            <a:r>
              <a:rPr lang="en-US" dirty="0"/>
              <a:t>It is embedded.</a:t>
            </a:r>
            <a:endParaRPr lang="en-US" sz="2000" dirty="0"/>
          </a:p>
          <a:p>
            <a:pPr lvl="1"/>
            <a:r>
              <a:rPr lang="en-US" dirty="0"/>
              <a:t>Can be articulated formally.</a:t>
            </a:r>
            <a:endParaRPr lang="en-US" sz="2000" dirty="0"/>
          </a:p>
          <a:p>
            <a:pPr lvl="1"/>
            <a:r>
              <a:rPr lang="en-US" dirty="0"/>
              <a:t>Can be shared, copied, processed and stored.</a:t>
            </a:r>
            <a:endParaRPr lang="en-US" sz="2000" dirty="0"/>
          </a:p>
          <a:p>
            <a:pPr lvl="1"/>
            <a:r>
              <a:rPr lang="en-US" dirty="0"/>
              <a:t>Easy to steal or copy</a:t>
            </a:r>
            <a:endParaRPr lang="en-US" sz="2000" dirty="0"/>
          </a:p>
          <a:p>
            <a:pPr lvl="1"/>
            <a:r>
              <a:rPr lang="en-US" dirty="0"/>
              <a:t>Drawn from artifact of some type as principle, procedure, process, concepts.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9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variety of ways of representing knowledge have been exploited in AI programs.</a:t>
            </a:r>
          </a:p>
          <a:p>
            <a:pPr lvl="0"/>
            <a:r>
              <a:rPr lang="en-US" dirty="0"/>
              <a:t>There are two different kinds of entities, we are dealing with.</a:t>
            </a:r>
          </a:p>
          <a:p>
            <a:pPr lvl="0"/>
            <a:r>
              <a:rPr lang="en-US" dirty="0"/>
              <a:t>Facts: Truth in some relevant world. Things we want to represent.</a:t>
            </a:r>
          </a:p>
          <a:p>
            <a:pPr lvl="0"/>
            <a:r>
              <a:rPr lang="en-US" dirty="0"/>
              <a:t>Representation of facts in some chosen formalism. Things we will actually be able to manipulate.</a:t>
            </a:r>
          </a:p>
          <a:p>
            <a:pPr lvl="0"/>
            <a:r>
              <a:rPr lang="en-US" dirty="0"/>
              <a:t>These entities are structured at two levels: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knowledge level, at which facts are described.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symbol level, at which representation of objects are defined in terms of symbols that can be manipulated by programs</a:t>
            </a:r>
          </a:p>
        </p:txBody>
      </p:sp>
    </p:spTree>
    <p:extLst>
      <p:ext uri="{BB962C8B-B14F-4D97-AF65-F5344CB8AC3E}">
        <p14:creationId xmlns:p14="http://schemas.microsoft.com/office/powerpoint/2010/main" val="226806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239" y="764061"/>
            <a:ext cx="8891242" cy="5090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1812" y="5991368"/>
            <a:ext cx="642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Mapping between Facts and Representations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7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Framework of Knowledge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Computer requires a well-defined problem description to process and provide well-defined acceptable solution.</a:t>
            </a:r>
          </a:p>
          <a:p>
            <a:pPr lvl="0"/>
            <a:r>
              <a:rPr lang="en-US" dirty="0"/>
              <a:t>To collect fragments of knowledge we need first to formulate a description in our spoken language and then represent it in formal language so that computer can understand.</a:t>
            </a:r>
          </a:p>
          <a:p>
            <a:r>
              <a:rPr lang="en-US" dirty="0"/>
              <a:t>The computer can then use an algorithm to compute an answer. This process is illustrated as,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8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66" y="365125"/>
            <a:ext cx="8757659" cy="565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7540" y="6311900"/>
            <a:ext cx="68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Knowledge Representation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0550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steps are:</a:t>
            </a:r>
          </a:p>
          <a:p>
            <a:pPr lvl="0"/>
            <a:r>
              <a:rPr lang="en-US" dirty="0"/>
              <a:t>The informal formalism of the problem takes place first.</a:t>
            </a:r>
          </a:p>
          <a:p>
            <a:pPr lvl="0"/>
            <a:r>
              <a:rPr lang="en-US" dirty="0"/>
              <a:t>It is then represented formally and the computer produces an output.</a:t>
            </a:r>
            <a:br>
              <a:rPr lang="en-US" dirty="0"/>
            </a:br>
            <a:r>
              <a:rPr lang="en-US" dirty="0"/>
              <a:t> </a:t>
            </a:r>
          </a:p>
          <a:p>
            <a:pPr lvl="0"/>
            <a:r>
              <a:rPr lang="en-US" dirty="0"/>
              <a:t>This output can then be represented in an informally described solution that user understands or checks for consistency.</a:t>
            </a:r>
          </a:p>
          <a:p>
            <a:pPr lvl="0"/>
            <a:r>
              <a:rPr lang="en-US" dirty="0"/>
              <a:t>The Problem solving requires,</a:t>
            </a:r>
          </a:p>
          <a:p>
            <a:pPr lvl="0"/>
            <a:r>
              <a:rPr lang="en-US" dirty="0"/>
              <a:t>Formal knowledge representation, and</a:t>
            </a:r>
          </a:p>
          <a:p>
            <a:pPr lvl="0"/>
            <a:r>
              <a:rPr lang="en-US" dirty="0"/>
              <a:t>Conversion of informal knowledge to formal knowledge that is conversion of implicit knowledge to explicit knowledge.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5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2235</Words>
  <Application>Microsoft Office PowerPoint</Application>
  <PresentationFormat>Widescreen</PresentationFormat>
  <Paragraphs>204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ARTIFICIAL INTELLIGENCE</vt:lpstr>
      <vt:lpstr>UNIT 3</vt:lpstr>
      <vt:lpstr>Representations and Mappings</vt:lpstr>
      <vt:lpstr>PowerPoint Presentation</vt:lpstr>
      <vt:lpstr>PowerPoint Presentation</vt:lpstr>
      <vt:lpstr>PowerPoint Presentation</vt:lpstr>
      <vt:lpstr>Framework of Knowledge Representation</vt:lpstr>
      <vt:lpstr>PowerPoint Presentation</vt:lpstr>
      <vt:lpstr>PowerPoint Presentation</vt:lpstr>
      <vt:lpstr>Mapping between Facts and Representation</vt:lpstr>
      <vt:lpstr>PowerPoint Presentation</vt:lpstr>
      <vt:lpstr>Approaches to knowledge Representation</vt:lpstr>
      <vt:lpstr>Knowledge Representation Schemes</vt:lpstr>
      <vt:lpstr>PowerPoint Presentation</vt:lpstr>
      <vt:lpstr>PowerPoint Presentation</vt:lpstr>
      <vt:lpstr>PowerPoint Presentation</vt:lpstr>
      <vt:lpstr>PowerPoint Presentation</vt:lpstr>
      <vt:lpstr>Inferential Knowledge</vt:lpstr>
      <vt:lpstr>Procedural Knowledge</vt:lpstr>
      <vt:lpstr>PowerPoint Presentation</vt:lpstr>
      <vt:lpstr>Issues in Knowledge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Bhumika Bhatt</dc:creator>
  <cp:lastModifiedBy>sagar darji</cp:lastModifiedBy>
  <cp:revision>13</cp:revision>
  <dcterms:created xsi:type="dcterms:W3CDTF">2020-03-02T06:46:30Z</dcterms:created>
  <dcterms:modified xsi:type="dcterms:W3CDTF">2021-03-09T04:28:53Z</dcterms:modified>
</cp:coreProperties>
</file>