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2" d="100"/>
          <a:sy n="82" d="100"/>
        </p:scale>
        <p:origin x="691" y="58"/>
      </p:cViewPr>
      <p:guideLst/>
    </p:cSldViewPr>
  </p:slideViewPr>
  <p:notesTextViewPr>
    <p:cViewPr>
      <p:scale>
        <a:sx n="1" d="1"/>
        <a:sy n="1" d="1"/>
      </p:scale>
      <p:origin x="0" y="0"/>
    </p:cViewPr>
  </p:notesTextViewPr>
  <p:sorterViewPr>
    <p:cViewPr varScale="1">
      <p:scale>
        <a:sx n="1" d="1"/>
        <a:sy n="1" d="1"/>
      </p:scale>
      <p:origin x="0" y="-32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CF6558-C56F-4B0B-B4B8-74798F1B03A7}"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3404979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CF6558-C56F-4B0B-B4B8-74798F1B03A7}"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67794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CF6558-C56F-4B0B-B4B8-74798F1B03A7}"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287038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CF6558-C56F-4B0B-B4B8-74798F1B03A7}"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75100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F6558-C56F-4B0B-B4B8-74798F1B03A7}"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333279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CF6558-C56F-4B0B-B4B8-74798F1B03A7}"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192089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CF6558-C56F-4B0B-B4B8-74798F1B03A7}" type="datetimeFigureOut">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312590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CF6558-C56F-4B0B-B4B8-74798F1B03A7}" type="datetimeFigureOut">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420711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F6558-C56F-4B0B-B4B8-74798F1B03A7}" type="datetimeFigureOut">
              <a:rPr lang="en-US"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219650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CF6558-C56F-4B0B-B4B8-74798F1B03A7}"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353396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CF6558-C56F-4B0B-B4B8-74798F1B03A7}"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255840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F6558-C56F-4B0B-B4B8-74798F1B03A7}" type="datetimeFigureOut">
              <a:rPr lang="en-US" smtClean="0"/>
              <a:t>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EFC8E-919A-4440-87E6-C3D2C537D64A}" type="slidenum">
              <a:rPr lang="en-US" smtClean="0"/>
              <a:t>‹#›</a:t>
            </a:fld>
            <a:endParaRPr lang="en-US"/>
          </a:p>
        </p:txBody>
      </p:sp>
    </p:spTree>
    <p:extLst>
      <p:ext uri="{BB962C8B-B14F-4D97-AF65-F5344CB8AC3E}">
        <p14:creationId xmlns:p14="http://schemas.microsoft.com/office/powerpoint/2010/main" val="1174923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927" y="1223969"/>
            <a:ext cx="8825658" cy="2677648"/>
          </a:xfrm>
        </p:spPr>
        <p:txBody>
          <a:bodyPr>
            <a:normAutofit/>
          </a:bodyPr>
          <a:lstStyle/>
          <a:p>
            <a:pPr algn="ctr"/>
            <a:r>
              <a:rPr lang="en-US" dirty="0"/>
              <a:t>ARTIFICIAL INTELLIGENCE</a:t>
            </a:r>
          </a:p>
        </p:txBody>
      </p:sp>
      <p:sp>
        <p:nvSpPr>
          <p:cNvPr id="3" name="Subtitle 2"/>
          <p:cNvSpPr>
            <a:spLocks noGrp="1"/>
          </p:cNvSpPr>
          <p:nvPr>
            <p:ph type="subTitle" idx="1"/>
          </p:nvPr>
        </p:nvSpPr>
        <p:spPr>
          <a:xfrm>
            <a:off x="1476927" y="4584197"/>
            <a:ext cx="8825658" cy="861420"/>
          </a:xfrm>
        </p:spPr>
        <p:txBody>
          <a:bodyPr>
            <a:normAutofit lnSpcReduction="10000"/>
          </a:bodyPr>
          <a:lstStyle/>
          <a:p>
            <a:r>
              <a:rPr lang="en-US" dirty="0"/>
              <a:t>SEMESTER : 8 </a:t>
            </a:r>
          </a:p>
          <a:p>
            <a:r>
              <a:rPr lang="en-US" dirty="0"/>
              <a:t>SUBJECT CODE : 2180703</a:t>
            </a:r>
          </a:p>
        </p:txBody>
      </p:sp>
    </p:spTree>
    <p:extLst>
      <p:ext uri="{BB962C8B-B14F-4D97-AF65-F5344CB8AC3E}">
        <p14:creationId xmlns:p14="http://schemas.microsoft.com/office/powerpoint/2010/main" val="2194774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3355"/>
            <a:ext cx="10515600" cy="5712939"/>
          </a:xfrm>
        </p:spPr>
        <p:txBody>
          <a:bodyPr>
            <a:normAutofit/>
          </a:bodyPr>
          <a:lstStyle/>
          <a:p>
            <a:r>
              <a:rPr lang="en-US" b="1" dirty="0"/>
              <a:t>Quantifiers</a:t>
            </a:r>
          </a:p>
          <a:p>
            <a:pPr lvl="1"/>
            <a:r>
              <a:rPr lang="en-US" dirty="0"/>
              <a:t>Universal quantification</a:t>
            </a:r>
            <a:endParaRPr lang="en-US" sz="2000" dirty="0"/>
          </a:p>
          <a:p>
            <a:r>
              <a:rPr lang="en-US" dirty="0"/>
              <a:t>("x)P(x) means that P holds for all values of x in the domain associated with that</a:t>
            </a:r>
            <a:br>
              <a:rPr lang="en-US" dirty="0"/>
            </a:br>
            <a:r>
              <a:rPr lang="en-US" sz="1800" dirty="0"/>
              <a:t> </a:t>
            </a:r>
            <a:endParaRPr lang="en-US" sz="3200" dirty="0"/>
          </a:p>
          <a:p>
            <a:r>
              <a:rPr lang="en-US" dirty="0"/>
              <a:t>variable</a:t>
            </a:r>
          </a:p>
          <a:p>
            <a:r>
              <a:rPr lang="en-US" dirty="0"/>
              <a:t>E.g., ("x) dolphin(x) ® mammal(x)</a:t>
            </a:r>
          </a:p>
          <a:p>
            <a:pPr lvl="1"/>
            <a:r>
              <a:rPr lang="en-US" dirty="0"/>
              <a:t>Existential quantification</a:t>
            </a:r>
            <a:endParaRPr lang="en-US" sz="2000" dirty="0"/>
          </a:p>
          <a:p>
            <a:r>
              <a:rPr lang="en-US" dirty="0"/>
              <a:t>(</a:t>
            </a:r>
            <a:r>
              <a:rPr lang="en-US" b="1" dirty="0"/>
              <a:t>$ </a:t>
            </a:r>
            <a:r>
              <a:rPr lang="en-US" dirty="0"/>
              <a:t>x)P(x) means that P holds for some value of x in the domain associated with that variable</a:t>
            </a:r>
          </a:p>
          <a:p>
            <a:r>
              <a:rPr lang="en-US" dirty="0"/>
              <a:t>E.g., (</a:t>
            </a:r>
            <a:r>
              <a:rPr lang="en-US" b="1" dirty="0"/>
              <a:t>$ </a:t>
            </a:r>
            <a:r>
              <a:rPr lang="en-US" dirty="0"/>
              <a:t>x) mammal(x) Ù lays-eggs(x)</a:t>
            </a:r>
          </a:p>
          <a:p>
            <a:endParaRPr lang="en-US" dirty="0"/>
          </a:p>
        </p:txBody>
      </p:sp>
    </p:spTree>
    <p:extLst>
      <p:ext uri="{BB962C8B-B14F-4D97-AF65-F5344CB8AC3E}">
        <p14:creationId xmlns:p14="http://schemas.microsoft.com/office/powerpoint/2010/main" val="305857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4275"/>
            <a:ext cx="10515600" cy="5412688"/>
          </a:xfrm>
        </p:spPr>
        <p:txBody>
          <a:bodyPr>
            <a:normAutofit/>
          </a:bodyPr>
          <a:lstStyle/>
          <a:p>
            <a:pPr lvl="1"/>
            <a:r>
              <a:rPr lang="en-US" dirty="0"/>
              <a:t>Consider the following example that shows the use of predicate logic as a way of representing knowledge.</a:t>
            </a:r>
            <a:endParaRPr lang="en-US" sz="2000" dirty="0"/>
          </a:p>
          <a:p>
            <a:pPr lvl="0"/>
            <a:r>
              <a:rPr lang="en-US" dirty="0"/>
              <a:t>Marcus was a man.</a:t>
            </a:r>
            <a:endParaRPr lang="en-US" sz="2400" dirty="0"/>
          </a:p>
          <a:p>
            <a:pPr lvl="0"/>
            <a:r>
              <a:rPr lang="en-US" dirty="0"/>
              <a:t>Marcus was a Pompeian.</a:t>
            </a:r>
            <a:endParaRPr lang="en-US" sz="2400" dirty="0"/>
          </a:p>
          <a:p>
            <a:pPr lvl="0"/>
            <a:r>
              <a:rPr lang="en-US" dirty="0"/>
              <a:t>All </a:t>
            </a:r>
            <a:r>
              <a:rPr lang="en-US" dirty="0" err="1"/>
              <a:t>Pompeians</a:t>
            </a:r>
            <a:r>
              <a:rPr lang="en-US" dirty="0"/>
              <a:t> were Romans.</a:t>
            </a:r>
            <a:endParaRPr lang="en-US" sz="2400" dirty="0"/>
          </a:p>
          <a:p>
            <a:pPr lvl="0"/>
            <a:r>
              <a:rPr lang="en-US" dirty="0"/>
              <a:t>Caesar was a ruler.</a:t>
            </a:r>
            <a:endParaRPr lang="en-US" sz="2400" dirty="0"/>
          </a:p>
          <a:p>
            <a:pPr lvl="0"/>
            <a:r>
              <a:rPr lang="en-US" dirty="0"/>
              <a:t>All </a:t>
            </a:r>
            <a:r>
              <a:rPr lang="en-US" dirty="0" err="1"/>
              <a:t>Pompeians</a:t>
            </a:r>
            <a:r>
              <a:rPr lang="en-US" dirty="0"/>
              <a:t> were either loyal to Caesar or hated him.</a:t>
            </a:r>
            <a:endParaRPr lang="en-US" sz="2400" dirty="0"/>
          </a:p>
          <a:p>
            <a:pPr lvl="0"/>
            <a:r>
              <a:rPr lang="en-US" dirty="0"/>
              <a:t>Everyone is loyal to someone.</a:t>
            </a:r>
            <a:endParaRPr lang="en-US" sz="2400" dirty="0"/>
          </a:p>
          <a:p>
            <a:pPr lvl="0"/>
            <a:r>
              <a:rPr lang="en-US" dirty="0"/>
              <a:t>People only try to assassinate rulers they are not loyal to.</a:t>
            </a:r>
            <a:endParaRPr lang="en-US" sz="2400" dirty="0"/>
          </a:p>
          <a:p>
            <a:pPr lvl="0"/>
            <a:r>
              <a:rPr lang="en-US" dirty="0"/>
              <a:t>Marcus tried to assassinate Caesar.</a:t>
            </a:r>
            <a:endParaRPr lang="en-US" sz="2400" dirty="0"/>
          </a:p>
          <a:p>
            <a:endParaRPr lang="en-US" dirty="0"/>
          </a:p>
        </p:txBody>
      </p:sp>
    </p:spTree>
    <p:extLst>
      <p:ext uri="{BB962C8B-B14F-4D97-AF65-F5344CB8AC3E}">
        <p14:creationId xmlns:p14="http://schemas.microsoft.com/office/powerpoint/2010/main" val="408574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1" algn="l" rtl="0">
              <a:lnSpc>
                <a:spcPct val="90000"/>
              </a:lnSpc>
              <a:spcBef>
                <a:spcPct val="0"/>
              </a:spcBef>
            </a:pPr>
            <a:r>
              <a:rPr lang="en-US" dirty="0"/>
              <a:t>The facts described by these sentences can be represented as a set of well-formed formulas (</a:t>
            </a:r>
            <a:r>
              <a:rPr lang="en-US" i="1" dirty="0" err="1"/>
              <a:t>wffs</a:t>
            </a:r>
            <a:r>
              <a:rPr lang="en-US" dirty="0"/>
              <a:t>) as follows:</a:t>
            </a:r>
            <a:br>
              <a:rPr lang="en-US" sz="2000" dirty="0"/>
            </a:br>
            <a:endParaRPr lang="en-US" dirty="0"/>
          </a:p>
        </p:txBody>
      </p:sp>
      <p:sp>
        <p:nvSpPr>
          <p:cNvPr id="3" name="Content Placeholder 2"/>
          <p:cNvSpPr>
            <a:spLocks noGrp="1"/>
          </p:cNvSpPr>
          <p:nvPr>
            <p:ph sz="half" idx="1"/>
          </p:nvPr>
        </p:nvSpPr>
        <p:spPr>
          <a:xfrm>
            <a:off x="838200" y="1378424"/>
            <a:ext cx="5181600" cy="4798539"/>
          </a:xfrm>
        </p:spPr>
        <p:txBody>
          <a:bodyPr>
            <a:normAutofit fontScale="85000" lnSpcReduction="20000"/>
          </a:bodyPr>
          <a:lstStyle/>
          <a:p>
            <a:pPr lvl="0"/>
            <a:r>
              <a:rPr lang="en-US" dirty="0"/>
              <a:t>Marcus was a man.</a:t>
            </a:r>
            <a:endParaRPr lang="en-US" sz="2400" dirty="0"/>
          </a:p>
          <a:p>
            <a:r>
              <a:rPr lang="en-US" dirty="0"/>
              <a:t>man(Marcus)</a:t>
            </a:r>
          </a:p>
          <a:p>
            <a:pPr lvl="0"/>
            <a:r>
              <a:rPr lang="en-US" dirty="0"/>
              <a:t>Marcus was a Pompeian. Pompeian(Marcus)</a:t>
            </a:r>
            <a:endParaRPr lang="en-US" sz="2400" dirty="0"/>
          </a:p>
          <a:p>
            <a:pPr lvl="0"/>
            <a:r>
              <a:rPr lang="en-US" dirty="0"/>
              <a:t>All </a:t>
            </a:r>
            <a:r>
              <a:rPr lang="en-US" dirty="0" err="1"/>
              <a:t>Pompeians</a:t>
            </a:r>
            <a:r>
              <a:rPr lang="en-US" dirty="0"/>
              <a:t> were Romans.</a:t>
            </a:r>
            <a:endParaRPr lang="en-US" sz="2400" dirty="0"/>
          </a:p>
          <a:p>
            <a:r>
              <a:rPr lang="en-US" dirty="0"/>
              <a:t>"x: Pompeian(x) ® Roman(x)</a:t>
            </a:r>
          </a:p>
          <a:p>
            <a:pPr lvl="0"/>
            <a:r>
              <a:rPr lang="en-US" dirty="0"/>
              <a:t>Caesar was a ruler.</a:t>
            </a:r>
            <a:endParaRPr lang="en-US" sz="2400" dirty="0"/>
          </a:p>
          <a:p>
            <a:r>
              <a:rPr lang="en-US" dirty="0"/>
              <a:t>ruler(Caesar)</a:t>
            </a:r>
          </a:p>
          <a:p>
            <a:pPr lvl="0"/>
            <a:r>
              <a:rPr lang="en-US" dirty="0"/>
              <a:t>All </a:t>
            </a:r>
            <a:r>
              <a:rPr lang="en-US" dirty="0" err="1"/>
              <a:t>Pompeians</a:t>
            </a:r>
            <a:r>
              <a:rPr lang="en-US" dirty="0"/>
              <a:t> were either loyal to Caesar or hated him.</a:t>
            </a:r>
            <a:endParaRPr lang="en-US" sz="2400" dirty="0"/>
          </a:p>
          <a:p>
            <a:r>
              <a:rPr lang="en-US" i="1" dirty="0"/>
              <a:t>inclusive-or</a:t>
            </a:r>
            <a:endParaRPr lang="en-US" sz="2400" dirty="0"/>
          </a:p>
          <a:p>
            <a:r>
              <a:rPr lang="en-US" dirty="0"/>
              <a:t>"x: Roman(x) ® </a:t>
            </a:r>
            <a:r>
              <a:rPr lang="en-US" dirty="0" err="1"/>
              <a:t>loyalto</a:t>
            </a:r>
            <a:r>
              <a:rPr lang="en-US" dirty="0"/>
              <a:t>(x, Caesar) Ú hate(x, Caesar)</a:t>
            </a:r>
          </a:p>
          <a:p>
            <a:endParaRPr lang="en-US" dirty="0"/>
          </a:p>
        </p:txBody>
      </p:sp>
      <p:sp>
        <p:nvSpPr>
          <p:cNvPr id="5" name="Content Placeholder 4"/>
          <p:cNvSpPr>
            <a:spLocks noGrp="1"/>
          </p:cNvSpPr>
          <p:nvPr>
            <p:ph sz="half" idx="2"/>
          </p:nvPr>
        </p:nvSpPr>
        <p:spPr>
          <a:xfrm>
            <a:off x="6172200" y="1378424"/>
            <a:ext cx="5181600" cy="4798539"/>
          </a:xfrm>
        </p:spPr>
        <p:txBody>
          <a:bodyPr>
            <a:normAutofit fontScale="85000" lnSpcReduction="20000"/>
          </a:bodyPr>
          <a:lstStyle/>
          <a:p>
            <a:r>
              <a:rPr lang="en-US" i="1" dirty="0"/>
              <a:t>exclusive-or</a:t>
            </a:r>
            <a:endParaRPr lang="en-US" sz="2400" dirty="0"/>
          </a:p>
          <a:p>
            <a:r>
              <a:rPr lang="en-US" dirty="0"/>
              <a:t>"x: Roman(x) ® (</a:t>
            </a:r>
            <a:r>
              <a:rPr lang="en-US" dirty="0" err="1"/>
              <a:t>loyalto</a:t>
            </a:r>
            <a:r>
              <a:rPr lang="en-US" dirty="0"/>
              <a:t>(x, Caesar) Ù </a:t>
            </a:r>
            <a:r>
              <a:rPr lang="en-US" dirty="0" err="1"/>
              <a:t>Øhate</a:t>
            </a:r>
            <a:r>
              <a:rPr lang="en-US" dirty="0"/>
              <a:t>(x, Caesar)) Ú</a:t>
            </a:r>
          </a:p>
          <a:p>
            <a:r>
              <a:rPr lang="en-US" dirty="0"/>
              <a:t>(</a:t>
            </a:r>
            <a:r>
              <a:rPr lang="en-US" dirty="0" err="1"/>
              <a:t>Øloyalto</a:t>
            </a:r>
            <a:r>
              <a:rPr lang="en-US" dirty="0"/>
              <a:t>(x, Caesar) Ù hate(x, Caesar))</a:t>
            </a:r>
          </a:p>
          <a:p>
            <a:pPr lvl="0"/>
            <a:r>
              <a:rPr lang="en-US" dirty="0"/>
              <a:t>Every-one is loyal to someone.</a:t>
            </a:r>
            <a:endParaRPr lang="en-US" sz="2400" dirty="0"/>
          </a:p>
          <a:p>
            <a:r>
              <a:rPr lang="en-US" dirty="0"/>
              <a:t>"x: $y: </a:t>
            </a:r>
            <a:r>
              <a:rPr lang="en-US" dirty="0" err="1"/>
              <a:t>loyalto</a:t>
            </a:r>
            <a:r>
              <a:rPr lang="en-US" dirty="0"/>
              <a:t>(x, y)</a:t>
            </a:r>
          </a:p>
          <a:p>
            <a:pPr lvl="0"/>
            <a:r>
              <a:rPr lang="en-US" dirty="0"/>
              <a:t>People only try to assassinate rulers they are not loyal to.</a:t>
            </a:r>
            <a:endParaRPr lang="en-US" sz="2400" dirty="0"/>
          </a:p>
          <a:p>
            <a:r>
              <a:rPr lang="en-US" sz="2400" dirty="0"/>
              <a:t>"</a:t>
            </a:r>
            <a:r>
              <a:rPr lang="en-US" dirty="0"/>
              <a:t>x: </a:t>
            </a:r>
            <a:r>
              <a:rPr lang="en-US" sz="2400" dirty="0"/>
              <a:t>"</a:t>
            </a:r>
            <a:r>
              <a:rPr lang="en-US" dirty="0"/>
              <a:t>y: person(x) </a:t>
            </a:r>
            <a:r>
              <a:rPr lang="en-US" sz="2400" dirty="0"/>
              <a:t>Ù </a:t>
            </a:r>
            <a:r>
              <a:rPr lang="en-US" dirty="0"/>
              <a:t>ruler(y) </a:t>
            </a:r>
            <a:r>
              <a:rPr lang="en-US" sz="2400" dirty="0"/>
              <a:t>Ù </a:t>
            </a:r>
            <a:r>
              <a:rPr lang="en-US" dirty="0" err="1"/>
              <a:t>tryassassinate</a:t>
            </a:r>
            <a:r>
              <a:rPr lang="en-US" dirty="0"/>
              <a:t>(x, y)</a:t>
            </a:r>
          </a:p>
          <a:p>
            <a:r>
              <a:rPr lang="en-US" dirty="0"/>
              <a:t>® </a:t>
            </a:r>
            <a:r>
              <a:rPr lang="en-US" dirty="0" err="1"/>
              <a:t>Øloyalto</a:t>
            </a:r>
            <a:r>
              <a:rPr lang="en-US" dirty="0"/>
              <a:t>(x, y)</a:t>
            </a:r>
          </a:p>
          <a:p>
            <a:pPr lvl="0"/>
            <a:r>
              <a:rPr lang="en-US" dirty="0"/>
              <a:t>Marcus tried to assassinate Caesar. </a:t>
            </a:r>
            <a:r>
              <a:rPr lang="en-US" dirty="0" err="1"/>
              <a:t>tryassassinate</a:t>
            </a:r>
            <a:r>
              <a:rPr lang="en-US" dirty="0"/>
              <a:t>(Marcus, Caesar)</a:t>
            </a:r>
            <a:endParaRPr lang="en-US" sz="2400" dirty="0"/>
          </a:p>
          <a:p>
            <a:endParaRPr lang="en-US" dirty="0"/>
          </a:p>
        </p:txBody>
      </p:sp>
    </p:spTree>
    <p:extLst>
      <p:ext uri="{BB962C8B-B14F-4D97-AF65-F5344CB8AC3E}">
        <p14:creationId xmlns:p14="http://schemas.microsoft.com/office/powerpoint/2010/main" val="139797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327546"/>
            <a:ext cx="10515600" cy="5849417"/>
          </a:xfrm>
        </p:spPr>
        <p:txBody>
          <a:bodyPr/>
          <a:lstStyle/>
          <a:p>
            <a:pPr lvl="1"/>
            <a:r>
              <a:rPr lang="en-US" dirty="0"/>
              <a:t>Now suppose if we want to use these statements to answer the question</a:t>
            </a:r>
            <a:endParaRPr lang="en-US" sz="2000" dirty="0"/>
          </a:p>
          <a:p>
            <a:r>
              <a:rPr lang="en-US" b="1" i="1" dirty="0"/>
              <a:t>Was Marcus loyal to Caesar?</a:t>
            </a:r>
          </a:p>
          <a:p>
            <a:pPr lvl="1"/>
            <a:r>
              <a:rPr lang="en-US" dirty="0"/>
              <a:t>Now let's try to produce a formal proof, reasoning backward from the desired goal:</a:t>
            </a:r>
            <a:endParaRPr lang="en-US" sz="2000" dirty="0"/>
          </a:p>
          <a:p>
            <a:r>
              <a:rPr lang="en-US" dirty="0"/>
              <a:t>¬ </a:t>
            </a:r>
            <a:r>
              <a:rPr lang="en-US" dirty="0" err="1"/>
              <a:t>Ioyalto</a:t>
            </a:r>
            <a:r>
              <a:rPr lang="en-US" dirty="0"/>
              <a:t>(Marcus, Caesar)</a:t>
            </a:r>
          </a:p>
          <a:p>
            <a:pPr lvl="1"/>
            <a:r>
              <a:rPr lang="en-US" dirty="0"/>
              <a:t>In order to prove the goal, we need to use the rules of inference to transform it into another goal (or possibly a set of goals) that can in turn be transformed, and so on, until there are no unsatisfied goals remaining.</a:t>
            </a:r>
            <a:endParaRPr lang="en-US" sz="2000" dirty="0"/>
          </a:p>
          <a:p>
            <a:endParaRPr lang="en-US" dirty="0"/>
          </a:p>
        </p:txBody>
      </p:sp>
      <p:pic>
        <p:nvPicPr>
          <p:cNvPr id="7" name="image20.png"/>
          <p:cNvPicPr/>
          <p:nvPr/>
        </p:nvPicPr>
        <p:blipFill>
          <a:blip r:embed="rId2" cstate="print"/>
          <a:stretch>
            <a:fillRect/>
          </a:stretch>
        </p:blipFill>
        <p:spPr>
          <a:xfrm>
            <a:off x="3920727" y="3704319"/>
            <a:ext cx="2985770" cy="3024027"/>
          </a:xfrm>
          <a:prstGeom prst="rect">
            <a:avLst/>
          </a:prstGeom>
        </p:spPr>
      </p:pic>
    </p:spTree>
    <p:extLst>
      <p:ext uri="{BB962C8B-B14F-4D97-AF65-F5344CB8AC3E}">
        <p14:creationId xmlns:p14="http://schemas.microsoft.com/office/powerpoint/2010/main" val="21262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INSTANCE and ISA Relationships</a:t>
            </a:r>
          </a:p>
        </p:txBody>
      </p:sp>
      <p:sp>
        <p:nvSpPr>
          <p:cNvPr id="3" name="Content Placeholder 2"/>
          <p:cNvSpPr>
            <a:spLocks noGrp="1"/>
          </p:cNvSpPr>
          <p:nvPr>
            <p:ph idx="1"/>
          </p:nvPr>
        </p:nvSpPr>
        <p:spPr>
          <a:xfrm>
            <a:off x="341193" y="1825625"/>
            <a:ext cx="11696131" cy="4766244"/>
          </a:xfrm>
        </p:spPr>
        <p:txBody>
          <a:bodyPr>
            <a:normAutofit fontScale="92500" lnSpcReduction="20000"/>
          </a:bodyPr>
          <a:lstStyle/>
          <a:p>
            <a:pPr algn="just"/>
            <a:r>
              <a:rPr lang="en-US" dirty="0"/>
              <a:t>Specific attributes instance and </a:t>
            </a:r>
            <a:r>
              <a:rPr lang="en-US" dirty="0" err="1"/>
              <a:t>isa</a:t>
            </a:r>
            <a:r>
              <a:rPr lang="en-US" dirty="0"/>
              <a:t> play important role particularly in a useful form of reasoning called property inheritance.</a:t>
            </a:r>
          </a:p>
          <a:p>
            <a:pPr algn="just"/>
            <a:r>
              <a:rPr lang="en-US" dirty="0"/>
              <a:t>The predicates instance and </a:t>
            </a:r>
            <a:r>
              <a:rPr lang="en-US" dirty="0" err="1"/>
              <a:t>isa</a:t>
            </a:r>
            <a:r>
              <a:rPr lang="en-US" dirty="0"/>
              <a:t> explicitly captured the relationships they are used to express, namely class membership and class inclusion.</a:t>
            </a:r>
          </a:p>
          <a:p>
            <a:pPr algn="just"/>
            <a:r>
              <a:rPr lang="en-US" dirty="0"/>
              <a:t>Fig. 4.2 shows the first five sentences of the last section represented in logic in three different ways.</a:t>
            </a:r>
          </a:p>
          <a:p>
            <a:pPr algn="just"/>
            <a:r>
              <a:rPr lang="en-US" dirty="0"/>
              <a:t>The first part of the figure contains the representations we have already discussed. In these representations, class membership is represented with unary predicates (such as Roman), each of which corresponds to a class.</a:t>
            </a:r>
          </a:p>
          <a:p>
            <a:pPr algn="just"/>
            <a:r>
              <a:rPr lang="en-US" dirty="0"/>
              <a:t>Asserting that P(x) is true is equivalent to asserting that x is an instance (or element) of P.</a:t>
            </a:r>
          </a:p>
          <a:p>
            <a:pPr algn="just"/>
            <a:r>
              <a:rPr lang="en-US" dirty="0"/>
              <a:t>The second part of the figure contains representations that use the instance predicate explicitly.</a:t>
            </a:r>
          </a:p>
          <a:p>
            <a:endParaRPr lang="en-US" dirty="0"/>
          </a:p>
        </p:txBody>
      </p:sp>
    </p:spTree>
    <p:extLst>
      <p:ext uri="{BB962C8B-B14F-4D97-AF65-F5344CB8AC3E}">
        <p14:creationId xmlns:p14="http://schemas.microsoft.com/office/powerpoint/2010/main" val="2202222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1.png"/>
          <p:cNvPicPr/>
          <p:nvPr/>
        </p:nvPicPr>
        <p:blipFill>
          <a:blip r:embed="rId2" cstate="print"/>
          <a:stretch>
            <a:fillRect/>
          </a:stretch>
        </p:blipFill>
        <p:spPr>
          <a:xfrm>
            <a:off x="2620370" y="487002"/>
            <a:ext cx="7315200" cy="5964071"/>
          </a:xfrm>
          <a:prstGeom prst="rect">
            <a:avLst/>
          </a:prstGeom>
        </p:spPr>
      </p:pic>
    </p:spTree>
    <p:extLst>
      <p:ext uri="{BB962C8B-B14F-4D97-AF65-F5344CB8AC3E}">
        <p14:creationId xmlns:p14="http://schemas.microsoft.com/office/powerpoint/2010/main" val="883335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204716"/>
            <a:ext cx="11286699" cy="6400800"/>
          </a:xfrm>
        </p:spPr>
        <p:txBody>
          <a:bodyPr>
            <a:normAutofit/>
          </a:bodyPr>
          <a:lstStyle/>
          <a:p>
            <a:pPr lvl="1" algn="just"/>
            <a:r>
              <a:rPr lang="en-US" sz="2800" dirty="0"/>
              <a:t>The predicate </a:t>
            </a:r>
            <a:r>
              <a:rPr lang="en-US" sz="2800" b="1" i="1" dirty="0"/>
              <a:t>instance </a:t>
            </a:r>
            <a:r>
              <a:rPr lang="en-US" sz="2800" dirty="0"/>
              <a:t>is a binary one, whose first argument is an object and whose second argument is a class to which the object belongs.</a:t>
            </a:r>
            <a:br>
              <a:rPr lang="en-US" sz="2800" dirty="0"/>
            </a:br>
            <a:r>
              <a:rPr lang="en-US" sz="900" dirty="0"/>
              <a:t> </a:t>
            </a:r>
            <a:endParaRPr lang="en-US" sz="2800" dirty="0"/>
          </a:p>
          <a:p>
            <a:pPr lvl="1" algn="just"/>
            <a:r>
              <a:rPr lang="en-US" sz="2800" dirty="0"/>
              <a:t>But these representations do not use an explicit </a:t>
            </a:r>
            <a:r>
              <a:rPr lang="en-US" sz="2800" b="1" i="1" dirty="0" err="1"/>
              <a:t>isa</a:t>
            </a:r>
            <a:r>
              <a:rPr lang="en-US" sz="2800" b="1" i="1" dirty="0"/>
              <a:t> </a:t>
            </a:r>
            <a:r>
              <a:rPr lang="en-US" sz="2800" dirty="0"/>
              <a:t>predicate.</a:t>
            </a:r>
            <a:endParaRPr lang="en-US" dirty="0"/>
          </a:p>
          <a:p>
            <a:pPr lvl="1" algn="just"/>
            <a:r>
              <a:rPr lang="en-US" sz="2800" dirty="0"/>
              <a:t>Instead, subclass relationships, such as that between </a:t>
            </a:r>
            <a:r>
              <a:rPr lang="en-US" sz="2800" dirty="0" err="1"/>
              <a:t>Pompeians</a:t>
            </a:r>
            <a:r>
              <a:rPr lang="en-US" sz="2800" dirty="0"/>
              <a:t> and Romans, are described as shown in sentence 3.</a:t>
            </a:r>
            <a:endParaRPr lang="en-US" dirty="0"/>
          </a:p>
          <a:p>
            <a:pPr lvl="1" algn="just"/>
            <a:r>
              <a:rPr lang="en-US" sz="2800" dirty="0"/>
              <a:t>The implication rule states that if an object is an instance of the subclass Pompeian then it is an instance of the superclass Roman.</a:t>
            </a:r>
            <a:endParaRPr lang="en-US" dirty="0"/>
          </a:p>
          <a:p>
            <a:pPr lvl="1" algn="just"/>
            <a:r>
              <a:rPr lang="en-US" sz="2800" dirty="0"/>
              <a:t>Note that this rule is equivalent to the standard set-theoretic definition of the subclass- superclass relationship.</a:t>
            </a:r>
            <a:endParaRPr lang="en-US" dirty="0"/>
          </a:p>
          <a:p>
            <a:pPr lvl="1" algn="just"/>
            <a:r>
              <a:rPr lang="en-US" sz="2800" dirty="0"/>
              <a:t>The third part contains representations that use both the </a:t>
            </a:r>
            <a:r>
              <a:rPr lang="en-US" sz="2800" b="1" i="1" dirty="0"/>
              <a:t>instance </a:t>
            </a:r>
            <a:r>
              <a:rPr lang="en-US" sz="2800" dirty="0"/>
              <a:t>and </a:t>
            </a:r>
            <a:r>
              <a:rPr lang="en-US" sz="2800" b="1" i="1" dirty="0" err="1"/>
              <a:t>isa</a:t>
            </a:r>
            <a:r>
              <a:rPr lang="en-US" sz="2800" b="1" i="1" dirty="0"/>
              <a:t> </a:t>
            </a:r>
            <a:r>
              <a:rPr lang="en-US" sz="2800" dirty="0"/>
              <a:t>predicates explicitly.</a:t>
            </a:r>
            <a:endParaRPr lang="en-US" dirty="0"/>
          </a:p>
          <a:p>
            <a:pPr lvl="1" algn="just"/>
            <a:r>
              <a:rPr lang="en-US" sz="2800" dirty="0"/>
              <a:t>The use of the </a:t>
            </a:r>
            <a:r>
              <a:rPr lang="en-US" sz="2800" b="1" i="1" dirty="0" err="1"/>
              <a:t>isa</a:t>
            </a:r>
            <a:r>
              <a:rPr lang="en-US" sz="2800" b="1" i="1" dirty="0"/>
              <a:t> </a:t>
            </a:r>
            <a:r>
              <a:rPr lang="en-US" sz="2800" dirty="0"/>
              <a:t>predicate simplifies the representation of sentence 3, but it requires that one additional axiom (shown here as number 6) be provided.</a:t>
            </a:r>
            <a:endParaRPr lang="en-US" dirty="0"/>
          </a:p>
          <a:p>
            <a:pPr algn="just"/>
            <a:endParaRPr lang="en-US" sz="3200" dirty="0"/>
          </a:p>
        </p:txBody>
      </p:sp>
    </p:spTree>
    <p:extLst>
      <p:ext uri="{BB962C8B-B14F-4D97-AF65-F5344CB8AC3E}">
        <p14:creationId xmlns:p14="http://schemas.microsoft.com/office/powerpoint/2010/main" val="239393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Computable Functions and Predicates</a:t>
            </a:r>
          </a:p>
        </p:txBody>
      </p:sp>
      <p:sp>
        <p:nvSpPr>
          <p:cNvPr id="3" name="Content Placeholder 2"/>
          <p:cNvSpPr>
            <a:spLocks noGrp="1"/>
          </p:cNvSpPr>
          <p:nvPr>
            <p:ph sz="half" idx="1"/>
          </p:nvPr>
        </p:nvSpPr>
        <p:spPr>
          <a:xfrm>
            <a:off x="300251" y="1825624"/>
            <a:ext cx="5719549" cy="4779891"/>
          </a:xfrm>
        </p:spPr>
        <p:txBody>
          <a:bodyPr>
            <a:normAutofit fontScale="77500" lnSpcReduction="20000"/>
          </a:bodyPr>
          <a:lstStyle/>
          <a:p>
            <a:pPr lvl="1"/>
            <a:r>
              <a:rPr lang="en-US" dirty="0"/>
              <a:t>To express simple facts, such as the following greater-than and less-than relationships: </a:t>
            </a:r>
            <a:r>
              <a:rPr lang="en-US" dirty="0" err="1"/>
              <a:t>gt</a:t>
            </a:r>
            <a:r>
              <a:rPr lang="en-US" dirty="0"/>
              <a:t>(1,O)	It(0,1)</a:t>
            </a:r>
            <a:endParaRPr lang="en-US" sz="2000" dirty="0"/>
          </a:p>
          <a:p>
            <a:r>
              <a:rPr lang="en-US" dirty="0" err="1"/>
              <a:t>gt</a:t>
            </a:r>
            <a:r>
              <a:rPr lang="en-US" dirty="0"/>
              <a:t>(2,1)	It(1,2)</a:t>
            </a:r>
          </a:p>
          <a:p>
            <a:r>
              <a:rPr lang="en-US" dirty="0" err="1"/>
              <a:t>gt</a:t>
            </a:r>
            <a:r>
              <a:rPr lang="en-US" dirty="0"/>
              <a:t>(3,2)	It( 2,3)</a:t>
            </a:r>
          </a:p>
          <a:p>
            <a:pPr lvl="1"/>
            <a:r>
              <a:rPr lang="en-US" dirty="0"/>
              <a:t>It is often also useful to have computable functions as well as computable predicates. Thus we might want to be able to evaluate the truth of</a:t>
            </a:r>
            <a:endParaRPr lang="en-US" sz="2000" dirty="0"/>
          </a:p>
          <a:p>
            <a:r>
              <a:rPr lang="en-US" dirty="0" err="1"/>
              <a:t>gt</a:t>
            </a:r>
            <a:r>
              <a:rPr lang="en-US" dirty="0"/>
              <a:t>(2 + 3,1)</a:t>
            </a:r>
          </a:p>
          <a:p>
            <a:pPr lvl="1"/>
            <a:r>
              <a:rPr lang="en-US" dirty="0"/>
              <a:t>To do so requires that we first compute the value of the plus function given the arguments 2 and 3, and then send the arguments 5 and 1 to </a:t>
            </a:r>
            <a:r>
              <a:rPr lang="en-US" dirty="0" err="1"/>
              <a:t>gt.</a:t>
            </a:r>
            <a:endParaRPr lang="en-US" sz="2000" dirty="0"/>
          </a:p>
          <a:p>
            <a:pPr lvl="1"/>
            <a:r>
              <a:rPr lang="en-US" dirty="0"/>
              <a:t>Consider the following set of facts, again involving Marcus:</a:t>
            </a:r>
            <a:endParaRPr lang="en-US" sz="2000" dirty="0"/>
          </a:p>
          <a:p>
            <a:pPr lvl="0"/>
            <a:r>
              <a:rPr lang="en-US" dirty="0"/>
              <a:t>Marcus was a man.</a:t>
            </a:r>
            <a:endParaRPr lang="en-US" sz="2400" dirty="0"/>
          </a:p>
          <a:p>
            <a:r>
              <a:rPr lang="en-US" dirty="0"/>
              <a:t>man(Marcus)</a:t>
            </a:r>
          </a:p>
          <a:p>
            <a:pPr lvl="0"/>
            <a:r>
              <a:rPr lang="en-US" dirty="0"/>
              <a:t>Marcus was a Pompeian. Pompeian(Marcus)</a:t>
            </a:r>
            <a:endParaRPr lang="en-US" sz="2400" dirty="0"/>
          </a:p>
          <a:p>
            <a:endParaRPr lang="en-US" dirty="0"/>
          </a:p>
        </p:txBody>
      </p:sp>
      <p:sp>
        <p:nvSpPr>
          <p:cNvPr id="4" name="Content Placeholder 3"/>
          <p:cNvSpPr>
            <a:spLocks noGrp="1"/>
          </p:cNvSpPr>
          <p:nvPr>
            <p:ph sz="half" idx="2"/>
          </p:nvPr>
        </p:nvSpPr>
        <p:spPr>
          <a:xfrm>
            <a:off x="6172199" y="1825624"/>
            <a:ext cx="5769591" cy="4902721"/>
          </a:xfrm>
        </p:spPr>
        <p:txBody>
          <a:bodyPr>
            <a:normAutofit fontScale="77500" lnSpcReduction="20000"/>
          </a:bodyPr>
          <a:lstStyle/>
          <a:p>
            <a:pPr lvl="0"/>
            <a:r>
              <a:rPr lang="en-US" dirty="0"/>
              <a:t>Marcus was born in 40 A.D. born(Marcus, 40)</a:t>
            </a:r>
            <a:endParaRPr lang="en-US" sz="2400" dirty="0"/>
          </a:p>
          <a:p>
            <a:pPr lvl="0"/>
            <a:r>
              <a:rPr lang="en-US" dirty="0"/>
              <a:t>All men are mortal.</a:t>
            </a:r>
            <a:endParaRPr lang="en-US" sz="2400" dirty="0"/>
          </a:p>
          <a:p>
            <a:r>
              <a:rPr lang="en-US" dirty="0"/>
              <a:t>∀x: man(x) → mortal(x)</a:t>
            </a:r>
          </a:p>
          <a:p>
            <a:pPr lvl="0"/>
            <a:r>
              <a:rPr lang="en-US" dirty="0"/>
              <a:t>All </a:t>
            </a:r>
            <a:r>
              <a:rPr lang="en-US" dirty="0" err="1"/>
              <a:t>Pompeians</a:t>
            </a:r>
            <a:r>
              <a:rPr lang="en-US" dirty="0"/>
              <a:t> died when the volcano erupted in 79 A.D. erupted(volcano, 79) ∧ ∀ x : [Pompeian(x) → died(x, 79)]</a:t>
            </a:r>
            <a:endParaRPr lang="en-US" sz="2400" dirty="0"/>
          </a:p>
          <a:p>
            <a:pPr lvl="0"/>
            <a:r>
              <a:rPr lang="en-US" dirty="0"/>
              <a:t>No mortal lives longer than 150 years.</a:t>
            </a:r>
            <a:endParaRPr lang="en-US" sz="2400" dirty="0"/>
          </a:p>
          <a:p>
            <a:r>
              <a:rPr lang="en-US" dirty="0"/>
              <a:t>∀x: ∀t1: At2: </a:t>
            </a:r>
            <a:r>
              <a:rPr lang="en-US" i="1" dirty="0"/>
              <a:t>mortal(x) </a:t>
            </a:r>
            <a:r>
              <a:rPr lang="en-US" dirty="0"/>
              <a:t>∧ </a:t>
            </a:r>
            <a:r>
              <a:rPr lang="en-US" i="1" dirty="0"/>
              <a:t>born(x, t1) </a:t>
            </a:r>
            <a:r>
              <a:rPr lang="en-US" dirty="0"/>
              <a:t>∧ </a:t>
            </a:r>
            <a:r>
              <a:rPr lang="en-US" i="1" dirty="0" err="1"/>
              <a:t>gt</a:t>
            </a:r>
            <a:r>
              <a:rPr lang="en-US" i="1" dirty="0"/>
              <a:t>(t2 - t1,150) → died(x, t2)</a:t>
            </a:r>
            <a:endParaRPr lang="en-US" sz="2400" dirty="0"/>
          </a:p>
          <a:p>
            <a:pPr lvl="0"/>
            <a:r>
              <a:rPr lang="en-US" dirty="0"/>
              <a:t>It is now 1991.</a:t>
            </a:r>
            <a:endParaRPr lang="en-US" sz="2400" dirty="0"/>
          </a:p>
          <a:p>
            <a:r>
              <a:rPr lang="en-US" i="1" dirty="0"/>
              <a:t>now </a:t>
            </a:r>
            <a:r>
              <a:rPr lang="en-US" dirty="0"/>
              <a:t>= 1991</a:t>
            </a:r>
            <a:endParaRPr lang="en-US" sz="2400" dirty="0"/>
          </a:p>
          <a:p>
            <a:pPr lvl="1"/>
            <a:r>
              <a:rPr lang="en-US" dirty="0"/>
              <a:t>Above example shows how these ideas of computable functions and predicates can be useful.</a:t>
            </a:r>
            <a:endParaRPr lang="en-US" sz="2000" dirty="0"/>
          </a:p>
          <a:p>
            <a:endParaRPr lang="en-US" dirty="0"/>
          </a:p>
        </p:txBody>
      </p:sp>
    </p:spTree>
    <p:extLst>
      <p:ext uri="{BB962C8B-B14F-4D97-AF65-F5344CB8AC3E}">
        <p14:creationId xmlns:p14="http://schemas.microsoft.com/office/powerpoint/2010/main" val="348538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54841" y="368490"/>
            <a:ext cx="11450471" cy="6168788"/>
          </a:xfrm>
        </p:spPr>
        <p:txBody>
          <a:bodyPr>
            <a:normAutofit/>
          </a:bodyPr>
          <a:lstStyle/>
          <a:p>
            <a:pPr lvl="1"/>
            <a:r>
              <a:rPr lang="en-US" sz="2800" dirty="0"/>
              <a:t>It also makes use of the notion of equality and allows equal objects to be substituted for each other whenever it appears helpful to do so during a proof.</a:t>
            </a:r>
            <a:endParaRPr lang="en-US" dirty="0"/>
          </a:p>
          <a:p>
            <a:pPr lvl="1"/>
            <a:r>
              <a:rPr lang="en-US" sz="2800" dirty="0"/>
              <a:t>Now suppose we want to answer the question "Is Marcus alive?”</a:t>
            </a:r>
            <a:endParaRPr lang="en-US" dirty="0"/>
          </a:p>
          <a:p>
            <a:pPr lvl="1"/>
            <a:r>
              <a:rPr lang="en-US" sz="2800" dirty="0"/>
              <a:t>The statements suggested here, there may be two ways of deducing an answer.</a:t>
            </a:r>
            <a:endParaRPr lang="en-US" dirty="0"/>
          </a:p>
          <a:p>
            <a:pPr lvl="1"/>
            <a:r>
              <a:rPr lang="en-US" sz="2800" dirty="0"/>
              <a:t>Either we can show that Marcus is dead because he was killed by the volcano or we can show that he must be dead because he would otherwise be more than 150 years old, which we know is not possible.</a:t>
            </a:r>
            <a:endParaRPr lang="en-US" dirty="0"/>
          </a:p>
          <a:p>
            <a:pPr lvl="1"/>
            <a:r>
              <a:rPr lang="en-US" sz="2800" dirty="0"/>
              <a:t>As soon as we attempt to follow either of those paths rigorously, however, we discover, just as we did in the last example, that we need some additional knowledge. For example, our statements talk about dying, but they say nothing that relates to being alive, which is what the question is asking.</a:t>
            </a:r>
            <a:endParaRPr lang="en-US" dirty="0"/>
          </a:p>
          <a:p>
            <a:endParaRPr lang="en-US" sz="3200" dirty="0"/>
          </a:p>
        </p:txBody>
      </p:sp>
    </p:spTree>
    <p:extLst>
      <p:ext uri="{BB962C8B-B14F-4D97-AF65-F5344CB8AC3E}">
        <p14:creationId xmlns:p14="http://schemas.microsoft.com/office/powerpoint/2010/main" val="2896573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4716"/>
            <a:ext cx="10515600" cy="5972247"/>
          </a:xfrm>
        </p:spPr>
        <p:txBody>
          <a:bodyPr/>
          <a:lstStyle/>
          <a:p>
            <a:pPr lvl="1"/>
            <a:r>
              <a:rPr lang="en-US" dirty="0"/>
              <a:t>So we add the following facts:</a:t>
            </a:r>
            <a:endParaRPr lang="en-US" sz="2000" dirty="0"/>
          </a:p>
          <a:p>
            <a:pPr lvl="0"/>
            <a:r>
              <a:rPr lang="en-US" dirty="0"/>
              <a:t>Alive means not dead.</a:t>
            </a:r>
            <a:endParaRPr lang="en-US" sz="2400" dirty="0"/>
          </a:p>
          <a:p>
            <a:r>
              <a:rPr lang="en-US" dirty="0"/>
              <a:t>∀x: ∀t: [alive(x, t) → ¬ dead(x, t)] ∧ [¬ dead(x, t) → alive(x, t)]</a:t>
            </a:r>
          </a:p>
          <a:p>
            <a:pPr lvl="0"/>
            <a:r>
              <a:rPr lang="en-US" dirty="0"/>
              <a:t>If someone dies, then he is dead at all later times.</a:t>
            </a:r>
            <a:endParaRPr lang="en-US" sz="2400" dirty="0"/>
          </a:p>
          <a:p>
            <a:r>
              <a:rPr lang="en-US" dirty="0"/>
              <a:t>∀x: ∀t1: At2</a:t>
            </a:r>
            <a:r>
              <a:rPr lang="en-US" i="1" dirty="0"/>
              <a:t>: died(x, t1) </a:t>
            </a:r>
            <a:r>
              <a:rPr lang="en-US" dirty="0"/>
              <a:t>∧ </a:t>
            </a:r>
            <a:r>
              <a:rPr lang="en-US" i="1" dirty="0" err="1"/>
              <a:t>gt</a:t>
            </a:r>
            <a:r>
              <a:rPr lang="en-US" i="1" dirty="0"/>
              <a:t>(t2, t1) → dead(x, t2)</a:t>
            </a:r>
            <a:endParaRPr lang="en-US" sz="2400" dirty="0"/>
          </a:p>
          <a:p>
            <a:pPr lvl="1"/>
            <a:r>
              <a:rPr lang="en-US" dirty="0"/>
              <a:t>Now let's attempt to answer the question "Is Marcus alive?" by proving:</a:t>
            </a:r>
            <a:endParaRPr lang="en-US" sz="2000" dirty="0"/>
          </a:p>
          <a:p>
            <a:r>
              <a:rPr lang="en-US" i="1" dirty="0"/>
              <a:t>¬ alive(Marcus, now)</a:t>
            </a:r>
            <a:endParaRPr lang="en-US" dirty="0"/>
          </a:p>
        </p:txBody>
      </p:sp>
      <p:pic>
        <p:nvPicPr>
          <p:cNvPr id="4" name="image22.png"/>
          <p:cNvPicPr/>
          <p:nvPr/>
        </p:nvPicPr>
        <p:blipFill>
          <a:blip r:embed="rId2" cstate="print"/>
          <a:stretch>
            <a:fillRect/>
          </a:stretch>
        </p:blipFill>
        <p:spPr>
          <a:xfrm>
            <a:off x="8160784" y="3190839"/>
            <a:ext cx="2721610" cy="3471545"/>
          </a:xfrm>
          <a:prstGeom prst="rect">
            <a:avLst/>
          </a:prstGeom>
        </p:spPr>
      </p:pic>
    </p:spTree>
    <p:extLst>
      <p:ext uri="{BB962C8B-B14F-4D97-AF65-F5344CB8AC3E}">
        <p14:creationId xmlns:p14="http://schemas.microsoft.com/office/powerpoint/2010/main" val="6195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UNIT 4</a:t>
            </a:r>
          </a:p>
        </p:txBody>
      </p:sp>
      <p:sp>
        <p:nvSpPr>
          <p:cNvPr id="5" name="Text Placeholder 4"/>
          <p:cNvSpPr>
            <a:spLocks noGrp="1"/>
          </p:cNvSpPr>
          <p:nvPr>
            <p:ph type="body" idx="1"/>
          </p:nvPr>
        </p:nvSpPr>
        <p:spPr/>
        <p:txBody>
          <a:bodyPr/>
          <a:lstStyle/>
          <a:p>
            <a:endParaRPr lang="en-US" dirty="0"/>
          </a:p>
          <a:p>
            <a:r>
              <a:rPr lang="en-US" dirty="0"/>
              <a:t>Using Predicate Logic</a:t>
            </a:r>
            <a:r>
              <a:rPr lang="en-US" b="1" dirty="0"/>
              <a:t> </a:t>
            </a:r>
            <a:r>
              <a:rPr lang="en-US" dirty="0"/>
              <a:t>	</a:t>
            </a:r>
          </a:p>
          <a:p>
            <a:endParaRPr lang="en-US" dirty="0"/>
          </a:p>
        </p:txBody>
      </p:sp>
    </p:spTree>
    <p:extLst>
      <p:ext uri="{BB962C8B-B14F-4D97-AF65-F5344CB8AC3E}">
        <p14:creationId xmlns:p14="http://schemas.microsoft.com/office/powerpoint/2010/main" val="319316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Resolution</a:t>
            </a:r>
          </a:p>
        </p:txBody>
      </p:sp>
      <p:sp>
        <p:nvSpPr>
          <p:cNvPr id="3" name="Content Placeholder 2"/>
          <p:cNvSpPr>
            <a:spLocks noGrp="1"/>
          </p:cNvSpPr>
          <p:nvPr>
            <p:ph idx="1"/>
          </p:nvPr>
        </p:nvSpPr>
        <p:spPr>
          <a:xfrm>
            <a:off x="423081" y="1255594"/>
            <a:ext cx="11273050" cy="5459105"/>
          </a:xfrm>
        </p:spPr>
        <p:txBody>
          <a:bodyPr>
            <a:normAutofit fontScale="85000" lnSpcReduction="20000"/>
          </a:bodyPr>
          <a:lstStyle/>
          <a:p>
            <a:pPr lvl="1"/>
            <a:r>
              <a:rPr lang="en-US" dirty="0"/>
              <a:t>Resolution is a procedure, which gains its efficiency from the fact that it operates on statements that have been converted to a very convenient standard form.</a:t>
            </a:r>
            <a:endParaRPr lang="en-US" sz="2000" dirty="0"/>
          </a:p>
          <a:p>
            <a:br>
              <a:rPr lang="en-US" dirty="0"/>
            </a:br>
            <a:r>
              <a:rPr lang="en-US" sz="800" dirty="0"/>
              <a:t> </a:t>
            </a:r>
            <a:endParaRPr lang="en-US" dirty="0"/>
          </a:p>
          <a:p>
            <a:pPr lvl="1"/>
            <a:r>
              <a:rPr lang="en-US" dirty="0"/>
              <a:t>Resolution produces proofs by refutation.</a:t>
            </a:r>
            <a:endParaRPr lang="en-US" sz="2000" dirty="0"/>
          </a:p>
          <a:p>
            <a:pPr lvl="1"/>
            <a:r>
              <a:rPr lang="en-US" dirty="0"/>
              <a:t>In other words, </a:t>
            </a:r>
            <a:r>
              <a:rPr lang="en-US" b="1" i="1" dirty="0"/>
              <a:t>to prove a statement (i.e., to show that it is valid), resolution attempts to show that the negation of the statement produces a contradiction with the known statements (i.e., that it is </a:t>
            </a:r>
            <a:r>
              <a:rPr lang="en-US" b="1" i="1" dirty="0" err="1"/>
              <a:t>unsatisfiable</a:t>
            </a:r>
            <a:r>
              <a:rPr lang="en-US" b="1" i="1" dirty="0"/>
              <a:t>).</a:t>
            </a:r>
          </a:p>
          <a:p>
            <a:pPr lvl="1"/>
            <a:r>
              <a:rPr lang="en-US" dirty="0"/>
              <a:t>The resolution procedure is a simple iterative process: at each step, two clauses, called the parent clauses, are compared (resolved), resulting into a new clause that has been inferred from them. The new clause represents ways that the two parent clauses interact with each other. Suppose that there are two clauses in the system:</a:t>
            </a:r>
            <a:endParaRPr lang="en-US" sz="2000" dirty="0"/>
          </a:p>
          <a:p>
            <a:r>
              <a:rPr lang="en-US" b="1" i="1" dirty="0"/>
              <a:t>winter </a:t>
            </a:r>
            <a:r>
              <a:rPr lang="en-US" b="1" dirty="0"/>
              <a:t>V </a:t>
            </a:r>
            <a:r>
              <a:rPr lang="en-US" b="1" i="1" dirty="0"/>
              <a:t>summer</a:t>
            </a:r>
          </a:p>
          <a:p>
            <a:r>
              <a:rPr lang="en-US" b="1" i="1" dirty="0"/>
              <a:t>¬ winter </a:t>
            </a:r>
            <a:r>
              <a:rPr lang="en-US" b="1" dirty="0"/>
              <a:t>V </a:t>
            </a:r>
            <a:r>
              <a:rPr lang="en-US" b="1" i="1" dirty="0"/>
              <a:t>cold</a:t>
            </a:r>
            <a:endParaRPr lang="en-US" sz="2400" dirty="0"/>
          </a:p>
          <a:p>
            <a:pPr lvl="0"/>
            <a:r>
              <a:rPr lang="en-US" dirty="0"/>
              <a:t>Now we observe that precisely one of winter and ¬ winter will be true at any point.</a:t>
            </a:r>
            <a:endParaRPr lang="en-US" sz="2400" dirty="0"/>
          </a:p>
          <a:p>
            <a:pPr lvl="0"/>
            <a:r>
              <a:rPr lang="en-US" dirty="0"/>
              <a:t>If winter is true, then cold must be true to guarantee the truth of the second clause. If ¬ winter is true, then summer must be true to guarantee the truth of the first clause.</a:t>
            </a:r>
            <a:endParaRPr lang="en-US" sz="2400" dirty="0"/>
          </a:p>
          <a:p>
            <a:pPr lvl="0"/>
            <a:r>
              <a:rPr lang="en-US" dirty="0"/>
              <a:t>Thus we see that from these two clauses we can deduce</a:t>
            </a:r>
            <a:endParaRPr lang="en-US" sz="2400" dirty="0"/>
          </a:p>
          <a:p>
            <a:r>
              <a:rPr lang="en-US" b="1" i="1" dirty="0"/>
              <a:t>summer V cold</a:t>
            </a:r>
          </a:p>
          <a:p>
            <a:endParaRPr lang="en-US" dirty="0"/>
          </a:p>
        </p:txBody>
      </p:sp>
    </p:spTree>
    <p:extLst>
      <p:ext uri="{BB962C8B-B14F-4D97-AF65-F5344CB8AC3E}">
        <p14:creationId xmlns:p14="http://schemas.microsoft.com/office/powerpoint/2010/main" val="124925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740235"/>
          </a:xfrm>
        </p:spPr>
        <p:txBody>
          <a:bodyPr>
            <a:normAutofit/>
          </a:bodyPr>
          <a:lstStyle/>
          <a:p>
            <a:pPr lvl="0"/>
            <a:r>
              <a:rPr lang="en-US" dirty="0"/>
              <a:t>This is the deduction that the resolution procedure will make.</a:t>
            </a:r>
          </a:p>
          <a:p>
            <a:pPr lvl="0"/>
            <a:r>
              <a:rPr lang="en-US" dirty="0"/>
              <a:t>Resolution operates by taking two clauses that each contains the same literal, in this example, </a:t>
            </a:r>
            <a:r>
              <a:rPr lang="en-US" b="1" i="1" dirty="0"/>
              <a:t>winter</a:t>
            </a:r>
            <a:r>
              <a:rPr lang="en-US" dirty="0"/>
              <a:t>.</a:t>
            </a:r>
          </a:p>
          <a:p>
            <a:pPr lvl="0"/>
            <a:r>
              <a:rPr lang="en-US" dirty="0"/>
              <a:t>The literal must occur in positive form in one clause and in negative form in the other. The </a:t>
            </a:r>
            <a:r>
              <a:rPr lang="en-US" dirty="0" err="1"/>
              <a:t>resolvent</a:t>
            </a:r>
            <a:r>
              <a:rPr lang="en-US" dirty="0"/>
              <a:t> is obtained by combining all of the literals of the two parent clauses except the ones that cancel.</a:t>
            </a:r>
          </a:p>
          <a:p>
            <a:pPr lvl="0"/>
            <a:r>
              <a:rPr lang="en-US" dirty="0"/>
              <a:t>If the clause that is produced is the empty clause, then a contradiction has been found.</a:t>
            </a:r>
          </a:p>
          <a:p>
            <a:r>
              <a:rPr lang="en-US" i="1" dirty="0"/>
              <a:t>For example, the two clauses winter</a:t>
            </a:r>
            <a:endParaRPr lang="en-US" dirty="0"/>
          </a:p>
          <a:p>
            <a:r>
              <a:rPr lang="en-US" i="1" dirty="0"/>
              <a:t>¬ winter</a:t>
            </a:r>
            <a:endParaRPr lang="en-US" dirty="0"/>
          </a:p>
          <a:p>
            <a:r>
              <a:rPr lang="en-US" i="1" dirty="0"/>
              <a:t>will produce the empty clause.</a:t>
            </a:r>
            <a:endParaRPr lang="en-US" dirty="0"/>
          </a:p>
          <a:p>
            <a:endParaRPr lang="en-US" dirty="0"/>
          </a:p>
        </p:txBody>
      </p:sp>
    </p:spTree>
    <p:extLst>
      <p:ext uri="{BB962C8B-B14F-4D97-AF65-F5344CB8AC3E}">
        <p14:creationId xmlns:p14="http://schemas.microsoft.com/office/powerpoint/2010/main" val="207418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to Clause form</a:t>
            </a:r>
          </a:p>
        </p:txBody>
      </p:sp>
      <p:sp>
        <p:nvSpPr>
          <p:cNvPr id="3" name="Content Placeholder 2"/>
          <p:cNvSpPr>
            <a:spLocks noGrp="1"/>
          </p:cNvSpPr>
          <p:nvPr>
            <p:ph idx="1"/>
          </p:nvPr>
        </p:nvSpPr>
        <p:spPr/>
        <p:txBody>
          <a:bodyPr/>
          <a:lstStyle/>
          <a:p>
            <a:pPr lvl="0"/>
            <a:r>
              <a:rPr lang="en-US" dirty="0"/>
              <a:t>To apply resolution, we need to reduce a set of </a:t>
            </a:r>
            <a:r>
              <a:rPr lang="en-US" i="1" dirty="0" err="1"/>
              <a:t>wff's</a:t>
            </a:r>
            <a:r>
              <a:rPr lang="en-US" i="1" dirty="0"/>
              <a:t> </a:t>
            </a:r>
            <a:r>
              <a:rPr lang="en-US" dirty="0"/>
              <a:t>to a set of clauses, where a clause  is defined to be a </a:t>
            </a:r>
            <a:r>
              <a:rPr lang="en-US" i="1" dirty="0" err="1"/>
              <a:t>wff</a:t>
            </a:r>
            <a:r>
              <a:rPr lang="en-US" i="1" dirty="0"/>
              <a:t> </a:t>
            </a:r>
            <a:r>
              <a:rPr lang="en-US" dirty="0"/>
              <a:t>in conjunctive normal form but with no instances of the connector A.</a:t>
            </a:r>
          </a:p>
          <a:p>
            <a:pPr lvl="0"/>
            <a:r>
              <a:rPr lang="en-US" dirty="0"/>
              <a:t>We can do this by first converting each </a:t>
            </a:r>
            <a:r>
              <a:rPr lang="en-US" dirty="0" err="1"/>
              <a:t>wff</a:t>
            </a:r>
            <a:r>
              <a:rPr lang="en-US" dirty="0"/>
              <a:t> into conjunctive normal form and then breaking apart each such expression into clauses, one for each conjunct.</a:t>
            </a:r>
          </a:p>
          <a:p>
            <a:pPr lvl="0"/>
            <a:r>
              <a:rPr lang="en-US" dirty="0"/>
              <a:t>All the conjuncts will be considered to be conjoined together as the proof procedure operates. To convert a </a:t>
            </a:r>
            <a:r>
              <a:rPr lang="en-US" i="1" dirty="0" err="1"/>
              <a:t>wff</a:t>
            </a:r>
            <a:r>
              <a:rPr lang="en-US" i="1" dirty="0"/>
              <a:t> </a:t>
            </a:r>
            <a:r>
              <a:rPr lang="en-US" dirty="0"/>
              <a:t>into clause form, perform the following sequence of steps.</a:t>
            </a:r>
          </a:p>
          <a:p>
            <a:endParaRPr lang="en-US" dirty="0"/>
          </a:p>
        </p:txBody>
      </p:sp>
    </p:spTree>
    <p:extLst>
      <p:ext uri="{BB962C8B-B14F-4D97-AF65-F5344CB8AC3E}">
        <p14:creationId xmlns:p14="http://schemas.microsoft.com/office/powerpoint/2010/main" val="2511550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546"/>
            <a:ext cx="10515600" cy="5849417"/>
          </a:xfrm>
        </p:spPr>
        <p:txBody>
          <a:bodyPr>
            <a:normAutofit fontScale="85000" lnSpcReduction="20000"/>
          </a:bodyPr>
          <a:lstStyle/>
          <a:p>
            <a:r>
              <a:rPr lang="en-US" b="1" i="1" u="sng" dirty="0"/>
              <a:t>Algorithm: Convert to Clause Form</a:t>
            </a:r>
            <a:endParaRPr lang="en-US" dirty="0"/>
          </a:p>
          <a:p>
            <a:pPr lvl="0"/>
            <a:r>
              <a:rPr lang="en-US" dirty="0"/>
              <a:t>Eliminate  →,  using  the  fact  that  a  →  b  is  equivalent  to	¬ a V b. Performing this transformation on the </a:t>
            </a:r>
            <a:r>
              <a:rPr lang="en-US" dirty="0" err="1"/>
              <a:t>wff</a:t>
            </a:r>
            <a:r>
              <a:rPr lang="en-US" dirty="0"/>
              <a:t> given above becomes</a:t>
            </a:r>
          </a:p>
          <a:p>
            <a:r>
              <a:rPr lang="en-US" b="1" dirty="0"/>
              <a:t>∀x: ¬ [Roman(x) ∧ know(x, Marcus)] V</a:t>
            </a:r>
          </a:p>
          <a:p>
            <a:r>
              <a:rPr lang="en-US" b="1" dirty="0"/>
              <a:t>[hate(x, Caesar) V (∀y : ¬(∃z : hate(y, z)) V </a:t>
            </a:r>
            <a:r>
              <a:rPr lang="en-US" b="1" dirty="0" err="1"/>
              <a:t>thinkcrazy</a:t>
            </a:r>
            <a:r>
              <a:rPr lang="en-US" b="1" dirty="0"/>
              <a:t>(x, y))]</a:t>
            </a:r>
            <a:endParaRPr lang="en-US" dirty="0"/>
          </a:p>
          <a:p>
            <a:br>
              <a:rPr lang="en-US" dirty="0"/>
            </a:br>
            <a:r>
              <a:rPr lang="en-US" b="1" dirty="0"/>
              <a:t> </a:t>
            </a:r>
            <a:endParaRPr lang="en-US" dirty="0"/>
          </a:p>
          <a:p>
            <a:pPr lvl="0"/>
            <a:r>
              <a:rPr lang="en-US" dirty="0"/>
              <a:t>Reduce the scope of each ¬ to a single term, using the fact that </a:t>
            </a:r>
            <a:r>
              <a:rPr lang="en-US" dirty="0">
                <a:solidFill>
                  <a:srgbClr val="FF0000"/>
                </a:solidFill>
              </a:rPr>
              <a:t>¬ (¬ p) = p, </a:t>
            </a:r>
            <a:r>
              <a:rPr lang="en-US" dirty="0"/>
              <a:t>Performing this transformation on the </a:t>
            </a:r>
            <a:r>
              <a:rPr lang="en-US" dirty="0" err="1"/>
              <a:t>wff</a:t>
            </a:r>
            <a:r>
              <a:rPr lang="en-US" dirty="0"/>
              <a:t> from step 1 becomes</a:t>
            </a:r>
          </a:p>
          <a:p>
            <a:r>
              <a:rPr lang="en-US" b="1" dirty="0"/>
              <a:t>∀x: [¬ Roman(x) V ¬ know(x, Marcus)] V</a:t>
            </a:r>
          </a:p>
          <a:p>
            <a:r>
              <a:rPr lang="en-US" b="1" dirty="0"/>
              <a:t>[hate(x, Caesar) V (∀y: ∀z: ¬ hate(y, z) V </a:t>
            </a:r>
            <a:r>
              <a:rPr lang="en-US" b="1" dirty="0" err="1"/>
              <a:t>thinkcrazy</a:t>
            </a:r>
            <a:r>
              <a:rPr lang="en-US" b="1" dirty="0"/>
              <a:t>(x, y))]</a:t>
            </a:r>
            <a:endParaRPr lang="en-US" dirty="0"/>
          </a:p>
          <a:p>
            <a:pPr lvl="0"/>
            <a:r>
              <a:rPr lang="en-US" dirty="0"/>
              <a:t>Standardize variables so </a:t>
            </a:r>
            <a:r>
              <a:rPr lang="en-US" dirty="0">
                <a:solidFill>
                  <a:srgbClr val="FF0000"/>
                </a:solidFill>
              </a:rPr>
              <a:t>that each quantifier binds a unique variable</a:t>
            </a:r>
            <a:r>
              <a:rPr lang="en-US" dirty="0"/>
              <a:t>. Since variables are just dummy names, this process cannot affect the truth value of the </a:t>
            </a:r>
            <a:r>
              <a:rPr lang="en-US" dirty="0" err="1"/>
              <a:t>wff</a:t>
            </a:r>
            <a:r>
              <a:rPr lang="en-US" dirty="0"/>
              <a:t>.</a:t>
            </a:r>
          </a:p>
          <a:p>
            <a:r>
              <a:rPr lang="en-US" b="1" dirty="0"/>
              <a:t>For example, the formula ∀x: P(x) V ∀x: Q(x) would be converted to	∀x: P(x) V ∀y: Q(y)</a:t>
            </a:r>
          </a:p>
          <a:p>
            <a:endParaRPr lang="en-US" dirty="0"/>
          </a:p>
        </p:txBody>
      </p:sp>
    </p:spTree>
    <p:extLst>
      <p:ext uri="{BB962C8B-B14F-4D97-AF65-F5344CB8AC3E}">
        <p14:creationId xmlns:p14="http://schemas.microsoft.com/office/powerpoint/2010/main" val="1104153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fontScale="92500" lnSpcReduction="20000"/>
          </a:bodyPr>
          <a:lstStyle/>
          <a:p>
            <a:pPr lvl="0"/>
            <a:r>
              <a:rPr lang="en-US" dirty="0"/>
              <a:t>Move all quantifiers to the left of the formula without changing their relative order. This is possible since there is no conflict among variable names. Performing this operation on the formula of step 2, we get</a:t>
            </a:r>
          </a:p>
          <a:p>
            <a:r>
              <a:rPr lang="en-US" b="1" dirty="0"/>
              <a:t>∀x: ∀y: </a:t>
            </a:r>
            <a:r>
              <a:rPr lang="en-US" b="1" dirty="0" err="1"/>
              <a:t>Az</a:t>
            </a:r>
            <a:r>
              <a:rPr lang="en-US" b="1" dirty="0"/>
              <a:t>: [¬ Roman(x) V ¬ know(x, Marcus)] V [hate(x, Caesar) V (¬ hale(y, z) V </a:t>
            </a:r>
            <a:r>
              <a:rPr lang="en-US" b="1" dirty="0" err="1"/>
              <a:t>thinkcrazy</a:t>
            </a:r>
            <a:r>
              <a:rPr lang="en-US" b="1" dirty="0"/>
              <a:t>(x, y))]</a:t>
            </a:r>
          </a:p>
          <a:p>
            <a:pPr lvl="0"/>
            <a:r>
              <a:rPr lang="en-US" dirty="0"/>
              <a:t>Eliminate existential quantifiers. So, for example, the formula</a:t>
            </a:r>
          </a:p>
          <a:p>
            <a:r>
              <a:rPr lang="en-US" b="1" dirty="0"/>
              <a:t>∃y : President(y)</a:t>
            </a:r>
          </a:p>
          <a:p>
            <a:r>
              <a:rPr lang="en-US" dirty="0"/>
              <a:t>can be transformed into the formula</a:t>
            </a:r>
          </a:p>
          <a:p>
            <a:r>
              <a:rPr lang="en-US" b="1" dirty="0"/>
              <a:t>President(S1)</a:t>
            </a:r>
          </a:p>
          <a:p>
            <a:r>
              <a:rPr lang="en-US" dirty="0"/>
              <a:t>For example, in the formula</a:t>
            </a:r>
          </a:p>
          <a:p>
            <a:r>
              <a:rPr lang="en-US" b="1" dirty="0"/>
              <a:t>∀x: ∃y: father-of(y, x)</a:t>
            </a:r>
          </a:p>
          <a:p>
            <a:r>
              <a:rPr lang="en-US" dirty="0"/>
              <a:t>would be transformed into</a:t>
            </a:r>
          </a:p>
          <a:p>
            <a:r>
              <a:rPr lang="en-US" b="1" dirty="0"/>
              <a:t>∀x: father-of(S2(x), x)</a:t>
            </a:r>
          </a:p>
          <a:p>
            <a:r>
              <a:rPr lang="en-US" dirty="0"/>
              <a:t>These generated functions are called </a:t>
            </a:r>
            <a:r>
              <a:rPr lang="en-US" dirty="0" err="1">
                <a:solidFill>
                  <a:srgbClr val="FF0000"/>
                </a:solidFill>
              </a:rPr>
              <a:t>Skolem</a:t>
            </a:r>
            <a:r>
              <a:rPr lang="en-US" dirty="0">
                <a:solidFill>
                  <a:srgbClr val="FF0000"/>
                </a:solidFill>
              </a:rPr>
              <a:t> functions</a:t>
            </a:r>
            <a:r>
              <a:rPr lang="en-US" dirty="0"/>
              <a:t>. Sometimes ones with no arguments are called </a:t>
            </a:r>
            <a:r>
              <a:rPr lang="en-US" dirty="0" err="1">
                <a:solidFill>
                  <a:srgbClr val="FF0000"/>
                </a:solidFill>
              </a:rPr>
              <a:t>Skolem</a:t>
            </a:r>
            <a:r>
              <a:rPr lang="en-US" dirty="0">
                <a:solidFill>
                  <a:srgbClr val="FF0000"/>
                </a:solidFill>
              </a:rPr>
              <a:t> constants.</a:t>
            </a:r>
          </a:p>
          <a:p>
            <a:endParaRPr lang="en-US" dirty="0"/>
          </a:p>
        </p:txBody>
      </p:sp>
    </p:spTree>
    <p:extLst>
      <p:ext uri="{BB962C8B-B14F-4D97-AF65-F5344CB8AC3E}">
        <p14:creationId xmlns:p14="http://schemas.microsoft.com/office/powerpoint/2010/main" val="1112482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0" y="272954"/>
            <a:ext cx="11518710" cy="6332561"/>
          </a:xfrm>
        </p:spPr>
        <p:txBody>
          <a:bodyPr>
            <a:normAutofit fontScale="77500" lnSpcReduction="20000"/>
          </a:bodyPr>
          <a:lstStyle/>
          <a:p>
            <a:pPr lvl="0"/>
            <a:r>
              <a:rPr lang="en-US" dirty="0"/>
              <a:t>Drop the prefix. At this point, all remaining variables are universally quantified, so the prefix can just be dropped and any proof procedure we use can simply assume that any variable it sees is universally quantified. Now the formula produced in step 4 appears as</a:t>
            </a:r>
          </a:p>
          <a:p>
            <a:r>
              <a:rPr lang="en-US" b="1" dirty="0"/>
              <a:t>[¬ Roman(x) V ¬ know(x, Marcus)] V</a:t>
            </a:r>
          </a:p>
          <a:p>
            <a:r>
              <a:rPr lang="en-US" b="1" dirty="0"/>
              <a:t>[hate(x, Caesar) V (¬ hate(y, z) V </a:t>
            </a:r>
            <a:r>
              <a:rPr lang="en-US" b="1" dirty="0" err="1"/>
              <a:t>thinkcrazy</a:t>
            </a:r>
            <a:r>
              <a:rPr lang="en-US" b="1" dirty="0"/>
              <a:t>(x, y))]</a:t>
            </a:r>
            <a:endParaRPr lang="en-US" dirty="0"/>
          </a:p>
          <a:p>
            <a:pPr lvl="0"/>
            <a:r>
              <a:rPr lang="en-US" dirty="0"/>
              <a:t>Convert the matrix into a conjunction of </a:t>
            </a:r>
            <a:r>
              <a:rPr lang="en-US" dirty="0" err="1"/>
              <a:t>disjuncts</a:t>
            </a:r>
            <a:r>
              <a:rPr lang="en-US" dirty="0"/>
              <a:t>. In the case or our example, since</a:t>
            </a:r>
          </a:p>
          <a:p>
            <a:r>
              <a:rPr lang="en-US" dirty="0"/>
              <a:t>there are no and’s, it is only necessary to exploit the associative property of or [ i.e., (a ∧</a:t>
            </a:r>
          </a:p>
          <a:p>
            <a:r>
              <a:rPr lang="en-US" dirty="0"/>
              <a:t>b) V c = (a V c) ∧ (b ∧ c)] and simply remove the parentheses, giving</a:t>
            </a:r>
          </a:p>
          <a:p>
            <a:r>
              <a:rPr lang="en-US" b="1" dirty="0"/>
              <a:t>¬ Roman(x) V ¬ know(x, Marcus) V</a:t>
            </a:r>
          </a:p>
          <a:p>
            <a:r>
              <a:rPr lang="en-US" b="1" dirty="0"/>
              <a:t>hate(x, Caesar) V ¬ hate(y, z) V </a:t>
            </a:r>
            <a:r>
              <a:rPr lang="en-US" b="1" dirty="0" err="1"/>
              <a:t>thinkcrazy</a:t>
            </a:r>
            <a:r>
              <a:rPr lang="en-US" b="1" dirty="0"/>
              <a:t>(x, y)</a:t>
            </a:r>
            <a:endParaRPr lang="en-US" dirty="0"/>
          </a:p>
          <a:p>
            <a:pPr lvl="0"/>
            <a:r>
              <a:rPr lang="en-US" dirty="0"/>
              <a:t>Create a separate clause corresponding to each conjunct. In order for a </a:t>
            </a:r>
            <a:r>
              <a:rPr lang="en-US" dirty="0" err="1"/>
              <a:t>wff</a:t>
            </a:r>
            <a:r>
              <a:rPr lang="en-US" dirty="0"/>
              <a:t> to be true, all the clauses that are generated from it must be true.</a:t>
            </a:r>
          </a:p>
          <a:p>
            <a:pPr lvl="0"/>
            <a:r>
              <a:rPr lang="en-US" dirty="0"/>
              <a:t>Standardize apart the variables in the set of clauses generated in step 8. By this we mean rename the variables so that no two clauses make reference to the same variable. In making this transformation, we rely on the fact that</a:t>
            </a:r>
          </a:p>
          <a:p>
            <a:r>
              <a:rPr lang="en-US" b="1" dirty="0"/>
              <a:t>(∀x: P(x) ∧ Q(x)) = ∀x: P(x) ∧ ∀x: Q(x)</a:t>
            </a:r>
          </a:p>
          <a:p>
            <a:r>
              <a:rPr lang="en-US" dirty="0"/>
              <a:t>Thus since each clause is a separate conjunct and since all the variables are universally</a:t>
            </a:r>
          </a:p>
          <a:p>
            <a:r>
              <a:rPr lang="en-US" dirty="0"/>
              <a:t>quantified, there need be no relationship between the variables of two clauses, even if they were generated from the same </a:t>
            </a:r>
            <a:r>
              <a:rPr lang="en-US" dirty="0" err="1"/>
              <a:t>wff</a:t>
            </a:r>
            <a:r>
              <a:rPr lang="en-US" dirty="0"/>
              <a:t>.</a:t>
            </a:r>
            <a:br>
              <a:rPr lang="en-US" dirty="0"/>
            </a:br>
            <a:endParaRPr lang="en-US" dirty="0"/>
          </a:p>
        </p:txBody>
      </p:sp>
    </p:spTree>
    <p:extLst>
      <p:ext uri="{BB962C8B-B14F-4D97-AF65-F5344CB8AC3E}">
        <p14:creationId xmlns:p14="http://schemas.microsoft.com/office/powerpoint/2010/main" val="1682243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423080"/>
            <a:ext cx="11163869" cy="6073253"/>
          </a:xfrm>
        </p:spPr>
        <p:txBody>
          <a:bodyPr>
            <a:normAutofit/>
          </a:bodyPr>
          <a:lstStyle/>
          <a:p>
            <a:r>
              <a:rPr lang="en-US" b="1" i="1" u="sng" dirty="0"/>
              <a:t>Algorithm: Propositional Resolution</a:t>
            </a:r>
            <a:endParaRPr lang="en-US" sz="2400" dirty="0"/>
          </a:p>
          <a:p>
            <a:pPr lvl="1"/>
            <a:r>
              <a:rPr lang="en-US" dirty="0"/>
              <a:t>Convert all the propositions of F to clause form.</a:t>
            </a:r>
            <a:endParaRPr lang="en-US" sz="2000" dirty="0"/>
          </a:p>
          <a:p>
            <a:pPr lvl="1"/>
            <a:r>
              <a:rPr lang="en-US" dirty="0"/>
              <a:t>Negate P and convert the result to clause form. Add it to the set of clauses obtained in step 1.</a:t>
            </a:r>
            <a:endParaRPr lang="en-US" sz="2000" dirty="0"/>
          </a:p>
          <a:p>
            <a:pPr lvl="1"/>
            <a:r>
              <a:rPr lang="en-US" dirty="0"/>
              <a:t>Repeat until either a contradiction is found or no progress can be made:</a:t>
            </a:r>
            <a:endParaRPr lang="en-US" sz="2000" dirty="0"/>
          </a:p>
          <a:p>
            <a:pPr lvl="2"/>
            <a:r>
              <a:rPr lang="en-US" dirty="0"/>
              <a:t>Select two clauses. Call these the parent clauses.</a:t>
            </a:r>
            <a:endParaRPr lang="en-US" sz="1800" dirty="0"/>
          </a:p>
          <a:p>
            <a:pPr lvl="2"/>
            <a:r>
              <a:rPr lang="en-US" dirty="0"/>
              <a:t>Resolve them together. The resulting clause, called the </a:t>
            </a:r>
            <a:r>
              <a:rPr lang="en-US" dirty="0" err="1"/>
              <a:t>resolvent</a:t>
            </a:r>
            <a:r>
              <a:rPr lang="en-US" dirty="0"/>
              <a:t>, will be the disjunction of all of the literals of both of the parent clauses with the following exception: If there are any pairs of literals L and </a:t>
            </a:r>
            <a:r>
              <a:rPr lang="en-US" i="1" dirty="0"/>
              <a:t>¬ L </a:t>
            </a:r>
            <a:r>
              <a:rPr lang="en-US" dirty="0"/>
              <a:t>such that one of the parent clauses contains </a:t>
            </a:r>
            <a:r>
              <a:rPr lang="en-US" i="1" dirty="0"/>
              <a:t>L </a:t>
            </a:r>
            <a:r>
              <a:rPr lang="en-US" dirty="0"/>
              <a:t>and the other contains </a:t>
            </a:r>
            <a:r>
              <a:rPr lang="en-US" i="1" dirty="0"/>
              <a:t>¬L, </a:t>
            </a:r>
            <a:r>
              <a:rPr lang="en-US" dirty="0"/>
              <a:t>then select one such pair and eliminate both </a:t>
            </a:r>
            <a:r>
              <a:rPr lang="en-US" i="1" dirty="0"/>
              <a:t>L </a:t>
            </a:r>
            <a:r>
              <a:rPr lang="en-US" dirty="0"/>
              <a:t>and </a:t>
            </a:r>
            <a:r>
              <a:rPr lang="en-US" i="1" dirty="0"/>
              <a:t>¬ L </a:t>
            </a:r>
            <a:r>
              <a:rPr lang="en-US" dirty="0"/>
              <a:t>from the </a:t>
            </a:r>
            <a:r>
              <a:rPr lang="en-US" dirty="0" err="1"/>
              <a:t>resolvent</a:t>
            </a:r>
            <a:r>
              <a:rPr lang="en-US" dirty="0"/>
              <a:t>.</a:t>
            </a:r>
            <a:endParaRPr lang="en-US" sz="1800" dirty="0"/>
          </a:p>
          <a:p>
            <a:pPr lvl="2"/>
            <a:r>
              <a:rPr lang="en-US" dirty="0"/>
              <a:t>If the </a:t>
            </a:r>
            <a:r>
              <a:rPr lang="en-US" dirty="0" err="1"/>
              <a:t>resolvent</a:t>
            </a:r>
            <a:r>
              <a:rPr lang="en-US" dirty="0"/>
              <a:t> is the empty clause, then a contradiction has been found. If it is not, then add it to the set of clauses available to the procedure.</a:t>
            </a:r>
            <a:endParaRPr lang="en-US" sz="1800" dirty="0"/>
          </a:p>
          <a:p>
            <a:endParaRPr lang="en-US" dirty="0"/>
          </a:p>
        </p:txBody>
      </p:sp>
    </p:spTree>
    <p:extLst>
      <p:ext uri="{BB962C8B-B14F-4D97-AF65-F5344CB8AC3E}">
        <p14:creationId xmlns:p14="http://schemas.microsoft.com/office/powerpoint/2010/main" val="3880628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3206"/>
            <a:ext cx="10515600" cy="5603757"/>
          </a:xfrm>
        </p:spPr>
        <p:txBody>
          <a:bodyPr>
            <a:normAutofit fontScale="92500"/>
          </a:bodyPr>
          <a:lstStyle/>
          <a:p>
            <a:r>
              <a:rPr lang="en-US" b="1" i="1" u="sng" dirty="0"/>
              <a:t>The Unification Algorithm</a:t>
            </a:r>
            <a:endParaRPr lang="en-US" dirty="0"/>
          </a:p>
          <a:p>
            <a:pPr lvl="0"/>
            <a:r>
              <a:rPr lang="en-US" dirty="0"/>
              <a:t>In propositional logic, it is easy to determine that two literals cannot both be true at the same time.</a:t>
            </a:r>
          </a:p>
          <a:p>
            <a:pPr lvl="0"/>
            <a:r>
              <a:rPr lang="en-US" dirty="0"/>
              <a:t>Simply look for L and ¬L in predicate logic, this matching process is more complicated since the arguments of the predicates must be considered.</a:t>
            </a:r>
          </a:p>
          <a:p>
            <a:pPr lvl="0"/>
            <a:r>
              <a:rPr lang="en-US" dirty="0"/>
              <a:t>For example, man(John) and ¬man(John) is a contradiction, while man(John) and</a:t>
            </a:r>
          </a:p>
          <a:p>
            <a:r>
              <a:rPr lang="en-US" dirty="0"/>
              <a:t>¬man(Spot) is not.</a:t>
            </a:r>
          </a:p>
          <a:p>
            <a:pPr lvl="0"/>
            <a:r>
              <a:rPr lang="en-US" dirty="0"/>
              <a:t>Thus, in order to determine contradictions, we need a matching procedure that compares two literals and discovers whether there exists a set of substitutions that makes them identical.</a:t>
            </a:r>
          </a:p>
          <a:p>
            <a:pPr lvl="0"/>
            <a:r>
              <a:rPr lang="en-US" dirty="0"/>
              <a:t>There is a straightforward recursive procedure, called the unification algorithm, that does it.</a:t>
            </a:r>
          </a:p>
          <a:p>
            <a:endParaRPr lang="en-US" dirty="0"/>
          </a:p>
        </p:txBody>
      </p:sp>
    </p:spTree>
    <p:extLst>
      <p:ext uri="{BB962C8B-B14F-4D97-AF65-F5344CB8AC3E}">
        <p14:creationId xmlns:p14="http://schemas.microsoft.com/office/powerpoint/2010/main" val="4224613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6168788"/>
          </a:xfrm>
        </p:spPr>
        <p:txBody>
          <a:bodyPr>
            <a:normAutofit fontScale="85000" lnSpcReduction="20000"/>
          </a:bodyPr>
          <a:lstStyle/>
          <a:p>
            <a:r>
              <a:rPr lang="en-US" b="1" i="1" u="sng" dirty="0"/>
              <a:t>Algorithm: Unify(L1, L2)</a:t>
            </a:r>
            <a:endParaRPr lang="en-US" sz="2400" dirty="0"/>
          </a:p>
          <a:p>
            <a:pPr lvl="0"/>
            <a:r>
              <a:rPr lang="en-US" dirty="0"/>
              <a:t>If L1 or L2 are both variables or constants, then:</a:t>
            </a:r>
            <a:endParaRPr lang="en-US" sz="2400" dirty="0"/>
          </a:p>
          <a:p>
            <a:pPr lvl="1"/>
            <a:r>
              <a:rPr lang="en-US" dirty="0"/>
              <a:t>If L1 and L2 are identical, then return NIL.</a:t>
            </a:r>
            <a:endParaRPr lang="en-US" sz="2000" dirty="0"/>
          </a:p>
          <a:p>
            <a:pPr lvl="1"/>
            <a:r>
              <a:rPr lang="en-US" dirty="0"/>
              <a:t>Else if L1 is a variable, then if L1 occurs in L2 then return {FAIL}, else return (L2/L1).</a:t>
            </a:r>
            <a:endParaRPr lang="en-US" sz="2000" dirty="0"/>
          </a:p>
          <a:p>
            <a:pPr lvl="1"/>
            <a:r>
              <a:rPr lang="en-US" dirty="0"/>
              <a:t>Else if L2 is a variable, then if L2 occurs in L1 then return {FAIL}, else return (L1/L2).</a:t>
            </a:r>
            <a:endParaRPr lang="en-US" sz="2000" dirty="0"/>
          </a:p>
          <a:p>
            <a:pPr lvl="1"/>
            <a:r>
              <a:rPr lang="en-US" dirty="0"/>
              <a:t>Else return {FAIL}.</a:t>
            </a:r>
            <a:endParaRPr lang="en-US" sz="2000" dirty="0"/>
          </a:p>
          <a:p>
            <a:pPr lvl="0"/>
            <a:r>
              <a:rPr lang="en-US" dirty="0"/>
              <a:t>If the initial predicate symbols in L1 and L2 are not identical, then return {FAIL}.</a:t>
            </a:r>
            <a:endParaRPr lang="en-US" sz="2400" dirty="0"/>
          </a:p>
          <a:p>
            <a:pPr lvl="0"/>
            <a:r>
              <a:rPr lang="en-US" dirty="0"/>
              <a:t>If LI and L2 have a different number of arguments, then return {FAIL}.</a:t>
            </a:r>
            <a:endParaRPr lang="en-US" sz="2400" dirty="0"/>
          </a:p>
          <a:p>
            <a:pPr lvl="0"/>
            <a:r>
              <a:rPr lang="en-US" dirty="0"/>
              <a:t>Set SUBST to NIL. (At the end of this procedure, SUBST will contain all the substitutions used to unify L1 and L2.)</a:t>
            </a:r>
            <a:endParaRPr lang="en-US" sz="2400" dirty="0"/>
          </a:p>
          <a:p>
            <a:pPr lvl="0"/>
            <a:r>
              <a:rPr lang="en-US" dirty="0"/>
              <a:t>For </a:t>
            </a:r>
            <a:r>
              <a:rPr lang="en-US" dirty="0" err="1"/>
              <a:t>i</a:t>
            </a:r>
            <a:r>
              <a:rPr lang="en-US" dirty="0"/>
              <a:t> ← 1 to number of arguments in L1 :</a:t>
            </a:r>
            <a:endParaRPr lang="en-US" sz="2400" dirty="0"/>
          </a:p>
          <a:p>
            <a:br>
              <a:rPr lang="en-US" dirty="0"/>
            </a:br>
            <a:r>
              <a:rPr lang="en-US" sz="1400" dirty="0"/>
              <a:t> </a:t>
            </a:r>
            <a:endParaRPr lang="en-US" dirty="0"/>
          </a:p>
          <a:p>
            <a:pPr lvl="1"/>
            <a:r>
              <a:rPr lang="en-US" dirty="0"/>
              <a:t>Call Unify with the </a:t>
            </a:r>
            <a:r>
              <a:rPr lang="en-US" dirty="0" err="1"/>
              <a:t>i</a:t>
            </a:r>
            <a:r>
              <a:rPr lang="en-US" sz="1200" dirty="0" err="1"/>
              <a:t>th</a:t>
            </a:r>
            <a:r>
              <a:rPr lang="en-US" sz="1200" dirty="0"/>
              <a:t> </a:t>
            </a:r>
            <a:r>
              <a:rPr lang="en-US" dirty="0"/>
              <a:t>argument of L1 and the </a:t>
            </a:r>
            <a:r>
              <a:rPr lang="en-US" dirty="0" err="1"/>
              <a:t>i</a:t>
            </a:r>
            <a:r>
              <a:rPr lang="en-US" sz="1200" dirty="0" err="1"/>
              <a:t>th</a:t>
            </a:r>
            <a:r>
              <a:rPr lang="en-US" sz="1200" dirty="0"/>
              <a:t> </a:t>
            </a:r>
            <a:r>
              <a:rPr lang="en-US" dirty="0"/>
              <a:t>argument of L2, putting result in S.</a:t>
            </a:r>
            <a:endParaRPr lang="en-US" sz="2000" dirty="0"/>
          </a:p>
          <a:p>
            <a:pPr lvl="1"/>
            <a:r>
              <a:rPr lang="en-US" dirty="0"/>
              <a:t>If S contains FAIL then return {FAIL}.</a:t>
            </a:r>
            <a:endParaRPr lang="en-US" sz="2000" dirty="0"/>
          </a:p>
          <a:p>
            <a:pPr lvl="1"/>
            <a:r>
              <a:rPr lang="en-US" dirty="0"/>
              <a:t>If S is not equal to NIL then:</a:t>
            </a:r>
            <a:endParaRPr lang="en-US" sz="2000" dirty="0"/>
          </a:p>
          <a:p>
            <a:pPr lvl="2"/>
            <a:r>
              <a:rPr lang="en-US" dirty="0"/>
              <a:t>Apply S to the remainder of both L1 and L2.</a:t>
            </a:r>
            <a:endParaRPr lang="en-US" sz="1800" dirty="0"/>
          </a:p>
          <a:p>
            <a:pPr lvl="2"/>
            <a:r>
              <a:rPr lang="en-US" dirty="0"/>
              <a:t>SUBST: = APPEND(S, SUBST).</a:t>
            </a:r>
            <a:endParaRPr lang="en-US" sz="1800" dirty="0"/>
          </a:p>
          <a:p>
            <a:pPr lvl="0"/>
            <a:r>
              <a:rPr lang="en-US" dirty="0"/>
              <a:t>Return SUBST.</a:t>
            </a:r>
            <a:endParaRPr lang="en-US" sz="2400" dirty="0"/>
          </a:p>
          <a:p>
            <a:endParaRPr lang="en-US" dirty="0"/>
          </a:p>
        </p:txBody>
      </p:sp>
    </p:spTree>
    <p:extLst>
      <p:ext uri="{BB962C8B-B14F-4D97-AF65-F5344CB8AC3E}">
        <p14:creationId xmlns:p14="http://schemas.microsoft.com/office/powerpoint/2010/main" val="1949241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4" y="313899"/>
            <a:ext cx="11300346" cy="6264322"/>
          </a:xfrm>
        </p:spPr>
        <p:txBody>
          <a:bodyPr>
            <a:normAutofit fontScale="92500" lnSpcReduction="20000"/>
          </a:bodyPr>
          <a:lstStyle/>
          <a:p>
            <a:r>
              <a:rPr lang="en-US" b="1" i="1" u="sng" dirty="0"/>
              <a:t>Resolution in Predicate Logic</a:t>
            </a:r>
            <a:endParaRPr lang="en-US" sz="2400" dirty="0"/>
          </a:p>
          <a:p>
            <a:pPr lvl="0"/>
            <a:r>
              <a:rPr lang="en-US" dirty="0"/>
              <a:t>We can now state the resolution algorithm for predicate logic as follows, assuming a set of given statements F and a statement to be proved P:</a:t>
            </a:r>
            <a:endParaRPr lang="en-US" sz="2400" dirty="0"/>
          </a:p>
          <a:p>
            <a:r>
              <a:rPr lang="en-US" b="1" i="1" dirty="0"/>
              <a:t>Algorithm: Resolution</a:t>
            </a:r>
          </a:p>
          <a:p>
            <a:pPr lvl="0"/>
            <a:r>
              <a:rPr lang="en-US" dirty="0"/>
              <a:t>Convert all the statements of F to clause form.</a:t>
            </a:r>
            <a:endParaRPr lang="en-US" sz="2400" dirty="0"/>
          </a:p>
          <a:p>
            <a:pPr lvl="0"/>
            <a:r>
              <a:rPr lang="en-US" dirty="0"/>
              <a:t>Negate P and convert the result to clause form. Add it to the set of clauses obtained in 1.</a:t>
            </a:r>
            <a:endParaRPr lang="en-US" sz="2400" dirty="0"/>
          </a:p>
          <a:p>
            <a:pPr lvl="0"/>
            <a:r>
              <a:rPr lang="en-US" dirty="0"/>
              <a:t>Repeat until a contradiction is found, no progress can be made, or a predetermined amount of effort has been expended.</a:t>
            </a:r>
            <a:endParaRPr lang="en-US" sz="2400" dirty="0"/>
          </a:p>
          <a:p>
            <a:pPr lvl="1"/>
            <a:r>
              <a:rPr lang="en-US" dirty="0"/>
              <a:t>Select two clauses. Call these the parent clauses.</a:t>
            </a:r>
            <a:endParaRPr lang="en-US" sz="2000" dirty="0"/>
          </a:p>
          <a:p>
            <a:pPr lvl="1"/>
            <a:r>
              <a:rPr lang="en-US" dirty="0"/>
              <a:t>Resolve them together. The </a:t>
            </a:r>
            <a:r>
              <a:rPr lang="en-US" dirty="0" err="1"/>
              <a:t>resolvent</a:t>
            </a:r>
            <a:r>
              <a:rPr lang="en-US" dirty="0"/>
              <a:t> will be the disjunction of all the literals of both parent clauses with appropriate substitutions performed and with the following exception: If there is one pair of literals T1 and ¬T2 such that one of the parent clauses contains T2 and the other contains T1 and if T1 and T2 are unifiable, then neither T1 nor T2 should appear in the </a:t>
            </a:r>
            <a:r>
              <a:rPr lang="en-US" dirty="0" err="1"/>
              <a:t>resolvent</a:t>
            </a:r>
            <a:r>
              <a:rPr lang="en-US" dirty="0"/>
              <a:t>. We call T1 and T2 Complementary literals. Use the substitution produced by the unification to create the </a:t>
            </a:r>
            <a:r>
              <a:rPr lang="en-US" dirty="0" err="1"/>
              <a:t>resolvent</a:t>
            </a:r>
            <a:r>
              <a:rPr lang="en-US" dirty="0"/>
              <a:t>. If there is more than one pair of complementary literals, only one pair should be omitted from the </a:t>
            </a:r>
            <a:r>
              <a:rPr lang="en-US" dirty="0" err="1"/>
              <a:t>resolvent</a:t>
            </a:r>
            <a:r>
              <a:rPr lang="en-US" dirty="0"/>
              <a:t>.</a:t>
            </a:r>
            <a:endParaRPr lang="en-US" sz="2000" dirty="0"/>
          </a:p>
          <a:p>
            <a:pPr lvl="1"/>
            <a:r>
              <a:rPr lang="en-US" dirty="0"/>
              <a:t>If the </a:t>
            </a:r>
            <a:r>
              <a:rPr lang="en-US" dirty="0" err="1"/>
              <a:t>resolvent</a:t>
            </a:r>
            <a:r>
              <a:rPr lang="en-US" dirty="0"/>
              <a:t> is an empty clause, then a contradiction has been found. If it is not, then add it to the set of clauses available to the procedure.</a:t>
            </a:r>
            <a:endParaRPr lang="en-US" sz="2000" dirty="0"/>
          </a:p>
          <a:p>
            <a:endParaRPr lang="en-US" dirty="0"/>
          </a:p>
        </p:txBody>
      </p:sp>
    </p:spTree>
    <p:extLst>
      <p:ext uri="{BB962C8B-B14F-4D97-AF65-F5344CB8AC3E}">
        <p14:creationId xmlns:p14="http://schemas.microsoft.com/office/powerpoint/2010/main" val="316675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Logic</a:t>
            </a:r>
            <a:br>
              <a:rPr lang="en-US" b="1" dirty="0"/>
            </a:br>
            <a:endParaRPr lang="en-US" dirty="0"/>
          </a:p>
        </p:txBody>
      </p:sp>
      <p:sp>
        <p:nvSpPr>
          <p:cNvPr id="5" name="Content Placeholder 4"/>
          <p:cNvSpPr>
            <a:spLocks noGrp="1"/>
          </p:cNvSpPr>
          <p:nvPr>
            <p:ph idx="1"/>
          </p:nvPr>
        </p:nvSpPr>
        <p:spPr>
          <a:xfrm>
            <a:off x="838200" y="1690687"/>
            <a:ext cx="10515600" cy="4486275"/>
          </a:xfrm>
        </p:spPr>
        <p:txBody>
          <a:bodyPr/>
          <a:lstStyle/>
          <a:p>
            <a:pPr lvl="1"/>
            <a:r>
              <a:rPr lang="en-US" dirty="0"/>
              <a:t>The logical formalism of a language is useful because it immediately suggests a powerful way of deriving new knowledge from old using mathematical deduction.</a:t>
            </a:r>
            <a:endParaRPr lang="en-US" sz="2000" dirty="0"/>
          </a:p>
          <a:p>
            <a:pPr lvl="1"/>
            <a:r>
              <a:rPr lang="en-US" dirty="0"/>
              <a:t>In this formalism, we can conclude that a new statement is true by proving that it follows from the statements that are already known.</a:t>
            </a:r>
          </a:p>
          <a:p>
            <a:pPr lvl="1"/>
            <a:endParaRPr lang="en-US" sz="2000" dirty="0"/>
          </a:p>
          <a:p>
            <a:r>
              <a:rPr lang="en-US" b="1" dirty="0"/>
              <a:t>Proposition</a:t>
            </a:r>
          </a:p>
          <a:p>
            <a:pPr lvl="2"/>
            <a:r>
              <a:rPr lang="en-US" dirty="0"/>
              <a:t>A proposition is a statement, or a simple declarative sentence.</a:t>
            </a:r>
            <a:endParaRPr lang="en-US" sz="1800" dirty="0"/>
          </a:p>
          <a:p>
            <a:pPr lvl="2"/>
            <a:r>
              <a:rPr lang="en-US" dirty="0"/>
              <a:t>For example, “the book is expensive” is a proposition.</a:t>
            </a:r>
            <a:endParaRPr lang="en-US" sz="1800" dirty="0"/>
          </a:p>
          <a:p>
            <a:pPr lvl="2"/>
            <a:r>
              <a:rPr lang="en-US" dirty="0"/>
              <a:t>A proposition can be either true or false.</a:t>
            </a:r>
          </a:p>
          <a:p>
            <a:pPr marL="914400" lvl="2" indent="0">
              <a:buNone/>
            </a:pPr>
            <a:endParaRPr lang="en-US" sz="1800" dirty="0"/>
          </a:p>
          <a:p>
            <a:endParaRPr lang="en-US" dirty="0"/>
          </a:p>
        </p:txBody>
      </p:sp>
    </p:spTree>
    <p:extLst>
      <p:ext uri="{BB962C8B-B14F-4D97-AF65-F5344CB8AC3E}">
        <p14:creationId xmlns:p14="http://schemas.microsoft.com/office/powerpoint/2010/main" val="343160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5835769"/>
          </a:xfrm>
        </p:spPr>
        <p:txBody>
          <a:bodyPr/>
          <a:lstStyle/>
          <a:p>
            <a:r>
              <a:rPr lang="en-US" b="1" dirty="0"/>
              <a:t>Propositional logic</a:t>
            </a:r>
          </a:p>
          <a:p>
            <a:pPr lvl="2"/>
            <a:r>
              <a:rPr lang="en-US" dirty="0"/>
              <a:t>Logical constants: true, false</a:t>
            </a:r>
            <a:endParaRPr lang="en-US" sz="1800" dirty="0"/>
          </a:p>
          <a:p>
            <a:pPr lvl="2"/>
            <a:r>
              <a:rPr lang="en-US" dirty="0"/>
              <a:t>Propositional symbols: P, Q, S,... (atomic sentences)</a:t>
            </a:r>
            <a:endParaRPr lang="en-US" sz="1800" dirty="0"/>
          </a:p>
          <a:p>
            <a:pPr lvl="2"/>
            <a:r>
              <a:rPr lang="en-US" dirty="0"/>
              <a:t>Propositions are combined by connectives:</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marL="914400" lvl="2"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48081997"/>
              </p:ext>
            </p:extLst>
          </p:nvPr>
        </p:nvGraphicFramePr>
        <p:xfrm>
          <a:off x="3725839" y="2074460"/>
          <a:ext cx="5117910" cy="2926508"/>
        </p:xfrm>
        <a:graphic>
          <a:graphicData uri="http://schemas.openxmlformats.org/drawingml/2006/table">
            <a:tbl>
              <a:tblPr firstRow="1" firstCol="1" lastRow="1" lastCol="1" bandRow="1" bandCol="1">
                <a:tableStyleId>{5940675A-B579-460E-94D1-54222C63F5DA}</a:tableStyleId>
              </a:tblPr>
              <a:tblGrid>
                <a:gridCol w="1423113">
                  <a:extLst>
                    <a:ext uri="{9D8B030D-6E8A-4147-A177-3AD203B41FA5}">
                      <a16:colId xmlns:a16="http://schemas.microsoft.com/office/drawing/2014/main" val="20000"/>
                    </a:ext>
                  </a:extLst>
                </a:gridCol>
                <a:gridCol w="3694797">
                  <a:extLst>
                    <a:ext uri="{9D8B030D-6E8A-4147-A177-3AD203B41FA5}">
                      <a16:colId xmlns:a16="http://schemas.microsoft.com/office/drawing/2014/main" val="20001"/>
                    </a:ext>
                  </a:extLst>
                </a:gridCol>
              </a:tblGrid>
              <a:tr h="487894">
                <a:tc>
                  <a:txBody>
                    <a:bodyPr/>
                    <a:lstStyle/>
                    <a:p>
                      <a:pPr marL="67945" marR="0">
                        <a:spcBef>
                          <a:spcPts val="0"/>
                        </a:spcBef>
                        <a:spcAft>
                          <a:spcPts val="0"/>
                        </a:spcAft>
                      </a:pPr>
                      <a:r>
                        <a:rPr lang="en-US" sz="3200">
                          <a:effectLst/>
                        </a:rPr>
                        <a:t>Ù</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60"/>
                        </a:lnSpc>
                        <a:spcBef>
                          <a:spcPts val="0"/>
                        </a:spcBef>
                        <a:spcAft>
                          <a:spcPts val="0"/>
                        </a:spcAft>
                        <a:tabLst>
                          <a:tab pos="525145" algn="l"/>
                        </a:tabLst>
                      </a:pPr>
                      <a:r>
                        <a:rPr lang="en-US" sz="2000">
                          <a:effectLst/>
                        </a:rPr>
                        <a:t>and	[conjunction]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485973">
                <a:tc>
                  <a:txBody>
                    <a:bodyPr/>
                    <a:lstStyle/>
                    <a:p>
                      <a:pPr marL="67945" marR="0">
                        <a:spcBef>
                          <a:spcPts val="0"/>
                        </a:spcBef>
                        <a:spcAft>
                          <a:spcPts val="0"/>
                        </a:spcAft>
                      </a:pPr>
                      <a:r>
                        <a:rPr lang="en-US" sz="3200">
                          <a:effectLst/>
                        </a:rPr>
                        <a:t>Ú</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60"/>
                        </a:lnSpc>
                        <a:spcBef>
                          <a:spcPts val="0"/>
                        </a:spcBef>
                        <a:spcAft>
                          <a:spcPts val="0"/>
                        </a:spcAft>
                        <a:tabLst>
                          <a:tab pos="525145" algn="l"/>
                        </a:tabLst>
                      </a:pPr>
                      <a:r>
                        <a:rPr lang="en-US" sz="2000">
                          <a:effectLst/>
                        </a:rPr>
                        <a:t>or	[disjunction]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487894">
                <a:tc>
                  <a:txBody>
                    <a:bodyPr/>
                    <a:lstStyle/>
                    <a:p>
                      <a:pPr marL="67945" marR="0">
                        <a:spcBef>
                          <a:spcPts val="0"/>
                        </a:spcBef>
                        <a:spcAft>
                          <a:spcPts val="0"/>
                        </a:spcAft>
                      </a:pPr>
                      <a:r>
                        <a:rPr lang="en-US" sz="3200">
                          <a:effectLst/>
                        </a:rPr>
                        <a:t>Þ</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60"/>
                        </a:lnSpc>
                        <a:spcBef>
                          <a:spcPts val="0"/>
                        </a:spcBef>
                        <a:spcAft>
                          <a:spcPts val="0"/>
                        </a:spcAft>
                      </a:pPr>
                      <a:r>
                        <a:rPr lang="en-US" sz="2000">
                          <a:effectLst/>
                        </a:rPr>
                        <a:t>implies [implication]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485012">
                <a:tc>
                  <a:txBody>
                    <a:bodyPr/>
                    <a:lstStyle/>
                    <a:p>
                      <a:pPr marL="67945" marR="0">
                        <a:spcBef>
                          <a:spcPts val="0"/>
                        </a:spcBef>
                        <a:spcAft>
                          <a:spcPts val="0"/>
                        </a:spcAft>
                      </a:pPr>
                      <a:r>
                        <a:rPr lang="en-US" sz="3200">
                          <a:effectLst/>
                        </a:rPr>
                        <a:t>Ø</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60"/>
                        </a:lnSpc>
                        <a:spcBef>
                          <a:spcPts val="0"/>
                        </a:spcBef>
                        <a:spcAft>
                          <a:spcPts val="0"/>
                        </a:spcAft>
                        <a:tabLst>
                          <a:tab pos="525145" algn="l"/>
                        </a:tabLst>
                      </a:pPr>
                      <a:r>
                        <a:rPr lang="en-US" sz="2000">
                          <a:effectLst/>
                        </a:rPr>
                        <a:t>not	[negation]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466764">
                <a:tc>
                  <a:txBody>
                    <a:bodyPr/>
                    <a:lstStyle/>
                    <a:p>
                      <a:pPr marL="67945" marR="0">
                        <a:spcBef>
                          <a:spcPts val="5"/>
                        </a:spcBef>
                        <a:spcAft>
                          <a:spcPts val="0"/>
                        </a:spcAft>
                      </a:pPr>
                      <a:r>
                        <a:rPr lang="en-US" sz="32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60"/>
                        </a:lnSpc>
                        <a:spcBef>
                          <a:spcPts val="0"/>
                        </a:spcBef>
                        <a:spcAft>
                          <a:spcPts val="0"/>
                        </a:spcAft>
                      </a:pPr>
                      <a:r>
                        <a:rPr lang="en-US" sz="2000">
                          <a:effectLst/>
                        </a:rPr>
                        <a:t>For 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464844">
                <a:tc>
                  <a:txBody>
                    <a:bodyPr/>
                    <a:lstStyle/>
                    <a:p>
                      <a:pPr marL="67945" marR="0">
                        <a:spcBef>
                          <a:spcPts val="5"/>
                        </a:spcBef>
                        <a:spcAft>
                          <a:spcPts val="0"/>
                        </a:spcAft>
                      </a:pPr>
                      <a:r>
                        <a:rPr lang="en-US" sz="32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60"/>
                        </a:lnSpc>
                        <a:spcBef>
                          <a:spcPts val="0"/>
                        </a:spcBef>
                        <a:spcAft>
                          <a:spcPts val="0"/>
                        </a:spcAft>
                      </a:pPr>
                      <a:r>
                        <a:rPr lang="en-US" sz="2000" dirty="0">
                          <a:effectLst/>
                        </a:rPr>
                        <a:t>There exists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3103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6603"/>
            <a:ext cx="10515600" cy="5890360"/>
          </a:xfrm>
        </p:spPr>
        <p:txBody>
          <a:bodyPr>
            <a:normAutofit/>
          </a:bodyPr>
          <a:lstStyle/>
          <a:p>
            <a:pPr lvl="2"/>
            <a:r>
              <a:rPr lang="en-US" dirty="0"/>
              <a:t>Propositional logic is a simple language useful for showing key ideas and definitions.</a:t>
            </a:r>
            <a:endParaRPr lang="en-US" sz="1800" dirty="0"/>
          </a:p>
          <a:p>
            <a:pPr lvl="2"/>
            <a:r>
              <a:rPr lang="en-US" dirty="0"/>
              <a:t>User defines a set of propositional symbols, like P and Q.</a:t>
            </a:r>
            <a:endParaRPr lang="en-US" sz="1800" dirty="0"/>
          </a:p>
          <a:p>
            <a:pPr lvl="2"/>
            <a:r>
              <a:rPr lang="en-US" dirty="0"/>
              <a:t>User defines the semantics of each propositional symbol:</a:t>
            </a:r>
            <a:endParaRPr lang="en-US" sz="1800" dirty="0"/>
          </a:p>
          <a:p>
            <a:r>
              <a:rPr lang="en-US" dirty="0"/>
              <a:t>P means “It is hot”</a:t>
            </a:r>
          </a:p>
          <a:p>
            <a:r>
              <a:rPr lang="en-US" dirty="0"/>
              <a:t>Q means “It is humid” R means “It is raining”</a:t>
            </a:r>
          </a:p>
          <a:p>
            <a:pPr lvl="0"/>
            <a:r>
              <a:rPr lang="en-US" dirty="0"/>
              <a:t>A sentence (well-formed formula) is defined as follows:</a:t>
            </a:r>
            <a:endParaRPr lang="en-US" sz="2400" dirty="0"/>
          </a:p>
          <a:p>
            <a:pPr lvl="1"/>
            <a:r>
              <a:rPr lang="en-US" dirty="0"/>
              <a:t>A symbol is a sentence.</a:t>
            </a:r>
            <a:endParaRPr lang="en-US" sz="2000" dirty="0"/>
          </a:p>
          <a:p>
            <a:pPr lvl="1"/>
            <a:r>
              <a:rPr lang="en-US" dirty="0"/>
              <a:t>If S is a sentence, then </a:t>
            </a:r>
            <a:r>
              <a:rPr lang="en-US" sz="2000" dirty="0"/>
              <a:t>Ø </a:t>
            </a:r>
            <a:r>
              <a:rPr lang="en-US" dirty="0"/>
              <a:t>S is a sentence.</a:t>
            </a:r>
            <a:endParaRPr lang="en-US" sz="2000" dirty="0"/>
          </a:p>
          <a:p>
            <a:pPr lvl="1"/>
            <a:r>
              <a:rPr lang="en-US" dirty="0"/>
              <a:t>If S is a sentence, then (S) is a sentence.</a:t>
            </a:r>
            <a:endParaRPr lang="en-US" sz="2000" dirty="0"/>
          </a:p>
          <a:p>
            <a:pPr lvl="1"/>
            <a:r>
              <a:rPr lang="en-US" dirty="0"/>
              <a:t>If S and T are sentences, then (S </a:t>
            </a:r>
            <a:r>
              <a:rPr lang="en-US" sz="2000" dirty="0"/>
              <a:t>Ú </a:t>
            </a:r>
            <a:r>
              <a:rPr lang="en-US" dirty="0"/>
              <a:t>T), (S </a:t>
            </a:r>
            <a:r>
              <a:rPr lang="en-US" sz="2000" dirty="0"/>
              <a:t>Ù </a:t>
            </a:r>
            <a:r>
              <a:rPr lang="en-US" dirty="0"/>
              <a:t>T), (S </a:t>
            </a:r>
            <a:r>
              <a:rPr lang="en-US" sz="2000" dirty="0"/>
              <a:t>® </a:t>
            </a:r>
            <a:r>
              <a:rPr lang="en-US" dirty="0"/>
              <a:t>T), and (S ↔ T) are sentences</a:t>
            </a:r>
            <a:endParaRPr lang="en-US" sz="2000" dirty="0"/>
          </a:p>
          <a:p>
            <a:pPr lvl="1"/>
            <a:r>
              <a:rPr lang="en-US" dirty="0"/>
              <a:t>A sentence results from a finite number of applications of the above rules.</a:t>
            </a:r>
            <a:endParaRPr lang="en-US" sz="2000" dirty="0"/>
          </a:p>
          <a:p>
            <a:pPr lvl="0"/>
            <a:r>
              <a:rPr lang="en-US" b="1" i="1" dirty="0"/>
              <a:t>Real world facts can be represented by well-formed formulas (</a:t>
            </a:r>
            <a:r>
              <a:rPr lang="en-US" b="1" i="1" dirty="0" err="1"/>
              <a:t>wffs</a:t>
            </a:r>
            <a:r>
              <a:rPr lang="en-US" b="1" i="1" dirty="0"/>
              <a:t>) in propositional logic.</a:t>
            </a:r>
          </a:p>
          <a:p>
            <a:endParaRPr lang="en-US" dirty="0"/>
          </a:p>
        </p:txBody>
      </p:sp>
    </p:spTree>
    <p:extLst>
      <p:ext uri="{BB962C8B-B14F-4D97-AF65-F5344CB8AC3E}">
        <p14:creationId xmlns:p14="http://schemas.microsoft.com/office/powerpoint/2010/main" val="254935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Representation of Simple Facts in Logic</a:t>
            </a:r>
            <a:endParaRPr lang="en-US" dirty="0"/>
          </a:p>
        </p:txBody>
      </p:sp>
      <p:sp>
        <p:nvSpPr>
          <p:cNvPr id="3" name="Content Placeholder 2"/>
          <p:cNvSpPr>
            <a:spLocks noGrp="1"/>
          </p:cNvSpPr>
          <p:nvPr>
            <p:ph idx="1"/>
          </p:nvPr>
        </p:nvSpPr>
        <p:spPr/>
        <p:txBody>
          <a:bodyPr/>
          <a:lstStyle/>
          <a:p>
            <a:pPr lvl="1"/>
            <a:r>
              <a:rPr lang="en-US" sz="2800" dirty="0"/>
              <a:t>Propositional logic is useful because it is simple to deal with and a decision procedure for it exists.</a:t>
            </a:r>
            <a:endParaRPr lang="en-US" dirty="0"/>
          </a:p>
          <a:p>
            <a:pPr lvl="1"/>
            <a:r>
              <a:rPr lang="en-US" sz="2800" dirty="0"/>
              <a:t>In order to draw conclusions, facts are represented in a more convenient way as,</a:t>
            </a:r>
            <a:endParaRPr lang="en-US" sz="2000" dirty="0"/>
          </a:p>
          <a:p>
            <a:pPr lvl="0"/>
            <a:r>
              <a:rPr lang="en-US" dirty="0"/>
              <a:t>Marcus is a man. man(Marcus)</a:t>
            </a:r>
            <a:endParaRPr lang="en-US" sz="2400" dirty="0"/>
          </a:p>
          <a:p>
            <a:pPr lvl="0"/>
            <a:r>
              <a:rPr lang="en-US" dirty="0"/>
              <a:t>Plato is a man. man(Plato)</a:t>
            </a:r>
            <a:endParaRPr lang="en-US" sz="2400" dirty="0"/>
          </a:p>
          <a:p>
            <a:pPr lvl="0"/>
            <a:r>
              <a:rPr lang="en-US" dirty="0"/>
              <a:t>All men are mortal. mortal(men)</a:t>
            </a:r>
            <a:endParaRPr lang="en-US" sz="2400" dirty="0"/>
          </a:p>
          <a:p>
            <a:pPr lvl="0"/>
            <a:r>
              <a:rPr lang="en-US" dirty="0"/>
              <a:t>But propositional logic fails to capture the relationship between any individual being a man and that individual being a mortal.</a:t>
            </a:r>
            <a:endParaRPr lang="en-US" sz="2400" dirty="0"/>
          </a:p>
          <a:p>
            <a:endParaRPr lang="en-US" dirty="0"/>
          </a:p>
        </p:txBody>
      </p:sp>
    </p:spTree>
    <p:extLst>
      <p:ext uri="{BB962C8B-B14F-4D97-AF65-F5344CB8AC3E}">
        <p14:creationId xmlns:p14="http://schemas.microsoft.com/office/powerpoint/2010/main" val="124517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5093"/>
            <a:ext cx="10515600" cy="5521870"/>
          </a:xfrm>
        </p:spPr>
        <p:txBody>
          <a:bodyPr>
            <a:normAutofit/>
          </a:bodyPr>
          <a:lstStyle/>
          <a:p>
            <a:pPr lvl="1"/>
            <a:r>
              <a:rPr lang="en-US" sz="3200" dirty="0"/>
              <a:t>How can these sentences be represented so that we can infer the third sentence from the first two?</a:t>
            </a:r>
            <a:endParaRPr lang="en-US" sz="2800" dirty="0"/>
          </a:p>
          <a:p>
            <a:pPr lvl="1"/>
            <a:r>
              <a:rPr lang="en-US" sz="3200" dirty="0"/>
              <a:t>Propositional logic commits only to the existence of facts that may or may not be the case in the world being represented.</a:t>
            </a:r>
            <a:endParaRPr lang="en-US" sz="2800" dirty="0"/>
          </a:p>
          <a:p>
            <a:pPr lvl="1"/>
            <a:r>
              <a:rPr lang="en-US" sz="3200" dirty="0"/>
              <a:t>It has a simple syntax and simple semantics. It suffices to illustrate the process of inference.</a:t>
            </a:r>
            <a:endParaRPr lang="en-US" sz="2800" dirty="0"/>
          </a:p>
          <a:p>
            <a:pPr lvl="1"/>
            <a:r>
              <a:rPr lang="en-US" sz="3200" dirty="0"/>
              <a:t>Propositional logic quickly becomes impractical, even for very small worlds.</a:t>
            </a:r>
            <a:endParaRPr lang="en-US" sz="2800" dirty="0"/>
          </a:p>
          <a:p>
            <a:endParaRPr lang="en-US" sz="3600" dirty="0"/>
          </a:p>
        </p:txBody>
      </p:sp>
    </p:spTree>
    <p:extLst>
      <p:ext uri="{BB962C8B-B14F-4D97-AF65-F5344CB8AC3E}">
        <p14:creationId xmlns:p14="http://schemas.microsoft.com/office/powerpoint/2010/main" val="261274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a:bodyPr>
          <a:lstStyle/>
          <a:p>
            <a:r>
              <a:rPr lang="en-US" b="1" dirty="0"/>
              <a:t>Predicate logic</a:t>
            </a:r>
          </a:p>
          <a:p>
            <a:pPr lvl="1"/>
            <a:r>
              <a:rPr lang="en-US" sz="3200" dirty="0"/>
              <a:t>First-order Predicate logic (FOPL) models the world in terms of</a:t>
            </a:r>
            <a:endParaRPr lang="en-US" sz="2800" dirty="0"/>
          </a:p>
          <a:p>
            <a:pPr lvl="0"/>
            <a:r>
              <a:rPr lang="en-US" sz="3200" dirty="0"/>
              <a:t>Objects, which are things with individual identities</a:t>
            </a:r>
            <a:endParaRPr lang="en-US" dirty="0"/>
          </a:p>
          <a:p>
            <a:pPr lvl="0"/>
            <a:r>
              <a:rPr lang="en-US" sz="3200" dirty="0"/>
              <a:t>Properties of objects that distinguish them from other objects</a:t>
            </a:r>
            <a:endParaRPr lang="en-US" dirty="0"/>
          </a:p>
          <a:p>
            <a:pPr lvl="0"/>
            <a:r>
              <a:rPr lang="en-US" sz="3200" dirty="0"/>
              <a:t>Relations that hold among sets of objects</a:t>
            </a:r>
            <a:endParaRPr lang="en-US" dirty="0"/>
          </a:p>
          <a:p>
            <a:pPr lvl="0"/>
            <a:r>
              <a:rPr lang="en-US" sz="3200" dirty="0"/>
              <a:t>Functions, which are a subset of relations where there is only one “value” for any given “input”</a:t>
            </a:r>
            <a:endParaRPr lang="en-US" dirty="0"/>
          </a:p>
          <a:p>
            <a:endParaRPr lang="en-US" dirty="0"/>
          </a:p>
        </p:txBody>
      </p:sp>
    </p:spTree>
    <p:extLst>
      <p:ext uri="{BB962C8B-B14F-4D97-AF65-F5344CB8AC3E}">
        <p14:creationId xmlns:p14="http://schemas.microsoft.com/office/powerpoint/2010/main" val="294337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6979"/>
            <a:ext cx="10515600" cy="5439984"/>
          </a:xfrm>
        </p:spPr>
        <p:txBody>
          <a:bodyPr>
            <a:normAutofit/>
          </a:bodyPr>
          <a:lstStyle/>
          <a:p>
            <a:pPr lvl="0"/>
            <a:r>
              <a:rPr lang="en-US" dirty="0"/>
              <a:t>First-order Predicate logic (FOPL) provides</a:t>
            </a:r>
            <a:endParaRPr lang="en-US" sz="2400" dirty="0"/>
          </a:p>
          <a:p>
            <a:pPr lvl="1"/>
            <a:r>
              <a:rPr lang="en-US" dirty="0"/>
              <a:t>Constants: a, b, dog33. Name a specific object.</a:t>
            </a:r>
            <a:endParaRPr lang="en-US" sz="2000" dirty="0"/>
          </a:p>
          <a:p>
            <a:pPr lvl="1"/>
            <a:r>
              <a:rPr lang="en-US" dirty="0"/>
              <a:t>Variables: X, Y. Refer to an object without naming it.</a:t>
            </a:r>
            <a:endParaRPr lang="en-US" sz="2000" dirty="0"/>
          </a:p>
          <a:p>
            <a:pPr lvl="1"/>
            <a:r>
              <a:rPr lang="en-US" dirty="0"/>
              <a:t>Functions: Mapping from objects to objects.</a:t>
            </a:r>
            <a:endParaRPr lang="en-US" sz="2000" dirty="0"/>
          </a:p>
          <a:p>
            <a:pPr lvl="1"/>
            <a:r>
              <a:rPr lang="en-US" dirty="0"/>
              <a:t>Terms: Refer to objects</a:t>
            </a:r>
            <a:endParaRPr lang="en-US" sz="2000" dirty="0"/>
          </a:p>
          <a:p>
            <a:pPr lvl="1"/>
            <a:r>
              <a:rPr lang="en-US" dirty="0"/>
              <a:t>Atomic Sentences: in(dad-of(X), food6) Can be true or false, Correspond to propositional symbols P, Q.</a:t>
            </a:r>
            <a:endParaRPr lang="en-US" sz="2000" dirty="0"/>
          </a:p>
          <a:p>
            <a:pPr lvl="0"/>
            <a:r>
              <a:rPr lang="en-US" dirty="0"/>
              <a:t>A </a:t>
            </a:r>
            <a:r>
              <a:rPr lang="en-US" dirty="0">
                <a:solidFill>
                  <a:srgbClr val="FF0000"/>
                </a:solidFill>
              </a:rPr>
              <a:t>well-formed formula (</a:t>
            </a:r>
            <a:r>
              <a:rPr lang="en-US" i="1" dirty="0" err="1">
                <a:solidFill>
                  <a:srgbClr val="FF0000"/>
                </a:solidFill>
              </a:rPr>
              <a:t>wff</a:t>
            </a:r>
            <a:r>
              <a:rPr lang="en-US" dirty="0">
                <a:solidFill>
                  <a:srgbClr val="FF0000"/>
                </a:solidFill>
              </a:rPr>
              <a:t>) is </a:t>
            </a:r>
            <a:r>
              <a:rPr lang="en-US" dirty="0"/>
              <a:t>a sentence containing no “free” variables. That is, all  variables are “bound” by universal or existential quantifiers.</a:t>
            </a:r>
            <a:endParaRPr lang="en-US" sz="2400" dirty="0"/>
          </a:p>
          <a:p>
            <a:r>
              <a:rPr lang="en-US" dirty="0"/>
              <a:t>("x)P(x, y) has x bound as a universally quantified variable, but y is free.</a:t>
            </a:r>
          </a:p>
          <a:p>
            <a:endParaRPr lang="en-US" dirty="0"/>
          </a:p>
        </p:txBody>
      </p:sp>
    </p:spTree>
    <p:extLst>
      <p:ext uri="{BB962C8B-B14F-4D97-AF65-F5344CB8AC3E}">
        <p14:creationId xmlns:p14="http://schemas.microsoft.com/office/powerpoint/2010/main" val="3158780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TotalTime>
  <Words>3869</Words>
  <Application>Microsoft Office PowerPoint</Application>
  <PresentationFormat>Widescreen</PresentationFormat>
  <Paragraphs>261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ARTIFICIAL INTELLIGENCE</vt:lpstr>
      <vt:lpstr>UNIT 4</vt:lpstr>
      <vt:lpstr>Logic </vt:lpstr>
      <vt:lpstr>PowerPoint Presentation</vt:lpstr>
      <vt:lpstr>PowerPoint Presentation</vt:lpstr>
      <vt:lpstr>Representation of Simple Facts in Logic</vt:lpstr>
      <vt:lpstr>PowerPoint Presentation</vt:lpstr>
      <vt:lpstr>PowerPoint Presentation</vt:lpstr>
      <vt:lpstr>PowerPoint Presentation</vt:lpstr>
      <vt:lpstr>PowerPoint Presentation</vt:lpstr>
      <vt:lpstr>PowerPoint Presentation</vt:lpstr>
      <vt:lpstr>The facts described by these sentences can be represented as a set of well-formed formulas (wffs) as follows: </vt:lpstr>
      <vt:lpstr>PowerPoint Presentation</vt:lpstr>
      <vt:lpstr>Representing INSTANCE and ISA Relationships</vt:lpstr>
      <vt:lpstr>PowerPoint Presentation</vt:lpstr>
      <vt:lpstr>PowerPoint Presentation</vt:lpstr>
      <vt:lpstr>Computable Functions and Predicates</vt:lpstr>
      <vt:lpstr>PowerPoint Presentation</vt:lpstr>
      <vt:lpstr>PowerPoint Presentation</vt:lpstr>
      <vt:lpstr>Resolution</vt:lpstr>
      <vt:lpstr>PowerPoint Presentation</vt:lpstr>
      <vt:lpstr>Conversion to Clause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Bhumika Bhatt</dc:creator>
  <cp:lastModifiedBy>sagar darji</cp:lastModifiedBy>
  <cp:revision>14</cp:revision>
  <dcterms:created xsi:type="dcterms:W3CDTF">2020-03-15T05:31:08Z</dcterms:created>
  <dcterms:modified xsi:type="dcterms:W3CDTF">2021-03-01T04:39:56Z</dcterms:modified>
</cp:coreProperties>
</file>