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90"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D336B4C-A32E-4C03-94DA-514F73C3DA31}"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9F3B0-7BDF-4087-A931-28F2FC54246C}" type="slidenum">
              <a:rPr lang="en-US" smtClean="0"/>
              <a:t>‹#›</a:t>
            </a:fld>
            <a:endParaRPr lang="en-US"/>
          </a:p>
        </p:txBody>
      </p:sp>
    </p:spTree>
    <p:extLst>
      <p:ext uri="{BB962C8B-B14F-4D97-AF65-F5344CB8AC3E}">
        <p14:creationId xmlns:p14="http://schemas.microsoft.com/office/powerpoint/2010/main" val="3024451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336B4C-A32E-4C03-94DA-514F73C3DA31}"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9F3B0-7BDF-4087-A931-28F2FC54246C}" type="slidenum">
              <a:rPr lang="en-US" smtClean="0"/>
              <a:t>‹#›</a:t>
            </a:fld>
            <a:endParaRPr lang="en-US"/>
          </a:p>
        </p:txBody>
      </p:sp>
    </p:spTree>
    <p:extLst>
      <p:ext uri="{BB962C8B-B14F-4D97-AF65-F5344CB8AC3E}">
        <p14:creationId xmlns:p14="http://schemas.microsoft.com/office/powerpoint/2010/main" val="1283827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336B4C-A32E-4C03-94DA-514F73C3DA31}"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9F3B0-7BDF-4087-A931-28F2FC54246C}" type="slidenum">
              <a:rPr lang="en-US" smtClean="0"/>
              <a:t>‹#›</a:t>
            </a:fld>
            <a:endParaRPr lang="en-US"/>
          </a:p>
        </p:txBody>
      </p:sp>
    </p:spTree>
    <p:extLst>
      <p:ext uri="{BB962C8B-B14F-4D97-AF65-F5344CB8AC3E}">
        <p14:creationId xmlns:p14="http://schemas.microsoft.com/office/powerpoint/2010/main" val="1654329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336B4C-A32E-4C03-94DA-514F73C3DA31}"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9F3B0-7BDF-4087-A931-28F2FC54246C}" type="slidenum">
              <a:rPr lang="en-US" smtClean="0"/>
              <a:t>‹#›</a:t>
            </a:fld>
            <a:endParaRPr lang="en-US"/>
          </a:p>
        </p:txBody>
      </p:sp>
    </p:spTree>
    <p:extLst>
      <p:ext uri="{BB962C8B-B14F-4D97-AF65-F5344CB8AC3E}">
        <p14:creationId xmlns:p14="http://schemas.microsoft.com/office/powerpoint/2010/main" val="112129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336B4C-A32E-4C03-94DA-514F73C3DA31}"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9F3B0-7BDF-4087-A931-28F2FC54246C}" type="slidenum">
              <a:rPr lang="en-US" smtClean="0"/>
              <a:t>‹#›</a:t>
            </a:fld>
            <a:endParaRPr lang="en-US"/>
          </a:p>
        </p:txBody>
      </p:sp>
    </p:spTree>
    <p:extLst>
      <p:ext uri="{BB962C8B-B14F-4D97-AF65-F5344CB8AC3E}">
        <p14:creationId xmlns:p14="http://schemas.microsoft.com/office/powerpoint/2010/main" val="288271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D336B4C-A32E-4C03-94DA-514F73C3DA31}"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9F3B0-7BDF-4087-A931-28F2FC54246C}" type="slidenum">
              <a:rPr lang="en-US" smtClean="0"/>
              <a:t>‹#›</a:t>
            </a:fld>
            <a:endParaRPr lang="en-US"/>
          </a:p>
        </p:txBody>
      </p:sp>
    </p:spTree>
    <p:extLst>
      <p:ext uri="{BB962C8B-B14F-4D97-AF65-F5344CB8AC3E}">
        <p14:creationId xmlns:p14="http://schemas.microsoft.com/office/powerpoint/2010/main" val="3872662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336B4C-A32E-4C03-94DA-514F73C3DA31}" type="datetimeFigureOut">
              <a:rPr lang="en-US" smtClean="0"/>
              <a:t>4/1/2021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39F3B0-7BDF-4087-A931-28F2FC54246C}" type="slidenum">
              <a:rPr lang="en-US" smtClean="0"/>
              <a:t>‹#›</a:t>
            </a:fld>
            <a:endParaRPr lang="en-US"/>
          </a:p>
        </p:txBody>
      </p:sp>
    </p:spTree>
    <p:extLst>
      <p:ext uri="{BB962C8B-B14F-4D97-AF65-F5344CB8AC3E}">
        <p14:creationId xmlns:p14="http://schemas.microsoft.com/office/powerpoint/2010/main" val="664255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336B4C-A32E-4C03-94DA-514F73C3DA31}" type="datetimeFigureOut">
              <a:rPr lang="en-US" smtClean="0"/>
              <a:t>4/1/2021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39F3B0-7BDF-4087-A931-28F2FC54246C}" type="slidenum">
              <a:rPr lang="en-US" smtClean="0"/>
              <a:t>‹#›</a:t>
            </a:fld>
            <a:endParaRPr lang="en-US"/>
          </a:p>
        </p:txBody>
      </p:sp>
    </p:spTree>
    <p:extLst>
      <p:ext uri="{BB962C8B-B14F-4D97-AF65-F5344CB8AC3E}">
        <p14:creationId xmlns:p14="http://schemas.microsoft.com/office/powerpoint/2010/main" val="3508966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336B4C-A32E-4C03-94DA-514F73C3DA31}" type="datetimeFigureOut">
              <a:rPr lang="en-US" smtClean="0"/>
              <a:t>4/1/2021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39F3B0-7BDF-4087-A931-28F2FC54246C}" type="slidenum">
              <a:rPr lang="en-US" smtClean="0"/>
              <a:t>‹#›</a:t>
            </a:fld>
            <a:endParaRPr lang="en-US"/>
          </a:p>
        </p:txBody>
      </p:sp>
    </p:spTree>
    <p:extLst>
      <p:ext uri="{BB962C8B-B14F-4D97-AF65-F5344CB8AC3E}">
        <p14:creationId xmlns:p14="http://schemas.microsoft.com/office/powerpoint/2010/main" val="3783127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336B4C-A32E-4C03-94DA-514F73C3DA31}"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9F3B0-7BDF-4087-A931-28F2FC54246C}" type="slidenum">
              <a:rPr lang="en-US" smtClean="0"/>
              <a:t>‹#›</a:t>
            </a:fld>
            <a:endParaRPr lang="en-US"/>
          </a:p>
        </p:txBody>
      </p:sp>
    </p:spTree>
    <p:extLst>
      <p:ext uri="{BB962C8B-B14F-4D97-AF65-F5344CB8AC3E}">
        <p14:creationId xmlns:p14="http://schemas.microsoft.com/office/powerpoint/2010/main" val="2796649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336B4C-A32E-4C03-94DA-514F73C3DA31}"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9F3B0-7BDF-4087-A931-28F2FC54246C}" type="slidenum">
              <a:rPr lang="en-US" smtClean="0"/>
              <a:t>‹#›</a:t>
            </a:fld>
            <a:endParaRPr lang="en-US"/>
          </a:p>
        </p:txBody>
      </p:sp>
    </p:spTree>
    <p:extLst>
      <p:ext uri="{BB962C8B-B14F-4D97-AF65-F5344CB8AC3E}">
        <p14:creationId xmlns:p14="http://schemas.microsoft.com/office/powerpoint/2010/main" val="3106509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336B4C-A32E-4C03-94DA-514F73C3DA31}" type="datetimeFigureOut">
              <a:rPr lang="en-US" smtClean="0"/>
              <a:t>4/1/2021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9F3B0-7BDF-4087-A931-28F2FC54246C}" type="slidenum">
              <a:rPr lang="en-US" smtClean="0"/>
              <a:t>‹#›</a:t>
            </a:fld>
            <a:endParaRPr lang="en-US"/>
          </a:p>
        </p:txBody>
      </p:sp>
    </p:spTree>
    <p:extLst>
      <p:ext uri="{BB962C8B-B14F-4D97-AF65-F5344CB8AC3E}">
        <p14:creationId xmlns:p14="http://schemas.microsoft.com/office/powerpoint/2010/main" val="3851418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6927" y="1223969"/>
            <a:ext cx="8825658" cy="2677648"/>
          </a:xfrm>
        </p:spPr>
        <p:txBody>
          <a:bodyPr>
            <a:normAutofit/>
          </a:bodyPr>
          <a:lstStyle/>
          <a:p>
            <a:pPr algn="ctr"/>
            <a:r>
              <a:rPr lang="en-US" dirty="0"/>
              <a:t>ARTIFICIAL INTELLIGENCE</a:t>
            </a:r>
          </a:p>
        </p:txBody>
      </p:sp>
      <p:sp>
        <p:nvSpPr>
          <p:cNvPr id="3" name="Subtitle 2"/>
          <p:cNvSpPr>
            <a:spLocks noGrp="1"/>
          </p:cNvSpPr>
          <p:nvPr>
            <p:ph type="subTitle" idx="1"/>
          </p:nvPr>
        </p:nvSpPr>
        <p:spPr>
          <a:xfrm>
            <a:off x="1476927" y="4584197"/>
            <a:ext cx="8825658" cy="861420"/>
          </a:xfrm>
        </p:spPr>
        <p:txBody>
          <a:bodyPr>
            <a:normAutofit lnSpcReduction="10000"/>
          </a:bodyPr>
          <a:lstStyle/>
          <a:p>
            <a:r>
              <a:rPr lang="en-US" dirty="0"/>
              <a:t>SEMESTER : 8 </a:t>
            </a:r>
          </a:p>
          <a:p>
            <a:r>
              <a:rPr lang="en-US" dirty="0"/>
              <a:t>SUBJECT CODE : 2180703</a:t>
            </a:r>
          </a:p>
        </p:txBody>
      </p:sp>
    </p:spTree>
    <p:extLst>
      <p:ext uri="{BB962C8B-B14F-4D97-AF65-F5344CB8AC3E}">
        <p14:creationId xmlns:p14="http://schemas.microsoft.com/office/powerpoint/2010/main" val="1862352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lvl="1"/>
            <a:r>
              <a:rPr lang="en-US" dirty="0"/>
              <a:t>Consider the following example:</a:t>
            </a:r>
            <a:endParaRPr lang="en-US" sz="2000" dirty="0"/>
          </a:p>
          <a:p>
            <a:pPr lvl="0"/>
            <a:r>
              <a:rPr lang="en-US" dirty="0"/>
              <a:t>Logical representation</a:t>
            </a:r>
            <a:endParaRPr lang="en-US" sz="2400" dirty="0"/>
          </a:p>
          <a:p>
            <a:r>
              <a:rPr lang="en-US" sz="3200" i="1" dirty="0"/>
              <a:t>"</a:t>
            </a:r>
            <a:r>
              <a:rPr lang="en-US" i="1" dirty="0"/>
              <a:t>x : pet(x) </a:t>
            </a:r>
            <a:r>
              <a:rPr lang="en-US" sz="2400" dirty="0"/>
              <a:t>۸</a:t>
            </a:r>
            <a:r>
              <a:rPr lang="en-US" sz="3200" i="1" dirty="0"/>
              <a:t> </a:t>
            </a:r>
            <a:r>
              <a:rPr lang="en-US" i="1" dirty="0"/>
              <a:t>small (x) </a:t>
            </a:r>
            <a:r>
              <a:rPr lang="en-US" sz="3200" i="1" dirty="0"/>
              <a:t>→ </a:t>
            </a:r>
            <a:r>
              <a:rPr lang="en-US" i="1" dirty="0" err="1"/>
              <a:t>apartmentpet</a:t>
            </a:r>
            <a:r>
              <a:rPr lang="en-US" i="1" dirty="0"/>
              <a:t>(x)</a:t>
            </a:r>
            <a:endParaRPr lang="en-US" sz="2400" dirty="0"/>
          </a:p>
          <a:p>
            <a:r>
              <a:rPr lang="en-US" sz="3200" i="1" dirty="0"/>
              <a:t>" </a:t>
            </a:r>
            <a:r>
              <a:rPr lang="en-US" i="1" dirty="0"/>
              <a:t>x : cat(x) </a:t>
            </a:r>
            <a:r>
              <a:rPr lang="en-US" sz="2400" dirty="0"/>
              <a:t>۷</a:t>
            </a:r>
            <a:r>
              <a:rPr lang="en-US" sz="3200" i="1" dirty="0"/>
              <a:t> </a:t>
            </a:r>
            <a:r>
              <a:rPr lang="en-US" i="1" dirty="0"/>
              <a:t>dog(x) </a:t>
            </a:r>
            <a:r>
              <a:rPr lang="en-US" sz="3200" i="1" dirty="0"/>
              <a:t>→ </a:t>
            </a:r>
            <a:r>
              <a:rPr lang="en-US" i="1" dirty="0"/>
              <a:t>pet(x)</a:t>
            </a:r>
            <a:endParaRPr lang="en-US" sz="2400" dirty="0"/>
          </a:p>
          <a:p>
            <a:r>
              <a:rPr lang="en-US" sz="3200" i="1" dirty="0"/>
              <a:t>"</a:t>
            </a:r>
            <a:r>
              <a:rPr lang="en-US" i="1" dirty="0"/>
              <a:t>x : poodle (x) </a:t>
            </a:r>
            <a:r>
              <a:rPr lang="en-US" sz="3200" i="1" dirty="0"/>
              <a:t>→ </a:t>
            </a:r>
            <a:r>
              <a:rPr lang="en-US" i="1" dirty="0"/>
              <a:t>dog (x) </a:t>
            </a:r>
            <a:r>
              <a:rPr lang="en-US" sz="3200" dirty="0"/>
              <a:t>۸</a:t>
            </a:r>
            <a:r>
              <a:rPr lang="en-US" sz="3200" i="1" dirty="0"/>
              <a:t> </a:t>
            </a:r>
            <a:r>
              <a:rPr lang="en-US" i="1" dirty="0"/>
              <a:t>small (x) poodle (fluffy)</a:t>
            </a:r>
            <a:endParaRPr lang="en-US" sz="2400" dirty="0"/>
          </a:p>
          <a:p>
            <a:pPr lvl="0"/>
            <a:r>
              <a:rPr lang="en-US" dirty="0"/>
              <a:t>Prolog representation</a:t>
            </a:r>
            <a:endParaRPr lang="en-US" sz="2400" dirty="0"/>
          </a:p>
          <a:p>
            <a:r>
              <a:rPr lang="en-US" i="1" dirty="0" err="1"/>
              <a:t>apartmentpet</a:t>
            </a:r>
            <a:r>
              <a:rPr lang="en-US" i="1" dirty="0"/>
              <a:t> (x) : -- pet(x), small (x) pet (x): -- cat (x)</a:t>
            </a:r>
            <a:endParaRPr lang="en-US" sz="2400" dirty="0"/>
          </a:p>
          <a:p>
            <a:r>
              <a:rPr lang="en-US" i="1" dirty="0"/>
              <a:t>pet (x) :-- dog(x)</a:t>
            </a:r>
            <a:endParaRPr lang="en-US" sz="2400" dirty="0"/>
          </a:p>
          <a:p>
            <a:r>
              <a:rPr lang="en-US" i="1" dirty="0"/>
              <a:t>dog(x) :-- poodle (x)</a:t>
            </a:r>
            <a:endParaRPr lang="en-US" sz="2400" dirty="0"/>
          </a:p>
          <a:p>
            <a:r>
              <a:rPr lang="en-US" i="1" dirty="0"/>
              <a:t>small (x) :-- poodle(x) poodle (fluffy)</a:t>
            </a:r>
            <a:endParaRPr lang="en-US" sz="2400" dirty="0"/>
          </a:p>
          <a:p>
            <a:endParaRPr lang="en-US" dirty="0"/>
          </a:p>
        </p:txBody>
      </p:sp>
    </p:spTree>
    <p:extLst>
      <p:ext uri="{BB962C8B-B14F-4D97-AF65-F5344CB8AC3E}">
        <p14:creationId xmlns:p14="http://schemas.microsoft.com/office/powerpoint/2010/main" val="1136368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9715"/>
            <a:ext cx="10515600" cy="1325563"/>
          </a:xfrm>
        </p:spPr>
        <p:txBody>
          <a:bodyPr/>
          <a:lstStyle/>
          <a:p>
            <a:r>
              <a:rPr lang="en-US" b="1" dirty="0"/>
              <a:t>Forward versus Backward Reasoning</a:t>
            </a:r>
            <a:endParaRPr lang="en-US" dirty="0"/>
          </a:p>
        </p:txBody>
      </p:sp>
      <p:sp>
        <p:nvSpPr>
          <p:cNvPr id="3" name="Content Placeholder 2"/>
          <p:cNvSpPr>
            <a:spLocks noGrp="1"/>
          </p:cNvSpPr>
          <p:nvPr>
            <p:ph idx="1"/>
          </p:nvPr>
        </p:nvSpPr>
        <p:spPr/>
        <p:txBody>
          <a:bodyPr>
            <a:normAutofit fontScale="92500" lnSpcReduction="10000"/>
          </a:bodyPr>
          <a:lstStyle/>
          <a:p>
            <a:pPr lvl="1"/>
            <a:r>
              <a:rPr lang="en-US" dirty="0"/>
              <a:t>A search procedure must find a path between initial and goal states.</a:t>
            </a:r>
            <a:endParaRPr lang="en-US" sz="2000" dirty="0"/>
          </a:p>
          <a:p>
            <a:pPr lvl="1"/>
            <a:r>
              <a:rPr lang="en-US" dirty="0"/>
              <a:t>There are two directions in which a search process could proceed.</a:t>
            </a:r>
            <a:endParaRPr lang="en-US" sz="2000" dirty="0"/>
          </a:p>
          <a:p>
            <a:pPr lvl="1"/>
            <a:r>
              <a:rPr lang="en-US" dirty="0"/>
              <a:t>The two types of search are:</a:t>
            </a:r>
            <a:endParaRPr lang="en-US" sz="2000" dirty="0"/>
          </a:p>
          <a:p>
            <a:pPr lvl="0"/>
            <a:r>
              <a:rPr lang="en-US" dirty="0"/>
              <a:t>Forward search which starts from the start state</a:t>
            </a:r>
            <a:endParaRPr lang="en-US" sz="2400" dirty="0"/>
          </a:p>
          <a:p>
            <a:pPr lvl="0"/>
            <a:r>
              <a:rPr lang="en-US" dirty="0"/>
              <a:t>Backward search that starts from the goal state</a:t>
            </a:r>
            <a:endParaRPr lang="en-US" sz="2400" dirty="0"/>
          </a:p>
          <a:p>
            <a:pPr lvl="1"/>
            <a:r>
              <a:rPr lang="en-US" dirty="0"/>
              <a:t>The production system views the forward and backward as symmetric processes.</a:t>
            </a:r>
            <a:endParaRPr lang="en-US" sz="2000" dirty="0"/>
          </a:p>
          <a:p>
            <a:pPr lvl="1"/>
            <a:r>
              <a:rPr lang="en-US" dirty="0"/>
              <a:t>Consider a game of playing 8 puzzles. The rules defined are</a:t>
            </a:r>
            <a:endParaRPr lang="en-US" sz="2000" dirty="0"/>
          </a:p>
          <a:p>
            <a:pPr lvl="0"/>
            <a:r>
              <a:rPr lang="en-US" i="1" dirty="0"/>
              <a:t>Square 1 empty and square 2 contains tile n. </a:t>
            </a:r>
            <a:r>
              <a:rPr lang="en-US" sz="2400" dirty="0"/>
              <a:t>→</a:t>
            </a:r>
          </a:p>
          <a:p>
            <a:pPr lvl="1"/>
            <a:r>
              <a:rPr lang="en-US" i="1" dirty="0"/>
              <a:t>Square 2 empty and square 1 contains the tile n.</a:t>
            </a:r>
            <a:endParaRPr lang="en-US" sz="2000" dirty="0"/>
          </a:p>
          <a:p>
            <a:pPr lvl="0"/>
            <a:r>
              <a:rPr lang="en-US" i="1" dirty="0"/>
              <a:t>Square 1 empty Square 4 contains tile n. </a:t>
            </a:r>
            <a:r>
              <a:rPr lang="en-US" sz="2400" dirty="0"/>
              <a:t>→</a:t>
            </a:r>
          </a:p>
          <a:p>
            <a:pPr lvl="1"/>
            <a:r>
              <a:rPr lang="en-US" i="1" dirty="0"/>
              <a:t>Square 4 empty and Square 1 contains tile n.</a:t>
            </a:r>
            <a:endParaRPr lang="en-US" sz="2000" dirty="0"/>
          </a:p>
          <a:p>
            <a:endParaRPr lang="en-US" dirty="0"/>
          </a:p>
        </p:txBody>
      </p:sp>
    </p:spTree>
    <p:extLst>
      <p:ext uri="{BB962C8B-B14F-4D97-AF65-F5344CB8AC3E}">
        <p14:creationId xmlns:p14="http://schemas.microsoft.com/office/powerpoint/2010/main" val="4106355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2124"/>
            <a:ext cx="10515600" cy="5764839"/>
          </a:xfrm>
        </p:spPr>
        <p:txBody>
          <a:bodyPr>
            <a:normAutofit fontScale="92500" lnSpcReduction="10000"/>
          </a:bodyPr>
          <a:lstStyle/>
          <a:p>
            <a:pPr lvl="1"/>
            <a:r>
              <a:rPr lang="en-US" dirty="0"/>
              <a:t>We can solve the problem in 2 ways:</a:t>
            </a:r>
            <a:endParaRPr lang="en-US" sz="2000" dirty="0"/>
          </a:p>
          <a:p>
            <a:pPr marL="514350" lvl="0" indent="-514350">
              <a:buFont typeface="+mj-lt"/>
              <a:buAutoNum type="arabicPeriod"/>
            </a:pPr>
            <a:r>
              <a:rPr lang="en-US" dirty="0"/>
              <a:t>Reason forward from the initial state</a:t>
            </a:r>
            <a:endParaRPr lang="en-US" sz="2400" dirty="0"/>
          </a:p>
          <a:p>
            <a:pPr lvl="1"/>
            <a:r>
              <a:rPr lang="en-US" dirty="0"/>
              <a:t>Step 1. Begin building a tree of move sequences by starting with the initial configuration at the root of the tree.</a:t>
            </a:r>
            <a:endParaRPr lang="en-US" sz="2000" dirty="0"/>
          </a:p>
          <a:p>
            <a:pPr lvl="1"/>
            <a:r>
              <a:rPr lang="en-US" dirty="0"/>
              <a:t>Step 2. Generate the next level of tree by finding all rules </a:t>
            </a:r>
            <a:r>
              <a:rPr lang="en-US" b="1" i="1" dirty="0"/>
              <a:t>whose left hand side matches </a:t>
            </a:r>
            <a:r>
              <a:rPr lang="en-US" dirty="0"/>
              <a:t>against the root node. The right hand side is used to create new</a:t>
            </a:r>
            <a:r>
              <a:rPr lang="en-US" sz="2000" dirty="0"/>
              <a:t> </a:t>
            </a:r>
            <a:r>
              <a:rPr lang="en-US" dirty="0"/>
              <a:t>configurations.</a:t>
            </a:r>
          </a:p>
          <a:p>
            <a:pPr lvl="1"/>
            <a:r>
              <a:rPr lang="en-US" dirty="0"/>
              <a:t>Step 3. Generate the next level by considering the nodes in the previous level and applying it to all rules whose left hand side match.</a:t>
            </a:r>
            <a:endParaRPr lang="en-US" sz="2000" dirty="0"/>
          </a:p>
          <a:p>
            <a:pPr marL="514350" lvl="0" indent="-514350">
              <a:buFont typeface="+mj-lt"/>
              <a:buAutoNum type="arabicPeriod"/>
            </a:pPr>
            <a:r>
              <a:rPr lang="en-US" dirty="0"/>
              <a:t>Reasoning backward from the goal states:</a:t>
            </a:r>
            <a:endParaRPr lang="en-US" sz="2400" dirty="0"/>
          </a:p>
          <a:p>
            <a:pPr lvl="1"/>
            <a:r>
              <a:rPr lang="en-US" dirty="0"/>
              <a:t>Step 1. Begin building a tree of move sequences by starting with the goal node configuration at the root of the tree.</a:t>
            </a:r>
            <a:endParaRPr lang="en-US" sz="2000" dirty="0"/>
          </a:p>
          <a:p>
            <a:pPr lvl="1"/>
            <a:r>
              <a:rPr lang="en-US" dirty="0"/>
              <a:t>Step 2. Generate the next level of tree by finding all rules </a:t>
            </a:r>
            <a:r>
              <a:rPr lang="en-US" b="1" i="1" dirty="0"/>
              <a:t>whose right hand side matches </a:t>
            </a:r>
            <a:r>
              <a:rPr lang="en-US" dirty="0"/>
              <a:t>against the root node. The left hand side is used to create new configurations.</a:t>
            </a:r>
            <a:endParaRPr lang="en-US" sz="2000" dirty="0"/>
          </a:p>
          <a:p>
            <a:pPr lvl="1"/>
            <a:r>
              <a:rPr lang="en-US" dirty="0"/>
              <a:t>Step 3. Generate the next level by considering the nodes in the previous level and applying it to all rules whose right hand side match.</a:t>
            </a:r>
            <a:br>
              <a:rPr lang="en-US" dirty="0"/>
            </a:br>
            <a:endParaRPr lang="en-US" dirty="0"/>
          </a:p>
        </p:txBody>
      </p:sp>
    </p:spTree>
    <p:extLst>
      <p:ext uri="{BB962C8B-B14F-4D97-AF65-F5344CB8AC3E}">
        <p14:creationId xmlns:p14="http://schemas.microsoft.com/office/powerpoint/2010/main" val="3694517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6062"/>
            <a:ext cx="10515600" cy="6465194"/>
          </a:xfrm>
        </p:spPr>
        <p:txBody>
          <a:bodyPr>
            <a:normAutofit fontScale="92500"/>
          </a:bodyPr>
          <a:lstStyle/>
          <a:p>
            <a:pPr lvl="1" algn="just"/>
            <a:r>
              <a:rPr lang="en-US" sz="2600" dirty="0"/>
              <a:t>The same rules can be used in both cases.</a:t>
            </a:r>
            <a:endParaRPr lang="en-US" sz="2200" dirty="0"/>
          </a:p>
          <a:p>
            <a:pPr lvl="1" algn="just"/>
            <a:r>
              <a:rPr lang="en-US" sz="2600" dirty="0"/>
              <a:t>In forward reasoning the left hand sides of the rules are matched against the current state and right sides are used to generate the new state.</a:t>
            </a:r>
            <a:endParaRPr lang="en-US" sz="2200" dirty="0"/>
          </a:p>
          <a:p>
            <a:pPr lvl="1" algn="just"/>
            <a:r>
              <a:rPr lang="en-US" sz="2600" dirty="0"/>
              <a:t>In backward reasoning the right hand sides of the rules are matched against the current state and left sides are used to generate the new state.</a:t>
            </a:r>
            <a:endParaRPr lang="en-US" sz="2200" dirty="0"/>
          </a:p>
          <a:p>
            <a:pPr lvl="1" algn="just"/>
            <a:r>
              <a:rPr lang="en-US" sz="2600" dirty="0"/>
              <a:t>There are four factors influencing the type of reasoning. They are,</a:t>
            </a:r>
            <a:endParaRPr lang="en-US" sz="2200" dirty="0"/>
          </a:p>
          <a:p>
            <a:pPr lvl="0" algn="just"/>
            <a:r>
              <a:rPr lang="en-US" dirty="0"/>
              <a:t>Are there more possible start or goal state? We move from smaller set of sets to the longer.</a:t>
            </a:r>
            <a:endParaRPr lang="en-US" sz="2400" dirty="0"/>
          </a:p>
          <a:p>
            <a:pPr lvl="0" algn="just"/>
            <a:r>
              <a:rPr lang="en-US" dirty="0"/>
              <a:t>In what direction is the branching factor greater? We proceed in the direction with the lower branching factor.</a:t>
            </a:r>
            <a:endParaRPr lang="en-US" sz="2400" dirty="0"/>
          </a:p>
          <a:p>
            <a:pPr lvl="0" algn="just"/>
            <a:r>
              <a:rPr lang="en-US" dirty="0"/>
              <a:t>Will the program be asked to justify its reasoning process to a user? If, so then it is selected since it is very close to the way in which the user thinks.</a:t>
            </a:r>
            <a:endParaRPr lang="en-US" sz="2400" dirty="0"/>
          </a:p>
          <a:p>
            <a:pPr lvl="0" algn="just"/>
            <a:r>
              <a:rPr lang="en-US" dirty="0"/>
              <a:t>What kind of event is going to trigger a problem-solving episode? If it is the arrival of a new factor, forward reasoning makes sense. If it is a query to which a response is desired, backward reasoning is more natural.</a:t>
            </a:r>
            <a:endParaRPr lang="en-US" sz="2400" dirty="0"/>
          </a:p>
          <a:p>
            <a:pPr algn="just"/>
            <a:endParaRPr lang="en-US" dirty="0"/>
          </a:p>
        </p:txBody>
      </p:sp>
    </p:spTree>
    <p:extLst>
      <p:ext uri="{BB962C8B-B14F-4D97-AF65-F5344CB8AC3E}">
        <p14:creationId xmlns:p14="http://schemas.microsoft.com/office/powerpoint/2010/main" val="2232313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4851"/>
            <a:ext cx="10515600" cy="6284890"/>
          </a:xfrm>
        </p:spPr>
        <p:txBody>
          <a:bodyPr>
            <a:normAutofit fontScale="92500" lnSpcReduction="10000"/>
          </a:bodyPr>
          <a:lstStyle/>
          <a:p>
            <a:pPr lvl="1" algn="just"/>
            <a:r>
              <a:rPr lang="en-US" dirty="0"/>
              <a:t>Example 1: It is easier to drive from an unfamiliar place from home, rather than from home to an unfamiliar place. If you consider a home as starting place an unfamiliar place as a goal then we have to back track from unfamiliar place to home.</a:t>
            </a:r>
            <a:endParaRPr lang="en-US" sz="2000" dirty="0"/>
          </a:p>
          <a:p>
            <a:pPr lvl="1" algn="just"/>
            <a:r>
              <a:rPr lang="en-US" dirty="0"/>
              <a:t>Example 2: Consider a problem of symbolic integration. The problem space is a set of formulas, which contains integral expressions. Here START is equal to the given formula with some integrals. GOAL is equivalent to the expression of the formula without any integral. Here we start from the formula with some integrals and proceed to an integral free expression rather than starting from an integral free expression.</a:t>
            </a:r>
            <a:endParaRPr lang="en-US" sz="2000" dirty="0"/>
          </a:p>
          <a:p>
            <a:pPr lvl="1" algn="just"/>
            <a:r>
              <a:rPr lang="en-US" dirty="0"/>
              <a:t>Example 3: The third factor is nothing but deciding whether the reasoning process can justify its reasoning. If it justifies then it can be applied. For example, doctors are usually unwilling to accept any advice from diagnostics process because it cannot explain its reasoning.</a:t>
            </a:r>
            <a:endParaRPr lang="en-US" sz="2000" dirty="0"/>
          </a:p>
          <a:p>
            <a:pPr algn="just"/>
            <a:r>
              <a:rPr lang="en-US" dirty="0"/>
              <a:t>Example 4: Prolog is an example of </a:t>
            </a:r>
            <a:r>
              <a:rPr lang="en-US" b="1" dirty="0"/>
              <a:t>backward chaining rule system</a:t>
            </a:r>
            <a:r>
              <a:rPr lang="en-US" dirty="0"/>
              <a:t>. In Prolog rules are restricted to Horn clauses. This allows for rapid indexing because all the rules for deducing a given fact share the same rule head. Rules are matched with unification procedure. Unification tries to find a set of bindings for variables to equate a sub-goal with the head of some rule. Rules in the Prolog program are matched in the order in which they appear.</a:t>
            </a:r>
          </a:p>
        </p:txBody>
      </p:sp>
    </p:spTree>
    <p:extLst>
      <p:ext uri="{BB962C8B-B14F-4D97-AF65-F5344CB8AC3E}">
        <p14:creationId xmlns:p14="http://schemas.microsoft.com/office/powerpoint/2010/main" val="364169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9107" y="206062"/>
            <a:ext cx="10515600" cy="5970901"/>
          </a:xfrm>
        </p:spPr>
        <p:txBody>
          <a:bodyPr/>
          <a:lstStyle/>
          <a:p>
            <a:pPr algn="just"/>
            <a:r>
              <a:rPr lang="en-US" b="1" dirty="0"/>
              <a:t>Combining Forward and Backward Reasoning</a:t>
            </a:r>
          </a:p>
          <a:p>
            <a:pPr lvl="1" algn="just"/>
            <a:r>
              <a:rPr lang="en-US" dirty="0"/>
              <a:t>Instead of searching either forward or backward, you can search both simultaneously.</a:t>
            </a:r>
            <a:endParaRPr lang="en-US" sz="2000" dirty="0"/>
          </a:p>
          <a:p>
            <a:pPr algn="just"/>
            <a:r>
              <a:rPr lang="en-US" dirty="0"/>
              <a:t>That is, start forward from a stating state and backward from a goal state simultaneously until the paths meet.</a:t>
            </a:r>
          </a:p>
          <a:p>
            <a:pPr algn="just"/>
            <a:r>
              <a:rPr lang="en-US" dirty="0"/>
              <a:t>This strategy is called Bi-directional search. </a:t>
            </a:r>
          </a:p>
          <a:p>
            <a:pPr lvl="1" algn="just"/>
            <a:r>
              <a:rPr lang="en-US" dirty="0"/>
              <a:t>The two searches may pass each other resulting in more work.</a:t>
            </a:r>
            <a:endParaRPr lang="en-US" sz="2000" dirty="0"/>
          </a:p>
          <a:p>
            <a:pPr lvl="1" algn="just"/>
            <a:r>
              <a:rPr lang="en-US" dirty="0"/>
              <a:t>Based on the form of the rules one can decide whether the same rules can be applied for both forward and backward reasoning.</a:t>
            </a:r>
            <a:endParaRPr lang="en-US" sz="2000" dirty="0"/>
          </a:p>
          <a:p>
            <a:pPr lvl="1" algn="just"/>
            <a:r>
              <a:rPr lang="en-US" dirty="0"/>
              <a:t>If left hand side and right of the rule contain pure assertions then the rule can be reversed. And so the same rule can be applied for both types of reasoning.</a:t>
            </a:r>
            <a:endParaRPr lang="en-US" sz="2000" dirty="0"/>
          </a:p>
          <a:p>
            <a:pPr lvl="1" algn="just"/>
            <a:r>
              <a:rPr lang="en-US" dirty="0"/>
              <a:t>If the right side of the rule contains an arbitrary procedure then the rule cannot be reversed.</a:t>
            </a:r>
            <a:endParaRPr lang="en-US" sz="2000" dirty="0"/>
          </a:p>
          <a:p>
            <a:pPr lvl="1" algn="just"/>
            <a:r>
              <a:rPr lang="en-US" dirty="0"/>
              <a:t>In this case while writing the rule the commitment to direction of reasoning must be made.</a:t>
            </a:r>
            <a:endParaRPr lang="en-US" sz="2000" dirty="0"/>
          </a:p>
          <a:p>
            <a:pPr algn="just"/>
            <a:endParaRPr lang="en-US" dirty="0"/>
          </a:p>
          <a:p>
            <a:pPr algn="just"/>
            <a:endParaRPr lang="en-US" dirty="0"/>
          </a:p>
        </p:txBody>
      </p:sp>
      <p:sp>
        <p:nvSpPr>
          <p:cNvPr id="18" name="Rectangle 21"/>
          <p:cNvSpPr>
            <a:spLocks noChangeArrowheads="1"/>
          </p:cNvSpPr>
          <p:nvPr/>
        </p:nvSpPr>
        <p:spPr bwMode="auto">
          <a:xfrm>
            <a:off x="-309093"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Rectangle 22"/>
          <p:cNvSpPr>
            <a:spLocks noChangeArrowheads="1"/>
          </p:cNvSpPr>
          <p:nvPr/>
        </p:nvSpPr>
        <p:spPr bwMode="auto">
          <a:xfrm>
            <a:off x="-309093"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0301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8941"/>
            <a:ext cx="10515600" cy="5958022"/>
          </a:xfrm>
        </p:spPr>
        <p:txBody>
          <a:bodyPr/>
          <a:lstStyle/>
          <a:p>
            <a:pPr lvl="1" algn="just"/>
            <a:r>
              <a:rPr lang="en-US" dirty="0"/>
              <a:t>The two searches may pass each other resulting in more work.</a:t>
            </a:r>
            <a:endParaRPr lang="en-US" sz="2000" dirty="0"/>
          </a:p>
          <a:p>
            <a:pPr lvl="1" algn="just"/>
            <a:r>
              <a:rPr lang="en-US" dirty="0"/>
              <a:t>Based on the form of the rules one can decide whether the same rules can be applied for both forward and backward reasoning.</a:t>
            </a:r>
            <a:endParaRPr lang="en-US" sz="2000" dirty="0"/>
          </a:p>
          <a:p>
            <a:pPr lvl="1" algn="just"/>
            <a:r>
              <a:rPr lang="en-US" dirty="0"/>
              <a:t>If left hand side and right of the rule contain pure assertions then the rule can be reversed. And so the same rule can be applied for both types of reasoning.</a:t>
            </a:r>
            <a:endParaRPr lang="en-US" sz="2000" dirty="0"/>
          </a:p>
          <a:p>
            <a:pPr lvl="1" algn="just"/>
            <a:r>
              <a:rPr lang="en-US" dirty="0"/>
              <a:t>If the right side of the rule contains an arbitrary procedure then the rule cannot be reversed.</a:t>
            </a:r>
            <a:endParaRPr lang="en-US" sz="2000" dirty="0"/>
          </a:p>
          <a:p>
            <a:pPr lvl="1" algn="just"/>
            <a:r>
              <a:rPr lang="en-US" dirty="0"/>
              <a:t>In this case while writing the rule the commitment to direction of reasoning must be made.</a:t>
            </a:r>
            <a:endParaRPr lang="en-US" sz="2000" dirty="0"/>
          </a:p>
          <a:p>
            <a:pPr algn="just"/>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63341301"/>
              </p:ext>
            </p:extLst>
          </p:nvPr>
        </p:nvGraphicFramePr>
        <p:xfrm>
          <a:off x="2588984" y="3777846"/>
          <a:ext cx="7014031" cy="2285962"/>
        </p:xfrm>
        <a:graphic>
          <a:graphicData uri="http://schemas.openxmlformats.org/drawingml/2006/table">
            <a:tbl>
              <a:tblPr firstRow="1" firstCol="1" lastRow="1" lastCol="1" bandRow="1" bandCol="1">
                <a:tableStyleId>{5940675A-B579-460E-94D1-54222C63F5DA}</a:tableStyleId>
              </a:tblPr>
              <a:tblGrid>
                <a:gridCol w="3453967">
                  <a:extLst>
                    <a:ext uri="{9D8B030D-6E8A-4147-A177-3AD203B41FA5}">
                      <a16:colId xmlns:a16="http://schemas.microsoft.com/office/drawing/2014/main" val="20000"/>
                    </a:ext>
                  </a:extLst>
                </a:gridCol>
                <a:gridCol w="3560064">
                  <a:extLst>
                    <a:ext uri="{9D8B030D-6E8A-4147-A177-3AD203B41FA5}">
                      <a16:colId xmlns:a16="http://schemas.microsoft.com/office/drawing/2014/main" val="20001"/>
                    </a:ext>
                  </a:extLst>
                </a:gridCol>
              </a:tblGrid>
              <a:tr h="2061489">
                <a:tc>
                  <a:txBody>
                    <a:bodyPr/>
                    <a:lstStyle/>
                    <a:p>
                      <a:pPr marL="67310" marR="0">
                        <a:spcBef>
                          <a:spcPts val="0"/>
                        </a:spcBef>
                        <a:spcAft>
                          <a:spcPts val="0"/>
                        </a:spcAft>
                      </a:pPr>
                      <a:endParaRPr lang="en-US" sz="1000" dirty="0">
                        <a:effectLst/>
                        <a:latin typeface="Symbol" panose="05050102010706020507" pitchFamily="18" charset="2"/>
                        <a:ea typeface="Calibri" panose="020F0502020204030204" pitchFamily="34" charset="0"/>
                        <a:cs typeface="Times New Roman" panose="02020603050405020304" pitchFamily="18" charset="0"/>
                      </a:endParaRPr>
                    </a:p>
                  </a:txBody>
                  <a:tcPr marL="0" marR="0" marT="0" marB="0"/>
                </a:tc>
                <a:tc>
                  <a:txBody>
                    <a:bodyPr/>
                    <a:lstStyle/>
                    <a:p>
                      <a:pPr marL="67310" marR="0">
                        <a:spcBef>
                          <a:spcPts val="0"/>
                        </a:spcBef>
                        <a:spcAft>
                          <a:spcPts val="0"/>
                        </a:spcAft>
                      </a:pPr>
                      <a:endParaRPr lang="en-US" sz="1000">
                        <a:effectLst/>
                        <a:latin typeface="Symbol" panose="05050102010706020507" pitchFamily="18" charset="2"/>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224473">
                <a:tc>
                  <a:txBody>
                    <a:bodyPr/>
                    <a:lstStyle/>
                    <a:p>
                      <a:pPr marL="480060" marR="0">
                        <a:lnSpc>
                          <a:spcPts val="1365"/>
                        </a:lnSpc>
                        <a:spcBef>
                          <a:spcPts val="5"/>
                        </a:spcBef>
                        <a:spcAft>
                          <a:spcPts val="0"/>
                        </a:spcAft>
                      </a:pPr>
                      <a:r>
                        <a:rPr lang="en-US" sz="1200" dirty="0">
                          <a:effectLst/>
                        </a:rPr>
                        <a:t>Forward Reasoning (goal driven)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472440" marR="0">
                        <a:lnSpc>
                          <a:spcPts val="1365"/>
                        </a:lnSpc>
                        <a:spcBef>
                          <a:spcPts val="5"/>
                        </a:spcBef>
                        <a:spcAft>
                          <a:spcPts val="0"/>
                        </a:spcAft>
                      </a:pPr>
                      <a:r>
                        <a:rPr lang="en-US" sz="1200" dirty="0">
                          <a:effectLst/>
                        </a:rPr>
                        <a:t>Backward Reasoning (data driven)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bl>
          </a:graphicData>
        </a:graphic>
      </p:graphicFrame>
      <p:pic>
        <p:nvPicPr>
          <p:cNvPr id="3074" name="image23.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7579" y="4004212"/>
            <a:ext cx="2876550" cy="1704975"/>
          </a:xfrm>
          <a:prstGeom prst="rect">
            <a:avLst/>
          </a:prstGeom>
          <a:noFill/>
          <a:extLst>
            <a:ext uri="{909E8E84-426E-40DD-AFC4-6F175D3DCCD1}">
              <a14:hiddenFill xmlns:a14="http://schemas.microsoft.com/office/drawing/2010/main">
                <a:solidFill>
                  <a:srgbClr val="FFFFFF"/>
                </a:solidFill>
              </a14:hiddenFill>
            </a:ext>
          </a:extLst>
        </p:spPr>
      </p:pic>
      <p:pic>
        <p:nvPicPr>
          <p:cNvPr id="3073" name="image24.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5233" y="4004212"/>
            <a:ext cx="2876550"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730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UNIT 6</a:t>
            </a:r>
          </a:p>
        </p:txBody>
      </p:sp>
      <p:sp>
        <p:nvSpPr>
          <p:cNvPr id="5" name="Text Placeholder 4"/>
          <p:cNvSpPr>
            <a:spLocks noGrp="1"/>
          </p:cNvSpPr>
          <p:nvPr>
            <p:ph type="body" idx="1"/>
          </p:nvPr>
        </p:nvSpPr>
        <p:spPr/>
        <p:txBody>
          <a:bodyPr/>
          <a:lstStyle/>
          <a:p>
            <a:endParaRPr lang="en-US" dirty="0"/>
          </a:p>
          <a:p>
            <a:r>
              <a:rPr lang="en-US" dirty="0"/>
              <a:t>Symbolic Reasoning Under uncertainty</a:t>
            </a:r>
          </a:p>
        </p:txBody>
      </p:sp>
    </p:spTree>
    <p:extLst>
      <p:ext uri="{BB962C8B-B14F-4D97-AF65-F5344CB8AC3E}">
        <p14:creationId xmlns:p14="http://schemas.microsoft.com/office/powerpoint/2010/main" val="2500869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Reasoning</a:t>
            </a:r>
            <a:endParaRPr lang="en-US" dirty="0"/>
          </a:p>
        </p:txBody>
      </p:sp>
      <p:sp>
        <p:nvSpPr>
          <p:cNvPr id="3" name="Content Placeholder 2"/>
          <p:cNvSpPr>
            <a:spLocks noGrp="1"/>
          </p:cNvSpPr>
          <p:nvPr>
            <p:ph idx="1"/>
          </p:nvPr>
        </p:nvSpPr>
        <p:spPr/>
        <p:txBody>
          <a:bodyPr>
            <a:normAutofit fontScale="92500"/>
          </a:bodyPr>
          <a:lstStyle/>
          <a:p>
            <a:pPr lvl="1" algn="just"/>
            <a:r>
              <a:rPr lang="en-US" dirty="0"/>
              <a:t>Reasoning is the act of deriving a conclusion from certain properties using a given methodology.</a:t>
            </a:r>
            <a:endParaRPr lang="en-US" sz="2000" dirty="0"/>
          </a:p>
          <a:p>
            <a:pPr lvl="1" algn="just"/>
            <a:r>
              <a:rPr lang="en-US" dirty="0"/>
              <a:t>Reasoning is a </a:t>
            </a:r>
            <a:r>
              <a:rPr lang="en-US" i="1" dirty="0"/>
              <a:t>process of thinking</a:t>
            </a:r>
            <a:r>
              <a:rPr lang="en-US" dirty="0"/>
              <a:t>; reasoning is </a:t>
            </a:r>
            <a:r>
              <a:rPr lang="en-US" u="sng" dirty="0"/>
              <a:t>logically arguing</a:t>
            </a:r>
            <a:r>
              <a:rPr lang="en-US" dirty="0"/>
              <a:t>; reasoning is </a:t>
            </a:r>
            <a:r>
              <a:rPr lang="en-US" u="sng" dirty="0"/>
              <a:t>drawing inference</a:t>
            </a:r>
            <a:r>
              <a:rPr lang="en-US" dirty="0"/>
              <a:t>.</a:t>
            </a:r>
            <a:endParaRPr lang="en-US" sz="2000" dirty="0"/>
          </a:p>
          <a:p>
            <a:pPr lvl="1" algn="just"/>
            <a:r>
              <a:rPr lang="en-US" b="1" i="1" dirty="0"/>
              <a:t>When a system is required to do something, that it has not been explicitly told how to do, it must reason. It must figure out what it needs to know from what it already knows.</a:t>
            </a:r>
          </a:p>
          <a:p>
            <a:pPr lvl="1" algn="just"/>
            <a:r>
              <a:rPr lang="en-US" dirty="0"/>
              <a:t>Many types of Reasoning have been identified and recognized, but many questions regarding their logical and computational properties still remain controversial.</a:t>
            </a:r>
            <a:endParaRPr lang="en-US" sz="2000" dirty="0"/>
          </a:p>
          <a:p>
            <a:pPr lvl="1" algn="just"/>
            <a:r>
              <a:rPr lang="en-US" dirty="0"/>
              <a:t>The popular methods of Reasoning include abduction, induction, model-based, explanation and confirmation. All of them are intimately related to problems of belief revision and theory development, knowledge absorption, discovery and learning.</a:t>
            </a:r>
            <a:endParaRPr lang="en-US" sz="2000" dirty="0"/>
          </a:p>
          <a:p>
            <a:pPr algn="just"/>
            <a:endParaRPr lang="en-US" dirty="0"/>
          </a:p>
        </p:txBody>
      </p:sp>
    </p:spTree>
    <p:extLst>
      <p:ext uri="{BB962C8B-B14F-4D97-AF65-F5344CB8AC3E}">
        <p14:creationId xmlns:p14="http://schemas.microsoft.com/office/powerpoint/2010/main" val="1087822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881" y="296214"/>
            <a:ext cx="11487955" cy="6310648"/>
          </a:xfrm>
        </p:spPr>
        <p:txBody>
          <a:bodyPr>
            <a:normAutofit/>
          </a:bodyPr>
          <a:lstStyle/>
          <a:p>
            <a:pPr algn="just"/>
            <a:r>
              <a:rPr lang="en-US" b="1" dirty="0"/>
              <a:t>Logical Reasoning</a:t>
            </a:r>
            <a:endParaRPr lang="en-US" sz="2400" dirty="0"/>
          </a:p>
          <a:p>
            <a:pPr lvl="1" algn="just"/>
            <a:r>
              <a:rPr lang="en-US" dirty="0">
                <a:highlight>
                  <a:srgbClr val="FFFF00"/>
                </a:highlight>
              </a:rPr>
              <a:t>Logic is a language </a:t>
            </a:r>
            <a:r>
              <a:rPr lang="en-US" dirty="0"/>
              <a:t>for reasoning. It is a collection of rules called Logic arguments, we use when doing logical reasoning.</a:t>
            </a:r>
            <a:endParaRPr lang="en-US" sz="2000" dirty="0"/>
          </a:p>
          <a:p>
            <a:pPr lvl="1" algn="just"/>
            <a:r>
              <a:rPr lang="en-US" dirty="0"/>
              <a:t>Logic reasoning is the process of drawing conclusions from premises using rules of inference.</a:t>
            </a:r>
            <a:endParaRPr lang="en-US" sz="2000" dirty="0"/>
          </a:p>
          <a:p>
            <a:pPr lvl="1" algn="just"/>
            <a:r>
              <a:rPr lang="en-US" dirty="0"/>
              <a:t>The study of logic is divided into </a:t>
            </a:r>
            <a:r>
              <a:rPr lang="en-US" dirty="0">
                <a:highlight>
                  <a:srgbClr val="FFFF00"/>
                </a:highlight>
              </a:rPr>
              <a:t>formal and informal logic</a:t>
            </a:r>
            <a:r>
              <a:rPr lang="en-US" dirty="0"/>
              <a:t>. The formal logic is sometimes called symbolic logic.</a:t>
            </a:r>
            <a:endParaRPr lang="en-US" sz="2000" dirty="0"/>
          </a:p>
          <a:p>
            <a:pPr lvl="1" algn="just"/>
            <a:r>
              <a:rPr lang="en-US" dirty="0">
                <a:highlight>
                  <a:srgbClr val="FFFF00"/>
                </a:highlight>
              </a:rPr>
              <a:t>Symbolic logic </a:t>
            </a:r>
            <a:r>
              <a:rPr lang="en-US" dirty="0"/>
              <a:t>is the study of symbolic abstractions (construct) that capture the formal features of logical inference by a formal system.</a:t>
            </a:r>
            <a:endParaRPr lang="en-US" sz="2000" dirty="0"/>
          </a:p>
          <a:p>
            <a:pPr lvl="1" algn="just"/>
            <a:r>
              <a:rPr lang="en-US" dirty="0"/>
              <a:t>Formal system consists of two components, a </a:t>
            </a:r>
            <a:r>
              <a:rPr lang="en-US" dirty="0">
                <a:highlight>
                  <a:srgbClr val="FFFF00"/>
                </a:highlight>
              </a:rPr>
              <a:t>formal language </a:t>
            </a:r>
            <a:r>
              <a:rPr lang="en-US" dirty="0"/>
              <a:t>plus a </a:t>
            </a:r>
            <a:r>
              <a:rPr lang="en-US" dirty="0">
                <a:highlight>
                  <a:srgbClr val="FFFF00"/>
                </a:highlight>
              </a:rPr>
              <a:t>set of inference rules</a:t>
            </a:r>
            <a:r>
              <a:rPr lang="en-US" dirty="0"/>
              <a:t>.</a:t>
            </a:r>
            <a:endParaRPr lang="en-US" sz="2000" dirty="0"/>
          </a:p>
          <a:p>
            <a:pPr lvl="1" algn="just"/>
            <a:r>
              <a:rPr lang="en-US" dirty="0"/>
              <a:t>The formal system has axioms. Axiom is a sentence that is always true within the system.</a:t>
            </a:r>
            <a:endParaRPr lang="en-US" sz="2000" dirty="0"/>
          </a:p>
          <a:p>
            <a:pPr lvl="1" algn="just"/>
            <a:r>
              <a:rPr lang="en-US" dirty="0"/>
              <a:t>Sentences are derived using the system's axioms and rules of derivation are called theorems.</a:t>
            </a:r>
            <a:endParaRPr lang="en-US" sz="2000" dirty="0"/>
          </a:p>
          <a:p>
            <a:pPr lvl="1" algn="just"/>
            <a:r>
              <a:rPr lang="en-US" dirty="0"/>
              <a:t>The Logical Reasoning is of our concern in AI.</a:t>
            </a:r>
            <a:endParaRPr lang="en-US" sz="2000" dirty="0"/>
          </a:p>
          <a:p>
            <a:pPr algn="just"/>
            <a:endParaRPr lang="en-US" dirty="0"/>
          </a:p>
        </p:txBody>
      </p:sp>
    </p:spTree>
    <p:extLst>
      <p:ext uri="{BB962C8B-B14F-4D97-AF65-F5344CB8AC3E}">
        <p14:creationId xmlns:p14="http://schemas.microsoft.com/office/powerpoint/2010/main" val="3641133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UNIT 5</a:t>
            </a:r>
          </a:p>
        </p:txBody>
      </p:sp>
      <p:sp>
        <p:nvSpPr>
          <p:cNvPr id="5" name="Text Placeholder 4"/>
          <p:cNvSpPr>
            <a:spLocks noGrp="1"/>
          </p:cNvSpPr>
          <p:nvPr>
            <p:ph type="body" idx="1"/>
          </p:nvPr>
        </p:nvSpPr>
        <p:spPr/>
        <p:txBody>
          <a:bodyPr/>
          <a:lstStyle/>
          <a:p>
            <a:endParaRPr lang="en-US" dirty="0"/>
          </a:p>
          <a:p>
            <a:r>
              <a:rPr lang="en-US" dirty="0"/>
              <a:t>Representing Knowledge Using Rules</a:t>
            </a:r>
          </a:p>
        </p:txBody>
      </p:sp>
    </p:spTree>
    <p:extLst>
      <p:ext uri="{BB962C8B-B14F-4D97-AF65-F5344CB8AC3E}">
        <p14:creationId xmlns:p14="http://schemas.microsoft.com/office/powerpoint/2010/main" val="3385684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Approaches to Reasoning</a:t>
            </a:r>
          </a:p>
          <a:p>
            <a:pPr lvl="1"/>
            <a:r>
              <a:rPr lang="en-US" dirty="0"/>
              <a:t>There are three different approaches to reasoning under uncertainties.</a:t>
            </a:r>
            <a:endParaRPr lang="en-US" sz="2000" dirty="0"/>
          </a:p>
          <a:p>
            <a:pPr lvl="0"/>
            <a:r>
              <a:rPr lang="en-US" dirty="0"/>
              <a:t>Symbolic reasoning</a:t>
            </a:r>
            <a:endParaRPr lang="en-US" sz="2400" dirty="0"/>
          </a:p>
          <a:p>
            <a:pPr lvl="0"/>
            <a:r>
              <a:rPr lang="en-US" dirty="0"/>
              <a:t>Statistical reasoning</a:t>
            </a:r>
            <a:endParaRPr lang="en-US" sz="2400" dirty="0"/>
          </a:p>
          <a:p>
            <a:r>
              <a:rPr lang="en-US" dirty="0"/>
              <a:t>Fuzzy logic reasoning</a:t>
            </a:r>
          </a:p>
        </p:txBody>
      </p:sp>
    </p:spTree>
    <p:extLst>
      <p:ext uri="{BB962C8B-B14F-4D97-AF65-F5344CB8AC3E}">
        <p14:creationId xmlns:p14="http://schemas.microsoft.com/office/powerpoint/2010/main" val="996849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0456"/>
            <a:ext cx="10515600" cy="5906507"/>
          </a:xfrm>
        </p:spPr>
        <p:txBody>
          <a:bodyPr/>
          <a:lstStyle/>
          <a:p>
            <a:r>
              <a:rPr lang="en-US" b="1" dirty="0"/>
              <a:t>Symbolic Reasoning</a:t>
            </a:r>
          </a:p>
          <a:p>
            <a:pPr lvl="1"/>
            <a:r>
              <a:rPr lang="en-US" dirty="0"/>
              <a:t>The basis for intelligent mathematical software is the integration of the "power of symbolic mathematical tools" with the suitable "proof technology".</a:t>
            </a:r>
            <a:endParaRPr lang="en-US" sz="2000" dirty="0"/>
          </a:p>
          <a:p>
            <a:pPr lvl="1"/>
            <a:r>
              <a:rPr lang="en-US" dirty="0"/>
              <a:t>Mathematical reasoning enjoys a property called monotonicity, that says, "If a conclusion follows from given premises A, B, C, … then it also follows from any larger set of premises, as long as the original premises A, B, C, … are included."</a:t>
            </a:r>
            <a:endParaRPr lang="en-US" sz="2000" dirty="0"/>
          </a:p>
          <a:p>
            <a:pPr lvl="1"/>
            <a:r>
              <a:rPr lang="en-US" dirty="0"/>
              <a:t>Human reasoning is not monotonic.</a:t>
            </a:r>
            <a:endParaRPr lang="en-US" sz="2000" dirty="0"/>
          </a:p>
          <a:p>
            <a:pPr lvl="1"/>
            <a:r>
              <a:rPr lang="en-US" dirty="0"/>
              <a:t>People arrive to conclusions only tentatively; based on partial or incomplete information,</a:t>
            </a:r>
            <a:r>
              <a:rPr lang="en-US" sz="2000" dirty="0"/>
              <a:t> </a:t>
            </a:r>
            <a:r>
              <a:rPr lang="en-US" dirty="0"/>
              <a:t>reserve the right to retract those conclusions while they learn new facts. Such reasoning is non-monotonic, precisely because the set of accepted conclusions have become smaller when the set of premises is expanded.</a:t>
            </a:r>
          </a:p>
          <a:p>
            <a:pPr lvl="1"/>
            <a:endParaRPr lang="en-US" dirty="0"/>
          </a:p>
          <a:p>
            <a:endParaRPr lang="en-US" dirty="0"/>
          </a:p>
        </p:txBody>
      </p:sp>
    </p:spTree>
    <p:extLst>
      <p:ext uri="{BB962C8B-B14F-4D97-AF65-F5344CB8AC3E}">
        <p14:creationId xmlns:p14="http://schemas.microsoft.com/office/powerpoint/2010/main" val="2367720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1820"/>
            <a:ext cx="10515600" cy="5945143"/>
          </a:xfrm>
        </p:spPr>
        <p:txBody>
          <a:bodyPr>
            <a:normAutofit/>
          </a:bodyPr>
          <a:lstStyle/>
          <a:p>
            <a:r>
              <a:rPr lang="en-US" b="1" dirty="0"/>
              <a:t>Formal Logic</a:t>
            </a:r>
          </a:p>
          <a:p>
            <a:pPr lvl="1"/>
            <a:r>
              <a:rPr lang="en-US" dirty="0"/>
              <a:t>The Formal logic is the study of inference with purely formal content, i.e. where content is made explicit.</a:t>
            </a:r>
            <a:endParaRPr lang="en-US" sz="2000" dirty="0"/>
          </a:p>
          <a:p>
            <a:pPr lvl="1"/>
            <a:r>
              <a:rPr lang="en-US" b="1" dirty="0"/>
              <a:t>Examples - Propositional logic and Predicate logic.</a:t>
            </a:r>
          </a:p>
          <a:p>
            <a:pPr lvl="1"/>
            <a:r>
              <a:rPr lang="en-US" dirty="0"/>
              <a:t>Here the logical arguments are a set of rules for manipulating symbols. The rules are of two types,</a:t>
            </a:r>
            <a:endParaRPr lang="en-US" sz="2000" dirty="0"/>
          </a:p>
          <a:p>
            <a:pPr lvl="1"/>
            <a:r>
              <a:rPr lang="en-US" dirty="0">
                <a:highlight>
                  <a:srgbClr val="FFFF00"/>
                </a:highlight>
              </a:rPr>
              <a:t>Syntax rules</a:t>
            </a:r>
            <a:r>
              <a:rPr lang="en-US" dirty="0"/>
              <a:t>: say how to build meaningful expressions.</a:t>
            </a:r>
            <a:endParaRPr lang="en-US" sz="2000" dirty="0"/>
          </a:p>
          <a:p>
            <a:pPr lvl="1"/>
            <a:r>
              <a:rPr lang="en-US" dirty="0"/>
              <a:t>Inference rules: say how to obtain true formulas from other true formulas.</a:t>
            </a:r>
            <a:endParaRPr lang="en-US" sz="2000" dirty="0"/>
          </a:p>
          <a:p>
            <a:pPr lvl="1"/>
            <a:r>
              <a:rPr lang="en-US" dirty="0"/>
              <a:t>Logic also needs semantics, which says how to assign meaning to expressions.</a:t>
            </a:r>
            <a:endParaRPr lang="en-US" sz="2000" dirty="0"/>
          </a:p>
          <a:p>
            <a:r>
              <a:rPr lang="en-US" b="1" dirty="0"/>
              <a:t>Uncertainty in Reasoning</a:t>
            </a:r>
          </a:p>
          <a:p>
            <a:pPr lvl="1"/>
            <a:r>
              <a:rPr lang="en-US" dirty="0"/>
              <a:t>The world is an uncertain place; often the Knowledge is imperfect which causes uncertainty. Therefore reasoning must be able to operate under uncertainty.</a:t>
            </a:r>
            <a:endParaRPr lang="en-US" sz="2000" dirty="0"/>
          </a:p>
          <a:p>
            <a:pPr lvl="1"/>
            <a:r>
              <a:rPr lang="en-US" dirty="0"/>
              <a:t>AI systems must have ability to reason under conditions of uncertainty.</a:t>
            </a:r>
            <a:endParaRPr lang="en-US" sz="2000"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04684946"/>
              </p:ext>
            </p:extLst>
          </p:nvPr>
        </p:nvGraphicFramePr>
        <p:xfrm>
          <a:off x="1519707" y="5621044"/>
          <a:ext cx="9040969" cy="1127485"/>
        </p:xfrm>
        <a:graphic>
          <a:graphicData uri="http://schemas.openxmlformats.org/drawingml/2006/table">
            <a:tbl>
              <a:tblPr firstRow="1" firstCol="1" lastRow="1" lastCol="1" bandRow="1" bandCol="1">
                <a:tableStyleId>{5940675A-B579-460E-94D1-54222C63F5DA}</a:tableStyleId>
              </a:tblPr>
              <a:tblGrid>
                <a:gridCol w="3930279">
                  <a:extLst>
                    <a:ext uri="{9D8B030D-6E8A-4147-A177-3AD203B41FA5}">
                      <a16:colId xmlns:a16="http://schemas.microsoft.com/office/drawing/2014/main" val="20000"/>
                    </a:ext>
                  </a:extLst>
                </a:gridCol>
                <a:gridCol w="5110690">
                  <a:extLst>
                    <a:ext uri="{9D8B030D-6E8A-4147-A177-3AD203B41FA5}">
                      <a16:colId xmlns:a16="http://schemas.microsoft.com/office/drawing/2014/main" val="20001"/>
                    </a:ext>
                  </a:extLst>
                </a:gridCol>
              </a:tblGrid>
              <a:tr h="281871">
                <a:tc>
                  <a:txBody>
                    <a:bodyPr/>
                    <a:lstStyle/>
                    <a:p>
                      <a:pPr marL="606425" marR="0">
                        <a:lnSpc>
                          <a:spcPts val="1460"/>
                        </a:lnSpc>
                        <a:spcBef>
                          <a:spcPts val="0"/>
                        </a:spcBef>
                        <a:spcAft>
                          <a:spcPts val="0"/>
                        </a:spcAft>
                      </a:pPr>
                      <a:r>
                        <a:rPr lang="en-US" sz="1600" dirty="0">
                          <a:effectLst/>
                        </a:rPr>
                        <a:t>Uncertainties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886460" marR="0">
                        <a:lnSpc>
                          <a:spcPts val="1460"/>
                        </a:lnSpc>
                        <a:spcBef>
                          <a:spcPts val="0"/>
                        </a:spcBef>
                        <a:spcAft>
                          <a:spcPts val="0"/>
                        </a:spcAft>
                      </a:pPr>
                      <a:r>
                        <a:rPr lang="en-US" sz="1600">
                          <a:effectLst/>
                        </a:rPr>
                        <a:t>Desired action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280198">
                <a:tc>
                  <a:txBody>
                    <a:bodyPr/>
                    <a:lstStyle/>
                    <a:p>
                      <a:pPr marL="67945" marR="0">
                        <a:lnSpc>
                          <a:spcPts val="1460"/>
                        </a:lnSpc>
                        <a:spcBef>
                          <a:spcPts val="0"/>
                        </a:spcBef>
                        <a:spcAft>
                          <a:spcPts val="0"/>
                        </a:spcAft>
                      </a:pPr>
                      <a:r>
                        <a:rPr lang="en-US" sz="1600" dirty="0">
                          <a:effectLst/>
                        </a:rPr>
                        <a:t>Incompleteness of Knowledge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0">
                        <a:lnSpc>
                          <a:spcPts val="1460"/>
                        </a:lnSpc>
                        <a:spcBef>
                          <a:spcPts val="0"/>
                        </a:spcBef>
                        <a:spcAft>
                          <a:spcPts val="0"/>
                        </a:spcAft>
                      </a:pPr>
                      <a:r>
                        <a:rPr lang="en-US" sz="1600">
                          <a:effectLst/>
                        </a:rPr>
                        <a:t>Compensate for lack of knowledge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282708">
                <a:tc>
                  <a:txBody>
                    <a:bodyPr/>
                    <a:lstStyle/>
                    <a:p>
                      <a:pPr marL="67945" marR="0">
                        <a:spcBef>
                          <a:spcPts val="10"/>
                        </a:spcBef>
                        <a:spcAft>
                          <a:spcPts val="0"/>
                        </a:spcAft>
                      </a:pPr>
                      <a:r>
                        <a:rPr lang="en-US" sz="1600" dirty="0">
                          <a:effectLst/>
                        </a:rPr>
                        <a:t>Inconsistencies of Knowledge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0">
                        <a:spcBef>
                          <a:spcPts val="10"/>
                        </a:spcBef>
                        <a:spcAft>
                          <a:spcPts val="0"/>
                        </a:spcAft>
                      </a:pPr>
                      <a:r>
                        <a:rPr lang="en-US" sz="1600" dirty="0">
                          <a:effectLst/>
                        </a:rPr>
                        <a:t>Resolve ambiguities and contradictions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r h="282708">
                <a:tc>
                  <a:txBody>
                    <a:bodyPr/>
                    <a:lstStyle/>
                    <a:p>
                      <a:pPr marL="67945" marR="0">
                        <a:lnSpc>
                          <a:spcPts val="1460"/>
                        </a:lnSpc>
                        <a:spcBef>
                          <a:spcPts val="0"/>
                        </a:spcBef>
                        <a:spcAft>
                          <a:spcPts val="0"/>
                        </a:spcAft>
                      </a:pPr>
                      <a:r>
                        <a:rPr lang="en-US" sz="1600">
                          <a:effectLst/>
                        </a:rPr>
                        <a:t>Changing Knowledge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0">
                        <a:lnSpc>
                          <a:spcPts val="1460"/>
                        </a:lnSpc>
                        <a:spcBef>
                          <a:spcPts val="0"/>
                        </a:spcBef>
                        <a:spcAft>
                          <a:spcPts val="0"/>
                        </a:spcAft>
                      </a:pPr>
                      <a:r>
                        <a:rPr lang="en-US" sz="1600" dirty="0">
                          <a:effectLst/>
                        </a:rPr>
                        <a:t>Update the knowledge base over time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00267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a:t>Monotonic Reasoning</a:t>
            </a:r>
          </a:p>
          <a:p>
            <a:pPr lvl="1"/>
            <a:r>
              <a:rPr lang="en-US" dirty="0"/>
              <a:t>A reasoning process that moves in one direction only.</a:t>
            </a:r>
            <a:endParaRPr lang="en-US" sz="2000" dirty="0"/>
          </a:p>
          <a:p>
            <a:pPr lvl="1"/>
            <a:r>
              <a:rPr lang="en-US" dirty="0"/>
              <a:t>The number of facts in the knowledge base is always increasing.</a:t>
            </a:r>
            <a:endParaRPr lang="en-US" sz="2000" dirty="0"/>
          </a:p>
          <a:p>
            <a:pPr lvl="1"/>
            <a:r>
              <a:rPr lang="en-US" dirty="0"/>
              <a:t>The conclusions derived are valid deductions and they remain so.</a:t>
            </a:r>
            <a:endParaRPr lang="en-US" sz="2000" dirty="0"/>
          </a:p>
          <a:p>
            <a:r>
              <a:rPr lang="en-US" b="1" dirty="0"/>
              <a:t>A monotonic logic cannot handle,</a:t>
            </a:r>
          </a:p>
          <a:p>
            <a:pPr lvl="0"/>
            <a:r>
              <a:rPr lang="en-US" dirty="0"/>
              <a:t>Reasoning by default: because consequences may be derived only because of lack of evidence of the contrary.</a:t>
            </a:r>
            <a:endParaRPr lang="en-US" sz="2400" dirty="0"/>
          </a:p>
          <a:p>
            <a:pPr lvl="0"/>
            <a:r>
              <a:rPr lang="en-US" dirty="0" err="1"/>
              <a:t>Abductive</a:t>
            </a:r>
            <a:r>
              <a:rPr lang="en-US" dirty="0"/>
              <a:t> reasoning: because consequences are only deduced as most likely explanations.</a:t>
            </a:r>
            <a:endParaRPr lang="en-US" sz="2400" dirty="0"/>
          </a:p>
          <a:p>
            <a:r>
              <a:rPr lang="en-US" dirty="0"/>
              <a:t>Belief revision: because new knowledge may contradict old beliefs.</a:t>
            </a:r>
          </a:p>
        </p:txBody>
      </p:sp>
    </p:spTree>
    <p:extLst>
      <p:ext uri="{BB962C8B-B14F-4D97-AF65-F5344CB8AC3E}">
        <p14:creationId xmlns:p14="http://schemas.microsoft.com/office/powerpoint/2010/main" val="475689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Non-monotonic Reasoning</a:t>
            </a:r>
            <a:endParaRPr lang="en-US" dirty="0"/>
          </a:p>
        </p:txBody>
      </p:sp>
      <p:sp>
        <p:nvSpPr>
          <p:cNvPr id="3" name="Content Placeholder 2"/>
          <p:cNvSpPr>
            <a:spLocks noGrp="1"/>
          </p:cNvSpPr>
          <p:nvPr>
            <p:ph idx="1"/>
          </p:nvPr>
        </p:nvSpPr>
        <p:spPr/>
        <p:txBody>
          <a:bodyPr/>
          <a:lstStyle/>
          <a:p>
            <a:pPr lvl="1"/>
            <a:r>
              <a:rPr lang="en-US" dirty="0"/>
              <a:t>Non-monotonic reasoning (NMR) is based on supplementing absolute truth with beliefs.</a:t>
            </a:r>
            <a:endParaRPr lang="en-US" sz="2000" dirty="0"/>
          </a:p>
          <a:p>
            <a:pPr lvl="1"/>
            <a:r>
              <a:rPr lang="en-US" dirty="0"/>
              <a:t>These tentative beliefs are generally based on default assumptions that are made in light of </a:t>
            </a:r>
            <a:r>
              <a:rPr lang="en-US" dirty="0">
                <a:highlight>
                  <a:srgbClr val="FFFF00"/>
                </a:highlight>
              </a:rPr>
              <a:t>lack of evidence</a:t>
            </a:r>
            <a:r>
              <a:rPr lang="en-US" dirty="0"/>
              <a:t>.</a:t>
            </a:r>
            <a:endParaRPr lang="en-US" sz="2000" dirty="0"/>
          </a:p>
          <a:p>
            <a:pPr lvl="1"/>
            <a:r>
              <a:rPr lang="en-US" dirty="0"/>
              <a:t>A non-monotonic reasoning (NMR) system tracks a set of </a:t>
            </a:r>
            <a:r>
              <a:rPr lang="en-US" dirty="0">
                <a:highlight>
                  <a:srgbClr val="FFFF00"/>
                </a:highlight>
              </a:rPr>
              <a:t>tentative beliefs</a:t>
            </a:r>
            <a:r>
              <a:rPr lang="en-US" dirty="0"/>
              <a:t> and revises those beliefs when knowledge is observed or derived.</a:t>
            </a:r>
            <a:endParaRPr lang="en-US" sz="2000" dirty="0"/>
          </a:p>
          <a:p>
            <a:pPr lvl="1"/>
            <a:r>
              <a:rPr lang="en-US" dirty="0"/>
              <a:t>The reason is, the human reasoning is non-monotonic in nature.</a:t>
            </a:r>
            <a:endParaRPr lang="en-US" sz="2000" dirty="0"/>
          </a:p>
          <a:p>
            <a:pPr lvl="1"/>
            <a:r>
              <a:rPr lang="en-US" dirty="0"/>
              <a:t>This means, we reach to conclusions from certain premises that we would not reach if </a:t>
            </a:r>
            <a:r>
              <a:rPr lang="en-US" sz="2000" dirty="0"/>
              <a:t>certain other sentences are included in our premises.</a:t>
            </a:r>
          </a:p>
          <a:p>
            <a:pPr lvl="1"/>
            <a:endParaRPr lang="en-US" sz="2000" dirty="0"/>
          </a:p>
          <a:p>
            <a:endParaRPr lang="en-US" dirty="0"/>
          </a:p>
        </p:txBody>
      </p:sp>
    </p:spTree>
    <p:extLst>
      <p:ext uri="{BB962C8B-B14F-4D97-AF65-F5344CB8AC3E}">
        <p14:creationId xmlns:p14="http://schemas.microsoft.com/office/powerpoint/2010/main" val="2681031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276" y="283335"/>
            <a:ext cx="11243256" cy="6362164"/>
          </a:xfrm>
        </p:spPr>
        <p:txBody>
          <a:bodyPr>
            <a:normAutofit lnSpcReduction="10000"/>
          </a:bodyPr>
          <a:lstStyle/>
          <a:p>
            <a:pPr lvl="1" algn="just"/>
            <a:r>
              <a:rPr lang="en-US" dirty="0"/>
              <a:t>Conventional reasoning systems such as </a:t>
            </a:r>
            <a:r>
              <a:rPr lang="en-US" dirty="0">
                <a:highlight>
                  <a:srgbClr val="FFFF00"/>
                </a:highlight>
              </a:rPr>
              <a:t>first order predicate logic </a:t>
            </a:r>
            <a:r>
              <a:rPr lang="en-US" dirty="0"/>
              <a:t>are designed to work with information that has three important properties.</a:t>
            </a:r>
            <a:endParaRPr lang="en-US" sz="2000" dirty="0"/>
          </a:p>
          <a:p>
            <a:pPr lvl="1" algn="just"/>
            <a:r>
              <a:rPr lang="en-US" dirty="0"/>
              <a:t>It is complete with respect to the domain of interest.</a:t>
            </a:r>
            <a:endParaRPr lang="en-US" sz="2000" dirty="0"/>
          </a:p>
          <a:p>
            <a:pPr lvl="1" algn="just"/>
            <a:r>
              <a:rPr lang="en-US" dirty="0"/>
              <a:t>It is consistent.</a:t>
            </a:r>
            <a:endParaRPr lang="en-US" sz="2000" dirty="0"/>
          </a:p>
          <a:p>
            <a:pPr lvl="1" algn="just"/>
            <a:r>
              <a:rPr lang="en-US" dirty="0"/>
              <a:t>The only way it can change is that new facts can be added as they become available. If the new facts are consistent with all other facts that have already been asserted, then nothing will be ever retracted from the set of facts that are known to be true. This property is called monotonicity.</a:t>
            </a:r>
            <a:endParaRPr lang="en-US" sz="2000" dirty="0"/>
          </a:p>
          <a:p>
            <a:pPr lvl="1" algn="just"/>
            <a:r>
              <a:rPr lang="en-US" dirty="0"/>
              <a:t>Non-monotonic reasoning systems are designed to be able to solve problems in which above three properties may be missing.</a:t>
            </a:r>
            <a:endParaRPr lang="en-US" sz="2000" dirty="0"/>
          </a:p>
          <a:p>
            <a:pPr lvl="1" algn="just"/>
            <a:r>
              <a:rPr lang="en-US" dirty="0"/>
              <a:t>In order to do this, following key issues must be addressed.</a:t>
            </a:r>
            <a:endParaRPr lang="en-US" sz="2000" dirty="0"/>
          </a:p>
          <a:p>
            <a:pPr lvl="0" algn="just"/>
            <a:r>
              <a:rPr lang="en-US" dirty="0"/>
              <a:t>How can knowledge base be extended to allow inferences to be made on the basis of lack of knowledge as well as on the presence of it?</a:t>
            </a:r>
            <a:endParaRPr lang="en-US" sz="2400" dirty="0"/>
          </a:p>
          <a:p>
            <a:pPr lvl="0" algn="just"/>
            <a:r>
              <a:rPr lang="en-US" dirty="0"/>
              <a:t>How can the knowledge base be updated properly when a new fact is added to the system or when an old one is removed?</a:t>
            </a:r>
            <a:endParaRPr lang="en-US" sz="2400" dirty="0"/>
          </a:p>
          <a:p>
            <a:pPr lvl="0" algn="just"/>
            <a:r>
              <a:rPr lang="en-US" dirty="0"/>
              <a:t>How can knowledge be used to help resolve conflicts when there are several in consistent non-monotonic inferences that could be drawn?</a:t>
            </a:r>
            <a:endParaRPr lang="en-US" sz="2400" dirty="0"/>
          </a:p>
          <a:p>
            <a:pPr algn="just"/>
            <a:endParaRPr lang="en-US" dirty="0"/>
          </a:p>
        </p:txBody>
      </p:sp>
    </p:spTree>
    <p:extLst>
      <p:ext uri="{BB962C8B-B14F-4D97-AF65-F5344CB8AC3E}">
        <p14:creationId xmlns:p14="http://schemas.microsoft.com/office/powerpoint/2010/main" val="76877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743" y="155507"/>
            <a:ext cx="10515600" cy="1325563"/>
          </a:xfrm>
        </p:spPr>
        <p:txBody>
          <a:bodyPr/>
          <a:lstStyle/>
          <a:p>
            <a:r>
              <a:rPr lang="en-US" dirty="0"/>
              <a:t>Logics for Non-monotonic Reasoning</a:t>
            </a:r>
          </a:p>
        </p:txBody>
      </p:sp>
      <p:sp>
        <p:nvSpPr>
          <p:cNvPr id="3" name="Content Placeholder 2"/>
          <p:cNvSpPr>
            <a:spLocks noGrp="1"/>
          </p:cNvSpPr>
          <p:nvPr>
            <p:ph idx="1"/>
          </p:nvPr>
        </p:nvSpPr>
        <p:spPr>
          <a:xfrm>
            <a:off x="373487" y="1481070"/>
            <a:ext cx="11578107" cy="5376930"/>
          </a:xfrm>
        </p:spPr>
        <p:txBody>
          <a:bodyPr>
            <a:normAutofit fontScale="70000" lnSpcReduction="20000"/>
          </a:bodyPr>
          <a:lstStyle/>
          <a:p>
            <a:pPr lvl="1" algn="just"/>
            <a:r>
              <a:rPr lang="en-US" sz="2900" dirty="0"/>
              <a:t>A non-monotonic logic is a formal logic whose consequence relation is not monotonic.</a:t>
            </a:r>
            <a:endParaRPr lang="en-US" sz="2600" dirty="0"/>
          </a:p>
          <a:p>
            <a:pPr lvl="1" algn="just"/>
            <a:r>
              <a:rPr lang="en-US" sz="2900" dirty="0"/>
              <a:t>Logic is non-monotonic if the truth of a proposition may change when new information (axioms) is added.</a:t>
            </a:r>
            <a:endParaRPr lang="en-US" sz="2600" dirty="0"/>
          </a:p>
          <a:p>
            <a:pPr lvl="1" algn="just"/>
            <a:r>
              <a:rPr lang="en-US" sz="2900" dirty="0"/>
              <a:t>Allows a statement to be retracted.</a:t>
            </a:r>
            <a:endParaRPr lang="en-US" sz="2600" dirty="0"/>
          </a:p>
          <a:p>
            <a:pPr lvl="1" algn="just"/>
            <a:r>
              <a:rPr lang="en-US" sz="2900" dirty="0"/>
              <a:t>Used to formalize plausible (believable) reasoning.</a:t>
            </a:r>
            <a:endParaRPr lang="en-US" sz="2600" dirty="0"/>
          </a:p>
          <a:p>
            <a:pPr algn="just"/>
            <a:r>
              <a:rPr lang="en-US" b="1" dirty="0"/>
              <a:t>Example 1 :</a:t>
            </a:r>
          </a:p>
          <a:p>
            <a:pPr algn="just"/>
            <a:r>
              <a:rPr lang="en-US" i="1" dirty="0"/>
              <a:t>Birds typically fly. </a:t>
            </a:r>
            <a:r>
              <a:rPr lang="en-US" i="1" dirty="0" err="1"/>
              <a:t>Tweety</a:t>
            </a:r>
            <a:r>
              <a:rPr lang="en-US" i="1" dirty="0"/>
              <a:t> is a bird. </a:t>
            </a:r>
            <a:r>
              <a:rPr lang="en-US" i="1" dirty="0" err="1"/>
              <a:t>Tweety</a:t>
            </a:r>
            <a:r>
              <a:rPr lang="en-US" i="1" dirty="0"/>
              <a:t> (presumably) flies.</a:t>
            </a:r>
            <a:endParaRPr lang="en-US" sz="2400" dirty="0"/>
          </a:p>
          <a:p>
            <a:pPr lvl="1" algn="just"/>
            <a:r>
              <a:rPr lang="en-US" dirty="0"/>
              <a:t>Conclusion of non-monotonic argument may not be correct.</a:t>
            </a:r>
            <a:endParaRPr lang="en-US" sz="2000" dirty="0"/>
          </a:p>
          <a:p>
            <a:pPr algn="just"/>
            <a:r>
              <a:rPr lang="en-US" b="1" dirty="0"/>
              <a:t>Example-2 : (Ref. Example-1)</a:t>
            </a:r>
          </a:p>
          <a:p>
            <a:pPr algn="just"/>
            <a:r>
              <a:rPr lang="en-US" i="1" dirty="0"/>
              <a:t>If </a:t>
            </a:r>
            <a:r>
              <a:rPr lang="en-US" i="1" dirty="0" err="1"/>
              <a:t>Tweety</a:t>
            </a:r>
            <a:r>
              <a:rPr lang="en-US" i="1" dirty="0"/>
              <a:t> is a penguin, it is incorrect to conclude that </a:t>
            </a:r>
            <a:r>
              <a:rPr lang="en-US" i="1" dirty="0" err="1"/>
              <a:t>Tweety</a:t>
            </a:r>
            <a:r>
              <a:rPr lang="en-US" i="1" dirty="0"/>
              <a:t> flies.</a:t>
            </a:r>
            <a:endParaRPr lang="en-US" sz="2400" dirty="0"/>
          </a:p>
          <a:p>
            <a:pPr algn="just"/>
            <a:r>
              <a:rPr lang="en-US" dirty="0"/>
              <a:t>(Incorrect because, in example-1, default rules were applied when case-specific information was not available.)</a:t>
            </a:r>
          </a:p>
          <a:p>
            <a:pPr lvl="1" algn="just"/>
            <a:r>
              <a:rPr lang="en-US" dirty="0"/>
              <a:t>All non-monotonic reasoning are concerned with consistency.</a:t>
            </a:r>
            <a:endParaRPr lang="en-US" sz="2000" dirty="0"/>
          </a:p>
          <a:p>
            <a:pPr lvl="1" algn="just"/>
            <a:r>
              <a:rPr lang="en-US" dirty="0"/>
              <a:t>Inconsistency is resolved, by removing the relevant conclusion(s) derived by default rules, as shown in the example below.</a:t>
            </a:r>
            <a:endParaRPr lang="en-US" sz="2000" dirty="0"/>
          </a:p>
          <a:p>
            <a:pPr algn="just"/>
            <a:r>
              <a:rPr lang="en-US" b="1" dirty="0"/>
              <a:t>Example -3 :</a:t>
            </a:r>
          </a:p>
          <a:p>
            <a:pPr lvl="1" algn="just"/>
            <a:r>
              <a:rPr lang="en-US" dirty="0"/>
              <a:t>The truth value (true or false), of propositions such as "</a:t>
            </a:r>
            <a:r>
              <a:rPr lang="en-US" dirty="0" err="1"/>
              <a:t>Tweety</a:t>
            </a:r>
            <a:r>
              <a:rPr lang="en-US" dirty="0"/>
              <a:t> is a bird" accepts default that is normally true, such as "Birds typically fly".</a:t>
            </a:r>
          </a:p>
          <a:p>
            <a:r>
              <a:rPr lang="en-US" dirty="0"/>
              <a:t>A conclusion derived was </a:t>
            </a:r>
            <a:r>
              <a:rPr lang="en-US" i="1" dirty="0"/>
              <a:t>"</a:t>
            </a:r>
            <a:r>
              <a:rPr lang="en-US" i="1" dirty="0" err="1"/>
              <a:t>Tweety</a:t>
            </a:r>
            <a:r>
              <a:rPr lang="en-US" i="1" dirty="0"/>
              <a:t> flies".</a:t>
            </a:r>
            <a:endParaRPr lang="en-US" sz="2400" dirty="0"/>
          </a:p>
          <a:p>
            <a:pPr lvl="1"/>
            <a:r>
              <a:rPr lang="en-US" dirty="0"/>
              <a:t>When an inconsistency is recognized, only the truth value of the last type is changed.</a:t>
            </a:r>
            <a:endParaRPr lang="en-US" sz="2000" dirty="0"/>
          </a:p>
          <a:p>
            <a:pPr lvl="1" algn="just"/>
            <a:endParaRPr lang="en-US" sz="2000" dirty="0"/>
          </a:p>
          <a:p>
            <a:pPr algn="just"/>
            <a:endParaRPr lang="en-US" dirty="0"/>
          </a:p>
        </p:txBody>
      </p:sp>
    </p:spTree>
    <p:extLst>
      <p:ext uri="{BB962C8B-B14F-4D97-AF65-F5344CB8AC3E}">
        <p14:creationId xmlns:p14="http://schemas.microsoft.com/office/powerpoint/2010/main" val="994735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4699"/>
            <a:ext cx="10515600" cy="5932264"/>
          </a:xfrm>
        </p:spPr>
        <p:txBody>
          <a:bodyPr>
            <a:normAutofit fontScale="92500" lnSpcReduction="10000"/>
          </a:bodyPr>
          <a:lstStyle/>
          <a:p>
            <a:r>
              <a:rPr lang="en-US" b="1" dirty="0"/>
              <a:t>Methods of Reasoning</a:t>
            </a:r>
          </a:p>
          <a:p>
            <a:pPr lvl="1"/>
            <a:r>
              <a:rPr lang="en-US" dirty="0"/>
              <a:t>Generally there are three kinds of logical reasoning: </a:t>
            </a:r>
            <a:r>
              <a:rPr lang="en-US" dirty="0">
                <a:highlight>
                  <a:srgbClr val="FFFF00"/>
                </a:highlight>
              </a:rPr>
              <a:t>Deduction, Induction, Abduction.</a:t>
            </a:r>
            <a:endParaRPr lang="en-US" sz="2000" dirty="0">
              <a:highlight>
                <a:srgbClr val="FFFF00"/>
              </a:highlight>
            </a:endParaRPr>
          </a:p>
          <a:p>
            <a:pPr marL="457200" lvl="1" indent="0">
              <a:buNone/>
            </a:pPr>
            <a:r>
              <a:rPr lang="en-US" sz="2600" b="1" dirty="0"/>
              <a:t>1. Deduction</a:t>
            </a:r>
            <a:endParaRPr lang="en-US" sz="2200" b="1" dirty="0"/>
          </a:p>
          <a:p>
            <a:r>
              <a:rPr lang="en-US" dirty="0"/>
              <a:t>Example: "When it rains, the grass gets wet. </a:t>
            </a:r>
            <a:r>
              <a:rPr lang="en-US" dirty="0">
                <a:highlight>
                  <a:srgbClr val="FFFF00"/>
                </a:highlight>
              </a:rPr>
              <a:t>It rains</a:t>
            </a:r>
            <a:r>
              <a:rPr lang="en-US" dirty="0"/>
              <a:t>. Thus, the grass is wet."</a:t>
            </a:r>
          </a:p>
          <a:p>
            <a:pPr lvl="2"/>
            <a:r>
              <a:rPr lang="en-US" dirty="0"/>
              <a:t>This means in determining the conclusion; it is using rule and its preconditioned to make a conclusion.</a:t>
            </a:r>
            <a:endParaRPr lang="en-US" sz="1800" dirty="0"/>
          </a:p>
          <a:p>
            <a:pPr lvl="2"/>
            <a:r>
              <a:rPr lang="en-US" dirty="0"/>
              <a:t>Applying a general principle to a special case.</a:t>
            </a:r>
            <a:endParaRPr lang="en-US" sz="1800" dirty="0"/>
          </a:p>
          <a:p>
            <a:pPr lvl="2"/>
            <a:r>
              <a:rPr lang="en-US" dirty="0"/>
              <a:t>Using theory to make predictions</a:t>
            </a:r>
            <a:endParaRPr lang="en-US" sz="1800" dirty="0"/>
          </a:p>
          <a:p>
            <a:pPr lvl="2"/>
            <a:r>
              <a:rPr lang="en-US" dirty="0"/>
              <a:t>Usage: Inference engines, Theorem </a:t>
            </a:r>
            <a:r>
              <a:rPr lang="en-US" dirty="0" err="1"/>
              <a:t>provers</a:t>
            </a:r>
            <a:r>
              <a:rPr lang="en-US" dirty="0"/>
              <a:t>, planning.</a:t>
            </a:r>
            <a:endParaRPr lang="en-US" sz="1800" dirty="0"/>
          </a:p>
          <a:p>
            <a:pPr marL="457200" lvl="1" indent="0">
              <a:buNone/>
            </a:pPr>
            <a:r>
              <a:rPr lang="en-US" sz="2600" b="1" dirty="0"/>
              <a:t>2. Induction</a:t>
            </a:r>
            <a:endParaRPr lang="en-US" sz="2200" b="1" dirty="0"/>
          </a:p>
          <a:p>
            <a:r>
              <a:rPr lang="en-US" dirty="0"/>
              <a:t>Example: "The grass has been wet </a:t>
            </a:r>
            <a:r>
              <a:rPr lang="en-US" dirty="0">
                <a:highlight>
                  <a:srgbClr val="FFFF00"/>
                </a:highlight>
              </a:rPr>
              <a:t>every time </a:t>
            </a:r>
            <a:r>
              <a:rPr lang="en-US" dirty="0"/>
              <a:t>it has rained. Thus, when it rains, the grass gets wet."</a:t>
            </a:r>
          </a:p>
          <a:p>
            <a:pPr lvl="2"/>
            <a:r>
              <a:rPr lang="en-US" dirty="0"/>
              <a:t>This means in determining the rule; it is learning the rule after numerous examples of conclusion following the precondition.</a:t>
            </a:r>
            <a:endParaRPr lang="en-US" sz="1800" dirty="0"/>
          </a:p>
          <a:p>
            <a:pPr lvl="2"/>
            <a:r>
              <a:rPr lang="en-US" dirty="0"/>
              <a:t>Deriving a general principle from special cases</a:t>
            </a:r>
            <a:endParaRPr lang="en-US" sz="1800" dirty="0"/>
          </a:p>
          <a:p>
            <a:pPr lvl="2"/>
            <a:r>
              <a:rPr lang="en-US" dirty="0"/>
              <a:t>From observations to generalizations to knowledge</a:t>
            </a:r>
            <a:endParaRPr lang="en-US" sz="1800" dirty="0"/>
          </a:p>
          <a:p>
            <a:pPr lvl="2"/>
            <a:r>
              <a:rPr lang="en-US" dirty="0"/>
              <a:t>Usage: Neural nets, Bayesian nets, Pattern recognition</a:t>
            </a:r>
            <a:endParaRPr lang="en-US" sz="1800" dirty="0"/>
          </a:p>
          <a:p>
            <a:endParaRPr lang="en-US" dirty="0"/>
          </a:p>
        </p:txBody>
      </p:sp>
    </p:spTree>
    <p:extLst>
      <p:ext uri="{BB962C8B-B14F-4D97-AF65-F5344CB8AC3E}">
        <p14:creationId xmlns:p14="http://schemas.microsoft.com/office/powerpoint/2010/main" val="1216794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lvl="1" indent="0">
              <a:buNone/>
            </a:pPr>
            <a:r>
              <a:rPr lang="en-US" sz="2800" b="1" dirty="0"/>
              <a:t>3. Abduction</a:t>
            </a:r>
            <a:endParaRPr lang="en-US" b="1" dirty="0"/>
          </a:p>
          <a:p>
            <a:r>
              <a:rPr lang="en-US" dirty="0"/>
              <a:t>Example: "When it rains, the grass gets wet. The grass is wet, it must have rained."</a:t>
            </a:r>
          </a:p>
          <a:p>
            <a:pPr lvl="2"/>
            <a:r>
              <a:rPr lang="en-US" dirty="0"/>
              <a:t>Means determining the precondition; it is using the conclusion and the rule to support that </a:t>
            </a:r>
            <a:r>
              <a:rPr lang="en-US" dirty="0">
                <a:highlight>
                  <a:srgbClr val="FFFF00"/>
                </a:highlight>
              </a:rPr>
              <a:t>the precondition could explain the conclusion</a:t>
            </a:r>
            <a:r>
              <a:rPr lang="en-US" dirty="0"/>
              <a:t>.</a:t>
            </a:r>
            <a:endParaRPr lang="en-US" sz="1800" dirty="0"/>
          </a:p>
          <a:p>
            <a:pPr lvl="2"/>
            <a:r>
              <a:rPr lang="en-US" dirty="0"/>
              <a:t>Guessing that some general principle can relate a given pattern of cases</a:t>
            </a:r>
            <a:endParaRPr lang="en-US" sz="1800" dirty="0"/>
          </a:p>
          <a:p>
            <a:pPr lvl="2"/>
            <a:r>
              <a:rPr lang="en-US" dirty="0"/>
              <a:t>Extract hypotheses to form a tentative theory</a:t>
            </a:r>
            <a:endParaRPr lang="en-US" sz="1800" dirty="0"/>
          </a:p>
          <a:p>
            <a:pPr lvl="2"/>
            <a:r>
              <a:rPr lang="en-US" dirty="0"/>
              <a:t>Usage: Knowledge discovery, Statistical methods, Data mining.</a:t>
            </a:r>
            <a:endParaRPr lang="en-US" sz="1800" dirty="0"/>
          </a:p>
          <a:p>
            <a:endParaRPr lang="en-US" dirty="0"/>
          </a:p>
        </p:txBody>
      </p:sp>
    </p:spTree>
    <p:extLst>
      <p:ext uri="{BB962C8B-B14F-4D97-AF65-F5344CB8AC3E}">
        <p14:creationId xmlns:p14="http://schemas.microsoft.com/office/powerpoint/2010/main" val="3991959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Default Reasoning</a:t>
            </a:r>
            <a:endParaRPr lang="en-US" dirty="0"/>
          </a:p>
        </p:txBody>
      </p:sp>
      <p:sp>
        <p:nvSpPr>
          <p:cNvPr id="3" name="Content Placeholder 2"/>
          <p:cNvSpPr>
            <a:spLocks noGrp="1"/>
          </p:cNvSpPr>
          <p:nvPr>
            <p:ph idx="1"/>
          </p:nvPr>
        </p:nvSpPr>
        <p:spPr/>
        <p:txBody>
          <a:bodyPr/>
          <a:lstStyle/>
          <a:p>
            <a:pPr lvl="1"/>
            <a:r>
              <a:rPr lang="en-US" dirty="0"/>
              <a:t>This is a very common form of non-monotonic reasoning. The conclusions are drawn based on what is most likely to be true.</a:t>
            </a:r>
            <a:endParaRPr lang="en-US" sz="2000" dirty="0"/>
          </a:p>
          <a:p>
            <a:pPr lvl="1"/>
            <a:r>
              <a:rPr lang="en-US" dirty="0"/>
              <a:t>There are two approaches; both are logic type, to Default reasoning: one is Non-monotonic logic and the other is Default logic.</a:t>
            </a:r>
            <a:endParaRPr lang="en-US" sz="2000" dirty="0"/>
          </a:p>
          <a:p>
            <a:pPr lvl="0"/>
            <a:r>
              <a:rPr lang="en-US" dirty="0"/>
              <a:t>Non-monotonic logic</a:t>
            </a:r>
            <a:endParaRPr lang="en-US" sz="2400" dirty="0"/>
          </a:p>
          <a:p>
            <a:pPr lvl="1"/>
            <a:r>
              <a:rPr lang="en-US" dirty="0"/>
              <a:t>It has already been defined. It says, "the truth of a proposition may change when new information (axioms) are added and a logic may be built to allow the statement to be retracted."</a:t>
            </a:r>
            <a:endParaRPr lang="en-US" sz="2000" dirty="0"/>
          </a:p>
          <a:p>
            <a:pPr lvl="1"/>
            <a:r>
              <a:rPr lang="en-US" dirty="0"/>
              <a:t>Non-monotonic logic is predicate logic with one extension called modal operator M which means “consistent with everything we know”.</a:t>
            </a:r>
            <a:endParaRPr lang="en-US" sz="2000" dirty="0"/>
          </a:p>
          <a:p>
            <a:pPr lvl="1"/>
            <a:r>
              <a:rPr lang="en-US" dirty="0"/>
              <a:t>The purpose of M is to allow consistency.</a:t>
            </a:r>
            <a:endParaRPr lang="en-US" sz="2000" dirty="0"/>
          </a:p>
          <a:p>
            <a:endParaRPr lang="en-US" dirty="0"/>
          </a:p>
        </p:txBody>
      </p:sp>
    </p:spTree>
    <p:extLst>
      <p:ext uri="{BB962C8B-B14F-4D97-AF65-F5344CB8AC3E}">
        <p14:creationId xmlns:p14="http://schemas.microsoft.com/office/powerpoint/2010/main" val="2734840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a:t>
            </a:r>
          </a:p>
        </p:txBody>
      </p:sp>
      <p:sp>
        <p:nvSpPr>
          <p:cNvPr id="5" name="Content Placeholder 4"/>
          <p:cNvSpPr>
            <a:spLocks noGrp="1"/>
          </p:cNvSpPr>
          <p:nvPr>
            <p:ph idx="1"/>
          </p:nvPr>
        </p:nvSpPr>
        <p:spPr/>
        <p:txBody>
          <a:bodyPr/>
          <a:lstStyle/>
          <a:p>
            <a:pPr lvl="1"/>
            <a:r>
              <a:rPr lang="en-US" dirty="0"/>
              <a:t>We have discussed various search techniques in previous units. Now we would consider a set of rules that represents,</a:t>
            </a:r>
            <a:endParaRPr lang="en-US" sz="2000" dirty="0"/>
          </a:p>
          <a:p>
            <a:pPr marL="914400" lvl="1" indent="-457200">
              <a:buFont typeface="+mj-lt"/>
              <a:buAutoNum type="arabicPeriod"/>
            </a:pPr>
            <a:r>
              <a:rPr lang="en-US" dirty="0"/>
              <a:t>Knowledge about relationships in the world and</a:t>
            </a:r>
            <a:endParaRPr lang="en-US" sz="2000" dirty="0"/>
          </a:p>
          <a:p>
            <a:pPr marL="914400" lvl="1" indent="-457200">
              <a:buFont typeface="+mj-lt"/>
              <a:buAutoNum type="arabicPeriod"/>
            </a:pPr>
            <a:r>
              <a:rPr lang="en-US" dirty="0"/>
              <a:t>Knowledge about how to solve problem using the content of the rules.</a:t>
            </a:r>
            <a:endParaRPr lang="en-US" sz="2000" dirty="0"/>
          </a:p>
          <a:p>
            <a:endParaRPr lang="en-US" dirty="0"/>
          </a:p>
        </p:txBody>
      </p:sp>
    </p:spTree>
    <p:extLst>
      <p:ext uri="{BB962C8B-B14F-4D97-AF65-F5344CB8AC3E}">
        <p14:creationId xmlns:p14="http://schemas.microsoft.com/office/powerpoint/2010/main" val="17593247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9093"/>
            <a:ext cx="10515600" cy="5867870"/>
          </a:xfrm>
        </p:spPr>
        <p:txBody>
          <a:bodyPr>
            <a:normAutofit/>
          </a:bodyPr>
          <a:lstStyle/>
          <a:p>
            <a:pPr lvl="1"/>
            <a:r>
              <a:rPr lang="en-US" dirty="0"/>
              <a:t>A way to define consistency with PROLOG notation is :</a:t>
            </a:r>
            <a:endParaRPr lang="en-US" sz="2000" dirty="0"/>
          </a:p>
          <a:p>
            <a:r>
              <a:rPr lang="en-US" i="1" dirty="0"/>
              <a:t>To show that fact </a:t>
            </a:r>
            <a:r>
              <a:rPr lang="en-US" i="1" dirty="0">
                <a:highlight>
                  <a:srgbClr val="FFFF00"/>
                </a:highlight>
              </a:rPr>
              <a:t>P is true</a:t>
            </a:r>
            <a:r>
              <a:rPr lang="en-US" i="1" dirty="0"/>
              <a:t>, we attempt to prove </a:t>
            </a:r>
            <a:r>
              <a:rPr lang="en-US" i="1" dirty="0">
                <a:highlight>
                  <a:srgbClr val="FFFF00"/>
                </a:highlight>
              </a:rPr>
              <a:t>¬P</a:t>
            </a:r>
            <a:r>
              <a:rPr lang="en-US" i="1" dirty="0"/>
              <a:t>.</a:t>
            </a:r>
            <a:endParaRPr lang="en-US" sz="2400" dirty="0"/>
          </a:p>
          <a:p>
            <a:pPr lvl="2"/>
            <a:r>
              <a:rPr lang="en-US" dirty="0"/>
              <a:t>If we fail we may say that </a:t>
            </a:r>
            <a:r>
              <a:rPr lang="en-US" dirty="0">
                <a:highlight>
                  <a:srgbClr val="FFFF00"/>
                </a:highlight>
              </a:rPr>
              <a:t>P is consistent since ¬P is false</a:t>
            </a:r>
            <a:r>
              <a:rPr lang="en-US" dirty="0"/>
              <a:t>.</a:t>
            </a:r>
            <a:endParaRPr lang="en-US" sz="1800" dirty="0"/>
          </a:p>
          <a:p>
            <a:r>
              <a:rPr lang="en-US" b="1" dirty="0"/>
              <a:t>Example :</a:t>
            </a:r>
          </a:p>
          <a:p>
            <a:r>
              <a:rPr lang="en-US" sz="4000" i="1" dirty="0"/>
              <a:t>"</a:t>
            </a:r>
            <a:r>
              <a:rPr lang="en-US" sz="4000" b="1" i="1" dirty="0"/>
              <a:t>x : </a:t>
            </a:r>
            <a:r>
              <a:rPr lang="en-US" b="1" i="1" dirty="0" err="1"/>
              <a:t>plays_instrument</a:t>
            </a:r>
            <a:r>
              <a:rPr lang="en-US" sz="4000" b="1" i="1" dirty="0"/>
              <a:t>(x) </a:t>
            </a:r>
            <a:r>
              <a:rPr lang="en-US" sz="4000" i="1" dirty="0"/>
              <a:t>Ù </a:t>
            </a:r>
            <a:r>
              <a:rPr lang="en-US" sz="4000" b="1" i="1" dirty="0"/>
              <a:t>M </a:t>
            </a:r>
            <a:r>
              <a:rPr lang="en-US" b="1" i="1" dirty="0"/>
              <a:t>manage</a:t>
            </a:r>
            <a:r>
              <a:rPr lang="en-US" sz="4000" b="1" i="1" dirty="0"/>
              <a:t>(x) </a:t>
            </a:r>
            <a:r>
              <a:rPr lang="en-US" sz="4000" i="1" dirty="0"/>
              <a:t>® </a:t>
            </a:r>
            <a:r>
              <a:rPr lang="en-US" b="1" i="1" dirty="0" err="1"/>
              <a:t>jazz_musician</a:t>
            </a:r>
            <a:r>
              <a:rPr lang="en-US" sz="4000" b="1" i="1" dirty="0"/>
              <a:t>(x)</a:t>
            </a:r>
            <a:endParaRPr lang="en-US" sz="3600" dirty="0"/>
          </a:p>
          <a:p>
            <a:pPr lvl="2"/>
            <a:r>
              <a:rPr lang="en-US" dirty="0"/>
              <a:t>States that for all x, the x plays an instrument and if the fact that x can manage is consistent with all other knowledge then we can conclude that x is a jazz musician.</a:t>
            </a:r>
            <a:endParaRPr lang="en-US" sz="1800" dirty="0"/>
          </a:p>
          <a:p>
            <a:pPr lvl="0"/>
            <a:r>
              <a:rPr lang="en-US" dirty="0"/>
              <a:t>Default Logic</a:t>
            </a:r>
            <a:endParaRPr lang="en-US" sz="2400" dirty="0"/>
          </a:p>
          <a:p>
            <a:pPr lvl="1"/>
            <a:r>
              <a:rPr lang="en-US" dirty="0"/>
              <a:t>Default logic initiates a new inference rule</a:t>
            </a:r>
          </a:p>
          <a:p>
            <a:pPr lvl="1"/>
            <a:r>
              <a:rPr lang="en-US" sz="2000" dirty="0"/>
              <a:t>Where, A is known as the prerequisite, B as the justification, and C as the consequent.</a:t>
            </a:r>
          </a:p>
          <a:p>
            <a:pPr lvl="1"/>
            <a:r>
              <a:rPr lang="en-US" sz="2000" dirty="0"/>
              <a:t>Read the above inference rule as: " if A, and if it is consistent with the rest of what is known to assume that B, then conclude that C ".</a:t>
            </a:r>
          </a:p>
          <a:p>
            <a:pPr lvl="1"/>
            <a:r>
              <a:rPr lang="en-US" sz="2000" dirty="0"/>
              <a:t>The rule says that given the prerequisite, the consequent can be inferred, provided it is consistent with the rest of the data.</a:t>
            </a:r>
          </a:p>
          <a:p>
            <a:pPr lvl="1"/>
            <a:endParaRPr lang="en-US" sz="2000" dirty="0"/>
          </a:p>
          <a:p>
            <a:endParaRPr lang="en-US" dirty="0"/>
          </a:p>
        </p:txBody>
      </p:sp>
      <p:pic>
        <p:nvPicPr>
          <p:cNvPr id="7" name="image25.png"/>
          <p:cNvPicPr/>
          <p:nvPr/>
        </p:nvPicPr>
        <p:blipFill>
          <a:blip r:embed="rId2" cstate="print"/>
          <a:stretch>
            <a:fillRect/>
          </a:stretch>
        </p:blipFill>
        <p:spPr>
          <a:xfrm>
            <a:off x="11097868" y="4490667"/>
            <a:ext cx="840847" cy="635126"/>
          </a:xfrm>
          <a:prstGeom prst="rect">
            <a:avLst/>
          </a:prstGeom>
        </p:spPr>
      </p:pic>
    </p:spTree>
    <p:extLst>
      <p:ext uri="{BB962C8B-B14F-4D97-AF65-F5344CB8AC3E}">
        <p14:creationId xmlns:p14="http://schemas.microsoft.com/office/powerpoint/2010/main" val="2388843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Example :</a:t>
            </a:r>
          </a:p>
          <a:p>
            <a:r>
              <a:rPr lang="en-US" dirty="0"/>
              <a:t>Rule that "birds typically fly" would be represented as,</a:t>
            </a:r>
          </a:p>
          <a:p>
            <a:pPr lvl="1"/>
            <a:r>
              <a:rPr lang="en-US" dirty="0"/>
              <a:t>Which says, “If x is a bird and the claim that x flies is consistent with what we know, then infer that x flies".</a:t>
            </a:r>
            <a:endParaRPr lang="en-US" sz="2000" dirty="0"/>
          </a:p>
          <a:p>
            <a:pPr lvl="1"/>
            <a:r>
              <a:rPr lang="en-US" dirty="0"/>
              <a:t>The idea behind non-monotonic reasoning is to reason with first order logic, and if an inference cannot be obtained then use the set of default rules available within the first order formulation.</a:t>
            </a:r>
            <a:endParaRPr lang="en-US" sz="2000" dirty="0"/>
          </a:p>
          <a:p>
            <a:endParaRPr lang="en-US" dirty="0"/>
          </a:p>
        </p:txBody>
      </p:sp>
      <p:pic>
        <p:nvPicPr>
          <p:cNvPr id="7" name="image26.png"/>
          <p:cNvPicPr/>
          <p:nvPr/>
        </p:nvPicPr>
        <p:blipFill>
          <a:blip r:embed="rId2" cstate="print"/>
          <a:stretch>
            <a:fillRect/>
          </a:stretch>
        </p:blipFill>
        <p:spPr>
          <a:xfrm>
            <a:off x="9199383" y="2130421"/>
            <a:ext cx="1709023" cy="754447"/>
          </a:xfrm>
          <a:prstGeom prst="rect">
            <a:avLst/>
          </a:prstGeom>
        </p:spPr>
      </p:pic>
    </p:spTree>
    <p:extLst>
      <p:ext uri="{BB962C8B-B14F-4D97-AF65-F5344CB8AC3E}">
        <p14:creationId xmlns:p14="http://schemas.microsoft.com/office/powerpoint/2010/main" val="1388210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Procedural versus Declarative Knowledge</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Procedural Knowledge</a:t>
            </a:r>
          </a:p>
          <a:p>
            <a:pPr lvl="1"/>
            <a:r>
              <a:rPr lang="en-US" dirty="0"/>
              <a:t>A representation in which the control information that is necessary to use the knowledge is embedded in the knowledge itself for e.g. computer programs, directions, and recipes; these indicate specific use or implementation;</a:t>
            </a:r>
            <a:endParaRPr lang="en-US" sz="2000" dirty="0"/>
          </a:p>
          <a:p>
            <a:pPr lvl="1"/>
            <a:r>
              <a:rPr lang="en-US" dirty="0"/>
              <a:t>The real difference between declarative and procedural views of knowledge lies in where control information reside.</a:t>
            </a:r>
          </a:p>
          <a:p>
            <a:pPr lvl="1"/>
            <a:r>
              <a:rPr lang="en-US" dirty="0"/>
              <a:t>For example, consider the following</a:t>
            </a:r>
            <a:endParaRPr lang="en-US" sz="2000" dirty="0"/>
          </a:p>
          <a:p>
            <a:r>
              <a:rPr lang="en-US" i="1" dirty="0"/>
              <a:t>Man (Marcus) Man (Caesar) Person (Cleopatra)</a:t>
            </a:r>
            <a:endParaRPr lang="en-US" sz="2400" dirty="0"/>
          </a:p>
          <a:p>
            <a:r>
              <a:rPr lang="en-US" sz="3200" i="1" dirty="0"/>
              <a:t>∀ </a:t>
            </a:r>
            <a:r>
              <a:rPr lang="en-US" i="1" dirty="0"/>
              <a:t>x: Man(x) </a:t>
            </a:r>
            <a:r>
              <a:rPr lang="en-US" sz="3200" i="1" dirty="0"/>
              <a:t>→ </a:t>
            </a:r>
            <a:r>
              <a:rPr lang="en-US" i="1" dirty="0"/>
              <a:t>Person(x)</a:t>
            </a:r>
            <a:endParaRPr lang="en-US" sz="2400" dirty="0"/>
          </a:p>
          <a:p>
            <a:r>
              <a:rPr lang="en-US" i="1" dirty="0"/>
              <a:t>Now, try to answer the question. ?Person(y)</a:t>
            </a:r>
            <a:endParaRPr lang="en-US" sz="2400" dirty="0"/>
          </a:p>
          <a:p>
            <a:r>
              <a:rPr lang="en-US" dirty="0"/>
              <a:t>The knowledge base justifies any of the following answers.</a:t>
            </a:r>
          </a:p>
          <a:p>
            <a:r>
              <a:rPr lang="en-US" i="1" dirty="0"/>
              <a:t>Y=Marcus Y=Caesar Y=Cleopatra</a:t>
            </a:r>
            <a:endParaRPr lang="en-US" sz="2400" dirty="0"/>
          </a:p>
          <a:p>
            <a:pPr lvl="1"/>
            <a:endParaRPr lang="en-US" sz="2000" dirty="0"/>
          </a:p>
          <a:p>
            <a:endParaRPr lang="en-US" dirty="0"/>
          </a:p>
        </p:txBody>
      </p:sp>
    </p:spTree>
    <p:extLst>
      <p:ext uri="{BB962C8B-B14F-4D97-AF65-F5344CB8AC3E}">
        <p14:creationId xmlns:p14="http://schemas.microsoft.com/office/powerpoint/2010/main" val="408997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dirty="0"/>
              <a:t>We get more than one value that satisfies the predicate.</a:t>
            </a:r>
            <a:endParaRPr lang="en-US" sz="2000" dirty="0"/>
          </a:p>
          <a:p>
            <a:pPr lvl="1"/>
            <a:r>
              <a:rPr lang="en-US" dirty="0"/>
              <a:t>If only one value is needed, then the answer to the question will depend on the order in which the assertions are examined during the search for a response.</a:t>
            </a:r>
            <a:endParaRPr lang="en-US" sz="2000" dirty="0"/>
          </a:p>
          <a:p>
            <a:pPr lvl="1"/>
            <a:r>
              <a:rPr lang="en-US" dirty="0"/>
              <a:t>If the assertions are declarative then they do not themselves say anything about how they will be examined. In case of procedural representation, they say how they will be examined.</a:t>
            </a:r>
            <a:endParaRPr lang="en-US" sz="2000" dirty="0"/>
          </a:p>
          <a:p>
            <a:endParaRPr lang="en-US" dirty="0"/>
          </a:p>
        </p:txBody>
      </p:sp>
    </p:spTree>
    <p:extLst>
      <p:ext uri="{BB962C8B-B14F-4D97-AF65-F5344CB8AC3E}">
        <p14:creationId xmlns:p14="http://schemas.microsoft.com/office/powerpoint/2010/main" val="2931072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normAutofit lnSpcReduction="10000"/>
          </a:bodyPr>
          <a:lstStyle/>
          <a:p>
            <a:r>
              <a:rPr lang="en-US" b="1" dirty="0"/>
              <a:t>Declarative Knowledge</a:t>
            </a:r>
          </a:p>
          <a:p>
            <a:pPr lvl="1"/>
            <a:r>
              <a:rPr lang="en-US" dirty="0"/>
              <a:t>A statement in which knowledge is specified, but the use to which that knowledge is to be put is not given.</a:t>
            </a:r>
            <a:endParaRPr lang="en-US" sz="2000" dirty="0"/>
          </a:p>
          <a:p>
            <a:pPr lvl="1"/>
            <a:r>
              <a:rPr lang="en-US" dirty="0"/>
              <a:t>For example, laws, people's name; these are the facts which can stand alone, not dependent on other knowledge;</a:t>
            </a:r>
            <a:endParaRPr lang="en-US" sz="2000" dirty="0"/>
          </a:p>
          <a:p>
            <a:pPr lvl="1"/>
            <a:r>
              <a:rPr lang="en-US" dirty="0"/>
              <a:t>So to use declarative representation, we must have a program that explains what is to be done to the knowledge and how.</a:t>
            </a:r>
            <a:endParaRPr lang="en-US" sz="2000" dirty="0"/>
          </a:p>
          <a:p>
            <a:pPr lvl="1"/>
            <a:r>
              <a:rPr lang="en-US" dirty="0"/>
              <a:t>For example, a set of logical assertions can be combined with a resolution theorem </a:t>
            </a:r>
            <a:r>
              <a:rPr lang="en-US" dirty="0" err="1"/>
              <a:t>prover</a:t>
            </a:r>
            <a:r>
              <a:rPr lang="en-US" dirty="0"/>
              <a:t> to give a complete program for solving problems but in some cases the logical assertions can be viewed as a program rather than data to a program.</a:t>
            </a:r>
            <a:r>
              <a:rPr lang="en-US" sz="2000" dirty="0"/>
              <a:t> </a:t>
            </a:r>
          </a:p>
          <a:p>
            <a:pPr lvl="1"/>
            <a:r>
              <a:rPr lang="en-US" dirty="0"/>
              <a:t>Hence the implication statements define the legitimate reasoning paths and automatic assertions provide the starting points of those paths.</a:t>
            </a:r>
          </a:p>
          <a:p>
            <a:pPr lvl="1"/>
            <a:r>
              <a:rPr lang="en-US" dirty="0"/>
              <a:t>These paths define the execution paths which is similar to the ‘if then else “in traditional programming.</a:t>
            </a:r>
            <a:endParaRPr lang="en-US" sz="2000" dirty="0"/>
          </a:p>
          <a:p>
            <a:pPr lvl="1"/>
            <a:r>
              <a:rPr lang="en-US" dirty="0"/>
              <a:t>So logical assertions can be viewed as a procedural representation of knowledge.</a:t>
            </a:r>
            <a:endParaRPr lang="en-US" sz="2000" dirty="0"/>
          </a:p>
          <a:p>
            <a:pPr marL="457200" lvl="1" indent="0">
              <a:buNone/>
            </a:pPr>
            <a:endParaRPr lang="en-US" sz="2000" dirty="0"/>
          </a:p>
        </p:txBody>
      </p:sp>
    </p:spTree>
    <p:extLst>
      <p:ext uri="{BB962C8B-B14F-4D97-AF65-F5344CB8AC3E}">
        <p14:creationId xmlns:p14="http://schemas.microsoft.com/office/powerpoint/2010/main" val="2098706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Differences Between Declarative knowledge and procedural knowledge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4734127"/>
              </p:ext>
            </p:extLst>
          </p:nvPr>
        </p:nvGraphicFramePr>
        <p:xfrm>
          <a:off x="2279561" y="2073500"/>
          <a:ext cx="8667481" cy="3006628"/>
        </p:xfrm>
        <a:graphic>
          <a:graphicData uri="http://schemas.openxmlformats.org/drawingml/2006/table">
            <a:tbl>
              <a:tblPr firstRow="1" firstCol="1" lastRow="1" lastCol="1" bandRow="1" bandCol="1">
                <a:tableStyleId>{5940675A-B579-460E-94D1-54222C63F5DA}</a:tableStyleId>
              </a:tblPr>
              <a:tblGrid>
                <a:gridCol w="4736301">
                  <a:extLst>
                    <a:ext uri="{9D8B030D-6E8A-4147-A177-3AD203B41FA5}">
                      <a16:colId xmlns:a16="http://schemas.microsoft.com/office/drawing/2014/main" val="20000"/>
                    </a:ext>
                  </a:extLst>
                </a:gridCol>
                <a:gridCol w="3931180">
                  <a:extLst>
                    <a:ext uri="{9D8B030D-6E8A-4147-A177-3AD203B41FA5}">
                      <a16:colId xmlns:a16="http://schemas.microsoft.com/office/drawing/2014/main" val="20001"/>
                    </a:ext>
                  </a:extLst>
                </a:gridCol>
              </a:tblGrid>
              <a:tr h="334251">
                <a:tc>
                  <a:txBody>
                    <a:bodyPr/>
                    <a:lstStyle/>
                    <a:p>
                      <a:pPr marL="840740" marR="0">
                        <a:spcBef>
                          <a:spcPts val="90"/>
                        </a:spcBef>
                        <a:spcAft>
                          <a:spcPts val="0"/>
                        </a:spcAft>
                      </a:pPr>
                      <a:r>
                        <a:rPr lang="en-US" sz="1800" dirty="0">
                          <a:effectLst/>
                        </a:rPr>
                        <a:t>Procedural knowledge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562610" marR="0">
                        <a:spcBef>
                          <a:spcPts val="90"/>
                        </a:spcBef>
                        <a:spcAft>
                          <a:spcPts val="0"/>
                        </a:spcAft>
                      </a:pPr>
                      <a:r>
                        <a:rPr lang="en-US" sz="1800">
                          <a:effectLst/>
                        </a:rPr>
                        <a:t>Declarative knowledge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297803">
                <a:tc>
                  <a:txBody>
                    <a:bodyPr/>
                    <a:lstStyle/>
                    <a:p>
                      <a:pPr marL="67945" marR="0">
                        <a:lnSpc>
                          <a:spcPts val="1460"/>
                        </a:lnSpc>
                        <a:spcBef>
                          <a:spcPts val="0"/>
                        </a:spcBef>
                        <a:spcAft>
                          <a:spcPts val="0"/>
                        </a:spcAft>
                      </a:pPr>
                      <a:r>
                        <a:rPr lang="en-US" sz="1800" dirty="0">
                          <a:effectLst/>
                        </a:rPr>
                        <a:t>High efficiency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6675" marR="0">
                        <a:lnSpc>
                          <a:spcPts val="1460"/>
                        </a:lnSpc>
                        <a:spcBef>
                          <a:spcPts val="0"/>
                        </a:spcBef>
                        <a:spcAft>
                          <a:spcPts val="0"/>
                        </a:spcAft>
                      </a:pPr>
                      <a:r>
                        <a:rPr lang="en-US" sz="1800">
                          <a:effectLst/>
                        </a:rPr>
                        <a:t>Higher level of abstraction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676838">
                <a:tc>
                  <a:txBody>
                    <a:bodyPr/>
                    <a:lstStyle/>
                    <a:p>
                      <a:pPr marL="67945" marR="0">
                        <a:spcBef>
                          <a:spcPts val="10"/>
                        </a:spcBef>
                        <a:spcAft>
                          <a:spcPts val="0"/>
                        </a:spcAft>
                      </a:pPr>
                      <a:r>
                        <a:rPr lang="en-US" sz="1800" dirty="0">
                          <a:effectLst/>
                        </a:rPr>
                        <a:t>Low modifiability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6675" marR="0">
                        <a:spcBef>
                          <a:spcPts val="10"/>
                        </a:spcBef>
                        <a:spcAft>
                          <a:spcPts val="0"/>
                        </a:spcAft>
                        <a:tabLst>
                          <a:tab pos="661035" algn="l"/>
                        </a:tabLst>
                      </a:pPr>
                      <a:r>
                        <a:rPr lang="en-US" sz="1800" dirty="0">
                          <a:effectLst/>
                        </a:rPr>
                        <a:t>Good	modifiability</a:t>
                      </a:r>
                      <a:endParaRPr lang="en-US" sz="1600" dirty="0">
                        <a:effectLst/>
                      </a:endParaRPr>
                    </a:p>
                    <a:p>
                      <a:pPr marL="66675" marR="0">
                        <a:spcBef>
                          <a:spcPts val="215"/>
                        </a:spcBef>
                        <a:spcAft>
                          <a:spcPts val="0"/>
                        </a:spcAft>
                      </a:pPr>
                      <a:r>
                        <a:rPr lang="en-US" sz="1800" dirty="0">
                          <a:effectLst/>
                        </a:rPr>
                        <a:t>readability</a:t>
                      </a:r>
                      <a:endParaRPr lang="en-US" sz="1600" dirty="0">
                        <a:effectLst/>
                      </a:endParaRPr>
                    </a:p>
                  </a:txBody>
                  <a:tcPr marL="0" marR="0" marT="0" marB="0"/>
                </a:tc>
                <a:extLst>
                  <a:ext uri="{0D108BD9-81ED-4DB2-BD59-A6C34878D82A}">
                    <a16:rowId xmlns:a16="http://schemas.microsoft.com/office/drawing/2014/main" val="10002"/>
                  </a:ext>
                </a:extLst>
              </a:tr>
              <a:tr h="746731">
                <a:tc>
                  <a:txBody>
                    <a:bodyPr/>
                    <a:lstStyle/>
                    <a:p>
                      <a:pPr marL="67945" marR="0">
                        <a:spcBef>
                          <a:spcPts val="5"/>
                        </a:spcBef>
                        <a:spcAft>
                          <a:spcPts val="0"/>
                        </a:spcAft>
                        <a:tabLst>
                          <a:tab pos="527685" algn="l"/>
                          <a:tab pos="1396365" algn="l"/>
                        </a:tabLst>
                      </a:pPr>
                      <a:r>
                        <a:rPr lang="en-US" sz="1800" dirty="0">
                          <a:effectLst/>
                        </a:rPr>
                        <a:t>Low	perceptive	adequacy</a:t>
                      </a:r>
                      <a:endParaRPr lang="en-US" sz="1600" dirty="0">
                        <a:effectLst/>
                      </a:endParaRPr>
                    </a:p>
                    <a:p>
                      <a:pPr marL="109220" marR="0">
                        <a:spcBef>
                          <a:spcPts val="5"/>
                        </a:spcBef>
                        <a:spcAft>
                          <a:spcPts val="0"/>
                        </a:spcAft>
                      </a:pPr>
                      <a:r>
                        <a:rPr lang="en-US" sz="1800" dirty="0">
                          <a:effectLst/>
                        </a:rPr>
                        <a:t>(better</a:t>
                      </a:r>
                      <a:r>
                        <a:rPr lang="en-US" sz="1600" baseline="0" dirty="0">
                          <a:effectLst/>
                        </a:rPr>
                        <a:t> </a:t>
                      </a:r>
                      <a:r>
                        <a:rPr lang="en-US" sz="1800" dirty="0">
                          <a:effectLst/>
                        </a:rPr>
                        <a:t>For </a:t>
                      </a:r>
                      <a:r>
                        <a:rPr lang="en-US" sz="1600" dirty="0">
                          <a:effectLst/>
                        </a:rPr>
                        <a:t>knowledge engineers)</a:t>
                      </a:r>
                      <a:endParaRPr lang="en-US" sz="1400" dirty="0">
                        <a:effectLst/>
                      </a:endParaRPr>
                    </a:p>
                    <a:p>
                      <a:pPr marL="109220" marR="0">
                        <a:spcBef>
                          <a:spcPts val="5"/>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6675" marR="0">
                        <a:spcBef>
                          <a:spcPts val="5"/>
                        </a:spcBef>
                        <a:spcAft>
                          <a:spcPts val="0"/>
                        </a:spcAft>
                      </a:pPr>
                      <a:r>
                        <a:rPr lang="en-US" sz="1800" dirty="0">
                          <a:effectLst/>
                        </a:rPr>
                        <a:t>Suitable for independent facts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3"/>
                  </a:ext>
                </a:extLst>
              </a:tr>
              <a:tr h="898744">
                <a:tc>
                  <a:txBody>
                    <a:bodyPr/>
                    <a:lstStyle/>
                    <a:p>
                      <a:pPr marL="67945" marR="56515">
                        <a:lnSpc>
                          <a:spcPct val="115000"/>
                        </a:lnSpc>
                        <a:spcBef>
                          <a:spcPts val="5"/>
                        </a:spcBef>
                        <a:spcAft>
                          <a:spcPts val="0"/>
                        </a:spcAft>
                        <a:tabLst>
                          <a:tab pos="774065" algn="l"/>
                          <a:tab pos="1443355" algn="l"/>
                          <a:tab pos="2158365" algn="l"/>
                          <a:tab pos="2785745" algn="l"/>
                        </a:tabLst>
                      </a:pPr>
                      <a:r>
                        <a:rPr lang="en-US" sz="1800" dirty="0">
                          <a:effectLst/>
                        </a:rPr>
                        <a:t>Produces	creative,	reflective thought</a:t>
                      </a:r>
                      <a:r>
                        <a:rPr lang="en-US" sz="1800" baseline="0" dirty="0">
                          <a:effectLst/>
                        </a:rPr>
                        <a:t> </a:t>
                      </a:r>
                      <a:r>
                        <a:rPr lang="en-US" sz="1800" spc="-35" dirty="0">
                          <a:effectLst/>
                        </a:rPr>
                        <a:t>and </a:t>
                      </a:r>
                      <a:r>
                        <a:rPr lang="en-US" sz="1800" dirty="0">
                          <a:effectLst/>
                        </a:rPr>
                        <a:t>promoters critical thinking and</a:t>
                      </a:r>
                      <a:r>
                        <a:rPr lang="en-US" sz="1800" spc="-5" dirty="0">
                          <a:effectLst/>
                        </a:rPr>
                        <a:t> </a:t>
                      </a:r>
                      <a:r>
                        <a:rPr lang="en-US" sz="1800" dirty="0">
                          <a:effectLst/>
                        </a:rPr>
                        <a:t>independent</a:t>
                      </a:r>
                      <a:endParaRPr lang="en-US" sz="1600" dirty="0">
                        <a:effectLst/>
                      </a:endParaRPr>
                    </a:p>
                    <a:p>
                      <a:pPr marL="67945" marR="0">
                        <a:spcBef>
                          <a:spcPts val="5"/>
                        </a:spcBef>
                        <a:spcAft>
                          <a:spcPts val="0"/>
                        </a:spcAft>
                      </a:pPr>
                      <a:r>
                        <a:rPr lang="en-US" sz="1800" dirty="0">
                          <a:effectLst/>
                        </a:rPr>
                        <a:t>decision making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6675" marR="0">
                        <a:lnSpc>
                          <a:spcPct val="115000"/>
                        </a:lnSpc>
                        <a:spcBef>
                          <a:spcPts val="5"/>
                        </a:spcBef>
                        <a:spcAft>
                          <a:spcPts val="0"/>
                        </a:spcAft>
                      </a:pPr>
                      <a:r>
                        <a:rPr lang="en-US" sz="1800" dirty="0">
                          <a:effectLst/>
                        </a:rPr>
                        <a:t>Good cognitive matching (better for domain experts and end-users) and</a:t>
                      </a:r>
                      <a:endParaRPr lang="en-US" sz="1600" dirty="0">
                        <a:effectLst/>
                      </a:endParaRPr>
                    </a:p>
                    <a:p>
                      <a:pPr marL="66675" marR="0">
                        <a:spcBef>
                          <a:spcPts val="5"/>
                        </a:spcBef>
                        <a:spcAft>
                          <a:spcPts val="0"/>
                        </a:spcAft>
                      </a:pPr>
                      <a:r>
                        <a:rPr lang="en-US" sz="1800" dirty="0">
                          <a:effectLst/>
                        </a:rPr>
                        <a:t>low computational efficiency.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44614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Logic Programming</a:t>
            </a:r>
            <a:endParaRPr lang="en-US" dirty="0"/>
          </a:p>
        </p:txBody>
      </p:sp>
      <p:sp>
        <p:nvSpPr>
          <p:cNvPr id="3" name="Content Placeholder 2"/>
          <p:cNvSpPr>
            <a:spLocks noGrp="1"/>
          </p:cNvSpPr>
          <p:nvPr>
            <p:ph idx="1"/>
          </p:nvPr>
        </p:nvSpPr>
        <p:spPr>
          <a:xfrm>
            <a:off x="838200" y="1571223"/>
            <a:ext cx="10515600" cy="4605740"/>
          </a:xfrm>
        </p:spPr>
        <p:txBody>
          <a:bodyPr>
            <a:normAutofit fontScale="85000" lnSpcReduction="20000"/>
          </a:bodyPr>
          <a:lstStyle/>
          <a:p>
            <a:pPr lvl="1"/>
            <a:r>
              <a:rPr lang="en-US" dirty="0"/>
              <a:t>Logic programming is a programming paradigm in which logical assertions are viewed as programs.</a:t>
            </a:r>
            <a:endParaRPr lang="en-US" sz="2000" dirty="0"/>
          </a:p>
          <a:p>
            <a:pPr lvl="1"/>
            <a:r>
              <a:rPr lang="en-US" dirty="0"/>
              <a:t>These are several logic programming systems, PROLOG is one of them.</a:t>
            </a:r>
            <a:endParaRPr lang="en-US" sz="2000" dirty="0"/>
          </a:p>
          <a:p>
            <a:pPr lvl="1"/>
            <a:r>
              <a:rPr lang="en-US" b="1" i="1" dirty="0"/>
              <a:t>A PROLOG program consists of several logical assertions where each is a horn clause i.e. a clause with at most one positive literal.</a:t>
            </a:r>
          </a:p>
          <a:p>
            <a:r>
              <a:rPr lang="en-US" dirty="0"/>
              <a:t>Ex : P,	P V Q, P → Q</a:t>
            </a:r>
          </a:p>
          <a:p>
            <a:pPr lvl="1"/>
            <a:r>
              <a:rPr lang="en-US" dirty="0"/>
              <a:t>The facts are represented on Horn Clause for two reasons.</a:t>
            </a:r>
            <a:endParaRPr lang="en-US" sz="2000" dirty="0"/>
          </a:p>
          <a:p>
            <a:pPr lvl="2"/>
            <a:r>
              <a:rPr lang="en-US" dirty="0"/>
              <a:t>Because of a uniform representation, a simple and efficient interpreter can be written.</a:t>
            </a:r>
            <a:endParaRPr lang="en-US" sz="1800" dirty="0"/>
          </a:p>
          <a:p>
            <a:pPr lvl="2"/>
            <a:r>
              <a:rPr lang="en-US" dirty="0"/>
              <a:t>The logic of Horn Clause is decidable.</a:t>
            </a:r>
            <a:endParaRPr lang="en-US" sz="1800" dirty="0"/>
          </a:p>
          <a:p>
            <a:pPr lvl="1"/>
            <a:r>
              <a:rPr lang="en-US" dirty="0"/>
              <a:t>The first two differences are from the fact that PROLOG programs are actually sets of Horn clause that have been transformed as follows:-</a:t>
            </a:r>
            <a:endParaRPr lang="en-US" sz="2000" dirty="0"/>
          </a:p>
          <a:p>
            <a:pPr lvl="0"/>
            <a:r>
              <a:rPr lang="en-US" dirty="0"/>
              <a:t>If the Horn Clause contains no negative literal then leave it as it is.</a:t>
            </a:r>
            <a:endParaRPr lang="en-US" sz="2400" dirty="0"/>
          </a:p>
          <a:p>
            <a:pPr lvl="0"/>
            <a:r>
              <a:rPr lang="en-US" dirty="0"/>
              <a:t>Otherwise rewrite the Horn clauses as an implication, combining all of the negative literals in to the antecedent of the implications and the single positive literal into the consequent.</a:t>
            </a:r>
            <a:endParaRPr lang="en-US" sz="2400" dirty="0"/>
          </a:p>
          <a:p>
            <a:endParaRPr lang="en-US" dirty="0"/>
          </a:p>
        </p:txBody>
      </p:sp>
    </p:spTree>
    <p:extLst>
      <p:ext uri="{BB962C8B-B14F-4D97-AF65-F5344CB8AC3E}">
        <p14:creationId xmlns:p14="http://schemas.microsoft.com/office/powerpoint/2010/main" val="2913931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3639"/>
            <a:ext cx="10515600" cy="5713324"/>
          </a:xfrm>
        </p:spPr>
        <p:txBody>
          <a:bodyPr>
            <a:normAutofit/>
          </a:bodyPr>
          <a:lstStyle/>
          <a:p>
            <a:pPr lvl="1"/>
            <a:r>
              <a:rPr lang="en-US" dirty="0"/>
              <a:t>This procedure causes a clause which originally consisted of a disjunction of literals (one of them was positive) to be transformed into a single implication whose antecedent is a conjunction universally quantified.</a:t>
            </a:r>
            <a:endParaRPr lang="en-US" sz="2000" dirty="0"/>
          </a:p>
          <a:p>
            <a:pPr lvl="1"/>
            <a:r>
              <a:rPr lang="en-US" dirty="0"/>
              <a:t>But when we apply this transformation, any variables that occurred in negative literals and so now occur in the antecedent become existentially quantified, while the variables in the consequent are still universally quantified.</a:t>
            </a:r>
            <a:endParaRPr lang="en-US" sz="2000" dirty="0"/>
          </a:p>
          <a:p>
            <a:pPr lvl="1"/>
            <a:r>
              <a:rPr lang="en-US" dirty="0"/>
              <a:t>For example the PROLOG clause P(x): - Q(x, y) is equal to logical expression </a:t>
            </a:r>
            <a:r>
              <a:rPr lang="en-US" sz="2000" dirty="0"/>
              <a:t>"x: $y: Q (x, y) →  </a:t>
            </a:r>
            <a:r>
              <a:rPr lang="en-US" dirty="0"/>
              <a:t>P(x).</a:t>
            </a:r>
          </a:p>
          <a:p>
            <a:pPr lvl="1"/>
            <a:r>
              <a:rPr lang="en-US" dirty="0"/>
              <a:t>The difference between the logic and PROLOG representation is that the PROLOG interpretation has a fixed control strategy and so the assertions in the PROLOG program define a particular search path to answer to any question.</a:t>
            </a:r>
            <a:endParaRPr lang="en-US" sz="2000" dirty="0"/>
          </a:p>
          <a:p>
            <a:pPr lvl="1"/>
            <a:r>
              <a:rPr lang="en-US" dirty="0"/>
              <a:t>But, the logical assertions define only the set of answers but not about how to choose among those answers if there is more than one.</a:t>
            </a:r>
            <a:endParaRPr lang="en-US" sz="2000" dirty="0"/>
          </a:p>
          <a:p>
            <a:endParaRPr lang="en-US" dirty="0"/>
          </a:p>
        </p:txBody>
      </p:sp>
    </p:spTree>
    <p:extLst>
      <p:ext uri="{BB962C8B-B14F-4D97-AF65-F5344CB8AC3E}">
        <p14:creationId xmlns:p14="http://schemas.microsoft.com/office/powerpoint/2010/main" val="1512356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3814</Words>
  <Application>Microsoft Office PowerPoint</Application>
  <PresentationFormat>Widescreen</PresentationFormat>
  <Paragraphs>250</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Symbol</vt:lpstr>
      <vt:lpstr>Office Theme</vt:lpstr>
      <vt:lpstr>ARTIFICIAL INTELLIGENCE</vt:lpstr>
      <vt:lpstr>UNIT 5</vt:lpstr>
      <vt:lpstr>Introduction</vt:lpstr>
      <vt:lpstr>Procedural versus Declarative Knowledge</vt:lpstr>
      <vt:lpstr>PowerPoint Presentation</vt:lpstr>
      <vt:lpstr>PowerPoint Presentation</vt:lpstr>
      <vt:lpstr>Differences Between Declarative knowledge and procedural knowledge</vt:lpstr>
      <vt:lpstr>Logic Programming</vt:lpstr>
      <vt:lpstr>PowerPoint Presentation</vt:lpstr>
      <vt:lpstr>PowerPoint Presentation</vt:lpstr>
      <vt:lpstr>Forward versus Backward Reasoning</vt:lpstr>
      <vt:lpstr>PowerPoint Presentation</vt:lpstr>
      <vt:lpstr>PowerPoint Presentation</vt:lpstr>
      <vt:lpstr>PowerPoint Presentation</vt:lpstr>
      <vt:lpstr>PowerPoint Presentation</vt:lpstr>
      <vt:lpstr>PowerPoint Presentation</vt:lpstr>
      <vt:lpstr>UNIT 6</vt:lpstr>
      <vt:lpstr>What is Reasoning</vt:lpstr>
      <vt:lpstr>PowerPoint Presentation</vt:lpstr>
      <vt:lpstr>PowerPoint Presentation</vt:lpstr>
      <vt:lpstr>PowerPoint Presentation</vt:lpstr>
      <vt:lpstr>PowerPoint Presentation</vt:lpstr>
      <vt:lpstr>PowerPoint Presentation</vt:lpstr>
      <vt:lpstr>Introduction to Non-monotonic Reasoning</vt:lpstr>
      <vt:lpstr>PowerPoint Presentation</vt:lpstr>
      <vt:lpstr>Logics for Non-monotonic Reasoning</vt:lpstr>
      <vt:lpstr>PowerPoint Presentation</vt:lpstr>
      <vt:lpstr>PowerPoint Presentation</vt:lpstr>
      <vt:lpstr>Default Reasoning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Bhumika Bhatt</dc:creator>
  <cp:lastModifiedBy>sagar darji</cp:lastModifiedBy>
  <cp:revision>23</cp:revision>
  <dcterms:created xsi:type="dcterms:W3CDTF">2020-03-23T15:15:54Z</dcterms:created>
  <dcterms:modified xsi:type="dcterms:W3CDTF">2021-04-01T06:12:54Z</dcterms:modified>
</cp:coreProperties>
</file>