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CF6558-C56F-4B0B-B4B8-74798F1B03A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40497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67794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87038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F6558-C56F-4B0B-B4B8-74798F1B03A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75100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F6558-C56F-4B0B-B4B8-74798F1B03A7}"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33279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CF6558-C56F-4B0B-B4B8-74798F1B03A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192089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CF6558-C56F-4B0B-B4B8-74798F1B03A7}"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12590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CF6558-C56F-4B0B-B4B8-74798F1B03A7}"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420711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F6558-C56F-4B0B-B4B8-74798F1B03A7}"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19650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F6558-C56F-4B0B-B4B8-74798F1B03A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353396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F6558-C56F-4B0B-B4B8-74798F1B03A7}"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EFC8E-919A-4440-87E6-C3D2C537D64A}" type="slidenum">
              <a:rPr lang="en-US" smtClean="0"/>
              <a:t>‹#›</a:t>
            </a:fld>
            <a:endParaRPr lang="en-US"/>
          </a:p>
        </p:txBody>
      </p:sp>
    </p:spTree>
    <p:extLst>
      <p:ext uri="{BB962C8B-B14F-4D97-AF65-F5344CB8AC3E}">
        <p14:creationId xmlns:p14="http://schemas.microsoft.com/office/powerpoint/2010/main" val="255840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6558-C56F-4B0B-B4B8-74798F1B03A7}" type="datetimeFigureOut">
              <a:rPr lang="en-US" smtClean="0"/>
              <a:t>4/1/2021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EFC8E-919A-4440-87E6-C3D2C537D64A}" type="slidenum">
              <a:rPr lang="en-US" smtClean="0"/>
              <a:t>‹#›</a:t>
            </a:fld>
            <a:endParaRPr lang="en-US"/>
          </a:p>
        </p:txBody>
      </p:sp>
    </p:spTree>
    <p:extLst>
      <p:ext uri="{BB962C8B-B14F-4D97-AF65-F5344CB8AC3E}">
        <p14:creationId xmlns:p14="http://schemas.microsoft.com/office/powerpoint/2010/main" val="1174923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927" y="1223969"/>
            <a:ext cx="8825658" cy="2677648"/>
          </a:xfrm>
        </p:spPr>
        <p:txBody>
          <a:bodyPr>
            <a:normAutofit/>
          </a:bodyPr>
          <a:lstStyle/>
          <a:p>
            <a:pPr algn="ctr"/>
            <a:r>
              <a:rPr lang="en-US" dirty="0"/>
              <a:t>ARTIFICIAL INTELLIGENCE</a:t>
            </a:r>
          </a:p>
        </p:txBody>
      </p:sp>
      <p:sp>
        <p:nvSpPr>
          <p:cNvPr id="3" name="Subtitle 2"/>
          <p:cNvSpPr>
            <a:spLocks noGrp="1"/>
          </p:cNvSpPr>
          <p:nvPr>
            <p:ph type="subTitle" idx="1"/>
          </p:nvPr>
        </p:nvSpPr>
        <p:spPr>
          <a:xfrm>
            <a:off x="1476927" y="4584197"/>
            <a:ext cx="8825658" cy="861420"/>
          </a:xfrm>
        </p:spPr>
        <p:txBody>
          <a:bodyPr>
            <a:normAutofit lnSpcReduction="10000"/>
          </a:bodyPr>
          <a:lstStyle/>
          <a:p>
            <a:r>
              <a:rPr lang="en-US" dirty="0"/>
              <a:t>SEMESTER : 8 </a:t>
            </a:r>
          </a:p>
          <a:p>
            <a:r>
              <a:rPr lang="en-US" dirty="0"/>
              <a:t>SUBJECT CODE : 2180703</a:t>
            </a:r>
          </a:p>
        </p:txBody>
      </p:sp>
    </p:spTree>
    <p:extLst>
      <p:ext uri="{BB962C8B-B14F-4D97-AF65-F5344CB8AC3E}">
        <p14:creationId xmlns:p14="http://schemas.microsoft.com/office/powerpoint/2010/main" val="2194774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Bayesian Networks</a:t>
            </a:r>
            <a:endParaRPr lang="en-US" dirty="0"/>
          </a:p>
        </p:txBody>
      </p:sp>
      <p:sp>
        <p:nvSpPr>
          <p:cNvPr id="3" name="Content Placeholder 2"/>
          <p:cNvSpPr>
            <a:spLocks noGrp="1"/>
          </p:cNvSpPr>
          <p:nvPr>
            <p:ph idx="1"/>
          </p:nvPr>
        </p:nvSpPr>
        <p:spPr/>
        <p:txBody>
          <a:bodyPr>
            <a:normAutofit lnSpcReduction="10000"/>
          </a:bodyPr>
          <a:lstStyle/>
          <a:p>
            <a:pPr lvl="0"/>
            <a:r>
              <a:rPr lang="en-US" dirty="0"/>
              <a:t>It is an alternative approach to what we did in the previous section.</a:t>
            </a:r>
          </a:p>
          <a:p>
            <a:pPr lvl="0"/>
            <a:r>
              <a:rPr lang="en-US" dirty="0"/>
              <a:t>The idea is to describe the real world, it is not necessary to use a huge joint probability table in which we list the probabilities of all combinations, because most events are independent of each other, there is no need to consider the interactions between them.</a:t>
            </a:r>
          </a:p>
          <a:p>
            <a:pPr lvl="0"/>
            <a:r>
              <a:rPr lang="en-US" dirty="0"/>
              <a:t>We will use a more local representation in which we will describe clusters of events that interact.</a:t>
            </a:r>
          </a:p>
          <a:p>
            <a:pPr lvl="0"/>
            <a:r>
              <a:rPr lang="en-US" dirty="0"/>
              <a:t>Let us consider an example as,</a:t>
            </a:r>
          </a:p>
          <a:p>
            <a:r>
              <a:rPr lang="en-US" i="1" dirty="0"/>
              <a:t>S: sprinkler was on last night W: grass is wet</a:t>
            </a:r>
            <a:endParaRPr lang="en-US" dirty="0"/>
          </a:p>
          <a:p>
            <a:r>
              <a:rPr lang="en-US" i="1" dirty="0"/>
              <a:t>R: it rained last night</a:t>
            </a:r>
            <a:endParaRPr lang="en-US" dirty="0"/>
          </a:p>
          <a:p>
            <a:endParaRPr lang="en-US" dirty="0"/>
          </a:p>
        </p:txBody>
      </p:sp>
    </p:spTree>
    <p:extLst>
      <p:ext uri="{BB962C8B-B14F-4D97-AF65-F5344CB8AC3E}">
        <p14:creationId xmlns:p14="http://schemas.microsoft.com/office/powerpoint/2010/main" val="254350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lgn="just"/>
            <a:r>
              <a:rPr lang="en-US" dirty="0"/>
              <a:t>There are two different ways that propositions can influence the likelihood of each other.</a:t>
            </a:r>
          </a:p>
          <a:p>
            <a:pPr lvl="0" algn="just"/>
            <a:r>
              <a:rPr lang="en-US" dirty="0"/>
              <a:t>The first is that causes influence to the likelihood of their symptoms.</a:t>
            </a:r>
          </a:p>
          <a:p>
            <a:pPr lvl="0" algn="just"/>
            <a:r>
              <a:rPr lang="en-US" dirty="0"/>
              <a:t>The second is that observing a symptom affects the likelihood of all its possible causes.</a:t>
            </a:r>
          </a:p>
          <a:p>
            <a:pPr lvl="0" algn="just"/>
            <a:r>
              <a:rPr lang="en-US" dirty="0"/>
              <a:t>The main idea behind the Bayesian network structure is to make a clear distinction between these two kinds of influences.</a:t>
            </a:r>
          </a:p>
          <a:p>
            <a:pPr lvl="0" algn="just"/>
            <a:r>
              <a:rPr lang="en-US" dirty="0"/>
              <a:t>The Graph in above figure is known as DAG (Directed A cyclic Graph) that represents causality relationships among the variables.</a:t>
            </a:r>
          </a:p>
          <a:p>
            <a:pPr lvl="0" algn="just"/>
            <a:r>
              <a:rPr lang="en-US" dirty="0"/>
              <a:t>However, we need more information. In particular, we need to know, for each value of a parent node, what evidence is provided about the values that the child node can take on.</a:t>
            </a:r>
          </a:p>
          <a:p>
            <a:pPr algn="just"/>
            <a:endParaRPr lang="en-US" dirty="0"/>
          </a:p>
        </p:txBody>
      </p:sp>
      <p:pic>
        <p:nvPicPr>
          <p:cNvPr id="5" name="image27.jpeg"/>
          <p:cNvPicPr/>
          <p:nvPr/>
        </p:nvPicPr>
        <p:blipFill>
          <a:blip r:embed="rId2" cstate="print"/>
          <a:stretch>
            <a:fillRect/>
          </a:stretch>
        </p:blipFill>
        <p:spPr>
          <a:xfrm>
            <a:off x="2402005" y="365126"/>
            <a:ext cx="6605517" cy="1460500"/>
          </a:xfrm>
          <a:prstGeom prst="rect">
            <a:avLst/>
          </a:prstGeom>
        </p:spPr>
      </p:pic>
    </p:spTree>
    <p:extLst>
      <p:ext uri="{BB962C8B-B14F-4D97-AF65-F5344CB8AC3E}">
        <p14:creationId xmlns:p14="http://schemas.microsoft.com/office/powerpoint/2010/main" val="156984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259307"/>
            <a:ext cx="11546006" cy="6291618"/>
          </a:xfrm>
        </p:spPr>
        <p:txBody>
          <a:bodyPr>
            <a:normAutofit/>
          </a:bodyPr>
          <a:lstStyle/>
          <a:p>
            <a:pPr lvl="0" algn="just"/>
            <a:r>
              <a:rPr lang="en-US" dirty="0"/>
              <a:t>We create a probability table for that.</a:t>
            </a:r>
          </a:p>
          <a:p>
            <a:pPr lvl="0" algn="just"/>
            <a:r>
              <a:rPr lang="en-US" dirty="0"/>
              <a:t>When the most genuine reasoning does not seem true then we need to use an undirected graph in which the arcs can be used to transmit probabilities in either direction, depending upon where the evidence came from.</a:t>
            </a:r>
          </a:p>
          <a:p>
            <a:pPr lvl="0" algn="just"/>
            <a:r>
              <a:rPr lang="en-US" dirty="0"/>
              <a:t>We have to ensure that there is no cycle that exists between the evidences.</a:t>
            </a:r>
          </a:p>
          <a:p>
            <a:pPr lvl="0" algn="just"/>
            <a:r>
              <a:rPr lang="en-US" dirty="0"/>
              <a:t>Three algorithms are available for doing these computations</a:t>
            </a:r>
          </a:p>
          <a:p>
            <a:pPr lvl="0" algn="just"/>
            <a:r>
              <a:rPr lang="en-US" dirty="0"/>
              <a:t>A message-passing method.</a:t>
            </a:r>
          </a:p>
          <a:p>
            <a:pPr lvl="0" algn="just"/>
            <a:r>
              <a:rPr lang="en-US" dirty="0"/>
              <a:t>A cliché triangulation method.</a:t>
            </a:r>
          </a:p>
          <a:p>
            <a:pPr lvl="0" algn="just"/>
            <a:r>
              <a:rPr lang="en-US" dirty="0"/>
              <a:t>A variety of stochastic algorithms.</a:t>
            </a:r>
          </a:p>
          <a:p>
            <a:pPr lvl="0" algn="just"/>
            <a:r>
              <a:rPr lang="en-US" dirty="0"/>
              <a:t>The message-passing approach is based on the observation that to compute the probability of a node A given what is known about other nodes in the network.</a:t>
            </a:r>
          </a:p>
          <a:p>
            <a:pPr algn="just"/>
            <a:endParaRPr lang="en-US" dirty="0"/>
          </a:p>
        </p:txBody>
      </p:sp>
    </p:spTree>
    <p:extLst>
      <p:ext uri="{BB962C8B-B14F-4D97-AF65-F5344CB8AC3E}">
        <p14:creationId xmlns:p14="http://schemas.microsoft.com/office/powerpoint/2010/main" val="33257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lgn="just"/>
            <a:r>
              <a:rPr lang="en-US" dirty="0"/>
              <a:t>It is necessary to know three things.</a:t>
            </a:r>
            <a:endParaRPr lang="en-US" sz="2400" dirty="0"/>
          </a:p>
          <a:p>
            <a:pPr lvl="1" algn="just"/>
            <a:r>
              <a:rPr lang="en-US" dirty="0"/>
              <a:t>The total support arriving at A from its parents.</a:t>
            </a:r>
            <a:endParaRPr lang="en-US" sz="2000" dirty="0"/>
          </a:p>
          <a:p>
            <a:pPr lvl="1" algn="just"/>
            <a:r>
              <a:rPr lang="en-US" dirty="0"/>
              <a:t>The total support arriving at A from its children.</a:t>
            </a:r>
            <a:endParaRPr lang="en-US" sz="2000" dirty="0"/>
          </a:p>
          <a:p>
            <a:pPr lvl="1" algn="just"/>
            <a:r>
              <a:rPr lang="en-US" dirty="0"/>
              <a:t>The entry in the fixed condition probability matrix that relates A to its causes.</a:t>
            </a:r>
            <a:endParaRPr lang="en-US" sz="2000" dirty="0"/>
          </a:p>
          <a:p>
            <a:pPr lvl="0" algn="just"/>
            <a:r>
              <a:rPr lang="en-US" dirty="0"/>
              <a:t>Cliché triangulation method.</a:t>
            </a:r>
            <a:endParaRPr lang="en-US" sz="2400" dirty="0"/>
          </a:p>
          <a:p>
            <a:pPr lvl="1" algn="just"/>
            <a:r>
              <a:rPr lang="en-US" dirty="0"/>
              <a:t>Explicit arcs are introduced between pair of nodes that share a common descendent.</a:t>
            </a:r>
            <a:endParaRPr lang="en-US" sz="2000" dirty="0"/>
          </a:p>
          <a:p>
            <a:pPr lvl="0" algn="just"/>
            <a:r>
              <a:rPr lang="en-US" dirty="0"/>
              <a:t>Stochastic Algorithm or Randomized Algorithms</a:t>
            </a:r>
            <a:endParaRPr lang="en-US" sz="2400" dirty="0"/>
          </a:p>
          <a:p>
            <a:pPr lvl="1" algn="just"/>
            <a:r>
              <a:rPr lang="en-US" dirty="0"/>
              <a:t>The idea is to shield a given node probabilistically from most of the other nodes in the network. These algorithms run faster but may not give correct results.</a:t>
            </a:r>
            <a:endParaRPr lang="en-US" sz="2000" dirty="0"/>
          </a:p>
          <a:p>
            <a:pPr algn="just"/>
            <a:endParaRPr lang="en-US" dirty="0"/>
          </a:p>
        </p:txBody>
      </p:sp>
    </p:spTree>
    <p:extLst>
      <p:ext uri="{BB962C8B-B14F-4D97-AF65-F5344CB8AC3E}">
        <p14:creationId xmlns:p14="http://schemas.microsoft.com/office/powerpoint/2010/main" val="208879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204716"/>
            <a:ext cx="11505062" cy="6414448"/>
          </a:xfrm>
        </p:spPr>
        <p:txBody>
          <a:bodyPr>
            <a:normAutofit fontScale="85000" lnSpcReduction="20000"/>
          </a:bodyPr>
          <a:lstStyle/>
          <a:p>
            <a:pPr algn="just"/>
            <a:r>
              <a:rPr lang="en-US" dirty="0" err="1"/>
              <a:t>Dempster</a:t>
            </a:r>
            <a:r>
              <a:rPr lang="en-US" dirty="0"/>
              <a:t> – Shafer Theory</a:t>
            </a:r>
          </a:p>
          <a:p>
            <a:pPr lvl="0" algn="just"/>
            <a:r>
              <a:rPr lang="en-US" dirty="0"/>
              <a:t>Till now, we have talked about individual propositions and assign to each of them a single number of the degree of belief that is warranted given the evidence.</a:t>
            </a:r>
          </a:p>
          <a:p>
            <a:pPr lvl="0" algn="just"/>
            <a:r>
              <a:rPr lang="en-US" dirty="0"/>
              <a:t>In </a:t>
            </a:r>
            <a:r>
              <a:rPr lang="en-US" dirty="0" err="1"/>
              <a:t>Dempster</a:t>
            </a:r>
            <a:r>
              <a:rPr lang="en-US" dirty="0"/>
              <a:t>-Shafer Theory we consider sets of propositions and assign to each of them an interval in which the degree of belief must lie.</a:t>
            </a:r>
          </a:p>
          <a:p>
            <a:pPr marL="0" indent="0" algn="just">
              <a:buNone/>
            </a:pPr>
            <a:r>
              <a:rPr lang="en-US" b="1" i="1" dirty="0"/>
              <a:t>					[Belief, Plausibility]</a:t>
            </a:r>
          </a:p>
          <a:p>
            <a:pPr lvl="0" algn="just"/>
            <a:r>
              <a:rPr lang="en-US" dirty="0"/>
              <a:t>Belief (denoted as </a:t>
            </a:r>
            <a:r>
              <a:rPr lang="en-US" dirty="0" err="1"/>
              <a:t>Bel</a:t>
            </a:r>
            <a:r>
              <a:rPr lang="en-US" dirty="0"/>
              <a:t>) measures the strength of the evidence in favor of a set of propositions.</a:t>
            </a:r>
          </a:p>
          <a:p>
            <a:pPr lvl="0" algn="just"/>
            <a:r>
              <a:rPr lang="en-US" dirty="0"/>
              <a:t>It ranges from 0 ( no evidence) to 1 (definite certainty)</a:t>
            </a:r>
          </a:p>
          <a:p>
            <a:pPr lvl="0" algn="just"/>
            <a:r>
              <a:rPr lang="en-US" dirty="0"/>
              <a:t>Plausibility (PI) is,</a:t>
            </a:r>
          </a:p>
          <a:p>
            <a:pPr marL="0" indent="0" algn="just">
              <a:buNone/>
            </a:pPr>
            <a:r>
              <a:rPr lang="en-US" b="1" i="1" dirty="0"/>
              <a:t>					PI(s) = 1- </a:t>
            </a:r>
            <a:r>
              <a:rPr lang="en-US" b="1" i="1" dirty="0" err="1"/>
              <a:t>Bel</a:t>
            </a:r>
            <a:r>
              <a:rPr lang="en-US" b="1" i="1" dirty="0"/>
              <a:t>(¬s)</a:t>
            </a:r>
          </a:p>
          <a:p>
            <a:pPr lvl="0" algn="just"/>
            <a:r>
              <a:rPr lang="en-US" dirty="0"/>
              <a:t>It also ranges from 0 to 1 and measures the extent to which evidence in favor of </a:t>
            </a:r>
            <a:r>
              <a:rPr lang="en-US" b="1" i="1" dirty="0"/>
              <a:t>¬</a:t>
            </a:r>
            <a:r>
              <a:rPr lang="en-US" dirty="0"/>
              <a:t>s leaves room for belief in s.</a:t>
            </a:r>
          </a:p>
          <a:p>
            <a:pPr lvl="0" algn="just"/>
            <a:r>
              <a:rPr lang="en-US" dirty="0"/>
              <a:t>In short if we have certain evidence in favor of </a:t>
            </a:r>
            <a:r>
              <a:rPr lang="en-US" b="1" i="1" dirty="0"/>
              <a:t>(¬s)</a:t>
            </a:r>
            <a:r>
              <a:rPr lang="en-US" dirty="0"/>
              <a:t>, then </a:t>
            </a:r>
            <a:r>
              <a:rPr lang="en-US" dirty="0" err="1"/>
              <a:t>Bel</a:t>
            </a:r>
            <a:r>
              <a:rPr lang="en-US" dirty="0"/>
              <a:t>(not(s)) will be 1 and Pl(s) will be 0.</a:t>
            </a:r>
          </a:p>
          <a:p>
            <a:pPr lvl="0" algn="just"/>
            <a:r>
              <a:rPr lang="en-US" dirty="0"/>
              <a:t>This tells us that the only possible value for </a:t>
            </a:r>
            <a:r>
              <a:rPr lang="en-US" dirty="0" err="1"/>
              <a:t>Bel</a:t>
            </a:r>
            <a:r>
              <a:rPr lang="en-US" dirty="0"/>
              <a:t>(s) is also 0.</a:t>
            </a:r>
          </a:p>
          <a:p>
            <a:pPr lvl="0" algn="just"/>
            <a:r>
              <a:rPr lang="en-US" dirty="0"/>
              <a:t>The interval, also tells about the amount of information that we have.</a:t>
            </a:r>
          </a:p>
          <a:p>
            <a:pPr lvl="0" algn="just"/>
            <a:r>
              <a:rPr lang="en-US" dirty="0"/>
              <a:t>If we have no evidence we say that the hypothesis is in the range of [0, 1].</a:t>
            </a:r>
          </a:p>
          <a:p>
            <a:pPr algn="just"/>
            <a:endParaRPr lang="en-US" dirty="0"/>
          </a:p>
        </p:txBody>
      </p:sp>
    </p:spTree>
    <p:extLst>
      <p:ext uri="{BB962C8B-B14F-4D97-AF65-F5344CB8AC3E}">
        <p14:creationId xmlns:p14="http://schemas.microsoft.com/office/powerpoint/2010/main" val="328855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081" y="232012"/>
            <a:ext cx="11586949" cy="6332561"/>
          </a:xfrm>
        </p:spPr>
        <p:txBody>
          <a:bodyPr>
            <a:normAutofit fontScale="92500"/>
          </a:bodyPr>
          <a:lstStyle/>
          <a:p>
            <a:pPr lvl="0" algn="just"/>
            <a:r>
              <a:rPr lang="en-US" dirty="0"/>
              <a:t>As we gain more evidence, this interval can be expected to shrink, and giving confident answers. This is different from Bayesian as in that we would probably begin by distributing the probability among the hypotheses (.33 in case of 3) and we may end up with the same probability at the end, but in </a:t>
            </a:r>
            <a:r>
              <a:rPr lang="en-US" dirty="0" err="1"/>
              <a:t>Dempster</a:t>
            </a:r>
            <a:r>
              <a:rPr lang="en-US" dirty="0"/>
              <a:t> we state that we have no information at the start and everything is in the range of 0 to 1.</a:t>
            </a:r>
          </a:p>
          <a:p>
            <a:pPr lvl="0" algn="just"/>
            <a:r>
              <a:rPr lang="en-US" dirty="0"/>
              <a:t>Let’s take an example where we have some mutually exclusive hypothesis.</a:t>
            </a:r>
          </a:p>
          <a:p>
            <a:pPr lvl="0" algn="just"/>
            <a:r>
              <a:rPr lang="en-US" dirty="0"/>
              <a:t>{Allergy, Flu, Cold, Pneumonia}, The set is denoted by θ.</a:t>
            </a:r>
          </a:p>
          <a:p>
            <a:pPr lvl="0" algn="just"/>
            <a:r>
              <a:rPr lang="en-US" dirty="0"/>
              <a:t>We want to attach some measure of belief to elements of θ.</a:t>
            </a:r>
          </a:p>
          <a:p>
            <a:pPr lvl="0" algn="just"/>
            <a:r>
              <a:rPr lang="en-US" dirty="0"/>
              <a:t>But all evidences are not directly supportive of individual elements.</a:t>
            </a:r>
          </a:p>
          <a:p>
            <a:pPr lvl="0" algn="just"/>
            <a:r>
              <a:rPr lang="en-US" dirty="0"/>
              <a:t>The key function we use here is a Probability Density Function, denoted by m.</a:t>
            </a:r>
          </a:p>
          <a:p>
            <a:pPr lvl="0" algn="just"/>
            <a:r>
              <a:rPr lang="en-US" dirty="0"/>
              <a:t>The function m, is not only defined for elements of θ but also all subsets of it.</a:t>
            </a:r>
          </a:p>
          <a:p>
            <a:pPr lvl="0" algn="just"/>
            <a:r>
              <a:rPr lang="en-US" dirty="0"/>
              <a:t>The quantity m(p) measures the amount of belief that is currently assigned to exactly to</a:t>
            </a:r>
          </a:p>
          <a:p>
            <a:pPr algn="just"/>
            <a:r>
              <a:rPr lang="en-US" dirty="0"/>
              <a:t>the set “p” of hypothesis.</a:t>
            </a:r>
          </a:p>
          <a:p>
            <a:pPr algn="just"/>
            <a:endParaRPr lang="en-US" dirty="0"/>
          </a:p>
        </p:txBody>
      </p:sp>
    </p:spTree>
    <p:extLst>
      <p:ext uri="{BB962C8B-B14F-4D97-AF65-F5344CB8AC3E}">
        <p14:creationId xmlns:p14="http://schemas.microsoft.com/office/powerpoint/2010/main" val="77432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6141492"/>
          </a:xfrm>
        </p:spPr>
        <p:txBody>
          <a:bodyPr>
            <a:normAutofit fontScale="92500" lnSpcReduction="10000"/>
          </a:bodyPr>
          <a:lstStyle/>
          <a:p>
            <a:pPr lvl="0" algn="just"/>
            <a:r>
              <a:rPr lang="en-US" dirty="0"/>
              <a:t>If θ contains n elements then there are 2n subsets of θ.</a:t>
            </a:r>
          </a:p>
          <a:p>
            <a:pPr lvl="0" algn="just"/>
            <a:r>
              <a:rPr lang="en-US" dirty="0"/>
              <a:t>We must assign m so that the sum of all the m values assigned to subsets of θ is 1.</a:t>
            </a:r>
          </a:p>
          <a:p>
            <a:pPr lvl="0" algn="just"/>
            <a:r>
              <a:rPr lang="en-US" dirty="0"/>
              <a:t>At the beginning we have m as under θ = (1.0)</a:t>
            </a:r>
          </a:p>
          <a:p>
            <a:pPr lvl="0" algn="just"/>
            <a:r>
              <a:rPr lang="en-US" dirty="0"/>
              <a:t>If we get an evidence of .6 magnitude that the correct diagnosis is in the set {Flu, Cold, </a:t>
            </a:r>
            <a:r>
              <a:rPr lang="en-US" dirty="0" err="1"/>
              <a:t>Pneu</a:t>
            </a:r>
            <a:r>
              <a:rPr lang="en-US" dirty="0"/>
              <a:t>} then,</a:t>
            </a:r>
          </a:p>
          <a:p>
            <a:pPr marL="0" indent="0" algn="just">
              <a:buNone/>
            </a:pPr>
            <a:r>
              <a:rPr lang="en-US" b="1" dirty="0"/>
              <a:t>		{Flu, Cold, </a:t>
            </a:r>
            <a:r>
              <a:rPr lang="en-US" b="1" dirty="0" err="1"/>
              <a:t>Pneu</a:t>
            </a:r>
            <a:r>
              <a:rPr lang="en-US" b="1" dirty="0"/>
              <a:t>} = (0.6)</a:t>
            </a:r>
            <a:endParaRPr lang="en-US" dirty="0"/>
          </a:p>
          <a:p>
            <a:pPr marL="0" indent="0" algn="just">
              <a:buNone/>
            </a:pPr>
            <a:r>
              <a:rPr lang="en-US" b="1" dirty="0"/>
              <a:t>			θ = (0.4)</a:t>
            </a:r>
            <a:endParaRPr lang="en-US" dirty="0"/>
          </a:p>
          <a:p>
            <a:pPr lvl="0" algn="just"/>
            <a:r>
              <a:rPr lang="en-US" dirty="0"/>
              <a:t>This does not lead us anywhere, we need more information.</a:t>
            </a:r>
          </a:p>
          <a:p>
            <a:pPr lvl="0" algn="just"/>
            <a:r>
              <a:rPr lang="en-US" dirty="0"/>
              <a:t>Now to move further, let’s consider we have two belief function m1 and m2.</a:t>
            </a:r>
          </a:p>
          <a:p>
            <a:pPr lvl="0" algn="just"/>
            <a:r>
              <a:rPr lang="en-US" dirty="0"/>
              <a:t>Let X be the set of subsets of θ to which m1 assigns a nonzero value and let Y be the corresponding set for m2.</a:t>
            </a:r>
          </a:p>
          <a:p>
            <a:pPr lvl="0" algn="just"/>
            <a:r>
              <a:rPr lang="en-US" dirty="0"/>
              <a:t>We define m3, as a combination of the m1 and m2 to be,</a:t>
            </a:r>
          </a:p>
        </p:txBody>
      </p:sp>
    </p:spTree>
    <p:extLst>
      <p:ext uri="{BB962C8B-B14F-4D97-AF65-F5344CB8AC3E}">
        <p14:creationId xmlns:p14="http://schemas.microsoft.com/office/powerpoint/2010/main" val="420785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rPr lang="en-US" dirty="0"/>
              <a:t>For example, suppose m1 corresponds to our belief after observing fever:</a:t>
            </a:r>
          </a:p>
          <a:p>
            <a:pPr marL="0" indent="0">
              <a:buNone/>
            </a:pPr>
            <a:r>
              <a:rPr lang="en-US" b="1" dirty="0"/>
              <a:t>		m1= { F, C, P} = 0.6</a:t>
            </a:r>
          </a:p>
          <a:p>
            <a:pPr marL="0" indent="0">
              <a:buNone/>
            </a:pPr>
            <a:r>
              <a:rPr lang="en-US" b="1" dirty="0"/>
              <a:t>			θ = (0.4)</a:t>
            </a:r>
            <a:endParaRPr lang="en-US" dirty="0"/>
          </a:p>
          <a:p>
            <a:pPr lvl="0"/>
            <a:r>
              <a:rPr lang="en-US" dirty="0"/>
              <a:t>suppose m2 corresponds to our belief after observing runny nose:</a:t>
            </a:r>
          </a:p>
          <a:p>
            <a:pPr marL="0" indent="0">
              <a:buNone/>
            </a:pPr>
            <a:r>
              <a:rPr lang="en-US" b="1" dirty="0"/>
              <a:t>		m2= { A ,F, C} =0.8</a:t>
            </a:r>
          </a:p>
          <a:p>
            <a:pPr marL="0" indent="0">
              <a:buNone/>
            </a:pPr>
            <a:r>
              <a:rPr lang="en-US" b="1" dirty="0"/>
              <a:t>			θ = 0.2</a:t>
            </a:r>
            <a:endParaRPr lang="en-US" dirty="0"/>
          </a:p>
          <a:p>
            <a:pPr lvl="0"/>
            <a:r>
              <a:rPr lang="en-US" dirty="0"/>
              <a:t>Then we can compute their combination m3 using the following table.</a:t>
            </a:r>
          </a:p>
          <a:p>
            <a:pPr marL="0" indent="0">
              <a:buNone/>
            </a:pPr>
            <a:br>
              <a:rPr lang="en-US" dirty="0"/>
            </a:br>
            <a:endParaRPr lang="en-US" dirty="0"/>
          </a:p>
        </p:txBody>
      </p:sp>
      <p:sp>
        <p:nvSpPr>
          <p:cNvPr id="7" name="Rectangle 6"/>
          <p:cNvSpPr/>
          <p:nvPr/>
        </p:nvSpPr>
        <p:spPr>
          <a:xfrm>
            <a:off x="3293659" y="331296"/>
            <a:ext cx="6096000" cy="646331"/>
          </a:xfrm>
          <a:prstGeom prst="rect">
            <a:avLst/>
          </a:prstGeom>
        </p:spPr>
        <p:txBody>
          <a:bodyPr>
            <a:spAutoFit/>
          </a:bodyPr>
          <a:lstStyle/>
          <a:p>
            <a:r>
              <a:rPr lang="en-US" dirty="0"/>
              <a:t>𝐦𝟑  (𝐙) =   ∑𝐗∩𝐘=𝐙 𝐦𝟏(𝐗) ∙ 𝐦𝟐(𝐘)</a:t>
            </a:r>
          </a:p>
          <a:p>
            <a:r>
              <a:rPr lang="en-US" dirty="0"/>
              <a:t>                 𝟏 − ∑𝐗∩𝐘=∅ 𝐦𝟏(𝐗) ∙ 𝐦𝟐(𝐘)</a:t>
            </a:r>
          </a:p>
        </p:txBody>
      </p:sp>
      <p:cxnSp>
        <p:nvCxnSpPr>
          <p:cNvPr id="9" name="Straight Connector 8"/>
          <p:cNvCxnSpPr/>
          <p:nvPr/>
        </p:nvCxnSpPr>
        <p:spPr>
          <a:xfrm flipV="1">
            <a:off x="4271749" y="655093"/>
            <a:ext cx="2634018" cy="13647"/>
          </a:xfrm>
          <a:prstGeom prst="line">
            <a:avLst/>
          </a:prstGeom>
        </p:spPr>
        <p:style>
          <a:lnRef idx="1">
            <a:schemeClr val="dk1"/>
          </a:lnRef>
          <a:fillRef idx="0">
            <a:schemeClr val="dk1"/>
          </a:fillRef>
          <a:effectRef idx="0">
            <a:schemeClr val="dk1"/>
          </a:effectRef>
          <a:fontRef idx="minor">
            <a:schemeClr val="tx1"/>
          </a:fontRef>
        </p:style>
      </p:cxnSp>
      <p:pic>
        <p:nvPicPr>
          <p:cNvPr id="10" name="image28.png"/>
          <p:cNvPicPr/>
          <p:nvPr/>
        </p:nvPicPr>
        <p:blipFill>
          <a:blip r:embed="rId2" cstate="print"/>
          <a:stretch>
            <a:fillRect/>
          </a:stretch>
        </p:blipFill>
        <p:spPr>
          <a:xfrm>
            <a:off x="2866366" y="5366702"/>
            <a:ext cx="5527007" cy="1266109"/>
          </a:xfrm>
          <a:prstGeom prst="rect">
            <a:avLst/>
          </a:prstGeom>
        </p:spPr>
      </p:pic>
    </p:spTree>
    <p:extLst>
      <p:ext uri="{BB962C8B-B14F-4D97-AF65-F5344CB8AC3E}">
        <p14:creationId xmlns:p14="http://schemas.microsoft.com/office/powerpoint/2010/main" val="295317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Fuzzy Logic</a:t>
            </a:r>
            <a:endParaRPr lang="en-US" dirty="0"/>
          </a:p>
        </p:txBody>
      </p:sp>
      <p:sp>
        <p:nvSpPr>
          <p:cNvPr id="3" name="Content Placeholder 2"/>
          <p:cNvSpPr>
            <a:spLocks noGrp="1"/>
          </p:cNvSpPr>
          <p:nvPr>
            <p:ph idx="1"/>
          </p:nvPr>
        </p:nvSpPr>
        <p:spPr>
          <a:xfrm>
            <a:off x="341195" y="1825624"/>
            <a:ext cx="11600596" cy="4820835"/>
          </a:xfrm>
        </p:spPr>
        <p:txBody>
          <a:bodyPr>
            <a:normAutofit fontScale="85000" lnSpcReduction="20000"/>
          </a:bodyPr>
          <a:lstStyle/>
          <a:p>
            <a:pPr lvl="0" algn="just"/>
            <a:r>
              <a:rPr lang="en-US" dirty="0"/>
              <a:t>Fuzzy logic is a form of many-valued logic in which the truth values of variables may be any real number between 0 and 1.</a:t>
            </a:r>
          </a:p>
          <a:p>
            <a:pPr lvl="0" algn="just"/>
            <a:r>
              <a:rPr lang="en-US" dirty="0"/>
              <a:t>By contrast, in Boolean logic, the truth values of variables may only be the integer values 0 or 1.</a:t>
            </a:r>
          </a:p>
          <a:p>
            <a:pPr lvl="0" algn="just"/>
            <a:r>
              <a:rPr lang="en-US" dirty="0"/>
              <a:t>Fuzzy logic has been employed to handle the concept of partial truth, where the truth value may range between completely true and completely false.</a:t>
            </a:r>
          </a:p>
          <a:p>
            <a:pPr lvl="0" algn="just"/>
            <a:r>
              <a:rPr lang="en-US" dirty="0"/>
              <a:t>Furthermore, when linguistic variables are used, these degrees may be managed by specific (membership) functions.</a:t>
            </a:r>
          </a:p>
          <a:p>
            <a:pPr lvl="0" algn="just"/>
            <a:r>
              <a:rPr lang="en-US" dirty="0"/>
              <a:t>In the standard Boolean definition for tall people are either tall or not and there must be a specific height that defines the boundary.</a:t>
            </a:r>
          </a:p>
          <a:p>
            <a:pPr lvl="0" algn="just"/>
            <a:r>
              <a:rPr lang="en-US" dirty="0"/>
              <a:t>Once set membership has been redefined in this way, it is possible to define a reasoning system based on the techniques for combining distributions.</a:t>
            </a:r>
          </a:p>
          <a:p>
            <a:pPr algn="just"/>
            <a:r>
              <a:rPr lang="en-US" dirty="0"/>
              <a:t>Such methods have been used in control systems for devices like trains, AC, and washing machines.</a:t>
            </a:r>
          </a:p>
        </p:txBody>
      </p:sp>
    </p:spTree>
    <p:extLst>
      <p:ext uri="{BB962C8B-B14F-4D97-AF65-F5344CB8AC3E}">
        <p14:creationId xmlns:p14="http://schemas.microsoft.com/office/powerpoint/2010/main" val="99761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lstStyle/>
          <a:p>
            <a:pPr lvl="0"/>
            <a:r>
              <a:rPr lang="en-US" dirty="0"/>
              <a:t>The concepts of Fuzzy Logic are extensively applied in business, finance, aerospace, defense, etc.</a:t>
            </a:r>
          </a:p>
          <a:p>
            <a:pPr lvl="0"/>
            <a:endParaRPr lang="en-US" dirty="0"/>
          </a:p>
          <a:p>
            <a:endParaRPr lang="en-US" dirty="0"/>
          </a:p>
        </p:txBody>
      </p:sp>
      <p:pic>
        <p:nvPicPr>
          <p:cNvPr id="4" name="image29.png"/>
          <p:cNvPicPr/>
          <p:nvPr/>
        </p:nvPicPr>
        <p:blipFill>
          <a:blip r:embed="rId2" cstate="print"/>
          <a:stretch>
            <a:fillRect/>
          </a:stretch>
        </p:blipFill>
        <p:spPr>
          <a:xfrm>
            <a:off x="838200" y="2080730"/>
            <a:ext cx="5526727" cy="3542148"/>
          </a:xfrm>
          <a:prstGeom prst="rect">
            <a:avLst/>
          </a:prstGeom>
        </p:spPr>
      </p:pic>
      <p:pic>
        <p:nvPicPr>
          <p:cNvPr id="5" name="image30.png"/>
          <p:cNvPicPr/>
          <p:nvPr/>
        </p:nvPicPr>
        <p:blipFill>
          <a:blip r:embed="rId3" cstate="print"/>
          <a:stretch>
            <a:fillRect/>
          </a:stretch>
        </p:blipFill>
        <p:spPr>
          <a:xfrm>
            <a:off x="7142450" y="2080730"/>
            <a:ext cx="4308021" cy="3037180"/>
          </a:xfrm>
          <a:prstGeom prst="rect">
            <a:avLst/>
          </a:prstGeom>
        </p:spPr>
      </p:pic>
    </p:spTree>
    <p:extLst>
      <p:ext uri="{BB962C8B-B14F-4D97-AF65-F5344CB8AC3E}">
        <p14:creationId xmlns:p14="http://schemas.microsoft.com/office/powerpoint/2010/main" val="78280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7</a:t>
            </a:r>
          </a:p>
        </p:txBody>
      </p:sp>
      <p:sp>
        <p:nvSpPr>
          <p:cNvPr id="5" name="Text Placeholder 4"/>
          <p:cNvSpPr>
            <a:spLocks noGrp="1"/>
          </p:cNvSpPr>
          <p:nvPr>
            <p:ph type="body" idx="1"/>
          </p:nvPr>
        </p:nvSpPr>
        <p:spPr/>
        <p:txBody>
          <a:bodyPr/>
          <a:lstStyle/>
          <a:p>
            <a:endParaRPr lang="en-US" dirty="0"/>
          </a:p>
          <a:p>
            <a:r>
              <a:rPr lang="en-US" dirty="0"/>
              <a:t>Statistical Reasoning	</a:t>
            </a:r>
          </a:p>
          <a:p>
            <a:endParaRPr lang="en-US" dirty="0"/>
          </a:p>
        </p:txBody>
      </p:sp>
    </p:spTree>
    <p:extLst>
      <p:ext uri="{BB962C8B-B14F-4D97-AF65-F5344CB8AC3E}">
        <p14:creationId xmlns:p14="http://schemas.microsoft.com/office/powerpoint/2010/main" val="31931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t>In above image, the meanings of the expressions cold, warm, and hot are represented by functions mapping a temperature scale.</a:t>
            </a:r>
          </a:p>
          <a:p>
            <a:pPr lvl="0" algn="just"/>
            <a:r>
              <a:rPr lang="en-US" dirty="0"/>
              <a:t>A point on that scale has three "truth values"—one for each of the three functions.</a:t>
            </a:r>
          </a:p>
          <a:p>
            <a:pPr lvl="0" algn="just"/>
            <a:r>
              <a:rPr lang="en-US" dirty="0"/>
              <a:t>The vertical line in the image represents a particular temperature that the three arrows (truth values) gauge.</a:t>
            </a:r>
          </a:p>
          <a:p>
            <a:pPr lvl="0" algn="just"/>
            <a:r>
              <a:rPr lang="en-US" dirty="0"/>
              <a:t>Since the red arrow points to zero, this temperature may be interpreted as "not hot". The orange arrow (pointing at 0.2) may describe it as "slightly warm" and the blue arrow (pointing at 0.8) "fairly cold".</a:t>
            </a:r>
          </a:p>
          <a:p>
            <a:pPr algn="just"/>
            <a:endParaRPr lang="en-US" dirty="0"/>
          </a:p>
        </p:txBody>
      </p:sp>
    </p:spTree>
    <p:extLst>
      <p:ext uri="{BB962C8B-B14F-4D97-AF65-F5344CB8AC3E}">
        <p14:creationId xmlns:p14="http://schemas.microsoft.com/office/powerpoint/2010/main" val="104105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300251"/>
            <a:ext cx="11423176" cy="6277970"/>
          </a:xfrm>
        </p:spPr>
        <p:txBody>
          <a:bodyPr>
            <a:normAutofit/>
          </a:bodyPr>
          <a:lstStyle/>
          <a:p>
            <a:pPr algn="just"/>
            <a:r>
              <a:rPr lang="en-US" b="1" dirty="0"/>
              <a:t>Fuzzy Sets and Membership function</a:t>
            </a:r>
          </a:p>
          <a:p>
            <a:pPr lvl="0" algn="just"/>
            <a:r>
              <a:rPr lang="en-US" dirty="0"/>
              <a:t>Fuzzy logic is a set of mathematical principles for knowledge representation based on degrees of membership rather than on crisp membership of classical binary logic.</a:t>
            </a:r>
          </a:p>
          <a:p>
            <a:pPr lvl="0" algn="just"/>
            <a:r>
              <a:rPr lang="en-US" dirty="0"/>
              <a:t>Unlike two-valued Boolean logic, fuzzy logic is multi-valued. It deals with degrees of membership.</a:t>
            </a:r>
          </a:p>
          <a:p>
            <a:pPr lvl="0" algn="just"/>
            <a:r>
              <a:rPr lang="en-US" dirty="0"/>
              <a:t>The concept of a set is fundamental to mathematics. Crisp set theory is governed by a logic that uses one of only two values: true or false.</a:t>
            </a:r>
          </a:p>
          <a:p>
            <a:pPr lvl="0" algn="just"/>
            <a:r>
              <a:rPr lang="en-US" dirty="0"/>
              <a:t>This logic cannot represent vague concepts, and therefore fails to give the answers on the inconsistencies.</a:t>
            </a:r>
          </a:p>
          <a:p>
            <a:pPr lvl="0" algn="just"/>
            <a:r>
              <a:rPr lang="en-US" dirty="0"/>
              <a:t>In fuzzy set theory, an element is with a certain degree of membership. Thus, a proposition is not either true or false, but may be partly true (or partly false) to any degree.</a:t>
            </a:r>
          </a:p>
          <a:p>
            <a:pPr algn="just"/>
            <a:r>
              <a:rPr lang="en-US" dirty="0"/>
              <a:t>This degree is usually taken as a real number in the interval [0,1].</a:t>
            </a:r>
          </a:p>
        </p:txBody>
      </p:sp>
    </p:spTree>
    <p:extLst>
      <p:ext uri="{BB962C8B-B14F-4D97-AF65-F5344CB8AC3E}">
        <p14:creationId xmlns:p14="http://schemas.microsoft.com/office/powerpoint/2010/main" val="278038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4"/>
            <a:ext cx="10515600" cy="6346209"/>
          </a:xfrm>
        </p:spPr>
        <p:txBody>
          <a:bodyPr>
            <a:normAutofit/>
          </a:bodyPr>
          <a:lstStyle/>
          <a:p>
            <a:pPr lvl="0"/>
            <a:r>
              <a:rPr lang="en-US" dirty="0"/>
              <a:t>The classical example in fuzzy sets is tall men. The elements of the fuzzy set “tall men” are all men, but their degrees of membership depend on their height.</a:t>
            </a:r>
          </a:p>
          <a:p>
            <a:pPr lvl="0"/>
            <a:endParaRPr lang="en-US" dirty="0"/>
          </a:p>
          <a:p>
            <a:pPr lvl="0"/>
            <a:endParaRPr lang="en-US" dirty="0"/>
          </a:p>
          <a:p>
            <a:pPr lvl="0"/>
            <a:endParaRPr lang="en-US" dirty="0"/>
          </a:p>
          <a:p>
            <a:pPr lvl="0"/>
            <a:endParaRPr lang="en-US" dirty="0"/>
          </a:p>
          <a:p>
            <a:pPr lvl="0"/>
            <a:endParaRPr lang="en-US" dirty="0"/>
          </a:p>
          <a:p>
            <a:pPr lvl="0"/>
            <a:r>
              <a:rPr lang="en-US" dirty="0"/>
              <a:t>In the classical logic, we have a crisp set in which if we ask the question: Is the man tall? Then the tall men are above 180, and not tall men are below 180.</a:t>
            </a:r>
          </a:p>
          <a:p>
            <a:r>
              <a:rPr lang="en-US" dirty="0"/>
              <a:t>Fuzzy set asks the question: How tall is the man? The tall is partial membership in the fuzzy set, e.g. Mike is 0.9 tall.</a:t>
            </a:r>
          </a:p>
          <a:p>
            <a:pPr lvl="0"/>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2969455"/>
              </p:ext>
            </p:extLst>
          </p:nvPr>
        </p:nvGraphicFramePr>
        <p:xfrm>
          <a:off x="3657599" y="1514904"/>
          <a:ext cx="4544707" cy="2251879"/>
        </p:xfrm>
        <a:graphic>
          <a:graphicData uri="http://schemas.openxmlformats.org/drawingml/2006/table">
            <a:tbl>
              <a:tblPr firstRow="1" firstCol="1" lastRow="1" lastCol="1" bandRow="1" bandCol="1">
                <a:tableStyleId>{5940675A-B579-460E-94D1-54222C63F5DA}</a:tableStyleId>
              </a:tblPr>
              <a:tblGrid>
                <a:gridCol w="903871">
                  <a:extLst>
                    <a:ext uri="{9D8B030D-6E8A-4147-A177-3AD203B41FA5}">
                      <a16:colId xmlns:a16="http://schemas.microsoft.com/office/drawing/2014/main" val="20000"/>
                    </a:ext>
                  </a:extLst>
                </a:gridCol>
                <a:gridCol w="1213612">
                  <a:extLst>
                    <a:ext uri="{9D8B030D-6E8A-4147-A177-3AD203B41FA5}">
                      <a16:colId xmlns:a16="http://schemas.microsoft.com/office/drawing/2014/main" val="20001"/>
                    </a:ext>
                  </a:extLst>
                </a:gridCol>
                <a:gridCol w="1213612">
                  <a:extLst>
                    <a:ext uri="{9D8B030D-6E8A-4147-A177-3AD203B41FA5}">
                      <a16:colId xmlns:a16="http://schemas.microsoft.com/office/drawing/2014/main" val="20002"/>
                    </a:ext>
                  </a:extLst>
                </a:gridCol>
                <a:gridCol w="1213612">
                  <a:extLst>
                    <a:ext uri="{9D8B030D-6E8A-4147-A177-3AD203B41FA5}">
                      <a16:colId xmlns:a16="http://schemas.microsoft.com/office/drawing/2014/main" val="20003"/>
                    </a:ext>
                  </a:extLst>
                </a:gridCol>
              </a:tblGrid>
              <a:tr h="320912">
                <a:tc rowSpan="2">
                  <a:txBody>
                    <a:bodyPr/>
                    <a:lstStyle/>
                    <a:p>
                      <a:pPr marL="173355" marR="0">
                        <a:lnSpc>
                          <a:spcPts val="1460"/>
                        </a:lnSpc>
                        <a:spcBef>
                          <a:spcPts val="0"/>
                        </a:spcBef>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2">
                  <a:txBody>
                    <a:bodyPr/>
                    <a:lstStyle/>
                    <a:p>
                      <a:pPr marL="87630" marR="0">
                        <a:lnSpc>
                          <a:spcPts val="1460"/>
                        </a:lnSpc>
                        <a:spcBef>
                          <a:spcPts val="0"/>
                        </a:spcBef>
                        <a:spcAft>
                          <a:spcPts val="0"/>
                        </a:spcAft>
                      </a:pPr>
                      <a:r>
                        <a:rPr lang="en-US" sz="1800">
                          <a:effectLst/>
                        </a:rPr>
                        <a:t>Height in cm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gridSpan="2">
                  <a:txBody>
                    <a:bodyPr/>
                    <a:lstStyle/>
                    <a:p>
                      <a:pPr marL="69215" marR="0">
                        <a:lnSpc>
                          <a:spcPts val="1360"/>
                        </a:lnSpc>
                        <a:spcBef>
                          <a:spcPts val="0"/>
                        </a:spcBef>
                        <a:spcAft>
                          <a:spcPts val="0"/>
                        </a:spcAft>
                      </a:pPr>
                      <a:r>
                        <a:rPr lang="en-US" sz="1800">
                          <a:effectLst/>
                        </a:rPr>
                        <a:t>Degree of Membership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10000"/>
                  </a:ext>
                </a:extLst>
              </a:tr>
              <a:tr h="320912">
                <a:tc vMerge="1">
                  <a:txBody>
                    <a:bodyPr/>
                    <a:lstStyle/>
                    <a:p>
                      <a:endParaRPr lang="en-US"/>
                    </a:p>
                  </a:txBody>
                  <a:tcPr/>
                </a:tc>
                <a:tc vMerge="1">
                  <a:txBody>
                    <a:bodyPr/>
                    <a:lstStyle/>
                    <a:p>
                      <a:endParaRPr lang="en-US"/>
                    </a:p>
                  </a:txBody>
                  <a:tcPr/>
                </a:tc>
                <a:tc>
                  <a:txBody>
                    <a:bodyPr/>
                    <a:lstStyle/>
                    <a:p>
                      <a:pPr marL="142240" marR="139700" algn="ctr">
                        <a:lnSpc>
                          <a:spcPts val="1360"/>
                        </a:lnSpc>
                        <a:spcBef>
                          <a:spcPts val="0"/>
                        </a:spcBef>
                        <a:spcAft>
                          <a:spcPts val="0"/>
                        </a:spcAft>
                      </a:pPr>
                      <a:r>
                        <a:rPr lang="en-US" sz="1800">
                          <a:effectLst/>
                        </a:rPr>
                        <a:t>Crisp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7180" algn="ctr">
                        <a:lnSpc>
                          <a:spcPts val="1360"/>
                        </a:lnSpc>
                        <a:spcBef>
                          <a:spcPts val="0"/>
                        </a:spcBef>
                        <a:spcAft>
                          <a:spcPts val="0"/>
                        </a:spcAft>
                      </a:pPr>
                      <a:r>
                        <a:rPr lang="en-US" sz="1800">
                          <a:effectLst/>
                        </a:rPr>
                        <a:t>Fuzzy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20912">
                <a:tc>
                  <a:txBody>
                    <a:bodyPr/>
                    <a:lstStyle/>
                    <a:p>
                      <a:pPr marL="192405" marR="187960" algn="ctr">
                        <a:lnSpc>
                          <a:spcPts val="1360"/>
                        </a:lnSpc>
                        <a:spcBef>
                          <a:spcPts val="0"/>
                        </a:spcBef>
                        <a:spcAft>
                          <a:spcPts val="0"/>
                        </a:spcAft>
                      </a:pPr>
                      <a:r>
                        <a:rPr lang="en-US" sz="1800">
                          <a:effectLst/>
                        </a:rPr>
                        <a:t>John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5275" algn="ctr">
                        <a:lnSpc>
                          <a:spcPts val="1360"/>
                        </a:lnSpc>
                        <a:spcBef>
                          <a:spcPts val="0"/>
                        </a:spcBef>
                        <a:spcAft>
                          <a:spcPts val="0"/>
                        </a:spcAft>
                      </a:pPr>
                      <a:r>
                        <a:rPr lang="en-US" sz="1800" dirty="0">
                          <a:effectLst/>
                        </a:rPr>
                        <a:t>208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05" marR="0" algn="ctr">
                        <a:lnSpc>
                          <a:spcPts val="136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35" marR="0" algn="ctr">
                        <a:lnSpc>
                          <a:spcPts val="136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23110">
                <a:tc>
                  <a:txBody>
                    <a:bodyPr/>
                    <a:lstStyle/>
                    <a:p>
                      <a:pPr marL="192405" marR="185420" algn="ctr">
                        <a:lnSpc>
                          <a:spcPts val="1365"/>
                        </a:lnSpc>
                        <a:spcBef>
                          <a:spcPts val="5"/>
                        </a:spcBef>
                        <a:spcAft>
                          <a:spcPts val="0"/>
                        </a:spcAft>
                      </a:pPr>
                      <a:r>
                        <a:rPr lang="en-US" sz="1800">
                          <a:effectLst/>
                        </a:rPr>
                        <a:t>Tom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5275" algn="ctr">
                        <a:lnSpc>
                          <a:spcPts val="1365"/>
                        </a:lnSpc>
                        <a:spcBef>
                          <a:spcPts val="5"/>
                        </a:spcBef>
                        <a:spcAft>
                          <a:spcPts val="0"/>
                        </a:spcAft>
                      </a:pPr>
                      <a:r>
                        <a:rPr lang="en-US" sz="1800">
                          <a:effectLst/>
                        </a:rPr>
                        <a:t>181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05" marR="0" algn="ctr">
                        <a:lnSpc>
                          <a:spcPts val="1365"/>
                        </a:lnSpc>
                        <a:spcBef>
                          <a:spcPts val="5"/>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7815" marR="297180" algn="ctr">
                        <a:lnSpc>
                          <a:spcPts val="1365"/>
                        </a:lnSpc>
                        <a:spcBef>
                          <a:spcPts val="5"/>
                        </a:spcBef>
                        <a:spcAft>
                          <a:spcPts val="0"/>
                        </a:spcAft>
                      </a:pPr>
                      <a:r>
                        <a:rPr lang="en-US" sz="1800">
                          <a:effectLst/>
                        </a:rPr>
                        <a:t>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20912">
                <a:tc>
                  <a:txBody>
                    <a:bodyPr/>
                    <a:lstStyle/>
                    <a:p>
                      <a:pPr marL="191770" marR="189230" algn="ctr">
                        <a:lnSpc>
                          <a:spcPts val="1360"/>
                        </a:lnSpc>
                        <a:spcBef>
                          <a:spcPts val="0"/>
                        </a:spcBef>
                        <a:spcAft>
                          <a:spcPts val="0"/>
                        </a:spcAft>
                      </a:pPr>
                      <a:r>
                        <a:rPr lang="en-US" sz="1800">
                          <a:effectLst/>
                        </a:rPr>
                        <a:t>Bob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5275" algn="ctr">
                        <a:lnSpc>
                          <a:spcPts val="1360"/>
                        </a:lnSpc>
                        <a:spcBef>
                          <a:spcPts val="0"/>
                        </a:spcBef>
                        <a:spcAft>
                          <a:spcPts val="0"/>
                        </a:spcAft>
                      </a:pPr>
                      <a:r>
                        <a:rPr lang="en-US" sz="1800">
                          <a:effectLst/>
                        </a:rPr>
                        <a:t>152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05" marR="0" algn="ctr">
                        <a:lnSpc>
                          <a:spcPts val="1360"/>
                        </a:lnSpc>
                        <a:spcBef>
                          <a:spcPts val="0"/>
                        </a:spcBef>
                        <a:spcAft>
                          <a:spcPts val="0"/>
                        </a:spcAft>
                      </a:pPr>
                      <a:r>
                        <a:rPr lang="en-US" sz="18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7815" marR="297180" algn="ctr">
                        <a:lnSpc>
                          <a:spcPts val="1360"/>
                        </a:lnSpc>
                        <a:spcBef>
                          <a:spcPts val="0"/>
                        </a:spcBef>
                        <a:spcAft>
                          <a:spcPts val="0"/>
                        </a:spcAft>
                      </a:pPr>
                      <a:r>
                        <a:rPr lang="en-US" sz="1800">
                          <a:effectLst/>
                        </a:rPr>
                        <a:t>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20912">
                <a:tc>
                  <a:txBody>
                    <a:bodyPr/>
                    <a:lstStyle/>
                    <a:p>
                      <a:pPr marL="192405" marR="189230" algn="ctr">
                        <a:lnSpc>
                          <a:spcPts val="1360"/>
                        </a:lnSpc>
                        <a:spcBef>
                          <a:spcPts val="0"/>
                        </a:spcBef>
                        <a:spcAft>
                          <a:spcPts val="0"/>
                        </a:spcAft>
                      </a:pPr>
                      <a:r>
                        <a:rPr lang="en-US" sz="1800">
                          <a:effectLst/>
                        </a:rPr>
                        <a:t>Mike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5275" algn="ctr">
                        <a:lnSpc>
                          <a:spcPts val="1360"/>
                        </a:lnSpc>
                        <a:spcBef>
                          <a:spcPts val="0"/>
                        </a:spcBef>
                        <a:spcAft>
                          <a:spcPts val="0"/>
                        </a:spcAft>
                      </a:pPr>
                      <a:r>
                        <a:rPr lang="en-US" sz="1800">
                          <a:effectLst/>
                        </a:rPr>
                        <a:t>198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05" marR="0" algn="ctr">
                        <a:lnSpc>
                          <a:spcPts val="136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7815" marR="297180" algn="ctr">
                        <a:lnSpc>
                          <a:spcPts val="1360"/>
                        </a:lnSpc>
                        <a:spcBef>
                          <a:spcPts val="0"/>
                        </a:spcBef>
                        <a:spcAft>
                          <a:spcPts val="0"/>
                        </a:spcAft>
                      </a:pPr>
                      <a:r>
                        <a:rPr lang="en-US" sz="1800">
                          <a:effectLst/>
                        </a:rPr>
                        <a:t>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324209">
                <a:tc>
                  <a:txBody>
                    <a:bodyPr/>
                    <a:lstStyle/>
                    <a:p>
                      <a:pPr marL="192405" marR="188595" algn="ctr">
                        <a:lnSpc>
                          <a:spcPts val="1375"/>
                        </a:lnSpc>
                        <a:spcBef>
                          <a:spcPts val="0"/>
                        </a:spcBef>
                        <a:spcAft>
                          <a:spcPts val="0"/>
                        </a:spcAft>
                      </a:pPr>
                      <a:r>
                        <a:rPr lang="en-US" sz="1800">
                          <a:effectLst/>
                        </a:rPr>
                        <a:t>Billy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8450" marR="295275" algn="ctr">
                        <a:lnSpc>
                          <a:spcPts val="1375"/>
                        </a:lnSpc>
                        <a:spcBef>
                          <a:spcPts val="0"/>
                        </a:spcBef>
                        <a:spcAft>
                          <a:spcPts val="0"/>
                        </a:spcAft>
                      </a:pPr>
                      <a:r>
                        <a:rPr lang="en-US" sz="1800">
                          <a:effectLst/>
                        </a:rPr>
                        <a:t>158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05" marR="0" algn="ctr">
                        <a:lnSpc>
                          <a:spcPts val="1375"/>
                        </a:lnSpc>
                        <a:spcBef>
                          <a:spcPts val="0"/>
                        </a:spcBef>
                        <a:spcAft>
                          <a:spcPts val="0"/>
                        </a:spcAft>
                      </a:pPr>
                      <a:r>
                        <a:rPr lang="en-US" sz="18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97815" marR="297180" algn="ctr">
                        <a:lnSpc>
                          <a:spcPts val="1375"/>
                        </a:lnSpc>
                        <a:spcBef>
                          <a:spcPts val="0"/>
                        </a:spcBef>
                        <a:spcAft>
                          <a:spcPts val="0"/>
                        </a:spcAft>
                      </a:pPr>
                      <a:r>
                        <a:rPr lang="en-US" sz="1800" dirty="0">
                          <a:effectLst/>
                        </a:rPr>
                        <a:t>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9853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Introduction</a:t>
            </a:r>
            <a:endParaRPr lang="en-US" dirty="0"/>
          </a:p>
        </p:txBody>
      </p:sp>
      <p:sp>
        <p:nvSpPr>
          <p:cNvPr id="5" name="Content Placeholder 4"/>
          <p:cNvSpPr>
            <a:spLocks noGrp="1"/>
          </p:cNvSpPr>
          <p:nvPr>
            <p:ph idx="1"/>
          </p:nvPr>
        </p:nvSpPr>
        <p:spPr>
          <a:xfrm>
            <a:off x="838200" y="1392072"/>
            <a:ext cx="10515600" cy="5268035"/>
          </a:xfrm>
        </p:spPr>
        <p:txBody>
          <a:bodyPr>
            <a:normAutofit fontScale="85000" lnSpcReduction="20000"/>
          </a:bodyPr>
          <a:lstStyle/>
          <a:p>
            <a:pPr lvl="0"/>
            <a:r>
              <a:rPr lang="en-US" dirty="0"/>
              <a:t>We have described several representation techniques that can be used to model belief systems in which, at any given point in time, a particular fact is believed to be true, believed to be false or not considered to be either.</a:t>
            </a:r>
          </a:p>
          <a:p>
            <a:pPr lvl="0"/>
            <a:r>
              <a:rPr lang="en-US" dirty="0"/>
              <a:t>But for some kinds, it is useful to be able to describe beliefs that are not certain but for which there is some supporting evidence.</a:t>
            </a:r>
          </a:p>
          <a:p>
            <a:pPr lvl="0"/>
            <a:r>
              <a:rPr lang="en-US" dirty="0"/>
              <a:t>For example, problems that contain genuine randomness. E.g. Card Games</a:t>
            </a:r>
          </a:p>
          <a:p>
            <a:pPr lvl="0"/>
            <a:r>
              <a:rPr lang="en-US" dirty="0"/>
              <a:t>Problems that could, in principle be modeled using the techniques that we used in uncertainty.</a:t>
            </a:r>
          </a:p>
          <a:p>
            <a:pPr lvl="0"/>
            <a:r>
              <a:rPr lang="en-US" dirty="0"/>
              <a:t>For such problems, statistical measures may serve a very useful function as summaries of the world; rather than looking for all possible exceptions we can use a numerical summary that tells us how often an exception of some sort can be expected to occur.</a:t>
            </a:r>
          </a:p>
          <a:p>
            <a:pPr lvl="0"/>
            <a:r>
              <a:rPr lang="en-US" dirty="0"/>
              <a:t>This is useful for dealing with problems where there is randomness and unpredictability (such as in games of chance) and also for dealing with problems where we could, if we had sufficient information, work out exactly what is true.</a:t>
            </a:r>
          </a:p>
          <a:p>
            <a:pPr lvl="0"/>
            <a:r>
              <a:rPr lang="en-US" dirty="0"/>
              <a:t>To do all this in a principled way requires techniques for probabilistic reasoning.</a:t>
            </a:r>
          </a:p>
          <a:p>
            <a:endParaRPr lang="en-US" dirty="0"/>
          </a:p>
        </p:txBody>
      </p:sp>
    </p:spTree>
    <p:extLst>
      <p:ext uri="{BB962C8B-B14F-4D97-AF65-F5344CB8AC3E}">
        <p14:creationId xmlns:p14="http://schemas.microsoft.com/office/powerpoint/2010/main" val="405085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Statistical Reasoning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Probability &amp; </a:t>
            </a:r>
            <a:r>
              <a:rPr lang="en-US" b="1" dirty="0">
                <a:highlight>
                  <a:srgbClr val="FFFF00"/>
                </a:highlight>
              </a:rPr>
              <a:t>Bayes Theorem</a:t>
            </a:r>
          </a:p>
          <a:p>
            <a:pPr lvl="0"/>
            <a:r>
              <a:rPr lang="en-US" dirty="0"/>
              <a:t>In probability theory, Bayes' theorem or Bayes' rule describes the probability of an event, based on the prior knowledge of conditions that might be related to the event.</a:t>
            </a:r>
          </a:p>
          <a:p>
            <a:pPr lvl="0"/>
            <a:r>
              <a:rPr lang="en-US" dirty="0"/>
              <a:t>The Bayes’ theorem is expressed in the following formula:</a:t>
            </a:r>
          </a:p>
          <a:p>
            <a:pPr lvl="0"/>
            <a:endParaRPr lang="en-US" dirty="0"/>
          </a:p>
          <a:p>
            <a:pPr lvl="0"/>
            <a:r>
              <a:rPr lang="en-US" dirty="0"/>
              <a:t>Where,</a:t>
            </a:r>
            <a:endParaRPr lang="en-US" sz="2400" dirty="0"/>
          </a:p>
          <a:p>
            <a:pPr lvl="1"/>
            <a:r>
              <a:rPr lang="en-US" dirty="0"/>
              <a:t>P(A|B) – the probability of event A occurring, given that event B has occurred</a:t>
            </a:r>
            <a:endParaRPr lang="en-US" sz="2000" dirty="0"/>
          </a:p>
          <a:p>
            <a:pPr lvl="1"/>
            <a:r>
              <a:rPr lang="en-US" dirty="0"/>
              <a:t>P(B|A) – the probability of event B occurring, given that event A has occurred</a:t>
            </a:r>
            <a:endParaRPr lang="en-US" sz="2000" dirty="0"/>
          </a:p>
          <a:p>
            <a:pPr lvl="1"/>
            <a:r>
              <a:rPr lang="en-US" dirty="0"/>
              <a:t>P(A) – the probability of event A</a:t>
            </a:r>
            <a:endParaRPr lang="en-US" sz="2000" dirty="0"/>
          </a:p>
          <a:p>
            <a:pPr lvl="1"/>
            <a:r>
              <a:rPr lang="en-US" dirty="0"/>
              <a:t>P(B) – the probability of event B</a:t>
            </a:r>
            <a:endParaRPr lang="en-US" sz="2000" dirty="0"/>
          </a:p>
          <a:p>
            <a:pPr lvl="0"/>
            <a:endParaRPr lang="en-US" dirty="0"/>
          </a:p>
          <a:p>
            <a:endParaRPr lang="en-US" dirty="0"/>
          </a:p>
        </p:txBody>
      </p:sp>
      <p:sp>
        <p:nvSpPr>
          <p:cNvPr id="16" name="Rectangle 15"/>
          <p:cNvSpPr/>
          <p:nvPr/>
        </p:nvSpPr>
        <p:spPr>
          <a:xfrm>
            <a:off x="3048000" y="4115769"/>
            <a:ext cx="6096000" cy="646331"/>
          </a:xfrm>
          <a:prstGeom prst="rect">
            <a:avLst/>
          </a:prstGeom>
        </p:spPr>
        <p:txBody>
          <a:bodyPr>
            <a:spAutoFit/>
          </a:bodyPr>
          <a:lstStyle/>
          <a:p>
            <a:r>
              <a:rPr lang="en-US" dirty="0">
                <a:highlight>
                  <a:srgbClr val="FFFF00"/>
                </a:highlight>
              </a:rPr>
              <a:t>𝑃(𝐴|𝐵) = 𝑃(𝐵|𝐴) ∙ 𝑃(𝐴)</a:t>
            </a:r>
          </a:p>
          <a:p>
            <a:r>
              <a:rPr lang="en-US" dirty="0">
                <a:highlight>
                  <a:srgbClr val="FFFF00"/>
                </a:highlight>
              </a:rPr>
              <a:t>	         𝑃(𝐵)</a:t>
            </a:r>
          </a:p>
        </p:txBody>
      </p:sp>
      <p:cxnSp>
        <p:nvCxnSpPr>
          <p:cNvPr id="18" name="Straight Connector 17"/>
          <p:cNvCxnSpPr/>
          <p:nvPr/>
        </p:nvCxnSpPr>
        <p:spPr>
          <a:xfrm>
            <a:off x="4094328" y="4438934"/>
            <a:ext cx="121465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31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917656"/>
          </a:xfrm>
        </p:spPr>
        <p:txBody>
          <a:bodyPr>
            <a:normAutofit/>
          </a:bodyPr>
          <a:lstStyle/>
          <a:p>
            <a:pPr lvl="0" algn="just"/>
            <a:r>
              <a:rPr lang="en-US" dirty="0"/>
              <a:t>Suppose in a school with 100 students. Out of those 55 students study math (event A), 25 study biology (event B), and 20 study both.</a:t>
            </a:r>
            <a:endParaRPr lang="en-US" sz="2400" dirty="0"/>
          </a:p>
          <a:p>
            <a:pPr lvl="0" algn="just"/>
            <a:r>
              <a:rPr lang="en-US" dirty="0"/>
              <a:t>Here,</a:t>
            </a:r>
            <a:endParaRPr lang="en-US" sz="2400" dirty="0"/>
          </a:p>
          <a:p>
            <a:pPr lvl="1" algn="just"/>
            <a:r>
              <a:rPr lang="en-US" dirty="0"/>
              <a:t>P(A|B) = probability that a student studies math given that he studies biology</a:t>
            </a:r>
            <a:endParaRPr lang="en-US" sz="2000" dirty="0"/>
          </a:p>
          <a:p>
            <a:pPr lvl="1" algn="just"/>
            <a:r>
              <a:rPr lang="en-US" dirty="0"/>
              <a:t>P(B|A) = probability that a student studies biology given that he studies math</a:t>
            </a:r>
            <a:endParaRPr lang="en-US" sz="2000" dirty="0"/>
          </a:p>
          <a:p>
            <a:pPr lvl="0" algn="just"/>
            <a:r>
              <a:rPr lang="en-US" dirty="0"/>
              <a:t>Now suppose, if we want to find what is the probability that a student selected randomly studies </a:t>
            </a:r>
            <a:r>
              <a:rPr lang="en-US" dirty="0">
                <a:highlight>
                  <a:srgbClr val="FFFF00"/>
                </a:highlight>
              </a:rPr>
              <a:t>math </a:t>
            </a:r>
            <a:r>
              <a:rPr lang="en-US" dirty="0"/>
              <a:t>given that he studies </a:t>
            </a:r>
            <a:r>
              <a:rPr lang="en-US" dirty="0">
                <a:highlight>
                  <a:srgbClr val="FFFF00"/>
                </a:highlight>
              </a:rPr>
              <a:t>biology</a:t>
            </a:r>
            <a:r>
              <a:rPr lang="en-US" dirty="0"/>
              <a:t> also?</a:t>
            </a:r>
            <a:endParaRPr lang="en-US" sz="2400" dirty="0"/>
          </a:p>
          <a:p>
            <a:pPr lvl="0" algn="just"/>
            <a:r>
              <a:rPr lang="en-US" dirty="0"/>
              <a:t>As per the Condition probability definition:</a:t>
            </a:r>
            <a:endParaRPr lang="en-US" sz="2400" dirty="0"/>
          </a:p>
          <a:p>
            <a:pPr algn="just"/>
            <a:r>
              <a:rPr lang="en-US" dirty="0"/>
              <a:t>(A given B)  : </a:t>
            </a:r>
            <a:r>
              <a:rPr lang="en-US" dirty="0">
                <a:highlight>
                  <a:srgbClr val="FFFF00"/>
                </a:highlight>
              </a:rPr>
              <a:t>𝑃(𝐴|𝐵)   =   𝑃(𝐴 ∩ 𝐵) / 𝑃(𝐵)</a:t>
            </a:r>
          </a:p>
          <a:p>
            <a:pPr algn="just"/>
            <a:r>
              <a:rPr lang="en-US" dirty="0"/>
              <a:t>(B given A) : </a:t>
            </a:r>
            <a:r>
              <a:rPr lang="en-US" dirty="0">
                <a:highlight>
                  <a:srgbClr val="FFFF00"/>
                </a:highlight>
              </a:rPr>
              <a:t>𝑃(𝐵|𝐴)  =   𝑃(𝐴 ∩ 𝐵) / 𝑃(𝐴)</a:t>
            </a:r>
          </a:p>
          <a:p>
            <a:pPr algn="just"/>
            <a:endParaRPr lang="en-US" dirty="0"/>
          </a:p>
        </p:txBody>
      </p:sp>
    </p:spTree>
    <p:extLst>
      <p:ext uri="{BB962C8B-B14F-4D97-AF65-F5344CB8AC3E}">
        <p14:creationId xmlns:p14="http://schemas.microsoft.com/office/powerpoint/2010/main" val="322318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Applying Bayes' Theorem,</a:t>
            </a:r>
            <a:endParaRPr lang="en-US" sz="2400" dirty="0"/>
          </a:p>
          <a:p>
            <a:endParaRPr lang="en-US" dirty="0"/>
          </a:p>
          <a:p>
            <a:endParaRPr lang="en-US" dirty="0"/>
          </a:p>
          <a:p>
            <a:endParaRPr lang="en-US" dirty="0"/>
          </a:p>
          <a:p>
            <a:endParaRPr lang="en-US" dirty="0"/>
          </a:p>
          <a:p>
            <a:endParaRPr lang="en-US" dirty="0"/>
          </a:p>
          <a:p>
            <a:endParaRPr lang="en-US" dirty="0"/>
          </a:p>
          <a:p>
            <a:pPr lvl="0"/>
            <a:r>
              <a:rPr lang="en-US" dirty="0"/>
              <a:t>Bayes’ theorem is used in various disciplines like statistics, medicine, management, different fields of finance, etc.</a:t>
            </a:r>
          </a:p>
          <a:p>
            <a:r>
              <a:rPr lang="en-US" dirty="0"/>
              <a:t>                  </a:t>
            </a:r>
          </a:p>
        </p:txBody>
      </p:sp>
      <p:sp>
        <p:nvSpPr>
          <p:cNvPr id="14" name="Rectangle 13"/>
          <p:cNvSpPr/>
          <p:nvPr/>
        </p:nvSpPr>
        <p:spPr>
          <a:xfrm>
            <a:off x="2668134" y="2368649"/>
            <a:ext cx="6096000" cy="646331"/>
          </a:xfrm>
          <a:prstGeom prst="rect">
            <a:avLst/>
          </a:prstGeom>
        </p:spPr>
        <p:txBody>
          <a:bodyPr>
            <a:spAutoFit/>
          </a:bodyPr>
          <a:lstStyle/>
          <a:p>
            <a:r>
              <a:rPr lang="en-US" dirty="0"/>
              <a:t>𝑃(𝐴|𝐵) = 𝑃(𝐵|𝐴) ∙ 𝑃(𝐴)</a:t>
            </a:r>
          </a:p>
          <a:p>
            <a:r>
              <a:rPr lang="en-US" dirty="0"/>
              <a:t>                           𝑃(𝐵)</a:t>
            </a:r>
          </a:p>
        </p:txBody>
      </p:sp>
      <p:cxnSp>
        <p:nvCxnSpPr>
          <p:cNvPr id="16" name="Straight Connector 15"/>
          <p:cNvCxnSpPr/>
          <p:nvPr/>
        </p:nvCxnSpPr>
        <p:spPr>
          <a:xfrm>
            <a:off x="3712191" y="2688607"/>
            <a:ext cx="1255594" cy="1364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2583976" y="3091712"/>
            <a:ext cx="6096000" cy="646331"/>
          </a:xfrm>
          <a:prstGeom prst="rect">
            <a:avLst/>
          </a:prstGeom>
        </p:spPr>
        <p:txBody>
          <a:bodyPr>
            <a:spAutoFit/>
          </a:bodyPr>
          <a:lstStyle/>
          <a:p>
            <a:r>
              <a:rPr lang="en-US" dirty="0"/>
              <a:t>𝑃(𝐴|𝐵) = (0.20) ∙ (0.55) =  0.8</a:t>
            </a:r>
          </a:p>
          <a:p>
            <a:r>
              <a:rPr lang="en-US" dirty="0"/>
              <a:t>                  (0.55). (0.25)</a:t>
            </a:r>
          </a:p>
        </p:txBody>
      </p:sp>
      <p:cxnSp>
        <p:nvCxnSpPr>
          <p:cNvPr id="22" name="Straight Connector 21"/>
          <p:cNvCxnSpPr/>
          <p:nvPr/>
        </p:nvCxnSpPr>
        <p:spPr>
          <a:xfrm>
            <a:off x="3562065" y="3405614"/>
            <a:ext cx="1323833"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2583976" y="3886952"/>
            <a:ext cx="6096000" cy="646331"/>
          </a:xfrm>
          <a:prstGeom prst="rect">
            <a:avLst/>
          </a:prstGeom>
        </p:spPr>
        <p:txBody>
          <a:bodyPr>
            <a:spAutoFit/>
          </a:bodyPr>
          <a:lstStyle/>
          <a:p>
            <a:r>
              <a:rPr lang="en-US" dirty="0"/>
              <a:t>𝑃(𝐵|𝐴) = (0.8) ∙ (0.25) = 0.36</a:t>
            </a:r>
          </a:p>
          <a:p>
            <a:r>
              <a:rPr lang="en-US" dirty="0"/>
              <a:t>                       (0.55)</a:t>
            </a:r>
          </a:p>
        </p:txBody>
      </p:sp>
      <p:cxnSp>
        <p:nvCxnSpPr>
          <p:cNvPr id="27" name="Straight Connector 26"/>
          <p:cNvCxnSpPr/>
          <p:nvPr/>
        </p:nvCxnSpPr>
        <p:spPr>
          <a:xfrm>
            <a:off x="3550689" y="4185811"/>
            <a:ext cx="132383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166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Certainty Factors &amp; Rule Based Systems</a:t>
            </a:r>
            <a:endParaRPr lang="en-US" dirty="0"/>
          </a:p>
        </p:txBody>
      </p:sp>
      <p:sp>
        <p:nvSpPr>
          <p:cNvPr id="3" name="Content Placeholder 2"/>
          <p:cNvSpPr>
            <a:spLocks noGrp="1"/>
          </p:cNvSpPr>
          <p:nvPr>
            <p:ph idx="1"/>
          </p:nvPr>
        </p:nvSpPr>
        <p:spPr>
          <a:xfrm>
            <a:off x="327546" y="1460310"/>
            <a:ext cx="11423176" cy="5104263"/>
          </a:xfrm>
        </p:spPr>
        <p:txBody>
          <a:bodyPr>
            <a:normAutofit fontScale="77500" lnSpcReduction="20000"/>
          </a:bodyPr>
          <a:lstStyle/>
          <a:p>
            <a:pPr lvl="0" algn="just"/>
            <a:r>
              <a:rPr lang="en-US" dirty="0"/>
              <a:t>In this we are trying to describe a practical way of compromising on a pure Bayesian System.</a:t>
            </a:r>
            <a:endParaRPr lang="en-US" sz="2400" dirty="0"/>
          </a:p>
          <a:p>
            <a:pPr lvl="0" algn="just"/>
            <a:r>
              <a:rPr lang="en-US" dirty="0"/>
              <a:t>We will use MYCIN as an example here which uses </a:t>
            </a:r>
            <a:r>
              <a:rPr lang="en-US" dirty="0">
                <a:highlight>
                  <a:srgbClr val="FFFF00"/>
                </a:highlight>
              </a:rPr>
              <a:t>LISP</a:t>
            </a:r>
            <a:r>
              <a:rPr lang="en-US" dirty="0"/>
              <a:t> and acts as an Expert System.</a:t>
            </a:r>
            <a:endParaRPr lang="en-US" sz="2400" dirty="0"/>
          </a:p>
          <a:p>
            <a:pPr lvl="0" algn="just"/>
            <a:r>
              <a:rPr lang="en-US" dirty="0"/>
              <a:t>MYCIN uses the </a:t>
            </a:r>
            <a:r>
              <a:rPr lang="en-US" dirty="0">
                <a:highlight>
                  <a:srgbClr val="FFFF00"/>
                </a:highlight>
              </a:rPr>
              <a:t>rules to reason Backwards to the clinical data available from its goal of finding significant disease-causing organisms</a:t>
            </a:r>
            <a:r>
              <a:rPr lang="en-US" dirty="0"/>
              <a:t>.</a:t>
            </a:r>
            <a:endParaRPr lang="en-US" sz="2400" dirty="0"/>
          </a:p>
          <a:p>
            <a:pPr lvl="0" algn="just"/>
            <a:r>
              <a:rPr lang="en-US" dirty="0"/>
              <a:t>Each rule has a certainty attached to it. Once the identities of the organism are found, it then </a:t>
            </a:r>
            <a:r>
              <a:rPr lang="en-US" dirty="0">
                <a:highlight>
                  <a:srgbClr val="FFFF00"/>
                </a:highlight>
              </a:rPr>
              <a:t>attempts to select a therapy by which the disease can be treated</a:t>
            </a:r>
            <a:r>
              <a:rPr lang="en-US" dirty="0"/>
              <a:t>.</a:t>
            </a:r>
            <a:endParaRPr lang="en-US" sz="2400" dirty="0"/>
          </a:p>
          <a:p>
            <a:pPr lvl="0" algn="just"/>
            <a:r>
              <a:rPr lang="en-US" dirty="0"/>
              <a:t>A certainty factor (CF [h, e] )is defined in terms of two components:</a:t>
            </a:r>
            <a:endParaRPr lang="en-US" sz="2400" dirty="0"/>
          </a:p>
          <a:p>
            <a:pPr lvl="0" algn="just"/>
            <a:r>
              <a:rPr lang="en-US" dirty="0">
                <a:highlight>
                  <a:srgbClr val="FFFF00"/>
                </a:highlight>
              </a:rPr>
              <a:t>MB[h, e]- </a:t>
            </a:r>
            <a:r>
              <a:rPr lang="en-US" dirty="0"/>
              <a:t>a measure (between 0 and 1) of belief in hypothesis “h” given the evidence “e”.</a:t>
            </a:r>
            <a:endParaRPr lang="en-US" sz="2400" dirty="0"/>
          </a:p>
          <a:p>
            <a:pPr lvl="1" algn="just"/>
            <a:r>
              <a:rPr lang="en-US" dirty="0"/>
              <a:t>MB measures the extent to which the </a:t>
            </a:r>
            <a:r>
              <a:rPr lang="en-US" dirty="0">
                <a:highlight>
                  <a:srgbClr val="FFFF00"/>
                </a:highlight>
              </a:rPr>
              <a:t>evidence supports the hypothesis</a:t>
            </a:r>
            <a:r>
              <a:rPr lang="en-US" dirty="0"/>
              <a:t>.</a:t>
            </a:r>
            <a:endParaRPr lang="en-US" sz="2000" dirty="0"/>
          </a:p>
          <a:p>
            <a:pPr lvl="1" algn="just"/>
            <a:r>
              <a:rPr lang="en-US" dirty="0"/>
              <a:t>It is zero if the evidence fails to support the hypothesis.</a:t>
            </a:r>
            <a:endParaRPr lang="en-US" sz="2000" dirty="0"/>
          </a:p>
          <a:p>
            <a:pPr lvl="0" algn="just"/>
            <a:r>
              <a:rPr lang="en-US" dirty="0">
                <a:highlight>
                  <a:srgbClr val="FFFF00"/>
                </a:highlight>
              </a:rPr>
              <a:t>MD[h, e]- </a:t>
            </a:r>
            <a:r>
              <a:rPr lang="en-US" dirty="0"/>
              <a:t>a measure (between 0 and 1) of disbelief in hypothesis “h” given the evidence “e”.</a:t>
            </a:r>
            <a:endParaRPr lang="en-US" sz="2400" dirty="0"/>
          </a:p>
          <a:p>
            <a:pPr lvl="1" algn="just"/>
            <a:r>
              <a:rPr lang="en-US" dirty="0"/>
              <a:t>MD measures the extent to which the evidence supports the </a:t>
            </a:r>
            <a:r>
              <a:rPr lang="en-US" dirty="0">
                <a:highlight>
                  <a:srgbClr val="FFFF00"/>
                </a:highlight>
              </a:rPr>
              <a:t>negation of the hypothesis</a:t>
            </a:r>
            <a:r>
              <a:rPr lang="en-US" dirty="0"/>
              <a:t>. It is zero if the evidence support the hypothesis.</a:t>
            </a:r>
            <a:endParaRPr lang="en-US" sz="2000" dirty="0"/>
          </a:p>
          <a:p>
            <a:pPr algn="just"/>
            <a:r>
              <a:rPr lang="en-US" b="1" dirty="0">
                <a:highlight>
                  <a:srgbClr val="FFFF00"/>
                </a:highlight>
              </a:rPr>
              <a:t>CF[h, e] = MB[h, e]- MD[h, e]</a:t>
            </a:r>
          </a:p>
          <a:p>
            <a:pPr algn="just"/>
            <a:endParaRPr lang="en-US" dirty="0"/>
          </a:p>
        </p:txBody>
      </p:sp>
    </p:spTree>
    <p:extLst>
      <p:ext uri="{BB962C8B-B14F-4D97-AF65-F5344CB8AC3E}">
        <p14:creationId xmlns:p14="http://schemas.microsoft.com/office/powerpoint/2010/main" val="16053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normAutofit fontScale="92500" lnSpcReduction="10000"/>
          </a:bodyPr>
          <a:lstStyle/>
          <a:p>
            <a:pPr lvl="0" algn="just"/>
            <a:r>
              <a:rPr lang="en-US" dirty="0"/>
              <a:t>Since any particular piece of evidence either supports or denies a Hypothesis (but not both) and since each MYCIN rule corresponds to one piece of evidence (can be compound piece of evidence) a single number suffices for each rule to define both MB and MD and thus the CF.</a:t>
            </a:r>
          </a:p>
          <a:p>
            <a:pPr lvl="0" algn="just"/>
            <a:r>
              <a:rPr lang="en-US" dirty="0"/>
              <a:t>The CFs are provided by the experts who write the rules. They reflect the experts’</a:t>
            </a:r>
          </a:p>
          <a:p>
            <a:pPr algn="just"/>
            <a:r>
              <a:rPr lang="en-US" dirty="0"/>
              <a:t>assessments of the strength of the evidence in support of the Hypothesis.</a:t>
            </a:r>
          </a:p>
          <a:p>
            <a:pPr lvl="0" algn="just"/>
            <a:r>
              <a:rPr lang="en-US" dirty="0"/>
              <a:t>At times CFs need to be combined to reflect the operation of multiple pieces of evidence and multiple rules applied to a problem.</a:t>
            </a:r>
          </a:p>
          <a:p>
            <a:pPr lvl="0" algn="just"/>
            <a:r>
              <a:rPr lang="en-US" dirty="0"/>
              <a:t>The combining functions should satisfy the following properties :</a:t>
            </a:r>
          </a:p>
          <a:p>
            <a:pPr lvl="0" algn="just"/>
            <a:r>
              <a:rPr lang="en-US" dirty="0"/>
              <a:t>Since the order in which evidence is collected is arbitrary, the combining functions should be commutative and associative.</a:t>
            </a:r>
          </a:p>
          <a:p>
            <a:pPr algn="just"/>
            <a:br>
              <a:rPr lang="en-US" dirty="0"/>
            </a:br>
            <a:endParaRPr lang="en-US" dirty="0"/>
          </a:p>
        </p:txBody>
      </p:sp>
    </p:spTree>
    <p:extLst>
      <p:ext uri="{BB962C8B-B14F-4D97-AF65-F5344CB8AC3E}">
        <p14:creationId xmlns:p14="http://schemas.microsoft.com/office/powerpoint/2010/main" val="312489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t>Until certainty is reached, additional confirming evidence should increase MB and similarly for disconfirming evidence, MD.</a:t>
            </a:r>
          </a:p>
          <a:p>
            <a:pPr lvl="0" algn="just"/>
            <a:r>
              <a:rPr lang="en-US" dirty="0"/>
              <a:t>If uncertain inference are chained together, then the result should be less certain that either of the inferences alone.</a:t>
            </a:r>
          </a:p>
          <a:p>
            <a:pPr lvl="0" algn="just"/>
            <a:r>
              <a:rPr lang="en-US" dirty="0"/>
              <a:t>By use of CFs we reduce the complexity of a Bayesian reasoning system by making some approximations to the formalism.</a:t>
            </a:r>
          </a:p>
          <a:p>
            <a:pPr algn="just"/>
            <a:endParaRPr lang="en-US" dirty="0"/>
          </a:p>
        </p:txBody>
      </p:sp>
    </p:spTree>
    <p:extLst>
      <p:ext uri="{BB962C8B-B14F-4D97-AF65-F5344CB8AC3E}">
        <p14:creationId xmlns:p14="http://schemas.microsoft.com/office/powerpoint/2010/main" val="339652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2767</Words>
  <Application>Microsoft Office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ARTIFICIAL INTELLIGENCE</vt:lpstr>
      <vt:lpstr>UNIT 7</vt:lpstr>
      <vt:lpstr>Introduction</vt:lpstr>
      <vt:lpstr>Statistical Reasoning</vt:lpstr>
      <vt:lpstr>PowerPoint Presentation</vt:lpstr>
      <vt:lpstr>PowerPoint Presentation</vt:lpstr>
      <vt:lpstr>Certainty Factors &amp; Rule Based Systems</vt:lpstr>
      <vt:lpstr>PowerPoint Presentation</vt:lpstr>
      <vt:lpstr>PowerPoint Presentation</vt:lpstr>
      <vt:lpstr>Bayesian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Fuzzy Logic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Bhumika Bhatt</dc:creator>
  <cp:lastModifiedBy>sagar darji</cp:lastModifiedBy>
  <cp:revision>23</cp:revision>
  <dcterms:created xsi:type="dcterms:W3CDTF">2020-03-15T05:31:08Z</dcterms:created>
  <dcterms:modified xsi:type="dcterms:W3CDTF">2021-04-01T04:36:10Z</dcterms:modified>
</cp:coreProperties>
</file>