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7"/>
  </p:notesMasterIdLst>
  <p:sldIdLst>
    <p:sldId id="503" r:id="rId2"/>
    <p:sldId id="522" r:id="rId3"/>
    <p:sldId id="460" r:id="rId4"/>
    <p:sldId id="353" r:id="rId5"/>
    <p:sldId id="461" r:id="rId6"/>
    <p:sldId id="462" r:id="rId7"/>
    <p:sldId id="465" r:id="rId8"/>
    <p:sldId id="397" r:id="rId9"/>
    <p:sldId id="356" r:id="rId10"/>
    <p:sldId id="463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469" r:id="rId23"/>
    <p:sldId id="470" r:id="rId24"/>
    <p:sldId id="471" r:id="rId25"/>
    <p:sldId id="370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378" r:id="rId36"/>
    <p:sldId id="380" r:id="rId37"/>
    <p:sldId id="52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24" r:id="rId48"/>
    <p:sldId id="467" r:id="rId49"/>
    <p:sldId id="381" r:id="rId50"/>
    <p:sldId id="468" r:id="rId51"/>
    <p:sldId id="383" r:id="rId52"/>
    <p:sldId id="419" r:id="rId53"/>
    <p:sldId id="525" r:id="rId54"/>
    <p:sldId id="478" r:id="rId55"/>
    <p:sldId id="479" r:id="rId56"/>
    <p:sldId id="429" r:id="rId57"/>
    <p:sldId id="477" r:id="rId58"/>
    <p:sldId id="481" r:id="rId59"/>
    <p:sldId id="480" r:id="rId60"/>
    <p:sldId id="396" r:id="rId61"/>
    <p:sldId id="526" r:id="rId62"/>
    <p:sldId id="482" r:id="rId63"/>
    <p:sldId id="483" r:id="rId64"/>
    <p:sldId id="484" r:id="rId65"/>
    <p:sldId id="485" r:id="rId66"/>
    <p:sldId id="486" r:id="rId67"/>
    <p:sldId id="402" r:id="rId68"/>
    <p:sldId id="487" r:id="rId69"/>
    <p:sldId id="488" r:id="rId70"/>
    <p:sldId id="403" r:id="rId71"/>
    <p:sldId id="404" r:id="rId72"/>
    <p:sldId id="527" r:id="rId73"/>
    <p:sldId id="491" r:id="rId74"/>
    <p:sldId id="437" r:id="rId75"/>
    <p:sldId id="436" r:id="rId76"/>
    <p:sldId id="492" r:id="rId77"/>
    <p:sldId id="440" r:id="rId78"/>
    <p:sldId id="528" r:id="rId79"/>
    <p:sldId id="428" r:id="rId80"/>
    <p:sldId id="431" r:id="rId81"/>
    <p:sldId id="432" r:id="rId82"/>
    <p:sldId id="495" r:id="rId83"/>
    <p:sldId id="496" r:id="rId84"/>
    <p:sldId id="499" r:id="rId85"/>
    <p:sldId id="502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8AAC46"/>
    <a:srgbClr val="E40524"/>
    <a:srgbClr val="34495E"/>
    <a:srgbClr val="0066FF"/>
    <a:srgbClr val="F8EDEC"/>
    <a:srgbClr val="D6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3537" autoAdjust="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viewProps" Target="viewProp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theme" Target="theme/theme1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presProps" Target="presProps.xml" /><Relationship Id="rId9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/>
              <a:t>Divide and Conquer Algorithm                 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33800" y="6492875"/>
            <a:ext cx="4572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0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280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 /><Relationship Id="rId2" Type="http://schemas.openxmlformats.org/officeDocument/2006/relationships/image" Target="../media/image34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60.png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 /><Relationship Id="rId13" Type="http://schemas.openxmlformats.org/officeDocument/2006/relationships/image" Target="../media/image49.png" /><Relationship Id="rId3" Type="http://schemas.openxmlformats.org/officeDocument/2006/relationships/image" Target="../media/image38.png" /><Relationship Id="rId7" Type="http://schemas.openxmlformats.org/officeDocument/2006/relationships/image" Target="../media/image42.png" /><Relationship Id="rId12" Type="http://schemas.openxmlformats.org/officeDocument/2006/relationships/image" Target="../media/image48.png" /><Relationship Id="rId2" Type="http://schemas.openxmlformats.org/officeDocument/2006/relationships/image" Target="../media/image37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1.png" /><Relationship Id="rId11" Type="http://schemas.openxmlformats.org/officeDocument/2006/relationships/image" Target="../media/image47.png" /><Relationship Id="rId5" Type="http://schemas.openxmlformats.org/officeDocument/2006/relationships/image" Target="../media/image40.png" /><Relationship Id="rId10" Type="http://schemas.openxmlformats.org/officeDocument/2006/relationships/image" Target="../media/image46.png" /><Relationship Id="rId4" Type="http://schemas.openxmlformats.org/officeDocument/2006/relationships/image" Target="../media/image39.png" /><Relationship Id="rId9" Type="http://schemas.openxmlformats.org/officeDocument/2006/relationships/image" Target="../media/image45.png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 /><Relationship Id="rId13" Type="http://schemas.openxmlformats.org/officeDocument/2006/relationships/image" Target="../media/image62.png" /><Relationship Id="rId3" Type="http://schemas.openxmlformats.org/officeDocument/2006/relationships/image" Target="../media/image52.png" /><Relationship Id="rId7" Type="http://schemas.openxmlformats.org/officeDocument/2006/relationships/image" Target="../media/image56.png" /><Relationship Id="rId12" Type="http://schemas.openxmlformats.org/officeDocument/2006/relationships/image" Target="../media/image61.png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5.png" /><Relationship Id="rId11" Type="http://schemas.openxmlformats.org/officeDocument/2006/relationships/image" Target="../media/image60.png" /><Relationship Id="rId5" Type="http://schemas.openxmlformats.org/officeDocument/2006/relationships/image" Target="../media/image54.png" /><Relationship Id="rId10" Type="http://schemas.openxmlformats.org/officeDocument/2006/relationships/image" Target="../media/image59.png" /><Relationship Id="rId4" Type="http://schemas.openxmlformats.org/officeDocument/2006/relationships/image" Target="../media/image53.png" /><Relationship Id="rId9" Type="http://schemas.openxmlformats.org/officeDocument/2006/relationships/image" Target="../media/image58.png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 /><Relationship Id="rId13" Type="http://schemas.openxmlformats.org/officeDocument/2006/relationships/image" Target="../media/image43.png" /><Relationship Id="rId3" Type="http://schemas.openxmlformats.org/officeDocument/2006/relationships/image" Target="../media/image630.png" /><Relationship Id="rId7" Type="http://schemas.openxmlformats.org/officeDocument/2006/relationships/image" Target="../media/image67.png" /><Relationship Id="rId12" Type="http://schemas.openxmlformats.org/officeDocument/2006/relationships/image" Target="../media/image72.png" /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6.png" /><Relationship Id="rId5" Type="http://schemas.openxmlformats.org/officeDocument/2006/relationships/image" Target="../media/image65.png" /><Relationship Id="rId10" Type="http://schemas.openxmlformats.org/officeDocument/2006/relationships/image" Target="../media/image70.png" /><Relationship Id="rId4" Type="http://schemas.openxmlformats.org/officeDocument/2006/relationships/image" Target="../media/image641.png" /><Relationship Id="rId9" Type="http://schemas.openxmlformats.org/officeDocument/2006/relationships/image" Target="../media/image69.png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 /><Relationship Id="rId2" Type="http://schemas.openxmlformats.org/officeDocument/2006/relationships/image" Target="../media/image7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6.png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 /><Relationship Id="rId2" Type="http://schemas.openxmlformats.org/officeDocument/2006/relationships/image" Target="../media/image10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2.png" /><Relationship Id="rId4" Type="http://schemas.openxmlformats.org/officeDocument/2006/relationships/image" Target="../media/image99.png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 /><Relationship Id="rId2" Type="http://schemas.openxmlformats.org/officeDocument/2006/relationships/image" Target="../media/image100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9.png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 /><Relationship Id="rId2" Type="http://schemas.openxmlformats.org/officeDocument/2006/relationships/image" Target="../media/image104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 /><Relationship Id="rId3" Type="http://schemas.openxmlformats.org/officeDocument/2006/relationships/image" Target="../media/image660.png" /><Relationship Id="rId7" Type="http://schemas.openxmlformats.org/officeDocument/2006/relationships/image" Target="../media/image700.png" /><Relationship Id="rId2" Type="http://schemas.openxmlformats.org/officeDocument/2006/relationships/image" Target="../media/image50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90.png" /><Relationship Id="rId11" Type="http://schemas.openxmlformats.org/officeDocument/2006/relationships/image" Target="../media/image740.png" /><Relationship Id="rId5" Type="http://schemas.openxmlformats.org/officeDocument/2006/relationships/image" Target="../media/image680.png" /><Relationship Id="rId10" Type="http://schemas.openxmlformats.org/officeDocument/2006/relationships/image" Target="../media/image730.png" /><Relationship Id="rId4" Type="http://schemas.openxmlformats.org/officeDocument/2006/relationships/image" Target="../media/image670.png" /><Relationship Id="rId9" Type="http://schemas.openxmlformats.org/officeDocument/2006/relationships/image" Target="../media/image720.png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8.png" /><Relationship Id="rId5" Type="http://schemas.openxmlformats.org/officeDocument/2006/relationships/image" Target="../media/image77.png" /><Relationship Id="rId4" Type="http://schemas.openxmlformats.org/officeDocument/2006/relationships/image" Target="../media/image760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31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 /><Relationship Id="rId3" Type="http://schemas.openxmlformats.org/officeDocument/2006/relationships/image" Target="../media/image81.png" /><Relationship Id="rId7" Type="http://schemas.openxmlformats.org/officeDocument/2006/relationships/image" Target="../media/image85.png" /><Relationship Id="rId2" Type="http://schemas.openxmlformats.org/officeDocument/2006/relationships/image" Target="../media/image7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4.png" /><Relationship Id="rId11" Type="http://schemas.openxmlformats.org/officeDocument/2006/relationships/image" Target="../media/image89.png" /><Relationship Id="rId5" Type="http://schemas.openxmlformats.org/officeDocument/2006/relationships/image" Target="../media/image83.png" /><Relationship Id="rId10" Type="http://schemas.openxmlformats.org/officeDocument/2006/relationships/image" Target="../media/image88.png" /><Relationship Id="rId4" Type="http://schemas.openxmlformats.org/officeDocument/2006/relationships/image" Target="../media/image82.png" /><Relationship Id="rId9" Type="http://schemas.openxmlformats.org/officeDocument/2006/relationships/image" Target="../media/image36.png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 /><Relationship Id="rId3" Type="http://schemas.openxmlformats.org/officeDocument/2006/relationships/image" Target="../media/image910.png" /><Relationship Id="rId7" Type="http://schemas.openxmlformats.org/officeDocument/2006/relationships/image" Target="../media/image95.png" /><Relationship Id="rId2" Type="http://schemas.openxmlformats.org/officeDocument/2006/relationships/image" Target="../media/image89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4.png" /><Relationship Id="rId5" Type="http://schemas.openxmlformats.org/officeDocument/2006/relationships/image" Target="../media/image93.png" /><Relationship Id="rId4" Type="http://schemas.openxmlformats.org/officeDocument/2006/relationships/image" Target="../media/image92.png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81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 /><Relationship Id="rId2" Type="http://schemas.openxmlformats.org/officeDocument/2006/relationships/image" Target="../media/image10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8.png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 /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 /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 /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 /><Relationship Id="rId2" Type="http://schemas.openxmlformats.org/officeDocument/2006/relationships/image" Target="../media/image114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17.png" /><Relationship Id="rId4" Type="http://schemas.openxmlformats.org/officeDocument/2006/relationships/image" Target="../media/image116.png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 /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 /><Relationship Id="rId2" Type="http://schemas.openxmlformats.org/officeDocument/2006/relationships/image" Target="../media/image120.png" /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 /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 /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 /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77782" y="2245294"/>
            <a:ext cx="866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wis721 Cn BT" panose="020B050602020203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Unit-3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Divide and Conquer Algorithm</a:t>
            </a:r>
            <a:endParaRPr lang="en-US" sz="3600" b="1" dirty="0">
              <a:solidFill>
                <a:srgbClr val="FF0000"/>
              </a:solidFill>
              <a:latin typeface="Swis721 Cn BT" panose="020B050602020203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2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3154069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fibiter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(n)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← 1; j ← 0;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for k ← 1 to n do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j ←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 j;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← j –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" y="4378304"/>
                <a:ext cx="8763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Iterative Algorithm for Fibonacci series: </a:t>
                </a:r>
                <a:r>
                  <a:rPr lang="en-US" sz="2400" dirty="0"/>
                  <a:t>If we count all arithmetic operations at unit cost; the instructions inside </a:t>
                </a:r>
                <a:r>
                  <a:rPr lang="en-US" sz="2400" i="1" dirty="0"/>
                  <a:t>for</a:t>
                </a:r>
                <a:r>
                  <a:rPr lang="en-US" sz="2400" dirty="0"/>
                  <a:t> loop take constant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 The time taken by the for loop is bounded above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𝒏𝒄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378304"/>
                <a:ext cx="8763000" cy="1938992"/>
              </a:xfrm>
              <a:prstGeom prst="rect">
                <a:avLst/>
              </a:prstGeom>
              <a:blipFill>
                <a:blip r:embed="rId2"/>
                <a:stretch>
                  <a:fillRect l="-1043" t="-251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08268" y="5514976"/>
            <a:ext cx="838200" cy="381000"/>
          </a:xfrm>
          <a:prstGeom prst="round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then time needed to execute addition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linearly with the length of operand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iteration,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 per De </a:t>
                </a:r>
                <a:r>
                  <a:rPr lang="en-US" dirty="0" err="1"/>
                  <a:t>Moivre’s</a:t>
                </a:r>
                <a:r>
                  <a:rPr lang="en-US" dirty="0"/>
                  <a:t> formula the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baseline="-25000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iteration takes time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 some constant such that this time is bounded above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time taken by </a:t>
                </a:r>
                <a:r>
                  <a:rPr lang="en-US" i="1" dirty="0" err="1"/>
                  <a:t>fibiter</a:t>
                </a:r>
                <a:r>
                  <a:rPr lang="en-US" dirty="0"/>
                  <a:t> algorithm is bounded above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86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5562600"/>
            <a:ext cx="19812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Recursive Algorithm for Fibonacci series,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The recurrence equation of above algorithm is given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r>
                  <a:rPr lang="en-US" dirty="0"/>
                  <a:t>The recurrence can be re-written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65760" y="1600200"/>
            <a:ext cx="8412480" cy="1580048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l"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Function fibrec(n)</a:t>
            </a:r>
          </a:p>
          <a:p>
            <a:pPr marL="0" indent="0" algn="l"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b="1">
                <a:latin typeface="Consolas" pitchFamily="49" charset="0"/>
                <a:cs typeface="Consolas" pitchFamily="49" charset="0"/>
              </a:rPr>
              <a:t>	if n &lt; 2 then return n</a:t>
            </a:r>
          </a:p>
          <a:p>
            <a:pPr marL="0" indent="0" algn="l"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b="1">
                <a:latin typeface="Consolas" pitchFamily="49" charset="0"/>
                <a:cs typeface="Consolas" pitchFamily="49" charset="0"/>
              </a:rPr>
              <a:t>	else return fibrec (n – 1) + fibrec (n – 2)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characteristic polynomial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Whose roots are,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dirty="0"/>
                  <a:t>The general solution is therefore of the form,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Substituting initial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=1  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629400" y="3505200"/>
                <a:ext cx="2057400" cy="1371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2057400" cy="1371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165273" y="1066800"/>
                <a:ext cx="2781300" cy="1295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3" y="1066800"/>
                <a:ext cx="2781300" cy="1295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3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Solving these equations, we obtain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Substituting the values of roots and constants,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………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Moivre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formula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r>
                  <a:rPr lang="en-US" b="1" dirty="0"/>
                  <a:t>Time taken for recursive Fibonacci algorithm grows exponentially.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581400"/>
            <a:ext cx="19812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37646" y="1920240"/>
            <a:ext cx="914400" cy="36576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76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9" y="1371600"/>
            <a:ext cx="348615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88" y="1371600"/>
            <a:ext cx="3590925" cy="1266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89" y="4130357"/>
            <a:ext cx="3486150" cy="134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363" y="4177982"/>
            <a:ext cx="3562350" cy="12954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6736080" y="3398520"/>
            <a:ext cx="914400" cy="36576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76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037647" y="4511039"/>
            <a:ext cx="914400" cy="36576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76000">
                <a:srgbClr val="8AAC4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301" y="4202308"/>
            <a:ext cx="4147719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60" y="3053654"/>
            <a:ext cx="381000" cy="83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54480"/>
            <a:ext cx="3566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689" y="1554480"/>
            <a:ext cx="3883511" cy="1097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19600" y="1526282"/>
            <a:ext cx="381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number of movements of a ring required in the tower of Hanoi problem is given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equation can be written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(1)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convert it into homogeneous equation,</a:t>
                </a:r>
              </a:p>
              <a:p>
                <a:pPr lvl="1"/>
                <a:r>
                  <a:rPr lang="en-US" dirty="0">
                    <a:solidFill>
                      <a:srgbClr val="0066FF"/>
                    </a:solidFill>
                  </a:rPr>
                  <a:t>Multiply with -1 and replace m by m-1,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Solving equations (1) and (2), we have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53200" y="30480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Inhomogeneous equation</a:t>
            </a:r>
          </a:p>
        </p:txBody>
      </p:sp>
    </p:spTree>
    <p:extLst>
      <p:ext uri="{BB962C8B-B14F-4D97-AF65-F5344CB8AC3E}">
        <p14:creationId xmlns:p14="http://schemas.microsoft.com/office/powerpoint/2010/main" val="17965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characteristic polynomial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Whose roots are,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general solution is therefore of the form,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Substituting initial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(2)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Solving these linear equations we get c</a:t>
                </a:r>
                <a:r>
                  <a:rPr lang="en-US" baseline="-25000" dirty="0"/>
                  <a:t>1</a:t>
                </a:r>
                <a:r>
                  <a:rPr lang="en-US" dirty="0"/>
                  <a:t> = -1 and c</a:t>
                </a:r>
                <a:r>
                  <a:rPr lang="en-US" baseline="-25000" dirty="0"/>
                  <a:t>2</a:t>
                </a:r>
                <a:r>
                  <a:rPr lang="en-US" dirty="0"/>
                  <a:t> = 1.</a:t>
                </a:r>
              </a:p>
              <a:p>
                <a:r>
                  <a:rPr lang="en-US" dirty="0"/>
                  <a:t>Therefore time complexity of tower of Hanoi problem is given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5791200"/>
            <a:ext cx="914400" cy="457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following recurrences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 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12282"/>
            <a:ext cx="4572000" cy="833437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Recurrence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The master method is a cookbook method for solving recurrences. </a:t>
                </a:r>
              </a:p>
              <a:p>
                <a:r>
                  <a:rPr lang="en-US" sz="2200" dirty="0"/>
                  <a:t>Suppose you have a recurrence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6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6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sz="2600" dirty="0"/>
              </a:p>
              <a:p>
                <a:endParaRPr lang="en-US" dirty="0"/>
              </a:p>
              <a:p>
                <a:endParaRPr lang="en-US" sz="2200" dirty="0"/>
              </a:p>
              <a:p>
                <a:r>
                  <a:rPr lang="en-US" sz="2200" b="1" dirty="0"/>
                  <a:t>This recurrence would arise in the analysis of a recursive algorithm.</a:t>
                </a:r>
              </a:p>
              <a:p>
                <a:r>
                  <a:rPr lang="en-US" sz="2200" dirty="0"/>
                  <a:t>When input size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is large, the problem is divided up into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sub-problems each of size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. Sub-problems are solved recursively and results are recombined.</a:t>
                </a:r>
              </a:p>
              <a:p>
                <a:r>
                  <a:rPr lang="en-US" sz="2200" dirty="0"/>
                  <a:t> The work to split the problem into sub-problems and recombine the results is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800" r="-8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33600" y="2797314"/>
            <a:ext cx="1828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sub-problems</a:t>
            </a:r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3009899" y="2208619"/>
            <a:ext cx="1066803" cy="588694"/>
          </a:xfrm>
          <a:prstGeom prst="curvedConnector3">
            <a:avLst>
              <a:gd name="adj1" fmla="val 107143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26" idx="1"/>
          </p:cNvCxnSpPr>
          <p:nvPr/>
        </p:nvCxnSpPr>
        <p:spPr>
          <a:xfrm rot="16200000" flipH="1">
            <a:off x="4508737" y="2348082"/>
            <a:ext cx="964724" cy="68579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3998" y="2819400"/>
            <a:ext cx="236220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required to solve a sub-problem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67501" y="1524000"/>
            <a:ext cx="2095499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divide &amp; recombine</a:t>
            </a:r>
          </a:p>
        </p:txBody>
      </p:sp>
      <p:cxnSp>
        <p:nvCxnSpPr>
          <p:cNvPr id="92" name="Curved Connector 91"/>
          <p:cNvCxnSpPr/>
          <p:nvPr/>
        </p:nvCxnSpPr>
        <p:spPr>
          <a:xfrm flipV="1">
            <a:off x="5889171" y="1642087"/>
            <a:ext cx="800101" cy="228599"/>
          </a:xfrm>
          <a:prstGeom prst="curvedConnector3">
            <a:avLst>
              <a:gd name="adj1" fmla="val -368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three cases:</a:t>
                </a:r>
              </a:p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b="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400" b="1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71800" y="1143000"/>
                <a:ext cx="4206240" cy="64008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143000"/>
                <a:ext cx="4206240" cy="6400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200" b="1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dirty="0">
                    <a:solidFill>
                      <a:srgbClr val="0066FF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 So,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Case 2 applies: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𝒍𝒈𝒏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67400" y="3765203"/>
            <a:ext cx="1463040" cy="43088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76000">
                <a:srgbClr val="92D050"/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Merge sort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8BEFB-AE5B-48F9-BBAD-B489CDE48C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81052" y="43434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70904" y="4832556"/>
            <a:ext cx="36576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" y="3763296"/>
            <a:ext cx="8763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2438400"/>
            <a:ext cx="2057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200" b="1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dirty="0">
                    <a:solidFill>
                      <a:srgbClr val="0066FF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Case 2 applies: the solution is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8BEFB-AE5B-48F9-BBAD-B489CDE48C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4328652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140" y="4832556"/>
            <a:ext cx="36576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3774861"/>
            <a:ext cx="1828800" cy="43088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76000">
                <a:srgbClr val="92D050"/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Binary Search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" y="3763296"/>
            <a:ext cx="8763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2438400"/>
            <a:ext cx="2057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blipFill>
                <a:blip r:embed="rId2"/>
                <a:stretch>
                  <a:fillRect b="-151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200" b="1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dirty="0">
                    <a:solidFill>
                      <a:srgbClr val="0066FF"/>
                    </a:solidFill>
                  </a:rPr>
                  <a:t>Example 3: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)=4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𝑜𝑔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Case 1 applies: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8BEFB-AE5B-48F9-BBAD-B489CDE48C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462252" y="4328652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53496" y="4832556"/>
            <a:ext cx="36576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" y="3763296"/>
            <a:ext cx="8763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83392" y="1494504"/>
            <a:ext cx="2057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4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4: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6: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/3)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(Summer 17, Summer 19)</a:t>
                </a:r>
              </a:p>
              <a:p>
                <a:r>
                  <a:rPr lang="en-US" dirty="0"/>
                  <a:t>Example 7: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/3) + 1   </m:t>
                    </m:r>
                  </m:oMath>
                </a14:m>
                <a:r>
                  <a:rPr lang="en-US" dirty="0"/>
                  <a:t>(Summer 17)</a:t>
                </a:r>
              </a:p>
              <a:p>
                <a:r>
                  <a:rPr lang="en-US" dirty="0"/>
                  <a:t>Example 8: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(Winter 18)</a:t>
                </a:r>
              </a:p>
              <a:p>
                <a:r>
                  <a:rPr lang="en-US" dirty="0"/>
                  <a:t>Example 9: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)=27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(Winter 19)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recurrence tree, each node represents the </a:t>
            </a:r>
            <a:r>
              <a:rPr lang="en-US" b="1" dirty="0"/>
              <a:t>cost of a single sub-problem</a:t>
            </a:r>
            <a:r>
              <a:rPr lang="en-US" dirty="0"/>
              <a:t> in the set of recursive function invocations. </a:t>
            </a:r>
          </a:p>
          <a:p>
            <a:r>
              <a:rPr lang="en-US" dirty="0"/>
              <a:t>We sum the </a:t>
            </a:r>
            <a:r>
              <a:rPr lang="en-US" b="1" dirty="0"/>
              <a:t>costs within each level </a:t>
            </a:r>
            <a:r>
              <a:rPr lang="en-US" dirty="0"/>
              <a:t>of the tree to obtain a set of per level costs.</a:t>
            </a:r>
          </a:p>
          <a:p>
            <a:r>
              <a:rPr lang="en-US" dirty="0"/>
              <a:t>Then we sum the all the </a:t>
            </a:r>
            <a:r>
              <a:rPr lang="en-US" b="1" dirty="0"/>
              <a:t>per level costs</a:t>
            </a:r>
            <a:r>
              <a:rPr lang="en-US" dirty="0"/>
              <a:t> to determine the total cost of all levels of the recursion.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while solving recurrences, we </a:t>
                </a:r>
                <a:r>
                  <a:rPr lang="en-US" b="1" dirty="0"/>
                  <a:t>divide the problem </a:t>
                </a:r>
                <a:r>
                  <a:rPr lang="en-US" dirty="0"/>
                  <a:t>into sub-problems of  equal size.</a:t>
                </a:r>
              </a:p>
              <a:p>
                <a:r>
                  <a:rPr lang="en-US" altLang="en-US" dirty="0"/>
                  <a:t>E.g.,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&gt;1 ,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altLang="en-US" dirty="0"/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a given function.</a:t>
                </a: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the cost of </a:t>
                </a:r>
                <a:r>
                  <a:rPr lang="en-US" altLang="en-US" b="1" dirty="0"/>
                  <a:t>splitting or combining </a:t>
                </a:r>
                <a:r>
                  <a:rPr lang="en-US" altLang="en-US" dirty="0"/>
                  <a:t>the sub problems.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886200" y="3581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581400"/>
                <a:ext cx="640080" cy="6400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971800" y="491530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915308"/>
                <a:ext cx="640080" cy="640080"/>
              </a:xfrm>
              <a:prstGeom prst="ellipse">
                <a:avLst/>
              </a:prstGeom>
              <a:blipFill rotWithShape="0">
                <a:blip r:embed="rId4"/>
                <a:stretch>
                  <a:fillRect l="-50459" t="-71560" r="-55963" b="-118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861560" y="491530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0" y="4915308"/>
                <a:ext cx="640080" cy="640080"/>
              </a:xfrm>
              <a:prstGeom prst="ellipse">
                <a:avLst/>
              </a:prstGeom>
              <a:blipFill rotWithShape="0">
                <a:blip r:embed="rId4"/>
                <a:stretch>
                  <a:fillRect l="-50459" t="-71560" r="-55963" b="-118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6" idx="3"/>
            <a:endCxn id="8" idx="0"/>
          </p:cNvCxnSpPr>
          <p:nvPr/>
        </p:nvCxnSpPr>
        <p:spPr>
          <a:xfrm flipH="1">
            <a:off x="3291840" y="4127742"/>
            <a:ext cx="688098" cy="78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9" idx="0"/>
          </p:cNvCxnSpPr>
          <p:nvPr/>
        </p:nvCxnSpPr>
        <p:spPr>
          <a:xfrm>
            <a:off x="4432542" y="4127742"/>
            <a:ext cx="749058" cy="78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The recursion tree for this recurrence is 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800" y="3733800"/>
                <a:ext cx="91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3800"/>
                <a:ext cx="914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01968" y="4523096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968" y="4523096"/>
                <a:ext cx="37807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2400" y="3352800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352800"/>
                <a:ext cx="37807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175760" y="2209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60" y="2209800"/>
                <a:ext cx="777240" cy="73152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261360" y="32766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0" y="3276600"/>
                <a:ext cx="777240" cy="731520"/>
              </a:xfrm>
              <a:prstGeom prst="ellipse">
                <a:avLst/>
              </a:prstGeom>
              <a:blipFill rotWithShape="0">
                <a:blip r:embed="rId7"/>
                <a:stretch>
                  <a:fillRect l="-33846" t="-59016" r="-51538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151120" y="32766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3276600"/>
                <a:ext cx="777240" cy="731520"/>
              </a:xfrm>
              <a:prstGeom prst="ellipse">
                <a:avLst/>
              </a:prstGeom>
              <a:blipFill rotWithShape="0">
                <a:blip r:embed="rId7"/>
                <a:stretch>
                  <a:fillRect l="-33846" t="-59016" r="-51538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flipH="1">
            <a:off x="3649980" y="2834191"/>
            <a:ext cx="63960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11" idx="0"/>
          </p:cNvCxnSpPr>
          <p:nvPr/>
        </p:nvCxnSpPr>
        <p:spPr>
          <a:xfrm>
            <a:off x="4839176" y="2834191"/>
            <a:ext cx="70056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711104" y="4495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04" y="4495800"/>
                <a:ext cx="777240" cy="731520"/>
              </a:xfrm>
              <a:prstGeom prst="ellipse">
                <a:avLst/>
              </a:prstGeom>
              <a:blipFill rotWithShape="0">
                <a:blip r:embed="rId8"/>
                <a:stretch>
                  <a:fillRect l="-43411" t="-59016" r="-43411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3728737" y="4495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37" y="4495800"/>
                <a:ext cx="777240" cy="731520"/>
              </a:xfrm>
              <a:prstGeom prst="ellipse">
                <a:avLst/>
              </a:prstGeom>
              <a:blipFill rotWithShape="0">
                <a:blip r:embed="rId9"/>
                <a:stretch>
                  <a:fillRect l="-43411" t="-59016" r="-43411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>
          <a:xfrm flipH="1">
            <a:off x="3099724" y="3900991"/>
            <a:ext cx="275460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15" idx="0"/>
          </p:cNvCxnSpPr>
          <p:nvPr/>
        </p:nvCxnSpPr>
        <p:spPr>
          <a:xfrm>
            <a:off x="3924776" y="3900991"/>
            <a:ext cx="19258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660563" y="4495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563" y="4495800"/>
                <a:ext cx="777240" cy="731520"/>
              </a:xfrm>
              <a:prstGeom prst="ellipse">
                <a:avLst/>
              </a:prstGeom>
              <a:blipFill rotWithShape="0">
                <a:blip r:embed="rId10"/>
                <a:stretch>
                  <a:fillRect l="-43411" t="-59016" r="-43411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743138" y="4495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38" y="4495800"/>
                <a:ext cx="777240" cy="731520"/>
              </a:xfrm>
              <a:prstGeom prst="ellipse">
                <a:avLst/>
              </a:prstGeom>
              <a:blipFill rotWithShape="0">
                <a:blip r:embed="rId11"/>
                <a:stretch>
                  <a:fillRect l="-42308" t="-59016" r="-43077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1" idx="3"/>
            <a:endCxn id="18" idx="0"/>
          </p:cNvCxnSpPr>
          <p:nvPr/>
        </p:nvCxnSpPr>
        <p:spPr>
          <a:xfrm flipH="1">
            <a:off x="5049183" y="3900991"/>
            <a:ext cx="21576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9" idx="0"/>
          </p:cNvCxnSpPr>
          <p:nvPr/>
        </p:nvCxnSpPr>
        <p:spPr>
          <a:xfrm>
            <a:off x="5814536" y="3900991"/>
            <a:ext cx="317222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05093" y="3616656"/>
            <a:ext cx="14643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34200" y="4800600"/>
            <a:ext cx="8352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3"/>
          </p:cNvCxnSpPr>
          <p:nvPr/>
        </p:nvCxnSpPr>
        <p:spPr>
          <a:xfrm flipH="1">
            <a:off x="2625297" y="5120191"/>
            <a:ext cx="199631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5"/>
          </p:cNvCxnSpPr>
          <p:nvPr/>
        </p:nvCxnSpPr>
        <p:spPr>
          <a:xfrm>
            <a:off x="3374520" y="5120191"/>
            <a:ext cx="16175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3"/>
          </p:cNvCxnSpPr>
          <p:nvPr/>
        </p:nvCxnSpPr>
        <p:spPr>
          <a:xfrm flipH="1">
            <a:off x="3684848" y="5120191"/>
            <a:ext cx="157713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5"/>
          </p:cNvCxnSpPr>
          <p:nvPr/>
        </p:nvCxnSpPr>
        <p:spPr>
          <a:xfrm>
            <a:off x="4392153" y="5120191"/>
            <a:ext cx="133836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3"/>
          </p:cNvCxnSpPr>
          <p:nvPr/>
        </p:nvCxnSpPr>
        <p:spPr>
          <a:xfrm flipH="1">
            <a:off x="4660563" y="51201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5"/>
          </p:cNvCxnSpPr>
          <p:nvPr/>
        </p:nvCxnSpPr>
        <p:spPr>
          <a:xfrm>
            <a:off x="5323979" y="51201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</p:cNvCxnSpPr>
          <p:nvPr/>
        </p:nvCxnSpPr>
        <p:spPr>
          <a:xfrm flipH="1">
            <a:off x="5743138" y="51201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5"/>
          </p:cNvCxnSpPr>
          <p:nvPr/>
        </p:nvCxnSpPr>
        <p:spPr>
          <a:xfrm>
            <a:off x="6406554" y="51201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198120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745480"/>
                <a:ext cx="777240" cy="73152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309372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20" y="5745480"/>
                <a:ext cx="777240" cy="73152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420624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5745480"/>
                <a:ext cx="777240" cy="73152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31876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5745480"/>
                <a:ext cx="777240" cy="73152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91896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60" y="5745480"/>
                <a:ext cx="777240" cy="73152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6223198" y="6096000"/>
            <a:ext cx="55860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0"/>
          </p:cNvCxnSpPr>
          <p:nvPr/>
        </p:nvCxnSpPr>
        <p:spPr>
          <a:xfrm flipV="1">
            <a:off x="1524000" y="2303473"/>
            <a:ext cx="0" cy="143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2"/>
          </p:cNvCxnSpPr>
          <p:nvPr/>
        </p:nvCxnSpPr>
        <p:spPr>
          <a:xfrm>
            <a:off x="1524000" y="4195465"/>
            <a:ext cx="0" cy="191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we add the values across the levels of the recursion tree, we get 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every level. </a:t>
                </a:r>
              </a:p>
              <a:p>
                <a:r>
                  <a:rPr lang="en-US" dirty="0"/>
                  <a:t>The bottom level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nodes, each contributing the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dirty="0"/>
              </a:p>
              <a:p>
                <a:pPr algn="l"/>
                <a:r>
                  <a:rPr lang="en-US" dirty="0"/>
                  <a:t>We have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……      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</m:oMath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		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		</a:t>
                </a:r>
                <a:r>
                  <a:rPr lang="en-US" sz="2400" b="1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62256" y="4419600"/>
            <a:ext cx="292608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algorithms (divide and conquer) are </a:t>
                </a:r>
                <a:r>
                  <a:rPr lang="en-US" b="1" dirty="0"/>
                  <a:t>recursive</a:t>
                </a:r>
                <a:r>
                  <a:rPr lang="en-US" dirty="0"/>
                  <a:t> in nature. </a:t>
                </a:r>
              </a:p>
              <a:p>
                <a:r>
                  <a:rPr lang="en-US" dirty="0"/>
                  <a:t>When we analyze them, we get a </a:t>
                </a:r>
                <a:r>
                  <a:rPr lang="en-US" b="1" dirty="0">
                    <a:solidFill>
                      <a:srgbClr val="FF0000"/>
                    </a:solidFill>
                  </a:rPr>
                  <a:t>recurrence relation </a:t>
                </a:r>
                <a:r>
                  <a:rPr lang="en-US" b="1" dirty="0"/>
                  <a:t>for time complexity. </a:t>
                </a:r>
              </a:p>
              <a:p>
                <a:r>
                  <a:rPr lang="en-US" dirty="0"/>
                  <a:t>We get running time as a </a:t>
                </a:r>
                <a:r>
                  <a:rPr lang="en-US" b="1" dirty="0"/>
                  <a:t>function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(input size) and we get the running time on inputs of </a:t>
                </a:r>
                <a:r>
                  <a:rPr lang="en-US" b="1" dirty="0"/>
                  <a:t>smaller sizes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 recurrence is a </a:t>
                </a:r>
                <a:r>
                  <a:rPr lang="en-US" b="1" dirty="0"/>
                  <a:t>recursive description of a function</a:t>
                </a:r>
                <a:r>
                  <a:rPr lang="en-US" dirty="0"/>
                  <a:t>, or a description of a function in terms of itself.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/3)+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/3) + 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The recursion tree for this recurrence is 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87756" y="3729335"/>
                <a:ext cx="91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en-US" sz="2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56" y="3729335"/>
                <a:ext cx="914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0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89444" y="4599296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44" y="4599296"/>
                <a:ext cx="3780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41924" y="3429000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924" y="3429000"/>
                <a:ext cx="3780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038600" y="6492875"/>
            <a:ext cx="4572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684063" y="2286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3" y="2286000"/>
                <a:ext cx="77724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769663" y="3352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63" y="3352800"/>
                <a:ext cx="777240" cy="731520"/>
              </a:xfrm>
              <a:prstGeom prst="ellipse">
                <a:avLst/>
              </a:prstGeom>
              <a:blipFill>
                <a:blip r:embed="rId7"/>
                <a:stretch>
                  <a:fillRect l="-19231" t="-39344" r="-41538" b="-729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659423" y="3352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3" y="3352800"/>
                <a:ext cx="777240" cy="731520"/>
              </a:xfrm>
              <a:prstGeom prst="ellipse">
                <a:avLst/>
              </a:prstGeom>
              <a:blipFill>
                <a:blip r:embed="rId8"/>
                <a:stretch>
                  <a:fillRect l="-10000" t="-39344" r="-50769" b="-729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flipH="1">
            <a:off x="3158283" y="2910391"/>
            <a:ext cx="63960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11" idx="0"/>
          </p:cNvCxnSpPr>
          <p:nvPr/>
        </p:nvCxnSpPr>
        <p:spPr>
          <a:xfrm>
            <a:off x="4347479" y="2910391"/>
            <a:ext cx="70056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219407" y="4572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07" y="4572000"/>
                <a:ext cx="777240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3237040" y="4572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040" y="4572000"/>
                <a:ext cx="777240" cy="7315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>
          <a:xfrm flipH="1">
            <a:off x="2608027" y="3977191"/>
            <a:ext cx="275460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15" idx="0"/>
          </p:cNvCxnSpPr>
          <p:nvPr/>
        </p:nvCxnSpPr>
        <p:spPr>
          <a:xfrm>
            <a:off x="3433079" y="3977191"/>
            <a:ext cx="19258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168866" y="4572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866" y="4572000"/>
                <a:ext cx="777240" cy="7315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251441" y="4572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41" y="4572000"/>
                <a:ext cx="777240" cy="73152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1" idx="3"/>
            <a:endCxn id="18" idx="0"/>
          </p:cNvCxnSpPr>
          <p:nvPr/>
        </p:nvCxnSpPr>
        <p:spPr>
          <a:xfrm flipH="1">
            <a:off x="4557486" y="3977191"/>
            <a:ext cx="21576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9" idx="0"/>
          </p:cNvCxnSpPr>
          <p:nvPr/>
        </p:nvCxnSpPr>
        <p:spPr>
          <a:xfrm>
            <a:off x="5322839" y="3977191"/>
            <a:ext cx="317222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13396" y="3692856"/>
            <a:ext cx="14643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42503" y="4876800"/>
            <a:ext cx="7469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3"/>
          </p:cNvCxnSpPr>
          <p:nvPr/>
        </p:nvCxnSpPr>
        <p:spPr>
          <a:xfrm flipH="1">
            <a:off x="2133600" y="5196391"/>
            <a:ext cx="199631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5"/>
          </p:cNvCxnSpPr>
          <p:nvPr/>
        </p:nvCxnSpPr>
        <p:spPr>
          <a:xfrm>
            <a:off x="2882823" y="5196391"/>
            <a:ext cx="16175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3"/>
          </p:cNvCxnSpPr>
          <p:nvPr/>
        </p:nvCxnSpPr>
        <p:spPr>
          <a:xfrm flipH="1">
            <a:off x="3193151" y="5196391"/>
            <a:ext cx="157713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5"/>
          </p:cNvCxnSpPr>
          <p:nvPr/>
        </p:nvCxnSpPr>
        <p:spPr>
          <a:xfrm>
            <a:off x="3900456" y="5196391"/>
            <a:ext cx="133836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3"/>
          </p:cNvCxnSpPr>
          <p:nvPr/>
        </p:nvCxnSpPr>
        <p:spPr>
          <a:xfrm flipH="1">
            <a:off x="4168866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5"/>
          </p:cNvCxnSpPr>
          <p:nvPr/>
        </p:nvCxnSpPr>
        <p:spPr>
          <a:xfrm>
            <a:off x="4832282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</p:cNvCxnSpPr>
          <p:nvPr/>
        </p:nvCxnSpPr>
        <p:spPr>
          <a:xfrm flipH="1">
            <a:off x="5251441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5"/>
          </p:cNvCxnSpPr>
          <p:nvPr/>
        </p:nvCxnSpPr>
        <p:spPr>
          <a:xfrm>
            <a:off x="5914857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344956" y="2303473"/>
            <a:ext cx="0" cy="143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344956" y="4251960"/>
            <a:ext cx="0" cy="1920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0" y="1524000"/>
            <a:ext cx="84114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16152" y="1524000"/>
            <a:ext cx="11787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775324" y="3635662"/>
                <a:ext cx="1140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en-US" sz="2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3/2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24" y="3635662"/>
                <a:ext cx="1140076" cy="461665"/>
              </a:xfrm>
              <a:prstGeom prst="rect">
                <a:avLst/>
              </a:prstGeom>
              <a:blipFill>
                <a:blip r:embed="rId13"/>
                <a:stretch>
                  <a:fillRect l="-3723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8458200" y="2209800"/>
            <a:ext cx="0" cy="143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58200" y="4158287"/>
            <a:ext cx="0" cy="1920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2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3/2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2362200"/>
            <a:ext cx="3124200" cy="5486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The recursion tree for this recurrence is 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Slide Number Placeholder 7"/>
          <p:cNvSpPr txBox="1">
            <a:spLocks/>
          </p:cNvSpPr>
          <p:nvPr/>
        </p:nvSpPr>
        <p:spPr>
          <a:xfrm>
            <a:off x="40386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175760" y="2209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60" y="22098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261360" y="32766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0" y="327660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 l="-22368" t="-29605" r="-36184" b="-592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151120" y="32766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327660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6" idx="3"/>
            <a:endCxn id="7" idx="0"/>
          </p:cNvCxnSpPr>
          <p:nvPr/>
        </p:nvCxnSpPr>
        <p:spPr>
          <a:xfrm flipH="1">
            <a:off x="3718560" y="2990289"/>
            <a:ext cx="591111" cy="28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8" idx="0"/>
          </p:cNvCxnSpPr>
          <p:nvPr/>
        </p:nvCxnSpPr>
        <p:spPr>
          <a:xfrm>
            <a:off x="4956249" y="2990289"/>
            <a:ext cx="652071" cy="28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711104" y="4495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04" y="4495800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728737" y="4495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37" y="4495800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7" idx="3"/>
            <a:endCxn id="11" idx="0"/>
          </p:cNvCxnSpPr>
          <p:nvPr/>
        </p:nvCxnSpPr>
        <p:spPr>
          <a:xfrm flipH="1">
            <a:off x="3168304" y="4057089"/>
            <a:ext cx="226967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12" idx="0"/>
          </p:cNvCxnSpPr>
          <p:nvPr/>
        </p:nvCxnSpPr>
        <p:spPr>
          <a:xfrm>
            <a:off x="4041849" y="4057089"/>
            <a:ext cx="144088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660563" y="4495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563" y="4495800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5743138" y="4495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38" y="4495800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stCxn id="8" idx="3"/>
            <a:endCxn id="15" idx="0"/>
          </p:cNvCxnSpPr>
          <p:nvPr/>
        </p:nvCxnSpPr>
        <p:spPr>
          <a:xfrm flipH="1">
            <a:off x="5117763" y="4057089"/>
            <a:ext cx="167268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6" idx="0"/>
          </p:cNvCxnSpPr>
          <p:nvPr/>
        </p:nvCxnSpPr>
        <p:spPr>
          <a:xfrm>
            <a:off x="5931609" y="4057089"/>
            <a:ext cx="268729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05093" y="3616656"/>
            <a:ext cx="14643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4200" y="4876800"/>
            <a:ext cx="8352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 flipH="1">
            <a:off x="2693678" y="5276289"/>
            <a:ext cx="151337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</p:cNvCxnSpPr>
          <p:nvPr/>
        </p:nvCxnSpPr>
        <p:spPr>
          <a:xfrm>
            <a:off x="3491593" y="5276289"/>
            <a:ext cx="100554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</p:cNvCxnSpPr>
          <p:nvPr/>
        </p:nvCxnSpPr>
        <p:spPr>
          <a:xfrm flipH="1">
            <a:off x="3760322" y="5276289"/>
            <a:ext cx="102326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5"/>
          </p:cNvCxnSpPr>
          <p:nvPr/>
        </p:nvCxnSpPr>
        <p:spPr>
          <a:xfrm>
            <a:off x="4509226" y="5276289"/>
            <a:ext cx="117980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</p:cNvCxnSpPr>
          <p:nvPr/>
        </p:nvCxnSpPr>
        <p:spPr>
          <a:xfrm flipH="1">
            <a:off x="4676494" y="5276289"/>
            <a:ext cx="117980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5"/>
          </p:cNvCxnSpPr>
          <p:nvPr/>
        </p:nvCxnSpPr>
        <p:spPr>
          <a:xfrm>
            <a:off x="5441052" y="5276289"/>
            <a:ext cx="167268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3"/>
          </p:cNvCxnSpPr>
          <p:nvPr/>
        </p:nvCxnSpPr>
        <p:spPr>
          <a:xfrm flipH="1">
            <a:off x="5776495" y="5276289"/>
            <a:ext cx="100554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5"/>
          </p:cNvCxnSpPr>
          <p:nvPr/>
        </p:nvCxnSpPr>
        <p:spPr>
          <a:xfrm>
            <a:off x="6523627" y="5276289"/>
            <a:ext cx="133911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851524" y="4643735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en-US" altLang="en-US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524" y="4643735"/>
                <a:ext cx="911476" cy="461665"/>
              </a:xfrm>
              <a:prstGeom prst="rect">
                <a:avLst/>
              </a:prstGeom>
              <a:blipFill>
                <a:blip r:embed="rId10"/>
                <a:stretch>
                  <a:fillRect l="-32000" t="-125000" r="-52667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8229600" y="5276289"/>
            <a:ext cx="0" cy="5911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772400" y="5943600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5943600"/>
                <a:ext cx="911476" cy="461665"/>
              </a:xfrm>
              <a:prstGeom prst="rect">
                <a:avLst/>
              </a:prstGeom>
              <a:blipFill>
                <a:blip r:embed="rId1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24800" y="3352800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en-US" altLang="en-US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352800"/>
                <a:ext cx="911476" cy="461665"/>
              </a:xfrm>
              <a:prstGeom prst="rect">
                <a:avLst/>
              </a:prstGeom>
              <a:blipFill>
                <a:blip r:embed="rId13"/>
                <a:stretch>
                  <a:fillRect l="-31333" t="-125000" r="-52667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38" grpId="0"/>
      <p:bldP spid="53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Sub-problem size at level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Cost of problem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Total cost,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4717020"/>
            <a:ext cx="20574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3: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/4)+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4: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:r>
                  <a:rPr lang="en-US" dirty="0"/>
                  <a:t>Example 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Example</m:t>
                    </m:r>
                    <m:r>
                      <m:rPr>
                        <m:nor/>
                      </m:rPr>
                      <a:rPr lang="en-US" dirty="0" smtClean="0"/>
                      <m:t> 6: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/3)+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/3) +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Divide &amp; Conquer (D&amp;C)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useful algorithms are </a:t>
            </a:r>
            <a:r>
              <a:rPr lang="en-US" b="1" dirty="0"/>
              <a:t>recursive</a:t>
            </a:r>
            <a:r>
              <a:rPr lang="en-US" dirty="0"/>
              <a:t> in structure: to solve a given problem, they call themselves recursively one or more times.</a:t>
            </a:r>
          </a:p>
          <a:p>
            <a:r>
              <a:rPr lang="en-US" dirty="0"/>
              <a:t>These algorithms typically follow a </a:t>
            </a:r>
            <a:r>
              <a:rPr lang="en-US" b="1" dirty="0"/>
              <a:t>divide-and-conquer</a:t>
            </a:r>
            <a:r>
              <a:rPr lang="en-US" dirty="0"/>
              <a:t> approach:</a:t>
            </a:r>
          </a:p>
          <a:p>
            <a:r>
              <a:rPr lang="en-US" dirty="0"/>
              <a:t>The divide-and-conquer approach involves </a:t>
            </a:r>
            <a:r>
              <a:rPr lang="en-US" b="1" dirty="0"/>
              <a:t>three steps </a:t>
            </a:r>
            <a:r>
              <a:rPr lang="en-US" dirty="0"/>
              <a:t>at each level of the recursion: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b="1" dirty="0"/>
              <a:t>Divide: </a:t>
            </a:r>
            <a:r>
              <a:rPr lang="en-US" sz="2200" dirty="0"/>
              <a:t>Break the problem into several sub problems that are similar to the original problem but smaller in size.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b="1" dirty="0"/>
              <a:t>Conquer: </a:t>
            </a:r>
            <a:r>
              <a:rPr lang="en-US" sz="2200" dirty="0"/>
              <a:t>Solve the sub problems recursively. If the sub problem sizes are small enough, just solve the sub problems in a straightforward manner.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b="1" dirty="0"/>
              <a:t>Combine: </a:t>
            </a:r>
            <a:r>
              <a:rPr lang="en-US" sz="2200" dirty="0"/>
              <a:t>Combine these solutions to create a solution to the original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D&amp;C: Running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running-time analysis </a:t>
                </a:r>
                <a:r>
                  <a:rPr lang="en-US" dirty="0"/>
                  <a:t>of such divide-and-conquer (D&amp;C) algorithms is almost automatic.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dirty="0"/>
                  <a:t>time required by D&amp;C </a:t>
                </a:r>
                <a:r>
                  <a:rPr lang="en-US" dirty="0"/>
                  <a:t>on instances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total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taken by this divide-and-conquer algorithm is given by recurrence equation,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The solution of equation is given as,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486400" y="3810000"/>
                <a:ext cx="310896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10000"/>
                <a:ext cx="3108960" cy="457200"/>
              </a:xfrm>
              <a:prstGeom prst="roundRect">
                <a:avLst/>
              </a:prstGeom>
              <a:blipFill rotWithShape="0">
                <a:blip r:embed="rId3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5947072"/>
                <a:ext cx="381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the power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47072"/>
                <a:ext cx="3810000" cy="461665"/>
              </a:xfrm>
              <a:prstGeom prst="rect">
                <a:avLst/>
              </a:prstGeom>
              <a:blipFill>
                <a:blip r:embed="rId4"/>
                <a:stretch>
                  <a:fillRect l="-48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8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012282"/>
            <a:ext cx="3200400" cy="833437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64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Search is an extremely well-known instance of </a:t>
                </a:r>
                <a:r>
                  <a:rPr lang="en-US" b="1" dirty="0"/>
                  <a:t>divide-and-conquer</a:t>
                </a:r>
                <a:r>
                  <a:rPr lang="en-US" dirty="0"/>
                  <a:t> approach.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 . .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be an array of </a:t>
                </a:r>
                <a:r>
                  <a:rPr lang="en-US" b="1" dirty="0"/>
                  <a:t>increasing sorted order</a:t>
                </a:r>
                <a:r>
                  <a:rPr lang="en-US" dirty="0"/>
                  <a:t>; that is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whenever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some number. The problem consists of </a:t>
                </a:r>
                <a:r>
                  <a:rPr lang="en-US" b="1" dirty="0"/>
                  <a:t>finding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array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it is there.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not in the array, then we want to find </a:t>
                </a:r>
                <a:r>
                  <a:rPr lang="en-US" b="1" dirty="0"/>
                  <a:t>the position </a:t>
                </a:r>
                <a:r>
                  <a:rPr lang="en-US" dirty="0"/>
                  <a:t>where it might be inserted.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492875"/>
            <a:ext cx="4572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1250" y="15287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1200" y="15287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783761" y="893613"/>
                <a:ext cx="66071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Input: sorted array of integer values.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</a:rPr>
                  <a:t>.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761" y="893613"/>
                <a:ext cx="6607130" cy="523220"/>
              </a:xfrm>
              <a:prstGeom prst="rect">
                <a:avLst/>
              </a:prstGeom>
              <a:blipFill>
                <a:blip r:embed="rId2"/>
                <a:stretch>
                  <a:fillRect l="-1939" t="-11765" r="-1016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050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94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338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482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626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89560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76555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2440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59435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553200" y="1524000"/>
            <a:ext cx="593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 dirty="0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4002088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4002088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40" name="Rectangle 1030"/>
          <p:cNvSpPr>
            <a:spLocks noChangeArrowheads="1"/>
          </p:cNvSpPr>
          <p:nvPr/>
        </p:nvSpPr>
        <p:spPr bwMode="auto">
          <a:xfrm>
            <a:off x="9906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1031"/>
          <p:cNvSpPr>
            <a:spLocks noChangeArrowheads="1"/>
          </p:cNvSpPr>
          <p:nvPr/>
        </p:nvSpPr>
        <p:spPr bwMode="auto">
          <a:xfrm>
            <a:off x="19050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1032"/>
          <p:cNvSpPr>
            <a:spLocks noChangeArrowheads="1"/>
          </p:cNvSpPr>
          <p:nvPr/>
        </p:nvSpPr>
        <p:spPr bwMode="auto">
          <a:xfrm>
            <a:off x="28194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" name="Rectangle 1033"/>
          <p:cNvSpPr>
            <a:spLocks noChangeArrowheads="1"/>
          </p:cNvSpPr>
          <p:nvPr/>
        </p:nvSpPr>
        <p:spPr bwMode="auto">
          <a:xfrm>
            <a:off x="37338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46482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5" name="Rectangle 1035"/>
          <p:cNvSpPr>
            <a:spLocks noChangeArrowheads="1"/>
          </p:cNvSpPr>
          <p:nvPr/>
        </p:nvSpPr>
        <p:spPr bwMode="auto">
          <a:xfrm>
            <a:off x="55626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46" name="Rectangle 1036"/>
          <p:cNvSpPr>
            <a:spLocks noChangeArrowheads="1"/>
          </p:cNvSpPr>
          <p:nvPr/>
        </p:nvSpPr>
        <p:spPr bwMode="auto">
          <a:xfrm>
            <a:off x="64770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47" name="Rectangle 1037"/>
          <p:cNvSpPr>
            <a:spLocks noChangeArrowheads="1"/>
          </p:cNvSpPr>
          <p:nvPr/>
        </p:nvSpPr>
        <p:spPr bwMode="auto">
          <a:xfrm>
            <a:off x="28956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8" name="Rectangle 1038"/>
          <p:cNvSpPr>
            <a:spLocks noChangeArrowheads="1"/>
          </p:cNvSpPr>
          <p:nvPr/>
        </p:nvSpPr>
        <p:spPr bwMode="auto">
          <a:xfrm>
            <a:off x="376555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9" name="Rectangle 1039"/>
          <p:cNvSpPr>
            <a:spLocks noChangeArrowheads="1"/>
          </p:cNvSpPr>
          <p:nvPr/>
        </p:nvSpPr>
        <p:spPr bwMode="auto">
          <a:xfrm>
            <a:off x="47244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50" name="Rectangle 1040"/>
          <p:cNvSpPr>
            <a:spLocks noChangeArrowheads="1"/>
          </p:cNvSpPr>
          <p:nvPr/>
        </p:nvSpPr>
        <p:spPr bwMode="auto">
          <a:xfrm>
            <a:off x="559435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1" name="Rectangle 1041"/>
          <p:cNvSpPr>
            <a:spLocks noChangeArrowheads="1"/>
          </p:cNvSpPr>
          <p:nvPr/>
        </p:nvSpPr>
        <p:spPr bwMode="auto">
          <a:xfrm>
            <a:off x="65532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2" name="Line 1042"/>
          <p:cNvSpPr>
            <a:spLocks noChangeShapeType="1"/>
          </p:cNvSpPr>
          <p:nvPr/>
        </p:nvSpPr>
        <p:spPr bwMode="auto">
          <a:xfrm>
            <a:off x="4267200" y="5521325"/>
            <a:ext cx="0" cy="56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1043"/>
          <p:cNvSpPr txBox="1">
            <a:spLocks noChangeArrowheads="1"/>
          </p:cNvSpPr>
          <p:nvPr/>
        </p:nvSpPr>
        <p:spPr bwMode="auto">
          <a:xfrm>
            <a:off x="2590800" y="6019800"/>
            <a:ext cx="356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</a:t>
            </a:r>
          </a:p>
        </p:txBody>
      </p:sp>
    </p:spTree>
    <p:extLst>
      <p:ext uri="{BB962C8B-B14F-4D97-AF65-F5344CB8AC3E}">
        <p14:creationId xmlns:p14="http://schemas.microsoft.com/office/powerpoint/2010/main" val="9805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Solve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r>
              <a:rPr lang="en-US" dirty="0"/>
              <a:t>Homogeneous  (characteristic equation)</a:t>
            </a:r>
          </a:p>
          <a:p>
            <a:r>
              <a:rPr lang="en-US" dirty="0"/>
              <a:t>Inhomogeneous</a:t>
            </a:r>
          </a:p>
          <a:p>
            <a:r>
              <a:rPr lang="en-US" dirty="0"/>
              <a:t>Master method</a:t>
            </a:r>
          </a:p>
          <a:p>
            <a:r>
              <a:rPr lang="en-US" dirty="0"/>
              <a:t>Recurrence tree</a:t>
            </a:r>
          </a:p>
          <a:p>
            <a:r>
              <a:rPr lang="en-US" dirty="0"/>
              <a:t>Intelligent guess work</a:t>
            </a:r>
          </a:p>
          <a:p>
            <a:r>
              <a:rPr lang="en-US" dirty="0"/>
              <a:t>Change of variable</a:t>
            </a:r>
          </a:p>
          <a:p>
            <a:r>
              <a:rPr lang="en-US" dirty="0"/>
              <a:t>Range transformations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20"/>
                            </p:stCondLst>
                            <p:childTnLst>
                              <p:par>
                                <p:cTn id="4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40"/>
                            </p:stCondLst>
                            <p:childTnLst>
                              <p:par>
                                <p:cTn id="4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1111250" y="1046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1981200" y="1046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9906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19050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28194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37338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auto">
          <a:xfrm>
            <a:off x="46482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55626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64770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4" name="Rectangle 1037"/>
          <p:cNvSpPr>
            <a:spLocks noChangeArrowheads="1"/>
          </p:cNvSpPr>
          <p:nvPr/>
        </p:nvSpPr>
        <p:spPr bwMode="auto">
          <a:xfrm>
            <a:off x="28956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376555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16" name="Rectangle 1039"/>
          <p:cNvSpPr>
            <a:spLocks noChangeArrowheads="1"/>
          </p:cNvSpPr>
          <p:nvPr/>
        </p:nvSpPr>
        <p:spPr bwMode="auto">
          <a:xfrm>
            <a:off x="47244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17" name="Rectangle 1040"/>
          <p:cNvSpPr>
            <a:spLocks noChangeArrowheads="1"/>
          </p:cNvSpPr>
          <p:nvPr/>
        </p:nvSpPr>
        <p:spPr bwMode="auto">
          <a:xfrm>
            <a:off x="559435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18" name="Rectangle 1041"/>
          <p:cNvSpPr>
            <a:spLocks noChangeArrowheads="1"/>
          </p:cNvSpPr>
          <p:nvPr/>
        </p:nvSpPr>
        <p:spPr bwMode="auto">
          <a:xfrm>
            <a:off x="65532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19" name="Line 1042"/>
          <p:cNvSpPr>
            <a:spLocks noChangeShapeType="1"/>
          </p:cNvSpPr>
          <p:nvPr/>
        </p:nvSpPr>
        <p:spPr bwMode="auto">
          <a:xfrm>
            <a:off x="4267200" y="2565400"/>
            <a:ext cx="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830513" y="3200400"/>
            <a:ext cx="334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Is 7 = midpoint key?  NO.</a:t>
            </a:r>
          </a:p>
        </p:txBody>
      </p:sp>
      <p:sp>
        <p:nvSpPr>
          <p:cNvPr id="37" name="Text Box 1043"/>
          <p:cNvSpPr txBox="1">
            <a:spLocks noChangeArrowheads="1"/>
          </p:cNvSpPr>
          <p:nvPr/>
        </p:nvSpPr>
        <p:spPr bwMode="auto">
          <a:xfrm>
            <a:off x="2603500" y="3235325"/>
            <a:ext cx="37687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Is 7 &lt; midpoint value? YES. </a:t>
            </a:r>
          </a:p>
        </p:txBody>
      </p:sp>
      <p:sp>
        <p:nvSpPr>
          <p:cNvPr id="38" name="Rectangle 1027"/>
          <p:cNvSpPr>
            <a:spLocks noChangeArrowheads="1"/>
          </p:cNvSpPr>
          <p:nvPr/>
        </p:nvSpPr>
        <p:spPr bwMode="auto">
          <a:xfrm>
            <a:off x="1263650" y="405477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9" name="Rectangle 1028"/>
          <p:cNvSpPr>
            <a:spLocks noChangeArrowheads="1"/>
          </p:cNvSpPr>
          <p:nvPr/>
        </p:nvSpPr>
        <p:spPr bwMode="auto">
          <a:xfrm>
            <a:off x="2133600" y="405477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40" name="Rectangle 1030"/>
          <p:cNvSpPr>
            <a:spLocks noChangeArrowheads="1"/>
          </p:cNvSpPr>
          <p:nvPr/>
        </p:nvSpPr>
        <p:spPr bwMode="auto">
          <a:xfrm>
            <a:off x="11430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1031"/>
          <p:cNvSpPr>
            <a:spLocks noChangeArrowheads="1"/>
          </p:cNvSpPr>
          <p:nvPr/>
        </p:nvSpPr>
        <p:spPr bwMode="auto">
          <a:xfrm>
            <a:off x="20574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1032"/>
          <p:cNvSpPr>
            <a:spLocks noChangeArrowheads="1"/>
          </p:cNvSpPr>
          <p:nvPr/>
        </p:nvSpPr>
        <p:spPr bwMode="auto">
          <a:xfrm>
            <a:off x="29718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" name="Rectangle 1033"/>
          <p:cNvSpPr>
            <a:spLocks noChangeArrowheads="1"/>
          </p:cNvSpPr>
          <p:nvPr/>
        </p:nvSpPr>
        <p:spPr bwMode="auto">
          <a:xfrm>
            <a:off x="38862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48006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5" name="Rectangle 1035"/>
          <p:cNvSpPr>
            <a:spLocks noChangeArrowheads="1"/>
          </p:cNvSpPr>
          <p:nvPr/>
        </p:nvSpPr>
        <p:spPr bwMode="auto">
          <a:xfrm>
            <a:off x="57150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6" name="Rectangle 1036"/>
          <p:cNvSpPr>
            <a:spLocks noChangeArrowheads="1"/>
          </p:cNvSpPr>
          <p:nvPr/>
        </p:nvSpPr>
        <p:spPr bwMode="auto">
          <a:xfrm>
            <a:off x="66294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7" name="Rectangle 1037"/>
          <p:cNvSpPr>
            <a:spLocks noChangeArrowheads="1"/>
          </p:cNvSpPr>
          <p:nvPr/>
        </p:nvSpPr>
        <p:spPr bwMode="auto">
          <a:xfrm>
            <a:off x="30480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8" name="Rectangle 1038"/>
          <p:cNvSpPr>
            <a:spLocks noChangeArrowheads="1"/>
          </p:cNvSpPr>
          <p:nvPr/>
        </p:nvSpPr>
        <p:spPr bwMode="auto">
          <a:xfrm>
            <a:off x="391795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9" name="Rectangle 1039"/>
          <p:cNvSpPr>
            <a:spLocks noChangeArrowheads="1"/>
          </p:cNvSpPr>
          <p:nvPr/>
        </p:nvSpPr>
        <p:spPr bwMode="auto">
          <a:xfrm>
            <a:off x="48768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50" name="Rectangle 1040"/>
          <p:cNvSpPr>
            <a:spLocks noChangeArrowheads="1"/>
          </p:cNvSpPr>
          <p:nvPr/>
        </p:nvSpPr>
        <p:spPr bwMode="auto">
          <a:xfrm>
            <a:off x="574675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1" name="Rectangle 1041"/>
          <p:cNvSpPr>
            <a:spLocks noChangeArrowheads="1"/>
          </p:cNvSpPr>
          <p:nvPr/>
        </p:nvSpPr>
        <p:spPr bwMode="auto">
          <a:xfrm>
            <a:off x="67056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2" name="Text Box 1042"/>
          <p:cNvSpPr txBox="1">
            <a:spLocks noChangeArrowheads="1"/>
          </p:cNvSpPr>
          <p:nvPr/>
        </p:nvSpPr>
        <p:spPr bwMode="auto">
          <a:xfrm>
            <a:off x="951823" y="6015335"/>
            <a:ext cx="639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Search for the target in the area before midpoint. </a:t>
            </a:r>
          </a:p>
        </p:txBody>
      </p:sp>
      <p:sp>
        <p:nvSpPr>
          <p:cNvPr id="53" name="AutoShape 1043"/>
          <p:cNvSpPr>
            <a:spLocks/>
          </p:cNvSpPr>
          <p:nvPr/>
        </p:nvSpPr>
        <p:spPr bwMode="auto">
          <a:xfrm rot="16200000">
            <a:off x="2247900" y="4392910"/>
            <a:ext cx="533400" cy="2743200"/>
          </a:xfrm>
          <a:prstGeom prst="leftBrace">
            <a:avLst>
              <a:gd name="adj1" fmla="val 42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0" grpId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1" name="Rectangle 1027"/>
          <p:cNvSpPr>
            <a:spLocks noChangeArrowheads="1"/>
          </p:cNvSpPr>
          <p:nvPr/>
        </p:nvSpPr>
        <p:spPr bwMode="auto">
          <a:xfrm>
            <a:off x="1111250" y="9953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22" name="Rectangle 1028"/>
          <p:cNvSpPr>
            <a:spLocks noChangeArrowheads="1"/>
          </p:cNvSpPr>
          <p:nvPr/>
        </p:nvSpPr>
        <p:spPr bwMode="auto">
          <a:xfrm>
            <a:off x="1981200" y="9953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23" name="Rectangle 1030"/>
          <p:cNvSpPr>
            <a:spLocks noChangeArrowheads="1"/>
          </p:cNvSpPr>
          <p:nvPr/>
        </p:nvSpPr>
        <p:spPr bwMode="auto">
          <a:xfrm>
            <a:off x="9906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ectangle 1031"/>
          <p:cNvSpPr>
            <a:spLocks noChangeArrowheads="1"/>
          </p:cNvSpPr>
          <p:nvPr/>
        </p:nvSpPr>
        <p:spPr bwMode="auto">
          <a:xfrm>
            <a:off x="19050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" name="Rectangle 1032"/>
          <p:cNvSpPr>
            <a:spLocks noChangeArrowheads="1"/>
          </p:cNvSpPr>
          <p:nvPr/>
        </p:nvSpPr>
        <p:spPr bwMode="auto">
          <a:xfrm>
            <a:off x="28194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6" name="Rectangle 1033"/>
          <p:cNvSpPr>
            <a:spLocks noChangeArrowheads="1"/>
          </p:cNvSpPr>
          <p:nvPr/>
        </p:nvSpPr>
        <p:spPr bwMode="auto">
          <a:xfrm>
            <a:off x="37338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27" name="Rectangle 1034"/>
          <p:cNvSpPr>
            <a:spLocks noChangeArrowheads="1"/>
          </p:cNvSpPr>
          <p:nvPr/>
        </p:nvSpPr>
        <p:spPr bwMode="auto">
          <a:xfrm>
            <a:off x="46482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28" name="Rectangle 1035"/>
          <p:cNvSpPr>
            <a:spLocks noChangeArrowheads="1"/>
          </p:cNvSpPr>
          <p:nvPr/>
        </p:nvSpPr>
        <p:spPr bwMode="auto">
          <a:xfrm>
            <a:off x="55626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29" name="Rectangle 1036"/>
          <p:cNvSpPr>
            <a:spLocks noChangeArrowheads="1"/>
          </p:cNvSpPr>
          <p:nvPr/>
        </p:nvSpPr>
        <p:spPr bwMode="auto">
          <a:xfrm>
            <a:off x="64770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30" name="Rectangle 1037"/>
          <p:cNvSpPr>
            <a:spLocks noChangeArrowheads="1"/>
          </p:cNvSpPr>
          <p:nvPr/>
        </p:nvSpPr>
        <p:spPr bwMode="auto">
          <a:xfrm>
            <a:off x="28956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31" name="Rectangle 1038"/>
          <p:cNvSpPr>
            <a:spLocks noChangeArrowheads="1"/>
          </p:cNvSpPr>
          <p:nvPr/>
        </p:nvSpPr>
        <p:spPr bwMode="auto">
          <a:xfrm>
            <a:off x="376555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32" name="Rectangle 1039"/>
          <p:cNvSpPr>
            <a:spLocks noChangeArrowheads="1"/>
          </p:cNvSpPr>
          <p:nvPr/>
        </p:nvSpPr>
        <p:spPr bwMode="auto">
          <a:xfrm>
            <a:off x="47244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33" name="Rectangle 1040"/>
          <p:cNvSpPr>
            <a:spLocks noChangeArrowheads="1"/>
          </p:cNvSpPr>
          <p:nvPr/>
        </p:nvSpPr>
        <p:spPr bwMode="auto">
          <a:xfrm>
            <a:off x="559435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34" name="Rectangle 1041"/>
          <p:cNvSpPr>
            <a:spLocks noChangeArrowheads="1"/>
          </p:cNvSpPr>
          <p:nvPr/>
        </p:nvSpPr>
        <p:spPr bwMode="auto">
          <a:xfrm>
            <a:off x="65532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35" name="Line 1044"/>
          <p:cNvSpPr>
            <a:spLocks noChangeShapeType="1"/>
          </p:cNvSpPr>
          <p:nvPr/>
        </p:nvSpPr>
        <p:spPr bwMode="auto">
          <a:xfrm>
            <a:off x="2362200" y="2514600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045"/>
          <p:cNvSpPr txBox="1">
            <a:spLocks noChangeArrowheads="1"/>
          </p:cNvSpPr>
          <p:nvPr/>
        </p:nvSpPr>
        <p:spPr bwMode="auto">
          <a:xfrm>
            <a:off x="685800" y="2860675"/>
            <a:ext cx="356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</a:t>
            </a:r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38909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38909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39" name="Rectangle 1030"/>
          <p:cNvSpPr>
            <a:spLocks noChangeArrowheads="1"/>
          </p:cNvSpPr>
          <p:nvPr/>
        </p:nvSpPr>
        <p:spPr bwMode="auto">
          <a:xfrm>
            <a:off x="9906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ectangle 1031"/>
          <p:cNvSpPr>
            <a:spLocks noChangeArrowheads="1"/>
          </p:cNvSpPr>
          <p:nvPr/>
        </p:nvSpPr>
        <p:spPr bwMode="auto">
          <a:xfrm>
            <a:off x="19050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" name="Rectangle 1032"/>
          <p:cNvSpPr>
            <a:spLocks noChangeArrowheads="1"/>
          </p:cNvSpPr>
          <p:nvPr/>
        </p:nvSpPr>
        <p:spPr bwMode="auto">
          <a:xfrm>
            <a:off x="28194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" name="Rectangle 1033"/>
          <p:cNvSpPr>
            <a:spLocks noChangeArrowheads="1"/>
          </p:cNvSpPr>
          <p:nvPr/>
        </p:nvSpPr>
        <p:spPr bwMode="auto">
          <a:xfrm>
            <a:off x="37338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3" name="Rectangle 1034"/>
          <p:cNvSpPr>
            <a:spLocks noChangeArrowheads="1"/>
          </p:cNvSpPr>
          <p:nvPr/>
        </p:nvSpPr>
        <p:spPr bwMode="auto">
          <a:xfrm>
            <a:off x="46482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4" name="Rectangle 1035"/>
          <p:cNvSpPr>
            <a:spLocks noChangeArrowheads="1"/>
          </p:cNvSpPr>
          <p:nvPr/>
        </p:nvSpPr>
        <p:spPr bwMode="auto">
          <a:xfrm>
            <a:off x="55626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5" name="Rectangle 1036"/>
          <p:cNvSpPr>
            <a:spLocks noChangeArrowheads="1"/>
          </p:cNvSpPr>
          <p:nvPr/>
        </p:nvSpPr>
        <p:spPr bwMode="auto">
          <a:xfrm>
            <a:off x="64770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6" name="Rectangle 1037"/>
          <p:cNvSpPr>
            <a:spLocks noChangeArrowheads="1"/>
          </p:cNvSpPr>
          <p:nvPr/>
        </p:nvSpPr>
        <p:spPr bwMode="auto">
          <a:xfrm>
            <a:off x="28956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7" name="Rectangle 1038"/>
          <p:cNvSpPr>
            <a:spLocks noChangeArrowheads="1"/>
          </p:cNvSpPr>
          <p:nvPr/>
        </p:nvSpPr>
        <p:spPr bwMode="auto">
          <a:xfrm>
            <a:off x="376555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8" name="Rectangle 1039"/>
          <p:cNvSpPr>
            <a:spLocks noChangeArrowheads="1"/>
          </p:cNvSpPr>
          <p:nvPr/>
        </p:nvSpPr>
        <p:spPr bwMode="auto">
          <a:xfrm>
            <a:off x="47244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49" name="Rectangle 1040"/>
          <p:cNvSpPr>
            <a:spLocks noChangeArrowheads="1"/>
          </p:cNvSpPr>
          <p:nvPr/>
        </p:nvSpPr>
        <p:spPr bwMode="auto">
          <a:xfrm>
            <a:off x="559435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0" name="Rectangle 1041"/>
          <p:cNvSpPr>
            <a:spLocks noChangeArrowheads="1"/>
          </p:cNvSpPr>
          <p:nvPr/>
        </p:nvSpPr>
        <p:spPr bwMode="auto">
          <a:xfrm>
            <a:off x="65532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1" name="Line 1042"/>
          <p:cNvSpPr>
            <a:spLocks noChangeShapeType="1"/>
          </p:cNvSpPr>
          <p:nvPr/>
        </p:nvSpPr>
        <p:spPr bwMode="auto">
          <a:xfrm>
            <a:off x="2362200" y="5334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43"/>
              <p:cNvSpPr txBox="1">
                <a:spLocks noChangeArrowheads="1"/>
              </p:cNvSpPr>
              <p:nvPr/>
            </p:nvSpPr>
            <p:spPr bwMode="auto">
              <a:xfrm>
                <a:off x="726175" y="5943600"/>
                <a:ext cx="35323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= value of midpoint? NO.</a:t>
                </a:r>
              </a:p>
            </p:txBody>
          </p:sp>
        </mc:Choice>
        <mc:Fallback xmlns="">
          <p:sp>
            <p:nvSpPr>
              <p:cNvPr id="52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175" y="5943600"/>
                <a:ext cx="3532377" cy="461665"/>
              </a:xfrm>
              <a:prstGeom prst="rect">
                <a:avLst/>
              </a:prstGeom>
              <a:blipFill>
                <a:blip r:embed="rId2"/>
                <a:stretch>
                  <a:fillRect t="-10526" r="-1724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43"/>
              <p:cNvSpPr txBox="1">
                <a:spLocks noChangeArrowheads="1"/>
              </p:cNvSpPr>
              <p:nvPr/>
            </p:nvSpPr>
            <p:spPr bwMode="auto">
              <a:xfrm>
                <a:off x="766550" y="5943600"/>
                <a:ext cx="353237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&lt; value of midpoint? NO.</a:t>
                </a:r>
              </a:p>
            </p:txBody>
          </p:sp>
        </mc:Choice>
        <mc:Fallback xmlns="">
          <p:sp>
            <p:nvSpPr>
              <p:cNvPr id="53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550" y="5943600"/>
                <a:ext cx="3532377" cy="461665"/>
              </a:xfrm>
              <a:prstGeom prst="rect">
                <a:avLst/>
              </a:prstGeom>
              <a:blipFill>
                <a:blip r:embed="rId3"/>
                <a:stretch>
                  <a:fillRect t="-10526" r="-1727" b="-28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/>
              <p:cNvSpPr/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043"/>
              <p:cNvSpPr txBox="1">
                <a:spLocks noChangeArrowheads="1"/>
              </p:cNvSpPr>
              <p:nvPr/>
            </p:nvSpPr>
            <p:spPr bwMode="auto">
              <a:xfrm>
                <a:off x="837688" y="5943599"/>
                <a:ext cx="357392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&gt; value of midpoint? YES.</a:t>
                </a:r>
              </a:p>
            </p:txBody>
          </p:sp>
        </mc:Choice>
        <mc:Fallback xmlns="">
          <p:sp>
            <p:nvSpPr>
              <p:cNvPr id="55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688" y="5943599"/>
                <a:ext cx="3573927" cy="461665"/>
              </a:xfrm>
              <a:prstGeom prst="rect">
                <a:avLst/>
              </a:prstGeom>
              <a:blipFill>
                <a:blip r:embed="rId5"/>
                <a:stretch>
                  <a:fillRect t="-10526" r="-1704" b="-28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2" grpId="1"/>
      <p:bldP spid="53" grpId="0" animBg="1"/>
      <p:bldP spid="53" grpId="1" animBg="1"/>
      <p:bldP spid="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" name="Rectangle 1027"/>
          <p:cNvSpPr>
            <a:spLocks noChangeArrowheads="1"/>
          </p:cNvSpPr>
          <p:nvPr/>
        </p:nvSpPr>
        <p:spPr bwMode="auto">
          <a:xfrm>
            <a:off x="1111250" y="919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22" name="Rectangle 1028"/>
          <p:cNvSpPr>
            <a:spLocks noChangeArrowheads="1"/>
          </p:cNvSpPr>
          <p:nvPr/>
        </p:nvSpPr>
        <p:spPr bwMode="auto">
          <a:xfrm>
            <a:off x="1981200" y="919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23" name="Rectangle 1030"/>
          <p:cNvSpPr>
            <a:spLocks noChangeArrowheads="1"/>
          </p:cNvSpPr>
          <p:nvPr/>
        </p:nvSpPr>
        <p:spPr bwMode="auto">
          <a:xfrm>
            <a:off x="9906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</a:p>
        </p:txBody>
      </p:sp>
      <p:sp>
        <p:nvSpPr>
          <p:cNvPr id="24" name="Rectangle 1031"/>
          <p:cNvSpPr>
            <a:spLocks noChangeArrowheads="1"/>
          </p:cNvSpPr>
          <p:nvPr/>
        </p:nvSpPr>
        <p:spPr bwMode="auto">
          <a:xfrm>
            <a:off x="19050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</a:p>
        </p:txBody>
      </p:sp>
      <p:sp>
        <p:nvSpPr>
          <p:cNvPr id="25" name="Rectangle 1032"/>
          <p:cNvSpPr>
            <a:spLocks noChangeArrowheads="1"/>
          </p:cNvSpPr>
          <p:nvPr/>
        </p:nvSpPr>
        <p:spPr bwMode="auto">
          <a:xfrm>
            <a:off x="2819400" y="1371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6" name="Rectangle 1033"/>
          <p:cNvSpPr>
            <a:spLocks noChangeArrowheads="1"/>
          </p:cNvSpPr>
          <p:nvPr/>
        </p:nvSpPr>
        <p:spPr bwMode="auto">
          <a:xfrm>
            <a:off x="37338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27" name="Rectangle 1034"/>
          <p:cNvSpPr>
            <a:spLocks noChangeArrowheads="1"/>
          </p:cNvSpPr>
          <p:nvPr/>
        </p:nvSpPr>
        <p:spPr bwMode="auto">
          <a:xfrm>
            <a:off x="46482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28" name="Rectangle 1035"/>
          <p:cNvSpPr>
            <a:spLocks noChangeArrowheads="1"/>
          </p:cNvSpPr>
          <p:nvPr/>
        </p:nvSpPr>
        <p:spPr bwMode="auto">
          <a:xfrm>
            <a:off x="55626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29" name="Rectangle 1036"/>
          <p:cNvSpPr>
            <a:spLocks noChangeArrowheads="1"/>
          </p:cNvSpPr>
          <p:nvPr/>
        </p:nvSpPr>
        <p:spPr bwMode="auto">
          <a:xfrm>
            <a:off x="64770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30" name="Rectangle 1037"/>
          <p:cNvSpPr>
            <a:spLocks noChangeArrowheads="1"/>
          </p:cNvSpPr>
          <p:nvPr/>
        </p:nvSpPr>
        <p:spPr bwMode="auto">
          <a:xfrm>
            <a:off x="28956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31" name="Rectangle 1038"/>
          <p:cNvSpPr>
            <a:spLocks noChangeArrowheads="1"/>
          </p:cNvSpPr>
          <p:nvPr/>
        </p:nvSpPr>
        <p:spPr bwMode="auto">
          <a:xfrm>
            <a:off x="376555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32" name="Rectangle 1039"/>
          <p:cNvSpPr>
            <a:spLocks noChangeArrowheads="1"/>
          </p:cNvSpPr>
          <p:nvPr/>
        </p:nvSpPr>
        <p:spPr bwMode="auto">
          <a:xfrm>
            <a:off x="47244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33" name="Rectangle 1040"/>
          <p:cNvSpPr>
            <a:spLocks noChangeArrowheads="1"/>
          </p:cNvSpPr>
          <p:nvPr/>
        </p:nvSpPr>
        <p:spPr bwMode="auto">
          <a:xfrm>
            <a:off x="559435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34" name="Rectangle 1041"/>
          <p:cNvSpPr>
            <a:spLocks noChangeArrowheads="1"/>
          </p:cNvSpPr>
          <p:nvPr/>
        </p:nvSpPr>
        <p:spPr bwMode="auto">
          <a:xfrm>
            <a:off x="65532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044"/>
              <p:cNvSpPr txBox="1">
                <a:spLocks noChangeArrowheads="1"/>
              </p:cNvSpPr>
              <p:nvPr/>
            </p:nvSpPr>
            <p:spPr bwMode="auto">
              <a:xfrm>
                <a:off x="1193871" y="2895600"/>
                <a:ext cx="552369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dirty="0"/>
                  <a:t>Search for the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in the area after midpoint.</a:t>
                </a:r>
              </a:p>
              <a:p>
                <a:pPr algn="ctr"/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35" name="Text Box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871" y="2895600"/>
                <a:ext cx="5523692" cy="830997"/>
              </a:xfrm>
              <a:prstGeom prst="rect">
                <a:avLst/>
              </a:prstGeom>
              <a:blipFill>
                <a:blip r:embed="rId2"/>
                <a:stretch>
                  <a:fillRect l="-1435" t="-5882" r="-1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utoShape 1045"/>
          <p:cNvSpPr>
            <a:spLocks/>
          </p:cNvSpPr>
          <p:nvPr/>
        </p:nvSpPr>
        <p:spPr bwMode="auto">
          <a:xfrm rot="16200000">
            <a:off x="3009900" y="2171700"/>
            <a:ext cx="533400" cy="914400"/>
          </a:xfrm>
          <a:prstGeom prst="leftBrace">
            <a:avLst>
              <a:gd name="adj1" fmla="val 1428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3713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3713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39" name="Rectangle 1030"/>
          <p:cNvSpPr>
            <a:spLocks noChangeArrowheads="1"/>
          </p:cNvSpPr>
          <p:nvPr/>
        </p:nvSpPr>
        <p:spPr bwMode="auto">
          <a:xfrm>
            <a:off x="9906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</a:p>
        </p:txBody>
      </p:sp>
      <p:sp>
        <p:nvSpPr>
          <p:cNvPr id="40" name="Rectangle 1031"/>
          <p:cNvSpPr>
            <a:spLocks noChangeArrowheads="1"/>
          </p:cNvSpPr>
          <p:nvPr/>
        </p:nvSpPr>
        <p:spPr bwMode="auto">
          <a:xfrm>
            <a:off x="19050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</a:p>
        </p:txBody>
      </p:sp>
      <p:sp>
        <p:nvSpPr>
          <p:cNvPr id="41" name="Rectangle 1032"/>
          <p:cNvSpPr>
            <a:spLocks noChangeArrowheads="1"/>
          </p:cNvSpPr>
          <p:nvPr/>
        </p:nvSpPr>
        <p:spPr bwMode="auto">
          <a:xfrm>
            <a:off x="2819400" y="4165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" name="Rectangle 1033"/>
          <p:cNvSpPr>
            <a:spLocks noChangeArrowheads="1"/>
          </p:cNvSpPr>
          <p:nvPr/>
        </p:nvSpPr>
        <p:spPr bwMode="auto">
          <a:xfrm>
            <a:off x="37338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3" name="Rectangle 1034"/>
          <p:cNvSpPr>
            <a:spLocks noChangeArrowheads="1"/>
          </p:cNvSpPr>
          <p:nvPr/>
        </p:nvSpPr>
        <p:spPr bwMode="auto">
          <a:xfrm>
            <a:off x="46482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4" name="Rectangle 1035"/>
          <p:cNvSpPr>
            <a:spLocks noChangeArrowheads="1"/>
          </p:cNvSpPr>
          <p:nvPr/>
        </p:nvSpPr>
        <p:spPr bwMode="auto">
          <a:xfrm>
            <a:off x="55626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5" name="Rectangle 1036"/>
          <p:cNvSpPr>
            <a:spLocks noChangeArrowheads="1"/>
          </p:cNvSpPr>
          <p:nvPr/>
        </p:nvSpPr>
        <p:spPr bwMode="auto">
          <a:xfrm>
            <a:off x="64770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6" name="Rectangle 1037"/>
          <p:cNvSpPr>
            <a:spLocks noChangeArrowheads="1"/>
          </p:cNvSpPr>
          <p:nvPr/>
        </p:nvSpPr>
        <p:spPr bwMode="auto">
          <a:xfrm>
            <a:off x="28956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7" name="Rectangle 1038"/>
          <p:cNvSpPr>
            <a:spLocks noChangeArrowheads="1"/>
          </p:cNvSpPr>
          <p:nvPr/>
        </p:nvSpPr>
        <p:spPr bwMode="auto">
          <a:xfrm>
            <a:off x="376555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8" name="Rectangle 1039"/>
          <p:cNvSpPr>
            <a:spLocks noChangeArrowheads="1"/>
          </p:cNvSpPr>
          <p:nvPr/>
        </p:nvSpPr>
        <p:spPr bwMode="auto">
          <a:xfrm>
            <a:off x="47244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49" name="Rectangle 1040"/>
          <p:cNvSpPr>
            <a:spLocks noChangeArrowheads="1"/>
          </p:cNvSpPr>
          <p:nvPr/>
        </p:nvSpPr>
        <p:spPr bwMode="auto">
          <a:xfrm>
            <a:off x="559435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0" name="Rectangle 1041"/>
          <p:cNvSpPr>
            <a:spLocks noChangeArrowheads="1"/>
          </p:cNvSpPr>
          <p:nvPr/>
        </p:nvSpPr>
        <p:spPr bwMode="auto">
          <a:xfrm>
            <a:off x="65532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1" name="Line 1044"/>
          <p:cNvSpPr>
            <a:spLocks noChangeShapeType="1"/>
          </p:cNvSpPr>
          <p:nvPr/>
        </p:nvSpPr>
        <p:spPr bwMode="auto">
          <a:xfrm>
            <a:off x="3267074" y="5232400"/>
            <a:ext cx="9525" cy="4753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45"/>
              <p:cNvSpPr txBox="1">
                <a:spLocks noChangeArrowheads="1"/>
              </p:cNvSpPr>
              <p:nvPr/>
            </p:nvSpPr>
            <p:spPr bwMode="auto">
              <a:xfrm>
                <a:off x="1590675" y="5638800"/>
                <a:ext cx="3644716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/>
                  <a:t>Find approximate midpoint.</a:t>
                </a:r>
              </a:p>
              <a:p>
                <a:r>
                  <a:rPr lang="en-US" alt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= midpoint value?  YES.</a:t>
                </a:r>
              </a:p>
            </p:txBody>
          </p:sp>
        </mc:Choice>
        <mc:Fallback xmlns="">
          <p:sp>
            <p:nvSpPr>
              <p:cNvPr id="52" name="Text Box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0675" y="5638800"/>
                <a:ext cx="3644716" cy="830997"/>
              </a:xfrm>
              <a:prstGeom prst="rect">
                <a:avLst/>
              </a:prstGeom>
              <a:blipFill>
                <a:blip r:embed="rId3"/>
                <a:stretch>
                  <a:fillRect l="-2676" t="-5882" r="-1338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 animBg="1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– Iterative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4967257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biniter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(T[1,…,n], x)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&gt; T[n]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n+1</a:t>
            </a:r>
          </a:p>
          <a:p>
            <a:pPr marL="914400" lvl="2" indent="0">
              <a:buNone/>
            </a:pP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← 1; 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j ← n;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j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1371600" lvl="3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k ← (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+ j ) ÷ 2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 x ≤ T [k]  then  j ← k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← k + 1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    A[j] ← A[j+1]          A[j+1] ← temp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1676400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6022" y="2225872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4711" y="2775344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9955" y="3859540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7333" y="4409012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58644" y="4958483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9955" y="3312578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7467600" y="17526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67600" y="5029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31480" y="1026783"/>
            <a:ext cx="7315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n=7</a:t>
            </a:r>
          </a:p>
        </p:txBody>
      </p:sp>
      <p:sp>
        <p:nvSpPr>
          <p:cNvPr id="17" name="Oval 16"/>
          <p:cNvSpPr/>
          <p:nvPr/>
        </p:nvSpPr>
        <p:spPr>
          <a:xfrm>
            <a:off x="7467600" y="3429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0" y="3915696"/>
            <a:ext cx="4572000" cy="521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67600" y="5029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924800" y="3312578"/>
            <a:ext cx="1028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4800" y="3856704"/>
            <a:ext cx="1028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333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64 0.04375 0 -0.00949 0 0.06458 C 0 0.07106 -0.00104 0.07754 -0.00156 0.08403 C -0.00364 0.07546 -0.00312 0.07963 -0.00312 0.07106 L -0.00156 0.07315 " pathEditMode="relative" ptsTypes="AAAAAA">
                                      <p:cBhvr>
                                        <p:cTn id="1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3222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1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Binary Search – Recursive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4967257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binsearch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(T[1,…,n], x)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0 or x &gt; T[n]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then return n + 1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else 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binrec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(T[1,…,n], x)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binrec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(T[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,…,j], x)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j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then 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k ← (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+ j) ÷ 2</a:t>
            </a:r>
          </a:p>
          <a:p>
            <a:pPr marL="914400" lvl="2" indent="0" algn="l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if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≤ T[k]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pPr marL="914400" lvl="2" indent="0" algn="l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binrec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(T[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,…,k],x)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else 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binrec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(T[k + 1,…,j], x)</a:t>
            </a:r>
            <a:r>
              <a:rPr lang="en-IN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Aj+1]          A[j+1] ← temp</a:t>
            </a:r>
          </a:p>
        </p:txBody>
      </p:sp>
      <p:sp>
        <p:nvSpPr>
          <p:cNvPr id="7" name="Oval 6"/>
          <p:cNvSpPr/>
          <p:nvPr/>
        </p:nvSpPr>
        <p:spPr>
          <a:xfrm>
            <a:off x="6248400" y="445155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4556" y="4953000"/>
            <a:ext cx="914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time required for a call on </a:t>
                </a:r>
                <a:r>
                  <a:rPr lang="en-US" dirty="0" err="1"/>
                  <a:t>binrec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+ 1 </m:t>
                    </m:r>
                  </m:oMath>
                </a14:m>
                <a:r>
                  <a:rPr lang="en-US" dirty="0"/>
                  <a:t>is the number of elements </a:t>
                </a:r>
                <a:r>
                  <a:rPr lang="en-US" b="1" dirty="0"/>
                  <a:t>still under consideration </a:t>
                </a:r>
                <a:r>
                  <a:rPr lang="en-US" dirty="0"/>
                  <a:t>in the search.</a:t>
                </a:r>
              </a:p>
              <a:p>
                <a:r>
                  <a:rPr lang="en-US" dirty="0"/>
                  <a:t>The recurrence equation is given as,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Comparing this to the general template for divide and conquer algorithm,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complexity of binary search is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62250" y="5466735"/>
                <a:ext cx="3931920" cy="64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5466735"/>
                <a:ext cx="3931920" cy="6400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47304" y="4667301"/>
            <a:ext cx="1295400" cy="457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Demonstrate binary search algorithm and find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in the following array. [3 / 4]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2, 5, 8, 12, 16, 23, 38, 56, 72, 91</m:t>
                      </m:r>
                    </m:oMath>
                  </m:oMathPara>
                </a14:m>
                <a:endParaRPr lang="en-US" sz="2800" dirty="0">
                  <a:solidFill>
                    <a:srgbClr val="0066FF"/>
                  </a:solidFill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Explain binary search algorithm and find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=31 </m:t>
                    </m:r>
                  </m:oMath>
                </a14:m>
                <a:r>
                  <a:rPr lang="en-US" dirty="0"/>
                  <a:t>in the following array. [7]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10, 15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26, 27, 31, 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38, </m:t>
                      </m:r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45, 59</m:t>
                      </m:r>
                    </m:oMath>
                  </m:oMathPara>
                </a14:m>
                <a:endParaRPr lang="en-US" sz="2800" dirty="0">
                  <a:solidFill>
                    <a:srgbClr val="0066FF"/>
                  </a:solidFill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a sorted array of distinct integers. Give an algorithm that can find an index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provided such an index exists. Prove that your algorithm takes time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the worst case. (</a:t>
                </a:r>
                <a:r>
                  <a:rPr lang="en-US" dirty="0">
                    <a:solidFill>
                      <a:srgbClr val="FF0000"/>
                    </a:solidFill>
                  </a:rPr>
                  <a:t>**</a:t>
                </a:r>
                <a:r>
                  <a:rPr lang="en-US" dirty="0"/>
                  <a:t>)</a:t>
                </a:r>
                <a:endParaRPr lang="en-US" sz="2800" dirty="0">
                  <a:solidFill>
                    <a:srgbClr val="0066FF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3012282"/>
            <a:ext cx="5760720" cy="833437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Multiplying Large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Multiplying Large Integers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Multiplying two 𝑛 digit large integers using divide and conquer method. </a:t>
                </a:r>
              </a:p>
              <a:p>
                <a:r>
                  <a:rPr lang="en-US" dirty="0"/>
                  <a:t>Example: Multiplication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𝟗𝟖𝟏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𝟏𝟐𝟑𝟒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Convert both the numbers into same length nos. and split each operand into two parts: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We can write as,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51704" y="32766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0981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04" y="3276600"/>
                <a:ext cx="1371600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57800" y="32766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1234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276600"/>
                <a:ext cx="1371600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593260" y="3276600"/>
            <a:ext cx="0" cy="53340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93452" y="3276600"/>
            <a:ext cx="0" cy="53340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3000" y="41148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=09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14800"/>
                <a:ext cx="1371600" cy="53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67000" y="41148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114800"/>
                <a:ext cx="1371600" cy="53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95800" y="41148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14800"/>
                <a:ext cx="1371600" cy="533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04560" y="41148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4114800"/>
                <a:ext cx="1371600" cy="533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52600" y="5334000"/>
                <a:ext cx="2743200" cy="762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981=10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334000"/>
                <a:ext cx="2743200" cy="762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34275" y="5334000"/>
                <a:ext cx="2743200" cy="762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1234=10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75" y="5334000"/>
                <a:ext cx="2743200" cy="76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16792" y="4815344"/>
                <a:ext cx="2468880" cy="155448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09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900+81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just"/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981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92" y="4815344"/>
                <a:ext cx="2468880" cy="1554480"/>
              </a:xfrm>
              <a:prstGeom prst="roundRect">
                <a:avLst/>
              </a:prstGeom>
              <a:blipFill>
                <a:blip r:embed="rId11"/>
                <a:stretch>
                  <a:fillRect b="-8108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13" idx="0"/>
          </p:cNvCxnSpPr>
          <p:nvPr/>
        </p:nvCxnSpPr>
        <p:spPr>
          <a:xfrm flipH="1">
            <a:off x="1828800" y="38100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18460" y="3810000"/>
            <a:ext cx="310453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 flipH="1">
            <a:off x="5181600" y="38100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0"/>
          </p:cNvCxnSpPr>
          <p:nvPr/>
        </p:nvCxnSpPr>
        <p:spPr>
          <a:xfrm>
            <a:off x="6324600" y="3810000"/>
            <a:ext cx="36576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1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aseline="30000" dirty="0"/>
            </a:br>
            <a:endParaRPr lang="en-US" sz="49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Now, the required product can be computed as,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0981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×1234=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1080000 + 127800 + 2754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1210554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above procedure still needs four half-size multiplications: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𝑖𝑖𝑖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computation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/>
                  <a:t>can be done as,</a:t>
                </a:r>
              </a:p>
              <a:p>
                <a:endParaRPr lang="en-US" dirty="0"/>
              </a:p>
              <a:p>
                <a:r>
                  <a:rPr lang="en-US" dirty="0"/>
                  <a:t>Only one multiplication is required instead of two.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Multiplying Large Integers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348" y="1676400"/>
                <a:ext cx="1341120" cy="1524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=09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1676400"/>
                <a:ext cx="1341120" cy="15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866104" y="2286000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2290916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290916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0" y="2286000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5740" y="4495800"/>
                <a:ext cx="327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" y="4495800"/>
                <a:ext cx="327660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86200" y="4495800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95800"/>
                <a:ext cx="4267200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2650776" y="4572000"/>
            <a:ext cx="27432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286433" y="4522839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73794" y="4522839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277520" y="4557252"/>
            <a:ext cx="706947" cy="3854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416469" y="4554794"/>
            <a:ext cx="706947" cy="3854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12" idx="0"/>
          </p:cNvCxnSpPr>
          <p:nvPr/>
        </p:nvCxnSpPr>
        <p:spPr>
          <a:xfrm>
            <a:off x="4630994" y="4942717"/>
            <a:ext cx="2921409" cy="98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2"/>
            <a:endCxn id="12" idx="0"/>
          </p:cNvCxnSpPr>
          <p:nvPr/>
        </p:nvCxnSpPr>
        <p:spPr>
          <a:xfrm flipH="1">
            <a:off x="7552403" y="4940259"/>
            <a:ext cx="217540" cy="9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18006" y="5924719"/>
            <a:ext cx="226879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Additional terms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62200" y="1843548"/>
            <a:ext cx="4724400" cy="457200"/>
          </a:xfrm>
          <a:prstGeom prst="roundRect">
            <a:avLst/>
          </a:prstGeom>
          <a:noFill/>
          <a:ln w="38100">
            <a:solidFill>
              <a:srgbClr val="FF67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17" grpId="0"/>
      <p:bldP spid="18" grpId="0"/>
      <p:bldP spid="19" grpId="0" animBg="1"/>
      <p:bldP spid="7" grpId="0" animBg="1"/>
      <p:bldP spid="22" grpId="0" animBg="1"/>
      <p:bldP spid="1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make a guess for the solution and then we use mathematical induction to prove the guess is correct or incorrect.</a:t>
                </a:r>
              </a:p>
              <a:p>
                <a:r>
                  <a:rPr lang="en-US" dirty="0"/>
                  <a:t>Example 1: </a:t>
                </a:r>
              </a:p>
              <a:p>
                <a:endParaRPr lang="en-US" dirty="0"/>
              </a:p>
              <a:p>
                <a:r>
                  <a:rPr lang="en-US" dirty="0"/>
                  <a:t>Replacing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, we can write following equations.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Substituting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and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we have now,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2209800"/>
                <a:ext cx="41148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9800"/>
                <a:ext cx="4114800" cy="457200"/>
              </a:xfrm>
              <a:prstGeom prst="rect">
                <a:avLst/>
              </a:prstGeom>
              <a:blipFill>
                <a:blip r:embed="rId3"/>
                <a:stretch>
                  <a:fillRect b="-14103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5" idx="3"/>
            <a:endCxn id="8" idx="2"/>
          </p:cNvCxnSpPr>
          <p:nvPr/>
        </p:nvCxnSpPr>
        <p:spPr>
          <a:xfrm>
            <a:off x="6400800" y="2438400"/>
            <a:ext cx="98367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384472" y="22098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0" y="3505200"/>
                <a:ext cx="41148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−1)=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−2)+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05200"/>
                <a:ext cx="4114800" cy="45720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stCxn id="10" idx="3"/>
            <a:endCxn id="12" idx="2"/>
          </p:cNvCxnSpPr>
          <p:nvPr/>
        </p:nvCxnSpPr>
        <p:spPr>
          <a:xfrm>
            <a:off x="6400800" y="3733800"/>
            <a:ext cx="98367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384472" y="35052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86000" y="4267200"/>
                <a:ext cx="41148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−2)=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−2 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67200"/>
                <a:ext cx="4114800" cy="45720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13" idx="3"/>
            <a:endCxn id="15" idx="2"/>
          </p:cNvCxnSpPr>
          <p:nvPr/>
        </p:nvCxnSpPr>
        <p:spPr>
          <a:xfrm>
            <a:off x="6400800" y="4495800"/>
            <a:ext cx="98367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384472" y="42672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81200" y="5410200"/>
                <a:ext cx="51816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−3)+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10200"/>
                <a:ext cx="5181600" cy="457200"/>
              </a:xfrm>
              <a:prstGeom prst="rect">
                <a:avLst/>
              </a:prstGeom>
              <a:blipFill>
                <a:blip r:embed="rId6"/>
                <a:stretch>
                  <a:fillRect b="-14103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>
            <a:stCxn id="16" idx="3"/>
            <a:endCxn id="24" idx="2"/>
          </p:cNvCxnSpPr>
          <p:nvPr/>
        </p:nvCxnSpPr>
        <p:spPr>
          <a:xfrm>
            <a:off x="7162800" y="5638800"/>
            <a:ext cx="22167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384472" y="54102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09060" y="3903408"/>
            <a:ext cx="1173480" cy="0"/>
          </a:xfrm>
          <a:prstGeom prst="line">
            <a:avLst/>
          </a:prstGeom>
          <a:ln w="3810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2200" y="4662948"/>
            <a:ext cx="1173480" cy="0"/>
          </a:xfrm>
          <a:prstGeom prst="line">
            <a:avLst/>
          </a:prstGeom>
          <a:ln w="3810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62200" y="3505200"/>
            <a:ext cx="117348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917172" y="2209800"/>
            <a:ext cx="117348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24" grpId="0" animBg="1"/>
      <p:bldP spid="18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Multiplying Large Integers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compute the required product as follows: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3348" y="1600200"/>
                <a:ext cx="1341120" cy="1524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=09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1600200"/>
                <a:ext cx="1341120" cy="152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73680" y="1600200"/>
                <a:ext cx="54864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09∙12 =108</m:t>
                      </m:r>
                    </m:oMath>
                  </m:oMathPara>
                </a14:m>
                <a:endParaRPr lang="pl-P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1600200"/>
                <a:ext cx="5486400" cy="45720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73680" y="2133600"/>
                <a:ext cx="54864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34</m:t>
                      </m:r>
                      <m:r>
                        <a:rPr lang="pl-PL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2754</m:t>
                      </m:r>
                    </m:oMath>
                  </m:oMathPara>
                </a14:m>
                <a:endParaRPr lang="pl-P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2133600"/>
                <a:ext cx="5486400" cy="45720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73680" y="2667000"/>
                <a:ext cx="54864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=90∙46=4140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2667000"/>
                <a:ext cx="5486400" cy="4572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62200" y="4724400"/>
                <a:ext cx="64008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981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1234 = 10</m:t>
                      </m:r>
                      <m:r>
                        <a:rPr lang="en-US" sz="24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6400800" cy="457200"/>
              </a:xfrm>
              <a:prstGeom prst="rect">
                <a:avLst/>
              </a:prstGeom>
              <a:blipFill>
                <a:blip r:embed="rId6"/>
                <a:stretch>
                  <a:fillRect b="-16883"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362200" y="5243052"/>
                <a:ext cx="64008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1080000 + 127800 + 2754</m:t>
                      </m:r>
                    </m:oMath>
                  </m:oMathPara>
                </a14:m>
                <a:endParaRPr lang="pl-P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43052"/>
                <a:ext cx="64008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62200" y="5775960"/>
                <a:ext cx="64008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1210554.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75960"/>
                <a:ext cx="640080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048000" y="4114800"/>
                <a:ext cx="4937760" cy="457200"/>
              </a:xfrm>
              <a:prstGeom prst="rect">
                <a:avLst/>
              </a:prstGeom>
              <a:noFill/>
              <a:ln w="38100">
                <a:solidFill>
                  <a:srgbClr val="FF67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4800"/>
                <a:ext cx="4937760" cy="457200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  <a:ln w="38100">
                <a:solidFill>
                  <a:srgbClr val="FF67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4400" y="3424535"/>
                <a:ext cx="327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4535"/>
                <a:ext cx="3276600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4860" y="3424535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60" y="3424535"/>
                <a:ext cx="4267200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981 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1234 </m:t>
                    </m:r>
                  </m:oMath>
                </a14:m>
                <a:r>
                  <a:rPr lang="en-US" dirty="0"/>
                  <a:t>can be reduced to </a:t>
                </a:r>
                <a:r>
                  <a:rPr lang="en-US" b="1" dirty="0"/>
                  <a:t>three multiplications </a:t>
                </a:r>
                <a:r>
                  <a:rPr lang="en-US" dirty="0"/>
                  <a:t>of two-figure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(09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12, 81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34 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90∙46) </m:t>
                    </m:r>
                  </m:oMath>
                </a14:m>
                <a:r>
                  <a:rPr lang="en-US" dirty="0"/>
                  <a:t>together with a certain number of shifts, additions and subtractions.</a:t>
                </a:r>
              </a:p>
              <a:p>
                <a:r>
                  <a:rPr lang="en-US" dirty="0"/>
                  <a:t>Reducing </a:t>
                </a:r>
                <a:r>
                  <a:rPr lang="en-US" b="1" dirty="0"/>
                  <a:t>four multiplications to three</a:t>
                </a:r>
                <a:r>
                  <a:rPr lang="en-US" dirty="0"/>
                  <a:t> will enable us to cut </a:t>
                </a:r>
                <a:r>
                  <a:rPr lang="en-US" dirty="0">
                    <a:solidFill>
                      <a:srgbClr val="FF0000"/>
                    </a:solidFill>
                  </a:rPr>
                  <a:t>25% </a:t>
                </a:r>
                <a:r>
                  <a:rPr lang="en-US" dirty="0"/>
                  <a:t>of the computing time required for large multiplications. </a:t>
                </a:r>
              </a:p>
              <a:p>
                <a:r>
                  <a:rPr lang="en-US" dirty="0"/>
                  <a:t>We obtain an algorithm that can 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-figure numbers in a time,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dirty="0"/>
              </a:p>
              <a:p>
                <a:pPr marL="400050" lvl="1" indent="0" algn="l">
                  <a:buNone/>
                </a:pPr>
                <a:r>
                  <a:rPr lang="en-US" sz="2400" dirty="0"/>
                  <a:t>Solving it gives,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𝒑𝒐𝒘𝒆𝒓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Multiplying Large Integers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8114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7622</m:t>
                    </m:r>
                  </m:oMath>
                </a14:m>
                <a:r>
                  <a:rPr lang="en-US" dirty="0"/>
                  <a:t> using divide &amp; conquer method.</a:t>
                </a:r>
              </a:p>
              <a:p>
                <a:r>
                  <a:rPr lang="en-US" dirty="0"/>
                  <a:t>Solution using D&amp;C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133600" y="2424545"/>
                <a:ext cx="1371600" cy="4572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24545"/>
                <a:ext cx="1371600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733800" y="2438400"/>
                <a:ext cx="1371600" cy="4572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38400"/>
                <a:ext cx="1371600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334000" y="2424545"/>
                <a:ext cx="1371600" cy="4572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=76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424545"/>
                <a:ext cx="1371600" cy="457200"/>
              </a:xfrm>
              <a:prstGeom prst="roundRect">
                <a:avLst/>
              </a:prstGeom>
              <a:blipFill>
                <a:blip r:embed="rId5"/>
                <a:stretch>
                  <a:fillRect b="-759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6934200" y="2424545"/>
                <a:ext cx="1371600" cy="4572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424545"/>
                <a:ext cx="1371600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70560" y="2424545"/>
            <a:ext cx="109728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Step 1: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" y="3120177"/>
            <a:ext cx="109728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Step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33600" y="3115712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115712"/>
                <a:ext cx="2971800" cy="461665"/>
              </a:xfrm>
              <a:prstGeom prst="rect">
                <a:avLst/>
              </a:prstGeom>
              <a:blipFill>
                <a:blip r:embed="rId7"/>
                <a:stretch>
                  <a:fillRect l="-30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33600" y="3808886"/>
                <a:ext cx="6126480" cy="2468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81∙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76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6156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=14∙22=308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)∙(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)=95∙98=931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8114</m:t>
                      </m:r>
                      <m:r>
                        <a:rPr lang="en-US" sz="24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7622=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baseline="300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61560000+284600+308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=61844908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808886"/>
                <a:ext cx="6126480" cy="24688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3012282"/>
            <a:ext cx="2651760" cy="833437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2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 -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528465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676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96075"/>
              </p:ext>
            </p:extLst>
          </p:nvPr>
        </p:nvGraphicFramePr>
        <p:xfrm>
          <a:off x="1976964" y="2057400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" y="2603500"/>
            <a:ext cx="868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286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810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572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334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096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858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1524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6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124" y="2787134"/>
            <a:ext cx="8459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Step 1: Split the selected array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533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057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2819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33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95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19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38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6400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7162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7924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5638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62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24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41148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72000" y="4114800"/>
            <a:ext cx="2590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 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11" y="914400"/>
            <a:ext cx="4037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Select the left subarray and </a:t>
            </a:r>
            <a:r>
              <a:rPr lang="en-IN" sz="2200" b="1" dirty="0"/>
              <a:t>Split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24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477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71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219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457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276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514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6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19200" y="2133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86000" y="2133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52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1371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2286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3429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334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19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5908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766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7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1219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2514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3276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5334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12192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2667000" y="4267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32766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1498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9200" y="495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286000" y="4953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410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6172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5410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72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67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8229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7467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29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72200" y="2133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239000" y="2133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105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5105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24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6324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9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7239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05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8305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4864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72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5438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2296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410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6172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8229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54864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61722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7620000" y="4267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81534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68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6451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172200" y="495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239000" y="4953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60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236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260600" y="5638800"/>
            <a:ext cx="2387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648200" y="5638800"/>
            <a:ext cx="2590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876800" y="914400"/>
            <a:ext cx="41894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Select the right subarray and </a:t>
            </a:r>
            <a:r>
              <a:rPr lang="en-IN" sz="2200" b="1" dirty="0"/>
              <a:t>Split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27283" y="2438053"/>
            <a:ext cx="778117" cy="461665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220496" y="4874567"/>
            <a:ext cx="1005840" cy="461665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Merge </a:t>
            </a:r>
          </a:p>
        </p:txBody>
      </p:sp>
      <p:cxnSp>
        <p:nvCxnSpPr>
          <p:cNvPr id="46" name="Straight Arrow Connector 45"/>
          <p:cNvCxnSpPr>
            <a:stCxn id="42" idx="0"/>
          </p:cNvCxnSpPr>
          <p:nvPr/>
        </p:nvCxnSpPr>
        <p:spPr>
          <a:xfrm flipV="1">
            <a:off x="4716342" y="1750824"/>
            <a:ext cx="0" cy="687229"/>
          </a:xfrm>
          <a:prstGeom prst="straightConnector1">
            <a:avLst/>
          </a:prstGeom>
          <a:ln w="28575">
            <a:solidFill>
              <a:srgbClr val="0066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2"/>
          </p:cNvCxnSpPr>
          <p:nvPr/>
        </p:nvCxnSpPr>
        <p:spPr>
          <a:xfrm flipH="1">
            <a:off x="4716341" y="2899718"/>
            <a:ext cx="1" cy="1092766"/>
          </a:xfrm>
          <a:prstGeom prst="straightConnector1">
            <a:avLst/>
          </a:prstGeom>
          <a:ln w="28575">
            <a:solidFill>
              <a:srgbClr val="0066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19599" y="4038600"/>
            <a:ext cx="5715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5" idx="0"/>
          </p:cNvCxnSpPr>
          <p:nvPr/>
        </p:nvCxnSpPr>
        <p:spPr>
          <a:xfrm flipV="1">
            <a:off x="4723416" y="4076700"/>
            <a:ext cx="0" cy="797867"/>
          </a:xfrm>
          <a:prstGeom prst="straightConnector1">
            <a:avLst/>
          </a:prstGeom>
          <a:ln w="28575">
            <a:solidFill>
              <a:srgbClr val="0066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2"/>
          </p:cNvCxnSpPr>
          <p:nvPr/>
        </p:nvCxnSpPr>
        <p:spPr>
          <a:xfrm>
            <a:off x="4723416" y="5336232"/>
            <a:ext cx="0" cy="683568"/>
          </a:xfrm>
          <a:prstGeom prst="straightConnector1">
            <a:avLst/>
          </a:prstGeom>
          <a:ln w="28575">
            <a:solidFill>
              <a:srgbClr val="0066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26116" y="5268123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882640" y="5257800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21 -0.00069 0.01059 -0.00254 0.01597 -0.00208 C 0.01996 -0.00185 0.02343 0.00116 0.02725 0.00209 C 0.03264 0.00348 0.03802 0.00348 0.0434 0.0044 L 0.08385 0.00209 L 0.08385 0.00209 " pathEditMode="relative" ptsTypes="AAAAAAA">
                                      <p:cBhvr>
                                        <p:cTn id="3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5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000"/>
                            </p:stCondLst>
                            <p:childTnLst>
                              <p:par>
                                <p:cTn id="3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000"/>
                            </p:stCondLst>
                            <p:childTnLst>
                              <p:par>
                                <p:cTn id="4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9" grpId="0"/>
      <p:bldP spid="42" grpId="0" animBg="1"/>
      <p:bldP spid="115" grpId="0" animBg="1"/>
      <p:bldP spid="3" grpId="0" animBg="1"/>
      <p:bldP spid="3" grpId="1" animBg="1"/>
      <p:bldP spid="1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Example (HW)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Sort given numbers into descending order using merge sort.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66FF"/>
                </a:solidFill>
              </a:rPr>
              <a:t>38, 27, 43, 3, 9, 82, 10, 67, 71, 54, 97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Merge Sort is an example of </a:t>
            </a:r>
            <a:r>
              <a:rPr lang="en-US" b="1" dirty="0"/>
              <a:t>divide and conquer algorithm.</a:t>
            </a:r>
          </a:p>
          <a:p>
            <a:pPr>
              <a:buClr>
                <a:schemeClr val="tx1"/>
              </a:buClr>
            </a:pPr>
            <a:r>
              <a:rPr lang="en-US" dirty="0"/>
              <a:t>It is based on the </a:t>
            </a:r>
            <a:r>
              <a:rPr lang="en-US" b="1" dirty="0"/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/>
              <a:t>single element.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Merging those sub lists </a:t>
            </a:r>
            <a:r>
              <a:rPr lang="en-US" dirty="0"/>
              <a:t>in a manner that results into a sorted list.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Procedure</a:t>
            </a:r>
          </a:p>
          <a:p>
            <a:pPr lvl="1" algn="l">
              <a:buClr>
                <a:schemeClr val="tx1"/>
              </a:buClr>
            </a:pPr>
            <a:r>
              <a:rPr lang="en-US" dirty="0"/>
              <a:t>Divide the unsorted list into N sub lists, each containing 1 element</a:t>
            </a:r>
          </a:p>
          <a:p>
            <a:pPr lvl="1" algn="l">
              <a:buClr>
                <a:schemeClr val="tx1"/>
              </a:buClr>
            </a:pPr>
            <a:r>
              <a:rPr lang="en-US" dirty="0"/>
              <a:t>Take adjacent pairs of two singleton lists and merge them to form a list of 2 elements. N will now convert into N/2 lists of size 2</a:t>
            </a:r>
          </a:p>
          <a:p>
            <a:pPr lvl="1" algn="l">
              <a:buClr>
                <a:schemeClr val="tx1"/>
              </a:buClr>
            </a:pPr>
            <a:r>
              <a:rPr lang="en-US" dirty="0"/>
              <a:t>Repeat the process till a single sorted list of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4472378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Procedure: mergesort(T[1,…,n])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if n is sufficiently small then insert(T)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array U[1,…,1+n/2],V[1,…,1+n/2]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U[1,…,n/2] ← T[1,…,n/2]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V[1,…,n/2] ← T[n/2+1,…,n]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mergesort(U[1,…,n/2])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mergesort(V[1,…,n/2])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merge(U, V, T)</a:t>
            </a:r>
          </a:p>
        </p:txBody>
      </p:sp>
    </p:spTree>
    <p:extLst>
      <p:ext uri="{BB962C8B-B14F-4D97-AF65-F5344CB8AC3E}">
        <p14:creationId xmlns:p14="http://schemas.microsoft.com/office/powerpoint/2010/main" val="39614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4398512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Procedure: merge(U[1,…,m+1],V[1,…,n+1],T[1,…,m+n])</a:t>
            </a:r>
          </a:p>
          <a:p>
            <a:pPr marL="914400" lvl="2" indent="0" algn="l">
              <a:buNone/>
            </a:pPr>
            <a:r>
              <a:rPr lang="en-IN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 ← 1;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j ← 1;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U[m+1], V[n+1] ← ∞;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for k ← 1 to m + n do 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	if 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U[</a:t>
            </a:r>
            <a:r>
              <a:rPr lang="en-IN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&lt; V[j] 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            then T[k] ← U[</a:t>
            </a:r>
            <a:r>
              <a:rPr lang="en-IN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]; </a:t>
            </a:r>
            <a:r>
              <a:rPr lang="en-IN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 ← </a:t>
            </a:r>
            <a:r>
              <a:rPr lang="en-IN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     else T[k] ← V[j]; j ← j + 1;</a:t>
            </a:r>
            <a:r>
              <a:rPr lang="en-IN" sz="24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]     A[j+1← temp</a:t>
            </a:r>
          </a:p>
        </p:txBody>
      </p:sp>
    </p:spTree>
    <p:extLst>
      <p:ext uri="{BB962C8B-B14F-4D97-AF65-F5344CB8AC3E}">
        <p14:creationId xmlns:p14="http://schemas.microsoft.com/office/powerpoint/2010/main" val="41156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above, we can write the general form as,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Suppose, if we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79676" y="1295400"/>
                <a:ext cx="5184648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−3)+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76" y="1295400"/>
                <a:ext cx="5184648" cy="45720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68680" y="2667000"/>
                <a:ext cx="740664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+1)+(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+2)+ …+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667000"/>
                <a:ext cx="7406640" cy="45720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4114800"/>
                <a:ext cx="740664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+2+ …+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14800"/>
                <a:ext cx="7406640" cy="457200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09800" y="4876800"/>
                <a:ext cx="41148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=0+1+2+ …+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76800"/>
                <a:ext cx="41148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09800" y="5612534"/>
                <a:ext cx="4114800" cy="82296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12534"/>
                <a:ext cx="4114800" cy="822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5" idx="3"/>
            <a:endCxn id="11" idx="2"/>
          </p:cNvCxnSpPr>
          <p:nvPr/>
        </p:nvCxnSpPr>
        <p:spPr>
          <a:xfrm>
            <a:off x="7164324" y="1524000"/>
            <a:ext cx="37947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0" y="12954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5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be the time taken </a:t>
                </a:r>
                <a:r>
                  <a:rPr lang="en-US" dirty="0"/>
                  <a:t>by this algorithm to sort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elements.</a:t>
                </a:r>
              </a:p>
              <a:p>
                <a:r>
                  <a:rPr lang="en-US" dirty="0"/>
                  <a:t>Separating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takes </a:t>
                </a:r>
                <a:r>
                  <a:rPr lang="en-US" b="1" dirty="0"/>
                  <a:t>linear time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also takes </a:t>
                </a:r>
                <a:r>
                  <a:rPr lang="en-US" b="1" dirty="0"/>
                  <a:t>linear time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/2)+ 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 the general case,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:r>
                  <a:rPr lang="en-US" b="1" dirty="0"/>
                  <a:t>second case </a:t>
                </a:r>
                <a:r>
                  <a:rPr lang="en-US" dirty="0"/>
                  <a:t>applies 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complexity of merge sort is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819400" y="4754802"/>
                <a:ext cx="4495800" cy="15979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754802"/>
                <a:ext cx="4495800" cy="159796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124200" y="2743200"/>
                <a:ext cx="3505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3505200" cy="533400"/>
              </a:xfrm>
              <a:prstGeom prst="roundRect">
                <a:avLst/>
              </a:prstGeom>
              <a:blipFill>
                <a:blip r:embed="rId4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4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3012282"/>
            <a:ext cx="2651760" cy="833437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2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52640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55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9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23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57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1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225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55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9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23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57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91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225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484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84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818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3752" y="60310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2247900" y="5645076"/>
            <a:ext cx="1998" cy="38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07878" y="60314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7038476" y="5645524"/>
            <a:ext cx="1998" cy="38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95600"/>
          </a:xfrm>
        </p:spPr>
        <p:txBody>
          <a:bodyPr>
            <a:normAutofit/>
          </a:bodyPr>
          <a:lstStyle/>
          <a:p>
            <a:r>
              <a:rPr lang="en-US" dirty="0"/>
              <a:t>Quick sort chooses the first element as a </a:t>
            </a:r>
            <a:r>
              <a:rPr lang="en-US" dirty="0">
                <a:solidFill>
                  <a:srgbClr val="FF0000"/>
                </a:solidFill>
              </a:rPr>
              <a:t>pivot element,</a:t>
            </a:r>
            <a:r>
              <a:rPr lang="en-US" dirty="0"/>
              <a:t> a </a:t>
            </a:r>
            <a:r>
              <a:rPr lang="en-US" b="1" dirty="0"/>
              <a:t>lower bound is the first index </a:t>
            </a:r>
            <a:r>
              <a:rPr lang="en-US" dirty="0"/>
              <a:t>and an </a:t>
            </a:r>
            <a:r>
              <a:rPr lang="en-US" b="1" dirty="0"/>
              <a:t>upper bound is the last index</a:t>
            </a:r>
            <a:r>
              <a:rPr lang="en-US" dirty="0"/>
              <a:t>.</a:t>
            </a:r>
          </a:p>
          <a:p>
            <a:r>
              <a:rPr lang="en-US" dirty="0"/>
              <a:t>The array is then </a:t>
            </a:r>
            <a:r>
              <a:rPr lang="en-US" b="1" dirty="0"/>
              <a:t>partitioned</a:t>
            </a:r>
            <a:r>
              <a:rPr lang="en-US" dirty="0"/>
              <a:t> on either side of the </a:t>
            </a:r>
            <a:r>
              <a:rPr lang="en-US" dirty="0">
                <a:solidFill>
                  <a:srgbClr val="FF0000"/>
                </a:solidFill>
              </a:rPr>
              <a:t>pivot.</a:t>
            </a:r>
          </a:p>
          <a:p>
            <a:r>
              <a:rPr lang="en-US" dirty="0"/>
              <a:t>Elements are moved so that, those </a:t>
            </a:r>
            <a:r>
              <a:rPr lang="en-US" b="1" dirty="0"/>
              <a:t>greater</a:t>
            </a:r>
            <a:r>
              <a:rPr lang="en-US" dirty="0"/>
              <a:t> than the </a:t>
            </a:r>
            <a:r>
              <a:rPr lang="en-US" dirty="0">
                <a:solidFill>
                  <a:srgbClr val="FF0000"/>
                </a:solidFill>
              </a:rPr>
              <a:t>pivot</a:t>
            </a:r>
            <a:r>
              <a:rPr lang="en-US" dirty="0"/>
              <a:t> are shifted to its </a:t>
            </a:r>
            <a:r>
              <a:rPr lang="en-US" b="1" dirty="0"/>
              <a:t>right </a:t>
            </a:r>
            <a:r>
              <a:rPr lang="en-US" dirty="0"/>
              <a:t>whereas the others are shifted to its </a:t>
            </a:r>
            <a:r>
              <a:rPr lang="en-US" b="1" dirty="0"/>
              <a:t>left.</a:t>
            </a:r>
            <a:r>
              <a:rPr lang="en-US" dirty="0"/>
              <a:t> </a:t>
            </a:r>
          </a:p>
          <a:p>
            <a:r>
              <a:rPr lang="en-US" dirty="0"/>
              <a:t>Each Partition is </a:t>
            </a:r>
            <a:r>
              <a:rPr lang="en-US" b="1" dirty="0"/>
              <a:t>internally sorted recursively</a:t>
            </a:r>
            <a:r>
              <a:rPr lang="en-US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733800"/>
            <a:ext cx="97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2239015" y="4380131"/>
            <a:ext cx="8885" cy="48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uiExpand="1" animBg="1"/>
      <p:bldP spid="6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5" grpId="0" uiExpand="1" animBg="1"/>
      <p:bldP spid="26" grpId="0" uiExpand="1" animBg="1"/>
      <p:bldP spid="27" grpId="0" uiExpand="1" animBg="1"/>
      <p:bldP spid="28" grpId="0" uiExpand="1" animBg="1"/>
      <p:bldP spid="51" grpId="0" uiExpand="1"/>
      <p:bldP spid="54" grpId="0" uiExpand="1"/>
      <p:bldP spid="29" grpId="0" uiExpand="1" build="p"/>
      <p:bldP spid="30" grpId="0" uiExpan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5704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9104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00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34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68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02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836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170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75704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09104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500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34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68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02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836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170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42904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76304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2904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76304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" y="1079351"/>
            <a:ext cx="3230242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k+1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    ≥ j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l ← l-1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51054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54864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k 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6724" y="548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57848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 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020" y="5784868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0409" y="51054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576621" y="1754959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879400" y="1812099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475704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09104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500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834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168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502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836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170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42904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76304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120152" y="2979811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401535" y="2976957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550040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217040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4800287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47434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75704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09104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500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834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168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1502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6836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2170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742904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276304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629402" y="4205027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328088" y="4205027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08344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475704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3689460" y="3670986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225159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839" y="2116689"/>
            <a:ext cx="3097867" cy="493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5921 3.33333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 0.09885 L -0.00156 0.10116 " pathEditMode="relative" ptsTypes="AAAA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-0.05989 -3.7037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5 -3.7037E-6 L -0.11736 -3.7037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3.7037E-7 L 0.05677 -3.7037E-7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-3.7037E-7 L 0.12014 -3.7037E-7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3.7037E-7 L -0.06111 -3.7037E-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1 -3.7037E-7 L -0.11666 -3.7037E-7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66 -3.7037E-7 L -0.18837 -3.7037E-7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7 0.00023 L -0.23837 0.00023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  <p:bldP spid="3" grpId="0" animBg="1"/>
      <p:bldP spid="3" grpId="1" animBg="1"/>
      <p:bldP spid="3" grpId="2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6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40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0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8410" y="2079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18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52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86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20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06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340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0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84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418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52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086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420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678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012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8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012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61228" y="11887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2766" y="11887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8410" y="11430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715000" y="1143000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81400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14800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55736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691127" y="3222812"/>
            <a:ext cx="311304" cy="443173"/>
            <a:chOff x="3701591" y="1754959"/>
            <a:chExt cx="311304" cy="443173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87928" y="3222812"/>
            <a:ext cx="311304" cy="443173"/>
            <a:chOff x="3701591" y="1754959"/>
            <a:chExt cx="311304" cy="443173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81400" y="2918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81400" y="4289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148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557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89136" y="4289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225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559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93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227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486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820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505200" y="373380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134074" y="3810000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94628" y="38467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09114" y="384068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14800" y="4876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55736" y="4876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245122" y="5181600"/>
            <a:ext cx="311304" cy="443173"/>
            <a:chOff x="3701591" y="1754959"/>
            <a:chExt cx="311304" cy="44317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251296" y="5181600"/>
            <a:ext cx="311304" cy="443173"/>
            <a:chOff x="3701591" y="1754959"/>
            <a:chExt cx="311304" cy="44317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4114800" y="4876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1400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114800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557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89136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225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2559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893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3227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848600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82000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3657600" y="563880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655736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2400" y="1079351"/>
            <a:ext cx="3230242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k+1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    ≥ j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l ← l-1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</p:spTree>
    <p:extLst>
      <p:ext uri="{BB962C8B-B14F-4D97-AF65-F5344CB8AC3E}">
        <p14:creationId xmlns:p14="http://schemas.microsoft.com/office/powerpoint/2010/main" val="12680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6042 -3.33333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5712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-3.33333E-6 L -0.12864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64 -3.33333E-6 L -0.17465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6875 -1.48148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06632 -1.48148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32 -1.48148E-6 L -0.11007 -1.48148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5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2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5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9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22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1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75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8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42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01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2364" y="98902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8810" y="93727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722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48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74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7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763235" y="2906641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994496" y="2906641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81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4940801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76800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22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55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81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15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81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581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14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55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89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48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81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315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41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374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861628" y="4267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82000" y="42672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6781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2400" y="1079351"/>
            <a:ext cx="3230242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k+1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    ≥ j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l ← l-1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</p:spTree>
    <p:extLst>
      <p:ext uri="{BB962C8B-B14F-4D97-AF65-F5344CB8AC3E}">
        <p14:creationId xmlns:p14="http://schemas.microsoft.com/office/powerpoint/2010/main" val="272215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5885 1.48148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15 1.48148E-6 L 0.11718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06302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32 1.48148E-6 L -0.11962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65 1.48148E-6 L -0.17882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99 1.48148E-6 L -0.24635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1.48148E-6 L -0.29132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0" grpId="0" animBg="1"/>
      <p:bldP spid="81" grpId="0"/>
      <p:bldP spid="8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09786" y="1894450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6069758" y="2275941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6028" y="2208445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988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046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386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53400" y="1894450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417968" y="914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8798" y="990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89884" y="1546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0464" y="1546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83864" y="1546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5916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178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8518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961512" y="2853480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613496" y="2853480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1780" y="2537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7095096" y="1231598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95096" y="117547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5926719" y="3776052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30366" y="3731565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9716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71786" y="32766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2685" y="3276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03179" y="4371011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871819" y="4371011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49716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6400" y="3276600"/>
            <a:ext cx="346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52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81800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781800" y="3370769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86400" y="4953000"/>
            <a:ext cx="346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15000" y="5585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4971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15200" y="5585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150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152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146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8893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12233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816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482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2400" y="1079351"/>
            <a:ext cx="3230242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k+1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    ≥ j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l ← l-1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</p:spTree>
    <p:extLst>
      <p:ext uri="{BB962C8B-B14F-4D97-AF65-F5344CB8AC3E}">
        <p14:creationId xmlns:p14="http://schemas.microsoft.com/office/powerpoint/2010/main" val="3040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05746 -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3 -4.81481E-6 L 0.11493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7205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05434 3.7037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07136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06493 4.07407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26 4.07407E-6 L 0.13784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the following array in ascending order using quick sort algorithm. </a:t>
            </a:r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5, 3, 8, 9, 1, 7, 0, 2, 6, 4</a:t>
            </a:r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3, 1, 4, 1, 5, 9, 2, 6, 5, 3, 5, 8, 9 </a:t>
            </a:r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9, 7, 5, 11, 12, 2, 14, 3, 10, 6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3977499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Procedure: quicksort(T[i,…,j])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{ Sorts subarray T[i,…,j] into ascending order }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if 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 – i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is sufficiently small 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then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(T[i,…,j])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 		pivot(T[i,…,j],l)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quicksort(T[i,…,l - 1])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quicksort(T[l+1,…,j]</a:t>
            </a:r>
          </a:p>
        </p:txBody>
      </p:sp>
    </p:spTree>
    <p:extLst>
      <p:ext uri="{BB962C8B-B14F-4D97-AF65-F5344CB8AC3E}">
        <p14:creationId xmlns:p14="http://schemas.microsoft.com/office/powerpoint/2010/main" val="38504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Procedure</a:t>
            </a:r>
            <a:r>
              <a:rPr lang="en-US" i="1" dirty="0"/>
              <a:t> quicksort(T[</a:t>
            </a:r>
            <a:r>
              <a:rPr lang="en-US" i="1" dirty="0" err="1"/>
              <a:t>i</a:t>
            </a:r>
            <a:r>
              <a:rPr lang="en-US" i="1" dirty="0"/>
              <a:t>,…,j])</a:t>
            </a:r>
            <a:endParaRPr lang="en-US" dirty="0"/>
          </a:p>
          <a:p>
            <a:r>
              <a:rPr lang="en-US" i="1" dirty="0"/>
              <a:t>{Sorts subarray T[</a:t>
            </a:r>
            <a:r>
              <a:rPr lang="en-US" i="1" dirty="0" err="1"/>
              <a:t>i</a:t>
            </a:r>
            <a:r>
              <a:rPr lang="en-US" i="1" dirty="0"/>
              <a:t>,…,j] into ascending order}</a:t>
            </a:r>
            <a:endParaRPr lang="en-US" dirty="0"/>
          </a:p>
          <a:p>
            <a:pPr lvl="1"/>
            <a:r>
              <a:rPr lang="en-US" sz="2400" b="1" i="1" dirty="0">
                <a:solidFill>
                  <a:srgbClr val="FF0000"/>
                </a:solidFill>
              </a:rPr>
              <a:t>if</a:t>
            </a:r>
            <a:r>
              <a:rPr lang="en-US" sz="2400" i="1" dirty="0">
                <a:solidFill>
                  <a:srgbClr val="FF0000"/>
                </a:solidFill>
              </a:rPr>
              <a:t>  j – 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 is sufficiently small </a:t>
            </a:r>
            <a:r>
              <a:rPr lang="en-US" sz="2400" b="1" i="1" dirty="0">
                <a:solidFill>
                  <a:srgbClr val="FF0000"/>
                </a:solidFill>
              </a:rPr>
              <a:t>then</a:t>
            </a:r>
            <a:r>
              <a:rPr lang="en-US" sz="2400" i="1" dirty="0">
                <a:solidFill>
                  <a:srgbClr val="FF0000"/>
                </a:solidFill>
              </a:rPr>
              <a:t> insert (T[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,…,j])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i="1" dirty="0"/>
              <a:t>else</a:t>
            </a:r>
            <a:endParaRPr lang="en-US" sz="2400" dirty="0"/>
          </a:p>
          <a:p>
            <a:pPr lvl="2"/>
            <a:r>
              <a:rPr lang="en-US" sz="2400" i="1" dirty="0"/>
              <a:t> pivot(T[</a:t>
            </a:r>
            <a:r>
              <a:rPr lang="en-US" sz="2400" i="1" dirty="0" err="1"/>
              <a:t>i</a:t>
            </a:r>
            <a:r>
              <a:rPr lang="en-US" sz="2400" i="1" dirty="0"/>
              <a:t>,…,j],l)</a:t>
            </a:r>
            <a:endParaRPr lang="en-US" sz="2400" dirty="0"/>
          </a:p>
          <a:p>
            <a:pPr lvl="2"/>
            <a:r>
              <a:rPr lang="en-US" sz="2400" i="1" dirty="0"/>
              <a:t>quicksort(T[</a:t>
            </a:r>
            <a:r>
              <a:rPr lang="en-US" sz="2400" i="1" dirty="0" err="1"/>
              <a:t>i</a:t>
            </a:r>
            <a:r>
              <a:rPr lang="en-US" sz="2400" i="1" dirty="0"/>
              <a:t>,…, l - 1])</a:t>
            </a:r>
            <a:endParaRPr lang="en-US" sz="2400" dirty="0"/>
          </a:p>
          <a:p>
            <a:pPr lvl="2"/>
            <a:r>
              <a:rPr lang="en-US" sz="2400" i="1" dirty="0"/>
              <a:t>quicksort(T[l+1,…,j]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0500" y="990600"/>
            <a:ext cx="8763000" cy="5462136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Procedure: pivot(T[i,…,j]; var l)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p ← T[i]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k ← i 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l ← j + 1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repeat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← k+1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until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or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≥ j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repeat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 ← l-1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until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while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&lt; l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Swap T[k] and T[l]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      	Repeat k ← k+1 until T[k] &gt; p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      	Repeat l ← l-1 until T[l] ≤ p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Swap T[i] and T[l]</a:t>
            </a:r>
          </a:p>
        </p:txBody>
      </p:sp>
    </p:spTree>
    <p:extLst>
      <p:ext uri="{BB962C8B-B14F-4D97-AF65-F5344CB8AC3E}">
        <p14:creationId xmlns:p14="http://schemas.microsoft.com/office/powerpoint/2010/main" val="2618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Rewrite,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Now,  replace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− 2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general,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Suppose if we take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67600" y="5867400"/>
            <a:ext cx="838200" cy="4191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2362200"/>
            <a:ext cx="876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Worst Case </a:t>
                </a:r>
              </a:p>
              <a:p>
                <a:pPr lvl="1" indent="-342900"/>
                <a:r>
                  <a:rPr lang="en-US" dirty="0"/>
                  <a:t>Running time depends on </a:t>
                </a:r>
                <a:r>
                  <a:rPr lang="en-US" b="1" dirty="0"/>
                  <a:t>which element is chosen as key or pivot </a:t>
                </a:r>
                <a:r>
                  <a:rPr lang="en-US" dirty="0"/>
                  <a:t>element.</a:t>
                </a:r>
              </a:p>
              <a:p>
                <a:pPr lvl="1" indent="-342900"/>
                <a:r>
                  <a:rPr lang="en-US" dirty="0"/>
                  <a:t>The worst case behavior for quick sort occurs when the array is partitioned into one sub-array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elements and the other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element</a:t>
                </a:r>
                <a:r>
                  <a:rPr lang="en-US" dirty="0"/>
                  <a:t>.</a:t>
                </a:r>
              </a:p>
              <a:p>
                <a:pPr lvl="1" indent="-342900"/>
                <a:r>
                  <a:rPr lang="en-US" dirty="0"/>
                  <a:t>In this case, the recurrence will be,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−1)+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l-GR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686"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Best Case</a:t>
                </a:r>
              </a:p>
              <a:p>
                <a:pPr lvl="1"/>
                <a:r>
                  <a:rPr lang="en-US" b="1" dirty="0"/>
                  <a:t>Occurs when partition produces sub-problems each of size n/2.</a:t>
                </a:r>
              </a:p>
              <a:p>
                <a:pPr lvl="1" indent="-342900"/>
                <a:r>
                  <a:rPr lang="en-US" dirty="0"/>
                  <a:t>Recurrence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/2)+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baseline="30000" dirty="0" err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aseline="30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𝒏𝒍𝒐𝒈𝒏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Average Case</a:t>
                </a:r>
              </a:p>
              <a:p>
                <a:pPr lvl="1"/>
                <a:r>
                  <a:rPr lang="en-US" dirty="0"/>
                  <a:t>Average case running time is much closer to the best case.</a:t>
                </a:r>
              </a:p>
              <a:p>
                <a:pPr lvl="1"/>
                <a:r>
                  <a:rPr lang="en-US" dirty="0"/>
                  <a:t>If suppose the partitioning algorithm produces a </a:t>
                </a:r>
                <a:r>
                  <a:rPr lang="en-US" b="1" dirty="0"/>
                  <a:t>9:1 proportional </a:t>
                </a:r>
                <a:r>
                  <a:rPr lang="en-US" dirty="0"/>
                  <a:t>split the recurrence will be,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/10)+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/10)+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𝒏𝒍𝒐𝒈𝒏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686"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2788920"/>
            <a:ext cx="5212080" cy="1280160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Strassen’s Algorithm for Matrix Multiplication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8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Multiply following two matrices. Count how many scalar multiplications are required.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×6+3×4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×8+3×2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×6+5×4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×8+5×2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/>
                  <a:t>matrices, total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scalar multiplications are required.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3551904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42852" y="3915696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9652" y="3566652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9652" y="3915696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97792" y="3566652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00252" y="3918156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67052" y="3566652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2304" y="3918156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general,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two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matrices to be multiplied.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Computing each entry in the product takes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multiplications </a:t>
                </a:r>
                <a:r>
                  <a:rPr lang="en-US" dirty="0"/>
                  <a:t>and there are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baseline="30000" dirty="0"/>
                  <a:t> </a:t>
                </a:r>
                <a:r>
                  <a:rPr lang="en-US" b="1" dirty="0"/>
                  <a:t>entries </a:t>
                </a:r>
                <a:r>
                  <a:rPr lang="en-US" dirty="0"/>
                  <a:t>for a total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343" r="-834" b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Strassen’s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for Matrix Multiplication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problem of </a:t>
                </a:r>
                <a:r>
                  <a:rPr lang="en-US" b="1" dirty="0"/>
                  <a:t>multiplying</a:t>
                </a:r>
                <a:r>
                  <a:rPr lang="en-US" dirty="0"/>
                  <a:t>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matrices. </a:t>
                </a:r>
              </a:p>
              <a:p>
                <a:r>
                  <a:rPr lang="en-US" dirty="0"/>
                  <a:t>Strassen’s devised a better method which has the </a:t>
                </a:r>
                <a:r>
                  <a:rPr lang="en-US" b="1" dirty="0"/>
                  <a:t>same basic method </a:t>
                </a:r>
                <a:r>
                  <a:rPr lang="en-US" dirty="0"/>
                  <a:t>as the multiplication of long integers. </a:t>
                </a:r>
              </a:p>
              <a:p>
                <a:r>
                  <a:rPr lang="en-US" dirty="0"/>
                  <a:t>The main idea is </a:t>
                </a:r>
                <a:r>
                  <a:rPr lang="en-US" b="1" dirty="0"/>
                  <a:t>to save one multiplication </a:t>
                </a:r>
                <a:r>
                  <a:rPr lang="en-US" dirty="0"/>
                  <a:t>on a small problem and then use recursion.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104181"/>
            <a:ext cx="4724400" cy="808037"/>
          </a:xfrm>
        </p:spPr>
        <p:txBody>
          <a:bodyPr>
            <a:noAutofit/>
          </a:bodyPr>
          <a:lstStyle/>
          <a:p>
            <a:r>
              <a:rPr lang="fr-FR" sz="3000" dirty="0" err="1"/>
              <a:t>Strassen’s</a:t>
            </a:r>
            <a:r>
              <a:rPr lang="fr-FR" sz="3000" dirty="0"/>
              <a:t> </a:t>
            </a:r>
            <a:r>
              <a:rPr lang="fr-FR" sz="3000" dirty="0" err="1"/>
              <a:t>Algorithm</a:t>
            </a:r>
            <a:r>
              <a:rPr lang="fr-FR" sz="3000" dirty="0"/>
              <a:t> for Matrix Multiplication 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190500" y="132734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500" y="1946828"/>
                <a:ext cx="2377440" cy="477596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946828"/>
                <a:ext cx="2377440" cy="4775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2743200" y="1388797"/>
            <a:ext cx="0" cy="54102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10348" y="132734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20739" y="1946828"/>
                <a:ext cx="2324100" cy="477596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66FF"/>
                    </a:solidFill>
                  </a:rPr>
                  <a:t>All above operations involve only </a:t>
                </a:r>
                <a:r>
                  <a:rPr lang="en-US" sz="2400" b="1" dirty="0">
                    <a:solidFill>
                      <a:srgbClr val="0066FF"/>
                    </a:solidFill>
                  </a:rPr>
                  <a:t>one multiplication</a:t>
                </a:r>
                <a:r>
                  <a:rPr lang="en-US" sz="2400" dirty="0">
                    <a:solidFill>
                      <a:srgbClr val="0066FF"/>
                    </a:solidFill>
                  </a:rPr>
                  <a:t>. </a:t>
                </a:r>
                <a:endParaRPr lang="en-US" sz="2400" b="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39" y="1946828"/>
                <a:ext cx="2324100" cy="4775969"/>
              </a:xfrm>
              <a:prstGeom prst="rect">
                <a:avLst/>
              </a:prstGeom>
              <a:blipFill>
                <a:blip r:embed="rId3"/>
                <a:stretch>
                  <a:fillRect l="-1305" r="-4178" b="-1399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439696" y="1388797"/>
            <a:ext cx="0" cy="54102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38800" y="132734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638800" y="1930037"/>
                <a:ext cx="3314700" cy="477596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0" dirty="0">
                    <a:solidFill>
                      <a:srgbClr val="0066FF"/>
                    </a:solidFill>
                  </a:rPr>
                  <a:t>Final Answer: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66FF"/>
                    </a:solidFill>
                  </a:rPr>
                  <a:t>Where,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rgbClr val="0066FF"/>
                    </a:solidFill>
                  </a:rPr>
                  <a:t>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66FF"/>
                    </a:solidFill>
                  </a:rPr>
                  <a:t>No multiplication is required here.</a:t>
                </a:r>
                <a:endParaRPr lang="en-US" sz="2400" b="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930037"/>
                <a:ext cx="3314700" cy="4775969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4680" y="250049"/>
                <a:ext cx="4156331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80" y="250049"/>
                <a:ext cx="4156331" cy="662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417140" y="2135076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52452" y="2575068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52452" y="3017520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459972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28652" y="3915696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44876" y="4357164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799616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4" grpId="0" animBg="1"/>
      <p:bldP spid="16" grpId="0" animBg="1"/>
      <p:bldP spid="18" grpId="0" animBg="1"/>
      <p:bldP spid="19" grpId="0" animBg="1"/>
      <p:bldP spid="6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Strassen’s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- </a:t>
            </a:r>
            <a:r>
              <a:rPr lang="fr-FR" dirty="0" err="1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1282" y="1036637"/>
                <a:ext cx="87630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therefore possible to 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en-US" dirty="0"/>
                  <a:t>matrices using only </a:t>
                </a:r>
                <a:r>
                  <a:rPr lang="en-US" b="1" dirty="0"/>
                  <a:t>seven scalar multiplications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time needed to 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 by </a:t>
                </a:r>
                <a:r>
                  <a:rPr lang="en-US" b="1" dirty="0"/>
                  <a:t>recursive use of equations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general equation applies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=7,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</a:t>
                </a:r>
                <a:r>
                  <a:rPr lang="en-US" b="1" dirty="0"/>
                  <a:t>third case </a:t>
                </a:r>
                <a:r>
                  <a:rPr lang="en-US" dirty="0"/>
                  <a:t>applies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𝑙𝑔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7&gt;2.81</m:t>
                    </m:r>
                  </m:oMath>
                </a14:m>
                <a:r>
                  <a:rPr lang="en-US" dirty="0"/>
                  <a:t>, it is possible to 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 in a time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𝟖𝟏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282" y="1036637"/>
                <a:ext cx="8763000" cy="5334000"/>
              </a:xfrm>
              <a:blipFill>
                <a:blip r:embed="rId2"/>
                <a:stretch>
                  <a:fillRect l="-974" t="-457" r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0" y="2788920"/>
            <a:ext cx="3474720" cy="640080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Exponentiation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37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- Sequential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two integers. We wish to compute the </a:t>
                </a:r>
                <a:r>
                  <a:rPr lang="en-US" b="1" dirty="0"/>
                  <a:t>exponentiation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Algorithm using </a:t>
                </a:r>
                <a:r>
                  <a:rPr lang="en-US" b="1" dirty="0"/>
                  <a:t>Sequential Approach: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algorithm takes a time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since the instruction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executed exactly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times</a:t>
                </a:r>
                <a:r>
                  <a:rPr lang="en-US" dirty="0"/>
                  <a:t>, provided the multiplications are counted as elementary operations.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05050" y="2383938"/>
            <a:ext cx="4533900" cy="249286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function exposeq(a, n)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r ← 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 ← 1 to n - 1 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do </a:t>
            </a:r>
          </a:p>
          <a:p>
            <a:pPr marL="800100" lvl="2" indent="0">
              <a:buFont typeface="Arial" pitchFamily="34" charset="0"/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r ← a * 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return r</a:t>
            </a:r>
          </a:p>
        </p:txBody>
      </p:sp>
    </p:spTree>
    <p:extLst>
      <p:ext uri="{BB962C8B-B14F-4D97-AF65-F5344CB8AC3E}">
        <p14:creationId xmlns:p14="http://schemas.microsoft.com/office/powerpoint/2010/main" val="8229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/>
              <a:t>2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following recurrence using substitution method.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- Sequential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</a:t>
                </a:r>
                <a:r>
                  <a:rPr lang="en-US" b="1" dirty="0"/>
                  <a:t>to handle larger operands</a:t>
                </a:r>
                <a:r>
                  <a:rPr lang="en-US" dirty="0"/>
                  <a:t>, we must consider the time required for each multiplication.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the size of operand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Therefore, the multiplication performed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time </a:t>
                </a:r>
                <a:r>
                  <a:rPr lang="en-US" dirty="0"/>
                  <a:t>round the loop concerns </a:t>
                </a:r>
                <a:r>
                  <a:rPr lang="en-US" b="1" dirty="0"/>
                  <a:t>an integer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dirty="0"/>
                  <a:t>an integer whose size is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𝒊𝒎</m:t>
                    </m:r>
                  </m:oMath>
                </a14:m>
                <a:r>
                  <a:rPr lang="en-US" dirty="0"/>
                  <a:t>, which takes a time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09600" y="4191000"/>
                <a:ext cx="8153400" cy="2209800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=5 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i="1" dirty="0">
                    <a:solidFill>
                      <a:srgbClr val="0066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=25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and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200" i="1" dirty="0">
                  <a:solidFill>
                    <a:srgbClr val="0066FF"/>
                  </a:solidFill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The body of loop executes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2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time as,</a:t>
                </a:r>
              </a:p>
              <a:p>
                <a:pPr lvl="2" algn="just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times multiplication is already done so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=1953125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The size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between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err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sz="22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i.e., between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91000"/>
                <a:ext cx="8153400" cy="2209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67816" y="3672348"/>
            <a:ext cx="449334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- Sequential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total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spent multiplying when computing an with </a:t>
                </a:r>
                <a:r>
                  <a:rPr lang="en-US" b="1" i="1" dirty="0" err="1"/>
                  <a:t>exposeq</a:t>
                </a:r>
                <a:r>
                  <a:rPr lang="en-US" dirty="0"/>
                  <a:t> is 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If we use the </a:t>
                </a:r>
                <a:r>
                  <a:rPr lang="en-US" b="1" dirty="0"/>
                  <a:t>divide-and-conquer</a:t>
                </a:r>
                <a:r>
                  <a:rPr lang="en-US" dirty="0"/>
                  <a:t> multiplication algorithm,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𝒍𝒈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75427" y="5759244"/>
            <a:ext cx="1554480" cy="46101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– D &amp;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Suppose, we want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en-US" sz="2800" b="1" dirty="0"/>
              </a:p>
              <a:p>
                <a:r>
                  <a:rPr lang="en-US" dirty="0"/>
                  <a:t>We can write as,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10  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2   </m:t>
                      </m:r>
                    </m:oMath>
                  </m:oMathPara>
                </a14:m>
                <a:endParaRPr lang="fr-FR" sz="2800" baseline="30000" dirty="0"/>
              </a:p>
              <a:p>
                <a:r>
                  <a:rPr lang="en-US" dirty="0"/>
                  <a:t>In general,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– D &amp;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 using </a:t>
                </a:r>
                <a:r>
                  <a:rPr lang="en-US" b="1" dirty="0"/>
                  <a:t>Divide &amp; Conquer Approach: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Number of operations performed by the algorithm is given by,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23900" y="1583417"/>
            <a:ext cx="7696200" cy="1997983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expoDC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(a, n)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if n = 1 then return a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if n is even then return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expoDC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n/2)]</a:t>
            </a:r>
            <a:r>
              <a:rPr lang="en-US" sz="2400" b="1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*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expoDC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n - 1)</a:t>
            </a:r>
          </a:p>
        </p:txBody>
      </p:sp>
    </p:spTree>
    <p:extLst>
      <p:ext uri="{BB962C8B-B14F-4D97-AF65-F5344CB8AC3E}">
        <p14:creationId xmlns:p14="http://schemas.microsoft.com/office/powerpoint/2010/main" val="6138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– D &amp;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Algorithm using </a:t>
                </a:r>
                <a:r>
                  <a:rPr lang="en-US" b="1" dirty="0"/>
                  <a:t>Divide &amp; Conquer Approach: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Time taken by the algorithm is given by,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Solving it gives, 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𝒍𝒈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𝒍𝒈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23900" y="1583417"/>
            <a:ext cx="7696200" cy="1997983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expoDC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(a, n)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if n = 1 then return a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if n is even then return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expoDC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n/2)]</a:t>
            </a:r>
            <a:r>
              <a:rPr lang="en-US" sz="2400" b="1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*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expoDC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n - 1)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3260" y="5715000"/>
            <a:ext cx="3474720" cy="457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6993660"/>
                  </p:ext>
                </p:extLst>
              </p:nvPr>
            </p:nvGraphicFramePr>
            <p:xfrm>
              <a:off x="1714500" y="1524000"/>
              <a:ext cx="5715000" cy="19229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2857">
                      <a:extLst>
                        <a:ext uri="{9D8B030D-6E8A-4147-A177-3AD203B41FA5}">
                          <a16:colId xmlns:a16="http://schemas.microsoft.com/office/drawing/2014/main" val="198151158"/>
                        </a:ext>
                      </a:extLst>
                    </a:gridCol>
                    <a:gridCol w="2177143">
                      <a:extLst>
                        <a:ext uri="{9D8B030D-6E8A-4147-A177-3AD203B41FA5}">
                          <a16:colId xmlns:a16="http://schemas.microsoft.com/office/drawing/2014/main" val="1476974717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89809104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Multiplication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8657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Classic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D&amp;C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403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exposeq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𝒍𝒈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67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expoDC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𝒍𝒈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𝒍𝒈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950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6993660"/>
                  </p:ext>
                </p:extLst>
              </p:nvPr>
            </p:nvGraphicFramePr>
            <p:xfrm>
              <a:off x="1714500" y="1524000"/>
              <a:ext cx="5715000" cy="19229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2857">
                      <a:extLst>
                        <a:ext uri="{9D8B030D-6E8A-4147-A177-3AD203B41FA5}">
                          <a16:colId xmlns:a16="http://schemas.microsoft.com/office/drawing/2014/main" val="198151158"/>
                        </a:ext>
                      </a:extLst>
                    </a:gridCol>
                    <a:gridCol w="2177143">
                      <a:extLst>
                        <a:ext uri="{9D8B030D-6E8A-4147-A177-3AD203B41FA5}">
                          <a16:colId xmlns:a16="http://schemas.microsoft.com/office/drawing/2014/main" val="1476974717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898091040"/>
                        </a:ext>
                      </a:extLst>
                    </a:gridCol>
                  </a:tblGrid>
                  <a:tr h="457200">
                    <a:tc rowSpan="2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Multiplication 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865751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Classic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D&amp;C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4035160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exposeq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350" t="-190361" r="-88235" b="-1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90361" r="-639" b="-1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671728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expoDC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350" t="-290361" r="-88235" b="-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90361" r="-639" b="-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950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Recurrence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Recurrence equation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algn="l"/>
                <a:r>
                  <a:rPr lang="en-US" dirty="0"/>
                  <a:t>The equation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characteristic equation of the recurrence,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Which can be factorized as,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The solution of recurrence is given as,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343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5181600"/>
            <a:ext cx="19050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28824</TotalTime>
  <Words>8288</Words>
  <Application>Microsoft Office PowerPoint</Application>
  <PresentationFormat>On-screen Show (4:3)</PresentationFormat>
  <Paragraphs>1339</Paragraphs>
  <Slides>85</Slides>
  <Notes>6</Notes>
  <HiddenSlides>19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PowerPoint Presentation</vt:lpstr>
      <vt:lpstr>Recurrence Equation</vt:lpstr>
      <vt:lpstr>Introduction </vt:lpstr>
      <vt:lpstr>Methods to Solve Recurrence</vt:lpstr>
      <vt:lpstr>Substitution Method</vt:lpstr>
      <vt:lpstr>Substitution Method</vt:lpstr>
      <vt:lpstr>Exercise 1</vt:lpstr>
      <vt:lpstr>Exercise 2 </vt:lpstr>
      <vt:lpstr>Homogeneous Recurrence </vt:lpstr>
      <vt:lpstr>Analysis: Fibonacci series</vt:lpstr>
      <vt:lpstr>Analysis: Fibonacci series</vt:lpstr>
      <vt:lpstr>Analysis: Fibonacci series</vt:lpstr>
      <vt:lpstr>Analysis: Fibonacci series</vt:lpstr>
      <vt:lpstr>Analysis: Fibonacci series</vt:lpstr>
      <vt:lpstr>Analysis: Tower of Hanoi</vt:lpstr>
      <vt:lpstr>Analysis: Tower of Hanoi</vt:lpstr>
      <vt:lpstr>Analysis: Tower of Hanoi</vt:lpstr>
      <vt:lpstr>Analysis: Tower of Hanoi</vt:lpstr>
      <vt:lpstr>Exercise </vt:lpstr>
      <vt:lpstr>Master Method</vt:lpstr>
      <vt:lpstr>Master Method</vt:lpstr>
      <vt:lpstr>Master Method</vt:lpstr>
      <vt:lpstr>Master Method</vt:lpstr>
      <vt:lpstr>Master Method</vt:lpstr>
      <vt:lpstr>Master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Divide &amp; Conquer (D&amp;C) Technique</vt:lpstr>
      <vt:lpstr>D&amp;C: Running Time Analysis</vt:lpstr>
      <vt:lpstr>Binary Search</vt:lpstr>
      <vt:lpstr>Binary Search</vt:lpstr>
      <vt:lpstr>Binary Search - Example</vt:lpstr>
      <vt:lpstr>Binary Search - Example</vt:lpstr>
      <vt:lpstr>Binary Search - Example</vt:lpstr>
      <vt:lpstr>Binary Search - Example</vt:lpstr>
      <vt:lpstr>Binary Search – Iterative Algorithm</vt:lpstr>
      <vt:lpstr>Binary Search – Recursive Algorithm</vt:lpstr>
      <vt:lpstr>Binary Search - Analysis</vt:lpstr>
      <vt:lpstr>Binary Search – Examples</vt:lpstr>
      <vt:lpstr>Multiplying Large Integers</vt:lpstr>
      <vt:lpstr>Multiplying Large Integers Problem</vt:lpstr>
      <vt:lpstr> </vt:lpstr>
      <vt:lpstr>Multiplying Large Integers Problem</vt:lpstr>
      <vt:lpstr>Analysis of Time Complexity</vt:lpstr>
      <vt:lpstr>Multiplying Large Integers Problem</vt:lpstr>
      <vt:lpstr>Merge Sort</vt:lpstr>
      <vt:lpstr>Merge Sort - Example</vt:lpstr>
      <vt:lpstr>Merge Sort - Example</vt:lpstr>
      <vt:lpstr>Merge Sort – Example (HW)</vt:lpstr>
      <vt:lpstr>Merge Sort - Algorithm</vt:lpstr>
      <vt:lpstr>Merge Sort - Algorithm</vt:lpstr>
      <vt:lpstr>Merge Sort - Algorithm</vt:lpstr>
      <vt:lpstr>Merge Sort - Analysis</vt:lpstr>
      <vt:lpstr>Quick Sort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Examples</vt:lpstr>
      <vt:lpstr>Quick Sort - Algorithm</vt:lpstr>
      <vt:lpstr>Quick Sort - Algorithm</vt:lpstr>
      <vt:lpstr>Quick Sort - Analysis</vt:lpstr>
      <vt:lpstr>Quick Sort - Analysis</vt:lpstr>
      <vt:lpstr>Strassen’s Algorithm for Matrix Multiplication </vt:lpstr>
      <vt:lpstr>Matrix Multiplication</vt:lpstr>
      <vt:lpstr>Matrix Multiplication</vt:lpstr>
      <vt:lpstr>Strassen’s Algorithm for Matrix Multiplication </vt:lpstr>
      <vt:lpstr>Strassen’s Algorithm for Matrix Multiplication </vt:lpstr>
      <vt:lpstr>Strassen’s Algorithm - Analysis</vt:lpstr>
      <vt:lpstr>Exponentiation </vt:lpstr>
      <vt:lpstr>Exponentiation - Sequential </vt:lpstr>
      <vt:lpstr>Exponentiation - Sequential </vt:lpstr>
      <vt:lpstr>Exponentiation - Sequential </vt:lpstr>
      <vt:lpstr>Exponentiation – D &amp; C</vt:lpstr>
      <vt:lpstr>Exponentiation – D &amp; C</vt:lpstr>
      <vt:lpstr>Exponentiation – D &amp; C</vt:lpstr>
      <vt:lpstr>Exponentiation – Summary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Meet</cp:lastModifiedBy>
  <cp:revision>1435</cp:revision>
  <dcterms:created xsi:type="dcterms:W3CDTF">2013-05-17T03:00:03Z</dcterms:created>
  <dcterms:modified xsi:type="dcterms:W3CDTF">2020-08-17T05:20:50Z</dcterms:modified>
</cp:coreProperties>
</file>